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93" r:id="rId6"/>
    <p:sldId id="294" r:id="rId7"/>
    <p:sldId id="263" r:id="rId8"/>
    <p:sldId id="297" r:id="rId9"/>
    <p:sldId id="298" r:id="rId10"/>
    <p:sldId id="299" r:id="rId11"/>
    <p:sldId id="267" r:id="rId12"/>
    <p:sldId id="268" r:id="rId13"/>
    <p:sldId id="292" r:id="rId14"/>
    <p:sldId id="269" r:id="rId15"/>
    <p:sldId id="270" r:id="rId16"/>
    <p:sldId id="271" r:id="rId17"/>
    <p:sldId id="272" r:id="rId18"/>
    <p:sldId id="291" r:id="rId19"/>
    <p:sldId id="273" r:id="rId20"/>
    <p:sldId id="275" r:id="rId21"/>
    <p:sldId id="276" r:id="rId22"/>
    <p:sldId id="278" r:id="rId23"/>
    <p:sldId id="279" r:id="rId24"/>
    <p:sldId id="280" r:id="rId25"/>
    <p:sldId id="281" r:id="rId26"/>
    <p:sldId id="283" r:id="rId27"/>
    <p:sldId id="284" r:id="rId28"/>
    <p:sldId id="285" r:id="rId29"/>
    <p:sldId id="286" r:id="rId30"/>
    <p:sldId id="287" r:id="rId31"/>
    <p:sldId id="288" r:id="rId32"/>
    <p:sldId id="289" r:id="rId33"/>
    <p:sldId id="290" r:id="rId34"/>
    <p:sldId id="295" r:id="rId35"/>
    <p:sldId id="296"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109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6135DF2-1E52-4011-B45C-F5B2B1851598}" type="datetimeFigureOut">
              <a:rPr lang="en-GB" smtClean="0"/>
              <a:t>03/10/2017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530D74-24A1-4439-B4F3-4C43A5C30009}"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6135DF2-1E52-4011-B45C-F5B2B1851598}" type="datetimeFigureOut">
              <a:rPr lang="en-GB" smtClean="0"/>
              <a:t>03/10/2017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530D74-24A1-4439-B4F3-4C43A5C3000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36135DF2-1E52-4011-B45C-F5B2B1851598}" type="datetimeFigureOut">
              <a:rPr lang="en-GB" smtClean="0"/>
              <a:t>03/10/2017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530D74-24A1-4439-B4F3-4C43A5C30009}"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6135DF2-1E52-4011-B45C-F5B2B1851598}" type="datetimeFigureOut">
              <a:rPr lang="en-GB" smtClean="0"/>
              <a:t>03/10/2017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530D74-24A1-4439-B4F3-4C43A5C30009}"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6135DF2-1E52-4011-B45C-F5B2B1851598}" type="datetimeFigureOut">
              <a:rPr lang="en-GB" smtClean="0"/>
              <a:t>03/10/2017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530D74-24A1-4439-B4F3-4C43A5C30009}"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6135DF2-1E52-4011-B45C-F5B2B1851598}" type="datetimeFigureOut">
              <a:rPr lang="en-GB" smtClean="0"/>
              <a:t>03/10/2017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530D74-24A1-4439-B4F3-4C43A5C3000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135DF2-1E52-4011-B45C-F5B2B1851598}" type="datetimeFigureOut">
              <a:rPr lang="en-GB" smtClean="0"/>
              <a:t>03/10/2017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D530D74-24A1-4439-B4F3-4C43A5C3000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36135DF2-1E52-4011-B45C-F5B2B1851598}" type="datetimeFigureOut">
              <a:rPr lang="en-GB" smtClean="0"/>
              <a:t>03/10/2017</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DD530D74-24A1-4439-B4F3-4C43A5C30009}"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135DF2-1E52-4011-B45C-F5B2B1851598}" type="datetimeFigureOut">
              <a:rPr lang="en-GB" smtClean="0"/>
              <a:t>03/10/2017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530D74-24A1-4439-B4F3-4C43A5C30009}"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135DF2-1E52-4011-B45C-F5B2B1851598}" type="datetimeFigureOut">
              <a:rPr lang="en-GB" smtClean="0"/>
              <a:t>03/10/2017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530D74-24A1-4439-B4F3-4C43A5C3000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135DF2-1E52-4011-B45C-F5B2B1851598}" type="datetimeFigureOut">
              <a:rPr lang="en-GB" smtClean="0"/>
              <a:t>03/10/2017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530D74-24A1-4439-B4F3-4C43A5C30009}"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36135DF2-1E52-4011-B45C-F5B2B1851598}" type="datetimeFigureOut">
              <a:rPr lang="en-GB" smtClean="0"/>
              <a:t>03/10/2017</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DD530D74-24A1-4439-B4F3-4C43A5C3000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332656"/>
            <a:ext cx="7056784" cy="1204306"/>
          </a:xfrm>
        </p:spPr>
        <p:txBody>
          <a:bodyPr>
            <a:normAutofit fontScale="90000"/>
          </a:bodyPr>
          <a:lstStyle/>
          <a:p>
            <a:r>
              <a:rPr lang="en-GB" sz="4800" dirty="0" smtClean="0"/>
              <a:t>TRRS4010</a:t>
            </a:r>
            <a:r>
              <a:rPr lang="en-GB" sz="3600" dirty="0" smtClean="0"/>
              <a:t/>
            </a:r>
            <a:br>
              <a:rPr lang="en-GB" sz="3600" dirty="0" smtClean="0"/>
            </a:br>
            <a:r>
              <a:rPr lang="en-GB" sz="4000" dirty="0" smtClean="0"/>
              <a:t>Judaism &amp; Christianity</a:t>
            </a:r>
            <a:endParaRPr lang="en-GB" sz="4000" dirty="0"/>
          </a:p>
        </p:txBody>
      </p:sp>
    </p:spTree>
    <p:extLst>
      <p:ext uri="{BB962C8B-B14F-4D97-AF65-F5344CB8AC3E}">
        <p14:creationId xmlns:p14="http://schemas.microsoft.com/office/powerpoint/2010/main" val="3682322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Dr Angus M Slater</a:t>
            </a:r>
            <a:endParaRPr lang="en-GB" sz="3600" dirty="0"/>
          </a:p>
        </p:txBody>
      </p:sp>
      <p:sp>
        <p:nvSpPr>
          <p:cNvPr id="3" name="Content Placeholder 2"/>
          <p:cNvSpPr>
            <a:spLocks noGrp="1"/>
          </p:cNvSpPr>
          <p:nvPr>
            <p:ph idx="1"/>
          </p:nvPr>
        </p:nvSpPr>
        <p:spPr/>
        <p:txBody>
          <a:bodyPr>
            <a:normAutofit/>
          </a:bodyPr>
          <a:lstStyle/>
          <a:p>
            <a:r>
              <a:rPr lang="en-GB" dirty="0" smtClean="0"/>
              <a:t>Office:</a:t>
            </a:r>
          </a:p>
          <a:p>
            <a:endParaRPr lang="en-GB" dirty="0"/>
          </a:p>
          <a:p>
            <a:r>
              <a:rPr lang="en-GB" dirty="0" smtClean="0"/>
              <a:t>Email:</a:t>
            </a:r>
          </a:p>
          <a:p>
            <a:endParaRPr lang="en-GB" dirty="0"/>
          </a:p>
          <a:p>
            <a:r>
              <a:rPr lang="en-GB" dirty="0" smtClean="0"/>
              <a:t>Office Hours:</a:t>
            </a:r>
          </a:p>
          <a:p>
            <a:endParaRPr lang="en-GB" dirty="0"/>
          </a:p>
          <a:p>
            <a:endParaRPr lang="en-GB" dirty="0"/>
          </a:p>
        </p:txBody>
      </p:sp>
      <p:sp>
        <p:nvSpPr>
          <p:cNvPr id="4" name="Text Placeholder 3"/>
          <p:cNvSpPr>
            <a:spLocks noGrp="1"/>
          </p:cNvSpPr>
          <p:nvPr>
            <p:ph type="body" sz="half" idx="2"/>
          </p:nvPr>
        </p:nvSpPr>
        <p:spPr/>
        <p:txBody>
          <a:bodyPr/>
          <a:lstStyle/>
          <a:p>
            <a:r>
              <a:rPr lang="en-GB" dirty="0" smtClean="0"/>
              <a:t>Lecturer in Theology &amp; Religious Studies</a:t>
            </a:r>
            <a:endParaRPr lang="en-GB" dirty="0"/>
          </a:p>
        </p:txBody>
      </p:sp>
    </p:spTree>
    <p:extLst>
      <p:ext uri="{BB962C8B-B14F-4D97-AF65-F5344CB8AC3E}">
        <p14:creationId xmlns:p14="http://schemas.microsoft.com/office/powerpoint/2010/main" val="1146600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19140000">
            <a:off x="675069" y="1588360"/>
            <a:ext cx="5648623" cy="1204306"/>
          </a:xfrm>
        </p:spPr>
        <p:txBody>
          <a:bodyPr/>
          <a:lstStyle/>
          <a:p>
            <a:r>
              <a:rPr lang="en-US" sz="4000" dirty="0" smtClean="0"/>
              <a:t>Week </a:t>
            </a:r>
            <a:r>
              <a:rPr lang="en-US" sz="4000" dirty="0" smtClean="0"/>
              <a:t>8</a:t>
            </a:r>
            <a:r>
              <a:rPr lang="en-US" sz="4000" cap="none" dirty="0" smtClean="0"/>
              <a:t>ii</a:t>
            </a:r>
            <a:r>
              <a:rPr lang="en-US" sz="4000" dirty="0" smtClean="0"/>
              <a:t>:Christian </a:t>
            </a:r>
            <a:r>
              <a:rPr lang="en-GB" sz="4000" dirty="0" smtClean="0"/>
              <a:t>Worship </a:t>
            </a:r>
            <a:r>
              <a:rPr lang="en-GB" sz="4000" dirty="0"/>
              <a:t>– Festivals and Sacraments </a:t>
            </a:r>
            <a:endParaRPr lang="en-US" sz="4000" dirty="0"/>
          </a:p>
        </p:txBody>
      </p:sp>
      <p:sp>
        <p:nvSpPr>
          <p:cNvPr id="3" name="Subtitle 2"/>
          <p:cNvSpPr>
            <a:spLocks noGrp="1"/>
          </p:cNvSpPr>
          <p:nvPr>
            <p:ph type="subTitle" idx="1"/>
          </p:nvPr>
        </p:nvSpPr>
        <p:spPr>
          <a:xfrm rot="19140000">
            <a:off x="1132379" y="2355516"/>
            <a:ext cx="6511131" cy="329259"/>
          </a:xfrm>
        </p:spPr>
        <p:txBody>
          <a:bodyPr>
            <a:noAutofit/>
          </a:bodyPr>
          <a:lstStyle/>
          <a:p>
            <a:r>
              <a:rPr lang="en-US" dirty="0" smtClean="0"/>
              <a:t>What Christians do</a:t>
            </a:r>
            <a:endParaRPr lang="en-US" dirty="0"/>
          </a:p>
        </p:txBody>
      </p:sp>
    </p:spTree>
    <p:extLst>
      <p:ext uri="{BB962C8B-B14F-4D97-AF65-F5344CB8AC3E}">
        <p14:creationId xmlns:p14="http://schemas.microsoft.com/office/powerpoint/2010/main" val="107549323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Christian </a:t>
            </a:r>
            <a:r>
              <a:rPr lang="en-GB" sz="4000" dirty="0"/>
              <a:t>Worship </a:t>
            </a:r>
            <a:endParaRPr lang="en-GB" sz="4000" dirty="0"/>
          </a:p>
        </p:txBody>
      </p:sp>
      <p:sp>
        <p:nvSpPr>
          <p:cNvPr id="3" name="Content Placeholder 2"/>
          <p:cNvSpPr>
            <a:spLocks noGrp="1"/>
          </p:cNvSpPr>
          <p:nvPr>
            <p:ph idx="1"/>
          </p:nvPr>
        </p:nvSpPr>
        <p:spPr/>
        <p:txBody>
          <a:bodyPr>
            <a:normAutofit lnSpcReduction="10000"/>
          </a:bodyPr>
          <a:lstStyle/>
          <a:p>
            <a:pPr marL="0" indent="0"/>
            <a:r>
              <a:rPr lang="en-GB" b="0" dirty="0"/>
              <a:t>Christian Worship</a:t>
            </a:r>
          </a:p>
          <a:p>
            <a:pPr marL="0" indent="0"/>
            <a:endParaRPr lang="en-GB" b="0" dirty="0"/>
          </a:p>
          <a:p>
            <a:pPr marL="0" indent="0"/>
            <a:r>
              <a:rPr lang="en-GB" b="0" dirty="0"/>
              <a:t>Christian Sacraments</a:t>
            </a:r>
          </a:p>
          <a:p>
            <a:pPr marL="0" indent="0"/>
            <a:endParaRPr lang="en-GB" b="0" dirty="0"/>
          </a:p>
          <a:p>
            <a:pPr marL="0" indent="0"/>
            <a:r>
              <a:rPr lang="en-GB" b="0" dirty="0"/>
              <a:t>Christian Festivals</a:t>
            </a:r>
          </a:p>
          <a:p>
            <a:pPr marL="0" indent="0"/>
            <a:endParaRPr lang="en-GB" dirty="0"/>
          </a:p>
        </p:txBody>
      </p:sp>
      <p:sp>
        <p:nvSpPr>
          <p:cNvPr id="4" name="Text Placeholder 3"/>
          <p:cNvSpPr>
            <a:spLocks noGrp="1"/>
          </p:cNvSpPr>
          <p:nvPr>
            <p:ph type="body" sz="half" idx="2"/>
          </p:nvPr>
        </p:nvSpPr>
        <p:spPr/>
        <p:txBody>
          <a:bodyPr/>
          <a:lstStyle/>
          <a:p>
            <a:r>
              <a:rPr lang="en-GB" dirty="0" smtClean="0"/>
              <a:t>WHAT CHRISTIANS DO</a:t>
            </a:r>
            <a:endParaRPr lang="en-GB" dirty="0"/>
          </a:p>
        </p:txBody>
      </p:sp>
    </p:spTree>
    <p:extLst>
      <p:ext uri="{BB962C8B-B14F-4D97-AF65-F5344CB8AC3E}">
        <p14:creationId xmlns:p14="http://schemas.microsoft.com/office/powerpoint/2010/main" val="3249912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b="0" dirty="0" smtClean="0"/>
              <a:t>We have looked at what Christians believe and how those beliefs have shaped, and been shaped by, history</a:t>
            </a:r>
          </a:p>
          <a:p>
            <a:pPr marL="0" indent="0"/>
            <a:endParaRPr lang="en-GB" b="0" dirty="0"/>
          </a:p>
          <a:p>
            <a:pPr marL="0" indent="0"/>
            <a:r>
              <a:rPr lang="en-GB" b="0" dirty="0" smtClean="0"/>
              <a:t>We now turn to looking at what Christians actually do – how they perform Christianity</a:t>
            </a:r>
          </a:p>
          <a:p>
            <a:pPr marL="0" indent="0"/>
            <a:endParaRPr lang="en-GB" b="0" dirty="0"/>
          </a:p>
          <a:p>
            <a:pPr marL="0" indent="0"/>
            <a:r>
              <a:rPr lang="en-GB" b="0" dirty="0" smtClean="0"/>
              <a:t>We will look at this through the lens of worship, looking at sacraments and festivals, although this is not the only way</a:t>
            </a:r>
            <a:endParaRPr lang="en-GB" b="0"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499992" y="1196752"/>
            <a:ext cx="4230621" cy="3172966"/>
          </a:xfrm>
        </p:spPr>
      </p:pic>
      <p:sp>
        <p:nvSpPr>
          <p:cNvPr id="4" name="Title 3"/>
          <p:cNvSpPr>
            <a:spLocks noGrp="1"/>
          </p:cNvSpPr>
          <p:nvPr>
            <p:ph type="title"/>
          </p:nvPr>
        </p:nvSpPr>
        <p:spPr/>
        <p:txBody>
          <a:bodyPr/>
          <a:lstStyle/>
          <a:p>
            <a:r>
              <a:rPr lang="en-GB" dirty="0" smtClean="0"/>
              <a:t>Christian Worship</a:t>
            </a:r>
            <a:endParaRPr lang="en-GB" dirty="0"/>
          </a:p>
        </p:txBody>
      </p:sp>
    </p:spTree>
    <p:extLst>
      <p:ext uri="{BB962C8B-B14F-4D97-AF65-F5344CB8AC3E}">
        <p14:creationId xmlns:p14="http://schemas.microsoft.com/office/powerpoint/2010/main" val="4231911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Sacraments</a:t>
            </a:r>
            <a:endParaRPr lang="en-GB" sz="4000" dirty="0"/>
          </a:p>
        </p:txBody>
      </p:sp>
      <p:sp>
        <p:nvSpPr>
          <p:cNvPr id="3" name="Text Placeholder 2"/>
          <p:cNvSpPr>
            <a:spLocks noGrp="1"/>
          </p:cNvSpPr>
          <p:nvPr>
            <p:ph type="body" idx="1"/>
          </p:nvPr>
        </p:nvSpPr>
        <p:spPr/>
        <p:txBody>
          <a:bodyPr/>
          <a:lstStyle/>
          <a:p>
            <a:r>
              <a:rPr lang="en-GB" dirty="0" smtClean="0"/>
              <a:t>What are they?</a:t>
            </a:r>
            <a:endParaRPr lang="en-GB" dirty="0"/>
          </a:p>
        </p:txBody>
      </p:sp>
    </p:spTree>
    <p:extLst>
      <p:ext uri="{BB962C8B-B14F-4D97-AF65-F5344CB8AC3E}">
        <p14:creationId xmlns:p14="http://schemas.microsoft.com/office/powerpoint/2010/main" val="1907499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Sacraments</a:t>
            </a:r>
            <a:endParaRPr lang="en-US" dirty="0"/>
          </a:p>
        </p:txBody>
      </p:sp>
      <p:sp>
        <p:nvSpPr>
          <p:cNvPr id="4" name="Text Placeholder 3"/>
          <p:cNvSpPr>
            <a:spLocks noGrp="1"/>
          </p:cNvSpPr>
          <p:nvPr>
            <p:ph type="body" idx="1"/>
          </p:nvPr>
        </p:nvSpPr>
        <p:spPr/>
        <p:txBody>
          <a:bodyPr/>
          <a:lstStyle/>
          <a:p>
            <a:r>
              <a:rPr lang="en-US" dirty="0" smtClean="0"/>
              <a:t>Catholic </a:t>
            </a:r>
            <a:r>
              <a:rPr lang="en-US" dirty="0" smtClean="0"/>
              <a:t>Church</a:t>
            </a:r>
          </a:p>
        </p:txBody>
      </p:sp>
      <p:sp>
        <p:nvSpPr>
          <p:cNvPr id="3" name="Content Placeholder 2"/>
          <p:cNvSpPr>
            <a:spLocks noGrp="1"/>
          </p:cNvSpPr>
          <p:nvPr>
            <p:ph sz="half" idx="2"/>
          </p:nvPr>
        </p:nvSpPr>
        <p:spPr/>
        <p:txBody>
          <a:bodyPr>
            <a:normAutofit/>
          </a:bodyPr>
          <a:lstStyle/>
          <a:p>
            <a:pPr marL="0" indent="0"/>
            <a:r>
              <a:rPr lang="en-US" sz="1800" b="0" i="1" dirty="0" smtClean="0"/>
              <a:t>‘efficacious signs of grace, instituted by Christ and entrusted to the Church, by which divine life is dispensed to us. The visible rites by which the sacraments are celebrated signify and make present the graces proper to each sacrament. They bear fruit in those who receive them with the required dispositions’</a:t>
            </a:r>
          </a:p>
        </p:txBody>
      </p:sp>
      <p:sp>
        <p:nvSpPr>
          <p:cNvPr id="5" name="Text Placeholder 4"/>
          <p:cNvSpPr>
            <a:spLocks noGrp="1"/>
          </p:cNvSpPr>
          <p:nvPr>
            <p:ph type="body" sz="quarter" idx="3"/>
          </p:nvPr>
        </p:nvSpPr>
        <p:spPr>
          <a:xfrm>
            <a:off x="4700016" y="1097280"/>
            <a:ext cx="3616400" cy="548640"/>
          </a:xfrm>
        </p:spPr>
        <p:txBody>
          <a:bodyPr/>
          <a:lstStyle/>
          <a:p>
            <a:r>
              <a:rPr lang="en-US" dirty="0" smtClean="0"/>
              <a:t>Book of Common Prayer</a:t>
            </a:r>
            <a:endParaRPr lang="en-US" dirty="0"/>
          </a:p>
        </p:txBody>
      </p:sp>
      <p:sp>
        <p:nvSpPr>
          <p:cNvPr id="6" name="Content Placeholder 5"/>
          <p:cNvSpPr>
            <a:spLocks noGrp="1"/>
          </p:cNvSpPr>
          <p:nvPr>
            <p:ph sz="quarter" idx="4"/>
          </p:nvPr>
        </p:nvSpPr>
        <p:spPr/>
        <p:txBody>
          <a:bodyPr>
            <a:normAutofit/>
          </a:bodyPr>
          <a:lstStyle/>
          <a:p>
            <a:pPr marL="0" indent="0"/>
            <a:r>
              <a:rPr lang="en-US" sz="1800" b="0" i="1" dirty="0" smtClean="0"/>
              <a:t>‘an outward and visible sign of an inward and spiritual grace given unto is, ordained by Christ himself, as a means whereby we receive the same, and a pledge to assure us thereof’</a:t>
            </a:r>
            <a:endParaRPr lang="en-US" sz="1800" b="0" i="1" dirty="0"/>
          </a:p>
        </p:txBody>
      </p:sp>
    </p:spTree>
    <p:extLst>
      <p:ext uri="{BB962C8B-B14F-4D97-AF65-F5344CB8AC3E}">
        <p14:creationId xmlns:p14="http://schemas.microsoft.com/office/powerpoint/2010/main" val="1485472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build="p"/>
      <p:bldP spid="5" grpId="0" build="p"/>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pPr marL="0" indent="0"/>
            <a:r>
              <a:rPr lang="en-US" b="0" dirty="0"/>
              <a:t>Ordinance – ordained by Christ. What Christians </a:t>
            </a:r>
            <a:r>
              <a:rPr lang="en-US" b="0" i="1" dirty="0"/>
              <a:t>do</a:t>
            </a:r>
            <a:r>
              <a:rPr lang="en-US" b="0" dirty="0" smtClean="0"/>
              <a:t>.</a:t>
            </a:r>
          </a:p>
          <a:p>
            <a:pPr marL="0" indent="0"/>
            <a:endParaRPr lang="en-US" b="0" dirty="0"/>
          </a:p>
          <a:p>
            <a:pPr marL="0" indent="0"/>
            <a:r>
              <a:rPr lang="en-US" b="0" dirty="0"/>
              <a:t>Sacrament – what God does</a:t>
            </a:r>
            <a:r>
              <a:rPr lang="en-US" b="0" dirty="0" smtClean="0"/>
              <a:t>.</a:t>
            </a:r>
          </a:p>
          <a:p>
            <a:pPr marL="0" indent="0"/>
            <a:endParaRPr lang="en-US" b="0" dirty="0"/>
          </a:p>
          <a:p>
            <a:endParaRPr lang="en-GB" dirty="0"/>
          </a:p>
        </p:txBody>
      </p:sp>
      <p:sp>
        <p:nvSpPr>
          <p:cNvPr id="4" name="Title 3"/>
          <p:cNvSpPr>
            <a:spLocks noGrp="1"/>
          </p:cNvSpPr>
          <p:nvPr>
            <p:ph type="title"/>
          </p:nvPr>
        </p:nvSpPr>
        <p:spPr/>
        <p:txBody>
          <a:bodyPr/>
          <a:lstStyle/>
          <a:p>
            <a:r>
              <a:rPr lang="en-GB" dirty="0" smtClean="0"/>
              <a:t>Sacraments</a:t>
            </a:r>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139952" y="692696"/>
            <a:ext cx="4620417" cy="3458712"/>
          </a:xfrm>
        </p:spPr>
      </p:pic>
    </p:spTree>
    <p:extLst>
      <p:ext uri="{BB962C8B-B14F-4D97-AF65-F5344CB8AC3E}">
        <p14:creationId xmlns:p14="http://schemas.microsoft.com/office/powerpoint/2010/main" val="1826218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Roman Catholicism</a:t>
            </a:r>
            <a:endParaRPr lang="en-GB" dirty="0"/>
          </a:p>
        </p:txBody>
      </p:sp>
      <p:sp>
        <p:nvSpPr>
          <p:cNvPr id="3" name="Text Placeholder 2"/>
          <p:cNvSpPr>
            <a:spLocks noGrp="1"/>
          </p:cNvSpPr>
          <p:nvPr>
            <p:ph type="body" idx="1"/>
          </p:nvPr>
        </p:nvSpPr>
        <p:spPr/>
        <p:txBody>
          <a:bodyPr/>
          <a:lstStyle/>
          <a:p>
            <a:r>
              <a:rPr lang="en-GB" dirty="0" smtClean="0"/>
              <a:t>Seven sacraments</a:t>
            </a:r>
            <a:endParaRPr lang="en-GB" dirty="0"/>
          </a:p>
        </p:txBody>
      </p:sp>
      <p:sp>
        <p:nvSpPr>
          <p:cNvPr id="4" name="Content Placeholder 3"/>
          <p:cNvSpPr>
            <a:spLocks noGrp="1"/>
          </p:cNvSpPr>
          <p:nvPr>
            <p:ph sz="half" idx="2"/>
          </p:nvPr>
        </p:nvSpPr>
        <p:spPr/>
        <p:txBody>
          <a:bodyPr>
            <a:noAutofit/>
          </a:bodyPr>
          <a:lstStyle/>
          <a:p>
            <a:pPr marL="0" indent="0">
              <a:lnSpc>
                <a:spcPct val="150000"/>
              </a:lnSpc>
            </a:pPr>
            <a:r>
              <a:rPr lang="en-US" sz="1400" b="0" dirty="0"/>
              <a:t>Baptism (Christening</a:t>
            </a:r>
            <a:r>
              <a:rPr lang="en-US" sz="1400" b="0" dirty="0" smtClean="0"/>
              <a:t>)</a:t>
            </a:r>
            <a:endParaRPr lang="en-US" sz="1400" b="0" dirty="0"/>
          </a:p>
          <a:p>
            <a:pPr marL="0" indent="0">
              <a:lnSpc>
                <a:spcPct val="150000"/>
              </a:lnSpc>
            </a:pPr>
            <a:r>
              <a:rPr lang="en-US" sz="1400" b="0" dirty="0"/>
              <a:t>Confirmation (Chrismation</a:t>
            </a:r>
            <a:r>
              <a:rPr lang="en-US" sz="1400" b="0" dirty="0" smtClean="0"/>
              <a:t>)</a:t>
            </a:r>
            <a:endParaRPr lang="en-US" sz="1400" b="0" dirty="0"/>
          </a:p>
          <a:p>
            <a:pPr marL="0" indent="0">
              <a:lnSpc>
                <a:spcPct val="150000"/>
              </a:lnSpc>
            </a:pPr>
            <a:r>
              <a:rPr lang="en-US" sz="1400" b="0" dirty="0"/>
              <a:t>Holy </a:t>
            </a:r>
            <a:r>
              <a:rPr lang="en-US" sz="1400" b="0" dirty="0" smtClean="0"/>
              <a:t>Eucharist</a:t>
            </a:r>
            <a:endParaRPr lang="en-US" sz="1400" b="0" dirty="0"/>
          </a:p>
          <a:p>
            <a:pPr marL="0" indent="0">
              <a:lnSpc>
                <a:spcPct val="150000"/>
              </a:lnSpc>
            </a:pPr>
            <a:r>
              <a:rPr lang="en-US" sz="1400" b="0" dirty="0"/>
              <a:t>Penance (Confession</a:t>
            </a:r>
            <a:r>
              <a:rPr lang="en-US" sz="1400" b="0" dirty="0" smtClean="0"/>
              <a:t>)</a:t>
            </a:r>
            <a:endParaRPr lang="en-US" sz="1400" b="0" dirty="0"/>
          </a:p>
          <a:p>
            <a:pPr marL="0" indent="0">
              <a:lnSpc>
                <a:spcPct val="150000"/>
              </a:lnSpc>
            </a:pPr>
            <a:r>
              <a:rPr lang="en-US" sz="1400" b="0" dirty="0"/>
              <a:t>Extreme </a:t>
            </a:r>
            <a:r>
              <a:rPr lang="en-US" sz="1400" b="0" dirty="0" smtClean="0"/>
              <a:t>Unction (Anointing of the Sick)</a:t>
            </a:r>
            <a:endParaRPr lang="en-US" sz="1400" b="0" dirty="0"/>
          </a:p>
          <a:p>
            <a:pPr marL="0" indent="0">
              <a:lnSpc>
                <a:spcPct val="150000"/>
              </a:lnSpc>
            </a:pPr>
            <a:r>
              <a:rPr lang="en-US" sz="1400" b="0" dirty="0" smtClean="0"/>
              <a:t>Ordination</a:t>
            </a:r>
            <a:endParaRPr lang="en-US" sz="1400" b="0" dirty="0"/>
          </a:p>
          <a:p>
            <a:pPr marL="0" indent="0">
              <a:lnSpc>
                <a:spcPct val="150000"/>
              </a:lnSpc>
            </a:pPr>
            <a:r>
              <a:rPr lang="en-US" sz="1400" b="0" dirty="0"/>
              <a:t>Matrimony (Marriage)</a:t>
            </a:r>
          </a:p>
          <a:p>
            <a:pPr>
              <a:lnSpc>
                <a:spcPct val="150000"/>
              </a:lnSpc>
            </a:pPr>
            <a:endParaRPr lang="en-GB" dirty="0"/>
          </a:p>
        </p:txBody>
      </p:sp>
      <p:sp>
        <p:nvSpPr>
          <p:cNvPr id="6" name="Content Placeholder 5"/>
          <p:cNvSpPr>
            <a:spLocks noGrp="1"/>
          </p:cNvSpPr>
          <p:nvPr>
            <p:ph sz="quarter" idx="4"/>
          </p:nvPr>
        </p:nvSpPr>
        <p:spPr>
          <a:xfrm>
            <a:off x="4700016" y="1124744"/>
            <a:ext cx="3200400" cy="3686064"/>
          </a:xfrm>
        </p:spPr>
        <p:txBody>
          <a:bodyPr>
            <a:normAutofit fontScale="70000" lnSpcReduction="20000"/>
          </a:bodyPr>
          <a:lstStyle/>
          <a:p>
            <a:pPr marL="0" indent="0"/>
            <a:r>
              <a:rPr lang="en-US" b="0" dirty="0"/>
              <a:t>Christ and </a:t>
            </a:r>
            <a:r>
              <a:rPr lang="en-US" b="0" dirty="0" smtClean="0"/>
              <a:t>Church</a:t>
            </a:r>
          </a:p>
          <a:p>
            <a:pPr marL="0" indent="0"/>
            <a:endParaRPr lang="en-US" b="0" dirty="0"/>
          </a:p>
          <a:p>
            <a:pPr marL="0" indent="0"/>
            <a:r>
              <a:rPr lang="en-US" b="0" dirty="0"/>
              <a:t>Sacraments are necessary for </a:t>
            </a:r>
            <a:r>
              <a:rPr lang="en-US" b="0" dirty="0" smtClean="0"/>
              <a:t>salvation</a:t>
            </a:r>
          </a:p>
          <a:p>
            <a:pPr marL="0" indent="0"/>
            <a:endParaRPr lang="en-US" b="0" dirty="0"/>
          </a:p>
          <a:p>
            <a:pPr marL="0" indent="0"/>
            <a:r>
              <a:rPr lang="en-US" b="0" dirty="0"/>
              <a:t>Not all will receive all </a:t>
            </a:r>
            <a:r>
              <a:rPr lang="en-US" b="0" dirty="0" smtClean="0"/>
              <a:t>sacraments</a:t>
            </a:r>
          </a:p>
          <a:p>
            <a:pPr marL="0" indent="0"/>
            <a:endParaRPr lang="en-US" b="0" dirty="0"/>
          </a:p>
          <a:p>
            <a:pPr marL="0" indent="0"/>
            <a:r>
              <a:rPr lang="en-US" b="0" dirty="0"/>
              <a:t>Dogmatic definition, including precise moment of manifestation and efficacy of grace; exact form, number and effect of sacraments: ONLY SEVEN</a:t>
            </a:r>
          </a:p>
          <a:p>
            <a:endParaRPr lang="en-GB" dirty="0"/>
          </a:p>
        </p:txBody>
      </p:sp>
    </p:spTree>
    <p:extLst>
      <p:ext uri="{BB962C8B-B14F-4D97-AF65-F5344CB8AC3E}">
        <p14:creationId xmlns:p14="http://schemas.microsoft.com/office/powerpoint/2010/main" val="3487673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Eastern tradition</a:t>
            </a:r>
            <a:endParaRPr lang="en-GB" dirty="0"/>
          </a:p>
        </p:txBody>
      </p:sp>
      <p:sp>
        <p:nvSpPr>
          <p:cNvPr id="3" name="Text Placeholder 2"/>
          <p:cNvSpPr>
            <a:spLocks noGrp="1"/>
          </p:cNvSpPr>
          <p:nvPr>
            <p:ph type="body" idx="1"/>
          </p:nvPr>
        </p:nvSpPr>
        <p:spPr/>
        <p:txBody>
          <a:bodyPr/>
          <a:lstStyle/>
          <a:p>
            <a:r>
              <a:rPr lang="en-GB" dirty="0" smtClean="0"/>
              <a:t>Seven sacraments </a:t>
            </a:r>
            <a:endParaRPr lang="en-GB" dirty="0"/>
          </a:p>
        </p:txBody>
      </p:sp>
      <p:sp>
        <p:nvSpPr>
          <p:cNvPr id="4" name="Content Placeholder 3"/>
          <p:cNvSpPr>
            <a:spLocks noGrp="1"/>
          </p:cNvSpPr>
          <p:nvPr>
            <p:ph sz="half" idx="2"/>
          </p:nvPr>
        </p:nvSpPr>
        <p:spPr/>
        <p:txBody>
          <a:bodyPr>
            <a:normAutofit fontScale="62500" lnSpcReduction="20000"/>
          </a:bodyPr>
          <a:lstStyle/>
          <a:p>
            <a:pPr marL="0" indent="0">
              <a:lnSpc>
                <a:spcPct val="150000"/>
              </a:lnSpc>
            </a:pPr>
            <a:r>
              <a:rPr lang="en-US" b="0" dirty="0"/>
              <a:t>Baptism (Christening)</a:t>
            </a:r>
          </a:p>
          <a:p>
            <a:pPr marL="0" indent="0">
              <a:lnSpc>
                <a:spcPct val="150000"/>
              </a:lnSpc>
            </a:pPr>
            <a:r>
              <a:rPr lang="en-US" b="0" dirty="0"/>
              <a:t>Confirmation (Chrismation)</a:t>
            </a:r>
          </a:p>
          <a:p>
            <a:pPr marL="0" indent="0">
              <a:lnSpc>
                <a:spcPct val="150000"/>
              </a:lnSpc>
            </a:pPr>
            <a:r>
              <a:rPr lang="en-US" b="0" dirty="0"/>
              <a:t>Holy Eucharist</a:t>
            </a:r>
          </a:p>
          <a:p>
            <a:pPr marL="0" indent="0">
              <a:lnSpc>
                <a:spcPct val="150000"/>
              </a:lnSpc>
            </a:pPr>
            <a:r>
              <a:rPr lang="en-US" b="0" dirty="0"/>
              <a:t>Penance (Confession)</a:t>
            </a:r>
          </a:p>
          <a:p>
            <a:pPr marL="0" indent="0">
              <a:lnSpc>
                <a:spcPct val="150000"/>
              </a:lnSpc>
            </a:pPr>
            <a:r>
              <a:rPr lang="en-US" b="0" dirty="0"/>
              <a:t>Extreme Unction (Anointing of the Sick)</a:t>
            </a:r>
          </a:p>
          <a:p>
            <a:pPr marL="0" indent="0">
              <a:lnSpc>
                <a:spcPct val="150000"/>
              </a:lnSpc>
            </a:pPr>
            <a:r>
              <a:rPr lang="en-US" b="0" dirty="0"/>
              <a:t>Ordination</a:t>
            </a:r>
          </a:p>
          <a:p>
            <a:pPr marL="0" indent="0">
              <a:lnSpc>
                <a:spcPct val="150000"/>
              </a:lnSpc>
            </a:pPr>
            <a:r>
              <a:rPr lang="en-US" b="0" dirty="0"/>
              <a:t>Matrimony (Marriage)</a:t>
            </a:r>
          </a:p>
          <a:p>
            <a:endParaRPr lang="en-GB" dirty="0"/>
          </a:p>
        </p:txBody>
      </p:sp>
      <p:sp>
        <p:nvSpPr>
          <p:cNvPr id="6" name="Content Placeholder 5"/>
          <p:cNvSpPr>
            <a:spLocks noGrp="1"/>
          </p:cNvSpPr>
          <p:nvPr>
            <p:ph sz="quarter" idx="4"/>
          </p:nvPr>
        </p:nvSpPr>
        <p:spPr>
          <a:xfrm>
            <a:off x="4700016" y="980728"/>
            <a:ext cx="3200400" cy="3830080"/>
          </a:xfrm>
        </p:spPr>
        <p:txBody>
          <a:bodyPr>
            <a:noAutofit/>
          </a:bodyPr>
          <a:lstStyle/>
          <a:p>
            <a:pPr marL="0" indent="0"/>
            <a:r>
              <a:rPr lang="en-US" sz="1800" b="0" dirty="0"/>
              <a:t>Everything the church does as the church is ‘sacramental</a:t>
            </a:r>
            <a:r>
              <a:rPr lang="en-US" sz="1800" b="0" dirty="0" smtClean="0"/>
              <a:t>’</a:t>
            </a:r>
          </a:p>
          <a:p>
            <a:pPr marL="0" indent="0"/>
            <a:endParaRPr lang="en-US" sz="1800" b="0" dirty="0"/>
          </a:p>
          <a:p>
            <a:pPr marL="0" indent="0"/>
            <a:r>
              <a:rPr lang="en-US" sz="1800" b="0" dirty="0"/>
              <a:t>7 ‘major sacraments</a:t>
            </a:r>
            <a:r>
              <a:rPr lang="en-US" sz="1800" b="0" dirty="0" smtClean="0"/>
              <a:t>’</a:t>
            </a:r>
          </a:p>
          <a:p>
            <a:pPr marL="0" indent="0"/>
            <a:endParaRPr lang="en-US" sz="1800" b="0" dirty="0"/>
          </a:p>
          <a:p>
            <a:pPr marL="0" indent="0"/>
            <a:r>
              <a:rPr lang="en-US" sz="1800" b="0" dirty="0"/>
              <a:t>Impossible to classify, therefore ‘mysteries’ </a:t>
            </a:r>
            <a:endParaRPr lang="en-US" sz="1800" b="0" dirty="0" smtClean="0"/>
          </a:p>
          <a:p>
            <a:pPr marL="0" indent="0"/>
            <a:endParaRPr lang="en-US" sz="1800" b="0" dirty="0"/>
          </a:p>
          <a:p>
            <a:pPr marL="0" indent="0"/>
            <a:r>
              <a:rPr lang="en-US" sz="1800" b="0" dirty="0" smtClean="0"/>
              <a:t>God </a:t>
            </a:r>
            <a:r>
              <a:rPr lang="en-US" sz="1800" b="0" dirty="0"/>
              <a:t>touches people through material objects: water, wine, bread, oil, incense, candles, altars, icons etc</a:t>
            </a:r>
            <a:r>
              <a:rPr lang="en-US" sz="1800" b="0" dirty="0" smtClean="0"/>
              <a:t>.</a:t>
            </a:r>
            <a:endParaRPr lang="en-US" sz="1800" b="0" dirty="0"/>
          </a:p>
        </p:txBody>
      </p:sp>
    </p:spTree>
    <p:extLst>
      <p:ext uri="{BB962C8B-B14F-4D97-AF65-F5344CB8AC3E}">
        <p14:creationId xmlns:p14="http://schemas.microsoft.com/office/powerpoint/2010/main" val="1093672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Martin Luther</a:t>
            </a:r>
            <a:endParaRPr lang="en-US" dirty="0"/>
          </a:p>
        </p:txBody>
      </p:sp>
      <p:sp>
        <p:nvSpPr>
          <p:cNvPr id="4" name="Content Placeholder 3"/>
          <p:cNvSpPr>
            <a:spLocks noGrp="1"/>
          </p:cNvSpPr>
          <p:nvPr>
            <p:ph sz="half" idx="2"/>
          </p:nvPr>
        </p:nvSpPr>
        <p:spPr/>
        <p:txBody>
          <a:bodyPr>
            <a:noAutofit/>
          </a:bodyPr>
          <a:lstStyle/>
          <a:p>
            <a:pPr marL="0" indent="0"/>
            <a:r>
              <a:rPr lang="en-US" sz="1800" b="0" dirty="0"/>
              <a:t>Sacrament an act or </a:t>
            </a:r>
            <a:r>
              <a:rPr lang="en-US" sz="1800" b="0" dirty="0" smtClean="0"/>
              <a:t>rite instituted </a:t>
            </a:r>
            <a:r>
              <a:rPr lang="en-US" sz="1800" b="0" dirty="0"/>
              <a:t>by </a:t>
            </a:r>
            <a:r>
              <a:rPr lang="en-US" sz="1800" b="0" dirty="0" smtClean="0"/>
              <a:t>God in </a:t>
            </a:r>
            <a:r>
              <a:rPr lang="en-US" sz="1800" b="0" dirty="0"/>
              <a:t>which God has joined His Word of promise to a visible </a:t>
            </a:r>
            <a:r>
              <a:rPr lang="en-US" sz="1800" b="0" dirty="0" smtClean="0"/>
              <a:t>element</a:t>
            </a:r>
          </a:p>
          <a:p>
            <a:pPr marL="0" indent="0"/>
            <a:endParaRPr lang="en-US" sz="1800" b="0" dirty="0"/>
          </a:p>
          <a:p>
            <a:pPr marL="0" lvl="1" indent="0">
              <a:buNone/>
            </a:pPr>
            <a:r>
              <a:rPr lang="en-US" sz="1800" dirty="0"/>
              <a:t>Through which God offers, gives and seals the </a:t>
            </a:r>
            <a:r>
              <a:rPr lang="en-US" sz="1800" dirty="0" smtClean="0"/>
              <a:t>forgiveness </a:t>
            </a:r>
            <a:r>
              <a:rPr lang="en-US" sz="1800" dirty="0"/>
              <a:t>of sin earned by </a:t>
            </a:r>
            <a:r>
              <a:rPr lang="en-US" sz="1800" dirty="0" smtClean="0"/>
              <a:t>Christ</a:t>
            </a:r>
          </a:p>
          <a:p>
            <a:pPr marL="0" lvl="1" indent="0">
              <a:buNone/>
            </a:pPr>
            <a:endParaRPr lang="en-US" sz="1800" dirty="0" smtClean="0"/>
          </a:p>
          <a:p>
            <a:pPr marL="0" indent="0"/>
            <a:r>
              <a:rPr lang="en-US" sz="1800" dirty="0" smtClean="0"/>
              <a:t>Baptism, Eucharist, Absolution</a:t>
            </a:r>
            <a:endParaRPr lang="en-US" sz="1800" dirty="0"/>
          </a:p>
          <a:p>
            <a:endParaRPr lang="en-US" sz="1800" b="0" dirty="0" smtClean="0"/>
          </a:p>
        </p:txBody>
      </p:sp>
      <p:pic>
        <p:nvPicPr>
          <p:cNvPr id="6" name="Content Placeholder 5"/>
          <p:cNvPicPr>
            <a:picLocks noGrp="1" noChangeAspect="1"/>
          </p:cNvPicPr>
          <p:nvPr>
            <p:ph sz="half" idx="1"/>
          </p:nvPr>
        </p:nvPicPr>
        <p:blipFill>
          <a:blip r:embed="rId2"/>
          <a:stretch>
            <a:fillRect/>
          </a:stretch>
        </p:blipFill>
        <p:spPr>
          <a:xfrm>
            <a:off x="1151743" y="1096963"/>
            <a:ext cx="2541563" cy="3713162"/>
          </a:xfrm>
          <a:prstGeom prst="rect">
            <a:avLst/>
          </a:prstGeom>
        </p:spPr>
      </p:pic>
    </p:spTree>
    <p:extLst>
      <p:ext uri="{BB962C8B-B14F-4D97-AF65-F5344CB8AC3E}">
        <p14:creationId xmlns:p14="http://schemas.microsoft.com/office/powerpoint/2010/main" val="2409765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John Calvin</a:t>
            </a:r>
            <a:endParaRPr lang="en-US" dirty="0"/>
          </a:p>
        </p:txBody>
      </p:sp>
      <p:sp>
        <p:nvSpPr>
          <p:cNvPr id="4" name="Content Placeholder 3"/>
          <p:cNvSpPr>
            <a:spLocks noGrp="1"/>
          </p:cNvSpPr>
          <p:nvPr>
            <p:ph sz="half" idx="2"/>
          </p:nvPr>
        </p:nvSpPr>
        <p:spPr/>
        <p:txBody>
          <a:bodyPr>
            <a:normAutofit fontScale="77500" lnSpcReduction="20000"/>
          </a:bodyPr>
          <a:lstStyle/>
          <a:p>
            <a:pPr marL="0" indent="0"/>
            <a:r>
              <a:rPr lang="en-US" b="0" dirty="0" smtClean="0"/>
              <a:t>Earthly sign associated with a promise from </a:t>
            </a:r>
            <a:r>
              <a:rPr lang="en-US" b="0" dirty="0" smtClean="0"/>
              <a:t>God</a:t>
            </a:r>
          </a:p>
          <a:p>
            <a:pPr marL="0" indent="0"/>
            <a:endParaRPr lang="en-US" b="0" dirty="0" smtClean="0"/>
          </a:p>
          <a:p>
            <a:pPr marL="0" indent="0"/>
            <a:r>
              <a:rPr lang="en-US" b="0" dirty="0" smtClean="0"/>
              <a:t>Baptism and the Lord’s </a:t>
            </a:r>
            <a:r>
              <a:rPr lang="en-US" b="0" dirty="0" smtClean="0"/>
              <a:t>Supper</a:t>
            </a:r>
          </a:p>
          <a:p>
            <a:pPr marL="0" indent="0"/>
            <a:endParaRPr lang="en-US" b="0" dirty="0"/>
          </a:p>
          <a:p>
            <a:pPr marL="0" indent="0"/>
            <a:r>
              <a:rPr lang="en-GB" b="0" dirty="0"/>
              <a:t>He completely rejected the Catholic doctrine of transubstantiation and Luther’s proposal of sacramental union</a:t>
            </a:r>
            <a:endParaRPr lang="en-US" b="0" dirty="0"/>
          </a:p>
          <a:p>
            <a:endParaRPr lang="en-US" dirty="0"/>
          </a:p>
        </p:txBody>
      </p:sp>
      <p:pic>
        <p:nvPicPr>
          <p:cNvPr id="6" name="Content Placeholder 5"/>
          <p:cNvPicPr>
            <a:picLocks noGrp="1" noChangeAspect="1"/>
          </p:cNvPicPr>
          <p:nvPr>
            <p:ph sz="half" idx="1"/>
          </p:nvPr>
        </p:nvPicPr>
        <p:blipFill>
          <a:blip r:embed="rId2"/>
          <a:stretch>
            <a:fillRect/>
          </a:stretch>
        </p:blipFill>
        <p:spPr>
          <a:xfrm>
            <a:off x="822325" y="1052736"/>
            <a:ext cx="3200400" cy="3501008"/>
          </a:xfrm>
          <a:prstGeom prst="rect">
            <a:avLst/>
          </a:prstGeom>
        </p:spPr>
      </p:pic>
    </p:spTree>
    <p:extLst>
      <p:ext uri="{BB962C8B-B14F-4D97-AF65-F5344CB8AC3E}">
        <p14:creationId xmlns:p14="http://schemas.microsoft.com/office/powerpoint/2010/main" val="2944837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Sacramental practices</a:t>
            </a:r>
            <a:endParaRPr lang="en-GB" sz="4000" dirty="0"/>
          </a:p>
        </p:txBody>
      </p:sp>
      <p:sp>
        <p:nvSpPr>
          <p:cNvPr id="3" name="Text Placeholder 2"/>
          <p:cNvSpPr>
            <a:spLocks noGrp="1"/>
          </p:cNvSpPr>
          <p:nvPr>
            <p:ph type="body" idx="1"/>
          </p:nvPr>
        </p:nvSpPr>
        <p:spPr/>
        <p:txBody>
          <a:bodyPr/>
          <a:lstStyle/>
          <a:p>
            <a:r>
              <a:rPr lang="en-GB" dirty="0" smtClean="0"/>
              <a:t>What do Christians do?</a:t>
            </a:r>
            <a:endParaRPr lang="en-GB" dirty="0"/>
          </a:p>
        </p:txBody>
      </p:sp>
    </p:spTree>
    <p:extLst>
      <p:ext uri="{BB962C8B-B14F-4D97-AF65-F5344CB8AC3E}">
        <p14:creationId xmlns:p14="http://schemas.microsoft.com/office/powerpoint/2010/main" val="18055245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Baptism</a:t>
            </a:r>
            <a:endParaRPr lang="en-US" dirty="0"/>
          </a:p>
        </p:txBody>
      </p:sp>
      <p:pic>
        <p:nvPicPr>
          <p:cNvPr id="7" name="Content Placeholder 6"/>
          <p:cNvPicPr>
            <a:picLocks noGrp="1" noChangeAspect="1"/>
          </p:cNvPicPr>
          <p:nvPr>
            <p:ph sz="half" idx="1"/>
          </p:nvPr>
        </p:nvPicPr>
        <p:blipFill>
          <a:blip r:embed="rId2"/>
          <a:stretch>
            <a:fillRect/>
          </a:stretch>
        </p:blipFill>
        <p:spPr>
          <a:xfrm>
            <a:off x="822325" y="1754939"/>
            <a:ext cx="3200400" cy="2397210"/>
          </a:xfrm>
          <a:prstGeom prst="rect">
            <a:avLst/>
          </a:prstGeom>
        </p:spPr>
      </p:pic>
      <p:pic>
        <p:nvPicPr>
          <p:cNvPr id="8" name="Content Placeholder 7"/>
          <p:cNvPicPr>
            <a:picLocks noGrp="1" noChangeAspect="1"/>
          </p:cNvPicPr>
          <p:nvPr>
            <p:ph sz="half" idx="2"/>
          </p:nvPr>
        </p:nvPicPr>
        <p:blipFill>
          <a:blip r:embed="rId3"/>
          <a:stretch>
            <a:fillRect/>
          </a:stretch>
        </p:blipFill>
        <p:spPr>
          <a:xfrm>
            <a:off x="4700588" y="1501605"/>
            <a:ext cx="3200400" cy="2903877"/>
          </a:xfrm>
          <a:prstGeom prst="rect">
            <a:avLst/>
          </a:prstGeom>
        </p:spPr>
      </p:pic>
    </p:spTree>
    <p:extLst>
      <p:ext uri="{BB962C8B-B14F-4D97-AF65-F5344CB8AC3E}">
        <p14:creationId xmlns:p14="http://schemas.microsoft.com/office/powerpoint/2010/main" val="3481234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Baptism</a:t>
            </a:r>
            <a:endParaRPr lang="en-US" dirty="0"/>
          </a:p>
        </p:txBody>
      </p:sp>
      <p:sp>
        <p:nvSpPr>
          <p:cNvPr id="6" name="Content Placeholder 5"/>
          <p:cNvSpPr>
            <a:spLocks noGrp="1"/>
          </p:cNvSpPr>
          <p:nvPr>
            <p:ph idx="1"/>
          </p:nvPr>
        </p:nvSpPr>
        <p:spPr/>
        <p:txBody>
          <a:bodyPr>
            <a:noAutofit/>
          </a:bodyPr>
          <a:lstStyle/>
          <a:p>
            <a:r>
              <a:rPr lang="en-US" b="0" dirty="0" smtClean="0"/>
              <a:t>‘the sacrament of entry into the church</a:t>
            </a:r>
            <a:r>
              <a:rPr lang="en-US" b="0" dirty="0" smtClean="0"/>
              <a:t>’</a:t>
            </a:r>
          </a:p>
          <a:p>
            <a:endParaRPr lang="en-US" b="0" dirty="0" smtClean="0"/>
          </a:p>
          <a:p>
            <a:r>
              <a:rPr lang="en-US" b="0" dirty="0" smtClean="0"/>
              <a:t>Jürgen </a:t>
            </a:r>
            <a:r>
              <a:rPr lang="en-US" b="0" dirty="0" err="1" smtClean="0"/>
              <a:t>Moltmann</a:t>
            </a:r>
            <a:r>
              <a:rPr lang="en-US" b="0" dirty="0" smtClean="0"/>
              <a:t>: ‘the door to grace</a:t>
            </a:r>
            <a:r>
              <a:rPr lang="en-US" b="0" dirty="0" smtClean="0"/>
              <a:t>’</a:t>
            </a:r>
          </a:p>
          <a:p>
            <a:endParaRPr lang="en-US" b="0" dirty="0" smtClean="0"/>
          </a:p>
          <a:p>
            <a:r>
              <a:rPr lang="en-US" b="0" dirty="0" smtClean="0"/>
              <a:t>Baptism + </a:t>
            </a:r>
            <a:r>
              <a:rPr lang="en-US" b="0" dirty="0" smtClean="0"/>
              <a:t>regeneration</a:t>
            </a:r>
          </a:p>
          <a:p>
            <a:endParaRPr lang="en-US" b="0" dirty="0" smtClean="0"/>
          </a:p>
          <a:p>
            <a:r>
              <a:rPr lang="en-US" b="0" dirty="0" smtClean="0"/>
              <a:t>Infant baptism followed by </a:t>
            </a:r>
            <a:r>
              <a:rPr lang="en-US" b="0" dirty="0" smtClean="0"/>
              <a:t>confirmation</a:t>
            </a:r>
          </a:p>
          <a:p>
            <a:endParaRPr lang="en-US" b="0" dirty="0" smtClean="0"/>
          </a:p>
          <a:p>
            <a:r>
              <a:rPr lang="en-US" b="0" dirty="0" smtClean="0"/>
              <a:t>Entry into the </a:t>
            </a:r>
            <a:r>
              <a:rPr lang="en-US" b="0" dirty="0" smtClean="0"/>
              <a:t>covenant</a:t>
            </a:r>
          </a:p>
          <a:p>
            <a:endParaRPr lang="en-US" b="0" dirty="0" smtClean="0"/>
          </a:p>
          <a:p>
            <a:r>
              <a:rPr lang="en-US" b="0" dirty="0" smtClean="0"/>
              <a:t>Adult baptism – aspersion or </a:t>
            </a:r>
            <a:r>
              <a:rPr lang="en-US" b="0" dirty="0" smtClean="0"/>
              <a:t>immersion</a:t>
            </a:r>
          </a:p>
        </p:txBody>
      </p:sp>
    </p:spTree>
    <p:extLst>
      <p:ext uri="{BB962C8B-B14F-4D97-AF65-F5344CB8AC3E}">
        <p14:creationId xmlns:p14="http://schemas.microsoft.com/office/powerpoint/2010/main" val="3147071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Eucharist / Communion / Lord’s Supper</a:t>
            </a:r>
            <a:endParaRPr lang="en-US" dirty="0"/>
          </a:p>
        </p:txBody>
      </p:sp>
      <p:pic>
        <p:nvPicPr>
          <p:cNvPr id="5" name="Content Placeholder 4"/>
          <p:cNvPicPr>
            <a:picLocks noGrp="1" noChangeAspect="1"/>
          </p:cNvPicPr>
          <p:nvPr>
            <p:ph idx="1"/>
          </p:nvPr>
        </p:nvPicPr>
        <p:blipFill>
          <a:blip r:embed="rId2"/>
          <a:stretch>
            <a:fillRect/>
          </a:stretch>
        </p:blipFill>
        <p:spPr>
          <a:xfrm>
            <a:off x="1043608" y="1052736"/>
            <a:ext cx="6696744" cy="4464496"/>
          </a:xfrm>
          <a:prstGeom prst="rect">
            <a:avLst/>
          </a:prstGeom>
        </p:spPr>
      </p:pic>
    </p:spTree>
    <p:extLst>
      <p:ext uri="{BB962C8B-B14F-4D97-AF65-F5344CB8AC3E}">
        <p14:creationId xmlns:p14="http://schemas.microsoft.com/office/powerpoint/2010/main" val="417230694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Eucharist / Communion / Lord’s Supper</a:t>
            </a:r>
            <a:endParaRPr lang="en-US" dirty="0"/>
          </a:p>
        </p:txBody>
      </p:sp>
      <p:sp>
        <p:nvSpPr>
          <p:cNvPr id="3" name="Content Placeholder 2"/>
          <p:cNvSpPr>
            <a:spLocks noGrp="1"/>
          </p:cNvSpPr>
          <p:nvPr>
            <p:ph idx="1"/>
          </p:nvPr>
        </p:nvSpPr>
        <p:spPr/>
        <p:txBody>
          <a:bodyPr>
            <a:normAutofit/>
          </a:bodyPr>
          <a:lstStyle/>
          <a:p>
            <a:pPr marL="0" indent="0"/>
            <a:r>
              <a:rPr lang="en-US" b="0" dirty="0" err="1" smtClean="0"/>
              <a:t>Moltmann</a:t>
            </a:r>
            <a:r>
              <a:rPr lang="en-US" b="0" dirty="0" smtClean="0"/>
              <a:t>: ‘the path of grace</a:t>
            </a:r>
            <a:r>
              <a:rPr lang="en-US" b="0" dirty="0" smtClean="0"/>
              <a:t>’</a:t>
            </a:r>
          </a:p>
          <a:p>
            <a:pPr marL="0" indent="0"/>
            <a:endParaRPr lang="en-US" b="0" dirty="0" smtClean="0"/>
          </a:p>
          <a:p>
            <a:pPr marL="0" indent="0"/>
            <a:r>
              <a:rPr lang="en-US" b="0" dirty="0" smtClean="0"/>
              <a:t>Transubstantiation: </a:t>
            </a:r>
            <a:r>
              <a:rPr lang="en-US" b="0" i="1" dirty="0" smtClean="0"/>
              <a:t>substance</a:t>
            </a:r>
            <a:r>
              <a:rPr lang="en-US" b="0" dirty="0" smtClean="0"/>
              <a:t> changes; </a:t>
            </a:r>
            <a:r>
              <a:rPr lang="en-US" b="0" i="1" dirty="0" smtClean="0"/>
              <a:t>accidents</a:t>
            </a:r>
            <a:r>
              <a:rPr lang="en-US" b="0" dirty="0" smtClean="0"/>
              <a:t> or </a:t>
            </a:r>
            <a:r>
              <a:rPr lang="en-US" b="0" i="1" dirty="0" smtClean="0"/>
              <a:t>species</a:t>
            </a:r>
            <a:r>
              <a:rPr lang="en-US" b="0" dirty="0" smtClean="0"/>
              <a:t> remains the </a:t>
            </a:r>
            <a:r>
              <a:rPr lang="en-US" b="0" dirty="0" smtClean="0"/>
              <a:t>same</a:t>
            </a:r>
          </a:p>
          <a:p>
            <a:pPr marL="0" indent="0"/>
            <a:endParaRPr lang="en-US" b="0" dirty="0" smtClean="0"/>
          </a:p>
          <a:p>
            <a:pPr marL="0" indent="0"/>
            <a:r>
              <a:rPr lang="en-US" b="0" dirty="0" smtClean="0"/>
              <a:t>Luther – consubstantiation: nothing changes, but at one and the same time the bread and wine hold two substances (Christ physically present in the elements</a:t>
            </a:r>
            <a:r>
              <a:rPr lang="en-US" b="0" dirty="0" smtClean="0"/>
              <a:t>)</a:t>
            </a:r>
          </a:p>
          <a:p>
            <a:pPr marL="0" indent="0"/>
            <a:endParaRPr lang="en-US" b="0" dirty="0" smtClean="0"/>
          </a:p>
          <a:p>
            <a:pPr marL="0" indent="0"/>
            <a:r>
              <a:rPr lang="en-US" b="0" dirty="0" smtClean="0"/>
              <a:t>Calvin – Christ not physically present, but spiritually (in celebration / in gathering of believers)</a:t>
            </a:r>
            <a:endParaRPr lang="en-US" b="0" dirty="0"/>
          </a:p>
        </p:txBody>
      </p:sp>
    </p:spTree>
    <p:extLst>
      <p:ext uri="{BB962C8B-B14F-4D97-AF65-F5344CB8AC3E}">
        <p14:creationId xmlns:p14="http://schemas.microsoft.com/office/powerpoint/2010/main" val="2897465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Festivals</a:t>
            </a:r>
            <a:endParaRPr lang="en-GB" sz="4000" dirty="0"/>
          </a:p>
        </p:txBody>
      </p:sp>
      <p:sp>
        <p:nvSpPr>
          <p:cNvPr id="3" name="Text Placeholder 2"/>
          <p:cNvSpPr>
            <a:spLocks noGrp="1"/>
          </p:cNvSpPr>
          <p:nvPr>
            <p:ph type="body" idx="1"/>
          </p:nvPr>
        </p:nvSpPr>
        <p:spPr/>
        <p:txBody>
          <a:bodyPr/>
          <a:lstStyle/>
          <a:p>
            <a:r>
              <a:rPr lang="en-GB" dirty="0" smtClean="0"/>
              <a:t>Why certain days are important</a:t>
            </a:r>
            <a:endParaRPr lang="en-GB" dirty="0"/>
          </a:p>
        </p:txBody>
      </p:sp>
    </p:spTree>
    <p:extLst>
      <p:ext uri="{BB962C8B-B14F-4D97-AF65-F5344CB8AC3E}">
        <p14:creationId xmlns:p14="http://schemas.microsoft.com/office/powerpoint/2010/main" val="12520567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Advent</a:t>
            </a:r>
            <a:endParaRPr lang="en-US" dirty="0"/>
          </a:p>
        </p:txBody>
      </p:sp>
      <p:sp>
        <p:nvSpPr>
          <p:cNvPr id="6" name="Content Placeholder 5"/>
          <p:cNvSpPr>
            <a:spLocks noGrp="1"/>
          </p:cNvSpPr>
          <p:nvPr>
            <p:ph sz="half" idx="2"/>
          </p:nvPr>
        </p:nvSpPr>
        <p:spPr>
          <a:xfrm>
            <a:off x="4644008" y="836712"/>
            <a:ext cx="3200400" cy="3712464"/>
          </a:xfrm>
        </p:spPr>
        <p:txBody>
          <a:bodyPr>
            <a:noAutofit/>
          </a:bodyPr>
          <a:lstStyle/>
          <a:p>
            <a:pPr marL="0" indent="0"/>
            <a:r>
              <a:rPr lang="en-US" sz="1400" b="0" dirty="0" smtClean="0"/>
              <a:t>Waiting and preparation for ‘</a:t>
            </a:r>
            <a:r>
              <a:rPr lang="en-US" sz="1400" b="0" dirty="0" err="1" smtClean="0"/>
              <a:t>adventus</a:t>
            </a:r>
            <a:r>
              <a:rPr lang="en-US" sz="1400" b="0" dirty="0" smtClean="0"/>
              <a:t>’ – </a:t>
            </a:r>
            <a:r>
              <a:rPr lang="en-US" sz="1400" b="0" dirty="0" smtClean="0"/>
              <a:t>coming</a:t>
            </a:r>
          </a:p>
          <a:p>
            <a:pPr marL="0" indent="0"/>
            <a:endParaRPr lang="en-US" sz="1400" b="0" dirty="0" smtClean="0"/>
          </a:p>
          <a:p>
            <a:pPr marL="0" indent="0"/>
            <a:r>
              <a:rPr lang="en-US" sz="1400" b="0" dirty="0" smtClean="0"/>
              <a:t>Four </a:t>
            </a:r>
            <a:r>
              <a:rPr lang="en-US" sz="1400" b="0" dirty="0"/>
              <a:t>S</a:t>
            </a:r>
            <a:r>
              <a:rPr lang="en-US" sz="1400" b="0" dirty="0" smtClean="0"/>
              <a:t>undays before 25 December</a:t>
            </a:r>
          </a:p>
          <a:p>
            <a:pPr marL="0" indent="0"/>
            <a:r>
              <a:rPr lang="en-US" sz="1400" b="0" dirty="0" smtClean="0"/>
              <a:t>Prophecy </a:t>
            </a:r>
            <a:r>
              <a:rPr lang="en-US" sz="1400" b="0" dirty="0" smtClean="0"/>
              <a:t>of Christ’s birth – Bethlehem</a:t>
            </a:r>
          </a:p>
          <a:p>
            <a:pPr marL="0" indent="0"/>
            <a:r>
              <a:rPr lang="en-US" sz="1400" b="0" dirty="0" err="1" smtClean="0"/>
              <a:t>Gaudete</a:t>
            </a:r>
            <a:r>
              <a:rPr lang="en-US" sz="1400" b="0" dirty="0" smtClean="0"/>
              <a:t> Sunday – John the Baptist</a:t>
            </a:r>
          </a:p>
          <a:p>
            <a:pPr marL="0" indent="0"/>
            <a:r>
              <a:rPr lang="en-US" sz="1400" b="0" dirty="0" smtClean="0"/>
              <a:t>Annunciation to Mary – </a:t>
            </a:r>
            <a:r>
              <a:rPr lang="en-US" sz="1400" b="0" dirty="0" smtClean="0"/>
              <a:t>Angel</a:t>
            </a:r>
          </a:p>
          <a:p>
            <a:pPr marL="0" indent="0"/>
            <a:endParaRPr lang="en-US" sz="1400" b="0" dirty="0"/>
          </a:p>
          <a:p>
            <a:pPr marL="0" indent="0"/>
            <a:r>
              <a:rPr lang="en-US" sz="1400" b="0" dirty="0"/>
              <a:t>Advent is celebrated in the Western church as the beginning of the Christian year.</a:t>
            </a:r>
          </a:p>
          <a:p>
            <a:pPr marL="0" indent="0"/>
            <a:r>
              <a:rPr lang="en-US" sz="1400" b="0" dirty="0"/>
              <a:t>In the Eastern church, it is called the Nativity Fast (Christian year begins on 1 September).</a:t>
            </a:r>
          </a:p>
          <a:p>
            <a:pPr marL="0" indent="0"/>
            <a:endParaRPr lang="en-US" sz="1400" b="0" dirty="0" smtClean="0"/>
          </a:p>
        </p:txBody>
      </p:sp>
      <p:pic>
        <p:nvPicPr>
          <p:cNvPr id="8" name="Content Placeholder 7"/>
          <p:cNvPicPr>
            <a:picLocks noGrp="1" noChangeAspect="1"/>
          </p:cNvPicPr>
          <p:nvPr>
            <p:ph sz="half" idx="1"/>
          </p:nvPr>
        </p:nvPicPr>
        <p:blipFill>
          <a:blip r:embed="rId2"/>
          <a:stretch>
            <a:fillRect/>
          </a:stretch>
        </p:blipFill>
        <p:spPr>
          <a:xfrm>
            <a:off x="822325" y="1407896"/>
            <a:ext cx="3200400" cy="3091295"/>
          </a:xfrm>
          <a:prstGeom prst="rect">
            <a:avLst/>
          </a:prstGeom>
        </p:spPr>
      </p:pic>
    </p:spTree>
    <p:extLst>
      <p:ext uri="{BB962C8B-B14F-4D97-AF65-F5344CB8AC3E}">
        <p14:creationId xmlns:p14="http://schemas.microsoft.com/office/powerpoint/2010/main" val="1269620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Christmas</a:t>
            </a:r>
            <a:endParaRPr lang="en-US" dirty="0"/>
          </a:p>
        </p:txBody>
      </p:sp>
      <p:sp>
        <p:nvSpPr>
          <p:cNvPr id="5" name="Content Placeholder 4"/>
          <p:cNvSpPr>
            <a:spLocks noGrp="1"/>
          </p:cNvSpPr>
          <p:nvPr>
            <p:ph sz="half" idx="2"/>
          </p:nvPr>
        </p:nvSpPr>
        <p:spPr/>
        <p:txBody>
          <a:bodyPr>
            <a:normAutofit fontScale="70000" lnSpcReduction="20000"/>
          </a:bodyPr>
          <a:lstStyle/>
          <a:p>
            <a:pPr marL="0" indent="0"/>
            <a:r>
              <a:rPr lang="en-US" sz="2900" b="0" dirty="0" smtClean="0"/>
              <a:t>Closes Advent and initiates the twelve days of </a:t>
            </a:r>
            <a:r>
              <a:rPr lang="en-US" sz="2900" b="0" dirty="0" smtClean="0"/>
              <a:t>Christmastide</a:t>
            </a:r>
          </a:p>
          <a:p>
            <a:pPr marL="0" indent="0"/>
            <a:endParaRPr lang="en-US" sz="2900" b="0" dirty="0" smtClean="0"/>
          </a:p>
          <a:p>
            <a:pPr marL="0" indent="0"/>
            <a:r>
              <a:rPr lang="en-US" sz="2900" b="0" dirty="0" smtClean="0"/>
              <a:t>By 4</a:t>
            </a:r>
            <a:r>
              <a:rPr lang="en-US" sz="2900" b="0" baseline="30000" dirty="0" smtClean="0"/>
              <a:t>th</a:t>
            </a:r>
            <a:r>
              <a:rPr lang="en-US" sz="2900" b="0" dirty="0" smtClean="0"/>
              <a:t> Century associated with 25 </a:t>
            </a:r>
            <a:r>
              <a:rPr lang="en-US" sz="2900" b="0" dirty="0" smtClean="0"/>
              <a:t>December</a:t>
            </a:r>
          </a:p>
          <a:p>
            <a:pPr marL="0" indent="0"/>
            <a:endParaRPr lang="en-US" sz="2900" b="0" dirty="0" smtClean="0"/>
          </a:p>
          <a:p>
            <a:pPr marL="0" indent="0"/>
            <a:r>
              <a:rPr lang="en-US" sz="2900" b="0" dirty="0" smtClean="0"/>
              <a:t>Some Eastern Orthodox celebrate on 7 January (Ethiopia, Russia, Georgia, Ukraine, Serbia, Macedonia</a:t>
            </a:r>
          </a:p>
          <a:p>
            <a:endParaRPr lang="en-US" dirty="0"/>
          </a:p>
        </p:txBody>
      </p:sp>
      <p:pic>
        <p:nvPicPr>
          <p:cNvPr id="8" name="Content Placeholder 7"/>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55576" y="1196752"/>
            <a:ext cx="3098551" cy="3098551"/>
          </a:xfrm>
        </p:spPr>
      </p:pic>
    </p:spTree>
    <p:extLst>
      <p:ext uri="{BB962C8B-B14F-4D97-AF65-F5344CB8AC3E}">
        <p14:creationId xmlns:p14="http://schemas.microsoft.com/office/powerpoint/2010/main" val="3654475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Christmas</a:t>
            </a:r>
            <a:endParaRPr lang="en-US" dirty="0"/>
          </a:p>
        </p:txBody>
      </p:sp>
      <p:sp>
        <p:nvSpPr>
          <p:cNvPr id="6" name="Text Placeholder 5"/>
          <p:cNvSpPr>
            <a:spLocks noGrp="1"/>
          </p:cNvSpPr>
          <p:nvPr>
            <p:ph type="body" idx="1"/>
          </p:nvPr>
        </p:nvSpPr>
        <p:spPr/>
        <p:txBody>
          <a:bodyPr anchor="t"/>
          <a:lstStyle/>
          <a:p>
            <a:r>
              <a:rPr lang="en-US" dirty="0" smtClean="0"/>
              <a:t>Saturnalia</a:t>
            </a:r>
          </a:p>
        </p:txBody>
      </p:sp>
      <p:sp>
        <p:nvSpPr>
          <p:cNvPr id="7" name="Content Placeholder 6"/>
          <p:cNvSpPr>
            <a:spLocks noGrp="1"/>
          </p:cNvSpPr>
          <p:nvPr>
            <p:ph sz="half" idx="2"/>
          </p:nvPr>
        </p:nvSpPr>
        <p:spPr/>
        <p:txBody>
          <a:bodyPr>
            <a:normAutofit fontScale="85000" lnSpcReduction="20000"/>
          </a:bodyPr>
          <a:lstStyle/>
          <a:p>
            <a:pPr marL="0" indent="0"/>
            <a:r>
              <a:rPr lang="en-US" b="0" dirty="0" smtClean="0"/>
              <a:t>Lawlessness celebrated in ancient Rome (17-15 December)</a:t>
            </a:r>
          </a:p>
          <a:p>
            <a:pPr marL="0" indent="0"/>
            <a:r>
              <a:rPr lang="en-US" b="0" dirty="0" smtClean="0"/>
              <a:t>Law Courts were closed; a victim identified to live an indulgent life and then be sacrificed</a:t>
            </a:r>
          </a:p>
          <a:p>
            <a:pPr marL="0" indent="0"/>
            <a:r>
              <a:rPr lang="en-US" b="0" dirty="0" smtClean="0"/>
              <a:t>Christians took it over but associated it with Christ’s birth in order to justify celebration</a:t>
            </a:r>
            <a:endParaRPr lang="en-US" b="0" dirty="0"/>
          </a:p>
        </p:txBody>
      </p:sp>
      <p:sp>
        <p:nvSpPr>
          <p:cNvPr id="8" name="Text Placeholder 7"/>
          <p:cNvSpPr>
            <a:spLocks noGrp="1"/>
          </p:cNvSpPr>
          <p:nvPr>
            <p:ph type="body" sz="quarter" idx="3"/>
          </p:nvPr>
        </p:nvSpPr>
        <p:spPr/>
        <p:txBody>
          <a:bodyPr/>
          <a:lstStyle/>
          <a:p>
            <a:r>
              <a:rPr lang="en-US" dirty="0" smtClean="0"/>
              <a:t>Modern forms of celebration</a:t>
            </a:r>
            <a:endParaRPr lang="en-US" dirty="0"/>
          </a:p>
        </p:txBody>
      </p:sp>
      <p:sp>
        <p:nvSpPr>
          <p:cNvPr id="9" name="Content Placeholder 8"/>
          <p:cNvSpPr>
            <a:spLocks noGrp="1"/>
          </p:cNvSpPr>
          <p:nvPr>
            <p:ph sz="quarter" idx="4"/>
          </p:nvPr>
        </p:nvSpPr>
        <p:spPr/>
        <p:txBody>
          <a:bodyPr>
            <a:normAutofit fontScale="92500" lnSpcReduction="10000"/>
          </a:bodyPr>
          <a:lstStyle/>
          <a:p>
            <a:pPr marL="0" indent="0"/>
            <a:r>
              <a:rPr lang="en-US" b="0" dirty="0" smtClean="0"/>
              <a:t>Gift-giving</a:t>
            </a:r>
          </a:p>
          <a:p>
            <a:pPr marL="0" indent="0"/>
            <a:r>
              <a:rPr lang="en-US" b="0" dirty="0" smtClean="0"/>
              <a:t>Christmas cards</a:t>
            </a:r>
          </a:p>
          <a:p>
            <a:pPr marL="0" indent="0"/>
            <a:r>
              <a:rPr lang="en-US" b="0" dirty="0" smtClean="0"/>
              <a:t>Special meal</a:t>
            </a:r>
          </a:p>
          <a:p>
            <a:pPr marL="0" indent="0"/>
            <a:r>
              <a:rPr lang="en-US" b="0" dirty="0" smtClean="0"/>
              <a:t>Decorations including trees, lights, wreathes, mistletoe, </a:t>
            </a:r>
            <a:r>
              <a:rPr lang="en-US" b="0" dirty="0" smtClean="0"/>
              <a:t>holly</a:t>
            </a:r>
            <a:endParaRPr lang="en-US" b="0" dirty="0"/>
          </a:p>
          <a:p>
            <a:pPr marL="0" indent="0"/>
            <a:r>
              <a:rPr lang="en-US" b="0" dirty="0" smtClean="0"/>
              <a:t>Carols</a:t>
            </a:r>
          </a:p>
          <a:p>
            <a:pPr marL="0" indent="0"/>
            <a:r>
              <a:rPr lang="en-US" b="0" dirty="0" smtClean="0"/>
              <a:t>Special services</a:t>
            </a:r>
            <a:endParaRPr lang="en-US" b="0" dirty="0"/>
          </a:p>
        </p:txBody>
      </p:sp>
    </p:spTree>
    <p:extLst>
      <p:ext uri="{BB962C8B-B14F-4D97-AF65-F5344CB8AC3E}">
        <p14:creationId xmlns:p14="http://schemas.microsoft.com/office/powerpoint/2010/main" val="2261351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P spid="8" grpId="0" build="p"/>
      <p:bldP spid="9"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88640"/>
            <a:ext cx="9144000" cy="6408712"/>
          </a:xfrm>
          <a:prstGeom prst="rect">
            <a:avLst/>
          </a:prstGeom>
        </p:spPr>
      </p:pic>
    </p:spTree>
    <p:extLst>
      <p:ext uri="{BB962C8B-B14F-4D97-AF65-F5344CB8AC3E}">
        <p14:creationId xmlns:p14="http://schemas.microsoft.com/office/powerpoint/2010/main" val="334756784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Twelve Days of Christmastide</a:t>
            </a:r>
            <a:endParaRPr lang="en-US" dirty="0"/>
          </a:p>
        </p:txBody>
      </p:sp>
      <p:sp>
        <p:nvSpPr>
          <p:cNvPr id="3" name="Content Placeholder 2"/>
          <p:cNvSpPr>
            <a:spLocks noGrp="1"/>
          </p:cNvSpPr>
          <p:nvPr>
            <p:ph sz="half" idx="1"/>
          </p:nvPr>
        </p:nvSpPr>
        <p:spPr/>
        <p:txBody>
          <a:bodyPr>
            <a:noAutofit/>
          </a:bodyPr>
          <a:lstStyle/>
          <a:p>
            <a:pPr marL="0" indent="0"/>
            <a:r>
              <a:rPr lang="en-US" sz="1400" dirty="0"/>
              <a:t>t</a:t>
            </a:r>
            <a:r>
              <a:rPr lang="en-US" sz="1400" dirty="0" smtClean="0"/>
              <a:t>rue Love</a:t>
            </a:r>
          </a:p>
          <a:p>
            <a:pPr marL="0" lvl="1" indent="0">
              <a:buNone/>
            </a:pPr>
            <a:r>
              <a:rPr lang="en-US" sz="1400" dirty="0" smtClean="0"/>
              <a:t>God</a:t>
            </a:r>
            <a:endParaRPr lang="en-US" sz="1400" dirty="0"/>
          </a:p>
          <a:p>
            <a:pPr marL="0" indent="0"/>
            <a:r>
              <a:rPr lang="en-US" sz="1400" dirty="0"/>
              <a:t>m</a:t>
            </a:r>
            <a:r>
              <a:rPr lang="en-US" sz="1400" dirty="0" smtClean="0"/>
              <a:t>e</a:t>
            </a:r>
          </a:p>
          <a:p>
            <a:pPr marL="0" lvl="1" indent="0">
              <a:buNone/>
            </a:pPr>
            <a:r>
              <a:rPr lang="en-US" sz="1400" dirty="0" smtClean="0"/>
              <a:t>all Christians</a:t>
            </a:r>
          </a:p>
          <a:p>
            <a:pPr marL="0" indent="0"/>
            <a:r>
              <a:rPr lang="en-US" sz="1400" dirty="0"/>
              <a:t>p</a:t>
            </a:r>
            <a:r>
              <a:rPr lang="en-US" sz="1400" dirty="0" smtClean="0"/>
              <a:t>artridge in a pear tree</a:t>
            </a:r>
          </a:p>
          <a:p>
            <a:pPr marL="0" lvl="1" indent="0">
              <a:buNone/>
            </a:pPr>
            <a:r>
              <a:rPr lang="en-US" sz="1400" dirty="0" smtClean="0"/>
              <a:t>Jesus</a:t>
            </a:r>
          </a:p>
          <a:p>
            <a:pPr marL="0" indent="0"/>
            <a:r>
              <a:rPr lang="en-US" sz="1400" dirty="0" smtClean="0"/>
              <a:t>2 turtle doves</a:t>
            </a:r>
          </a:p>
          <a:p>
            <a:pPr marL="0" lvl="1" indent="0">
              <a:buNone/>
            </a:pPr>
            <a:r>
              <a:rPr lang="en-US" sz="1400" dirty="0" smtClean="0"/>
              <a:t>Old and New Testaments</a:t>
            </a:r>
          </a:p>
          <a:p>
            <a:pPr marL="0" indent="0"/>
            <a:r>
              <a:rPr lang="en-US" sz="1400" dirty="0" smtClean="0"/>
              <a:t>3 </a:t>
            </a:r>
            <a:r>
              <a:rPr lang="en-US" sz="1400" dirty="0"/>
              <a:t>F</a:t>
            </a:r>
            <a:r>
              <a:rPr lang="en-US" sz="1400" dirty="0" smtClean="0"/>
              <a:t>rench hens</a:t>
            </a:r>
          </a:p>
          <a:p>
            <a:pPr marL="0" lvl="1" indent="0">
              <a:buNone/>
            </a:pPr>
            <a:r>
              <a:rPr lang="en-US" sz="1400" dirty="0"/>
              <a:t>v</a:t>
            </a:r>
            <a:r>
              <a:rPr lang="en-US" sz="1400" dirty="0" smtClean="0"/>
              <a:t>irtues: faith, hope and love</a:t>
            </a:r>
          </a:p>
          <a:p>
            <a:pPr marL="0" indent="0"/>
            <a:r>
              <a:rPr lang="en-US" sz="1400" dirty="0" smtClean="0"/>
              <a:t>4 calling birds</a:t>
            </a:r>
          </a:p>
          <a:p>
            <a:pPr marL="0" lvl="1" indent="0">
              <a:buNone/>
            </a:pPr>
            <a:r>
              <a:rPr lang="en-US" sz="1400" dirty="0" smtClean="0"/>
              <a:t>gospels</a:t>
            </a:r>
          </a:p>
          <a:p>
            <a:pPr marL="0" indent="0"/>
            <a:r>
              <a:rPr lang="en-US" sz="1400" dirty="0" smtClean="0"/>
              <a:t>5 gold rings</a:t>
            </a:r>
          </a:p>
          <a:p>
            <a:pPr marL="0" lvl="1" indent="0">
              <a:buNone/>
            </a:pPr>
            <a:r>
              <a:rPr lang="en-US" sz="1400" dirty="0" smtClean="0"/>
              <a:t>Pentateuch</a:t>
            </a:r>
          </a:p>
        </p:txBody>
      </p:sp>
      <p:sp>
        <p:nvSpPr>
          <p:cNvPr id="4" name="Content Placeholder 3"/>
          <p:cNvSpPr>
            <a:spLocks noGrp="1"/>
          </p:cNvSpPr>
          <p:nvPr>
            <p:ph sz="half" idx="2"/>
          </p:nvPr>
        </p:nvSpPr>
        <p:spPr/>
        <p:txBody>
          <a:bodyPr>
            <a:noAutofit/>
          </a:bodyPr>
          <a:lstStyle/>
          <a:p>
            <a:pPr marL="0" indent="0"/>
            <a:r>
              <a:rPr lang="en-US" sz="1400" dirty="0" smtClean="0"/>
              <a:t>6 geese a laying</a:t>
            </a:r>
          </a:p>
          <a:p>
            <a:pPr marL="0" lvl="1" indent="0">
              <a:buNone/>
            </a:pPr>
            <a:r>
              <a:rPr lang="en-US" sz="1400" dirty="0" smtClean="0"/>
              <a:t>days of creation</a:t>
            </a:r>
          </a:p>
          <a:p>
            <a:pPr marL="0" indent="0"/>
            <a:r>
              <a:rPr lang="en-US" sz="1400" dirty="0" smtClean="0"/>
              <a:t>7 swans a swimming</a:t>
            </a:r>
          </a:p>
          <a:p>
            <a:pPr marL="0" lvl="1" indent="0">
              <a:buNone/>
            </a:pPr>
            <a:r>
              <a:rPr lang="en-US" sz="1400" dirty="0" smtClean="0"/>
              <a:t>Gifts of the Holy Spirit</a:t>
            </a:r>
          </a:p>
          <a:p>
            <a:pPr marL="0" indent="0"/>
            <a:r>
              <a:rPr lang="en-US" sz="1400" dirty="0" smtClean="0"/>
              <a:t>8 maids a milking</a:t>
            </a:r>
          </a:p>
          <a:p>
            <a:pPr marL="0" lvl="1" indent="0">
              <a:buNone/>
            </a:pPr>
            <a:r>
              <a:rPr lang="en-US" sz="1400" dirty="0" smtClean="0"/>
              <a:t>Beatitudes</a:t>
            </a:r>
          </a:p>
          <a:p>
            <a:pPr marL="0" indent="0"/>
            <a:r>
              <a:rPr lang="en-US" sz="1400" dirty="0" smtClean="0"/>
              <a:t>9 ladies dancing</a:t>
            </a:r>
          </a:p>
          <a:p>
            <a:pPr marL="0" lvl="1" indent="0">
              <a:buNone/>
            </a:pPr>
            <a:r>
              <a:rPr lang="en-US" sz="1400" dirty="0" smtClean="0"/>
              <a:t>Fruits of the Spirit</a:t>
            </a:r>
          </a:p>
          <a:p>
            <a:pPr marL="0" indent="0"/>
            <a:r>
              <a:rPr lang="en-US" sz="1400" dirty="0" smtClean="0"/>
              <a:t>10 lords a leaping</a:t>
            </a:r>
          </a:p>
          <a:p>
            <a:pPr marL="0" lvl="1" indent="0">
              <a:buNone/>
            </a:pPr>
            <a:r>
              <a:rPr lang="en-US" sz="1400" dirty="0" smtClean="0"/>
              <a:t>Commandments</a:t>
            </a:r>
          </a:p>
          <a:p>
            <a:pPr marL="0" indent="0"/>
            <a:r>
              <a:rPr lang="en-US" sz="1400" dirty="0" smtClean="0"/>
              <a:t>11 pipers piping</a:t>
            </a:r>
          </a:p>
          <a:p>
            <a:pPr marL="0" lvl="1" indent="0">
              <a:buNone/>
            </a:pPr>
            <a:r>
              <a:rPr lang="en-US" sz="1400" dirty="0" smtClean="0"/>
              <a:t>Faithful disciples</a:t>
            </a:r>
          </a:p>
          <a:p>
            <a:pPr marL="0" indent="0"/>
            <a:r>
              <a:rPr lang="en-US" sz="1400" dirty="0" smtClean="0"/>
              <a:t>12 drummers drumming</a:t>
            </a:r>
          </a:p>
          <a:p>
            <a:pPr marL="0" lvl="1" indent="0">
              <a:buNone/>
            </a:pPr>
            <a:r>
              <a:rPr lang="en-US" sz="1400" dirty="0" smtClean="0"/>
              <a:t>Points of the Apostles’ Creed</a:t>
            </a:r>
            <a:endParaRPr lang="en-US" sz="1400" dirty="0"/>
          </a:p>
        </p:txBody>
      </p:sp>
    </p:spTree>
    <p:extLst>
      <p:ext uri="{BB962C8B-B14F-4D97-AF65-F5344CB8AC3E}">
        <p14:creationId xmlns:p14="http://schemas.microsoft.com/office/powerpoint/2010/main" val="2075626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txEl>
                                              <p:pRg st="2" end="2"/>
                                            </p:txEl>
                                          </p:spTgt>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4">
                                            <p:txEl>
                                              <p:pRg st="4" end="4"/>
                                            </p:txEl>
                                          </p:spTgt>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4">
                                            <p:txEl>
                                              <p:pRg st="6" end="6"/>
                                            </p:txEl>
                                          </p:spTgt>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grpId="0" nodeType="clickEffect">
                                  <p:stCondLst>
                                    <p:cond delay="0"/>
                                  </p:stCondLst>
                                  <p:childTnLst>
                                    <p:set>
                                      <p:cBhvr>
                                        <p:cTn id="72" dur="1" fill="hold">
                                          <p:stCondLst>
                                            <p:cond delay="0"/>
                                          </p:stCondLst>
                                        </p:cTn>
                                        <p:tgtEl>
                                          <p:spTgt spid="4">
                                            <p:txEl>
                                              <p:pRg st="8" end="8"/>
                                            </p:txEl>
                                          </p:spTgt>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4">
                                            <p:txEl>
                                              <p:pRg st="10" end="10"/>
                                            </p:txEl>
                                          </p:spTgt>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presetID="1" presetClass="entr" presetSubtype="0" fill="hold" grpId="0" nodeType="clickEffect">
                                  <p:stCondLst>
                                    <p:cond delay="0"/>
                                  </p:stCondLst>
                                  <p:childTnLst>
                                    <p:set>
                                      <p:cBhvr>
                                        <p:cTn id="84" dur="1" fill="hold">
                                          <p:stCondLst>
                                            <p:cond delay="0"/>
                                          </p:stCondLst>
                                        </p:cTn>
                                        <p:tgtEl>
                                          <p:spTgt spid="4">
                                            <p:txEl>
                                              <p:pRg st="12" end="12"/>
                                            </p:txEl>
                                          </p:spTgt>
                                        </p:tgtEl>
                                        <p:attrNameLst>
                                          <p:attrName>style.visibility</p:attrName>
                                        </p:attrNameLst>
                                      </p:cBhvr>
                                      <p:to>
                                        <p:strVal val="visible"/>
                                      </p:to>
                                    </p:set>
                                  </p:childTnLst>
                                </p:cTn>
                              </p:par>
                              <p:par>
                                <p:cTn id="85" presetID="1" presetClass="entr" presetSubtype="0" fill="hold" grpId="0" nodeType="withEffect">
                                  <p:stCondLst>
                                    <p:cond delay="0"/>
                                  </p:stCondLst>
                                  <p:childTnLst>
                                    <p:set>
                                      <p:cBhvr>
                                        <p:cTn id="86" dur="1" fill="hold">
                                          <p:stCondLst>
                                            <p:cond delay="0"/>
                                          </p:stCondLst>
                                        </p:cTn>
                                        <p:tgtEl>
                                          <p:spTgt spid="4">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Epiphany</a:t>
            </a:r>
            <a:endParaRPr lang="en-US" dirty="0"/>
          </a:p>
        </p:txBody>
      </p:sp>
      <p:sp>
        <p:nvSpPr>
          <p:cNvPr id="4" name="Content Placeholder 3"/>
          <p:cNvSpPr>
            <a:spLocks noGrp="1"/>
          </p:cNvSpPr>
          <p:nvPr>
            <p:ph sz="half" idx="2"/>
          </p:nvPr>
        </p:nvSpPr>
        <p:spPr/>
        <p:txBody>
          <a:bodyPr>
            <a:normAutofit fontScale="70000" lnSpcReduction="20000"/>
          </a:bodyPr>
          <a:lstStyle/>
          <a:p>
            <a:pPr marL="0" indent="0"/>
            <a:r>
              <a:rPr lang="en-US" b="0" dirty="0" smtClean="0"/>
              <a:t>Day after twelfth night (January 6</a:t>
            </a:r>
            <a:r>
              <a:rPr lang="en-US" b="0" dirty="0" smtClean="0"/>
              <a:t>)</a:t>
            </a:r>
          </a:p>
          <a:p>
            <a:pPr marL="0" indent="0"/>
            <a:endParaRPr lang="en-US" b="0" dirty="0" smtClean="0"/>
          </a:p>
          <a:p>
            <a:pPr marL="0" indent="0"/>
            <a:r>
              <a:rPr lang="en-US" b="0" dirty="0" smtClean="0"/>
              <a:t>The Magi</a:t>
            </a:r>
          </a:p>
          <a:p>
            <a:pPr marL="0" indent="0"/>
            <a:endParaRPr lang="en-US" b="0" dirty="0" smtClean="0"/>
          </a:p>
          <a:p>
            <a:pPr marL="0" indent="0"/>
            <a:r>
              <a:rPr lang="en-US" b="0" dirty="0" smtClean="0"/>
              <a:t>Gold, frankincense, </a:t>
            </a:r>
            <a:r>
              <a:rPr lang="en-US" b="0" dirty="0" smtClean="0"/>
              <a:t>myrrh</a:t>
            </a:r>
          </a:p>
          <a:p>
            <a:pPr marL="0" indent="0"/>
            <a:endParaRPr lang="en-US" b="0" dirty="0" smtClean="0"/>
          </a:p>
          <a:p>
            <a:pPr marL="0" indent="0"/>
            <a:r>
              <a:rPr lang="en-US" b="0" dirty="0" smtClean="0"/>
              <a:t>Zoroastrianism</a:t>
            </a:r>
          </a:p>
          <a:p>
            <a:pPr marL="0" indent="0"/>
            <a:endParaRPr lang="en-US" b="0" dirty="0" smtClean="0"/>
          </a:p>
          <a:p>
            <a:pPr marL="0" indent="0"/>
            <a:r>
              <a:rPr lang="en-US" b="0" dirty="0" smtClean="0"/>
              <a:t>Christ’s revelation to the Gentiles</a:t>
            </a:r>
            <a:endParaRPr lang="en-US" b="0" dirty="0"/>
          </a:p>
        </p:txBody>
      </p:sp>
      <p:pic>
        <p:nvPicPr>
          <p:cNvPr id="6" name="Content Placeholder 5"/>
          <p:cNvPicPr>
            <a:picLocks noGrp="1" noChangeAspect="1"/>
          </p:cNvPicPr>
          <p:nvPr>
            <p:ph sz="half" idx="1"/>
          </p:nvPr>
        </p:nvPicPr>
        <p:blipFill>
          <a:blip r:embed="rId2"/>
          <a:stretch>
            <a:fillRect/>
          </a:stretch>
        </p:blipFill>
        <p:spPr>
          <a:xfrm>
            <a:off x="323528" y="1268760"/>
            <a:ext cx="3695328" cy="2967607"/>
          </a:xfrm>
          <a:prstGeom prst="rect">
            <a:avLst/>
          </a:prstGeom>
        </p:spPr>
      </p:pic>
    </p:spTree>
    <p:extLst>
      <p:ext uri="{BB962C8B-B14F-4D97-AF65-F5344CB8AC3E}">
        <p14:creationId xmlns:p14="http://schemas.microsoft.com/office/powerpoint/2010/main" val="833477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Transfiguration</a:t>
            </a:r>
            <a:endParaRPr lang="en-US" dirty="0"/>
          </a:p>
        </p:txBody>
      </p:sp>
      <p:sp>
        <p:nvSpPr>
          <p:cNvPr id="4" name="Content Placeholder 3"/>
          <p:cNvSpPr>
            <a:spLocks noGrp="1"/>
          </p:cNvSpPr>
          <p:nvPr>
            <p:ph sz="half" idx="2"/>
          </p:nvPr>
        </p:nvSpPr>
        <p:spPr/>
        <p:txBody>
          <a:bodyPr>
            <a:normAutofit fontScale="62500" lnSpcReduction="20000"/>
          </a:bodyPr>
          <a:lstStyle/>
          <a:p>
            <a:pPr marL="0" indent="0"/>
            <a:r>
              <a:rPr lang="en-GB" sz="2500" b="0" dirty="0"/>
              <a:t>The Transfiguration of Jesus is an event reported in the New Testament when Jesus is </a:t>
            </a:r>
            <a:r>
              <a:rPr lang="en-GB" sz="2500" b="0" dirty="0" smtClean="0"/>
              <a:t>transfigured</a:t>
            </a:r>
            <a:r>
              <a:rPr lang="en-GB" sz="2500" b="0" dirty="0"/>
              <a:t> and becomes radiant in glory upon a mountain</a:t>
            </a:r>
            <a:r>
              <a:rPr lang="en-GB" sz="2500" b="0" dirty="0" smtClean="0"/>
              <a:t>.</a:t>
            </a:r>
            <a:endParaRPr lang="en-GB" sz="2500" b="0" baseline="30000" dirty="0" smtClean="0"/>
          </a:p>
          <a:p>
            <a:pPr marL="0" indent="0"/>
            <a:endParaRPr lang="en-GB" sz="2500" b="0" baseline="30000" dirty="0" smtClean="0"/>
          </a:p>
          <a:p>
            <a:pPr marL="0" indent="0"/>
            <a:r>
              <a:rPr lang="en-GB" sz="2500" b="0" dirty="0" smtClean="0"/>
              <a:t>In </a:t>
            </a:r>
            <a:r>
              <a:rPr lang="en-GB" sz="2500" b="0" dirty="0"/>
              <a:t>these accounts, Jesus and three of his apostles, Peter, James, John, go to a </a:t>
            </a:r>
            <a:r>
              <a:rPr lang="en-GB" sz="2500" b="0" dirty="0" smtClean="0"/>
              <a:t>mountain to </a:t>
            </a:r>
            <a:r>
              <a:rPr lang="en-GB" sz="2500" b="0" dirty="0"/>
              <a:t>pray. On the mountain, Jesus begins to shine with bright rays of light. Then the prophets Moses and Elijah appear next to him and he speaks with them. Jesus is then called "Son" by a voice in the sky, assumed to be God the Father, as in the Baptism of Jesus</a:t>
            </a:r>
            <a:r>
              <a:rPr lang="en-GB" sz="2500" b="0" dirty="0" smtClean="0"/>
              <a:t>.</a:t>
            </a:r>
            <a:endParaRPr lang="en-GB" sz="2500" b="0" dirty="0"/>
          </a:p>
          <a:p>
            <a:endParaRPr lang="en-US" dirty="0"/>
          </a:p>
        </p:txBody>
      </p:sp>
      <p:pic>
        <p:nvPicPr>
          <p:cNvPr id="6" name="Content Placeholder 5"/>
          <p:cNvPicPr>
            <a:picLocks noGrp="1" noChangeAspect="1"/>
          </p:cNvPicPr>
          <p:nvPr>
            <p:ph sz="half" idx="1"/>
          </p:nvPr>
        </p:nvPicPr>
        <p:blipFill>
          <a:blip r:embed="rId2"/>
          <a:stretch>
            <a:fillRect/>
          </a:stretch>
        </p:blipFill>
        <p:spPr>
          <a:xfrm>
            <a:off x="1013120" y="1096963"/>
            <a:ext cx="2818809" cy="3713162"/>
          </a:xfrm>
          <a:prstGeom prst="rect">
            <a:avLst/>
          </a:prstGeom>
        </p:spPr>
      </p:pic>
    </p:spTree>
    <p:extLst>
      <p:ext uri="{BB962C8B-B14F-4D97-AF65-F5344CB8AC3E}">
        <p14:creationId xmlns:p14="http://schemas.microsoft.com/office/powerpoint/2010/main" val="480386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Palm Sunday</a:t>
            </a:r>
            <a:endParaRPr lang="en-US" dirty="0"/>
          </a:p>
        </p:txBody>
      </p:sp>
      <p:sp>
        <p:nvSpPr>
          <p:cNvPr id="7" name="Content Placeholder 6"/>
          <p:cNvSpPr>
            <a:spLocks noGrp="1"/>
          </p:cNvSpPr>
          <p:nvPr>
            <p:ph sz="half" idx="2"/>
          </p:nvPr>
        </p:nvSpPr>
        <p:spPr/>
        <p:txBody>
          <a:bodyPr>
            <a:normAutofit fontScale="85000" lnSpcReduction="20000"/>
          </a:bodyPr>
          <a:lstStyle/>
          <a:p>
            <a:pPr marL="0" indent="0"/>
            <a:r>
              <a:rPr lang="en-US" b="0" dirty="0" smtClean="0"/>
              <a:t>Sunday before </a:t>
            </a:r>
            <a:r>
              <a:rPr lang="en-US" b="0" dirty="0" smtClean="0"/>
              <a:t>Easter</a:t>
            </a:r>
          </a:p>
          <a:p>
            <a:pPr marL="0" indent="0"/>
            <a:endParaRPr lang="en-US" b="0" dirty="0" smtClean="0"/>
          </a:p>
          <a:p>
            <a:pPr marL="0" indent="0"/>
            <a:r>
              <a:rPr lang="en-US" b="0" dirty="0" smtClean="0"/>
              <a:t>Jesus’ triumphal entry into </a:t>
            </a:r>
            <a:r>
              <a:rPr lang="en-US" b="0" dirty="0" smtClean="0"/>
              <a:t>Jerusalem</a:t>
            </a:r>
          </a:p>
          <a:p>
            <a:pPr marL="0" indent="0"/>
            <a:endParaRPr lang="en-US" b="0" dirty="0" smtClean="0"/>
          </a:p>
          <a:p>
            <a:pPr marL="0" indent="0"/>
            <a:r>
              <a:rPr lang="en-US" b="0" dirty="0" smtClean="0"/>
              <a:t>Procession of Christians carrying palm </a:t>
            </a:r>
            <a:r>
              <a:rPr lang="en-US" b="0" dirty="0" smtClean="0"/>
              <a:t>leaves</a:t>
            </a:r>
          </a:p>
          <a:p>
            <a:pPr marL="0" indent="0"/>
            <a:endParaRPr lang="en-US" b="0" dirty="0" smtClean="0"/>
          </a:p>
          <a:p>
            <a:pPr marL="0" indent="0"/>
            <a:r>
              <a:rPr lang="en-US" b="0" dirty="0" smtClean="0"/>
              <a:t>Leads to Holy Week</a:t>
            </a:r>
            <a:endParaRPr lang="en-US" b="0" dirty="0"/>
          </a:p>
        </p:txBody>
      </p:sp>
      <p:pic>
        <p:nvPicPr>
          <p:cNvPr id="8" name="Content Placeholder 7"/>
          <p:cNvPicPr>
            <a:picLocks noGrp="1" noChangeAspect="1"/>
          </p:cNvPicPr>
          <p:nvPr>
            <p:ph sz="half" idx="1"/>
          </p:nvPr>
        </p:nvPicPr>
        <p:blipFill>
          <a:blip r:embed="rId2"/>
          <a:stretch>
            <a:fillRect/>
          </a:stretch>
        </p:blipFill>
        <p:spPr>
          <a:xfrm>
            <a:off x="888161" y="1096963"/>
            <a:ext cx="3068728" cy="3713162"/>
          </a:xfrm>
          <a:prstGeom prst="rect">
            <a:avLst/>
          </a:prstGeom>
        </p:spPr>
      </p:pic>
    </p:spTree>
    <p:extLst>
      <p:ext uri="{BB962C8B-B14F-4D97-AF65-F5344CB8AC3E}">
        <p14:creationId xmlns:p14="http://schemas.microsoft.com/office/powerpoint/2010/main" val="3524369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Good Friday</a:t>
            </a:r>
            <a:endParaRPr lang="en-US" dirty="0"/>
          </a:p>
        </p:txBody>
      </p:sp>
      <p:sp>
        <p:nvSpPr>
          <p:cNvPr id="4" name="Content Placeholder 3"/>
          <p:cNvSpPr>
            <a:spLocks noGrp="1"/>
          </p:cNvSpPr>
          <p:nvPr>
            <p:ph sz="half" idx="2"/>
          </p:nvPr>
        </p:nvSpPr>
        <p:spPr/>
        <p:txBody>
          <a:bodyPr>
            <a:normAutofit fontScale="85000" lnSpcReduction="10000"/>
          </a:bodyPr>
          <a:lstStyle/>
          <a:p>
            <a:pPr marL="0" indent="0"/>
            <a:r>
              <a:rPr lang="en-US" b="0" dirty="0" smtClean="0"/>
              <a:t>Crucifixion of Jesus – day before the </a:t>
            </a:r>
            <a:r>
              <a:rPr lang="en-US" b="0" dirty="0" smtClean="0"/>
              <a:t>Sabbath</a:t>
            </a:r>
          </a:p>
          <a:p>
            <a:pPr marL="0" indent="0"/>
            <a:endParaRPr lang="en-US" b="0" dirty="0" smtClean="0"/>
          </a:p>
          <a:p>
            <a:pPr marL="0" indent="0"/>
            <a:r>
              <a:rPr lang="en-US" b="0" dirty="0" smtClean="0"/>
              <a:t>Passover</a:t>
            </a:r>
          </a:p>
          <a:p>
            <a:pPr marL="0" indent="0"/>
            <a:endParaRPr lang="en-US" b="0" dirty="0" smtClean="0"/>
          </a:p>
          <a:p>
            <a:pPr marL="0" indent="0"/>
            <a:r>
              <a:rPr lang="en-US" b="0" dirty="0" smtClean="0"/>
              <a:t>Solemn </a:t>
            </a:r>
            <a:r>
              <a:rPr lang="en-US" b="0" dirty="0" smtClean="0"/>
              <a:t>services</a:t>
            </a:r>
          </a:p>
          <a:p>
            <a:pPr marL="0" indent="0"/>
            <a:endParaRPr lang="en-US" b="0" dirty="0" smtClean="0"/>
          </a:p>
          <a:p>
            <a:pPr marL="0" indent="0"/>
            <a:r>
              <a:rPr lang="en-US" b="0" dirty="0" smtClean="0"/>
              <a:t>Paschal </a:t>
            </a:r>
            <a:r>
              <a:rPr lang="en-US" b="0" dirty="0" err="1" smtClean="0"/>
              <a:t>Triduum</a:t>
            </a:r>
            <a:r>
              <a:rPr lang="en-US" b="0" dirty="0" smtClean="0"/>
              <a:t> – Thurs, Fri, Sat, SUNDAY</a:t>
            </a:r>
            <a:endParaRPr lang="en-US" b="0" dirty="0"/>
          </a:p>
        </p:txBody>
      </p:sp>
      <p:pic>
        <p:nvPicPr>
          <p:cNvPr id="6" name="Content Placeholder 5"/>
          <p:cNvPicPr>
            <a:picLocks noGrp="1" noChangeAspect="1"/>
          </p:cNvPicPr>
          <p:nvPr>
            <p:ph sz="half" idx="1"/>
          </p:nvPr>
        </p:nvPicPr>
        <p:blipFill>
          <a:blip r:embed="rId2"/>
          <a:stretch>
            <a:fillRect/>
          </a:stretch>
        </p:blipFill>
        <p:spPr>
          <a:xfrm>
            <a:off x="1179279" y="1096963"/>
            <a:ext cx="2486492" cy="3713162"/>
          </a:xfrm>
          <a:prstGeom prst="rect">
            <a:avLst/>
          </a:prstGeom>
        </p:spPr>
      </p:pic>
    </p:spTree>
    <p:extLst>
      <p:ext uri="{BB962C8B-B14F-4D97-AF65-F5344CB8AC3E}">
        <p14:creationId xmlns:p14="http://schemas.microsoft.com/office/powerpoint/2010/main" val="3009419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Easter Sunday</a:t>
            </a:r>
            <a:endParaRPr lang="en-US" dirty="0"/>
          </a:p>
        </p:txBody>
      </p:sp>
      <p:sp>
        <p:nvSpPr>
          <p:cNvPr id="4" name="Content Placeholder 3"/>
          <p:cNvSpPr>
            <a:spLocks noGrp="1"/>
          </p:cNvSpPr>
          <p:nvPr>
            <p:ph sz="half" idx="2"/>
          </p:nvPr>
        </p:nvSpPr>
        <p:spPr/>
        <p:txBody>
          <a:bodyPr>
            <a:normAutofit fontScale="70000" lnSpcReduction="20000"/>
          </a:bodyPr>
          <a:lstStyle/>
          <a:p>
            <a:pPr marL="0" indent="0"/>
            <a:r>
              <a:rPr lang="en-US" b="0" dirty="0" smtClean="0"/>
              <a:t>Women at empty tomb; resurrection of Jesus from the </a:t>
            </a:r>
            <a:r>
              <a:rPr lang="en-US" b="0" dirty="0" smtClean="0"/>
              <a:t>dead</a:t>
            </a:r>
          </a:p>
          <a:p>
            <a:pPr marL="0" indent="0"/>
            <a:endParaRPr lang="en-US" b="0" dirty="0" smtClean="0"/>
          </a:p>
          <a:p>
            <a:pPr marL="0" indent="0"/>
            <a:r>
              <a:rPr lang="en-US" b="0" dirty="0" smtClean="0"/>
              <a:t>First Council of </a:t>
            </a:r>
            <a:r>
              <a:rPr lang="en-US" b="0" dirty="0" err="1" smtClean="0"/>
              <a:t>Nicea</a:t>
            </a:r>
            <a:r>
              <a:rPr lang="en-US" b="0" dirty="0" smtClean="0"/>
              <a:t> (325) – first Sunday after the full moon following the March equinox (different in East and West</a:t>
            </a:r>
            <a:r>
              <a:rPr lang="en-US" b="0" dirty="0" smtClean="0"/>
              <a:t>)</a:t>
            </a:r>
          </a:p>
          <a:p>
            <a:pPr marL="0" indent="0"/>
            <a:endParaRPr lang="en-US" b="0" dirty="0" smtClean="0"/>
          </a:p>
          <a:p>
            <a:pPr marL="0" indent="0"/>
            <a:r>
              <a:rPr lang="en-US" b="0" dirty="0" smtClean="0"/>
              <a:t>Early morning services</a:t>
            </a:r>
          </a:p>
        </p:txBody>
      </p:sp>
      <p:pic>
        <p:nvPicPr>
          <p:cNvPr id="6" name="Content Placeholder 5"/>
          <p:cNvPicPr>
            <a:picLocks noGrp="1" noChangeAspect="1"/>
          </p:cNvPicPr>
          <p:nvPr>
            <p:ph sz="half" idx="1"/>
          </p:nvPr>
        </p:nvPicPr>
        <p:blipFill>
          <a:blip r:embed="rId2"/>
          <a:stretch>
            <a:fillRect/>
          </a:stretch>
        </p:blipFill>
        <p:spPr>
          <a:xfrm>
            <a:off x="822325" y="1385348"/>
            <a:ext cx="3200400" cy="3136391"/>
          </a:xfrm>
          <a:prstGeom prst="rect">
            <a:avLst/>
          </a:prstGeom>
        </p:spPr>
      </p:pic>
    </p:spTree>
    <p:extLst>
      <p:ext uri="{BB962C8B-B14F-4D97-AF65-F5344CB8AC3E}">
        <p14:creationId xmlns:p14="http://schemas.microsoft.com/office/powerpoint/2010/main" val="3299040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Ascension</a:t>
            </a:r>
            <a:endParaRPr lang="en-US" dirty="0"/>
          </a:p>
        </p:txBody>
      </p:sp>
      <p:sp>
        <p:nvSpPr>
          <p:cNvPr id="4" name="Content Placeholder 3"/>
          <p:cNvSpPr>
            <a:spLocks noGrp="1"/>
          </p:cNvSpPr>
          <p:nvPr>
            <p:ph sz="half" idx="2"/>
          </p:nvPr>
        </p:nvSpPr>
        <p:spPr/>
        <p:txBody>
          <a:bodyPr>
            <a:normAutofit fontScale="77500" lnSpcReduction="20000"/>
          </a:bodyPr>
          <a:lstStyle/>
          <a:p>
            <a:pPr marL="0" indent="0"/>
            <a:r>
              <a:rPr lang="en-US" b="0" dirty="0" smtClean="0"/>
              <a:t>Acts </a:t>
            </a:r>
            <a:r>
              <a:rPr lang="en-US" b="0" dirty="0" smtClean="0"/>
              <a:t>1:9-11</a:t>
            </a:r>
          </a:p>
          <a:p>
            <a:pPr marL="0" indent="0"/>
            <a:endParaRPr lang="en-US" b="0" dirty="0" smtClean="0"/>
          </a:p>
          <a:p>
            <a:pPr marL="0" indent="0"/>
            <a:r>
              <a:rPr lang="en-US" b="0" dirty="0" smtClean="0"/>
              <a:t>Forty days after the </a:t>
            </a:r>
            <a:r>
              <a:rPr lang="en-US" b="0" dirty="0" smtClean="0"/>
              <a:t>resurrection</a:t>
            </a:r>
          </a:p>
          <a:p>
            <a:pPr marL="0" indent="0"/>
            <a:endParaRPr lang="en-US" b="0" dirty="0" smtClean="0"/>
          </a:p>
          <a:p>
            <a:pPr marL="0" indent="0"/>
            <a:r>
              <a:rPr lang="en-US" b="0" dirty="0" smtClean="0"/>
              <a:t>Early profession: Apostle’s Creed and Nicene </a:t>
            </a:r>
            <a:r>
              <a:rPr lang="en-US" b="0" dirty="0" smtClean="0"/>
              <a:t>Creed</a:t>
            </a:r>
          </a:p>
          <a:p>
            <a:pPr marL="0" indent="0"/>
            <a:endParaRPr lang="en-US" b="0" dirty="0" smtClean="0"/>
          </a:p>
          <a:p>
            <a:pPr marL="0" indent="0"/>
            <a:r>
              <a:rPr lang="en-US" b="0" dirty="0" smtClean="0"/>
              <a:t>Celebrated from 4</a:t>
            </a:r>
            <a:r>
              <a:rPr lang="en-US" b="0" baseline="30000" dirty="0" smtClean="0"/>
              <a:t>th</a:t>
            </a:r>
            <a:r>
              <a:rPr lang="en-US" b="0" dirty="0" smtClean="0"/>
              <a:t> century</a:t>
            </a:r>
            <a:endParaRPr lang="en-US" b="0" dirty="0"/>
          </a:p>
        </p:txBody>
      </p:sp>
      <p:pic>
        <p:nvPicPr>
          <p:cNvPr id="6" name="Content Placeholder 5"/>
          <p:cNvPicPr>
            <a:picLocks noGrp="1" noChangeAspect="1"/>
          </p:cNvPicPr>
          <p:nvPr>
            <p:ph sz="half" idx="1"/>
          </p:nvPr>
        </p:nvPicPr>
        <p:blipFill>
          <a:blip r:embed="rId2"/>
          <a:stretch>
            <a:fillRect/>
          </a:stretch>
        </p:blipFill>
        <p:spPr>
          <a:xfrm>
            <a:off x="868901" y="1096963"/>
            <a:ext cx="3107248" cy="3713162"/>
          </a:xfrm>
          <a:prstGeom prst="rect">
            <a:avLst/>
          </a:prstGeom>
        </p:spPr>
      </p:pic>
    </p:spTree>
    <p:extLst>
      <p:ext uri="{BB962C8B-B14F-4D97-AF65-F5344CB8AC3E}">
        <p14:creationId xmlns:p14="http://schemas.microsoft.com/office/powerpoint/2010/main" val="378536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Pentecost</a:t>
            </a:r>
            <a:endParaRPr lang="en-US" dirty="0"/>
          </a:p>
        </p:txBody>
      </p:sp>
      <p:sp>
        <p:nvSpPr>
          <p:cNvPr id="4" name="Content Placeholder 3"/>
          <p:cNvSpPr>
            <a:spLocks noGrp="1"/>
          </p:cNvSpPr>
          <p:nvPr>
            <p:ph sz="half" idx="2"/>
          </p:nvPr>
        </p:nvSpPr>
        <p:spPr/>
        <p:txBody>
          <a:bodyPr>
            <a:normAutofit fontScale="92500"/>
          </a:bodyPr>
          <a:lstStyle/>
          <a:p>
            <a:pPr marL="0" indent="0"/>
            <a:r>
              <a:rPr lang="en-US" b="0" dirty="0" smtClean="0"/>
              <a:t>Feast of Weeks – fifty days after </a:t>
            </a:r>
            <a:r>
              <a:rPr lang="en-US" b="0" dirty="0" smtClean="0"/>
              <a:t>Passover</a:t>
            </a:r>
          </a:p>
          <a:p>
            <a:pPr marL="0" indent="0"/>
            <a:endParaRPr lang="en-US" b="0" dirty="0" smtClean="0"/>
          </a:p>
          <a:p>
            <a:pPr marL="0" indent="0"/>
            <a:r>
              <a:rPr lang="en-US" b="0" dirty="0" smtClean="0"/>
              <a:t>Holy Spirit came upon believers in Jerusalem – birthday of the </a:t>
            </a:r>
            <a:r>
              <a:rPr lang="en-US" b="0" dirty="0" smtClean="0"/>
              <a:t>church</a:t>
            </a:r>
            <a:endParaRPr lang="en-US" b="0" dirty="0" smtClean="0"/>
          </a:p>
        </p:txBody>
      </p:sp>
      <p:pic>
        <p:nvPicPr>
          <p:cNvPr id="6" name="Content Placeholder 5"/>
          <p:cNvPicPr>
            <a:picLocks noGrp="1" noChangeAspect="1"/>
          </p:cNvPicPr>
          <p:nvPr>
            <p:ph sz="half" idx="1"/>
          </p:nvPr>
        </p:nvPicPr>
        <p:blipFill>
          <a:blip r:embed="rId2"/>
          <a:stretch>
            <a:fillRect/>
          </a:stretch>
        </p:blipFill>
        <p:spPr>
          <a:xfrm>
            <a:off x="822324" y="1124744"/>
            <a:ext cx="3533651" cy="3024336"/>
          </a:xfrm>
          <a:prstGeom prst="rect">
            <a:avLst/>
          </a:prstGeom>
        </p:spPr>
      </p:pic>
    </p:spTree>
    <p:extLst>
      <p:ext uri="{BB962C8B-B14F-4D97-AF65-F5344CB8AC3E}">
        <p14:creationId xmlns:p14="http://schemas.microsoft.com/office/powerpoint/2010/main" val="1301591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Trinity Sunday</a:t>
            </a:r>
            <a:endParaRPr lang="en-US"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67544" y="980728"/>
            <a:ext cx="3733642" cy="3452537"/>
          </a:xfrm>
        </p:spPr>
      </p:pic>
      <p:sp>
        <p:nvSpPr>
          <p:cNvPr id="4" name="Content Placeholder 3"/>
          <p:cNvSpPr>
            <a:spLocks noGrp="1"/>
          </p:cNvSpPr>
          <p:nvPr>
            <p:ph sz="half" idx="2"/>
          </p:nvPr>
        </p:nvSpPr>
        <p:spPr/>
        <p:txBody>
          <a:bodyPr>
            <a:normAutofit fontScale="92500" lnSpcReduction="10000"/>
          </a:bodyPr>
          <a:lstStyle/>
          <a:p>
            <a:pPr marL="0" indent="0"/>
            <a:r>
              <a:rPr lang="en-US" b="0" dirty="0" smtClean="0"/>
              <a:t>First Sunday after </a:t>
            </a:r>
            <a:r>
              <a:rPr lang="en-US" b="0" dirty="0" smtClean="0"/>
              <a:t>Pentecost</a:t>
            </a:r>
          </a:p>
          <a:p>
            <a:pPr marL="0" indent="0"/>
            <a:endParaRPr lang="en-US" b="0" dirty="0" smtClean="0"/>
          </a:p>
          <a:p>
            <a:pPr marL="0" indent="0"/>
            <a:r>
              <a:rPr lang="en-US" b="0" dirty="0" smtClean="0"/>
              <a:t>Celebrates doctrine of the </a:t>
            </a:r>
            <a:r>
              <a:rPr lang="en-US" b="0" dirty="0" smtClean="0"/>
              <a:t>Trinity:</a:t>
            </a:r>
          </a:p>
          <a:p>
            <a:pPr marL="0" indent="0"/>
            <a:r>
              <a:rPr lang="en-US" b="0" dirty="0" smtClean="0"/>
              <a:t>God </a:t>
            </a:r>
            <a:r>
              <a:rPr lang="en-US" b="0" dirty="0" smtClean="0"/>
              <a:t>is one substance but three persons, Father, Son and Holy Spirit</a:t>
            </a:r>
            <a:endParaRPr lang="en-US" b="0" dirty="0"/>
          </a:p>
        </p:txBody>
      </p:sp>
    </p:spTree>
    <p:extLst>
      <p:ext uri="{BB962C8B-B14F-4D97-AF65-F5344CB8AC3E}">
        <p14:creationId xmlns:p14="http://schemas.microsoft.com/office/powerpoint/2010/main" val="3000521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Harvest Festival</a:t>
            </a:r>
            <a:endParaRPr lang="en-US" dirty="0"/>
          </a:p>
        </p:txBody>
      </p:sp>
      <p:sp>
        <p:nvSpPr>
          <p:cNvPr id="4" name="Content Placeholder 3"/>
          <p:cNvSpPr>
            <a:spLocks noGrp="1"/>
          </p:cNvSpPr>
          <p:nvPr>
            <p:ph sz="half" idx="2"/>
          </p:nvPr>
        </p:nvSpPr>
        <p:spPr/>
        <p:txBody>
          <a:bodyPr>
            <a:normAutofit fontScale="92500" lnSpcReduction="20000"/>
          </a:bodyPr>
          <a:lstStyle/>
          <a:p>
            <a:pPr marL="0" indent="0"/>
            <a:r>
              <a:rPr lang="en-US" b="0" dirty="0" smtClean="0"/>
              <a:t>September</a:t>
            </a:r>
          </a:p>
          <a:p>
            <a:pPr marL="0" indent="0"/>
            <a:endParaRPr lang="en-US" b="0" dirty="0" smtClean="0"/>
          </a:p>
          <a:p>
            <a:pPr marL="0" indent="0"/>
            <a:r>
              <a:rPr lang="en-US" b="0" i="1" dirty="0" smtClean="0"/>
              <a:t>Sukkot</a:t>
            </a:r>
            <a:r>
              <a:rPr lang="en-US" b="0" dirty="0" smtClean="0"/>
              <a:t> (Feast of Tabernacles</a:t>
            </a:r>
            <a:r>
              <a:rPr lang="en-US" b="0" dirty="0" smtClean="0"/>
              <a:t>)</a:t>
            </a:r>
          </a:p>
          <a:p>
            <a:pPr marL="0" indent="0"/>
            <a:endParaRPr lang="en-US" b="0" dirty="0" smtClean="0"/>
          </a:p>
          <a:p>
            <a:pPr marL="0" indent="0"/>
            <a:r>
              <a:rPr lang="en-US" b="0" dirty="0" smtClean="0"/>
              <a:t>Thanksgiving</a:t>
            </a:r>
          </a:p>
          <a:p>
            <a:pPr marL="0" indent="0"/>
            <a:endParaRPr lang="en-US" b="0" dirty="0" smtClean="0"/>
          </a:p>
          <a:p>
            <a:pPr marL="0" indent="0"/>
            <a:r>
              <a:rPr lang="en-US" b="0" dirty="0" smtClean="0"/>
              <a:t>Display of produce of the land in churches</a:t>
            </a:r>
            <a:endParaRPr lang="en-US" b="0" dirty="0"/>
          </a:p>
        </p:txBody>
      </p:sp>
      <p:pic>
        <p:nvPicPr>
          <p:cNvPr id="6" name="Content Placeholder 5"/>
          <p:cNvPicPr>
            <a:picLocks noGrp="1" noChangeAspect="1"/>
          </p:cNvPicPr>
          <p:nvPr>
            <p:ph sz="half" idx="1"/>
          </p:nvPr>
        </p:nvPicPr>
        <p:blipFill>
          <a:blip r:embed="rId2"/>
          <a:stretch>
            <a:fillRect/>
          </a:stretch>
        </p:blipFill>
        <p:spPr>
          <a:xfrm>
            <a:off x="539552" y="1340768"/>
            <a:ext cx="3699197" cy="3097199"/>
          </a:xfrm>
          <a:prstGeom prst="rect">
            <a:avLst/>
          </a:prstGeom>
        </p:spPr>
      </p:pic>
    </p:spTree>
    <p:extLst>
      <p:ext uri="{BB962C8B-B14F-4D97-AF65-F5344CB8AC3E}">
        <p14:creationId xmlns:p14="http://schemas.microsoft.com/office/powerpoint/2010/main" val="3999660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All Saints Day</a:t>
            </a:r>
            <a:endParaRPr lang="en-US" dirty="0"/>
          </a:p>
        </p:txBody>
      </p:sp>
      <p:sp>
        <p:nvSpPr>
          <p:cNvPr id="4" name="Content Placeholder 3"/>
          <p:cNvSpPr>
            <a:spLocks noGrp="1"/>
          </p:cNvSpPr>
          <p:nvPr>
            <p:ph sz="half" idx="2"/>
          </p:nvPr>
        </p:nvSpPr>
        <p:spPr/>
        <p:txBody>
          <a:bodyPr>
            <a:normAutofit fontScale="85000" lnSpcReduction="20000"/>
          </a:bodyPr>
          <a:lstStyle/>
          <a:p>
            <a:pPr marL="0" indent="0"/>
            <a:r>
              <a:rPr lang="en-US" b="0" dirty="0" smtClean="0"/>
              <a:t>All Hallows </a:t>
            </a:r>
            <a:r>
              <a:rPr lang="en-US" b="0" dirty="0" smtClean="0"/>
              <a:t>Eve</a:t>
            </a:r>
          </a:p>
          <a:p>
            <a:pPr marL="0" indent="0"/>
            <a:endParaRPr lang="en-US" b="0" dirty="0" smtClean="0"/>
          </a:p>
          <a:p>
            <a:pPr marL="0" indent="0"/>
            <a:r>
              <a:rPr lang="en-US" b="0" dirty="0" smtClean="0"/>
              <a:t>November </a:t>
            </a:r>
            <a:r>
              <a:rPr lang="en-US" b="0" dirty="0" smtClean="0"/>
              <a:t>1</a:t>
            </a:r>
          </a:p>
          <a:p>
            <a:pPr marL="0" indent="0"/>
            <a:r>
              <a:rPr lang="en-US" b="0" dirty="0" smtClean="0"/>
              <a:t>(Eastern Christianity on Sunday after Pentecost</a:t>
            </a:r>
            <a:r>
              <a:rPr lang="en-US" b="0" dirty="0" smtClean="0"/>
              <a:t>)</a:t>
            </a:r>
          </a:p>
          <a:p>
            <a:pPr marL="0" indent="0"/>
            <a:endParaRPr lang="en-US" b="0" dirty="0" smtClean="0"/>
          </a:p>
          <a:p>
            <a:pPr marL="0" indent="0"/>
            <a:r>
              <a:rPr lang="en-US" b="0" dirty="0" smtClean="0"/>
              <a:t>Followed </a:t>
            </a:r>
            <a:r>
              <a:rPr lang="en-US" b="0" dirty="0" smtClean="0"/>
              <a:t>by All Souls Day (faithful not yet reached heaven)</a:t>
            </a:r>
          </a:p>
          <a:p>
            <a:pPr marL="0" indent="0"/>
            <a:endParaRPr lang="en-US" b="0" dirty="0"/>
          </a:p>
        </p:txBody>
      </p:sp>
      <p:pic>
        <p:nvPicPr>
          <p:cNvPr id="6" name="Content Placeholder 5"/>
          <p:cNvPicPr>
            <a:picLocks noGrp="1" noChangeAspect="1"/>
          </p:cNvPicPr>
          <p:nvPr>
            <p:ph sz="half" idx="1"/>
          </p:nvPr>
        </p:nvPicPr>
        <p:blipFill>
          <a:blip r:embed="rId2"/>
          <a:stretch>
            <a:fillRect/>
          </a:stretch>
        </p:blipFill>
        <p:spPr>
          <a:xfrm>
            <a:off x="467544" y="1196752"/>
            <a:ext cx="3784229" cy="2976942"/>
          </a:xfrm>
          <a:prstGeom prst="rect">
            <a:avLst/>
          </a:prstGeom>
        </p:spPr>
      </p:pic>
    </p:spTree>
    <p:extLst>
      <p:ext uri="{BB962C8B-B14F-4D97-AF65-F5344CB8AC3E}">
        <p14:creationId xmlns:p14="http://schemas.microsoft.com/office/powerpoint/2010/main" val="3455924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Week </a:t>
            </a:r>
            <a:r>
              <a:rPr lang="en-GB" sz="3600" dirty="0" smtClean="0"/>
              <a:t>8</a:t>
            </a:r>
            <a:r>
              <a:rPr lang="en-GB" sz="3600" cap="none" dirty="0" smtClean="0"/>
              <a:t>ii</a:t>
            </a:r>
            <a:r>
              <a:rPr lang="en-GB" sz="3600" dirty="0" smtClean="0"/>
              <a:t>: </a:t>
            </a:r>
            <a:r>
              <a:rPr lang="en-US" sz="3600" dirty="0"/>
              <a:t>Christian </a:t>
            </a:r>
            <a:r>
              <a:rPr lang="en-GB" sz="3600" dirty="0"/>
              <a:t>Worship – Festivals and Sacraments </a:t>
            </a:r>
            <a:endParaRPr lang="en-GB" sz="3600" dirty="0"/>
          </a:p>
        </p:txBody>
      </p:sp>
      <p:sp>
        <p:nvSpPr>
          <p:cNvPr id="3" name="Content Placeholder 2"/>
          <p:cNvSpPr>
            <a:spLocks noGrp="1"/>
          </p:cNvSpPr>
          <p:nvPr>
            <p:ph idx="1"/>
          </p:nvPr>
        </p:nvSpPr>
        <p:spPr/>
        <p:txBody>
          <a:bodyPr>
            <a:normAutofit lnSpcReduction="10000"/>
          </a:bodyPr>
          <a:lstStyle/>
          <a:p>
            <a:pPr marL="0" indent="0"/>
            <a:r>
              <a:rPr lang="en-GB" b="0" dirty="0"/>
              <a:t>Christian Worship</a:t>
            </a:r>
          </a:p>
          <a:p>
            <a:pPr marL="0" indent="0"/>
            <a:endParaRPr lang="en-GB" b="0" dirty="0"/>
          </a:p>
          <a:p>
            <a:pPr marL="0" indent="0"/>
            <a:r>
              <a:rPr lang="en-GB" b="0" dirty="0"/>
              <a:t>Christian Sacraments</a:t>
            </a:r>
          </a:p>
          <a:p>
            <a:pPr marL="0" indent="0"/>
            <a:endParaRPr lang="en-GB" b="0" dirty="0"/>
          </a:p>
          <a:p>
            <a:pPr marL="0" indent="0"/>
            <a:r>
              <a:rPr lang="en-GB" b="0" dirty="0"/>
              <a:t>Christian Festivals</a:t>
            </a:r>
          </a:p>
          <a:p>
            <a:pPr marL="0" indent="0"/>
            <a:endParaRPr lang="en-GB" b="0" dirty="0"/>
          </a:p>
        </p:txBody>
      </p:sp>
      <p:sp>
        <p:nvSpPr>
          <p:cNvPr id="4" name="Text Placeholder 3"/>
          <p:cNvSpPr>
            <a:spLocks noGrp="1"/>
          </p:cNvSpPr>
          <p:nvPr>
            <p:ph type="body" sz="half" idx="2"/>
          </p:nvPr>
        </p:nvSpPr>
        <p:spPr/>
        <p:txBody>
          <a:bodyPr/>
          <a:lstStyle/>
          <a:p>
            <a:r>
              <a:rPr lang="en-US" dirty="0" smtClean="0"/>
              <a:t>WHAT CHRISTIANS DO</a:t>
            </a:r>
          </a:p>
          <a:p>
            <a:endParaRPr lang="en-GB" dirty="0"/>
          </a:p>
        </p:txBody>
      </p:sp>
    </p:spTree>
    <p:extLst>
      <p:ext uri="{BB962C8B-B14F-4D97-AF65-F5344CB8AC3E}">
        <p14:creationId xmlns:p14="http://schemas.microsoft.com/office/powerpoint/2010/main" val="18187444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a:t>
            </a:r>
            <a:r>
              <a:rPr lang="en-GB" dirty="0" smtClean="0"/>
              <a:t>Lecture: </a:t>
            </a:r>
            <a:r>
              <a:rPr lang="en-GB" dirty="0" smtClean="0"/>
              <a:t>Women </a:t>
            </a:r>
            <a:r>
              <a:rPr lang="en-GB" dirty="0"/>
              <a:t>in Christian History &amp; Feminist </a:t>
            </a:r>
            <a:r>
              <a:rPr lang="en-GB" dirty="0" smtClean="0"/>
              <a:t>Theology</a:t>
            </a:r>
            <a:endParaRPr lang="en-GB" dirty="0"/>
          </a:p>
        </p:txBody>
      </p:sp>
      <p:sp>
        <p:nvSpPr>
          <p:cNvPr id="3" name="Content Placeholder 2"/>
          <p:cNvSpPr>
            <a:spLocks noGrp="1"/>
          </p:cNvSpPr>
          <p:nvPr>
            <p:ph idx="1"/>
          </p:nvPr>
        </p:nvSpPr>
        <p:spPr/>
        <p:txBody>
          <a:bodyPr>
            <a:normAutofit/>
          </a:bodyPr>
          <a:lstStyle/>
          <a:p>
            <a:pPr marL="0" indent="0"/>
            <a:r>
              <a:rPr lang="en-GB" sz="3000" b="0" dirty="0" smtClean="0"/>
              <a:t>Women in Christian History</a:t>
            </a:r>
          </a:p>
          <a:p>
            <a:pPr marL="0" indent="0"/>
            <a:endParaRPr lang="en-GB" sz="3000" b="0" dirty="0"/>
          </a:p>
          <a:p>
            <a:pPr marL="0" indent="0"/>
            <a:r>
              <a:rPr lang="en-GB" sz="3000" b="0" dirty="0" smtClean="0"/>
              <a:t>Feminist / Contextual Theology</a:t>
            </a:r>
            <a:endParaRPr lang="en-GB" sz="3000" b="0" dirty="0"/>
          </a:p>
        </p:txBody>
      </p:sp>
    </p:spTree>
    <p:extLst>
      <p:ext uri="{BB962C8B-B14F-4D97-AF65-F5344CB8AC3E}">
        <p14:creationId xmlns:p14="http://schemas.microsoft.com/office/powerpoint/2010/main" val="198116523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ngles">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54</TotalTime>
  <Words>1080</Words>
  <Application>Microsoft Office PowerPoint</Application>
  <PresentationFormat>On-screen Show (4:3)</PresentationFormat>
  <Paragraphs>240</Paragraphs>
  <Slides>35</Slides>
  <Notes>0</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Angles</vt:lpstr>
      <vt:lpstr>TRRS4010 Judaism &amp; Christianity</vt:lpstr>
      <vt:lpstr>Dr Angus M Slater</vt:lpstr>
      <vt:lpstr>Week 8ii:Christian Worship – Festivals and Sacraments </vt:lpstr>
      <vt:lpstr>Christian Worship </vt:lpstr>
      <vt:lpstr>Christian Worship</vt:lpstr>
      <vt:lpstr>Sacraments</vt:lpstr>
      <vt:lpstr>Sacraments</vt:lpstr>
      <vt:lpstr>Sacraments</vt:lpstr>
      <vt:lpstr>Roman Catholicism</vt:lpstr>
      <vt:lpstr>Eastern tradition</vt:lpstr>
      <vt:lpstr>Martin Luther</vt:lpstr>
      <vt:lpstr>John Calvin</vt:lpstr>
      <vt:lpstr>Sacramental practices</vt:lpstr>
      <vt:lpstr>Baptism</vt:lpstr>
      <vt:lpstr>Baptism</vt:lpstr>
      <vt:lpstr>Eucharist / Communion / Lord’s Supper</vt:lpstr>
      <vt:lpstr>Eucharist / Communion / Lord’s Supper</vt:lpstr>
      <vt:lpstr>Festivals</vt:lpstr>
      <vt:lpstr>Advent</vt:lpstr>
      <vt:lpstr>Christmas</vt:lpstr>
      <vt:lpstr>Christmas</vt:lpstr>
      <vt:lpstr>PowerPoint Presentation</vt:lpstr>
      <vt:lpstr>Twelve Days of Christmastide</vt:lpstr>
      <vt:lpstr>Epiphany</vt:lpstr>
      <vt:lpstr>Transfiguration</vt:lpstr>
      <vt:lpstr>Palm Sunday</vt:lpstr>
      <vt:lpstr>Good Friday</vt:lpstr>
      <vt:lpstr>Easter Sunday</vt:lpstr>
      <vt:lpstr>Ascension</vt:lpstr>
      <vt:lpstr>Pentecost</vt:lpstr>
      <vt:lpstr>Trinity Sunday</vt:lpstr>
      <vt:lpstr>Harvest Festival</vt:lpstr>
      <vt:lpstr>All Saints Day</vt:lpstr>
      <vt:lpstr>Week 8ii: Christian Worship – Festivals and Sacraments </vt:lpstr>
      <vt:lpstr>Next Lecture: Women in Christian History &amp; Feminist Theology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TRRS4010 Judaism &amp; Christianity</dc:title>
  <dc:creator>Administrator</dc:creator>
  <cp:lastModifiedBy>Administrator</cp:lastModifiedBy>
  <cp:revision>5</cp:revision>
  <dcterms:created xsi:type="dcterms:W3CDTF">2017-10-03T12:25:27Z</dcterms:created>
  <dcterms:modified xsi:type="dcterms:W3CDTF">2017-10-03T13:20:16Z</dcterms:modified>
</cp:coreProperties>
</file>