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993" autoAdjust="0"/>
    <p:restoredTop sz="94660"/>
  </p:normalViewPr>
  <p:slideViewPr>
    <p:cSldViewPr snapToGrid="0">
      <p:cViewPr varScale="1">
        <p:scale>
          <a:sx n="101" d="100"/>
          <a:sy n="101" d="100"/>
        </p:scale>
        <p:origin x="252" y="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ECE30E7-248B-4FE3-AF68-BE04AB10472F}" type="doc">
      <dgm:prSet loTypeId="urn:microsoft.com/office/officeart/2016/7/layout/VerticalHollowActionList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BE40641E-9AF5-4720-9D7A-79FEFF88F23D}">
      <dgm:prSet custT="1"/>
      <dgm:spPr/>
      <dgm:t>
        <a:bodyPr/>
        <a:lstStyle/>
        <a:p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Integrate</a:t>
          </a:r>
        </a:p>
      </dgm:t>
    </dgm:pt>
    <dgm:pt modelId="{86BBD18A-6A26-454F-B913-B737F45197AF}" type="parTrans" cxnId="{4B21F279-52D9-4230-9703-C9FB24D340B5}">
      <dgm:prSet/>
      <dgm:spPr/>
      <dgm:t>
        <a:bodyPr/>
        <a:lstStyle/>
        <a:p>
          <a:endParaRPr lang="en-US"/>
        </a:p>
      </dgm:t>
    </dgm:pt>
    <dgm:pt modelId="{51EF147E-3155-4312-B3BE-5089F33DBC12}" type="sibTrans" cxnId="{4B21F279-52D9-4230-9703-C9FB24D340B5}">
      <dgm:prSet/>
      <dgm:spPr/>
      <dgm:t>
        <a:bodyPr/>
        <a:lstStyle/>
        <a:p>
          <a:endParaRPr lang="en-US"/>
        </a:p>
      </dgm:t>
    </dgm:pt>
    <dgm:pt modelId="{29770154-2694-4FAD-AEF8-6F8FE81DB3A1}">
      <dgm:prSet custT="1"/>
      <dgm:spPr/>
      <dgm:t>
        <a:bodyPr/>
        <a:lstStyle/>
        <a:p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Integrate TikTok within a broader omnichannel strategy.</a:t>
          </a:r>
        </a:p>
      </dgm:t>
    </dgm:pt>
    <dgm:pt modelId="{3F137741-C4C8-4D60-B3D1-D5A9A7BE67A9}" type="parTrans" cxnId="{3E474C86-C569-4808-A504-69CCC2A4D9C5}">
      <dgm:prSet/>
      <dgm:spPr/>
      <dgm:t>
        <a:bodyPr/>
        <a:lstStyle/>
        <a:p>
          <a:endParaRPr lang="en-US"/>
        </a:p>
      </dgm:t>
    </dgm:pt>
    <dgm:pt modelId="{4E05FA91-F99C-4AC6-82A1-57A6829F9FB2}" type="sibTrans" cxnId="{3E474C86-C569-4808-A504-69CCC2A4D9C5}">
      <dgm:prSet/>
      <dgm:spPr/>
      <dgm:t>
        <a:bodyPr/>
        <a:lstStyle/>
        <a:p>
          <a:endParaRPr lang="en-US"/>
        </a:p>
      </dgm:t>
    </dgm:pt>
    <dgm:pt modelId="{27FAB48A-6B69-4106-B06C-93C693B8A043}">
      <dgm:prSet custT="1"/>
      <dgm:spPr/>
      <dgm:t>
        <a:bodyPr/>
        <a:lstStyle/>
        <a:p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Focus on</a:t>
          </a:r>
        </a:p>
      </dgm:t>
    </dgm:pt>
    <dgm:pt modelId="{87B78699-96D6-42E7-A8EC-6264CA0AA038}" type="parTrans" cxnId="{0820CF1E-C5DC-45B1-99AA-C03C5AC30821}">
      <dgm:prSet/>
      <dgm:spPr/>
      <dgm:t>
        <a:bodyPr/>
        <a:lstStyle/>
        <a:p>
          <a:endParaRPr lang="en-US"/>
        </a:p>
      </dgm:t>
    </dgm:pt>
    <dgm:pt modelId="{3FEA9C37-5F94-41EC-A5D2-50F9FA688AE6}" type="sibTrans" cxnId="{0820CF1E-C5DC-45B1-99AA-C03C5AC30821}">
      <dgm:prSet/>
      <dgm:spPr/>
      <dgm:t>
        <a:bodyPr/>
        <a:lstStyle/>
        <a:p>
          <a:endParaRPr lang="en-US"/>
        </a:p>
      </dgm:t>
    </dgm:pt>
    <dgm:pt modelId="{7A28F152-1F0A-4031-9D5D-86AD66D04AFD}">
      <dgm:prSet custT="1"/>
      <dgm:spPr/>
      <dgm:t>
        <a:bodyPr/>
        <a:lstStyle/>
        <a:p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Focus on authentic, values-driven content.</a:t>
          </a:r>
        </a:p>
      </dgm:t>
    </dgm:pt>
    <dgm:pt modelId="{D6E26B5B-59F4-4AD9-A14C-D562F0B1A339}" type="parTrans" cxnId="{76F59DA7-DA79-440A-8DC4-E200F0454576}">
      <dgm:prSet/>
      <dgm:spPr/>
      <dgm:t>
        <a:bodyPr/>
        <a:lstStyle/>
        <a:p>
          <a:endParaRPr lang="en-US"/>
        </a:p>
      </dgm:t>
    </dgm:pt>
    <dgm:pt modelId="{6EF739C9-8D21-4B53-B216-C52738442D81}" type="sibTrans" cxnId="{76F59DA7-DA79-440A-8DC4-E200F0454576}">
      <dgm:prSet/>
      <dgm:spPr/>
      <dgm:t>
        <a:bodyPr/>
        <a:lstStyle/>
        <a:p>
          <a:endParaRPr lang="en-US"/>
        </a:p>
      </dgm:t>
    </dgm:pt>
    <dgm:pt modelId="{C98659E1-A9D5-4211-A0D1-F5DC493EEA2B}">
      <dgm:prSet custT="1"/>
      <dgm:spPr/>
      <dgm:t>
        <a:bodyPr/>
        <a:lstStyle/>
        <a:p>
          <a:r>
            <a:rPr lang="en-US" sz="1400">
              <a:latin typeface="Arial" panose="020B0604020202020204" pitchFamily="34" charset="0"/>
              <a:cs typeface="Arial" panose="020B0604020202020204" pitchFamily="34" charset="0"/>
            </a:rPr>
            <a:t>Implement</a:t>
          </a:r>
        </a:p>
      </dgm:t>
    </dgm:pt>
    <dgm:pt modelId="{59287AA4-DBEA-4574-8E53-35D5B1958263}" type="parTrans" cxnId="{6F455241-625D-4F75-871B-EBAE6EB52198}">
      <dgm:prSet/>
      <dgm:spPr/>
      <dgm:t>
        <a:bodyPr/>
        <a:lstStyle/>
        <a:p>
          <a:endParaRPr lang="en-US"/>
        </a:p>
      </dgm:t>
    </dgm:pt>
    <dgm:pt modelId="{AABA0A82-2B74-4B98-B708-FFCA3B4108C2}" type="sibTrans" cxnId="{6F455241-625D-4F75-871B-EBAE6EB52198}">
      <dgm:prSet/>
      <dgm:spPr/>
      <dgm:t>
        <a:bodyPr/>
        <a:lstStyle/>
        <a:p>
          <a:endParaRPr lang="en-US"/>
        </a:p>
      </dgm:t>
    </dgm:pt>
    <dgm:pt modelId="{C8184404-C919-48C1-B6FE-8886FE00D933}">
      <dgm:prSet custT="1"/>
      <dgm:spPr/>
      <dgm:t>
        <a:bodyPr/>
        <a:lstStyle/>
        <a:p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Implement transparent data practices to build user trust.</a:t>
          </a:r>
        </a:p>
      </dgm:t>
    </dgm:pt>
    <dgm:pt modelId="{D99C84CD-A34D-43C5-8FD1-41CA9DD51F0B}" type="parTrans" cxnId="{4379AF43-172D-4DE2-9E8A-3F9445E2BB7A}">
      <dgm:prSet/>
      <dgm:spPr/>
      <dgm:t>
        <a:bodyPr/>
        <a:lstStyle/>
        <a:p>
          <a:endParaRPr lang="en-US"/>
        </a:p>
      </dgm:t>
    </dgm:pt>
    <dgm:pt modelId="{3E588BAE-E057-4C72-8ED9-6EC93B6E53F7}" type="sibTrans" cxnId="{4379AF43-172D-4DE2-9E8A-3F9445E2BB7A}">
      <dgm:prSet/>
      <dgm:spPr/>
      <dgm:t>
        <a:bodyPr/>
        <a:lstStyle/>
        <a:p>
          <a:endParaRPr lang="en-US"/>
        </a:p>
      </dgm:t>
    </dgm:pt>
    <dgm:pt modelId="{4FA3A52B-795B-4844-B44C-EC3C6B47702E}">
      <dgm:prSet custT="1"/>
      <dgm:spPr/>
      <dgm:t>
        <a:bodyPr/>
        <a:lstStyle/>
        <a:p>
          <a:r>
            <a:rPr lang="en-US" sz="1400" dirty="0" err="1">
              <a:latin typeface="Arial" panose="020B0604020202020204" pitchFamily="34" charset="0"/>
              <a:cs typeface="Arial" panose="020B0604020202020204" pitchFamily="34" charset="0"/>
            </a:rPr>
            <a:t>Analyse</a:t>
          </a:r>
          <a:endParaRPr lang="en-US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7B23E43-709A-4B13-BE05-6399631F4446}" type="parTrans" cxnId="{400943CF-C0A1-4C4A-9BEE-F5C208BB9F40}">
      <dgm:prSet/>
      <dgm:spPr/>
      <dgm:t>
        <a:bodyPr/>
        <a:lstStyle/>
        <a:p>
          <a:endParaRPr lang="en-US"/>
        </a:p>
      </dgm:t>
    </dgm:pt>
    <dgm:pt modelId="{AF67B083-6447-4F0A-AA6F-3203E3CE694F}" type="sibTrans" cxnId="{400943CF-C0A1-4C4A-9BEE-F5C208BB9F40}">
      <dgm:prSet/>
      <dgm:spPr/>
      <dgm:t>
        <a:bodyPr/>
        <a:lstStyle/>
        <a:p>
          <a:endParaRPr lang="en-US"/>
        </a:p>
      </dgm:t>
    </dgm:pt>
    <dgm:pt modelId="{A1751A07-0CDE-47C8-A033-FD31F2A5FE6D}">
      <dgm:prSet custT="1"/>
      <dgm:spPr/>
      <dgm:t>
        <a:bodyPr/>
        <a:lstStyle/>
        <a:p>
          <a:r>
            <a:rPr lang="en-US" sz="1400">
              <a:latin typeface="Arial" panose="020B0604020202020204" pitchFamily="34" charset="0"/>
              <a:cs typeface="Arial" panose="020B0604020202020204" pitchFamily="34" charset="0"/>
            </a:rPr>
            <a:t>Continuously analyse trends and update content strategies.</a:t>
          </a:r>
        </a:p>
      </dgm:t>
    </dgm:pt>
    <dgm:pt modelId="{1E2CFDAD-E5A9-4184-8474-C405A8299C3A}" type="parTrans" cxnId="{30572B17-DE72-437B-8CD5-96980F425AED}">
      <dgm:prSet/>
      <dgm:spPr/>
      <dgm:t>
        <a:bodyPr/>
        <a:lstStyle/>
        <a:p>
          <a:endParaRPr lang="en-US"/>
        </a:p>
      </dgm:t>
    </dgm:pt>
    <dgm:pt modelId="{37830360-DB9A-4D2D-9A4C-ED552D51CF29}" type="sibTrans" cxnId="{30572B17-DE72-437B-8CD5-96980F425AED}">
      <dgm:prSet/>
      <dgm:spPr/>
      <dgm:t>
        <a:bodyPr/>
        <a:lstStyle/>
        <a:p>
          <a:endParaRPr lang="en-US"/>
        </a:p>
      </dgm:t>
    </dgm:pt>
    <dgm:pt modelId="{330C6DB0-A30A-4442-9EA7-371A4EE5153F}">
      <dgm:prSet custT="1"/>
      <dgm:spPr/>
      <dgm:t>
        <a:bodyPr/>
        <a:lstStyle/>
        <a:p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Encourage</a:t>
          </a:r>
        </a:p>
      </dgm:t>
    </dgm:pt>
    <dgm:pt modelId="{827854DF-EE96-41C4-8FEB-1A7FF7E0B1DC}" type="parTrans" cxnId="{75A909B5-9AFB-4163-96C5-FFDFEB8D21AA}">
      <dgm:prSet/>
      <dgm:spPr/>
      <dgm:t>
        <a:bodyPr/>
        <a:lstStyle/>
        <a:p>
          <a:endParaRPr lang="en-US"/>
        </a:p>
      </dgm:t>
    </dgm:pt>
    <dgm:pt modelId="{166D37F8-1994-4CF1-9A2C-8C516944E82F}" type="sibTrans" cxnId="{75A909B5-9AFB-4163-96C5-FFDFEB8D21AA}">
      <dgm:prSet/>
      <dgm:spPr/>
      <dgm:t>
        <a:bodyPr/>
        <a:lstStyle/>
        <a:p>
          <a:endParaRPr lang="en-US"/>
        </a:p>
      </dgm:t>
    </dgm:pt>
    <dgm:pt modelId="{5BD4F3E9-BE55-47EF-8D67-08647A4C35E4}">
      <dgm:prSet custT="1"/>
      <dgm:spPr/>
      <dgm:t>
        <a:bodyPr/>
        <a:lstStyle/>
        <a:p>
          <a:r>
            <a:rPr lang="en-US" sz="1400">
              <a:latin typeface="Arial" panose="020B0604020202020204" pitchFamily="34" charset="0"/>
              <a:cs typeface="Arial" panose="020B0604020202020204" pitchFamily="34" charset="0"/>
            </a:rPr>
            <a:t>Encourage community participation and user-generated content.</a:t>
          </a:r>
        </a:p>
      </dgm:t>
    </dgm:pt>
    <dgm:pt modelId="{3CB92CD8-E66E-4BFF-80C0-C9E4FD4FFAEC}" type="parTrans" cxnId="{88E4EC32-8EB9-48BD-BA7E-B08797D912BD}">
      <dgm:prSet/>
      <dgm:spPr/>
      <dgm:t>
        <a:bodyPr/>
        <a:lstStyle/>
        <a:p>
          <a:endParaRPr lang="en-US"/>
        </a:p>
      </dgm:t>
    </dgm:pt>
    <dgm:pt modelId="{E89AA8B0-4D1C-4C3B-BC37-98F009B5BB06}" type="sibTrans" cxnId="{88E4EC32-8EB9-48BD-BA7E-B08797D912BD}">
      <dgm:prSet/>
      <dgm:spPr/>
      <dgm:t>
        <a:bodyPr/>
        <a:lstStyle/>
        <a:p>
          <a:endParaRPr lang="en-US"/>
        </a:p>
      </dgm:t>
    </dgm:pt>
    <dgm:pt modelId="{2DC006BD-BFC9-4B82-93B9-F1CAAC5179C0}">
      <dgm:prSet custT="1"/>
      <dgm:spPr/>
      <dgm:t>
        <a:bodyPr/>
        <a:lstStyle/>
        <a:p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Monitor</a:t>
          </a:r>
        </a:p>
      </dgm:t>
    </dgm:pt>
    <dgm:pt modelId="{31103D46-E341-429B-9DF8-7DDF19F9C4C3}" type="parTrans" cxnId="{E38FD4BC-1AEB-4B22-B723-5A8878866FEF}">
      <dgm:prSet/>
      <dgm:spPr/>
      <dgm:t>
        <a:bodyPr/>
        <a:lstStyle/>
        <a:p>
          <a:endParaRPr lang="en-US"/>
        </a:p>
      </dgm:t>
    </dgm:pt>
    <dgm:pt modelId="{F396075B-3BF7-4B65-9A94-45689C991729}" type="sibTrans" cxnId="{E38FD4BC-1AEB-4B22-B723-5A8878866FEF}">
      <dgm:prSet/>
      <dgm:spPr/>
      <dgm:t>
        <a:bodyPr/>
        <a:lstStyle/>
        <a:p>
          <a:endParaRPr lang="en-US"/>
        </a:p>
      </dgm:t>
    </dgm:pt>
    <dgm:pt modelId="{C64B12A6-15B4-41E1-83FA-009A05D02DE5}">
      <dgm:prSet custT="1"/>
      <dgm:spPr/>
      <dgm:t>
        <a:bodyPr/>
        <a:lstStyle/>
        <a:p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Monitor ethical implications and adapt policies proactively.</a:t>
          </a:r>
        </a:p>
      </dgm:t>
    </dgm:pt>
    <dgm:pt modelId="{DE96D6E6-BA94-48FD-A201-9E4BF8FCDB5F}" type="parTrans" cxnId="{498E3064-1C29-438A-B179-ED2A51D31CAB}">
      <dgm:prSet/>
      <dgm:spPr/>
      <dgm:t>
        <a:bodyPr/>
        <a:lstStyle/>
        <a:p>
          <a:endParaRPr lang="en-US"/>
        </a:p>
      </dgm:t>
    </dgm:pt>
    <dgm:pt modelId="{C1115D83-AFB1-4F02-B6BA-3AA3B459A09A}" type="sibTrans" cxnId="{498E3064-1C29-438A-B179-ED2A51D31CAB}">
      <dgm:prSet/>
      <dgm:spPr/>
      <dgm:t>
        <a:bodyPr/>
        <a:lstStyle/>
        <a:p>
          <a:endParaRPr lang="en-US"/>
        </a:p>
      </dgm:t>
    </dgm:pt>
    <dgm:pt modelId="{02062673-DC85-4BDE-B0C3-0B98CAC3C978}" type="pres">
      <dgm:prSet presAssocID="{4ECE30E7-248B-4FE3-AF68-BE04AB10472F}" presName="Name0" presStyleCnt="0">
        <dgm:presLayoutVars>
          <dgm:dir/>
          <dgm:animLvl val="lvl"/>
          <dgm:resizeHandles val="exact"/>
        </dgm:presLayoutVars>
      </dgm:prSet>
      <dgm:spPr/>
    </dgm:pt>
    <dgm:pt modelId="{858FB1C0-1594-4FC7-9251-C1F84C8CA6A5}" type="pres">
      <dgm:prSet presAssocID="{BE40641E-9AF5-4720-9D7A-79FEFF88F23D}" presName="linNode" presStyleCnt="0"/>
      <dgm:spPr/>
    </dgm:pt>
    <dgm:pt modelId="{77E78F1E-A32C-4E0F-8F5E-5E4D5CAD2D65}" type="pres">
      <dgm:prSet presAssocID="{BE40641E-9AF5-4720-9D7A-79FEFF88F23D}" presName="parentText" presStyleLbl="solidFgAcc1" presStyleIdx="0" presStyleCnt="6">
        <dgm:presLayoutVars>
          <dgm:chMax val="1"/>
          <dgm:bulletEnabled/>
        </dgm:presLayoutVars>
      </dgm:prSet>
      <dgm:spPr/>
    </dgm:pt>
    <dgm:pt modelId="{1ACEBB8A-A905-4925-B6BF-629CA7EC8101}" type="pres">
      <dgm:prSet presAssocID="{BE40641E-9AF5-4720-9D7A-79FEFF88F23D}" presName="descendantText" presStyleLbl="alignNode1" presStyleIdx="0" presStyleCnt="6">
        <dgm:presLayoutVars>
          <dgm:bulletEnabled/>
        </dgm:presLayoutVars>
      </dgm:prSet>
      <dgm:spPr/>
    </dgm:pt>
    <dgm:pt modelId="{ADE1B6E3-B19C-4DEA-A32B-940CC9410417}" type="pres">
      <dgm:prSet presAssocID="{51EF147E-3155-4312-B3BE-5089F33DBC12}" presName="sp" presStyleCnt="0"/>
      <dgm:spPr/>
    </dgm:pt>
    <dgm:pt modelId="{AE9F43C5-BD10-49CE-A69A-931182D90168}" type="pres">
      <dgm:prSet presAssocID="{27FAB48A-6B69-4106-B06C-93C693B8A043}" presName="linNode" presStyleCnt="0"/>
      <dgm:spPr/>
    </dgm:pt>
    <dgm:pt modelId="{E262FC7B-3E02-4142-85D9-699D088BC6F3}" type="pres">
      <dgm:prSet presAssocID="{27FAB48A-6B69-4106-B06C-93C693B8A043}" presName="parentText" presStyleLbl="solidFgAcc1" presStyleIdx="1" presStyleCnt="6">
        <dgm:presLayoutVars>
          <dgm:chMax val="1"/>
          <dgm:bulletEnabled/>
        </dgm:presLayoutVars>
      </dgm:prSet>
      <dgm:spPr/>
    </dgm:pt>
    <dgm:pt modelId="{3939654E-9DEA-4409-BA76-E6A83ADA7819}" type="pres">
      <dgm:prSet presAssocID="{27FAB48A-6B69-4106-B06C-93C693B8A043}" presName="descendantText" presStyleLbl="alignNode1" presStyleIdx="1" presStyleCnt="6">
        <dgm:presLayoutVars>
          <dgm:bulletEnabled/>
        </dgm:presLayoutVars>
      </dgm:prSet>
      <dgm:spPr/>
    </dgm:pt>
    <dgm:pt modelId="{8ECAA0CD-63AF-4FEF-AEBB-86A050829CFB}" type="pres">
      <dgm:prSet presAssocID="{3FEA9C37-5F94-41EC-A5D2-50F9FA688AE6}" presName="sp" presStyleCnt="0"/>
      <dgm:spPr/>
    </dgm:pt>
    <dgm:pt modelId="{77044938-67EE-48E3-BD45-8B286E5E3F04}" type="pres">
      <dgm:prSet presAssocID="{C98659E1-A9D5-4211-A0D1-F5DC493EEA2B}" presName="linNode" presStyleCnt="0"/>
      <dgm:spPr/>
    </dgm:pt>
    <dgm:pt modelId="{9D55A8E6-5D7A-455F-BA4F-882069117261}" type="pres">
      <dgm:prSet presAssocID="{C98659E1-A9D5-4211-A0D1-F5DC493EEA2B}" presName="parentText" presStyleLbl="solidFgAcc1" presStyleIdx="2" presStyleCnt="6">
        <dgm:presLayoutVars>
          <dgm:chMax val="1"/>
          <dgm:bulletEnabled/>
        </dgm:presLayoutVars>
      </dgm:prSet>
      <dgm:spPr/>
    </dgm:pt>
    <dgm:pt modelId="{0293686A-8063-49F8-927A-65247440BA7B}" type="pres">
      <dgm:prSet presAssocID="{C98659E1-A9D5-4211-A0D1-F5DC493EEA2B}" presName="descendantText" presStyleLbl="alignNode1" presStyleIdx="2" presStyleCnt="6">
        <dgm:presLayoutVars>
          <dgm:bulletEnabled/>
        </dgm:presLayoutVars>
      </dgm:prSet>
      <dgm:spPr/>
    </dgm:pt>
    <dgm:pt modelId="{90E66DFB-20FE-4097-9271-FCD3F8611B88}" type="pres">
      <dgm:prSet presAssocID="{AABA0A82-2B74-4B98-B708-FFCA3B4108C2}" presName="sp" presStyleCnt="0"/>
      <dgm:spPr/>
    </dgm:pt>
    <dgm:pt modelId="{AC6C1E60-F9A2-4A7B-A2F5-5DB23C19EF27}" type="pres">
      <dgm:prSet presAssocID="{4FA3A52B-795B-4844-B44C-EC3C6B47702E}" presName="linNode" presStyleCnt="0"/>
      <dgm:spPr/>
    </dgm:pt>
    <dgm:pt modelId="{7E7E4EA5-BC02-47E0-BDF7-49DAE92A1558}" type="pres">
      <dgm:prSet presAssocID="{4FA3A52B-795B-4844-B44C-EC3C6B47702E}" presName="parentText" presStyleLbl="solidFgAcc1" presStyleIdx="3" presStyleCnt="6">
        <dgm:presLayoutVars>
          <dgm:chMax val="1"/>
          <dgm:bulletEnabled/>
        </dgm:presLayoutVars>
      </dgm:prSet>
      <dgm:spPr/>
    </dgm:pt>
    <dgm:pt modelId="{994A799E-1452-434B-AC5F-721695FD2FF7}" type="pres">
      <dgm:prSet presAssocID="{4FA3A52B-795B-4844-B44C-EC3C6B47702E}" presName="descendantText" presStyleLbl="alignNode1" presStyleIdx="3" presStyleCnt="6">
        <dgm:presLayoutVars>
          <dgm:bulletEnabled/>
        </dgm:presLayoutVars>
      </dgm:prSet>
      <dgm:spPr/>
    </dgm:pt>
    <dgm:pt modelId="{AFF63140-A6B2-49A7-A15D-822A56CB2D85}" type="pres">
      <dgm:prSet presAssocID="{AF67B083-6447-4F0A-AA6F-3203E3CE694F}" presName="sp" presStyleCnt="0"/>
      <dgm:spPr/>
    </dgm:pt>
    <dgm:pt modelId="{293AFEFB-655D-46EB-9E7E-FC17AE888053}" type="pres">
      <dgm:prSet presAssocID="{330C6DB0-A30A-4442-9EA7-371A4EE5153F}" presName="linNode" presStyleCnt="0"/>
      <dgm:spPr/>
    </dgm:pt>
    <dgm:pt modelId="{D4CF7ABA-968D-4E63-ACBD-903B22B0979D}" type="pres">
      <dgm:prSet presAssocID="{330C6DB0-A30A-4442-9EA7-371A4EE5153F}" presName="parentText" presStyleLbl="solidFgAcc1" presStyleIdx="4" presStyleCnt="6">
        <dgm:presLayoutVars>
          <dgm:chMax val="1"/>
          <dgm:bulletEnabled/>
        </dgm:presLayoutVars>
      </dgm:prSet>
      <dgm:spPr/>
    </dgm:pt>
    <dgm:pt modelId="{7984B070-68E2-4831-9ADB-4052AF5BC9E5}" type="pres">
      <dgm:prSet presAssocID="{330C6DB0-A30A-4442-9EA7-371A4EE5153F}" presName="descendantText" presStyleLbl="alignNode1" presStyleIdx="4" presStyleCnt="6">
        <dgm:presLayoutVars>
          <dgm:bulletEnabled/>
        </dgm:presLayoutVars>
      </dgm:prSet>
      <dgm:spPr/>
    </dgm:pt>
    <dgm:pt modelId="{B7558D55-0248-4A0D-BF53-FBC1F1C25323}" type="pres">
      <dgm:prSet presAssocID="{166D37F8-1994-4CF1-9A2C-8C516944E82F}" presName="sp" presStyleCnt="0"/>
      <dgm:spPr/>
    </dgm:pt>
    <dgm:pt modelId="{DDBA1605-A17B-4EE6-9283-7A8AD90CFDC1}" type="pres">
      <dgm:prSet presAssocID="{2DC006BD-BFC9-4B82-93B9-F1CAAC5179C0}" presName="linNode" presStyleCnt="0"/>
      <dgm:spPr/>
    </dgm:pt>
    <dgm:pt modelId="{B2DF5063-BA0D-4EA8-B9A8-AD4B3BAC225A}" type="pres">
      <dgm:prSet presAssocID="{2DC006BD-BFC9-4B82-93B9-F1CAAC5179C0}" presName="parentText" presStyleLbl="solidFgAcc1" presStyleIdx="5" presStyleCnt="6">
        <dgm:presLayoutVars>
          <dgm:chMax val="1"/>
          <dgm:bulletEnabled/>
        </dgm:presLayoutVars>
      </dgm:prSet>
      <dgm:spPr/>
    </dgm:pt>
    <dgm:pt modelId="{B6730FDA-93AA-48E0-83BF-A2BC1A82FD93}" type="pres">
      <dgm:prSet presAssocID="{2DC006BD-BFC9-4B82-93B9-F1CAAC5179C0}" presName="descendantText" presStyleLbl="alignNode1" presStyleIdx="5" presStyleCnt="6">
        <dgm:presLayoutVars>
          <dgm:bulletEnabled/>
        </dgm:presLayoutVars>
      </dgm:prSet>
      <dgm:spPr/>
    </dgm:pt>
  </dgm:ptLst>
  <dgm:cxnLst>
    <dgm:cxn modelId="{4FC25211-05CD-4BBB-B28F-867DD21AFB28}" type="presOf" srcId="{29770154-2694-4FAD-AEF8-6F8FE81DB3A1}" destId="{1ACEBB8A-A905-4925-B6BF-629CA7EC8101}" srcOrd="0" destOrd="0" presId="urn:microsoft.com/office/officeart/2016/7/layout/VerticalHollowActionList"/>
    <dgm:cxn modelId="{A6659113-E5AD-4B85-AE3B-49F05EA6A4F4}" type="presOf" srcId="{BE40641E-9AF5-4720-9D7A-79FEFF88F23D}" destId="{77E78F1E-A32C-4E0F-8F5E-5E4D5CAD2D65}" srcOrd="0" destOrd="0" presId="urn:microsoft.com/office/officeart/2016/7/layout/VerticalHollowActionList"/>
    <dgm:cxn modelId="{22169213-1F53-4F78-A1E7-00D2AD91ECEA}" type="presOf" srcId="{7A28F152-1F0A-4031-9D5D-86AD66D04AFD}" destId="{3939654E-9DEA-4409-BA76-E6A83ADA7819}" srcOrd="0" destOrd="0" presId="urn:microsoft.com/office/officeart/2016/7/layout/VerticalHollowActionList"/>
    <dgm:cxn modelId="{30572B17-DE72-437B-8CD5-96980F425AED}" srcId="{4FA3A52B-795B-4844-B44C-EC3C6B47702E}" destId="{A1751A07-0CDE-47C8-A033-FD31F2A5FE6D}" srcOrd="0" destOrd="0" parTransId="{1E2CFDAD-E5A9-4184-8474-C405A8299C3A}" sibTransId="{37830360-DB9A-4D2D-9A4C-ED552D51CF29}"/>
    <dgm:cxn modelId="{0820CF1E-C5DC-45B1-99AA-C03C5AC30821}" srcId="{4ECE30E7-248B-4FE3-AF68-BE04AB10472F}" destId="{27FAB48A-6B69-4106-B06C-93C693B8A043}" srcOrd="1" destOrd="0" parTransId="{87B78699-96D6-42E7-A8EC-6264CA0AA038}" sibTransId="{3FEA9C37-5F94-41EC-A5D2-50F9FA688AE6}"/>
    <dgm:cxn modelId="{A11E1421-A81A-4E7B-92DD-DB965C396A34}" type="presOf" srcId="{4FA3A52B-795B-4844-B44C-EC3C6B47702E}" destId="{7E7E4EA5-BC02-47E0-BDF7-49DAE92A1558}" srcOrd="0" destOrd="0" presId="urn:microsoft.com/office/officeart/2016/7/layout/VerticalHollowActionList"/>
    <dgm:cxn modelId="{88E4EC32-8EB9-48BD-BA7E-B08797D912BD}" srcId="{330C6DB0-A30A-4442-9EA7-371A4EE5153F}" destId="{5BD4F3E9-BE55-47EF-8D67-08647A4C35E4}" srcOrd="0" destOrd="0" parTransId="{3CB92CD8-E66E-4BFF-80C0-C9E4FD4FFAEC}" sibTransId="{E89AA8B0-4D1C-4C3B-BC37-98F009B5BB06}"/>
    <dgm:cxn modelId="{E46BD633-4E83-4533-A2D4-D67F90898771}" type="presOf" srcId="{2DC006BD-BFC9-4B82-93B9-F1CAAC5179C0}" destId="{B2DF5063-BA0D-4EA8-B9A8-AD4B3BAC225A}" srcOrd="0" destOrd="0" presId="urn:microsoft.com/office/officeart/2016/7/layout/VerticalHollowActionList"/>
    <dgm:cxn modelId="{6F455241-625D-4F75-871B-EBAE6EB52198}" srcId="{4ECE30E7-248B-4FE3-AF68-BE04AB10472F}" destId="{C98659E1-A9D5-4211-A0D1-F5DC493EEA2B}" srcOrd="2" destOrd="0" parTransId="{59287AA4-DBEA-4574-8E53-35D5B1958263}" sibTransId="{AABA0A82-2B74-4B98-B708-FFCA3B4108C2}"/>
    <dgm:cxn modelId="{4379AF43-172D-4DE2-9E8A-3F9445E2BB7A}" srcId="{C98659E1-A9D5-4211-A0D1-F5DC493EEA2B}" destId="{C8184404-C919-48C1-B6FE-8886FE00D933}" srcOrd="0" destOrd="0" parTransId="{D99C84CD-A34D-43C5-8FD1-41CA9DD51F0B}" sibTransId="{3E588BAE-E057-4C72-8ED9-6EC93B6E53F7}"/>
    <dgm:cxn modelId="{498E3064-1C29-438A-B179-ED2A51D31CAB}" srcId="{2DC006BD-BFC9-4B82-93B9-F1CAAC5179C0}" destId="{C64B12A6-15B4-41E1-83FA-009A05D02DE5}" srcOrd="0" destOrd="0" parTransId="{DE96D6E6-BA94-48FD-A201-9E4BF8FCDB5F}" sibTransId="{C1115D83-AFB1-4F02-B6BA-3AA3B459A09A}"/>
    <dgm:cxn modelId="{2E3E4558-C8A7-48AC-8CE3-A705AECD2D66}" type="presOf" srcId="{330C6DB0-A30A-4442-9EA7-371A4EE5153F}" destId="{D4CF7ABA-968D-4E63-ACBD-903B22B0979D}" srcOrd="0" destOrd="0" presId="urn:microsoft.com/office/officeart/2016/7/layout/VerticalHollowActionList"/>
    <dgm:cxn modelId="{4B21F279-52D9-4230-9703-C9FB24D340B5}" srcId="{4ECE30E7-248B-4FE3-AF68-BE04AB10472F}" destId="{BE40641E-9AF5-4720-9D7A-79FEFF88F23D}" srcOrd="0" destOrd="0" parTransId="{86BBD18A-6A26-454F-B913-B737F45197AF}" sibTransId="{51EF147E-3155-4312-B3BE-5089F33DBC12}"/>
    <dgm:cxn modelId="{3E3E6D7A-303B-4AE0-8622-578FCBCA1DB3}" type="presOf" srcId="{C64B12A6-15B4-41E1-83FA-009A05D02DE5}" destId="{B6730FDA-93AA-48E0-83BF-A2BC1A82FD93}" srcOrd="0" destOrd="0" presId="urn:microsoft.com/office/officeart/2016/7/layout/VerticalHollowActionList"/>
    <dgm:cxn modelId="{23B8DF5A-A8B3-4479-9B3C-FE476FFD1F22}" type="presOf" srcId="{5BD4F3E9-BE55-47EF-8D67-08647A4C35E4}" destId="{7984B070-68E2-4831-9ADB-4052AF5BC9E5}" srcOrd="0" destOrd="0" presId="urn:microsoft.com/office/officeart/2016/7/layout/VerticalHollowActionList"/>
    <dgm:cxn modelId="{3E474C86-C569-4808-A504-69CCC2A4D9C5}" srcId="{BE40641E-9AF5-4720-9D7A-79FEFF88F23D}" destId="{29770154-2694-4FAD-AEF8-6F8FE81DB3A1}" srcOrd="0" destOrd="0" parTransId="{3F137741-C4C8-4D60-B3D1-D5A9A7BE67A9}" sibTransId="{4E05FA91-F99C-4AC6-82A1-57A6829F9FB2}"/>
    <dgm:cxn modelId="{0F7E9E8B-0243-42CD-8177-9A066E192E25}" type="presOf" srcId="{C98659E1-A9D5-4211-A0D1-F5DC493EEA2B}" destId="{9D55A8E6-5D7A-455F-BA4F-882069117261}" srcOrd="0" destOrd="0" presId="urn:microsoft.com/office/officeart/2016/7/layout/VerticalHollowActionList"/>
    <dgm:cxn modelId="{76F59DA7-DA79-440A-8DC4-E200F0454576}" srcId="{27FAB48A-6B69-4106-B06C-93C693B8A043}" destId="{7A28F152-1F0A-4031-9D5D-86AD66D04AFD}" srcOrd="0" destOrd="0" parTransId="{D6E26B5B-59F4-4AD9-A14C-D562F0B1A339}" sibTransId="{6EF739C9-8D21-4B53-B216-C52738442D81}"/>
    <dgm:cxn modelId="{75A909B5-9AFB-4163-96C5-FFDFEB8D21AA}" srcId="{4ECE30E7-248B-4FE3-AF68-BE04AB10472F}" destId="{330C6DB0-A30A-4442-9EA7-371A4EE5153F}" srcOrd="4" destOrd="0" parTransId="{827854DF-EE96-41C4-8FEB-1A7FF7E0B1DC}" sibTransId="{166D37F8-1994-4CF1-9A2C-8C516944E82F}"/>
    <dgm:cxn modelId="{E38FD4BC-1AEB-4B22-B723-5A8878866FEF}" srcId="{4ECE30E7-248B-4FE3-AF68-BE04AB10472F}" destId="{2DC006BD-BFC9-4B82-93B9-F1CAAC5179C0}" srcOrd="5" destOrd="0" parTransId="{31103D46-E341-429B-9DF8-7DDF19F9C4C3}" sibTransId="{F396075B-3BF7-4B65-9A94-45689C991729}"/>
    <dgm:cxn modelId="{CB1980C5-14F6-4472-BE0F-58AEA6921940}" type="presOf" srcId="{4ECE30E7-248B-4FE3-AF68-BE04AB10472F}" destId="{02062673-DC85-4BDE-B0C3-0B98CAC3C978}" srcOrd="0" destOrd="0" presId="urn:microsoft.com/office/officeart/2016/7/layout/VerticalHollowActionList"/>
    <dgm:cxn modelId="{B15742C7-F6B5-476A-8B3C-603150ED4D73}" type="presOf" srcId="{C8184404-C919-48C1-B6FE-8886FE00D933}" destId="{0293686A-8063-49F8-927A-65247440BA7B}" srcOrd="0" destOrd="0" presId="urn:microsoft.com/office/officeart/2016/7/layout/VerticalHollowActionList"/>
    <dgm:cxn modelId="{AFBE38C9-4084-45B4-BE50-5443014CA1CA}" type="presOf" srcId="{27FAB48A-6B69-4106-B06C-93C693B8A043}" destId="{E262FC7B-3E02-4142-85D9-699D088BC6F3}" srcOrd="0" destOrd="0" presId="urn:microsoft.com/office/officeart/2016/7/layout/VerticalHollowActionList"/>
    <dgm:cxn modelId="{400943CF-C0A1-4C4A-9BEE-F5C208BB9F40}" srcId="{4ECE30E7-248B-4FE3-AF68-BE04AB10472F}" destId="{4FA3A52B-795B-4844-B44C-EC3C6B47702E}" srcOrd="3" destOrd="0" parTransId="{A7B23E43-709A-4B13-BE05-6399631F4446}" sibTransId="{AF67B083-6447-4F0A-AA6F-3203E3CE694F}"/>
    <dgm:cxn modelId="{CE0C0BD8-16D5-406E-B6F7-1250AFE8E17E}" type="presOf" srcId="{A1751A07-0CDE-47C8-A033-FD31F2A5FE6D}" destId="{994A799E-1452-434B-AC5F-721695FD2FF7}" srcOrd="0" destOrd="0" presId="urn:microsoft.com/office/officeart/2016/7/layout/VerticalHollowActionList"/>
    <dgm:cxn modelId="{BEB3D987-C53D-4E6E-9DD4-6F55A5E58387}" type="presParOf" srcId="{02062673-DC85-4BDE-B0C3-0B98CAC3C978}" destId="{858FB1C0-1594-4FC7-9251-C1F84C8CA6A5}" srcOrd="0" destOrd="0" presId="urn:microsoft.com/office/officeart/2016/7/layout/VerticalHollowActionList"/>
    <dgm:cxn modelId="{5BC3A545-F904-485B-AE9E-3CE74DD90409}" type="presParOf" srcId="{858FB1C0-1594-4FC7-9251-C1F84C8CA6A5}" destId="{77E78F1E-A32C-4E0F-8F5E-5E4D5CAD2D65}" srcOrd="0" destOrd="0" presId="urn:microsoft.com/office/officeart/2016/7/layout/VerticalHollowActionList"/>
    <dgm:cxn modelId="{0DD3BBE2-E8D4-4789-A383-2674BCB1A29C}" type="presParOf" srcId="{858FB1C0-1594-4FC7-9251-C1F84C8CA6A5}" destId="{1ACEBB8A-A905-4925-B6BF-629CA7EC8101}" srcOrd="1" destOrd="0" presId="urn:microsoft.com/office/officeart/2016/7/layout/VerticalHollowActionList"/>
    <dgm:cxn modelId="{2E47ADEA-BBC6-412B-9269-120679402814}" type="presParOf" srcId="{02062673-DC85-4BDE-B0C3-0B98CAC3C978}" destId="{ADE1B6E3-B19C-4DEA-A32B-940CC9410417}" srcOrd="1" destOrd="0" presId="urn:microsoft.com/office/officeart/2016/7/layout/VerticalHollowActionList"/>
    <dgm:cxn modelId="{E0395C13-8AD4-41B2-AB1F-8F86FB1716D8}" type="presParOf" srcId="{02062673-DC85-4BDE-B0C3-0B98CAC3C978}" destId="{AE9F43C5-BD10-49CE-A69A-931182D90168}" srcOrd="2" destOrd="0" presId="urn:microsoft.com/office/officeart/2016/7/layout/VerticalHollowActionList"/>
    <dgm:cxn modelId="{49600441-61FD-439A-9C05-146F5FB62990}" type="presParOf" srcId="{AE9F43C5-BD10-49CE-A69A-931182D90168}" destId="{E262FC7B-3E02-4142-85D9-699D088BC6F3}" srcOrd="0" destOrd="0" presId="urn:microsoft.com/office/officeart/2016/7/layout/VerticalHollowActionList"/>
    <dgm:cxn modelId="{F2ECA336-09D3-4165-A987-404FD6B8601C}" type="presParOf" srcId="{AE9F43C5-BD10-49CE-A69A-931182D90168}" destId="{3939654E-9DEA-4409-BA76-E6A83ADA7819}" srcOrd="1" destOrd="0" presId="urn:microsoft.com/office/officeart/2016/7/layout/VerticalHollowActionList"/>
    <dgm:cxn modelId="{E967E16E-A0F6-45D6-BB40-9B74EEE5A375}" type="presParOf" srcId="{02062673-DC85-4BDE-B0C3-0B98CAC3C978}" destId="{8ECAA0CD-63AF-4FEF-AEBB-86A050829CFB}" srcOrd="3" destOrd="0" presId="urn:microsoft.com/office/officeart/2016/7/layout/VerticalHollowActionList"/>
    <dgm:cxn modelId="{B3967EBD-7C3B-4915-AF9F-6D907C723026}" type="presParOf" srcId="{02062673-DC85-4BDE-B0C3-0B98CAC3C978}" destId="{77044938-67EE-48E3-BD45-8B286E5E3F04}" srcOrd="4" destOrd="0" presId="urn:microsoft.com/office/officeart/2016/7/layout/VerticalHollowActionList"/>
    <dgm:cxn modelId="{E3403440-6385-47A3-8448-6C0D12A7D6D3}" type="presParOf" srcId="{77044938-67EE-48E3-BD45-8B286E5E3F04}" destId="{9D55A8E6-5D7A-455F-BA4F-882069117261}" srcOrd="0" destOrd="0" presId="urn:microsoft.com/office/officeart/2016/7/layout/VerticalHollowActionList"/>
    <dgm:cxn modelId="{29C3A78D-47F9-4AEA-936F-1F5F6B70ED42}" type="presParOf" srcId="{77044938-67EE-48E3-BD45-8B286E5E3F04}" destId="{0293686A-8063-49F8-927A-65247440BA7B}" srcOrd="1" destOrd="0" presId="urn:microsoft.com/office/officeart/2016/7/layout/VerticalHollowActionList"/>
    <dgm:cxn modelId="{0BB578E4-1BE4-49AC-8F56-0FADAFE3CEBD}" type="presParOf" srcId="{02062673-DC85-4BDE-B0C3-0B98CAC3C978}" destId="{90E66DFB-20FE-4097-9271-FCD3F8611B88}" srcOrd="5" destOrd="0" presId="urn:microsoft.com/office/officeart/2016/7/layout/VerticalHollowActionList"/>
    <dgm:cxn modelId="{B1C284AB-D6C6-440D-8D04-5D121E668E3D}" type="presParOf" srcId="{02062673-DC85-4BDE-B0C3-0B98CAC3C978}" destId="{AC6C1E60-F9A2-4A7B-A2F5-5DB23C19EF27}" srcOrd="6" destOrd="0" presId="urn:microsoft.com/office/officeart/2016/7/layout/VerticalHollowActionList"/>
    <dgm:cxn modelId="{5A564365-8BCC-4840-8814-F62DDEEC6467}" type="presParOf" srcId="{AC6C1E60-F9A2-4A7B-A2F5-5DB23C19EF27}" destId="{7E7E4EA5-BC02-47E0-BDF7-49DAE92A1558}" srcOrd="0" destOrd="0" presId="urn:microsoft.com/office/officeart/2016/7/layout/VerticalHollowActionList"/>
    <dgm:cxn modelId="{337BBE5F-8566-4660-B0EE-0B255CCE38AE}" type="presParOf" srcId="{AC6C1E60-F9A2-4A7B-A2F5-5DB23C19EF27}" destId="{994A799E-1452-434B-AC5F-721695FD2FF7}" srcOrd="1" destOrd="0" presId="urn:microsoft.com/office/officeart/2016/7/layout/VerticalHollowActionList"/>
    <dgm:cxn modelId="{ED49BA45-787A-471C-8747-7B23DF843C50}" type="presParOf" srcId="{02062673-DC85-4BDE-B0C3-0B98CAC3C978}" destId="{AFF63140-A6B2-49A7-A15D-822A56CB2D85}" srcOrd="7" destOrd="0" presId="urn:microsoft.com/office/officeart/2016/7/layout/VerticalHollowActionList"/>
    <dgm:cxn modelId="{DD108133-9424-4C5E-95E8-9DD3A5219251}" type="presParOf" srcId="{02062673-DC85-4BDE-B0C3-0B98CAC3C978}" destId="{293AFEFB-655D-46EB-9E7E-FC17AE888053}" srcOrd="8" destOrd="0" presId="urn:microsoft.com/office/officeart/2016/7/layout/VerticalHollowActionList"/>
    <dgm:cxn modelId="{4B087980-6EFC-4AE8-B1B9-A530768244B8}" type="presParOf" srcId="{293AFEFB-655D-46EB-9E7E-FC17AE888053}" destId="{D4CF7ABA-968D-4E63-ACBD-903B22B0979D}" srcOrd="0" destOrd="0" presId="urn:microsoft.com/office/officeart/2016/7/layout/VerticalHollowActionList"/>
    <dgm:cxn modelId="{F0D32DCC-9E71-4FEE-A806-E9DFBF14F6C7}" type="presParOf" srcId="{293AFEFB-655D-46EB-9E7E-FC17AE888053}" destId="{7984B070-68E2-4831-9ADB-4052AF5BC9E5}" srcOrd="1" destOrd="0" presId="urn:microsoft.com/office/officeart/2016/7/layout/VerticalHollowActionList"/>
    <dgm:cxn modelId="{241B9231-7841-4B01-AD4F-F8B0279D9F13}" type="presParOf" srcId="{02062673-DC85-4BDE-B0C3-0B98CAC3C978}" destId="{B7558D55-0248-4A0D-BF53-FBC1F1C25323}" srcOrd="9" destOrd="0" presId="urn:microsoft.com/office/officeart/2016/7/layout/VerticalHollowActionList"/>
    <dgm:cxn modelId="{4C1573B7-8A64-4FC5-A38C-7A8736FA31BD}" type="presParOf" srcId="{02062673-DC85-4BDE-B0C3-0B98CAC3C978}" destId="{DDBA1605-A17B-4EE6-9283-7A8AD90CFDC1}" srcOrd="10" destOrd="0" presId="urn:microsoft.com/office/officeart/2016/7/layout/VerticalHollowActionList"/>
    <dgm:cxn modelId="{78AA0750-E7F1-48DF-8AB8-A0DEAE6C8600}" type="presParOf" srcId="{DDBA1605-A17B-4EE6-9283-7A8AD90CFDC1}" destId="{B2DF5063-BA0D-4EA8-B9A8-AD4B3BAC225A}" srcOrd="0" destOrd="0" presId="urn:microsoft.com/office/officeart/2016/7/layout/VerticalHollowActionList"/>
    <dgm:cxn modelId="{4317E223-8FF9-457A-AC92-C2E2CEBC810B}" type="presParOf" srcId="{DDBA1605-A17B-4EE6-9283-7A8AD90CFDC1}" destId="{B6730FDA-93AA-48E0-83BF-A2BC1A82FD93}" srcOrd="1" destOrd="0" presId="urn:microsoft.com/office/officeart/2016/7/layout/VerticalHollowAction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ACEBB8A-A905-4925-B6BF-629CA7EC8101}">
      <dsp:nvSpPr>
        <dsp:cNvPr id="0" name=""/>
        <dsp:cNvSpPr/>
      </dsp:nvSpPr>
      <dsp:spPr>
        <a:xfrm>
          <a:off x="1121410" y="601"/>
          <a:ext cx="4485640" cy="781967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hade val="100000"/>
                <a:satMod val="103000"/>
                <a:lumMod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034" tIns="198620" rIns="87034" bIns="19862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Integrate TikTok within a broader omnichannel strategy.</a:t>
          </a:r>
        </a:p>
      </dsp:txBody>
      <dsp:txXfrm>
        <a:off x="1121410" y="601"/>
        <a:ext cx="4485640" cy="781967"/>
      </dsp:txXfrm>
    </dsp:sp>
    <dsp:sp modelId="{77E78F1E-A32C-4E0F-8F5E-5E4D5CAD2D65}">
      <dsp:nvSpPr>
        <dsp:cNvPr id="0" name=""/>
        <dsp:cNvSpPr/>
      </dsp:nvSpPr>
      <dsp:spPr>
        <a:xfrm>
          <a:off x="0" y="601"/>
          <a:ext cx="1121410" cy="781967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9341" tIns="77241" rIns="59341" bIns="77241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Integrate</a:t>
          </a:r>
        </a:p>
      </dsp:txBody>
      <dsp:txXfrm>
        <a:off x="0" y="601"/>
        <a:ext cx="1121410" cy="781967"/>
      </dsp:txXfrm>
    </dsp:sp>
    <dsp:sp modelId="{3939654E-9DEA-4409-BA76-E6A83ADA7819}">
      <dsp:nvSpPr>
        <dsp:cNvPr id="0" name=""/>
        <dsp:cNvSpPr/>
      </dsp:nvSpPr>
      <dsp:spPr>
        <a:xfrm>
          <a:off x="1121410" y="829487"/>
          <a:ext cx="4485640" cy="781967"/>
        </a:xfrm>
        <a:prstGeom prst="rect">
          <a:avLst/>
        </a:prstGeom>
        <a:gradFill rotWithShape="0">
          <a:gsLst>
            <a:gs pos="0">
              <a:schemeClr val="accent2">
                <a:hueOff val="-2070378"/>
                <a:satOff val="9172"/>
                <a:lumOff val="-3373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2">
                <a:hueOff val="-2070378"/>
                <a:satOff val="9172"/>
                <a:lumOff val="-3373"/>
                <a:alphaOff val="0"/>
                <a:shade val="100000"/>
                <a:satMod val="103000"/>
                <a:lumMod val="100000"/>
              </a:schemeClr>
            </a:gs>
            <a:gs pos="100000">
              <a:schemeClr val="accent2">
                <a:hueOff val="-2070378"/>
                <a:satOff val="9172"/>
                <a:lumOff val="-3373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-2070378"/>
              <a:satOff val="9172"/>
              <a:lumOff val="-3373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034" tIns="198620" rIns="87034" bIns="19862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Focus on authentic, values-driven content.</a:t>
          </a:r>
        </a:p>
      </dsp:txBody>
      <dsp:txXfrm>
        <a:off x="1121410" y="829487"/>
        <a:ext cx="4485640" cy="781967"/>
      </dsp:txXfrm>
    </dsp:sp>
    <dsp:sp modelId="{E262FC7B-3E02-4142-85D9-699D088BC6F3}">
      <dsp:nvSpPr>
        <dsp:cNvPr id="0" name=""/>
        <dsp:cNvSpPr/>
      </dsp:nvSpPr>
      <dsp:spPr>
        <a:xfrm>
          <a:off x="0" y="829487"/>
          <a:ext cx="1121410" cy="781967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2">
              <a:hueOff val="-2070378"/>
              <a:satOff val="9172"/>
              <a:lumOff val="-3373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9341" tIns="77241" rIns="59341" bIns="77241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Focus on</a:t>
          </a:r>
        </a:p>
      </dsp:txBody>
      <dsp:txXfrm>
        <a:off x="0" y="829487"/>
        <a:ext cx="1121410" cy="781967"/>
      </dsp:txXfrm>
    </dsp:sp>
    <dsp:sp modelId="{0293686A-8063-49F8-927A-65247440BA7B}">
      <dsp:nvSpPr>
        <dsp:cNvPr id="0" name=""/>
        <dsp:cNvSpPr/>
      </dsp:nvSpPr>
      <dsp:spPr>
        <a:xfrm>
          <a:off x="1121410" y="1658373"/>
          <a:ext cx="4485640" cy="781967"/>
        </a:xfrm>
        <a:prstGeom prst="rect">
          <a:avLst/>
        </a:prstGeom>
        <a:gradFill rotWithShape="0">
          <a:gsLst>
            <a:gs pos="0">
              <a:schemeClr val="accent2">
                <a:hueOff val="-4140755"/>
                <a:satOff val="18344"/>
                <a:lumOff val="-6746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2">
                <a:hueOff val="-4140755"/>
                <a:satOff val="18344"/>
                <a:lumOff val="-6746"/>
                <a:alphaOff val="0"/>
                <a:shade val="100000"/>
                <a:satMod val="103000"/>
                <a:lumMod val="100000"/>
              </a:schemeClr>
            </a:gs>
            <a:gs pos="100000">
              <a:schemeClr val="accent2">
                <a:hueOff val="-4140755"/>
                <a:satOff val="18344"/>
                <a:lumOff val="-6746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-4140755"/>
              <a:satOff val="18344"/>
              <a:lumOff val="-6746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034" tIns="198620" rIns="87034" bIns="19862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Implement transparent data practices to build user trust.</a:t>
          </a:r>
        </a:p>
      </dsp:txBody>
      <dsp:txXfrm>
        <a:off x="1121410" y="1658373"/>
        <a:ext cx="4485640" cy="781967"/>
      </dsp:txXfrm>
    </dsp:sp>
    <dsp:sp modelId="{9D55A8E6-5D7A-455F-BA4F-882069117261}">
      <dsp:nvSpPr>
        <dsp:cNvPr id="0" name=""/>
        <dsp:cNvSpPr/>
      </dsp:nvSpPr>
      <dsp:spPr>
        <a:xfrm>
          <a:off x="0" y="1658373"/>
          <a:ext cx="1121410" cy="781967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2">
              <a:hueOff val="-4140755"/>
              <a:satOff val="18344"/>
              <a:lumOff val="-6746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9341" tIns="77241" rIns="59341" bIns="77241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>
              <a:latin typeface="Arial" panose="020B0604020202020204" pitchFamily="34" charset="0"/>
              <a:cs typeface="Arial" panose="020B0604020202020204" pitchFamily="34" charset="0"/>
            </a:rPr>
            <a:t>Implement</a:t>
          </a:r>
        </a:p>
      </dsp:txBody>
      <dsp:txXfrm>
        <a:off x="0" y="1658373"/>
        <a:ext cx="1121410" cy="781967"/>
      </dsp:txXfrm>
    </dsp:sp>
    <dsp:sp modelId="{994A799E-1452-434B-AC5F-721695FD2FF7}">
      <dsp:nvSpPr>
        <dsp:cNvPr id="0" name=""/>
        <dsp:cNvSpPr/>
      </dsp:nvSpPr>
      <dsp:spPr>
        <a:xfrm>
          <a:off x="1121410" y="2487259"/>
          <a:ext cx="4485640" cy="781967"/>
        </a:xfrm>
        <a:prstGeom prst="rect">
          <a:avLst/>
        </a:prstGeom>
        <a:gradFill rotWithShape="0">
          <a:gsLst>
            <a:gs pos="0">
              <a:schemeClr val="accent2">
                <a:hueOff val="-6211133"/>
                <a:satOff val="27515"/>
                <a:lumOff val="-10118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2">
                <a:hueOff val="-6211133"/>
                <a:satOff val="27515"/>
                <a:lumOff val="-10118"/>
                <a:alphaOff val="0"/>
                <a:shade val="100000"/>
                <a:satMod val="103000"/>
                <a:lumMod val="100000"/>
              </a:schemeClr>
            </a:gs>
            <a:gs pos="100000">
              <a:schemeClr val="accent2">
                <a:hueOff val="-6211133"/>
                <a:satOff val="27515"/>
                <a:lumOff val="-10118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-6211133"/>
              <a:satOff val="27515"/>
              <a:lumOff val="-10118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034" tIns="198620" rIns="87034" bIns="19862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>
              <a:latin typeface="Arial" panose="020B0604020202020204" pitchFamily="34" charset="0"/>
              <a:cs typeface="Arial" panose="020B0604020202020204" pitchFamily="34" charset="0"/>
            </a:rPr>
            <a:t>Continuously analyse trends and update content strategies.</a:t>
          </a:r>
        </a:p>
      </dsp:txBody>
      <dsp:txXfrm>
        <a:off x="1121410" y="2487259"/>
        <a:ext cx="4485640" cy="781967"/>
      </dsp:txXfrm>
    </dsp:sp>
    <dsp:sp modelId="{7E7E4EA5-BC02-47E0-BDF7-49DAE92A1558}">
      <dsp:nvSpPr>
        <dsp:cNvPr id="0" name=""/>
        <dsp:cNvSpPr/>
      </dsp:nvSpPr>
      <dsp:spPr>
        <a:xfrm>
          <a:off x="0" y="2487259"/>
          <a:ext cx="1121410" cy="781967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2">
              <a:hueOff val="-6211133"/>
              <a:satOff val="27515"/>
              <a:lumOff val="-10118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9341" tIns="77241" rIns="59341" bIns="77241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 err="1">
              <a:latin typeface="Arial" panose="020B0604020202020204" pitchFamily="34" charset="0"/>
              <a:cs typeface="Arial" panose="020B0604020202020204" pitchFamily="34" charset="0"/>
            </a:rPr>
            <a:t>Analyse</a:t>
          </a:r>
          <a:endParaRPr lang="en-US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2487259"/>
        <a:ext cx="1121410" cy="781967"/>
      </dsp:txXfrm>
    </dsp:sp>
    <dsp:sp modelId="{7984B070-68E2-4831-9ADB-4052AF5BC9E5}">
      <dsp:nvSpPr>
        <dsp:cNvPr id="0" name=""/>
        <dsp:cNvSpPr/>
      </dsp:nvSpPr>
      <dsp:spPr>
        <a:xfrm>
          <a:off x="1121410" y="3316144"/>
          <a:ext cx="4485640" cy="781967"/>
        </a:xfrm>
        <a:prstGeom prst="rect">
          <a:avLst/>
        </a:prstGeom>
        <a:gradFill rotWithShape="0">
          <a:gsLst>
            <a:gs pos="0">
              <a:schemeClr val="accent2">
                <a:hueOff val="-8281511"/>
                <a:satOff val="36687"/>
                <a:lumOff val="-13491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2">
                <a:hueOff val="-8281511"/>
                <a:satOff val="36687"/>
                <a:lumOff val="-13491"/>
                <a:alphaOff val="0"/>
                <a:shade val="100000"/>
                <a:satMod val="103000"/>
                <a:lumMod val="100000"/>
              </a:schemeClr>
            </a:gs>
            <a:gs pos="100000">
              <a:schemeClr val="accent2">
                <a:hueOff val="-8281511"/>
                <a:satOff val="36687"/>
                <a:lumOff val="-13491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-8281511"/>
              <a:satOff val="36687"/>
              <a:lumOff val="-13491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034" tIns="198620" rIns="87034" bIns="19862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>
              <a:latin typeface="Arial" panose="020B0604020202020204" pitchFamily="34" charset="0"/>
              <a:cs typeface="Arial" panose="020B0604020202020204" pitchFamily="34" charset="0"/>
            </a:rPr>
            <a:t>Encourage community participation and user-generated content.</a:t>
          </a:r>
        </a:p>
      </dsp:txBody>
      <dsp:txXfrm>
        <a:off x="1121410" y="3316144"/>
        <a:ext cx="4485640" cy="781967"/>
      </dsp:txXfrm>
    </dsp:sp>
    <dsp:sp modelId="{D4CF7ABA-968D-4E63-ACBD-903B22B0979D}">
      <dsp:nvSpPr>
        <dsp:cNvPr id="0" name=""/>
        <dsp:cNvSpPr/>
      </dsp:nvSpPr>
      <dsp:spPr>
        <a:xfrm>
          <a:off x="0" y="3316144"/>
          <a:ext cx="1121410" cy="781967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2">
              <a:hueOff val="-8281511"/>
              <a:satOff val="36687"/>
              <a:lumOff val="-13491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9341" tIns="77241" rIns="59341" bIns="77241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Encourage</a:t>
          </a:r>
        </a:p>
      </dsp:txBody>
      <dsp:txXfrm>
        <a:off x="0" y="3316144"/>
        <a:ext cx="1121410" cy="781967"/>
      </dsp:txXfrm>
    </dsp:sp>
    <dsp:sp modelId="{B6730FDA-93AA-48E0-83BF-A2BC1A82FD93}">
      <dsp:nvSpPr>
        <dsp:cNvPr id="0" name=""/>
        <dsp:cNvSpPr/>
      </dsp:nvSpPr>
      <dsp:spPr>
        <a:xfrm>
          <a:off x="1121410" y="4145030"/>
          <a:ext cx="4485640" cy="781967"/>
        </a:xfrm>
        <a:prstGeom prst="rect">
          <a:avLst/>
        </a:prstGeom>
        <a:gradFill rotWithShape="0">
          <a:gsLst>
            <a:gs pos="0">
              <a:schemeClr val="accent2">
                <a:hueOff val="-10351888"/>
                <a:satOff val="45859"/>
                <a:lumOff val="-16864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2">
                <a:hueOff val="-10351888"/>
                <a:satOff val="45859"/>
                <a:lumOff val="-16864"/>
                <a:alphaOff val="0"/>
                <a:shade val="100000"/>
                <a:satMod val="103000"/>
                <a:lumMod val="100000"/>
              </a:schemeClr>
            </a:gs>
            <a:gs pos="100000">
              <a:schemeClr val="accent2">
                <a:hueOff val="-10351888"/>
                <a:satOff val="45859"/>
                <a:lumOff val="-16864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-10351888"/>
              <a:satOff val="45859"/>
              <a:lumOff val="-16864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034" tIns="198620" rIns="87034" bIns="19862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Monitor ethical implications and adapt policies proactively.</a:t>
          </a:r>
        </a:p>
      </dsp:txBody>
      <dsp:txXfrm>
        <a:off x="1121410" y="4145030"/>
        <a:ext cx="4485640" cy="781967"/>
      </dsp:txXfrm>
    </dsp:sp>
    <dsp:sp modelId="{B2DF5063-BA0D-4EA8-B9A8-AD4B3BAC225A}">
      <dsp:nvSpPr>
        <dsp:cNvPr id="0" name=""/>
        <dsp:cNvSpPr/>
      </dsp:nvSpPr>
      <dsp:spPr>
        <a:xfrm>
          <a:off x="0" y="4145030"/>
          <a:ext cx="1121410" cy="781967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2">
              <a:hueOff val="-10351888"/>
              <a:satOff val="45859"/>
              <a:lumOff val="-16864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9341" tIns="77241" rIns="59341" bIns="77241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Monitor</a:t>
          </a:r>
        </a:p>
      </dsp:txBody>
      <dsp:txXfrm>
        <a:off x="0" y="4145030"/>
        <a:ext cx="1121410" cy="78196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VerticalHollowActionList">
  <dgm:title val="Vertical Hollow Action List"/>
  <dgm:desc val="Use to show non-sequential or grouped lists of information. Works well with large amounts of text. All text has the same level of emphasis, and direction is not implied."/>
  <dgm:catLst>
    <dgm:cat type="list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  <dgm:pt modelId="5">
          <dgm:prSet phldr="1"/>
        </dgm:pt>
        <dgm:pt modelId="5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7" srcId="0" destId="4" srcOrd="3" destOrd="0"/>
        <dgm:cxn modelId="8" srcId="0" destId="5" srcOrd="4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  <dgm:cxn modelId="53" srcId="5" destId="5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6"/>
      <dgm:constr type="primFontSz" for="des" forName="parentText" op="equ" val="28"/>
      <dgm:constr type="primFontSz" for="des" forName="descendantText" refType="primFontSz" refFor="des" refForName="parentText" op="lte" fact="0.82"/>
      <dgm:constr type="primFontSz" for="des" forName="parentText" refType="primFontSz" refFor="des" refForName="descendantText" op="lte" fact="1.25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2"/>
          <dgm:constr type="w" for="ch" forName="descendantText" refType="w" fact="0.8"/>
          <dgm:constr type="h" for="ch" forName="parentText" refType="h"/>
          <dgm:constr type="h" for="ch" forName="descendantText" refType="h" refFor="ch" refForName="parentText"/>
        </dgm:constrLst>
        <dgm:ruleLst/>
        <dgm:layoutNode name="parentText" styleLbl="solidFgAcc1">
          <dgm:varLst>
            <dgm:chMax val="1"/>
            <dgm:bulletEnabled/>
          </dgm:varLst>
          <dgm:alg type="tx"/>
          <dgm:shape xmlns:r="http://schemas.openxmlformats.org/officeDocument/2006/relationships" type="rect" r:blip="" zOrderOff="3">
            <dgm:adjLst/>
          </dgm:shape>
          <dgm:presOf axis="self" ptType="node"/>
          <dgm:constrLst>
            <dgm:constr type="tMarg" refType="h" fact="0.28"/>
            <dgm:constr type="bMarg" refType="h" fact="0.28"/>
            <dgm:constr type="lMarg" refType="w" fact="0.15"/>
            <dgm:constr type="rMarg" refType="w" fact="0.15"/>
          </dgm:constrLst>
          <dgm:ruleLst>
            <dgm:rule type="primFontSz" val="15" fact="NaN" max="NaN"/>
          </dgm:ruleLst>
        </dgm:layoutNode>
        <dgm:layoutNode name="descendantText" styleLbl="alignNode1">
          <dgm:varLst>
            <dgm:bulletEnabled/>
          </dgm:varLst>
          <dgm:alg type="tx">
            <dgm:param type="stBulletLvl" val="0"/>
            <dgm:param type="parTxLTRAlign" val="l"/>
            <dgm:param type="shpTxLTRAlignCh" val="l"/>
            <dgm:param type="parTxRTLAlign" val="r"/>
            <dgm:param type="shpTxRTLAlignCh" val="r"/>
          </dgm:alg>
          <dgm:choose name="Name10">
            <dgm:if name="Name11" func="var" arg="dir" op="equ" val="norm">
              <dgm:shape xmlns:r="http://schemas.openxmlformats.org/officeDocument/2006/relationships" type="rect" r:blip="">
                <dgm:adjLst/>
              </dgm:shape>
            </dgm:if>
            <dgm:else name="Name12">
              <dgm:shape xmlns:r="http://schemas.openxmlformats.org/officeDocument/2006/relationships" type="rect" r:blip="">
                <dgm:adjLst/>
              </dgm:shape>
            </dgm:else>
          </dgm:choose>
          <dgm:presOf axis="des" ptType="node"/>
          <dgm:constrLst>
            <dgm:constr type="primFontSz" val="24"/>
            <dgm:constr type="lMarg" refType="w" fact="0.055"/>
            <dgm:constr type="rMarg" refType="w" fact="0.055"/>
            <dgm:constr type="tMarg" refType="h" fact="0.72"/>
            <dgm:constr type="bMarg" refType="h" fact="0.72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 algn="ctr"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5194" y="4352544"/>
            <a:ext cx="6801612" cy="1239894"/>
          </a:xfrm>
          <a:noFill/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44D5D9-442A-4B7E-940B-0F9C9ECE74AF}" type="datetimeFigureOut">
              <a:rPr lang="en-GB" smtClean="0"/>
              <a:t>14/12/2024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D9301-4E1E-4D97-9490-9419237630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327367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44D5D9-442A-4B7E-940B-0F9C9ECE74AF}" type="datetimeFigureOut">
              <a:rPr lang="en-GB" smtClean="0"/>
              <a:t>14/12/2024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D9301-4E1E-4D97-9490-9419237630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584280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95194" y="4352465"/>
            <a:ext cx="6801612" cy="1265082"/>
          </a:xfrm>
        </p:spPr>
        <p:txBody>
          <a:bodyPr anchor="t" anchorCtr="1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44D5D9-442A-4B7E-940B-0F9C9ECE74AF}" type="datetimeFigureOut">
              <a:rPr lang="en-GB" smtClean="0"/>
              <a:t>14/12/2024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D9301-4E1E-4D97-9490-9419237630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189356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81912" y="2638044"/>
            <a:ext cx="4271771" cy="310198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38315" y="2638044"/>
            <a:ext cx="4270247" cy="310198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44D5D9-442A-4B7E-940B-0F9C9ECE74AF}" type="datetimeFigureOut">
              <a:rPr lang="en-GB" smtClean="0"/>
              <a:t>14/12/2024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D9301-4E1E-4D97-9490-9419237630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78356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8343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83436" y="3143250"/>
            <a:ext cx="4270248" cy="259677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38316" y="3143250"/>
            <a:ext cx="4253484" cy="2596776"/>
          </a:xfrm>
        </p:spPr>
        <p:txBody>
          <a:bodyPr/>
          <a:lstStyle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33831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44D5D9-442A-4B7E-940B-0F9C9ECE74AF}" type="datetimeFigureOut">
              <a:rPr lang="en-GB" smtClean="0"/>
              <a:t>14/12/2024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D9301-4E1E-4D97-9490-94192376308C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488280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44D5D9-442A-4B7E-940B-0F9C9ECE74AF}" type="datetimeFigureOut">
              <a:rPr lang="en-GB" smtClean="0"/>
              <a:t>14/12/2024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D9301-4E1E-4D97-9490-9419237630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68132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44D5D9-442A-4B7E-940B-0F9C9ECE74AF}" type="datetimeFigureOut">
              <a:rPr lang="en-GB" smtClean="0"/>
              <a:t>14/12/2024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D9301-4E1E-4D97-9490-9419237630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7595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4672" y="2243828"/>
            <a:ext cx="4486656" cy="1141497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rm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36080" y="804672"/>
            <a:ext cx="4815840" cy="5248656"/>
          </a:xfrm>
        </p:spPr>
        <p:txBody>
          <a:bodyPr>
            <a:normAutofit/>
          </a:bodyPr>
          <a:lstStyle>
            <a:lvl1pPr>
              <a:defRPr sz="19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600">
                <a:solidFill>
                  <a:schemeClr val="tx1"/>
                </a:solidFill>
              </a:defRPr>
            </a:lvl3pPr>
            <a:lvl4pPr>
              <a:defRPr sz="1600">
                <a:solidFill>
                  <a:schemeClr val="tx1"/>
                </a:solidFill>
              </a:defRPr>
            </a:lvl4pPr>
            <a:lvl5pPr>
              <a:defRPr sz="1600">
                <a:solidFill>
                  <a:schemeClr val="tx1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6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44D5D9-442A-4B7E-940B-0F9C9ECE74AF}" type="datetimeFigureOut">
              <a:rPr lang="en-GB" smtClean="0"/>
              <a:t>14/12/2024</a:t>
            </a:fld>
            <a:endParaRPr lang="en-GB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GB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D9301-4E1E-4D97-9490-9419237630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559727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>
            <a:off x="0" y="0"/>
            <a:ext cx="6095999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8523" y="2243828"/>
            <a:ext cx="4494998" cy="113464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9" y="0"/>
            <a:ext cx="6102097" cy="6858000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bg1">
                    <a:lumMod val="85000"/>
                    <a:lumOff val="1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7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fld id="{3444D5D9-442A-4B7E-940B-0F9C9ECE74AF}" type="datetimeFigureOut">
              <a:rPr lang="en-GB" smtClean="0"/>
              <a:t>14/12/2024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D9301-4E1E-4D97-9490-9419237630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26028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44D5D9-442A-4B7E-940B-0F9C9ECE74AF}" type="datetimeFigureOut">
              <a:rPr lang="en-GB" smtClean="0"/>
              <a:t>14/12/2024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D9301-4E1E-4D97-9490-9419237630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84101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3112" y="937260"/>
            <a:ext cx="1298608" cy="498348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231136" y="937260"/>
            <a:ext cx="6198489" cy="498348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44D5D9-442A-4B7E-940B-0F9C9ECE74AF}" type="datetimeFigureOut">
              <a:rPr lang="en-GB" smtClean="0"/>
              <a:t>14/12/2024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D9301-4E1E-4D97-9490-9419237630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89484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black">
          <a:xfrm>
            <a:off x="2231136" y="964692"/>
            <a:ext cx="7729728" cy="1188720"/>
          </a:xfrm>
          <a:prstGeom prst="rect">
            <a:avLst/>
          </a:prstGeom>
          <a:solidFill>
            <a:srgbClr val="FFFFFF"/>
          </a:solidFill>
          <a:ln w="31750" cap="sq">
            <a:solidFill>
              <a:srgbClr val="404040"/>
            </a:solidFill>
            <a:miter lim="800000"/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31136" y="2638044"/>
            <a:ext cx="7729728" cy="31019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821429" y="6238816"/>
            <a:ext cx="2753746" cy="3239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3444D5D9-442A-4B7E-940B-0F9C9ECE74AF}" type="datetimeFigureOut">
              <a:rPr lang="en-GB" smtClean="0"/>
              <a:t>14/12/2024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00200" y="6236208"/>
            <a:ext cx="5901189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58922" y="6217920"/>
            <a:ext cx="365760" cy="365760"/>
          </a:xfrm>
          <a:prstGeom prst="ellipse">
            <a:avLst/>
          </a:prstGeom>
          <a:solidFill>
            <a:srgbClr val="1D1D1D">
              <a:alpha val="70000"/>
            </a:srgbClr>
          </a:solidFill>
        </p:spPr>
        <p:txBody>
          <a:bodyPr vert="horz" lIns="18288" tIns="45720" rIns="18288" bIns="45720" rtlCol="0" anchor="ctr">
            <a:noAutofit/>
          </a:bodyPr>
          <a:lstStyle>
            <a:lvl1pPr algn="ctr">
              <a:defRPr sz="1100" spc="0" baseline="0">
                <a:solidFill>
                  <a:srgbClr val="FFFFFF"/>
                </a:solidFill>
              </a:defRPr>
            </a:lvl1pPr>
          </a:lstStyle>
          <a:p>
            <a:fld id="{1BDD9301-4E1E-4D97-9490-9419237630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63596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2800" kern="1200" cap="all" spc="200" baseline="0">
          <a:solidFill>
            <a:srgbClr val="262626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31286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8431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5735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882775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sproutsocial.com/insights/tiktok-marketing/" TargetMode="External"/><Relationship Id="rId2" Type="http://schemas.openxmlformats.org/officeDocument/2006/relationships/hyperlink" Target="https://www.tiktok.com/business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socialmediaexaminer.com/category/tiktok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60F2FD14-CEFE-E292-8EB0-B2C05DC5852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449252" y="5736262"/>
            <a:ext cx="6801612" cy="513189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1600" dirty="0">
                <a:solidFill>
                  <a:srgbClr val="002060"/>
                </a:solidFill>
                <a:latin typeface="Arial Black" panose="020B0A04020102020204" pitchFamily="34" charset="0"/>
              </a:rPr>
              <a:t>The benefits of TikTok for Business and Ethical Implication </a:t>
            </a:r>
            <a:endParaRPr lang="en-GB" sz="1600" dirty="0">
              <a:solidFill>
                <a:srgbClr val="002060"/>
              </a:solidFill>
              <a:latin typeface="Arial Black" panose="020B0A04020102020204" pitchFamily="34" charset="0"/>
            </a:endParaRPr>
          </a:p>
        </p:txBody>
      </p:sp>
      <p:pic>
        <p:nvPicPr>
          <p:cNvPr id="4" name="Picture 3" descr="A group of people sitting at a table&#10;&#10;Description automatically generated">
            <a:extLst>
              <a:ext uri="{FF2B5EF4-FFF2-40B4-BE49-F238E27FC236}">
                <a16:creationId xmlns:a16="http://schemas.microsoft.com/office/drawing/2014/main" id="{477EC03A-AD4D-644C-F121-8B09CD85A4E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701" r="9936"/>
          <a:stretch/>
        </p:blipFill>
        <p:spPr>
          <a:xfrm>
            <a:off x="-1" y="10"/>
            <a:ext cx="7501389" cy="4571990"/>
          </a:xfrm>
          <a:prstGeom prst="rect">
            <a:avLst/>
          </a:prstGeom>
        </p:spPr>
      </p:pic>
      <p:pic>
        <p:nvPicPr>
          <p:cNvPr id="5" name="Picture 4" descr="A hand holding a phone with a logo on the screen&#10;&#10;Description automatically generated">
            <a:extLst>
              <a:ext uri="{FF2B5EF4-FFF2-40B4-BE49-F238E27FC236}">
                <a16:creationId xmlns:a16="http://schemas.microsoft.com/office/drawing/2014/main" id="{B708D479-3CB4-84BD-D832-5D17ACAB5242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0214" r="21515" b="2"/>
          <a:stretch/>
        </p:blipFill>
        <p:spPr>
          <a:xfrm>
            <a:off x="7501388" y="10"/>
            <a:ext cx="4690612" cy="4571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B328DC5-982F-F414-6A1F-C79BF04855D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00200" y="3753529"/>
            <a:ext cx="8991600" cy="1645759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002060"/>
                </a:solidFill>
                <a:latin typeface="Arial Black" panose="020B0A04020102020204" pitchFamily="34" charset="0"/>
              </a:rPr>
              <a:t>social media platform Tik Tok for Business</a:t>
            </a:r>
          </a:p>
        </p:txBody>
      </p:sp>
    </p:spTree>
    <p:extLst>
      <p:ext uri="{BB962C8B-B14F-4D97-AF65-F5344CB8AC3E}">
        <p14:creationId xmlns:p14="http://schemas.microsoft.com/office/powerpoint/2010/main" val="157604122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1660E788-AFA9-4A1B-9991-6AA74632A1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B743042-8A4D-A04F-A925-5537811123F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1559" r="5268" b="2"/>
          <a:stretch/>
        </p:blipFill>
        <p:spPr>
          <a:xfrm>
            <a:off x="4650909" y="10"/>
            <a:ext cx="3770541" cy="3428990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867D4867-5BA7-4462-B2F6-A23F4A622A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54296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1468292-1501-852B-FC4F-0AE488F1FF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0534" y="643467"/>
            <a:ext cx="3928767" cy="1728044"/>
          </a:xfrm>
          <a:noFill/>
          <a:ln>
            <a:solidFill>
              <a:schemeClr val="bg1"/>
            </a:solidFill>
          </a:ln>
        </p:spPr>
        <p:txBody>
          <a:bodyPr wrap="square">
            <a:noAutofit/>
          </a:bodyPr>
          <a:lstStyle/>
          <a:p>
            <a:r>
              <a:rPr lang="en-US" dirty="0">
                <a:solidFill>
                  <a:srgbClr val="002060"/>
                </a:solidFill>
                <a:latin typeface="Arial Black" panose="020B0A04020102020204" pitchFamily="34" charset="0"/>
              </a:rPr>
              <a:t>Introduction to TikTok for Business</a:t>
            </a:r>
            <a:endParaRPr lang="en-GB" dirty="0">
              <a:solidFill>
                <a:srgbClr val="002060"/>
              </a:solidFill>
              <a:latin typeface="Arial Black" panose="020B0A040201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5316A4-1149-4D02-CBF3-A59CD526DD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3468" y="2638044"/>
            <a:ext cx="3363974" cy="3415622"/>
          </a:xfrm>
        </p:spPr>
        <p:txBody>
          <a:bodyPr>
            <a:normAutofit lnSpcReduction="10000"/>
          </a:bodyPr>
          <a:lstStyle/>
          <a:p>
            <a:pPr>
              <a:lnSpc>
                <a:spcPct val="90000"/>
              </a:lnSpc>
            </a:pPr>
            <a:r>
              <a:rPr lang="en-GB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Rapidly growing platform with over 1 billion active users globally.</a:t>
            </a:r>
          </a:p>
          <a:p>
            <a:pPr>
              <a:lnSpc>
                <a:spcPct val="90000"/>
              </a:lnSpc>
            </a:pPr>
            <a:r>
              <a:rPr lang="en-GB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Short-form video content drives high user engagement.</a:t>
            </a:r>
          </a:p>
          <a:p>
            <a:pPr>
              <a:lnSpc>
                <a:spcPct val="90000"/>
              </a:lnSpc>
            </a:pPr>
            <a:r>
              <a:rPr lang="en-GB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Unique algorithm curates highly personalized content feeds.</a:t>
            </a:r>
          </a:p>
          <a:p>
            <a:pPr>
              <a:lnSpc>
                <a:spcPct val="90000"/>
              </a:lnSpc>
            </a:pPr>
            <a:r>
              <a:rPr lang="en-GB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Ideal for brand storytelling and humanizing corporate identities (Kotler &amp; Keller, 2016).</a:t>
            </a:r>
          </a:p>
          <a:p>
            <a:pPr>
              <a:lnSpc>
                <a:spcPct val="90000"/>
              </a:lnSpc>
            </a:pPr>
            <a:r>
              <a:rPr lang="en-GB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Appeals to younger demographics, particularly Gen Z.</a:t>
            </a:r>
          </a:p>
          <a:p>
            <a:pPr>
              <a:lnSpc>
                <a:spcPct val="90000"/>
              </a:lnSpc>
            </a:pPr>
            <a:r>
              <a:rPr lang="en-GB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Potential to leverage viral trends for quick brand exposure (Jin et al., 2019</a:t>
            </a:r>
            <a:r>
              <a:rPr lang="en-GB" sz="1500" dirty="0">
                <a:solidFill>
                  <a:schemeClr val="bg1"/>
                </a:solidFill>
              </a:rPr>
              <a:t>)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F31B94F-7C09-6275-77E0-4A12D077B27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8752" r="12407" b="-2"/>
          <a:stretch/>
        </p:blipFill>
        <p:spPr>
          <a:xfrm>
            <a:off x="8421459" y="10"/>
            <a:ext cx="3770541" cy="342899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C2AFD729-890A-19DD-37D6-7058ACD5ACE5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8605" r="24117" b="2"/>
          <a:stretch/>
        </p:blipFill>
        <p:spPr>
          <a:xfrm>
            <a:off x="8421441" y="3429000"/>
            <a:ext cx="3770541" cy="342900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6F6DC9F5-1980-9A3F-2573-2D40EE76A593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18479" r="8124" b="2"/>
          <a:stretch/>
        </p:blipFill>
        <p:spPr>
          <a:xfrm>
            <a:off x="4650900" y="3429000"/>
            <a:ext cx="3770541" cy="3429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6387163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1660E788-AFA9-4A1B-9991-6AA74632A1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67D4867-5BA7-4462-B2F6-A23F4A622A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544653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04C3DA6-1F31-87E3-E6B9-89B7B957A1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6" y="643467"/>
            <a:ext cx="6242719" cy="1728044"/>
          </a:xfrm>
          <a:noFill/>
          <a:ln>
            <a:solidFill>
              <a:schemeClr val="bg1"/>
            </a:solidFill>
          </a:ln>
        </p:spPr>
        <p:txBody>
          <a:bodyPr wrap="square">
            <a:normAutofit/>
          </a:bodyPr>
          <a:lstStyle/>
          <a:p>
            <a:r>
              <a:rPr lang="en-US" dirty="0">
                <a:solidFill>
                  <a:srgbClr val="002060"/>
                </a:solidFill>
                <a:latin typeface="Arial Black" panose="020B0A04020102020204" pitchFamily="34" charset="0"/>
              </a:rPr>
              <a:t>Benefits of TikTok for Business</a:t>
            </a:r>
            <a:endParaRPr lang="en-GB" dirty="0">
              <a:solidFill>
                <a:srgbClr val="002060"/>
              </a:solidFill>
              <a:latin typeface="Arial Black" panose="020B0A040201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737541-6DD3-E853-EBDE-CDD928D31F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3466" y="3113955"/>
            <a:ext cx="6242715" cy="2656224"/>
          </a:xfrm>
        </p:spPr>
        <p:txBody>
          <a:bodyPr>
            <a:normAutofit/>
          </a:bodyPr>
          <a:lstStyle/>
          <a:p>
            <a:r>
              <a:rPr lang="en-US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Strong potential for organic reach without heavy ad spend (Kotler &amp; Keller, 2016).</a:t>
            </a:r>
          </a:p>
          <a:p>
            <a:r>
              <a:rPr lang="en-US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Direct audience interaction through comments, duets, and live session.</a:t>
            </a:r>
          </a:p>
          <a:p>
            <a:r>
              <a:rPr lang="en-US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Ability to tap into influencer communities to build trust.</a:t>
            </a:r>
          </a:p>
          <a:p>
            <a:r>
              <a:rPr lang="en-US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Creative editing tools support innovative content strategies.</a:t>
            </a:r>
          </a:p>
          <a:p>
            <a:r>
              <a:rPr lang="en-US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Performance analytics facilitate data-driven decision making.</a:t>
            </a:r>
          </a:p>
          <a:p>
            <a:r>
              <a:rPr lang="en-US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Faster brand awareness building compared to traditional platforms </a:t>
            </a:r>
            <a:endParaRPr lang="en-GB" sz="14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0AAD22D-D4AD-F29C-17E2-86A1C195B7F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53394" y="638946"/>
            <a:ext cx="3370752" cy="2629187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615E16BC-4A91-CC7C-96D6-9A22E995934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29008" y="3595899"/>
            <a:ext cx="3419524" cy="24517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438876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1660E788-AFA9-4A1B-9991-6AA74632A1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67D4867-5BA7-4462-B2F6-A23F4A622A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544653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0A598E8-FD00-2253-1FA0-63B0C41A40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6" y="643467"/>
            <a:ext cx="6242719" cy="1728044"/>
          </a:xfrm>
          <a:noFill/>
          <a:ln>
            <a:solidFill>
              <a:schemeClr val="bg1"/>
            </a:solidFill>
          </a:ln>
        </p:spPr>
        <p:txBody>
          <a:bodyPr wrap="square">
            <a:normAutofit/>
          </a:bodyPr>
          <a:lstStyle/>
          <a:p>
            <a:r>
              <a:rPr lang="en-GB" dirty="0">
                <a:solidFill>
                  <a:srgbClr val="002060"/>
                </a:solidFill>
                <a:latin typeface="Arial Black" panose="020B0A04020102020204" pitchFamily="34" charset="0"/>
              </a:rPr>
              <a:t>Potential Drawbacks for Business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7E8639-0CFF-A219-34EB-62F4D9B5A7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3466" y="3380520"/>
            <a:ext cx="6242715" cy="2925687"/>
          </a:xfrm>
        </p:spPr>
        <p:txBody>
          <a:bodyPr>
            <a:normAutofit/>
          </a:bodyPr>
          <a:lstStyle/>
          <a:p>
            <a:r>
              <a:rPr lang="en-GB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Rapid content turnover may limit message retention</a:t>
            </a:r>
          </a:p>
          <a:p>
            <a:r>
              <a:rPr lang="en-GB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Algorithmic unpredictability can challenge consistent reach.</a:t>
            </a:r>
          </a:p>
          <a:p>
            <a:r>
              <a:rPr lang="en-GB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Highly saturated environment may reduce brand distinctiveness.</a:t>
            </a:r>
          </a:p>
          <a:p>
            <a:r>
              <a:rPr lang="en-GB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Short video format restricts in-depth product explanations.</a:t>
            </a:r>
          </a:p>
          <a:p>
            <a:r>
              <a:rPr lang="en-GB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Risk of content misinterpretation or brand misalignment (Influencer Marketing Hub, 2022).</a:t>
            </a:r>
          </a:p>
          <a:p>
            <a:r>
              <a:rPr lang="en-GB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Continuous content creation needed to maintain relevance.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C81B04B-2F28-F6DA-AE18-8B90869E6F5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29008" y="996073"/>
            <a:ext cx="3419524" cy="1914933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68A23549-727B-0092-1442-023B22815D4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29008" y="2968053"/>
            <a:ext cx="3419524" cy="26102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3573446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1660E788-AFA9-4A1B-9991-6AA74632A1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222622AA-29B7-7B78-CADB-10991E9E008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14176"/>
          <a:stretch/>
        </p:blipFill>
        <p:spPr>
          <a:xfrm>
            <a:off x="4650909" y="10"/>
            <a:ext cx="3770541" cy="3428990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867D4867-5BA7-4462-B2F6-A23F4A622A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54296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EDA3085-1C48-F2A2-B905-55AFF72680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643467"/>
            <a:ext cx="3594304" cy="1728044"/>
          </a:xfrm>
          <a:noFill/>
          <a:ln>
            <a:solidFill>
              <a:schemeClr val="bg1"/>
            </a:solidFill>
          </a:ln>
        </p:spPr>
        <p:txBody>
          <a:bodyPr wrap="square">
            <a:normAutofit/>
          </a:bodyPr>
          <a:lstStyle/>
          <a:p>
            <a:r>
              <a:rPr lang="en-GB" dirty="0">
                <a:solidFill>
                  <a:srgbClr val="002060"/>
                </a:solidFill>
                <a:latin typeface="Arial Black" panose="020B0A04020102020204" pitchFamily="34" charset="0"/>
              </a:rPr>
              <a:t>Ethical Implications of TikTok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A07C27-F7B7-36E9-3722-82B692CEF8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9721" y="2762118"/>
            <a:ext cx="3815255" cy="3291547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User data collection raises privacy concerns.</a:t>
            </a:r>
          </a:p>
          <a:p>
            <a:pPr>
              <a:lnSpc>
                <a:spcPct val="90000"/>
              </a:lnSpc>
            </a:pPr>
            <a:r>
              <a:rPr lang="en-GB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Algorithmic biases may influence content visibility.</a:t>
            </a:r>
          </a:p>
          <a:p>
            <a:pPr>
              <a:lnSpc>
                <a:spcPct val="90000"/>
              </a:lnSpc>
            </a:pPr>
            <a:r>
              <a:rPr lang="en-GB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Intellectual property issues with trend replication.</a:t>
            </a:r>
          </a:p>
          <a:p>
            <a:pPr>
              <a:lnSpc>
                <a:spcPct val="90000"/>
              </a:lnSpc>
            </a:pPr>
            <a:r>
              <a:rPr lang="en-GB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Potential exploitation of vulnerable demographics.</a:t>
            </a:r>
          </a:p>
          <a:p>
            <a:pPr>
              <a:lnSpc>
                <a:spcPct val="90000"/>
              </a:lnSpc>
            </a:pPr>
            <a:r>
              <a:rPr lang="en-GB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Negative effects on mental health from continuous engagement.</a:t>
            </a:r>
          </a:p>
          <a:p>
            <a:pPr>
              <a:lnSpc>
                <a:spcPct val="90000"/>
              </a:lnSpc>
            </a:pPr>
            <a:r>
              <a:rPr lang="en-GB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Ethical marketing requires balancing business goals with user well-being.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D3BCEA9-A5B5-9DEC-A101-4DBB0748CF7A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9721" r="18703" b="2"/>
          <a:stretch/>
        </p:blipFill>
        <p:spPr>
          <a:xfrm>
            <a:off x="8421459" y="10"/>
            <a:ext cx="3770541" cy="342899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4D2C836F-9F86-ED5A-9543-8FBA268DA98A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5059" r="23365" b="1"/>
          <a:stretch/>
        </p:blipFill>
        <p:spPr>
          <a:xfrm>
            <a:off x="8421441" y="3429000"/>
            <a:ext cx="3770541" cy="342900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7A6A9AF0-F0BF-E4F9-A79C-23636E730E18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15467" r="22956" b="1"/>
          <a:stretch/>
        </p:blipFill>
        <p:spPr>
          <a:xfrm>
            <a:off x="4650900" y="3429000"/>
            <a:ext cx="3770541" cy="3429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01399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93F0ADB5-A0B4-4B01-A8C4-FDC34CE22B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AA6D0FDE-0241-4C21-A720-A694753582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54296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8DCACF7-ADBB-D70E-3E61-00872D851D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3597" y="2681103"/>
            <a:ext cx="3783724" cy="1495794"/>
          </a:xfrm>
          <a:noFill/>
          <a:ln>
            <a:solidFill>
              <a:schemeClr val="bg1"/>
            </a:solidFill>
          </a:ln>
        </p:spPr>
        <p:txBody>
          <a:bodyPr wrap="square">
            <a:normAutofit/>
          </a:bodyPr>
          <a:lstStyle/>
          <a:p>
            <a:r>
              <a:rPr lang="en-GB" sz="2000" dirty="0">
                <a:solidFill>
                  <a:srgbClr val="002060"/>
                </a:solidFill>
                <a:latin typeface="Arial Black" panose="020B0A04020102020204" pitchFamily="34" charset="0"/>
              </a:rPr>
              <a:t>Conclusion &amp; Recommendations</a:t>
            </a:r>
          </a:p>
        </p:txBody>
      </p:sp>
      <p:graphicFrame>
        <p:nvGraphicFramePr>
          <p:cNvPr id="14" name="Content Placeholder 2">
            <a:extLst>
              <a:ext uri="{FF2B5EF4-FFF2-40B4-BE49-F238E27FC236}">
                <a16:creationId xmlns:a16="http://schemas.microsoft.com/office/drawing/2014/main" id="{078ECAE1-9269-D765-52EB-642D20F6E18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98413528"/>
              </p:ext>
            </p:extLst>
          </p:nvPr>
        </p:nvGraphicFramePr>
        <p:xfrm>
          <a:off x="5619750" y="965200"/>
          <a:ext cx="5607050" cy="4927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8174591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6C9F9EF0-93D5-4D4B-BAFE-4770028147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5A50E4-9E78-66F3-E55A-09222FB93B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964692"/>
            <a:ext cx="7729728" cy="1188720"/>
          </a:xfrm>
          <a:solidFill>
            <a:srgbClr val="FFFFFF">
              <a:alpha val="10000"/>
            </a:srgbClr>
          </a:solidFill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en-US" dirty="0">
                <a:solidFill>
                  <a:srgbClr val="002060"/>
                </a:solidFill>
                <a:latin typeface="Arial Black" panose="020B0A04020102020204" pitchFamily="34" charset="0"/>
              </a:rPr>
              <a:t>References </a:t>
            </a:r>
            <a:endParaRPr lang="en-GB" dirty="0">
              <a:solidFill>
                <a:srgbClr val="002060"/>
              </a:solidFill>
              <a:latin typeface="Arial Black" panose="020B0A040201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B628EC-E71B-5D12-E4D8-217251AF137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9090" y="2638044"/>
            <a:ext cx="10909738" cy="3844737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Chang, V., Kaur, A., &amp; Choudhury, A. (2022). Social media marketing analytics in fashion and lifestyle brands using TikTok in emerging markets.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Journal of Global Fashion Marketing, 13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(4), 290–305. </a:t>
            </a:r>
          </a:p>
          <a:p>
            <a:pPr>
              <a:lnSpc>
                <a:spcPct val="90000"/>
              </a:lnSpc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Hosseini, S., </a:t>
            </a:r>
            <a:r>
              <a:rPr 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Munim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, Z. H., </a:t>
            </a:r>
            <a:r>
              <a:rPr 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Shafiei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, S., &amp; </a:t>
            </a:r>
            <a:r>
              <a:rPr 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Zahraei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, S. (2023). Evaluating the influence of TikTok marketing on brand awareness and purchase intention: Evidence from the fast fashion industry.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Journal of Retailing and Consumer Services, 69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, 103191.</a:t>
            </a:r>
          </a:p>
          <a:p>
            <a:pPr>
              <a:lnSpc>
                <a:spcPct val="90000"/>
              </a:lnSpc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Li, X., &amp; Xue, L. (2021). The rise of TikTok and short video apps: A strategic marketing perspective.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Journal of Interactive Advertising, 21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(4), 223–238. </a:t>
            </a:r>
          </a:p>
          <a:p>
            <a:pPr>
              <a:lnSpc>
                <a:spcPct val="90000"/>
              </a:lnSpc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Ozturk, N. (2023). Understanding consumer engagement on TikTok: The role of content authenticity and influencer credibility.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International Journal of Consumer Studies, 47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, e13168.</a:t>
            </a:r>
          </a:p>
          <a:p>
            <a:pPr>
              <a:lnSpc>
                <a:spcPct val="90000"/>
              </a:lnSpc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Uslu, F., &amp; </a:t>
            </a:r>
            <a:r>
              <a:rPr 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Durmus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, M. (2020). The effects of short-video platforms’ marketing strategies on consumer intentions: A TikTok case study.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International Journal of Marketing Studies, 12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(4), 45–57. </a:t>
            </a:r>
          </a:p>
          <a:p>
            <a:pPr>
              <a:lnSpc>
                <a:spcPct val="9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https://www.tiktok.com/business/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https://sproutsocial.com/insights/tiktok-marketing/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https://www.socialmediaexaminer.com/category/tiktok/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endParaRPr lang="en-GB" sz="1100" dirty="0"/>
          </a:p>
        </p:txBody>
      </p:sp>
    </p:spTree>
    <p:extLst>
      <p:ext uri="{BB962C8B-B14F-4D97-AF65-F5344CB8AC3E}">
        <p14:creationId xmlns:p14="http://schemas.microsoft.com/office/powerpoint/2010/main" val="25860175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Parcel">
  <a:themeElements>
    <a:clrScheme name="Parcel">
      <a:dk1>
        <a:srgbClr val="000000"/>
      </a:dk1>
      <a:lt1>
        <a:srgbClr val="FFFFFF"/>
      </a:lt1>
      <a:dk2>
        <a:srgbClr val="4A5356"/>
      </a:dk2>
      <a:lt2>
        <a:srgbClr val="E8E3CE"/>
      </a:lt2>
      <a:accent1>
        <a:srgbClr val="F6A21D"/>
      </a:accent1>
      <a:accent2>
        <a:srgbClr val="9BAFB5"/>
      </a:accent2>
      <a:accent3>
        <a:srgbClr val="C96731"/>
      </a:accent3>
      <a:accent4>
        <a:srgbClr val="9CA383"/>
      </a:accent4>
      <a:accent5>
        <a:srgbClr val="87795D"/>
      </a:accent5>
      <a:accent6>
        <a:srgbClr val="A0988C"/>
      </a:accent6>
      <a:hlink>
        <a:srgbClr val="00B0F0"/>
      </a:hlink>
      <a:folHlink>
        <a:srgbClr val="738F97"/>
      </a:folHlink>
    </a:clrScheme>
    <a:fontScheme name="Parcel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Parcel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107000"/>
                <a:lumMod val="103000"/>
              </a:schemeClr>
            </a:gs>
            <a:gs pos="100000">
              <a:schemeClr val="phClr">
                <a:tint val="82000"/>
                <a:satMod val="109000"/>
                <a:lumMod val="103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3000"/>
                <a:lumMod val="100000"/>
              </a:schemeClr>
            </a:gs>
            <a:gs pos="100000">
              <a:schemeClr val="phClr">
                <a:shade val="93000"/>
                <a:satMod val="11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5880" dist="1524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prstMaterial="dkEdge">
            <a:bevelT w="0" h="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7000"/>
                <a:shade val="100000"/>
                <a:satMod val="185000"/>
                <a:lumMod val="120000"/>
              </a:schemeClr>
            </a:gs>
            <a:gs pos="100000">
              <a:schemeClr val="phClr">
                <a:tint val="96000"/>
                <a:shade val="95000"/>
                <a:satMod val="215000"/>
                <a:lumMod val="80000"/>
              </a:schemeClr>
            </a:gs>
          </a:gsLst>
          <a:path path="circle">
            <a:fillToRect l="50000" t="55000" r="125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cel" id="{8BEC4385-4EB9-4D53-BFB5-0EA123736B6D}" vid="{4DB32801-28C0-48B0-8C1D-A9A58613615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Parcel</Template>
  <TotalTime>605</TotalTime>
  <Words>550</Words>
  <Application>Microsoft Office PowerPoint</Application>
  <PresentationFormat>Widescreen</PresentationFormat>
  <Paragraphs>52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Arial</vt:lpstr>
      <vt:lpstr>Arial Black</vt:lpstr>
      <vt:lpstr>Gill Sans MT</vt:lpstr>
      <vt:lpstr>Parcel</vt:lpstr>
      <vt:lpstr>social media platform Tik Tok for Business</vt:lpstr>
      <vt:lpstr>Introduction to TikTok for Business</vt:lpstr>
      <vt:lpstr>Benefits of TikTok for Business</vt:lpstr>
      <vt:lpstr>Potential Drawbacks for Business</vt:lpstr>
      <vt:lpstr>Ethical Implications of TikTok</vt:lpstr>
      <vt:lpstr>Conclusion &amp; Recommendations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Mirabela Voican (1907947)</dc:creator>
  <cp:lastModifiedBy>Mirabela Voican (1907947)</cp:lastModifiedBy>
  <cp:revision>2</cp:revision>
  <dcterms:created xsi:type="dcterms:W3CDTF">2024-12-14T01:42:06Z</dcterms:created>
  <dcterms:modified xsi:type="dcterms:W3CDTF">2024-12-14T20:26:45Z</dcterms:modified>
</cp:coreProperties>
</file>