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4"/>
  </p:notesMasterIdLst>
  <p:sldIdLst>
    <p:sldId id="871" r:id="rId2"/>
    <p:sldId id="256" r:id="rId3"/>
    <p:sldId id="510" r:id="rId4"/>
    <p:sldId id="516" r:id="rId5"/>
    <p:sldId id="519" r:id="rId6"/>
    <p:sldId id="576" r:id="rId7"/>
    <p:sldId id="522" r:id="rId8"/>
    <p:sldId id="891" r:id="rId9"/>
    <p:sldId id="889" r:id="rId10"/>
    <p:sldId id="890" r:id="rId11"/>
    <p:sldId id="565" r:id="rId12"/>
    <p:sldId id="5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E2FF36-1A2B-4FE7-BC73-E89B8FBE101D}" v="8" dt="2025-11-24T15:35:11.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44" autoAdjust="0"/>
    <p:restoredTop sz="92857" autoAdjust="0"/>
  </p:normalViewPr>
  <p:slideViewPr>
    <p:cSldViewPr snapToGrid="0">
      <p:cViewPr varScale="1">
        <p:scale>
          <a:sx n="112" d="100"/>
          <a:sy n="112" d="100"/>
        </p:scale>
        <p:origin x="558" y="96"/>
      </p:cViewPr>
      <p:guideLst/>
    </p:cSldViewPr>
  </p:slideViewPr>
  <p:notesTextViewPr>
    <p:cViewPr>
      <p:scale>
        <a:sx n="1" d="1"/>
        <a:sy n="1" d="1"/>
      </p:scale>
      <p:origin x="0" y="0"/>
    </p:cViewPr>
  </p:notesTextViewPr>
  <p:sorterViewPr>
    <p:cViewPr>
      <p:scale>
        <a:sx n="70" d="100"/>
        <a:sy n="70" d="100"/>
      </p:scale>
      <p:origin x="0" y="-283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FE1F0CB-AC4F-463F-A400-B6079113F21F}" type="slidenum">
              <a:rPr lang="en-GB" smtClean="0"/>
              <a:t>3</a:t>
            </a:fld>
            <a:endParaRPr lang="en-GB"/>
          </a:p>
        </p:txBody>
      </p:sp>
    </p:spTree>
    <p:extLst>
      <p:ext uri="{BB962C8B-B14F-4D97-AF65-F5344CB8AC3E}">
        <p14:creationId xmlns:p14="http://schemas.microsoft.com/office/powerpoint/2010/main" val="2947007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Arial" panose="020B0604020202020204" pitchFamily="34" charset="0"/>
              </a:rPr>
              <a:t>The video should be approx. 4</a:t>
            </a:r>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minutes, including several supporting citations for each task answer and a reference list at the end.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FE1F0CB-AC4F-463F-A400-B6079113F21F}" type="slidenum">
              <a:rPr lang="en-GB" smtClean="0"/>
              <a:t>4</a:t>
            </a:fld>
            <a:endParaRPr lang="en-GB"/>
          </a:p>
        </p:txBody>
      </p:sp>
    </p:spTree>
    <p:extLst>
      <p:ext uri="{BB962C8B-B14F-4D97-AF65-F5344CB8AC3E}">
        <p14:creationId xmlns:p14="http://schemas.microsoft.com/office/powerpoint/2010/main" val="3138659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any students want to show their and receive general feedback, they must email it to the tutor and general feedback can be given where all can learn and benefit from the answer. Not 121, to prevent some students gaining more information/feedback than others.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9511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19/04/2026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583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19/04/2026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7830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19/04/2026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4814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19/04/2026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02541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19/04/2026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19351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19/04/2026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9635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19/04/2026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104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19/04/2026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2503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19/04/2026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8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19/04/2026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3757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19/04/2026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081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19/04/2026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218266899"/>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inyurl.com/4cwksxtd" TargetMode="External"/><Relationship Id="rId3" Type="http://schemas.openxmlformats.org/officeDocument/2006/relationships/image" Target="../media/image3.png"/><Relationship Id="rId7"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225257" y="166586"/>
            <a:ext cx="6907063" cy="902512"/>
          </a:xfrm>
        </p:spPr>
        <p:txBody>
          <a:bodyPr>
            <a:normAutofit fontScale="90000"/>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545788" y="1389489"/>
            <a:ext cx="3458818" cy="2685029"/>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467771" y="1080674"/>
            <a:ext cx="11188841" cy="4421630"/>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Log-in to Teams: </a:t>
            </a:r>
            <a:r>
              <a:rPr kumimoji="0" lang="en-US" sz="2600" b="1" i="0" u="none" strike="noStrike" kern="1200" cap="none" spc="0" normalizeH="0" baseline="0" noProof="0" dirty="0">
                <a:ln>
                  <a:noFill/>
                </a:ln>
                <a:solidFill>
                  <a:srgbClr val="3333FF"/>
                </a:solidFill>
                <a:effectLst/>
                <a:uLnTx/>
                <a:uFillTx/>
                <a:latin typeface="Calibri" panose="020F0502020204030204"/>
                <a:ea typeface="+mn-ea"/>
                <a:cs typeface="+mn-cs"/>
                <a:hlinkClick r:id="rId7" tooltip="Meeting join link">
                  <a:extLst>
                    <a:ext uri="{A12FA001-AC4F-418D-AE19-62706E023703}">
                      <ahyp:hlinkClr xmlns:ahyp="http://schemas.microsoft.com/office/drawing/2018/hyperlinkcolor" val="tx"/>
                    </a:ext>
                  </a:extLst>
                </a:hlinkClick>
              </a:rPr>
              <a:t>Click here to join the meeting</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Or use: </a:t>
            </a:r>
            <a:r>
              <a:rPr kumimoji="0" lang="en-GB" sz="2600" b="0" i="0" u="sng" strike="noStrike" kern="1200" cap="none" spc="0" normalizeH="0" baseline="0" noProof="0" dirty="0">
                <a:ln>
                  <a:noFill/>
                </a:ln>
                <a:solidFill>
                  <a:srgbClr val="3333FF"/>
                </a:solidFill>
                <a:effectLst/>
                <a:uLnTx/>
                <a:uFillTx/>
                <a:latin typeface="Calibri" panose="020F0502020204030204"/>
                <a:ea typeface="+mn-ea"/>
                <a:cs typeface="+mn-cs"/>
                <a:hlinkClick r:id="rId8">
                  <a:extLst>
                    <a:ext uri="{A12FA001-AC4F-418D-AE19-62706E023703}">
                      <ahyp:hlinkClr xmlns:ahyp="http://schemas.microsoft.com/office/drawing/2018/hyperlinkcolor" val="tx"/>
                    </a:ext>
                  </a:extLst>
                </a:hlinkClick>
              </a:rPr>
              <a:t>https://tinyurl.com/4cwksxtd</a:t>
            </a:r>
            <a:endParaRPr kumimoji="0" lang="en-GB" sz="2600" b="0" i="0" u="sng" strike="noStrike" kern="1200" cap="none" spc="0" normalizeH="0" baseline="0" noProof="0" dirty="0">
              <a:ln>
                <a:noFill/>
              </a:ln>
              <a:solidFill>
                <a:srgbClr val="3333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a:t>
            </a:r>
            <a:r>
              <a:rPr kumimoji="0" lang="en-GB" sz="2600" b="0" i="0" u="none" strike="noStrike" kern="1200" cap="none" spc="0" normalizeH="0" baseline="0" noProof="0" dirty="0">
                <a:ln>
                  <a:noFill/>
                </a:ln>
                <a:effectLst/>
                <a:highlight>
                  <a:srgbClr val="FFFF00"/>
                </a:highlight>
                <a:uLnTx/>
                <a:uFillTx/>
                <a:latin typeface="Calibri" panose="020F0502020204030204"/>
                <a:ea typeface="+mn-ea"/>
                <a:cs typeface="Arial" panose="020B0604020202020204" pitchFamily="34" charset="0"/>
              </a:rPr>
              <a:t>Ask Questions in chat &amp; DM</a:t>
            </a: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a:t>
            </a:r>
            <a:r>
              <a:rPr kumimoji="0" lang="en-GB" sz="2600" b="0" i="0" u="none" strike="noStrike" kern="1200" cap="none" spc="0" normalizeH="0" baseline="0" noProof="0" dirty="0">
                <a:ln>
                  <a:noFill/>
                </a:ln>
                <a:effectLst/>
                <a:highlight>
                  <a:srgbClr val="FFFF00"/>
                </a:highlight>
                <a:uLnTx/>
                <a:uFillTx/>
                <a:latin typeface="Calibri" panose="020F0502020204030204"/>
                <a:ea typeface="+mn-ea"/>
                <a:cs typeface="Arial" panose="020B0604020202020204" pitchFamily="34" charset="0"/>
              </a:rPr>
              <a:t>Request &amp; receive feedback</a:t>
            </a: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Support each other</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 Ask Qs &amp; for feedback during the Activity &amp; Q&amp;A sessions.</a:t>
            </a:r>
            <a:br>
              <a:rPr kumimoji="0" lang="en-GB" sz="2600" b="0" i="0" u="none" strike="noStrike" kern="1200" cap="none" spc="0" normalizeH="0" baseline="0" noProof="0" dirty="0">
                <a:ln>
                  <a:noFill/>
                </a:ln>
                <a:effectLst/>
                <a:uLnTx/>
                <a:uFillTx/>
                <a:latin typeface="Calibri" panose="020F0502020204030204"/>
                <a:ea typeface="+mn-ea"/>
                <a:cs typeface="+mn-cs"/>
              </a:rPr>
            </a:br>
            <a:r>
              <a:rPr kumimoji="0" lang="en-GB" sz="2600" b="0" i="0" u="none" strike="noStrike" kern="1200" cap="none" spc="0" normalizeH="0" baseline="0" noProof="0" dirty="0">
                <a:ln>
                  <a:noFill/>
                </a:ln>
                <a:effectLst/>
                <a:uLnTx/>
                <a:uFillTx/>
                <a:latin typeface="Calibri" panose="020F0502020204030204"/>
                <a:ea typeface="+mn-ea"/>
                <a:cs typeface="+mn-cs"/>
              </a:rPr>
              <a:t>* Reminder: </a:t>
            </a:r>
            <a:r>
              <a:rPr kumimoji="0" lang="en-GB"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Bring Headphones with mic for 1-2-1 support.</a:t>
            </a: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814430" y="1911246"/>
            <a:ext cx="8563140" cy="2833749"/>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spcAft>
                <a:spcPts val="600"/>
              </a:spcAft>
            </a:pPr>
            <a:r>
              <a:rPr lang="en-GB" sz="4800" u="sng" dirty="0">
                <a:solidFill>
                  <a:srgbClr val="FFFF00"/>
                </a:solidFill>
                <a:effectLst>
                  <a:outerShdw blurRad="38100" dist="38100" dir="2700000" algn="tl">
                    <a:srgbClr val="000000">
                      <a:alpha val="43137"/>
                    </a:srgbClr>
                  </a:outerShdw>
                </a:effectLst>
              </a:rPr>
              <a:t>Assignment 2: Task 4</a:t>
            </a:r>
          </a:p>
          <a:p>
            <a:pPr>
              <a:lnSpc>
                <a:spcPct val="100000"/>
              </a:lnSpc>
              <a:spcBef>
                <a:spcPts val="600"/>
              </a:spcBef>
              <a:spcAft>
                <a:spcPts val="600"/>
              </a:spcAft>
            </a:pPr>
            <a:r>
              <a:rPr lang="en-GB" sz="5400" dirty="0">
                <a:highlight>
                  <a:srgbClr val="FFFF00"/>
                </a:highlight>
              </a:rPr>
              <a:t>PowerPoint Video presentation </a:t>
            </a:r>
          </a:p>
        </p:txBody>
      </p:sp>
    </p:spTree>
    <p:extLst>
      <p:ext uri="{BB962C8B-B14F-4D97-AF65-F5344CB8AC3E}">
        <p14:creationId xmlns:p14="http://schemas.microsoft.com/office/powerpoint/2010/main" val="987384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p:txBody>
          <a:bodyPr/>
          <a:lstStyle/>
          <a:p>
            <a:r>
              <a:rPr lang="en-GB" b="1" u="sng" dirty="0"/>
              <a:t>Assignment 2 Description</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417638"/>
            <a:ext cx="9715450" cy="3917032"/>
          </a:xfrm>
        </p:spPr>
        <p:txBody>
          <a:bodyPr>
            <a:normAutofit lnSpcReduction="10000"/>
          </a:bodyPr>
          <a:lstStyle/>
          <a:p>
            <a:pPr>
              <a:lnSpc>
                <a:spcPct val="150000"/>
              </a:lnSpc>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Create a </a:t>
            </a:r>
            <a:r>
              <a:rPr lang="en-GB" sz="2400" b="1" dirty="0">
                <a:effectLst/>
                <a:latin typeface="Arial" panose="020B0604020202020204" pitchFamily="34" charset="0"/>
                <a:ea typeface="Times New Roman" panose="02020603050405020304" pitchFamily="18" charset="0"/>
                <a:cs typeface="Arial" panose="020B0604020202020204" pitchFamily="34" charset="0"/>
              </a:rPr>
              <a:t>Video presentation (3-4 minutes) </a:t>
            </a:r>
            <a:r>
              <a:rPr lang="en-GB" sz="2400" dirty="0">
                <a:effectLst/>
                <a:latin typeface="Arial" panose="020B0604020202020204" pitchFamily="34" charset="0"/>
                <a:ea typeface="Times New Roman" panose="02020603050405020304" pitchFamily="18" charset="0"/>
                <a:cs typeface="Arial" panose="020B0604020202020204" pitchFamily="34" charset="0"/>
              </a:rPr>
              <a:t>that includes your answers to the assignment tasks. </a:t>
            </a:r>
          </a:p>
          <a:p>
            <a:pPr>
              <a:lnSpc>
                <a:spcPct val="150000"/>
              </a:lnSpc>
              <a:spcAft>
                <a:spcPts val="600"/>
              </a:spcAft>
            </a:pPr>
            <a:r>
              <a:rPr lang="en-GB" sz="24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Include </a:t>
            </a:r>
            <a:r>
              <a:rPr lang="en-GB" sz="24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several c</a:t>
            </a:r>
            <a:r>
              <a:rPr lang="en-GB" sz="2400" b="1" dirty="0">
                <a:effectLst/>
                <a:latin typeface="Arial" panose="020B0604020202020204" pitchFamily="34" charset="0"/>
                <a:ea typeface="Times New Roman" panose="02020603050405020304" pitchFamily="18" charset="0"/>
                <a:cs typeface="Arial" panose="020B0604020202020204" pitchFamily="34" charset="0"/>
              </a:rPr>
              <a:t>itations in each task answer </a:t>
            </a:r>
            <a:r>
              <a:rPr lang="en-GB" sz="2400" dirty="0">
                <a:effectLst/>
                <a:latin typeface="Arial" panose="020B0604020202020204" pitchFamily="34" charset="0"/>
                <a:ea typeface="Times New Roman" panose="02020603050405020304" pitchFamily="18" charset="0"/>
                <a:cs typeface="Arial" panose="020B0604020202020204" pitchFamily="34" charset="0"/>
              </a:rPr>
              <a:t>and a list of references at the end of the video presentation. </a:t>
            </a:r>
          </a:p>
          <a:p>
            <a:pPr>
              <a:lnSpc>
                <a:spcPct val="150000"/>
              </a:lnSpc>
              <a:spcAft>
                <a:spcPts val="6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Submit a working link to your Video presentation in a word document </a:t>
            </a:r>
            <a:r>
              <a:rPr lang="en-GB" sz="2400" dirty="0">
                <a:effectLst/>
                <a:latin typeface="Arial" panose="020B0604020202020204" pitchFamily="34" charset="0"/>
                <a:ea typeface="Times New Roman" panose="02020603050405020304" pitchFamily="18" charset="0"/>
                <a:cs typeface="Arial" panose="020B0604020202020204" pitchFamily="34" charset="0"/>
              </a:rPr>
              <a:t>to the Turnitin Assignment 2 link by the assessment submission date.</a:t>
            </a:r>
            <a:endParaRPr lang="en-GB" sz="2800" dirty="0"/>
          </a:p>
        </p:txBody>
      </p:sp>
      <p:pic>
        <p:nvPicPr>
          <p:cNvPr id="5" name="Graphic 4" descr="Document with solid fill">
            <a:extLst>
              <a:ext uri="{FF2B5EF4-FFF2-40B4-BE49-F238E27FC236}">
                <a16:creationId xmlns:a16="http://schemas.microsoft.com/office/drawing/2014/main" id="{C5048C26-9C41-086F-F343-05C726084A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035297" y="274638"/>
            <a:ext cx="2111115" cy="2111115"/>
          </a:xfrm>
          <a:prstGeom prst="rect">
            <a:avLst/>
          </a:prstGeom>
        </p:spPr>
      </p:pic>
    </p:spTree>
    <p:extLst>
      <p:ext uri="{BB962C8B-B14F-4D97-AF65-F5344CB8AC3E}">
        <p14:creationId xmlns:p14="http://schemas.microsoft.com/office/powerpoint/2010/main" val="2315969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p:txBody>
          <a:bodyPr/>
          <a:lstStyle/>
          <a:p>
            <a:r>
              <a:rPr lang="en-GB" b="1" u="sng" dirty="0"/>
              <a:t>Task 4: </a:t>
            </a:r>
            <a:r>
              <a:rPr lang="en-GB" sz="4400" b="1" u="sng" dirty="0">
                <a:effectLst/>
                <a:ea typeface="Times New Roman" panose="02020603050405020304" pitchFamily="18" charset="0"/>
                <a:cs typeface="Arial" panose="020B0604020202020204" pitchFamily="34" charset="0"/>
              </a:rPr>
              <a:t>Video presentation</a:t>
            </a:r>
            <a:r>
              <a:rPr lang="en-GB" sz="4400" u="sng" dirty="0">
                <a:effectLst/>
                <a:ea typeface="Times New Roman" panose="02020603050405020304" pitchFamily="18" charset="0"/>
                <a:cs typeface="Arial" panose="020B0604020202020204" pitchFamily="34" charset="0"/>
              </a:rPr>
              <a:t> </a:t>
            </a:r>
            <a:endParaRPr lang="en-GB" b="1" u="sng" dirty="0"/>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417638"/>
            <a:ext cx="8356207" cy="3917032"/>
          </a:xfrm>
        </p:spPr>
        <p:txBody>
          <a:bodyPr>
            <a:normAutofit lnSpcReduction="10000"/>
          </a:bodyPr>
          <a:lstStyle/>
          <a:p>
            <a:pPr marL="0" indent="0">
              <a:spcBef>
                <a:spcPts val="600"/>
              </a:spcBef>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Produce a 3-4 minute Video presentation</a:t>
            </a:r>
            <a:r>
              <a:rPr lang="en-GB" sz="2800" dirty="0">
                <a:effectLst/>
                <a:latin typeface="Arial" panose="020B0604020202020204" pitchFamily="34" charset="0"/>
                <a:ea typeface="Times New Roman" panose="02020603050405020304" pitchFamily="18" charset="0"/>
                <a:cs typeface="Arial" panose="020B0604020202020204" pitchFamily="34" charset="0"/>
              </a:rPr>
              <a:t> that:</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Provides an overview of your </a:t>
            </a:r>
            <a:r>
              <a:rPr lang="en-GB" sz="2800" b="1" dirty="0">
                <a:effectLst/>
                <a:latin typeface="Arial" panose="020B0604020202020204" pitchFamily="34" charset="0"/>
                <a:ea typeface="Times New Roman" panose="02020603050405020304" pitchFamily="18" charset="0"/>
                <a:cs typeface="Arial" panose="020B0604020202020204" pitchFamily="34" charset="0"/>
              </a:rPr>
              <a:t>self-evaluation</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A </a:t>
            </a:r>
            <a:r>
              <a:rPr lang="en-GB" sz="2800" b="1" dirty="0">
                <a:effectLst/>
                <a:latin typeface="Arial" panose="020B0604020202020204" pitchFamily="34" charset="0"/>
                <a:ea typeface="Times New Roman" panose="02020603050405020304" pitchFamily="18" charset="0"/>
                <a:cs typeface="Arial" panose="020B0604020202020204" pitchFamily="34" charset="0"/>
              </a:rPr>
              <a:t>PDP</a:t>
            </a:r>
            <a:r>
              <a:rPr lang="en-GB" sz="2800" dirty="0">
                <a:effectLst/>
                <a:latin typeface="Arial" panose="020B0604020202020204" pitchFamily="34" charset="0"/>
                <a:ea typeface="Times New Roman" panose="02020603050405020304" pitchFamily="18" charset="0"/>
                <a:cs typeface="Arial" panose="020B0604020202020204" pitchFamily="34" charset="0"/>
              </a:rPr>
              <a:t> that identifies 3 goals / areas you would like to develop and the SMART plan in place to achieve them.</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Evidence of progress towards achieving 1 of the goals.</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And a summary of </a:t>
            </a:r>
            <a:r>
              <a:rPr lang="en-GB" sz="2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some of the main areas from one of the topics of Unit 4</a:t>
            </a:r>
            <a:r>
              <a:rPr lang="en-GB" sz="2800" dirty="0">
                <a:solidFill>
                  <a:srgbClr val="201F1E"/>
                </a:solidFill>
                <a:latin typeface="Arial" panose="020B0604020202020204" pitchFamily="34" charset="0"/>
                <a:ea typeface="Times New Roman" panose="02020603050405020304" pitchFamily="18" charset="0"/>
                <a:cs typeface="Arial" panose="020B0604020202020204" pitchFamily="34" charset="0"/>
              </a:rPr>
              <a:t> on </a:t>
            </a:r>
            <a:r>
              <a:rPr lang="en-GB" sz="2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Moodle</a:t>
            </a:r>
            <a:r>
              <a:rPr lang="en-GB" sz="2800" dirty="0">
                <a:solidFill>
                  <a:srgbClr val="201F1E"/>
                </a:solidFill>
                <a:latin typeface="Arial" panose="020B0604020202020204" pitchFamily="34" charset="0"/>
                <a:ea typeface="Times New Roman" panose="02020603050405020304" pitchFamily="18" charset="0"/>
                <a:cs typeface="Arial" panose="020B0604020202020204" pitchFamily="34" charset="0"/>
              </a:rPr>
              <a:t>.</a:t>
            </a:r>
            <a:endParaRPr lang="en-GB" sz="2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Graphic 4" descr="Presentation with media with solid fill">
            <a:extLst>
              <a:ext uri="{FF2B5EF4-FFF2-40B4-BE49-F238E27FC236}">
                <a16:creationId xmlns:a16="http://schemas.microsoft.com/office/drawing/2014/main" id="{C5048C26-9C41-086F-F343-05C726084A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261288" y="1769205"/>
            <a:ext cx="2373578" cy="2373578"/>
          </a:xfrm>
          <a:prstGeom prst="rect">
            <a:avLst/>
          </a:prstGeom>
        </p:spPr>
      </p:pic>
    </p:spTree>
    <p:extLst>
      <p:ext uri="{BB962C8B-B14F-4D97-AF65-F5344CB8AC3E}">
        <p14:creationId xmlns:p14="http://schemas.microsoft.com/office/powerpoint/2010/main" val="377099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609600" y="184022"/>
            <a:ext cx="10972800" cy="1016625"/>
          </a:xfrm>
        </p:spPr>
        <p:txBody>
          <a:bodyPr>
            <a:normAutofit fontScale="90000"/>
          </a:bodyPr>
          <a:lstStyle/>
          <a:p>
            <a:r>
              <a:rPr lang="en-GB" b="1" u="sng" dirty="0">
                <a:latin typeface="Arial" panose="020B0604020202020204" pitchFamily="34" charset="0"/>
                <a:ea typeface="Times New Roman" panose="02020603050405020304" pitchFamily="18" charset="0"/>
                <a:cs typeface="Arial" panose="020B0604020202020204" pitchFamily="34" charset="0"/>
              </a:rPr>
              <a:t>Tips</a:t>
            </a:r>
            <a:r>
              <a:rPr lang="en-GB" sz="4400" b="1" u="sng" dirty="0">
                <a:effectLst/>
                <a:latin typeface="Arial" panose="020B0604020202020204" pitchFamily="34" charset="0"/>
                <a:ea typeface="Times New Roman" panose="02020603050405020304" pitchFamily="18" charset="0"/>
                <a:cs typeface="Arial" panose="020B0604020202020204" pitchFamily="34" charset="0"/>
              </a:rPr>
              <a:t>: Video format structure &amp; presentation</a:t>
            </a:r>
            <a:endParaRPr lang="en-GB" u="sng" dirty="0"/>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379020" y="1200647"/>
            <a:ext cx="11547937" cy="4331042"/>
          </a:xfrm>
        </p:spPr>
        <p:txBody>
          <a:bodyPr>
            <a:noAutofit/>
          </a:bodyPr>
          <a:lstStyle/>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Title</a:t>
            </a:r>
            <a:r>
              <a:rPr lang="en-GB" sz="2000" dirty="0">
                <a:effectLst/>
                <a:latin typeface="Arial" panose="020B0604020202020204" pitchFamily="34" charset="0"/>
                <a:ea typeface="Times New Roman" panose="02020603050405020304" pitchFamily="18" charset="0"/>
                <a:cs typeface="Arial" panose="020B0604020202020204" pitchFamily="34" charset="0"/>
              </a:rPr>
              <a:t>: Title slide (inc. presentation title, module name, your name, student no. and course).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Introduction</a:t>
            </a:r>
            <a:r>
              <a:rPr lang="en-GB" sz="2000" dirty="0">
                <a:effectLst/>
                <a:latin typeface="Arial" panose="020B0604020202020204" pitchFamily="34" charset="0"/>
                <a:ea typeface="Times New Roman" panose="02020603050405020304" pitchFamily="18" charset="0"/>
                <a:cs typeface="Arial" panose="020B0604020202020204" pitchFamily="34" charset="0"/>
              </a:rPr>
              <a:t>: Introduction slide that provides a brief overview of the presentation </a:t>
            </a:r>
            <a:r>
              <a:rPr lang="en-GB" sz="2000" dirty="0">
                <a:latin typeface="Arial" panose="020B0604020202020204" pitchFamily="34" charset="0"/>
                <a:ea typeface="Times New Roman" panose="02020603050405020304" pitchFamily="18" charset="0"/>
                <a:cs typeface="Arial" panose="020B0604020202020204" pitchFamily="34" charset="0"/>
              </a:rPr>
              <a:t>/ </a:t>
            </a:r>
            <a:r>
              <a:rPr lang="en-GB" sz="2000" dirty="0">
                <a:effectLst/>
                <a:latin typeface="Arial" panose="020B0604020202020204" pitchFamily="34" charset="0"/>
                <a:ea typeface="Times New Roman" panose="02020603050405020304" pitchFamily="18" charset="0"/>
                <a:cs typeface="Arial" panose="020B0604020202020204" pitchFamily="34" charset="0"/>
              </a:rPr>
              <a:t>content list.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Main body</a:t>
            </a:r>
            <a:r>
              <a:rPr lang="en-GB" sz="2000" dirty="0">
                <a:effectLst/>
                <a:latin typeface="Arial" panose="020B0604020202020204" pitchFamily="34" charset="0"/>
                <a:ea typeface="Times New Roman" panose="02020603050405020304" pitchFamily="18" charset="0"/>
                <a:cs typeface="Arial" panose="020B0604020202020204" pitchFamily="34" charset="0"/>
              </a:rPr>
              <a:t>: slides should be clearly titled and include your task answers.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Theme</a:t>
            </a:r>
            <a:r>
              <a:rPr lang="en-GB" sz="2000" dirty="0">
                <a:effectLst/>
                <a:latin typeface="Arial" panose="020B0604020202020204" pitchFamily="34" charset="0"/>
                <a:ea typeface="Times New Roman" panose="02020603050405020304" pitchFamily="18" charset="0"/>
                <a:cs typeface="Arial" panose="020B0604020202020204" pitchFamily="34" charset="0"/>
              </a:rPr>
              <a:t>: the design/theme of the presentation should be consistent.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Text font</a:t>
            </a:r>
            <a:r>
              <a:rPr lang="en-GB" sz="2000" dirty="0">
                <a:effectLst/>
                <a:latin typeface="Arial" panose="020B0604020202020204" pitchFamily="34" charset="0"/>
                <a:ea typeface="Times New Roman" panose="02020603050405020304" pitchFamily="18" charset="0"/>
                <a:cs typeface="Arial" panose="020B0604020202020204" pitchFamily="34" charset="0"/>
              </a:rPr>
              <a:t>: should be an appropriate size and consistent.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Voice</a:t>
            </a:r>
            <a:r>
              <a:rPr lang="en-GB" sz="2000" dirty="0">
                <a:effectLst/>
                <a:latin typeface="Arial" panose="020B0604020202020204" pitchFamily="34" charset="0"/>
                <a:ea typeface="Times New Roman" panose="02020603050405020304" pitchFamily="18" charset="0"/>
                <a:cs typeface="Arial" panose="020B0604020202020204" pitchFamily="34" charset="0"/>
              </a:rPr>
              <a:t>: clearly spoken at a good steady pace.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Visuals</a:t>
            </a:r>
            <a:r>
              <a:rPr lang="en-GB" sz="2000" dirty="0">
                <a:effectLst/>
                <a:latin typeface="Arial" panose="020B0604020202020204" pitchFamily="34" charset="0"/>
                <a:ea typeface="Times New Roman" panose="02020603050405020304" pitchFamily="18" charset="0"/>
                <a:cs typeface="Arial" panose="020B0604020202020204" pitchFamily="34" charset="0"/>
              </a:rPr>
              <a:t>: create a good balance between text and images.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Animation/</a:t>
            </a:r>
            <a:r>
              <a:rPr lang="en-GB" sz="2000" b="1" dirty="0" err="1">
                <a:effectLst/>
                <a:latin typeface="Arial" panose="020B0604020202020204" pitchFamily="34" charset="0"/>
                <a:ea typeface="Times New Roman" panose="02020603050405020304" pitchFamily="18" charset="0"/>
                <a:cs typeface="Arial" panose="020B0604020202020204" pitchFamily="34" charset="0"/>
              </a:rPr>
              <a:t>fx</a:t>
            </a:r>
            <a:r>
              <a:rPr lang="en-GB" sz="2000" b="1" dirty="0">
                <a:effectLst/>
                <a:latin typeface="Arial" panose="020B0604020202020204" pitchFamily="34" charset="0"/>
                <a:ea typeface="Times New Roman" panose="02020603050405020304" pitchFamily="18" charset="0"/>
                <a:cs typeface="Arial" panose="020B0604020202020204" pitchFamily="34" charset="0"/>
              </a:rPr>
              <a:t>:</a:t>
            </a:r>
            <a:r>
              <a:rPr lang="en-GB" sz="2000" dirty="0">
                <a:effectLst/>
                <a:latin typeface="Arial" panose="020B0604020202020204" pitchFamily="34" charset="0"/>
                <a:ea typeface="Times New Roman" panose="02020603050405020304" pitchFamily="18" charset="0"/>
                <a:cs typeface="Arial" panose="020B0604020202020204" pitchFamily="34" charset="0"/>
              </a:rPr>
              <a:t> can be used (not overused) to create a professional engaging presentation.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Content</a:t>
            </a:r>
            <a:r>
              <a:rPr lang="en-GB" sz="2000" dirty="0">
                <a:effectLst/>
                <a:latin typeface="Arial" panose="020B0604020202020204" pitchFamily="34" charset="0"/>
                <a:ea typeface="Times New Roman" panose="02020603050405020304" pitchFamily="18" charset="0"/>
                <a:cs typeface="Arial" panose="020B0604020202020204" pitchFamily="34" charset="0"/>
              </a:rPr>
              <a:t>: should be </a:t>
            </a:r>
            <a:r>
              <a:rPr lang="en-GB" sz="2000" dirty="0">
                <a:latin typeface="Arial" panose="020B0604020202020204" pitchFamily="34" charset="0"/>
                <a:ea typeface="Times New Roman" panose="02020603050405020304" pitchFamily="18" charset="0"/>
                <a:cs typeface="Arial" panose="020B0604020202020204" pitchFamily="34" charset="0"/>
              </a:rPr>
              <a:t>clearly structured &amp; presented,</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to demonstrate knowledge of the subject area.</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Conclusion:</a:t>
            </a:r>
            <a:r>
              <a:rPr lang="en-GB" sz="2000" dirty="0">
                <a:effectLst/>
                <a:latin typeface="Arial" panose="020B0604020202020204" pitchFamily="34" charset="0"/>
                <a:ea typeface="Times New Roman" panose="02020603050405020304" pitchFamily="18" charset="0"/>
                <a:cs typeface="Arial" panose="020B0604020202020204" pitchFamily="34" charset="0"/>
              </a:rPr>
              <a:t> a conclusion slide should provide a brief summary of the key points.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 </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 reference slide should be included at the end using </a:t>
            </a:r>
            <a:r>
              <a:rPr lang="en-GB"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the</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IEEE</a:t>
            </a:r>
            <a:r>
              <a:rPr lang="en-GB" sz="2000" dirty="0">
                <a:effectLst/>
                <a:latin typeface="Arial" panose="020B0604020202020204" pitchFamily="34" charset="0"/>
                <a:ea typeface="Times New Roman" panose="02020603050405020304" pitchFamily="18" charset="0"/>
                <a:cs typeface="Arial" panose="020B0604020202020204" pitchFamily="34" charset="0"/>
              </a:rPr>
              <a:t> referencing standard</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0000"/>
              </a:lnSpc>
              <a:spcBef>
                <a:spcPts val="0"/>
              </a:spcBef>
              <a:buNone/>
            </a:pPr>
            <a:endParaRPr lang="en-GB" sz="1800" dirty="0"/>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217746" y="1833045"/>
            <a:ext cx="2069628" cy="2069628"/>
          </a:xfrm>
          <a:prstGeom prst="rect">
            <a:avLst/>
          </a:prstGeom>
        </p:spPr>
      </p:pic>
    </p:spTree>
    <p:extLst>
      <p:ext uri="{BB962C8B-B14F-4D97-AF65-F5344CB8AC3E}">
        <p14:creationId xmlns:p14="http://schemas.microsoft.com/office/powerpoint/2010/main" val="2041820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p:txBody>
          <a:bodyPr/>
          <a:lstStyle/>
          <a:p>
            <a:r>
              <a:rPr lang="en-GB" b="1" u="sng" dirty="0"/>
              <a:t>Example Assignment 2</a:t>
            </a:r>
          </a:p>
        </p:txBody>
      </p:sp>
      <p:sp>
        <p:nvSpPr>
          <p:cNvPr id="3" name="TextBox 2">
            <a:extLst>
              <a:ext uri="{FF2B5EF4-FFF2-40B4-BE49-F238E27FC236}">
                <a16:creationId xmlns:a16="http://schemas.microsoft.com/office/drawing/2014/main" id="{6624C785-6A0E-4F79-A004-25883BFC9942}"/>
              </a:ext>
            </a:extLst>
          </p:cNvPr>
          <p:cNvSpPr txBox="1"/>
          <p:nvPr/>
        </p:nvSpPr>
        <p:spPr>
          <a:xfrm>
            <a:off x="819352" y="1576418"/>
            <a:ext cx="6206736" cy="3210735"/>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Tutor show 1/2 example: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Video presentation</a:t>
            </a:r>
            <a:r>
              <a:rPr lang="en-GB" sz="3200" dirty="0">
                <a:solidFill>
                  <a:prstClr val="black"/>
                </a:solidFill>
                <a:latin typeface="Calibri" panose="020F0502020204030204"/>
              </a:rPr>
              <a:t>s.</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Graphic 3" descr="Presentation with media with solid fill">
            <a:extLst>
              <a:ext uri="{FF2B5EF4-FFF2-40B4-BE49-F238E27FC236}">
                <a16:creationId xmlns:a16="http://schemas.microsoft.com/office/drawing/2014/main" id="{24F3BB6A-96EC-BF62-63EE-C8B781618B1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7725335" y="1244769"/>
            <a:ext cx="3647313" cy="3647313"/>
          </a:xfrm>
          <a:prstGeom prst="rect">
            <a:avLst/>
          </a:prstGeom>
        </p:spPr>
      </p:pic>
    </p:spTree>
    <p:extLst>
      <p:ext uri="{BB962C8B-B14F-4D97-AF65-F5344CB8AC3E}">
        <p14:creationId xmlns:p14="http://schemas.microsoft.com/office/powerpoint/2010/main" val="2185320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45619" y="185294"/>
            <a:ext cx="12283237" cy="537735"/>
          </a:xfrm>
        </p:spPr>
        <p:txBody>
          <a:bodyPr>
            <a:normAutofit fontScale="90000"/>
          </a:bodyPr>
          <a:lstStyle/>
          <a:p>
            <a:pPr algn="l"/>
            <a:r>
              <a:rPr lang="en-GB" b="1" u="sng" dirty="0"/>
              <a:t>Activity: Create PowerPoint </a:t>
            </a:r>
            <a:r>
              <a:rPr lang="en-GB" b="1" u="sng" dirty="0">
                <a:highlight>
                  <a:srgbClr val="FFFF00"/>
                </a:highlight>
              </a:rPr>
              <a:t>presentation structure</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681346" y="957450"/>
            <a:ext cx="9525112" cy="3410472"/>
          </a:xfrm>
        </p:spPr>
        <p:txBody>
          <a:bodyPr>
            <a:noAutofit/>
          </a:bodyPr>
          <a:lstStyle/>
          <a:p>
            <a:pPr marL="621665" indent="-514350">
              <a:spcBef>
                <a:spcPts val="0"/>
              </a:spcBef>
              <a:spcAft>
                <a:spcPts val="300"/>
              </a:spcAft>
              <a:buFont typeface="+mj-lt"/>
              <a:buAutoNum type="arabicPeriod"/>
            </a:pPr>
            <a:r>
              <a:rPr lang="en-GB" sz="2000" b="1" dirty="0"/>
              <a:t>Create:</a:t>
            </a:r>
            <a:r>
              <a:rPr lang="en-GB" sz="2000" dirty="0"/>
              <a:t> a new PowerPoint presentation. </a:t>
            </a:r>
          </a:p>
          <a:p>
            <a:pPr marL="1021715" lvl="1" indent="-514350">
              <a:spcBef>
                <a:spcPts val="0"/>
              </a:spcBef>
              <a:spcAft>
                <a:spcPts val="300"/>
              </a:spcAft>
              <a:buFont typeface="Arial" panose="020B0604020202020204" pitchFamily="34" charset="0"/>
              <a:buChar char="•"/>
            </a:pPr>
            <a:r>
              <a:rPr lang="en-GB" sz="2000" b="1" dirty="0"/>
              <a:t>Design</a:t>
            </a:r>
            <a:r>
              <a:rPr lang="en-GB" sz="2000" dirty="0"/>
              <a:t>: Choose a </a:t>
            </a:r>
            <a:r>
              <a:rPr lang="en-GB" sz="2000" b="1" dirty="0"/>
              <a:t>Design theme</a:t>
            </a:r>
            <a:r>
              <a:rPr lang="en-GB" sz="2000" dirty="0"/>
              <a:t>.</a:t>
            </a:r>
          </a:p>
          <a:p>
            <a:pPr marL="1021715" lvl="1" indent="-514350">
              <a:spcBef>
                <a:spcPts val="0"/>
              </a:spcBef>
              <a:spcAft>
                <a:spcPts val="300"/>
              </a:spcAft>
              <a:buFont typeface="Arial" panose="020B0604020202020204" pitchFamily="34" charset="0"/>
              <a:buChar char="•"/>
            </a:pPr>
            <a:r>
              <a:rPr lang="en-GB" sz="2000" b="1" dirty="0"/>
              <a:t>Structure</a:t>
            </a:r>
            <a:r>
              <a:rPr lang="en-GB" sz="2000" dirty="0"/>
              <a:t>: Create main structure slides. </a:t>
            </a:r>
            <a:r>
              <a:rPr lang="en-GB" sz="2000" b="1" dirty="0"/>
              <a:t>Example structure</a:t>
            </a:r>
            <a:r>
              <a:rPr lang="en-GB" sz="2000" dirty="0"/>
              <a:t>:</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Title slide</a:t>
            </a:r>
          </a:p>
          <a:p>
            <a:pPr marL="1421765" lvl="2" indent="-514350">
              <a:spcBef>
                <a:spcPts val="0"/>
              </a:spcBef>
              <a:spcAft>
                <a:spcPts val="300"/>
              </a:spcAft>
              <a:buFont typeface="+mj-lt"/>
              <a:buAutoNum type="arabicPeriod"/>
            </a:pPr>
            <a:r>
              <a:rPr lang="en-GB" sz="2000" dirty="0">
                <a:ea typeface="Times New Roman" panose="02020603050405020304" pitchFamily="18" charset="0"/>
                <a:cs typeface="Arial" panose="020B0604020202020204" pitchFamily="34" charset="0"/>
              </a:rPr>
              <a:t>Introduction/Table of contents</a:t>
            </a:r>
            <a:endParaRPr lang="en-GB" sz="2000" dirty="0">
              <a:effectLst/>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t>Task 1: Self-reflection </a:t>
            </a:r>
          </a:p>
          <a:p>
            <a:pPr marL="1421765" lvl="2" indent="-514350">
              <a:spcBef>
                <a:spcPts val="0"/>
              </a:spcBef>
              <a:spcAft>
                <a:spcPts val="300"/>
              </a:spcAft>
              <a:buFont typeface="+mj-lt"/>
              <a:buAutoNum type="arabicPeriod"/>
            </a:pPr>
            <a:r>
              <a:rPr lang="en-GB" sz="2000" dirty="0"/>
              <a:t>Task 1: S</a:t>
            </a:r>
            <a:r>
              <a:rPr lang="en-GB" sz="2000" dirty="0">
                <a:ea typeface="Times New Roman" panose="02020603050405020304" pitchFamily="18" charset="0"/>
                <a:cs typeface="Arial" panose="020B0604020202020204" pitchFamily="34" charset="0"/>
              </a:rPr>
              <a:t>elf-evaluation (x4 Results)</a:t>
            </a:r>
            <a:endParaRPr lang="en-GB" sz="2000" dirty="0">
              <a:effectLst/>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2a: Gibbs Reflective model </a:t>
            </a:r>
            <a:endParaRPr lang="en-GB" sz="2000" dirty="0">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2b: PDP (x3 Goals)</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2c: </a:t>
            </a:r>
            <a:r>
              <a:rPr lang="en-GB" sz="2000" dirty="0">
                <a:ea typeface="Times New Roman" panose="02020603050405020304" pitchFamily="18" charset="0"/>
                <a:cs typeface="Arial" panose="020B0604020202020204" pitchFamily="34" charset="0"/>
              </a:rPr>
              <a:t>Goal progress summary</a:t>
            </a:r>
            <a:endParaRPr lang="en-GB" sz="2000" dirty="0">
              <a:effectLst/>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3: Unit 4 Topic summary (x3 sub-sections). </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Conclusion</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Reference list.</a:t>
            </a:r>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841668" y="1638343"/>
            <a:ext cx="2729579" cy="2729579"/>
          </a:xfrm>
          <a:prstGeom prst="rect">
            <a:avLst/>
          </a:prstGeom>
        </p:spPr>
      </p:pic>
    </p:spTree>
    <p:extLst>
      <p:ext uri="{BB962C8B-B14F-4D97-AF65-F5344CB8AC3E}">
        <p14:creationId xmlns:p14="http://schemas.microsoft.com/office/powerpoint/2010/main" val="358659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3E68835-C5FD-05BA-39E8-D0CE16105219}"/>
              </a:ext>
            </a:extLst>
          </p:cNvPr>
          <p:cNvPicPr>
            <a:picLocks noChangeAspect="1"/>
          </p:cNvPicPr>
          <p:nvPr/>
        </p:nvPicPr>
        <p:blipFill>
          <a:blip r:embed="rId2"/>
          <a:srcRect t="1861"/>
          <a:stretch>
            <a:fillRect/>
          </a:stretch>
        </p:blipFill>
        <p:spPr>
          <a:xfrm>
            <a:off x="363615" y="1272209"/>
            <a:ext cx="11607894" cy="5216057"/>
          </a:xfrm>
          <a:prstGeom prst="rect">
            <a:avLst/>
          </a:prstGeom>
        </p:spPr>
      </p:pic>
      <p:sp>
        <p:nvSpPr>
          <p:cNvPr id="8" name="Title 1">
            <a:extLst>
              <a:ext uri="{FF2B5EF4-FFF2-40B4-BE49-F238E27FC236}">
                <a16:creationId xmlns:a16="http://schemas.microsoft.com/office/drawing/2014/main" id="{BFE2D9C9-21FC-38EF-1DDB-F0CD63C87F67}"/>
              </a:ext>
            </a:extLst>
          </p:cNvPr>
          <p:cNvSpPr>
            <a:spLocks noGrp="1"/>
          </p:cNvSpPr>
          <p:nvPr>
            <p:ph type="title"/>
          </p:nvPr>
        </p:nvSpPr>
        <p:spPr>
          <a:xfrm>
            <a:off x="609600" y="115612"/>
            <a:ext cx="10972800" cy="1053230"/>
          </a:xfrm>
        </p:spPr>
        <p:txBody>
          <a:bodyPr/>
          <a:lstStyle/>
          <a:p>
            <a:r>
              <a:rPr lang="en-GB" b="1" u="sng" dirty="0"/>
              <a:t>Notice: Guest Speaker</a:t>
            </a:r>
          </a:p>
        </p:txBody>
      </p:sp>
    </p:spTree>
    <p:extLst>
      <p:ext uri="{BB962C8B-B14F-4D97-AF65-F5344CB8AC3E}">
        <p14:creationId xmlns:p14="http://schemas.microsoft.com/office/powerpoint/2010/main" val="236521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103FA-80C3-7EA0-C2BE-8A9B3E495B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2E2C26-AA11-042C-FDB0-B8BAC9C46322}"/>
              </a:ext>
            </a:extLst>
          </p:cNvPr>
          <p:cNvSpPr>
            <a:spLocks noGrp="1"/>
          </p:cNvSpPr>
          <p:nvPr>
            <p:ph type="title"/>
          </p:nvPr>
        </p:nvSpPr>
        <p:spPr>
          <a:xfrm>
            <a:off x="628661" y="355612"/>
            <a:ext cx="5646949" cy="1146176"/>
          </a:xfrm>
        </p:spPr>
        <p:txBody>
          <a:bodyPr vert="horz" lIns="91440" tIns="45720" rIns="91440" bIns="45720" rtlCol="0" anchor="ctr">
            <a:normAutofit fontScale="90000"/>
          </a:bodyPr>
          <a:lstStyle/>
          <a:p>
            <a:r>
              <a:rPr lang="en-US" u="sng" kern="1200" dirty="0">
                <a:latin typeface="+mj-lt"/>
                <a:ea typeface="+mj-ea"/>
                <a:cs typeface="+mj-cs"/>
              </a:rPr>
              <a:t>Check-in &amp; Questions?</a:t>
            </a:r>
          </a:p>
        </p:txBody>
      </p:sp>
      <p:pic>
        <p:nvPicPr>
          <p:cNvPr id="5" name="Graphic 5" descr="Questions">
            <a:extLst>
              <a:ext uri="{FF2B5EF4-FFF2-40B4-BE49-F238E27FC236}">
                <a16:creationId xmlns:a16="http://schemas.microsoft.com/office/drawing/2014/main" id="{A0FE0295-7124-6519-66B6-692E5AEB862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06227" y="1886006"/>
            <a:ext cx="2839867" cy="2839867"/>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3" name="Graphic 12" descr="Thumbs up sign with solid fill">
            <a:extLst>
              <a:ext uri="{FF2B5EF4-FFF2-40B4-BE49-F238E27FC236}">
                <a16:creationId xmlns:a16="http://schemas.microsoft.com/office/drawing/2014/main" id="{AC4CA100-F99F-18CA-E70E-C7A3346840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2883" y="864495"/>
            <a:ext cx="2043023" cy="2043023"/>
          </a:xfrm>
          <a:prstGeom prst="rect">
            <a:avLst/>
          </a:prstGeom>
        </p:spPr>
      </p:pic>
      <p:sp>
        <p:nvSpPr>
          <p:cNvPr id="4" name="TextBox 2">
            <a:extLst>
              <a:ext uri="{FF2B5EF4-FFF2-40B4-BE49-F238E27FC236}">
                <a16:creationId xmlns:a16="http://schemas.microsoft.com/office/drawing/2014/main" id="{D0943697-0700-B839-F866-33C6CDB86233}"/>
              </a:ext>
            </a:extLst>
          </p:cNvPr>
          <p:cNvSpPr txBox="1"/>
          <p:nvPr/>
        </p:nvSpPr>
        <p:spPr>
          <a:xfrm>
            <a:off x="628661" y="1613360"/>
            <a:ext cx="5965020" cy="3853082"/>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Any </a:t>
            </a:r>
            <a:r>
              <a:rPr kumimoji="0" lang="en-GB" sz="3200" b="0" i="0" u="none" strike="noStrike" kern="1200" cap="none" spc="0" normalizeH="0" baseline="0" noProof="0">
                <a:ln>
                  <a:noFill/>
                </a:ln>
                <a:solidFill>
                  <a:prstClr val="black"/>
                </a:solidFill>
                <a:effectLst/>
                <a:uLnTx/>
                <a:uFillTx/>
                <a:latin typeface="Calibri" panose="020F0502020204030204"/>
                <a:ea typeface="+mn-ea"/>
                <a:cs typeface="+mn-cs"/>
              </a:rPr>
              <a:t>Qs?</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812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081AC1-D9F1-1EC1-6A5F-1DB6BF2E3E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B13552-FF8E-E214-A91B-91AD2E41B13F}"/>
              </a:ext>
            </a:extLst>
          </p:cNvPr>
          <p:cNvSpPr>
            <a:spLocks noGrp="1"/>
          </p:cNvSpPr>
          <p:nvPr>
            <p:ph type="title"/>
          </p:nvPr>
        </p:nvSpPr>
        <p:spPr>
          <a:xfrm>
            <a:off x="189308" y="467184"/>
            <a:ext cx="3618311" cy="1146176"/>
          </a:xfrm>
        </p:spPr>
        <p:txBody>
          <a:bodyPr vert="horz" lIns="91440" tIns="45720" rIns="91440" bIns="45720" rtlCol="0" anchor="ctr">
            <a:normAutofit/>
          </a:bodyPr>
          <a:lstStyle/>
          <a:p>
            <a:r>
              <a:rPr lang="en-US" u="sng" kern="1200" dirty="0">
                <a:latin typeface="+mj-lt"/>
                <a:ea typeface="+mj-ea"/>
                <a:cs typeface="+mj-cs"/>
              </a:rPr>
              <a:t>Register</a:t>
            </a:r>
          </a:p>
        </p:txBody>
      </p:sp>
      <p:pic>
        <p:nvPicPr>
          <p:cNvPr id="11" name="Graphic 10" descr="List with solid fill">
            <a:extLst>
              <a:ext uri="{FF2B5EF4-FFF2-40B4-BE49-F238E27FC236}">
                <a16:creationId xmlns:a16="http://schemas.microsoft.com/office/drawing/2014/main" id="{6E16940F-A45D-A3EA-4D2D-2824A2F06F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80887" y="1040582"/>
            <a:ext cx="2728298" cy="2728298"/>
          </a:xfrm>
          <a:prstGeom prst="rect">
            <a:avLst/>
          </a:prstGeom>
        </p:spPr>
      </p:pic>
      <p:pic>
        <p:nvPicPr>
          <p:cNvPr id="13" name="Graphic 12" descr="Thumbs up sign with solid fill">
            <a:extLst>
              <a:ext uri="{FF2B5EF4-FFF2-40B4-BE49-F238E27FC236}">
                <a16:creationId xmlns:a16="http://schemas.microsoft.com/office/drawing/2014/main" id="{3732563E-7015-05B5-D039-2A32970A22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029041" y="2787158"/>
            <a:ext cx="1330413" cy="1330413"/>
          </a:xfrm>
          <a:prstGeom prst="rect">
            <a:avLst/>
          </a:prstGeom>
        </p:spPr>
      </p:pic>
      <p:sp>
        <p:nvSpPr>
          <p:cNvPr id="4" name="TextBox 2">
            <a:extLst>
              <a:ext uri="{FF2B5EF4-FFF2-40B4-BE49-F238E27FC236}">
                <a16:creationId xmlns:a16="http://schemas.microsoft.com/office/drawing/2014/main" id="{759888AB-DB0D-045D-1EF9-875D75D37539}"/>
              </a:ext>
            </a:extLst>
          </p:cNvPr>
          <p:cNvSpPr txBox="1"/>
          <p:nvPr/>
        </p:nvSpPr>
        <p:spPr>
          <a:xfrm>
            <a:off x="628661" y="1613360"/>
            <a:ext cx="5965020" cy="3853082"/>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p:txBody>
      </p:sp>
    </p:spTree>
    <p:extLst>
      <p:ext uri="{BB962C8B-B14F-4D97-AF65-F5344CB8AC3E}">
        <p14:creationId xmlns:p14="http://schemas.microsoft.com/office/powerpoint/2010/main" val="720488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649277" y="1942099"/>
            <a:ext cx="3297862" cy="1483272"/>
          </a:xfrm>
          <a:prstGeom prst="rect">
            <a:avLst/>
          </a:prstGeom>
          <a:noFill/>
        </p:spPr>
      </p:pic>
    </p:spTree>
    <p:extLst>
      <p:ext uri="{BB962C8B-B14F-4D97-AF65-F5344CB8AC3E}">
        <p14:creationId xmlns:p14="http://schemas.microsoft.com/office/powerpoint/2010/main" val="3837445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259E5-D0E2-CAB7-01B6-8CBEE1D4F9E0}"/>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3371759509"/>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1162</TotalTime>
  <Words>588</Words>
  <Application>Microsoft Office PowerPoint</Application>
  <PresentationFormat>Widescreen</PresentationFormat>
  <Paragraphs>65</Paragraphs>
  <Slides>12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Myriad Pro</vt:lpstr>
      <vt:lpstr>Arial</vt:lpstr>
      <vt:lpstr>Calibri</vt:lpstr>
      <vt:lpstr>Symbol</vt:lpstr>
      <vt:lpstr>Times New Roman</vt:lpstr>
      <vt:lpstr>UWTSD Theme1</vt:lpstr>
      <vt:lpstr>Log-in to MS-Teams</vt:lpstr>
      <vt:lpstr>PowerPoint Presentation</vt:lpstr>
      <vt:lpstr>Assignment 2 Description</vt:lpstr>
      <vt:lpstr>Task 4: Video presentation </vt:lpstr>
      <vt:lpstr>Tips: Video format structure &amp; presentation</vt:lpstr>
      <vt:lpstr>Example Assignment 2</vt:lpstr>
      <vt:lpstr>Activity: Create PowerPoint presentation structure</vt:lpstr>
      <vt:lpstr>Notice: Guest Speaker</vt:lpstr>
      <vt:lpstr>Check-in &amp; Questions?</vt:lpstr>
      <vt:lpstr>Register</vt:lpstr>
      <vt:lpstr>PowerPoint Presentation</vt:lpstr>
      <vt:lpstr>Archive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Jenni Steen</cp:lastModifiedBy>
  <cp:revision>42</cp:revision>
  <dcterms:created xsi:type="dcterms:W3CDTF">2020-11-26T10:56:25Z</dcterms:created>
  <dcterms:modified xsi:type="dcterms:W3CDTF">2026-04-19T19:00:40Z</dcterms:modified>
</cp:coreProperties>
</file>