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0" r:id="rId4"/>
    <p:sldId id="261" r:id="rId5"/>
    <p:sldId id="262" r:id="rId6"/>
    <p:sldId id="266"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D7627-C973-01C5-1E57-D10705C4F785}" v="5" dt="2023-10-27T08:42:39.952"/>
    <p1510:client id="{19CD7CBF-BDBF-FEFE-DC29-6E84C8BE150A}" v="1832" dt="2023-10-27T00:30:45.007"/>
    <p1510:client id="{3F0DD6E4-94FB-F2C8-D5B0-DD5066F1CB80}" v="17" dt="2023-10-27T10:05:04.220"/>
    <p1510:client id="{7A1EDA70-593A-4CFE-73E4-0F6DF66C1F85}" v="52" dt="2023-10-27T00:46:56.649"/>
    <p1510:client id="{7DEC476F-3129-6E5F-E64D-7E02C17BF868}" v="2" dt="2023-10-27T09:49:00.005"/>
    <p1510:client id="{AEC29F81-0A2E-8E9B-586F-39678351CEF3}" v="10" dt="2023-10-27T09:45:58.839"/>
    <p1510:client id="{BFD394A2-476F-4600-BADC-E5796EA48D1E}" v="1993" dt="2023-10-26T18:53:13.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83963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86969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2563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7772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1821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35294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1622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09651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042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59363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45099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3967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10/27/2023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017931162"/>
      </p:ext>
    </p:extLst>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3" r:id="rId11"/>
    <p:sldLayoutId id="2147483674"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uowtsd-my.sharepoint.com/:v:/r/personal/2210226_student_uwtsd_ac_uk/Documents/Recording-20231027_103820.webm?csf=1&amp;web=1&amp;e=dsTlhU&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uperprof.com/blog/history-of-spanish-around-the-world/#:~:text=War%20and%20culture.,around%20the%20world%20speak%20Spanish" TargetMode="External"/><Relationship Id="rId2" Type="http://schemas.openxmlformats.org/officeDocument/2006/relationships/hyperlink" Target="https://housinganywhere.com/Spain/spanish-culture-and-traditions&#160;" TargetMode="External"/><Relationship Id="rId1" Type="http://schemas.openxmlformats.org/officeDocument/2006/relationships/slideLayout" Target="../slideLayouts/slideLayout2.xml"/><Relationship Id="rId6" Type="http://schemas.openxmlformats.org/officeDocument/2006/relationships/hyperlink" Target="https://files.eric.ed.gov/fulltext/EJ1053855.pdf" TargetMode="External"/><Relationship Id="rId5" Type="http://schemas.openxmlformats.org/officeDocument/2006/relationships/hyperlink" Target="https://renaissance-translations.com/spanish-language-history/" TargetMode="External"/><Relationship Id="rId4" Type="http://schemas.openxmlformats.org/officeDocument/2006/relationships/hyperlink" Target="https://www.spanishpod101.com/blog/2020/01/06/spanish-etiquett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eeform: Shape 4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45" name="Rectangle 44">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0710" y="365125"/>
            <a:ext cx="4613090" cy="1806960"/>
          </a:xfrm>
        </p:spPr>
        <p:txBody>
          <a:bodyPr vert="horz" lIns="91440" tIns="45720" rIns="91440" bIns="45720" rtlCol="0" anchor="b">
            <a:normAutofit/>
          </a:bodyPr>
          <a:lstStyle/>
          <a:p>
            <a:r>
              <a:rPr lang="en-US" sz="4000"/>
              <a:t>Diversity hotel &amp; Spa London</a:t>
            </a:r>
          </a:p>
        </p:txBody>
      </p:sp>
      <p:pic>
        <p:nvPicPr>
          <p:cNvPr id="16" name="Picture 15" descr="Sphere of mesh and nodes">
            <a:extLst>
              <a:ext uri="{FF2B5EF4-FFF2-40B4-BE49-F238E27FC236}">
                <a16:creationId xmlns:a16="http://schemas.microsoft.com/office/drawing/2014/main" id="{1F9AF4AA-FEAE-76F4-63EF-9506EFB1DF01}"/>
              </a:ext>
            </a:extLst>
          </p:cNvPr>
          <p:cNvPicPr>
            <a:picLocks noChangeAspect="1"/>
          </p:cNvPicPr>
          <p:nvPr/>
        </p:nvPicPr>
        <p:blipFill rotWithShape="1">
          <a:blip r:embed="rId2"/>
          <a:srcRect r="1" b="8455"/>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5" name="Picture 4" descr="Free Images : architecture, skyline, building, city, skyscraper ...">
            <a:extLst>
              <a:ext uri="{FF2B5EF4-FFF2-40B4-BE49-F238E27FC236}">
                <a16:creationId xmlns:a16="http://schemas.microsoft.com/office/drawing/2014/main" id="{A2DAB8F0-22B0-781F-A56A-529BFB9A2124}"/>
              </a:ext>
            </a:extLst>
          </p:cNvPr>
          <p:cNvPicPr>
            <a:picLocks noChangeAspect="1"/>
          </p:cNvPicPr>
          <p:nvPr/>
        </p:nvPicPr>
        <p:blipFill rotWithShape="1">
          <a:blip r:embed="rId3"/>
          <a:srcRect t="29341" r="-2" b="-2"/>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Subtitle 2"/>
          <p:cNvSpPr>
            <a:spLocks noGrp="1"/>
          </p:cNvSpPr>
          <p:nvPr>
            <p:ph type="subTitle" idx="1"/>
          </p:nvPr>
        </p:nvSpPr>
        <p:spPr>
          <a:xfrm>
            <a:off x="6740709" y="2458797"/>
            <a:ext cx="4613090" cy="3718165"/>
          </a:xfrm>
        </p:spPr>
        <p:txBody>
          <a:bodyPr vert="horz" lIns="91440" tIns="45720" rIns="91440" bIns="45720" rtlCol="0" anchor="t">
            <a:normAutofit fontScale="70000" lnSpcReduction="20000"/>
          </a:bodyPr>
          <a:lstStyle/>
          <a:p>
            <a:pPr indent="-228600">
              <a:buFont typeface="Arial" panose="020B0604020202020204" pitchFamily="34" charset="0"/>
              <a:buChar char="•"/>
            </a:pPr>
            <a:r>
              <a:rPr lang="en-US" sz="2000" dirty="0"/>
              <a:t>Name: Tanjila Haque</a:t>
            </a:r>
          </a:p>
          <a:p>
            <a:pPr indent="-228600">
              <a:buFont typeface="Arial" panose="020B0604020202020204" pitchFamily="34" charset="0"/>
              <a:buChar char="•"/>
            </a:pPr>
            <a:r>
              <a:rPr lang="en-US" sz="2000" dirty="0"/>
              <a:t>Student Id:2210226</a:t>
            </a:r>
          </a:p>
          <a:p>
            <a:pPr indent="-228600">
              <a:buFont typeface="Arial" panose="020B0604020202020204" pitchFamily="34" charset="0"/>
              <a:buChar char="•"/>
            </a:pPr>
            <a:r>
              <a:rPr lang="en-US" sz="2000" dirty="0"/>
              <a:t>Module name:</a:t>
            </a:r>
          </a:p>
          <a:p>
            <a:pPr indent="-228600">
              <a:buFont typeface="Arial" panose="020B0604020202020204" pitchFamily="34" charset="0"/>
              <a:buChar char="•"/>
            </a:pPr>
            <a:r>
              <a:rPr lang="en-US" sz="2000" dirty="0"/>
              <a:t>Course name: International Hotel management.</a:t>
            </a:r>
          </a:p>
          <a:p>
            <a:pPr indent="-228600">
              <a:buFont typeface="Arial" panose="020B0604020202020204" pitchFamily="34" charset="0"/>
              <a:buChar char="•"/>
            </a:pPr>
            <a:r>
              <a:rPr lang="en-US" sz="2000" dirty="0"/>
              <a:t>Lecturer name: Heidi </a:t>
            </a:r>
            <a:r>
              <a:rPr lang="en-US" sz="2000" dirty="0" err="1"/>
              <a:t>prosser</a:t>
            </a:r>
          </a:p>
          <a:p>
            <a:r>
              <a:rPr lang="en-US" sz="2000" dirty="0">
                <a:ea typeface="+mn-lt"/>
                <a:cs typeface="+mn-lt"/>
                <a:hlinkClick r:id="rId4"/>
              </a:rPr>
              <a:t>https://uowtsd-my.sharepoint.com/:v:/r/personal/2210226_student_uwtsd_ac_uk/Documents/Recording-20231027_103820.webm?csf=1&amp;web=1&amp;e=dsTlhU&amp;nav=eyJyZWZlcnJhbEluZm8iOnsicmVmZXJyYWxBcHAiOiJTdHJlYW1XZWJBcHAiLCJyZWZlcnJhbFZpZXciOiJTaGFyZURpYWxvZyIsInJlZmVycmFsQXBwUGxhdGZvcm0iOiJXZWIiLCJyZWZlcnJhbE1vZGUiOiJ2aWV3In19</a:t>
            </a:r>
            <a:r>
              <a:rPr lang="en-US" sz="2000" dirty="0">
                <a:ea typeface="+mn-lt"/>
                <a:cs typeface="+mn-lt"/>
              </a:rPr>
              <a:t> </a:t>
            </a:r>
            <a:endParaRPr lang="en-US" sz="2000" dirty="0"/>
          </a:p>
          <a:p>
            <a:endParaRPr lang="en-US" sz="2000" dirty="0"/>
          </a:p>
          <a:p>
            <a:endParaRPr lang="en-US" sz="2000" dirty="0"/>
          </a:p>
          <a:p>
            <a:pPr indent="-228600">
              <a:buFont typeface="Arial" panose="020B0604020202020204" pitchFamily="34" charset="0"/>
              <a:buChar char="•"/>
            </a:pPr>
            <a:endParaRPr lang="en-US" sz="2000"/>
          </a:p>
          <a:p>
            <a:pPr indent="-228600">
              <a:buFont typeface="Arial" panose="020B0604020202020204" pitchFamily="34" charset="0"/>
              <a:buChar char="•"/>
            </a:pPr>
            <a:endParaRPr lang="en-US"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BFBB8-B47B-D7FF-D8A9-1A6240A5A389}"/>
              </a:ext>
            </a:extLst>
          </p:cNvPr>
          <p:cNvSpPr>
            <a:spLocks noGrp="1"/>
          </p:cNvSpPr>
          <p:nvPr>
            <p:ph type="title"/>
          </p:nvPr>
        </p:nvSpPr>
        <p:spPr>
          <a:xfrm>
            <a:off x="838201" y="365125"/>
            <a:ext cx="5251316" cy="1807305"/>
          </a:xfrm>
        </p:spPr>
        <p:txBody>
          <a:bodyPr>
            <a:normAutofit/>
          </a:bodyPr>
          <a:lstStyle/>
          <a:p>
            <a:r>
              <a:rPr lang="en-US" sz="3700">
                <a:latin typeface="Arial Nova"/>
              </a:rPr>
              <a:t>What is Multilingualism and important of language awareness.</a:t>
            </a:r>
          </a:p>
        </p:txBody>
      </p:sp>
      <p:sp>
        <p:nvSpPr>
          <p:cNvPr id="3" name="Content Placeholder 2">
            <a:extLst>
              <a:ext uri="{FF2B5EF4-FFF2-40B4-BE49-F238E27FC236}">
                <a16:creationId xmlns:a16="http://schemas.microsoft.com/office/drawing/2014/main" id="{870DFE16-F4EA-28FA-45EE-B77E3F522F4C}"/>
              </a:ext>
            </a:extLst>
          </p:cNvPr>
          <p:cNvSpPr>
            <a:spLocks noGrp="1"/>
          </p:cNvSpPr>
          <p:nvPr>
            <p:ph idx="1"/>
          </p:nvPr>
        </p:nvSpPr>
        <p:spPr>
          <a:xfrm>
            <a:off x="838200" y="2333297"/>
            <a:ext cx="4619621" cy="3843666"/>
          </a:xfrm>
        </p:spPr>
        <p:txBody>
          <a:bodyPr vert="horz" lIns="91440" tIns="45720" rIns="91440" bIns="45720" rtlCol="0">
            <a:normAutofit/>
          </a:bodyPr>
          <a:lstStyle/>
          <a:p>
            <a:pPr>
              <a:lnSpc>
                <a:spcPct val="90000"/>
              </a:lnSpc>
            </a:pPr>
            <a:r>
              <a:rPr lang="en-US" sz="2000">
                <a:latin typeface="Arial Nova"/>
              </a:rPr>
              <a:t>Multilingualism means more than one language use , either by individual or group of people .In the hospitality industry it is a very important that staff members have some language awareness to avoid misunderstanding at workplace, state on (Okal,2014)'Human needs community and social life and this medium is normally referred to as language'.</a:t>
            </a:r>
            <a:endParaRPr lang="en-US" sz="2000"/>
          </a:p>
          <a:p>
            <a:pPr marL="0" indent="0">
              <a:lnSpc>
                <a:spcPct val="90000"/>
              </a:lnSpc>
              <a:buNone/>
            </a:pPr>
            <a:r>
              <a:rPr lang="en-US" sz="2000">
                <a:latin typeface="Arial Nova"/>
              </a:rPr>
              <a:t>  </a:t>
            </a:r>
            <a:endParaRPr lang="en-US" sz="2000"/>
          </a:p>
        </p:txBody>
      </p:sp>
      <p:pic>
        <p:nvPicPr>
          <p:cNvPr id="5" name="Picture 4" descr="Colourful carved figures of humans">
            <a:extLst>
              <a:ext uri="{FF2B5EF4-FFF2-40B4-BE49-F238E27FC236}">
                <a16:creationId xmlns:a16="http://schemas.microsoft.com/office/drawing/2014/main" id="{BAF09FDE-BC9A-8DEE-531F-C0B2750DFC73}"/>
              </a:ext>
            </a:extLst>
          </p:cNvPr>
          <p:cNvPicPr>
            <a:picLocks noChangeAspect="1"/>
          </p:cNvPicPr>
          <p:nvPr/>
        </p:nvPicPr>
        <p:blipFill rotWithShape="1">
          <a:blip r:embed="rId2"/>
          <a:srcRect l="19433" r="18620" b="-10"/>
          <a:stretch/>
        </p:blipFill>
        <p:spPr>
          <a:xfrm>
            <a:off x="6229215" y="9779"/>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55329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4A8A9-1EA1-C945-E9E3-2FEC1C34A516}"/>
              </a:ext>
            </a:extLst>
          </p:cNvPr>
          <p:cNvSpPr>
            <a:spLocks noGrp="1"/>
          </p:cNvSpPr>
          <p:nvPr>
            <p:ph type="title"/>
          </p:nvPr>
        </p:nvSpPr>
        <p:spPr>
          <a:xfrm>
            <a:off x="838201" y="365125"/>
            <a:ext cx="5251316" cy="1807305"/>
          </a:xfrm>
        </p:spPr>
        <p:txBody>
          <a:bodyPr>
            <a:normAutofit/>
          </a:bodyPr>
          <a:lstStyle/>
          <a:p>
            <a:r>
              <a:rPr lang="en-US" dirty="0"/>
              <a:t>Spain and Spanish language .</a:t>
            </a:r>
          </a:p>
        </p:txBody>
      </p:sp>
      <p:sp>
        <p:nvSpPr>
          <p:cNvPr id="19" name="Content Placeholder 2">
            <a:extLst>
              <a:ext uri="{FF2B5EF4-FFF2-40B4-BE49-F238E27FC236}">
                <a16:creationId xmlns:a16="http://schemas.microsoft.com/office/drawing/2014/main" id="{42DB2F46-16F7-CD3F-A2BF-6A3A9DF2D913}"/>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r>
              <a:rPr lang="en-US" sz="2000" dirty="0"/>
              <a:t>Spain ,a country on Europe's Iberian peninsula. This country rich in culture has seventeen autonomous regions with diverse geography and culture. Spain capital and the largest city is Madrid. Spanish is a popular language, according to (Renaissance Translation,2023)''The Spanish language official status, there are large Spanish-speaking populations in 43 countries''.</a:t>
            </a:r>
          </a:p>
        </p:txBody>
      </p:sp>
      <p:pic>
        <p:nvPicPr>
          <p:cNvPr id="21" name="Picture 20" descr="Twisting road thorugh hills and a valley at sunset">
            <a:extLst>
              <a:ext uri="{FF2B5EF4-FFF2-40B4-BE49-F238E27FC236}">
                <a16:creationId xmlns:a16="http://schemas.microsoft.com/office/drawing/2014/main" id="{24AEC65A-42F0-19C8-8584-5A34EF557AB4}"/>
              </a:ext>
            </a:extLst>
          </p:cNvPr>
          <p:cNvPicPr>
            <a:picLocks noChangeAspect="1"/>
          </p:cNvPicPr>
          <p:nvPr/>
        </p:nvPicPr>
        <p:blipFill rotWithShape="1">
          <a:blip r:embed="rId2"/>
          <a:srcRect l="21868" r="4378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9498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3C661-90B8-A07D-C1DA-420DF32E4811}"/>
              </a:ext>
            </a:extLst>
          </p:cNvPr>
          <p:cNvSpPr>
            <a:spLocks noGrp="1"/>
          </p:cNvSpPr>
          <p:nvPr>
            <p:ph type="title"/>
          </p:nvPr>
        </p:nvSpPr>
        <p:spPr>
          <a:xfrm>
            <a:off x="838201" y="365125"/>
            <a:ext cx="5251316" cy="1807305"/>
          </a:xfrm>
        </p:spPr>
        <p:txBody>
          <a:bodyPr>
            <a:normAutofit/>
          </a:bodyPr>
          <a:lstStyle/>
          <a:p>
            <a:r>
              <a:rPr lang="en-US" dirty="0"/>
              <a:t>Staff awareness about Spanish language</a:t>
            </a:r>
          </a:p>
        </p:txBody>
      </p:sp>
      <p:sp>
        <p:nvSpPr>
          <p:cNvPr id="3" name="Content Placeholder 2">
            <a:extLst>
              <a:ext uri="{FF2B5EF4-FFF2-40B4-BE49-F238E27FC236}">
                <a16:creationId xmlns:a16="http://schemas.microsoft.com/office/drawing/2014/main" id="{1F65B846-E1A1-411E-8AF3-67CF03C12D62}"/>
              </a:ext>
            </a:extLst>
          </p:cNvPr>
          <p:cNvSpPr>
            <a:spLocks noGrp="1"/>
          </p:cNvSpPr>
          <p:nvPr>
            <p:ph idx="1"/>
          </p:nvPr>
        </p:nvSpPr>
        <p:spPr>
          <a:xfrm>
            <a:off x="838200" y="2333297"/>
            <a:ext cx="4619621" cy="3843666"/>
          </a:xfrm>
        </p:spPr>
        <p:txBody>
          <a:bodyPr vert="horz" lIns="91440" tIns="45720" rIns="91440" bIns="45720" rtlCol="0" anchor="t">
            <a:normAutofit/>
          </a:bodyPr>
          <a:lstStyle/>
          <a:p>
            <a:pPr>
              <a:lnSpc>
                <a:spcPct val="90000"/>
              </a:lnSpc>
            </a:pPr>
            <a:r>
              <a:rPr lang="en-US" sz="1700" dirty="0">
                <a:latin typeface="Arial Nova"/>
              </a:rPr>
              <a:t>As Spanish is a popular language and so many people can speak Spanish around the world, state on (2019)''Spanish is the second most spoken language in the world'' .Hospitality employee should have bit of knowledge about Spanish language and culture .As staff at the front office directly work with guest. it is important to have knowledge about Multilingualism, and other culture. Communication at workplace is one of the important part .Travellers from other country comes to Uk for so many reason. premium guest service required multilingualism so guest from other country can be comfortable.</a:t>
            </a:r>
          </a:p>
          <a:p>
            <a:pPr>
              <a:lnSpc>
                <a:spcPct val="90000"/>
              </a:lnSpc>
            </a:pPr>
            <a:endParaRPr lang="en-US" sz="1700">
              <a:latin typeface="Arial Nova"/>
            </a:endParaRPr>
          </a:p>
        </p:txBody>
      </p:sp>
      <p:pic>
        <p:nvPicPr>
          <p:cNvPr id="5" name="Picture 4">
            <a:extLst>
              <a:ext uri="{FF2B5EF4-FFF2-40B4-BE49-F238E27FC236}">
                <a16:creationId xmlns:a16="http://schemas.microsoft.com/office/drawing/2014/main" id="{04D2B19E-6878-AEB8-59BF-DEA80DD19478}"/>
              </a:ext>
            </a:extLst>
          </p:cNvPr>
          <p:cNvPicPr>
            <a:picLocks noChangeAspect="1"/>
          </p:cNvPicPr>
          <p:nvPr/>
        </p:nvPicPr>
        <p:blipFill rotWithShape="1">
          <a:blip r:embed="rId2"/>
          <a:srcRect l="33383" r="20767" b="625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39709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6A8F4-A751-351D-2592-1882176A596A}"/>
              </a:ext>
            </a:extLst>
          </p:cNvPr>
          <p:cNvSpPr>
            <a:spLocks noGrp="1"/>
          </p:cNvSpPr>
          <p:nvPr>
            <p:ph type="title"/>
          </p:nvPr>
        </p:nvSpPr>
        <p:spPr>
          <a:xfrm>
            <a:off x="6513788" y="365125"/>
            <a:ext cx="4840010" cy="1807305"/>
          </a:xfrm>
        </p:spPr>
        <p:txBody>
          <a:bodyPr>
            <a:normAutofit/>
          </a:bodyPr>
          <a:lstStyle/>
          <a:p>
            <a:r>
              <a:rPr lang="en-US" dirty="0">
                <a:latin typeface="Arial Nova"/>
              </a:rPr>
              <a:t>What is considered polite or impolite</a:t>
            </a:r>
          </a:p>
        </p:txBody>
      </p:sp>
      <p:pic>
        <p:nvPicPr>
          <p:cNvPr id="5" name="Picture 4" descr="One in a crowd">
            <a:extLst>
              <a:ext uri="{FF2B5EF4-FFF2-40B4-BE49-F238E27FC236}">
                <a16:creationId xmlns:a16="http://schemas.microsoft.com/office/drawing/2014/main" id="{D77C374C-1697-0696-81F4-08934770A694}"/>
              </a:ext>
            </a:extLst>
          </p:cNvPr>
          <p:cNvPicPr>
            <a:picLocks noChangeAspect="1"/>
          </p:cNvPicPr>
          <p:nvPr/>
        </p:nvPicPr>
        <p:blipFill rotWithShape="1">
          <a:blip r:embed="rId2"/>
          <a:srcRect l="20193" r="12918" b="4"/>
          <a:stretch/>
        </p:blipFill>
        <p:spPr>
          <a:xfrm>
            <a:off x="2" y="9779"/>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6DEE604-105C-A760-4E8A-2FDE7ECFE837}"/>
              </a:ext>
            </a:extLst>
          </p:cNvPr>
          <p:cNvSpPr>
            <a:spLocks noGrp="1"/>
          </p:cNvSpPr>
          <p:nvPr>
            <p:ph idx="1"/>
          </p:nvPr>
        </p:nvSpPr>
        <p:spPr>
          <a:xfrm>
            <a:off x="6513788" y="2333297"/>
            <a:ext cx="4840010" cy="3843666"/>
          </a:xfrm>
        </p:spPr>
        <p:txBody>
          <a:bodyPr vert="horz" lIns="91440" tIns="45720" rIns="91440" bIns="45720" rtlCol="0" anchor="t">
            <a:normAutofit/>
          </a:bodyPr>
          <a:lstStyle/>
          <a:p>
            <a:pPr marL="0" indent="0">
              <a:lnSpc>
                <a:spcPct val="90000"/>
              </a:lnSpc>
              <a:buNone/>
            </a:pPr>
            <a:r>
              <a:rPr lang="en-US" sz="1900" dirty="0"/>
              <a:t>Every country is different and their cultural and social beliefs are different even with neighboring . Countries might have</a:t>
            </a:r>
            <a:r>
              <a:rPr lang="en-US" sz="1900" dirty="0">
                <a:latin typeface="Arial Nova"/>
              </a:rPr>
              <a:t> totally different thinking from one another. Sometime what will seem normal to staff , it might may not normal to the guest .In the same way, something staff might find it rude but might seems  common to someone else, information based in (SpanishPod101,2023)'slurp considered rude in Spain , countries such as Japan this is considered polite'.</a:t>
            </a:r>
            <a:endParaRPr lang="en-US"/>
          </a:p>
        </p:txBody>
      </p:sp>
    </p:spTree>
    <p:extLst>
      <p:ext uri="{BB962C8B-B14F-4D97-AF65-F5344CB8AC3E}">
        <p14:creationId xmlns:p14="http://schemas.microsoft.com/office/powerpoint/2010/main" val="980254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0FA01-4E79-60A1-B2BB-D7B33539C4E3}"/>
              </a:ext>
            </a:extLst>
          </p:cNvPr>
          <p:cNvSpPr>
            <a:spLocks noGrp="1"/>
          </p:cNvSpPr>
          <p:nvPr>
            <p:ph type="title"/>
          </p:nvPr>
        </p:nvSpPr>
        <p:spPr>
          <a:xfrm>
            <a:off x="838201" y="365125"/>
            <a:ext cx="3816095" cy="1807305"/>
          </a:xfrm>
        </p:spPr>
        <p:txBody>
          <a:bodyPr>
            <a:normAutofit/>
          </a:bodyPr>
          <a:lstStyle/>
          <a:p>
            <a:r>
              <a:rPr lang="en-US" dirty="0"/>
              <a:t>Cultural awareness of Spain</a:t>
            </a:r>
          </a:p>
        </p:txBody>
      </p:sp>
      <p:sp>
        <p:nvSpPr>
          <p:cNvPr id="3" name="Content Placeholder 2">
            <a:extLst>
              <a:ext uri="{FF2B5EF4-FFF2-40B4-BE49-F238E27FC236}">
                <a16:creationId xmlns:a16="http://schemas.microsoft.com/office/drawing/2014/main" id="{B40F943F-F485-C693-4261-74BA76B4E02B}"/>
              </a:ext>
            </a:extLst>
          </p:cNvPr>
          <p:cNvSpPr>
            <a:spLocks noGrp="1"/>
          </p:cNvSpPr>
          <p:nvPr>
            <p:ph idx="1"/>
          </p:nvPr>
        </p:nvSpPr>
        <p:spPr>
          <a:xfrm>
            <a:off x="838201" y="2333297"/>
            <a:ext cx="4099403" cy="3687358"/>
          </a:xfrm>
        </p:spPr>
        <p:txBody>
          <a:bodyPr vert="horz" lIns="91440" tIns="45720" rIns="91440" bIns="45720" rtlCol="0">
            <a:normAutofit/>
          </a:bodyPr>
          <a:lstStyle/>
          <a:p>
            <a:pPr>
              <a:lnSpc>
                <a:spcPct val="90000"/>
              </a:lnSpc>
            </a:pPr>
            <a:r>
              <a:rPr lang="en-US" sz="2000"/>
              <a:t>Spain is rich in culture ,Holy week or Semana Santa is a huge religious festival before Easter with a procession featuring life-sized biblical character floats. People gather in the town square to throw Squashed tomatoes on the Tomatina festival in Valencia day which is in August, information based on (Shreya,2019).</a:t>
            </a:r>
          </a:p>
        </p:txBody>
      </p:sp>
      <p:pic>
        <p:nvPicPr>
          <p:cNvPr id="5" name="Picture 4" descr="Hot air balloon taking off in desert under Milky Way">
            <a:extLst>
              <a:ext uri="{FF2B5EF4-FFF2-40B4-BE49-F238E27FC236}">
                <a16:creationId xmlns:a16="http://schemas.microsoft.com/office/drawing/2014/main" id="{27CE0130-B88B-9F56-5681-E71BDE78DC91}"/>
              </a:ext>
            </a:extLst>
          </p:cNvPr>
          <p:cNvPicPr>
            <a:picLocks noChangeAspect="1"/>
          </p:cNvPicPr>
          <p:nvPr/>
        </p:nvPicPr>
        <p:blipFill rotWithShape="1">
          <a:blip r:embed="rId2"/>
          <a:srcRect r="26690" b="5"/>
          <a:stretch/>
        </p:blipFill>
        <p:spPr>
          <a:xfrm>
            <a:off x="4394574" y="68394"/>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35439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503C-CC56-500B-A220-17184436D382}"/>
              </a:ext>
            </a:extLst>
          </p:cNvPr>
          <p:cNvSpPr>
            <a:spLocks noGrp="1"/>
          </p:cNvSpPr>
          <p:nvPr>
            <p:ph type="title"/>
          </p:nvPr>
        </p:nvSpPr>
        <p:spPr/>
        <p:txBody>
          <a:bodyPr/>
          <a:lstStyle/>
          <a:p>
            <a:r>
              <a:rPr lang="en-US" dirty="0"/>
              <a:t>References </a:t>
            </a:r>
          </a:p>
        </p:txBody>
      </p:sp>
      <p:sp>
        <p:nvSpPr>
          <p:cNvPr id="5" name="Content Placeholder 4">
            <a:extLst>
              <a:ext uri="{FF2B5EF4-FFF2-40B4-BE49-F238E27FC236}">
                <a16:creationId xmlns:a16="http://schemas.microsoft.com/office/drawing/2014/main" id="{428ABEB4-A001-4C52-EFB7-AD07E2C1806C}"/>
              </a:ext>
            </a:extLst>
          </p:cNvPr>
          <p:cNvSpPr>
            <a:spLocks noGrp="1"/>
          </p:cNvSpPr>
          <p:nvPr>
            <p:ph idx="1"/>
          </p:nvPr>
        </p:nvSpPr>
        <p:spPr/>
        <p:txBody>
          <a:bodyPr vert="horz" lIns="91440" tIns="45720" rIns="91440" bIns="45720" rtlCol="0" anchor="t">
            <a:normAutofit lnSpcReduction="10000"/>
          </a:bodyPr>
          <a:lstStyle/>
          <a:p>
            <a:pPr marL="0" indent="0">
              <a:buNone/>
            </a:pPr>
            <a:r>
              <a:rPr lang="en-US" sz="1400" dirty="0">
                <a:latin typeface="Arial Nova"/>
                <a:ea typeface="+mn-lt"/>
                <a:cs typeface="+mn-lt"/>
              </a:rPr>
              <a:t>Shreya(2019)'' </a:t>
            </a:r>
            <a:r>
              <a:rPr lang="en-US" sz="1400" dirty="0" err="1">
                <a:latin typeface="Arial Nova"/>
                <a:ea typeface="+mn-lt"/>
                <a:cs typeface="+mn-lt"/>
              </a:rPr>
              <a:t>Expartguide</a:t>
            </a:r>
            <a:r>
              <a:rPr lang="en-US" sz="1400" dirty="0">
                <a:latin typeface="Arial Nova"/>
                <a:ea typeface="+mn-lt"/>
                <a:cs typeface="+mn-lt"/>
              </a:rPr>
              <a:t> to Spanish culture and tradition, Housing anywhere. available at:</a:t>
            </a:r>
            <a:r>
              <a:rPr lang="en-US" sz="1400" dirty="0">
                <a:latin typeface="Arial Nova"/>
                <a:ea typeface="+mn-lt"/>
                <a:cs typeface="+mn-lt"/>
                <a:hlinkClick r:id="rId2"/>
              </a:rPr>
              <a:t>https://housinganywhere.com/Spain/spanish-culture-and-traditions</a:t>
            </a:r>
            <a:r>
              <a:rPr lang="en-US" sz="1400" dirty="0">
                <a:latin typeface="Arial Nova"/>
                <a:ea typeface="+mn-lt"/>
                <a:cs typeface="+mn-lt"/>
              </a:rPr>
              <a:t> last accessed:26/10/2023.</a:t>
            </a:r>
          </a:p>
          <a:p>
            <a:pPr marL="0" indent="0">
              <a:buNone/>
            </a:pPr>
            <a:r>
              <a:rPr lang="en-US" sz="1400" dirty="0">
                <a:latin typeface="Arial Nova"/>
              </a:rPr>
              <a:t>Joseph(2019)''A Rich History Is Why Spanish Is Why So Popular '',Blog </a:t>
            </a:r>
            <a:r>
              <a:rPr lang="en-US" sz="1400" dirty="0" err="1">
                <a:latin typeface="Arial Nova"/>
              </a:rPr>
              <a:t>Superprof</a:t>
            </a:r>
            <a:r>
              <a:rPr lang="en-US" sz="1400" dirty="0">
                <a:latin typeface="Arial Nova"/>
              </a:rPr>
              <a:t> . available at:</a:t>
            </a:r>
            <a:r>
              <a:rPr lang="en-US" sz="1400" dirty="0">
                <a:ea typeface="+mn-lt"/>
                <a:cs typeface="+mn-lt"/>
                <a:hlinkClick r:id="rId3"/>
              </a:rPr>
              <a:t>https://www.superprof.com/blog/history-of-spanish-around-the-world/#:~:text=War%20and%20culture.,around%20the%20world%20speak%20Spanish</a:t>
            </a:r>
            <a:r>
              <a:rPr lang="en-US" sz="1400" dirty="0">
                <a:ea typeface="+mn-lt"/>
                <a:cs typeface="+mn-lt"/>
              </a:rPr>
              <a:t> last accessed:26/10/2023.</a:t>
            </a:r>
            <a:endParaRPr lang="en-US" dirty="0"/>
          </a:p>
          <a:p>
            <a:pPr marL="0" indent="0">
              <a:buNone/>
            </a:pPr>
            <a:r>
              <a:rPr lang="en-US" sz="1400" dirty="0">
                <a:latin typeface="Century Gothic"/>
              </a:rPr>
              <a:t>Spanish pod101(2023)''Guide to Etiquette in Spanish –speaking Countries'', innovative language learning. available at:</a:t>
            </a:r>
          </a:p>
          <a:p>
            <a:pPr marL="0" indent="0">
              <a:buNone/>
            </a:pPr>
            <a:r>
              <a:rPr lang="en-US" sz="1400" dirty="0">
                <a:ea typeface="+mn-lt"/>
                <a:cs typeface="+mn-lt"/>
                <a:hlinkClick r:id="rId4"/>
              </a:rPr>
              <a:t>https://www.spanishpod101.com/blog/2020/01/06/spanish-etiquette/#1</a:t>
            </a:r>
            <a:r>
              <a:rPr lang="en-US" sz="1400" dirty="0">
                <a:ea typeface="+mn-lt"/>
                <a:cs typeface="+mn-lt"/>
              </a:rPr>
              <a:t> last accessed:26/10/2023.</a:t>
            </a:r>
            <a:endParaRPr lang="en-US" dirty="0"/>
          </a:p>
          <a:p>
            <a:pPr marL="0" indent="0">
              <a:buNone/>
            </a:pPr>
            <a:r>
              <a:rPr lang="en-US" sz="1400" dirty="0">
                <a:latin typeface="Century Gothic"/>
              </a:rPr>
              <a:t>Renaissance Translation(2023)''Spanish Language History''. available at:</a:t>
            </a:r>
          </a:p>
          <a:p>
            <a:pPr marL="0" indent="0">
              <a:buNone/>
            </a:pPr>
            <a:r>
              <a:rPr lang="en-US" sz="1400" dirty="0">
                <a:ea typeface="+mn-lt"/>
                <a:cs typeface="+mn-lt"/>
                <a:hlinkClick r:id="rId5"/>
              </a:rPr>
              <a:t>https://renaissance-translations.com/spanish-language-history/</a:t>
            </a:r>
            <a:r>
              <a:rPr lang="en-US" sz="1400" dirty="0">
                <a:ea typeface="+mn-lt"/>
                <a:cs typeface="+mn-lt"/>
              </a:rPr>
              <a:t> last accessed:26/10/2023.</a:t>
            </a:r>
            <a:endParaRPr lang="en-US" dirty="0"/>
          </a:p>
          <a:p>
            <a:pPr marL="0" indent="0">
              <a:buNone/>
            </a:pPr>
            <a:r>
              <a:rPr lang="en-US" sz="1400" dirty="0" err="1">
                <a:latin typeface="Century Gothic"/>
              </a:rPr>
              <a:t>Benard.O.O</a:t>
            </a:r>
            <a:r>
              <a:rPr lang="en-US" sz="1400" dirty="0">
                <a:latin typeface="Century Gothic"/>
              </a:rPr>
              <a:t> (2014)Universal journal of educational </a:t>
            </a:r>
            <a:r>
              <a:rPr lang="en-US" sz="1400" dirty="0" err="1">
                <a:latin typeface="Century Gothic"/>
              </a:rPr>
              <a:t>reseasrch</a:t>
            </a:r>
            <a:r>
              <a:rPr lang="en-US" sz="1400" dirty="0">
                <a:latin typeface="Century Gothic"/>
              </a:rPr>
              <a:t> ,vo.2,no.3,pp(223-229). Available at:</a:t>
            </a:r>
          </a:p>
          <a:p>
            <a:pPr marL="0" indent="0">
              <a:buNone/>
            </a:pPr>
            <a:r>
              <a:rPr lang="en-US" sz="1400" dirty="0">
                <a:ea typeface="+mn-lt"/>
                <a:cs typeface="+mn-lt"/>
                <a:hlinkClick r:id="rId6"/>
              </a:rPr>
              <a:t>https://files.eric.ed.gov/fulltext/EJ1053855.pdf</a:t>
            </a:r>
            <a:r>
              <a:rPr lang="en-US" sz="1400" dirty="0">
                <a:ea typeface="+mn-lt"/>
                <a:cs typeface="+mn-lt"/>
              </a:rPr>
              <a:t> last accessed:26/10/2023.</a:t>
            </a:r>
            <a:endParaRPr lang="en-US" dirty="0"/>
          </a:p>
          <a:p>
            <a:pPr marL="0" indent="0">
              <a:buNone/>
            </a:pPr>
            <a:endParaRPr lang="en-US" sz="1400" dirty="0">
              <a:latin typeface="Century Gothic"/>
            </a:endParaRPr>
          </a:p>
          <a:p>
            <a:pPr marL="0" indent="0">
              <a:buNone/>
            </a:pPr>
            <a:endParaRPr lang="en-US" sz="1400" dirty="0">
              <a:latin typeface="Century Gothic"/>
            </a:endParaRPr>
          </a:p>
          <a:p>
            <a:pPr marL="0" indent="0">
              <a:buNone/>
            </a:pPr>
            <a:r>
              <a:rPr lang="en-US" sz="1400" dirty="0">
                <a:latin typeface="Century Gothic"/>
              </a:rPr>
              <a:t>                                                                     </a:t>
            </a:r>
          </a:p>
          <a:p>
            <a:pPr marL="0" indent="0">
              <a:buNone/>
            </a:pPr>
            <a:endParaRPr lang="en-US" sz="1400" dirty="0">
              <a:latin typeface="Arial Nova"/>
            </a:endParaRPr>
          </a:p>
        </p:txBody>
      </p:sp>
    </p:spTree>
    <p:extLst>
      <p:ext uri="{BB962C8B-B14F-4D97-AF65-F5344CB8AC3E}">
        <p14:creationId xmlns:p14="http://schemas.microsoft.com/office/powerpoint/2010/main" val="576830139"/>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1B2830"/>
      </a:dk2>
      <a:lt2>
        <a:srgbClr val="F0F3F0"/>
      </a:lt2>
      <a:accent1>
        <a:srgbClr val="DE32D5"/>
      </a:accent1>
      <a:accent2>
        <a:srgbClr val="8D20CC"/>
      </a:accent2>
      <a:accent3>
        <a:srgbClr val="5832DE"/>
      </a:accent3>
      <a:accent4>
        <a:srgbClr val="2547CD"/>
      </a:accent4>
      <a:accent5>
        <a:srgbClr val="329CDE"/>
      </a:accent5>
      <a:accent6>
        <a:srgbClr val="1FC0BB"/>
      </a:accent6>
      <a:hlink>
        <a:srgbClr val="3F79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BrushVTI</vt:lpstr>
      <vt:lpstr>Diversity hotel &amp; Spa London</vt:lpstr>
      <vt:lpstr>What is Multilingualism and important of language awareness.</vt:lpstr>
      <vt:lpstr>Spain and Spanish language .</vt:lpstr>
      <vt:lpstr>Staff awareness about Spanish language</vt:lpstr>
      <vt:lpstr>What is considered polite or impolite</vt:lpstr>
      <vt:lpstr>Cultural awareness of Spain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1303</cp:revision>
  <dcterms:created xsi:type="dcterms:W3CDTF">2023-10-26T13:53:02Z</dcterms:created>
  <dcterms:modified xsi:type="dcterms:W3CDTF">2023-10-27T10:05:12Z</dcterms:modified>
</cp:coreProperties>
</file>