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1" r:id="rId2"/>
    <p:sldId id="2563" r:id="rId3"/>
    <p:sldId id="2564" r:id="rId4"/>
    <p:sldId id="2566" r:id="rId5"/>
    <p:sldId id="2568" r:id="rId6"/>
    <p:sldId id="2569" r:id="rId7"/>
    <p:sldId id="2571" r:id="rId8"/>
    <p:sldId id="2572" r:id="rId9"/>
    <p:sldId id="2573" r:id="rId10"/>
    <p:sldId id="2575" r:id="rId11"/>
    <p:sldId id="25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perational Policing Leadership and Its Impact on Diverse Communities" id="{DF4B40E7-A792-4FC7-85AA-02995EBBFD7E}">
          <p14:sldIdLst>
            <p14:sldId id="2561"/>
          </p14:sldIdLst>
        </p14:section>
        <p14:section name="Integrated Foundations of Modern Policing" id="{9E64DEDE-30EC-4BAA-9DE5-FD70256A9A9D}">
          <p14:sldIdLst>
            <p14:sldId id="2563"/>
            <p14:sldId id="2564"/>
          </p14:sldIdLst>
        </p14:section>
        <p14:section name="Core Principles of Operational Leadership" id="{3AEA964E-53A3-416B-A9F4-990CFDDB01C0}">
          <p14:sldIdLst>
            <p14:sldId id="2566"/>
          </p14:sldIdLst>
        </p14:section>
        <p14:section name="Diverse Communities and Operational Policing Practices" id="{2544BA97-5240-4CF3-A377-384ABC469241}">
          <p14:sldIdLst>
            <p14:sldId id="2568"/>
            <p14:sldId id="2569"/>
          </p14:sldIdLst>
        </p14:section>
        <p14:section name="Leadership Across Key Harm Areas" id="{613C2110-0D18-4A66-B320-5EEE6C978BF3}">
          <p14:sldIdLst>
            <p14:sldId id="2571"/>
            <p14:sldId id="2572"/>
            <p14:sldId id="2573"/>
          </p14:sldIdLst>
        </p14:section>
        <p14:section name="Legitimacy, Reform, and Future Leadership" id="{F38E9600-E97C-4E90-A26A-13D5D06DD5BA}">
          <p14:sldIdLst>
            <p14:sldId id="2575"/>
            <p14:sldId id="257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8687" autoAdjust="0"/>
  </p:normalViewPr>
  <p:slideViewPr>
    <p:cSldViewPr snapToGrid="0">
      <p:cViewPr varScale="1">
        <p:scale>
          <a:sx n="65" d="100"/>
          <a:sy n="65" d="100"/>
        </p:scale>
        <p:origin x="23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2ee3c1af-825e-450d-8b1e-d59252291e99" providerId="ADAL" clId="{3AA4783D-B629-4C18-8A49-DE15C3FB0EA2}"/>
    <pc:docChg chg="custSel modSld">
      <pc:chgData name="Justin Evans" userId="2ee3c1af-825e-450d-8b1e-d59252291e99" providerId="ADAL" clId="{3AA4783D-B629-4C18-8A49-DE15C3FB0EA2}" dt="2026-06-10T07:57:06.448" v="2" actId="27636"/>
      <pc:docMkLst>
        <pc:docMk/>
      </pc:docMkLst>
      <pc:sldChg chg="modNotesTx">
        <pc:chgData name="Justin Evans" userId="2ee3c1af-825e-450d-8b1e-d59252291e99" providerId="ADAL" clId="{3AA4783D-B629-4C18-8A49-DE15C3FB0EA2}" dt="2026-06-10T07:54:37.968" v="0" actId="6549"/>
        <pc:sldMkLst>
          <pc:docMk/>
          <pc:sldMk cId="2213270507" sldId="2561"/>
        </pc:sldMkLst>
      </pc:sldChg>
      <pc:sldChg chg="modSp mod">
        <pc:chgData name="Justin Evans" userId="2ee3c1af-825e-450d-8b1e-d59252291e99" providerId="ADAL" clId="{3AA4783D-B629-4C18-8A49-DE15C3FB0EA2}" dt="2026-06-10T07:57:06.448" v="2" actId="27636"/>
        <pc:sldMkLst>
          <pc:docMk/>
          <pc:sldMk cId="3782765287" sldId="2568"/>
        </pc:sldMkLst>
        <pc:spChg chg="mod">
          <ac:chgData name="Justin Evans" userId="2ee3c1af-825e-450d-8b1e-d59252291e99" providerId="ADAL" clId="{3AA4783D-B629-4C18-8A49-DE15C3FB0EA2}" dt="2026-06-10T07:57:06.448" v="2" actId="27636"/>
          <ac:spMkLst>
            <pc:docMk/>
            <pc:sldMk cId="3782765287" sldId="2568"/>
            <ac:spMk id="2" creationId="{2AFDC813-231E-1234-80F4-85C36D00BEB1}"/>
          </ac:spMkLst>
        </pc:spChg>
      </pc:sldChg>
    </pc:docChg>
  </pc:docChgLst>
  <pc:docChgLst>
    <pc:chgData name="Justin Evans" userId="S::j.d.evans@uwtsd.ac.uk::2ee3c1af-825e-450d-8b1e-d59252291e99" providerId="AD" clId="Web-{9EB97ACD-4A21-4B26-8DD9-780E768ABE65}"/>
    <pc:docChg chg="modSld">
      <pc:chgData name="Justin Evans" userId="S::j.d.evans@uwtsd.ac.uk::2ee3c1af-825e-450d-8b1e-d59252291e99" providerId="AD" clId="Web-{9EB97ACD-4A21-4B26-8DD9-780E768ABE65}" dt="2026-06-10T08:49:45.848" v="7"/>
      <pc:docMkLst>
        <pc:docMk/>
      </pc:docMkLst>
      <pc:sldChg chg="modNotes">
        <pc:chgData name="Justin Evans" userId="S::j.d.evans@uwtsd.ac.uk::2ee3c1af-825e-450d-8b1e-d59252291e99" providerId="AD" clId="Web-{9EB97ACD-4A21-4B26-8DD9-780E768ABE65}" dt="2026-06-10T08:49:15.830" v="0"/>
        <pc:sldMkLst>
          <pc:docMk/>
          <pc:sldMk cId="877638847" sldId="2566"/>
        </pc:sldMkLst>
      </pc:sldChg>
      <pc:sldChg chg="modNotes">
        <pc:chgData name="Justin Evans" userId="S::j.d.evans@uwtsd.ac.uk::2ee3c1af-825e-450d-8b1e-d59252291e99" providerId="AD" clId="Web-{9EB97ACD-4A21-4B26-8DD9-780E768ABE65}" dt="2026-06-10T08:49:21.534" v="1"/>
        <pc:sldMkLst>
          <pc:docMk/>
          <pc:sldMk cId="3782765287" sldId="2568"/>
        </pc:sldMkLst>
      </pc:sldChg>
      <pc:sldChg chg="modNotes">
        <pc:chgData name="Justin Evans" userId="S::j.d.evans@uwtsd.ac.uk::2ee3c1af-825e-450d-8b1e-d59252291e99" providerId="AD" clId="Web-{9EB97ACD-4A21-4B26-8DD9-780E768ABE65}" dt="2026-06-10T08:49:26.065" v="2"/>
        <pc:sldMkLst>
          <pc:docMk/>
          <pc:sldMk cId="524625598" sldId="2569"/>
        </pc:sldMkLst>
      </pc:sldChg>
      <pc:sldChg chg="modNotes">
        <pc:chgData name="Justin Evans" userId="S::j.d.evans@uwtsd.ac.uk::2ee3c1af-825e-450d-8b1e-d59252291e99" providerId="AD" clId="Web-{9EB97ACD-4A21-4B26-8DD9-780E768ABE65}" dt="2026-06-10T08:49:29.190" v="3"/>
        <pc:sldMkLst>
          <pc:docMk/>
          <pc:sldMk cId="2573841972" sldId="2571"/>
        </pc:sldMkLst>
      </pc:sldChg>
      <pc:sldChg chg="modNotes">
        <pc:chgData name="Justin Evans" userId="S::j.d.evans@uwtsd.ac.uk::2ee3c1af-825e-450d-8b1e-d59252291e99" providerId="AD" clId="Web-{9EB97ACD-4A21-4B26-8DD9-780E768ABE65}" dt="2026-06-10T08:49:35.332" v="4"/>
        <pc:sldMkLst>
          <pc:docMk/>
          <pc:sldMk cId="1156715138" sldId="2572"/>
        </pc:sldMkLst>
      </pc:sldChg>
      <pc:sldChg chg="modNotes">
        <pc:chgData name="Justin Evans" userId="S::j.d.evans@uwtsd.ac.uk::2ee3c1af-825e-450d-8b1e-d59252291e99" providerId="AD" clId="Web-{9EB97ACD-4A21-4B26-8DD9-780E768ABE65}" dt="2026-06-10T08:49:37.816" v="5"/>
        <pc:sldMkLst>
          <pc:docMk/>
          <pc:sldMk cId="592324093" sldId="2573"/>
        </pc:sldMkLst>
      </pc:sldChg>
      <pc:sldChg chg="modNotes">
        <pc:chgData name="Justin Evans" userId="S::j.d.evans@uwtsd.ac.uk::2ee3c1af-825e-450d-8b1e-d59252291e99" providerId="AD" clId="Web-{9EB97ACD-4A21-4B26-8DD9-780E768ABE65}" dt="2026-06-10T08:49:41.754" v="6"/>
        <pc:sldMkLst>
          <pc:docMk/>
          <pc:sldMk cId="807209370" sldId="2575"/>
        </pc:sldMkLst>
      </pc:sldChg>
      <pc:sldChg chg="modNotes">
        <pc:chgData name="Justin Evans" userId="S::j.d.evans@uwtsd.ac.uk::2ee3c1af-825e-450d-8b1e-d59252291e99" providerId="AD" clId="Web-{9EB97ACD-4A21-4B26-8DD9-780E768ABE65}" dt="2026-06-10T08:49:45.848" v="7"/>
        <pc:sldMkLst>
          <pc:docMk/>
          <pc:sldMk cId="476506596" sldId="2576"/>
        </pc:sldMkLst>
      </pc:sldChg>
    </pc:docChg>
  </pc:docChgLst>
  <pc:docChgLst>
    <pc:chgData clId="Web-{9EB97ACD-4A21-4B26-8DD9-780E768ABE65}"/>
    <pc:docChg chg="modSld">
      <pc:chgData name="" userId="" providerId="" clId="Web-{9EB97ACD-4A21-4B26-8DD9-780E768ABE65}" dt="2026-06-10T08:49:09.048" v="1"/>
      <pc:docMkLst>
        <pc:docMk/>
      </pc:docMkLst>
      <pc:sldChg chg="modNotes">
        <pc:chgData name="" userId="" providerId="" clId="Web-{9EB97ACD-4A21-4B26-8DD9-780E768ABE65}" dt="2026-06-10T08:48:58.938" v="0"/>
        <pc:sldMkLst>
          <pc:docMk/>
          <pc:sldMk cId="2965422864" sldId="2563"/>
        </pc:sldMkLst>
      </pc:sldChg>
      <pc:sldChg chg="modNotes">
        <pc:chgData name="" userId="" providerId="" clId="Web-{9EB97ACD-4A21-4B26-8DD9-780E768ABE65}" dt="2026-06-10T08:49:09.048" v="1"/>
        <pc:sldMkLst>
          <pc:docMk/>
          <pc:sldMk cId="2942239559" sldId="25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F950B7-59E6-434C-BF8B-E7E9666AAB09}" type="datetimeFigureOut">
              <a:t>6/10/2026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F74AA1-B942-4719-B78A-14395B46B7A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042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398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64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22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092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346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3026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6912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4996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3636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8944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92E0A6-10B7-468A-B0FF-4104672DF050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553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1944F5-72DB-5388-391B-5DC34BAD29A9}"/>
              </a:ext>
            </a:extLst>
          </p:cNvPr>
          <p:cNvSpPr/>
          <p:nvPr/>
        </p:nvSpPr>
        <p:spPr>
          <a:xfrm>
            <a:off x="1121981" y="874987"/>
            <a:ext cx="6584950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1A7C733-6185-B286-B0DA-134F6D3AB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245" y="1362457"/>
            <a:ext cx="5879592" cy="3209544"/>
          </a:xfrm>
        </p:spPr>
        <p:txBody>
          <a:bodyPr>
            <a:normAutofit/>
          </a:bodyPr>
          <a:lstStyle>
            <a:lvl1pPr>
              <a:defRPr sz="6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C53952BB-0BC0-A2D9-8CC5-18F5090C1D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5246" y="4731232"/>
            <a:ext cx="5879592" cy="96012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855758" y="886968"/>
            <a:ext cx="3197543" cy="508406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E6AD98-B65B-93FA-EC0E-E737696918E7}"/>
              </a:ext>
            </a:extLst>
          </p:cNvPr>
          <p:cNvSpPr/>
          <p:nvPr userDrawn="1"/>
        </p:nvSpPr>
        <p:spPr>
          <a:xfrm>
            <a:off x="7845134" y="874986"/>
            <a:ext cx="321879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2BB055-E356-D9DC-D968-F4B6E02320D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C1376F-CBCD-234F-6AE2-E91A91B361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8274BBA-97D2-571C-2F9E-05ACFE0301F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9104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11C59EC-2984-2AFC-A887-928F090FF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12648"/>
            <a:ext cx="10963656" cy="54864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216152"/>
            <a:ext cx="10963656" cy="49469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76615-F428-46F8-B333-52721A2A1D31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26287E-A219-F520-0726-BDFF3D7A4E02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268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4234" y="829577"/>
            <a:ext cx="4192166" cy="377521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2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2E6A680F-1F8E-363D-A844-3A4126F02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99303" y="4726885"/>
            <a:ext cx="4197096" cy="1316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791DC7E0-CBE1-A440-0537-4B3B9463522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49375" y="361188"/>
            <a:ext cx="6281928" cy="6135624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0CD339-777A-9749-4666-3527C14B9743}"/>
              </a:ext>
            </a:extLst>
          </p:cNvPr>
          <p:cNvSpPr/>
          <p:nvPr userDrawn="1"/>
        </p:nvSpPr>
        <p:spPr>
          <a:xfrm>
            <a:off x="6751530" y="351065"/>
            <a:ext cx="509771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6EF7C5-69F2-91FF-0C1E-398B01AB0F98}"/>
              </a:ext>
            </a:extLst>
          </p:cNvPr>
          <p:cNvSpPr/>
          <p:nvPr userDrawn="1"/>
        </p:nvSpPr>
        <p:spPr>
          <a:xfrm>
            <a:off x="334788" y="353022"/>
            <a:ext cx="6300216" cy="61539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CC1026-8D94-2081-4610-6490A031C2BE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5E5425-2E7D-668E-4A6F-75CB0F0C63B2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47A5843-EB2F-247C-B659-DCAD8425691C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1997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301" y="840278"/>
            <a:ext cx="4337407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46B27E7-8459-6E53-8FBA-85BE66AB87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2452" y="4668118"/>
            <a:ext cx="433425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710F4B22-F5AC-7D33-7A84-7B2436EFDEF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52063" y="361188"/>
            <a:ext cx="6089904" cy="6135624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43E122-5107-B335-7270-B6C7A8395D86}"/>
              </a:ext>
            </a:extLst>
          </p:cNvPr>
          <p:cNvSpPr/>
          <p:nvPr userDrawn="1"/>
        </p:nvSpPr>
        <p:spPr>
          <a:xfrm>
            <a:off x="5744782" y="351064"/>
            <a:ext cx="610446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D7A0B5-D7C9-90BE-F505-E01F4D062E28}"/>
              </a:ext>
            </a:extLst>
          </p:cNvPr>
          <p:cNvSpPr/>
          <p:nvPr userDrawn="1"/>
        </p:nvSpPr>
        <p:spPr>
          <a:xfrm>
            <a:off x="337457" y="351065"/>
            <a:ext cx="5282687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CE726-49FC-55E2-26A1-1FE3520D3F1B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3D8F946-DB8C-1435-46BE-F233D3CF260C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9D42A5-49C9-5DBA-3729-79C2527CA4FD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4527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84DA87C-26CA-F62F-296C-4D55C078E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960" y="4952600"/>
            <a:ext cx="10835640" cy="786385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384394C4-6C3C-55A5-F559-609ED8D6D3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5400" y="5738982"/>
            <a:ext cx="10835640" cy="48463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845630E0-3E81-3871-9E2F-2BE123E89866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48996" y="359053"/>
            <a:ext cx="11494008" cy="4206240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E56F3-BB18-A73F-CD14-AABE06437C3B}"/>
              </a:ext>
            </a:extLst>
          </p:cNvPr>
          <p:cNvSpPr/>
          <p:nvPr userDrawn="1"/>
        </p:nvSpPr>
        <p:spPr>
          <a:xfrm>
            <a:off x="337457" y="4718958"/>
            <a:ext cx="11517086" cy="178797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5D6E84-74A7-91C9-E1B6-41ED8C509278}"/>
              </a:ext>
            </a:extLst>
          </p:cNvPr>
          <p:cNvSpPr/>
          <p:nvPr userDrawn="1"/>
        </p:nvSpPr>
        <p:spPr>
          <a:xfrm>
            <a:off x="337457" y="345676"/>
            <a:ext cx="11517086" cy="42245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F5C3FE8-0DDB-A431-4FEB-7A68056C262F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4D131E-594B-1FB1-8E49-0B78695F0A87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24C9504-D631-2C97-8DB1-12F8201AAF49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4070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1799C1-C337-0DE1-3234-4D0362D02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236" y="837735"/>
            <a:ext cx="10643616" cy="3346704"/>
          </a:xfrm>
        </p:spPr>
        <p:txBody>
          <a:bodyPr>
            <a:normAutofit/>
          </a:bodyPr>
          <a:lstStyle>
            <a:lvl1pPr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9E4A3D71-157A-047C-16D0-5D3FDA49C2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528" y="4824760"/>
            <a:ext cx="10641324" cy="119412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D9461-0F61-4002-8F2D-B7697A0E13FF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6B6C7B-69BC-0D3D-1E9A-DD81FCE5A234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2602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3B7DDF3-035D-63C7-AB51-6046391B6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235" y="840285"/>
            <a:ext cx="10643616" cy="3593592"/>
          </a:xfrm>
        </p:spPr>
        <p:txBody>
          <a:bodyPr anchor="b">
            <a:norm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7D73ECB8-129C-F6DD-9829-B61FF23C4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528" y="4598850"/>
            <a:ext cx="10641323" cy="103327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C53FF-A9D2-44F7-87E7-301150AC66D6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B6D5D4-CEEE-3117-A84B-7DE80FC18AFC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1388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566152"/>
            <a:ext cx="8229600" cy="2373303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033272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173C-F4FB-4840-9C6C-8C62F68E21A9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BE0B21-7B6E-C2E6-781E-44A2E68E10E4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628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F58B209-D8FD-6B51-310A-96AE33AC1B63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BBC1-8687-45A9-B22B-F61D547A780C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1752B-CF4C-EEF0-36CC-58B27E1CB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076" y="1359775"/>
            <a:ext cx="7909560" cy="4334256"/>
          </a:xfrm>
        </p:spPr>
        <p:txBody>
          <a:bodyPr anchor="b">
            <a:normAutofit/>
          </a:bodyPr>
          <a:lstStyle>
            <a:lvl1pPr>
              <a:defRPr sz="6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127742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383" y="841248"/>
            <a:ext cx="8931403" cy="1380744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9383" y="2333860"/>
            <a:ext cx="8931403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685800" indent="-4572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3227F-7A38-4FCC-BBE5-462C6ABA0D7C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A7576B-FC6F-F402-D320-23CD0747AB61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59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6940" y="829577"/>
            <a:ext cx="6199461" cy="1693992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D9C05904-FD8A-9AED-FEBF-07D02323D6F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49376" y="366631"/>
            <a:ext cx="4250069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1" r="-47809"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96940" y="2637762"/>
            <a:ext cx="6199461" cy="341109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F087BA-BF9C-B6FF-3993-B14EFC993249}"/>
              </a:ext>
            </a:extLst>
          </p:cNvPr>
          <p:cNvSpPr/>
          <p:nvPr userDrawn="1"/>
        </p:nvSpPr>
        <p:spPr>
          <a:xfrm>
            <a:off x="4765158" y="351065"/>
            <a:ext cx="7084090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05EF98-C9B4-FDE5-FF49-3AC91EBF7C80}"/>
              </a:ext>
            </a:extLst>
          </p:cNvPr>
          <p:cNvSpPr/>
          <p:nvPr userDrawn="1"/>
        </p:nvSpPr>
        <p:spPr>
          <a:xfrm>
            <a:off x="334788" y="353022"/>
            <a:ext cx="4279392" cy="61539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55E63F-831B-1E75-A3D2-7916C30870FC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36642A-4BF1-3042-3D1E-3F9A6461A021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ACA4F36-7122-9562-2451-1594B9399AFD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2405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5872" y="2130552"/>
            <a:ext cx="6620256" cy="1069848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64280" y="3337560"/>
            <a:ext cx="4663440" cy="1645920"/>
          </a:xfrm>
        </p:spPr>
        <p:txBody>
          <a:bodyPr/>
          <a:lstStyle>
            <a:lvl1pPr marL="0" indent="0" algn="ctr">
              <a:buNone/>
              <a:defRPr/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640D-701E-4505-B3CF-EF9407231E3A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13DBF3-4834-1A3D-F4D5-6A81E4273385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6552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" y="2258568"/>
            <a:ext cx="3493008" cy="346557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465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58915-0BD2-4619-96F8-2000A958401A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955F4A-423A-5B89-7048-7BF27C7621C6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413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582" y="1537853"/>
            <a:ext cx="3922776" cy="4087368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43475" y="1538288"/>
            <a:ext cx="6404229" cy="4087368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97C48-2090-4C6A-8BA6-AD652515C489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ADE99A-A1BB-22F1-AAC4-B9657638A2B1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616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" y="832104"/>
            <a:ext cx="3493008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2000" y="832104"/>
            <a:ext cx="6775704" cy="493776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18EB-E5A2-46FD-AE56-36A2660D9755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DAA8DC-86CE-2734-E308-CBA3FA9B61FB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30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" y="832104"/>
            <a:ext cx="2834640" cy="512064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7638" y="832104"/>
            <a:ext cx="7362634" cy="5513832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F173-72DA-43D0-80E2-6EBC494B1FEF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615947-AD9C-F5FA-B88C-990D02D3AF2A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7422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172" y="615287"/>
            <a:ext cx="10963656" cy="64008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4172" y="1255367"/>
            <a:ext cx="10963656" cy="4946904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615947-AD9C-F5FA-B88C-990D02D3AF2A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3C0EE3-FE78-FEE2-1C03-69EF2436C5E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681E699-A9DC-6ADB-B033-12F132D21D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43B6FDC-9009-70D8-0C26-1572C967008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8060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ADE08559-D5C4-B55F-FEE7-A549DCB41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39871"/>
            <a:ext cx="3063240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B5FEEF-AA1C-DF09-81DC-C263DDF653CF}"/>
              </a:ext>
            </a:extLst>
          </p:cNvPr>
          <p:cNvSpPr/>
          <p:nvPr userDrawn="1"/>
        </p:nvSpPr>
        <p:spPr>
          <a:xfrm>
            <a:off x="337457" y="351065"/>
            <a:ext cx="3941064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35C596C1-39CE-99AF-B795-8ADB489A7DD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7" y="2665215"/>
            <a:ext cx="3063240" cy="33777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Picture Placeholder 10">
            <a:extLst>
              <a:ext uri="{FF2B5EF4-FFF2-40B4-BE49-F238E27FC236}">
                <a16:creationId xmlns:a16="http://schemas.microsoft.com/office/drawing/2014/main" id="{AE6DCEAB-84EB-B279-E311-AD2445A96CB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408575" y="365760"/>
            <a:ext cx="7424928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239BDE-DD79-5CB8-2F90-0AED70B4C2F7}"/>
              </a:ext>
            </a:extLst>
          </p:cNvPr>
          <p:cNvSpPr/>
          <p:nvPr userDrawn="1"/>
        </p:nvSpPr>
        <p:spPr>
          <a:xfrm>
            <a:off x="4408575" y="351065"/>
            <a:ext cx="7440673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1037C4-D7CB-E822-E47E-57790F243FD1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35CE1D-F6D3-A8A3-782F-E5E88CCE35F5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6B925-EE67-154D-EB15-4D346059F95B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7064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DFB1570C-2A53-2BD0-0955-F14E33A43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9712" y="839871"/>
            <a:ext cx="3065002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9EDFF69E-D657-B8DE-43CD-6A0AA98FBA6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46440" y="361188"/>
            <a:ext cx="7424928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0778FDB-57BB-4A24-EB2F-31B3DCA2ED9F}"/>
              </a:ext>
            </a:extLst>
          </p:cNvPr>
          <p:cNvSpPr/>
          <p:nvPr userDrawn="1"/>
        </p:nvSpPr>
        <p:spPr>
          <a:xfrm>
            <a:off x="7904606" y="351065"/>
            <a:ext cx="394464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B52381D3-CD5D-B295-5DE8-247DE26D241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9712" y="2665215"/>
            <a:ext cx="3065002" cy="33777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87F64-B10E-D3EC-86DC-A74D615B4819}"/>
              </a:ext>
            </a:extLst>
          </p:cNvPr>
          <p:cNvSpPr/>
          <p:nvPr userDrawn="1"/>
        </p:nvSpPr>
        <p:spPr>
          <a:xfrm>
            <a:off x="337456" y="351064"/>
            <a:ext cx="7442897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B77D22-A82C-44F7-6BC2-B414E8E7914D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ED6638-8710-3EEF-9CFC-179C59D52F51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BAD3B-23C1-82B0-757B-7CE2813B42D8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204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5024647"/>
            <a:ext cx="3739896" cy="1207851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90F4507-3E12-8BCC-96C4-5E91E00DE05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48996" y="357974"/>
            <a:ext cx="11494008" cy="4270248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24647"/>
            <a:ext cx="6041938" cy="1207851"/>
          </a:xfrm>
        </p:spPr>
        <p:txBody>
          <a:bodyPr anchor="ctr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36FE-15B3-4F20-9261-F868C8825F0F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72880B-AEAD-196C-0715-91B527BD2668}"/>
              </a:ext>
            </a:extLst>
          </p:cNvPr>
          <p:cNvSpPr/>
          <p:nvPr userDrawn="1"/>
        </p:nvSpPr>
        <p:spPr>
          <a:xfrm>
            <a:off x="321733" y="4758374"/>
            <a:ext cx="11527515" cy="174856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CA5AC-C8BF-B7FA-04BB-F8A5A14F6F64}"/>
              </a:ext>
            </a:extLst>
          </p:cNvPr>
          <p:cNvSpPr/>
          <p:nvPr userDrawn="1"/>
        </p:nvSpPr>
        <p:spPr>
          <a:xfrm>
            <a:off x="337456" y="351064"/>
            <a:ext cx="11511792" cy="428406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6191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06" y="817137"/>
            <a:ext cx="4192166" cy="1527048"/>
          </a:xfrm>
        </p:spPr>
        <p:txBody>
          <a:bodyPr anchor="b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42F0537-AA35-B27C-CAD5-3F9A4EAC920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49839" y="361188"/>
            <a:ext cx="627278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79C53C-82C0-3F48-BA66-E452F8835C0C}"/>
              </a:ext>
            </a:extLst>
          </p:cNvPr>
          <p:cNvSpPr/>
          <p:nvPr userDrawn="1"/>
        </p:nvSpPr>
        <p:spPr>
          <a:xfrm>
            <a:off x="337458" y="351064"/>
            <a:ext cx="629754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04234" y="2637763"/>
            <a:ext cx="4192899" cy="3411099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029C0DC-4CF1-BF5F-9799-7F5EFFD594AE}"/>
              </a:ext>
            </a:extLst>
          </p:cNvPr>
          <p:cNvSpPr/>
          <p:nvPr userDrawn="1"/>
        </p:nvSpPr>
        <p:spPr>
          <a:xfrm>
            <a:off x="6751530" y="351065"/>
            <a:ext cx="509771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C5241C-A695-5757-744E-AB1824BCED7B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86C41F-1C9D-B14A-9954-F5ED7CA31A56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FE49CA-E378-F621-C4C4-6F60EA26E6D5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2032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D9A0B94D-2DD1-875D-B541-D604110F2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372" y="817137"/>
            <a:ext cx="4337407" cy="1527048"/>
          </a:xfrm>
        </p:spPr>
        <p:txBody>
          <a:bodyPr anchor="b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1D88E16-573F-A597-7EE7-887CF9D8D3F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9301" y="2637763"/>
            <a:ext cx="4338165" cy="34110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A972FDA-9B64-2E1F-84D9-B8941D9AC82B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52063" y="361188"/>
            <a:ext cx="608990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B7641C-0FEE-FC12-84B6-FDB399A2110B}"/>
              </a:ext>
            </a:extLst>
          </p:cNvPr>
          <p:cNvSpPr/>
          <p:nvPr userDrawn="1"/>
        </p:nvSpPr>
        <p:spPr>
          <a:xfrm>
            <a:off x="337457" y="351065"/>
            <a:ext cx="5282687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092A368-511B-76F6-C241-598461CF9E5C}"/>
              </a:ext>
            </a:extLst>
          </p:cNvPr>
          <p:cNvSpPr/>
          <p:nvPr userDrawn="1"/>
        </p:nvSpPr>
        <p:spPr>
          <a:xfrm>
            <a:off x="5744782" y="351064"/>
            <a:ext cx="610446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862476-C6C3-75C3-F440-74F469A967A1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180EED-4901-3AAF-D90A-6939CE7EFC54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2DB5DB-B146-43DC-2A42-3440832AACC7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7199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949" y="819804"/>
            <a:ext cx="6022523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012C0B99-EF0E-8361-CB67-7A1CB46A519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56616" y="361186"/>
            <a:ext cx="443484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2341" y="2235200"/>
            <a:ext cx="6044132" cy="38029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A43DA6-AD92-1399-A6A7-42F89C87DC1A}"/>
              </a:ext>
            </a:extLst>
          </p:cNvPr>
          <p:cNvSpPr/>
          <p:nvPr userDrawn="1"/>
        </p:nvSpPr>
        <p:spPr>
          <a:xfrm>
            <a:off x="337455" y="351064"/>
            <a:ext cx="4462272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4474DB-FD35-4937-0024-1F6311BC8B2F}"/>
              </a:ext>
            </a:extLst>
          </p:cNvPr>
          <p:cNvSpPr/>
          <p:nvPr userDrawn="1"/>
        </p:nvSpPr>
        <p:spPr>
          <a:xfrm>
            <a:off x="4915879" y="351065"/>
            <a:ext cx="6938663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E7D411-4BBB-D7F2-AA01-60F0E96ADECC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5349240" y="6498770"/>
            <a:ext cx="1328651" cy="359229"/>
          </a:xfrm>
        </p:spPr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EADEDE4-1283-DC77-8774-CE66A7FCFC57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4205AEA-132E-F82A-F279-CF7FB6417B91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1172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708" y="826408"/>
            <a:ext cx="60225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34" y="2243328"/>
            <a:ext cx="6022524" cy="38055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13B8FE68-7B6E-3218-44A6-F1880E54EE8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401964" y="361186"/>
            <a:ext cx="443484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9D2FFC-2E73-8E67-42FD-E85E9D7166B6}"/>
              </a:ext>
            </a:extLst>
          </p:cNvPr>
          <p:cNvSpPr/>
          <p:nvPr userDrawn="1"/>
        </p:nvSpPr>
        <p:spPr>
          <a:xfrm>
            <a:off x="337457" y="351065"/>
            <a:ext cx="6939845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0B6AB1-45E0-8ED2-07D0-7F09A97072E8}"/>
              </a:ext>
            </a:extLst>
          </p:cNvPr>
          <p:cNvSpPr/>
          <p:nvPr userDrawn="1"/>
        </p:nvSpPr>
        <p:spPr>
          <a:xfrm>
            <a:off x="7392820" y="351063"/>
            <a:ext cx="445312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6BCA70D-4E1A-9515-CF3A-C9ADDAEA5180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CE00F06-2901-FA79-7DB4-8439628B19A8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92C729-DF2C-B480-6535-64FC89E4561A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7043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4336837"/>
            <a:ext cx="3739896" cy="1863698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90F4507-3E12-8BCC-96C4-5E91E00DE05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48996" y="358671"/>
            <a:ext cx="11494008" cy="3547872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4336837"/>
            <a:ext cx="6041938" cy="1863698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36FE-15B3-4F20-9261-F868C8825F0F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72880B-AEAD-196C-0715-91B527BD2668}"/>
              </a:ext>
            </a:extLst>
          </p:cNvPr>
          <p:cNvSpPr/>
          <p:nvPr userDrawn="1"/>
        </p:nvSpPr>
        <p:spPr>
          <a:xfrm>
            <a:off x="337456" y="4038600"/>
            <a:ext cx="11527515" cy="246833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541655-3554-4192-AE10-BB95B2B3FCA7}"/>
              </a:ext>
            </a:extLst>
          </p:cNvPr>
          <p:cNvSpPr/>
          <p:nvPr userDrawn="1"/>
        </p:nvSpPr>
        <p:spPr>
          <a:xfrm>
            <a:off x="339852" y="351064"/>
            <a:ext cx="11512296" cy="356308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3139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647156"/>
            <a:ext cx="3739896" cy="1863698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647156"/>
            <a:ext cx="6041938" cy="1863698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90F4507-3E12-8BCC-96C4-5E91E00DE05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48996" y="2940988"/>
            <a:ext cx="11494008" cy="3547872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36FE-15B3-4F20-9261-F868C8825F0F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72880B-AEAD-196C-0715-91B527BD2668}"/>
              </a:ext>
            </a:extLst>
          </p:cNvPr>
          <p:cNvSpPr/>
          <p:nvPr userDrawn="1"/>
        </p:nvSpPr>
        <p:spPr>
          <a:xfrm>
            <a:off x="337456" y="348919"/>
            <a:ext cx="11527515" cy="246833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541655-3554-4192-AE10-BB95B2B3FCA7}"/>
              </a:ext>
            </a:extLst>
          </p:cNvPr>
          <p:cNvSpPr/>
          <p:nvPr userDrawn="1"/>
        </p:nvSpPr>
        <p:spPr>
          <a:xfrm>
            <a:off x="339852" y="2933381"/>
            <a:ext cx="11512296" cy="356308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4025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9438" y="826408"/>
            <a:ext cx="466344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CA91B26-FF37-7619-CA98-3BF61F56874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47038" y="361188"/>
            <a:ext cx="5757377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2" r="-6568"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99775" y="2074889"/>
            <a:ext cx="4663440" cy="3973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55BAA1-304B-22B8-AFFB-450B8B12DD5E}"/>
              </a:ext>
            </a:extLst>
          </p:cNvPr>
          <p:cNvSpPr/>
          <p:nvPr userDrawn="1"/>
        </p:nvSpPr>
        <p:spPr>
          <a:xfrm>
            <a:off x="6231369" y="351065"/>
            <a:ext cx="5617879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33E9085-3DE0-967D-6FEC-87A68F2E38F7}"/>
              </a:ext>
            </a:extLst>
          </p:cNvPr>
          <p:cNvSpPr/>
          <p:nvPr userDrawn="1"/>
        </p:nvSpPr>
        <p:spPr>
          <a:xfrm>
            <a:off x="337458" y="351064"/>
            <a:ext cx="5777294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3ECB8-1DC2-18B7-FB61-C5B409B1D3AB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837014-2CDD-1654-954A-3CFB437B0F7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609910-6F41-81DC-11BD-5C3B23FB661D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0091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5792E787-2C43-9150-BA2C-843318A1A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6" y="826408"/>
            <a:ext cx="466344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BD289B8E-2849-E156-7279-DA72F5F75F0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111" y="2074889"/>
            <a:ext cx="4663440" cy="3973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FD7785D8-F9B0-93D3-47A3-4ECAC8829E2B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076602" y="361188"/>
            <a:ext cx="5757377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2" r="-6568"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CDBE87-6A57-2D73-C222-305AF961B664}"/>
              </a:ext>
            </a:extLst>
          </p:cNvPr>
          <p:cNvSpPr/>
          <p:nvPr userDrawn="1"/>
        </p:nvSpPr>
        <p:spPr>
          <a:xfrm>
            <a:off x="337457" y="351065"/>
            <a:ext cx="560074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7F243C-548D-9C48-60F5-BC8D58A018DE}"/>
              </a:ext>
            </a:extLst>
          </p:cNvPr>
          <p:cNvSpPr/>
          <p:nvPr userDrawn="1"/>
        </p:nvSpPr>
        <p:spPr>
          <a:xfrm>
            <a:off x="6059206" y="351065"/>
            <a:ext cx="579004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039A1F-C7CE-E7D6-1B4E-1ACBB57F36D3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16FB1-CC33-21DB-78A1-2A47153DDE34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9BFF0-9607-2311-C797-5384CE49E3B1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58237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7123" y="2235200"/>
            <a:ext cx="5294376" cy="39581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14">
            <a:extLst>
              <a:ext uri="{FF2B5EF4-FFF2-40B4-BE49-F238E27FC236}">
                <a16:creationId xmlns:a16="http://schemas.microsoft.com/office/drawing/2014/main" id="{BF24582F-746D-10FD-1348-A8E31D7459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355507" y="1944079"/>
            <a:ext cx="5486767" cy="4553712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-1649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31391-F4B8-4A23-8935-365F41031646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30DF84-4A5D-63C5-1700-34F6AA007632}"/>
              </a:ext>
            </a:extLst>
          </p:cNvPr>
          <p:cNvSpPr/>
          <p:nvPr userDrawn="1"/>
        </p:nvSpPr>
        <p:spPr>
          <a:xfrm flipV="1">
            <a:off x="337457" y="351062"/>
            <a:ext cx="11512296" cy="146503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9E6EAC-5CB1-AF25-6E5B-8E37D120C9B3}"/>
              </a:ext>
            </a:extLst>
          </p:cNvPr>
          <p:cNvSpPr/>
          <p:nvPr userDrawn="1"/>
        </p:nvSpPr>
        <p:spPr>
          <a:xfrm>
            <a:off x="6355507" y="1929406"/>
            <a:ext cx="5494246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53CEAA-92AB-A832-438A-7F6ACCDFE1B4}"/>
              </a:ext>
            </a:extLst>
          </p:cNvPr>
          <p:cNvSpPr/>
          <p:nvPr userDrawn="1"/>
        </p:nvSpPr>
        <p:spPr>
          <a:xfrm>
            <a:off x="343147" y="1929406"/>
            <a:ext cx="5870448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829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0972800" cy="969264"/>
          </a:xfrm>
        </p:spPr>
        <p:txBody>
          <a:bodyPr anchor="ctr" anchorCtr="0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1CACF551-8B8E-91BE-64C5-80EA221DEAE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54740" y="1944079"/>
            <a:ext cx="6391656" cy="4553712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59752" y="2231136"/>
            <a:ext cx="4425696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2198D5-C9C0-500B-4DBC-656F475E493C}"/>
              </a:ext>
            </a:extLst>
          </p:cNvPr>
          <p:cNvSpPr/>
          <p:nvPr userDrawn="1"/>
        </p:nvSpPr>
        <p:spPr>
          <a:xfrm>
            <a:off x="337457" y="1944078"/>
            <a:ext cx="6408939" cy="456285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7157FB-CF65-571C-117F-F8FAD8D9FF52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57136A7-5DB5-FAF4-1437-4CDA5E545739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602816-1AAA-FE35-5C91-01A9C5DEAD00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9B28C9-C087-B7F9-1930-361BCE1DC434}"/>
              </a:ext>
            </a:extLst>
          </p:cNvPr>
          <p:cNvSpPr/>
          <p:nvPr userDrawn="1"/>
        </p:nvSpPr>
        <p:spPr>
          <a:xfrm flipV="1">
            <a:off x="337457" y="351062"/>
            <a:ext cx="11512296" cy="146503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DFE5E0-34BA-A35C-6B4F-7D3C8C7C4F9B}"/>
              </a:ext>
            </a:extLst>
          </p:cNvPr>
          <p:cNvSpPr/>
          <p:nvPr userDrawn="1"/>
        </p:nvSpPr>
        <p:spPr>
          <a:xfrm>
            <a:off x="6874592" y="1929406"/>
            <a:ext cx="4975161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8922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689C2E73-8CB7-AB0A-D373-D9BCBE160AE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4740" y="1944079"/>
            <a:ext cx="5486767" cy="4553712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-1649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9440" y="2235200"/>
            <a:ext cx="5289915" cy="39581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31391-F4B8-4A23-8935-365F41031646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30DF84-4A5D-63C5-1700-34F6AA007632}"/>
              </a:ext>
            </a:extLst>
          </p:cNvPr>
          <p:cNvSpPr/>
          <p:nvPr userDrawn="1"/>
        </p:nvSpPr>
        <p:spPr>
          <a:xfrm flipV="1">
            <a:off x="337457" y="351062"/>
            <a:ext cx="11512296" cy="146503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9E6EAC-5CB1-AF25-6E5B-8E37D120C9B3}"/>
              </a:ext>
            </a:extLst>
          </p:cNvPr>
          <p:cNvSpPr/>
          <p:nvPr userDrawn="1"/>
        </p:nvSpPr>
        <p:spPr>
          <a:xfrm>
            <a:off x="339851" y="1929406"/>
            <a:ext cx="5513832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53CEAA-92AB-A832-438A-7F6ACCDFE1B4}"/>
              </a:ext>
            </a:extLst>
          </p:cNvPr>
          <p:cNvSpPr/>
          <p:nvPr userDrawn="1"/>
        </p:nvSpPr>
        <p:spPr>
          <a:xfrm>
            <a:off x="5978984" y="1929406"/>
            <a:ext cx="5870770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51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3350" y="819005"/>
            <a:ext cx="6777828" cy="932688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5C69378E-FD50-D0FE-49E9-FE6939F87E05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57366" y="361188"/>
            <a:ext cx="365760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3350" y="2032216"/>
            <a:ext cx="6777828" cy="4034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928F2E-550C-7EE7-5A6C-C30C820D21DB}"/>
              </a:ext>
            </a:extLst>
          </p:cNvPr>
          <p:cNvSpPr/>
          <p:nvPr userDrawn="1"/>
        </p:nvSpPr>
        <p:spPr>
          <a:xfrm>
            <a:off x="4155746" y="351065"/>
            <a:ext cx="769350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DB15E2-0F9C-EDBB-3379-237D2F02B133}"/>
              </a:ext>
            </a:extLst>
          </p:cNvPr>
          <p:cNvSpPr/>
          <p:nvPr userDrawn="1"/>
        </p:nvSpPr>
        <p:spPr>
          <a:xfrm>
            <a:off x="348222" y="351064"/>
            <a:ext cx="3675888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4BF609-8734-8C2B-E441-E7DBAE6E3BDA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450EF1-CAAF-B39A-ED1F-4F967B0786C6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D70B86-8D60-DBF5-42C5-FE10E0C6FE86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9951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29475"/>
            <a:ext cx="6714892" cy="932688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7" y="2047532"/>
            <a:ext cx="6714892" cy="400133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4216C9-E47F-BA93-3528-3DC28359BBA5}"/>
              </a:ext>
            </a:extLst>
          </p:cNvPr>
          <p:cNvSpPr/>
          <p:nvPr userDrawn="1"/>
        </p:nvSpPr>
        <p:spPr>
          <a:xfrm>
            <a:off x="337457" y="351065"/>
            <a:ext cx="7631033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22729334-E74F-1D47-30E9-2040D0CCDE7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094185" y="356616"/>
            <a:ext cx="3739896" cy="6144768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05E7D9-8EB1-CCEE-CB59-564CC173739B}"/>
              </a:ext>
            </a:extLst>
          </p:cNvPr>
          <p:cNvSpPr/>
          <p:nvPr userDrawn="1"/>
        </p:nvSpPr>
        <p:spPr>
          <a:xfrm>
            <a:off x="8085041" y="351064"/>
            <a:ext cx="3758184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56C7E-4D47-A5C6-F745-1B24CC384826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CE34178-1A83-36BE-0EBF-390C6CB30C87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76F11D-D618-B08B-95BA-C3F1030D58AD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740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E3DA23-DE55-6AE0-AF3B-E9803246C7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9324" y="2423719"/>
            <a:ext cx="5175504" cy="4069080"/>
          </a:xfrm>
          <a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37402" y="599600"/>
            <a:ext cx="5633165" cy="56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8507B-3789-49BC-A5B5-D3B2B10E5F24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25B15E-907B-22E5-9483-591409F1460D}"/>
              </a:ext>
            </a:extLst>
          </p:cNvPr>
          <p:cNvSpPr/>
          <p:nvPr userDrawn="1"/>
        </p:nvSpPr>
        <p:spPr>
          <a:xfrm flipV="1">
            <a:off x="337457" y="351059"/>
            <a:ext cx="5199238" cy="1939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4643D3-05AA-D000-6F70-B39D3E837EF5}"/>
              </a:ext>
            </a:extLst>
          </p:cNvPr>
          <p:cNvSpPr/>
          <p:nvPr userDrawn="1"/>
        </p:nvSpPr>
        <p:spPr>
          <a:xfrm>
            <a:off x="5665293" y="351065"/>
            <a:ext cx="6189249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7DB142-72B7-699F-6F87-2EFB2EBF3B22}"/>
              </a:ext>
            </a:extLst>
          </p:cNvPr>
          <p:cNvSpPr/>
          <p:nvPr userDrawn="1"/>
        </p:nvSpPr>
        <p:spPr>
          <a:xfrm flipV="1">
            <a:off x="337457" y="2409583"/>
            <a:ext cx="5199238" cy="40973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18209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3946824" cy="145389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E3DA23-DE55-6AE0-AF3B-E9803246C7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49324" y="2423719"/>
            <a:ext cx="4476676" cy="4069080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20382" y="599600"/>
            <a:ext cx="6350185" cy="56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8507B-3789-49BC-A5B5-D3B2B10E5F24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25B15E-907B-22E5-9483-591409F1460D}"/>
              </a:ext>
            </a:extLst>
          </p:cNvPr>
          <p:cNvSpPr/>
          <p:nvPr userDrawn="1"/>
        </p:nvSpPr>
        <p:spPr>
          <a:xfrm flipV="1">
            <a:off x="337457" y="351058"/>
            <a:ext cx="4488543" cy="1939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4643D3-05AA-D000-6F70-B39D3E837EF5}"/>
              </a:ext>
            </a:extLst>
          </p:cNvPr>
          <p:cNvSpPr/>
          <p:nvPr userDrawn="1"/>
        </p:nvSpPr>
        <p:spPr>
          <a:xfrm>
            <a:off x="4939611" y="351065"/>
            <a:ext cx="691493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7DB142-72B7-699F-6F87-2EFB2EBF3B22}"/>
              </a:ext>
            </a:extLst>
          </p:cNvPr>
          <p:cNvSpPr/>
          <p:nvPr userDrawn="1"/>
        </p:nvSpPr>
        <p:spPr>
          <a:xfrm flipV="1">
            <a:off x="337457" y="2409583"/>
            <a:ext cx="4497205" cy="40973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73902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3078" y="599599"/>
            <a:ext cx="3946824" cy="145389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" y="599600"/>
            <a:ext cx="6350185" cy="56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E3DA23-DE55-6AE0-AF3B-E9803246C7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70064" y="2423160"/>
            <a:ext cx="4476676" cy="4069080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8507B-3789-49BC-A5B5-D3B2B10E5F24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25B15E-907B-22E5-9483-591409F1460D}"/>
              </a:ext>
            </a:extLst>
          </p:cNvPr>
          <p:cNvSpPr/>
          <p:nvPr userDrawn="1"/>
        </p:nvSpPr>
        <p:spPr>
          <a:xfrm flipV="1">
            <a:off x="7360920" y="351058"/>
            <a:ext cx="4488543" cy="1939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4643D3-05AA-D000-6F70-B39D3E837EF5}"/>
              </a:ext>
            </a:extLst>
          </p:cNvPr>
          <p:cNvSpPr/>
          <p:nvPr userDrawn="1"/>
        </p:nvSpPr>
        <p:spPr>
          <a:xfrm>
            <a:off x="338328" y="351065"/>
            <a:ext cx="691493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7DB142-72B7-699F-6F87-2EFB2EBF3B22}"/>
              </a:ext>
            </a:extLst>
          </p:cNvPr>
          <p:cNvSpPr/>
          <p:nvPr userDrawn="1"/>
        </p:nvSpPr>
        <p:spPr>
          <a:xfrm flipV="1">
            <a:off x="7361582" y="2409583"/>
            <a:ext cx="4497205" cy="40973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2391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D4804-4265-85A8-7A9B-A9B3F5D80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5029200"/>
            <a:ext cx="7525512" cy="1005840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sz="180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B2D6F9C-47CA-A6AB-CB31-599736C6165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22960" y="841248"/>
            <a:ext cx="10543032" cy="415137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9300" b="1" baseline="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51461-EBBE-4007-A7FA-8D550B1815C8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A7D478B-3CC8-9331-3B4F-2130EA892404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7884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029200"/>
            <a:ext cx="7525512" cy="91440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841248"/>
            <a:ext cx="10543032" cy="4169664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93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45D9-E600-48F3-8D60-FBB32619D4B7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0DA6E-8242-883C-15FE-E726DCC36F80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57086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9924E45-C895-43A4-5C38-357208F05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029200"/>
            <a:ext cx="7525512" cy="91440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F7F1ED0D-FB7E-F1D4-6BB4-DA7FCEA9CD3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841248"/>
            <a:ext cx="10543032" cy="4167124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93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DA9F-3449-4571-B576-325E0AB8D353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106CE9-3864-8C80-F8B7-4C6D0D0E2D97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36897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129" y="-1293464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7E2BE3E-32CC-3B2E-7AAB-62D6D812CE2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00188" y="1234440"/>
            <a:ext cx="9191625" cy="438912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8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48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48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9CA7-4D60-41A4-A4F0-FD6D94D8C852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1D1BF1-778B-0A57-4F7E-BC57330C7085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81700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-1295801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8ADCAC8-6FF3-EC2A-EFD7-95A819EA2E48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95527" y="685799"/>
            <a:ext cx="10698480" cy="5486400"/>
          </a:xfrm>
        </p:spPr>
        <p:txBody>
          <a:bodyPr anchor="ctr">
            <a:noAutofit/>
          </a:bodyPr>
          <a:lstStyle>
            <a:lvl1pPr marL="0" indent="0">
              <a:buNone/>
              <a:defRPr sz="4800">
                <a:latin typeface="+mj-lt"/>
              </a:defRPr>
            </a:lvl1pPr>
            <a:lvl2pPr marL="228600" indent="0">
              <a:buNone/>
              <a:defRPr sz="4800">
                <a:latin typeface="+mj-lt"/>
              </a:defRPr>
            </a:lvl2pPr>
            <a:lvl3pPr marL="457200" indent="0">
              <a:buNone/>
              <a:defRPr sz="4800">
                <a:latin typeface="+mj-lt"/>
              </a:defRPr>
            </a:lvl3pPr>
            <a:lvl4pPr marL="685800" indent="0">
              <a:buNone/>
              <a:defRPr sz="4800">
                <a:latin typeface="+mj-lt"/>
              </a:defRPr>
            </a:lvl4pPr>
            <a:lvl5pPr marL="914400" indent="0">
              <a:buNone/>
              <a:defRPr sz="480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B4E8A-F766-4B4E-BA35-31ABBD66791B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8DBB70-84D2-1F96-C132-E1127669A16F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>
                <a:alpha val="96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36417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-1293562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E0C99F09-6747-AD83-83AF-D9553E5701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95527" y="685800"/>
            <a:ext cx="10698480" cy="548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8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48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48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B4E8A-F766-4B4E-BA35-31ABBD66791B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8DBB70-84D2-1F96-C132-E1127669A16F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>
                <a:alpha val="96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50545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71118" y="5097029"/>
            <a:ext cx="9246805" cy="594321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74077" y="1188719"/>
            <a:ext cx="9243846" cy="3148857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D2632-1039-4FCE-A210-396E8C7520B2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EDF265-9439-7BBC-B79E-33CC94E2DC55}"/>
              </a:ext>
            </a:extLst>
          </p:cNvPr>
          <p:cNvSpPr/>
          <p:nvPr/>
        </p:nvSpPr>
        <p:spPr>
          <a:xfrm>
            <a:off x="1125028" y="4775289"/>
            <a:ext cx="9941944" cy="12077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7F47E6-58A4-FEC6-08F5-85426FD8908C}"/>
              </a:ext>
            </a:extLst>
          </p:cNvPr>
          <p:cNvSpPr/>
          <p:nvPr userDrawn="1"/>
        </p:nvSpPr>
        <p:spPr>
          <a:xfrm>
            <a:off x="1123548" y="869544"/>
            <a:ext cx="9941944" cy="374245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5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85825" y="5407940"/>
            <a:ext cx="10420350" cy="46634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5825" y="841248"/>
            <a:ext cx="10420350" cy="329184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6D844-928B-4334-9530-404CD7C81364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DB8923-0D4C-46A4-1BC9-B4AAB7ABEC11}"/>
              </a:ext>
            </a:extLst>
          </p:cNvPr>
          <p:cNvSpPr/>
          <p:nvPr userDrawn="1"/>
        </p:nvSpPr>
        <p:spPr>
          <a:xfrm>
            <a:off x="337457" y="4775289"/>
            <a:ext cx="11517086" cy="173164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BA5BE4-3999-E20A-4360-E5F71C4A185E}"/>
              </a:ext>
            </a:extLst>
          </p:cNvPr>
          <p:cNvSpPr/>
          <p:nvPr userDrawn="1"/>
        </p:nvSpPr>
        <p:spPr>
          <a:xfrm>
            <a:off x="337457" y="351066"/>
            <a:ext cx="11517086" cy="425679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91408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689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09498" y="1097280"/>
            <a:ext cx="9198864" cy="3328416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703B-AD10-45EB-9C69-399306B4449A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EBA90C-6E3D-2EA7-0292-1F928A070042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5334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4D17117-BBA9-4972-76C2-EAFE70BD1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3"/>
            <a:ext cx="10616184" cy="113385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EC3D10-12BE-0828-A6FA-C33C4BFCD9C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5338" y="2217738"/>
            <a:ext cx="4872037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CCA2E261-8EB7-B6E1-F84F-2C8AA00E012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38803" y="2189669"/>
            <a:ext cx="4872037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9F73C-A859-4554-A313-766C75404450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4F54CE-D52E-B9AA-434C-FDF3F79B9698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8488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BCF980F-8A96-8628-DE09-B13E23F3D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82296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4656" y="173736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52397E2-59D6-9B15-C816-A5E09CBA601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5338" y="2378075"/>
            <a:ext cx="5157787" cy="3636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1012" y="1737360"/>
            <a:ext cx="5157216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3E12D3BA-867F-1CF3-4F97-52D6461219E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51012" y="2378075"/>
            <a:ext cx="5157216" cy="3636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4D68B-28A2-4855-B3C1-2440696AF665}" type="datetime1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55CCF7-A846-6AC9-BA7F-5289CB5E60B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56078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DF42212-3064-51ED-5F30-52A0C7F61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AC0D-566B-40F6-B3F6-72A0E1EDF8FC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9C737F-7905-466F-C06F-F52007DA2F3F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2195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F2907-BCBA-412E-9539-603ECFD8F450}" type="datetime1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90F8C8-2D2A-CF06-5953-711CD27DB9B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323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41248"/>
            <a:ext cx="3614111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5528" y="2794000"/>
            <a:ext cx="3614112" cy="3237592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736" y="826408"/>
            <a:ext cx="6440258" cy="5205184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6EE26-0A88-4974-AF99-F8A1B22A826A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AB5266-1EFE-EBA4-DA76-9931733DF23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90384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1248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6059" y="3072019"/>
            <a:ext cx="3585586" cy="2951084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45E786F4-7682-486A-34C1-04BEC2E2FC4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027693" y="351064"/>
            <a:ext cx="6826850" cy="6155870"/>
          </a:xfr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EA849-C5D8-4949-916D-70A31634CC93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B15393-78B7-1299-9758-CF580DF4FE4C}"/>
              </a:ext>
            </a:extLst>
          </p:cNvPr>
          <p:cNvSpPr/>
          <p:nvPr/>
        </p:nvSpPr>
        <p:spPr>
          <a:xfrm>
            <a:off x="337457" y="351065"/>
            <a:ext cx="4539531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18359C-9A26-486B-945E-75252E555425}"/>
              </a:ext>
            </a:extLst>
          </p:cNvPr>
          <p:cNvSpPr/>
          <p:nvPr userDrawn="1"/>
        </p:nvSpPr>
        <p:spPr>
          <a:xfrm>
            <a:off x="5032196" y="351063"/>
            <a:ext cx="6826850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96925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464" y="731520"/>
            <a:ext cx="10863072" cy="1901952"/>
          </a:xfrm>
        </p:spPr>
        <p:txBody>
          <a:bodyPr anchor="ctr" anchorCtr="0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7512" y="3465576"/>
            <a:ext cx="10863072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E6060-C53E-4F28-8D83-0C4FB26C4A3F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218B384-4BC1-E524-57EF-0774C70BAF79}"/>
              </a:ext>
            </a:extLst>
          </p:cNvPr>
          <p:cNvSpPr/>
          <p:nvPr userDrawn="1"/>
        </p:nvSpPr>
        <p:spPr>
          <a:xfrm>
            <a:off x="337457" y="3159582"/>
            <a:ext cx="11517086" cy="33473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1C7440-F236-F77D-9637-983809E9B84B}"/>
              </a:ext>
            </a:extLst>
          </p:cNvPr>
          <p:cNvSpPr/>
          <p:nvPr userDrawn="1"/>
        </p:nvSpPr>
        <p:spPr>
          <a:xfrm>
            <a:off x="337457" y="351065"/>
            <a:ext cx="11517086" cy="26452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79096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12" y="1627318"/>
            <a:ext cx="8430767" cy="1828800"/>
          </a:xfrm>
        </p:spPr>
        <p:txBody>
          <a:bodyPr anchor="b" anchorCtr="0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7512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D1E3E-5DD4-4BAD-A138-1254BF94C224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AE7AAF8-1CC5-AC91-1BB2-212E591F7ADC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777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17045" y="6498770"/>
            <a:ext cx="2759743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0446" y="6498770"/>
            <a:ext cx="379443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52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biz.libretexts.org/Courses/Lumen_Learning/Introduction_to_Business_(Lumen)/16:_Module_6_Readings_-_Management/16.04:_Reading-_Organizing" TargetMode="External"/><Relationship Id="rId4" Type="http://schemas.openxmlformats.org/officeDocument/2006/relationships/image" Target="../media/image6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5.png"/><Relationship Id="rId4" Type="http://schemas.openxmlformats.org/officeDocument/2006/relationships/hyperlink" Target="https://courses.lumenlearning.com/suny-fmcc-criminallaw/chapter/4-3-causation-and-har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5.png"/><Relationship Id="rId4" Type="http://schemas.openxmlformats.org/officeDocument/2006/relationships/hyperlink" Target="https://ruhi-khan.blogspot.com/2012/01/stephen-lawrence-anuj-bidve-and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C40B0-15DF-92D8-EAE3-B10BDE24A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568" y="1541393"/>
            <a:ext cx="4192166" cy="3775213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rgbClr val="002060"/>
                </a:solidFill>
              </a:rPr>
              <a:t>Operational Policing Leadership and Its Impact on Diverse Communities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0A154D-0C34-AB0E-30C2-F8E077E521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4234" y="5434367"/>
            <a:ext cx="4197096" cy="921747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0070C0"/>
                </a:solidFill>
              </a:rPr>
              <a:t>Building trust and collaboration through effective law enforcement</a:t>
            </a:r>
          </a:p>
        </p:txBody>
      </p:sp>
      <p:pic>
        <p:nvPicPr>
          <p:cNvPr id="4" name="Picture 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B8A2F052-D912-70AC-35BF-6CFE1D895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" y="0"/>
            <a:ext cx="12182475" cy="1028700"/>
          </a:xfrm>
          <a:prstGeom prst="rect">
            <a:avLst/>
          </a:prstGeom>
        </p:spPr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C4B93583-F7B1-3004-69FA-BD31E974D2C3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950" r="10950"/>
          <a:stretch>
            <a:fillRect/>
          </a:stretch>
        </p:blipFill>
        <p:spPr>
          <a:xfrm>
            <a:off x="349375" y="1342102"/>
            <a:ext cx="6281928" cy="5154709"/>
          </a:xfrm>
        </p:spPr>
      </p:pic>
    </p:spTree>
    <p:extLst>
      <p:ext uri="{BB962C8B-B14F-4D97-AF65-F5344CB8AC3E}">
        <p14:creationId xmlns:p14="http://schemas.microsoft.com/office/powerpoint/2010/main" val="2213270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1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87D8D-1B65-D55B-A8EB-13794255A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4672584" cy="1309770"/>
          </a:xfrm>
        </p:spPr>
        <p:txBody>
          <a:bodyPr anchor="t">
            <a:normAutofit/>
          </a:bodyPr>
          <a:lstStyle/>
          <a:p>
            <a:r>
              <a:rPr lang="en-US" sz="3300" dirty="0">
                <a:solidFill>
                  <a:srgbClr val="002060"/>
                </a:solidFill>
              </a:rPr>
              <a:t>Integrating Operational Leadership with Community Impact</a:t>
            </a:r>
          </a:p>
        </p:txBody>
      </p:sp>
      <p:pic>
        <p:nvPicPr>
          <p:cNvPr id="5" name="Content Placeholder 4" descr="Business people crowd in London Financial District.">
            <a:extLst>
              <a:ext uri="{FF2B5EF4-FFF2-40B4-BE49-F238E27FC236}">
                <a16:creationId xmlns:a16="http://schemas.microsoft.com/office/drawing/2014/main" id="{B0ED48EE-2EA7-4D0B-AD65-8BA0F24C5ED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6030" r="9070"/>
          <a:stretch>
            <a:fillRect/>
          </a:stretch>
        </p:blipFill>
        <p:spPr>
          <a:xfrm>
            <a:off x="361188" y="1904385"/>
            <a:ext cx="5175504" cy="395072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C43112-6CE6-0232-31D9-452DB19BA36F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937402" y="599600"/>
            <a:ext cx="5633165" cy="56233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Operational Leadership Impact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Operational leadership decisions directly influence public perceptions of fairness, legitimacy, and trust in policing.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Balancing Competing Priorities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Leaders must balance protecting vulnerable individuals, pursuing offenders, and maintaining order while respecting lawful protests.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Policing by Consent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Policing legitimacy relies on ongoing consent through procedural justice, ethical actions, and respectful community interactions.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Systems Perspective in Policing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policing integrates officers, communities, partner agencies, and social conditions for sustainable public safety.</a:t>
            </a:r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B549016-C47B-D6AA-A8F5-399A518162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78449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42286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9EFCE-D76C-2E73-8D0D-5D57610D5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4672584" cy="1453896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The Contemporary Operational Policing Environment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551C0-05CA-961F-0A29-FED886D1ABEE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937402" y="599600"/>
            <a:ext cx="5633165" cy="56233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Diverse Policing Responsibilities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Modern policing involves managing crime control, mental health crises, domestic abuse, and safeguarding vulnerable individuals.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Resource Constraints and </a:t>
            </a:r>
            <a:r>
              <a:rPr lang="en-US" b="1" dirty="0" err="1">
                <a:solidFill>
                  <a:srgbClr val="0070C0"/>
                </a:solidFill>
              </a:rPr>
              <a:t>Prioritisation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Operational leaders face budget pressures and must balance resources between safeguarding, patrols, and crime disruption.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Public Scrutiny and Accountability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Police actions undergo oversight from courts, media, and the public, requiring lawful and ethical decision-making.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Leadership in Complex Contexts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leaders demonstrate judgement, resilience, and adaptability to navigate challenges and maintain legitimacy.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AFB7701-170F-52C0-2AED-4C7527F8F42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1297" b="21297"/>
          <a:stretch>
            <a:fillRect/>
          </a:stretch>
        </p:blipFill>
        <p:spPr/>
      </p:pic>
      <p:pic>
        <p:nvPicPr>
          <p:cNvPr id="15" name="Picture 1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7A54C2A-525D-4163-9035-6A6A4F1D53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2930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23955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7D9B0-856D-DB2B-142E-D001848AA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9712" y="839871"/>
            <a:ext cx="3065002" cy="1527048"/>
          </a:xfrm>
        </p:spPr>
        <p:txBody>
          <a:bodyPr anchor="b">
            <a:normAutofit/>
          </a:bodyPr>
          <a:lstStyle/>
          <a:p>
            <a:r>
              <a:rPr lang="en-US" sz="2700" dirty="0">
                <a:solidFill>
                  <a:srgbClr val="002060"/>
                </a:solidFill>
              </a:rPr>
              <a:t>Decision-Making, People Focus, and Collaboration</a:t>
            </a:r>
          </a:p>
        </p:txBody>
      </p:sp>
      <p:pic>
        <p:nvPicPr>
          <p:cNvPr id="5" name="Content Placeholder 4" descr="Policeman concept isolated on white background">
            <a:extLst>
              <a:ext uri="{FF2B5EF4-FFF2-40B4-BE49-F238E27FC236}">
                <a16:creationId xmlns:a16="http://schemas.microsoft.com/office/drawing/2014/main" id="{63656CF3-3FDB-43E5-B7B2-0D1E0DEA6D4B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2783" r="6456"/>
          <a:stretch>
            <a:fillRect/>
          </a:stretch>
        </p:blipFill>
        <p:spPr>
          <a:xfrm>
            <a:off x="346440" y="1474838"/>
            <a:ext cx="6077261" cy="502197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544F75-AC7A-BA68-D0D7-4EA325C95FC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8359712" y="2665215"/>
            <a:ext cx="3065002" cy="337775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 dirty="0">
                <a:solidFill>
                  <a:srgbClr val="0070C0"/>
                </a:solidFill>
              </a:rPr>
              <a:t>Effective Decision-Making</a:t>
            </a:r>
          </a:p>
          <a:p>
            <a:pPr marL="0" lvl="1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sz="1200" dirty="0">
                <a:solidFill>
                  <a:srgbClr val="0070C0"/>
                </a:solidFill>
              </a:rPr>
              <a:t>Leaders make fast, informed decisions under uncertainty, balancing risks, ethics, and community impact.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 dirty="0">
                <a:solidFill>
                  <a:srgbClr val="0070C0"/>
                </a:solidFill>
              </a:rPr>
              <a:t>People-Focused Leadership</a:t>
            </a:r>
          </a:p>
          <a:p>
            <a:pPr marL="0" lvl="1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sz="1200" dirty="0" err="1">
                <a:solidFill>
                  <a:srgbClr val="0070C0"/>
                </a:solidFill>
              </a:rPr>
              <a:t>Prioritising</a:t>
            </a:r>
            <a:r>
              <a:rPr lang="en-US" sz="1200" dirty="0">
                <a:solidFill>
                  <a:srgbClr val="0070C0"/>
                </a:solidFill>
              </a:rPr>
              <a:t> officer welfare, clear communication, and psychological safety sustains performance and ethical conduct.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 dirty="0">
                <a:solidFill>
                  <a:srgbClr val="0070C0"/>
                </a:solidFill>
              </a:rPr>
              <a:t>Collaborative Policing</a:t>
            </a:r>
          </a:p>
          <a:p>
            <a:pPr marL="0" lvl="1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sz="1200" dirty="0">
                <a:solidFill>
                  <a:srgbClr val="0070C0"/>
                </a:solidFill>
              </a:rPr>
              <a:t>Operational leaders coordinate with local agencies to address complex challenges like crime and vulnerability.</a:t>
            </a:r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4464319-1BF5-E31B-72A4-13F186202B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63884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DC813-231E-1234-80F4-85C36D00B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71948"/>
            <a:ext cx="4672584" cy="1279796"/>
          </a:xfrm>
        </p:spPr>
        <p:txBody>
          <a:bodyPr anchor="t">
            <a:normAutofit fontScale="90000"/>
          </a:bodyPr>
          <a:lstStyle/>
          <a:p>
            <a:r>
              <a:rPr lang="en-US" dirty="0">
                <a:solidFill>
                  <a:srgbClr val="002060"/>
                </a:solidFill>
              </a:rPr>
              <a:t>Social, Historical, and Community Contexts of Policing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877E4F-5DE2-851D-94D8-8E2BB302A42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937402" y="599600"/>
            <a:ext cx="5633165" cy="56233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Influence of Social and Historical Contexts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Policing practices are influenced by community diversity, history, and socio-economic factors affecting police interactions and perceptions.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Impact of Historical Events in UK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Events like Brixton disorders and the Macpherson Report reveal racism's lasting effects on police-community relations and reforms.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Contextual Awareness in Policing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Understanding community context helps leaders balance enforcement with sensitivity, avoiding alienation and building trust.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Linking Policing and Social Justice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Applying enforcement with proportionality and communication strengthens legitimacy and aligns with community experience.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6DA076A3-31C6-86EB-4F23-C3E49A12F90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690" b="10690"/>
          <a:stretch>
            <a:fillRect/>
          </a:stretch>
        </p:blipFill>
        <p:spPr>
          <a:xfrm>
            <a:off x="361188" y="1906858"/>
            <a:ext cx="5175504" cy="4069080"/>
          </a:xfrm>
        </p:spPr>
      </p:pic>
      <p:pic>
        <p:nvPicPr>
          <p:cNvPr id="10" name="Picture 9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9C2DD87-96E5-7934-967E-8F58CDC546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2930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76528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0A3DC-2190-4C7E-9493-3ADE64B1A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234" y="492673"/>
            <a:ext cx="4192166" cy="1527048"/>
          </a:xfrm>
        </p:spPr>
        <p:txBody>
          <a:bodyPr anchor="b">
            <a:normAutofit/>
          </a:bodyPr>
          <a:lstStyle/>
          <a:p>
            <a:r>
              <a:rPr lang="en-US" sz="3300" dirty="0">
                <a:solidFill>
                  <a:srgbClr val="002060"/>
                </a:solidFill>
              </a:rPr>
              <a:t>Stop and Search, Use of Force, and Public Order Policing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0D45A4-CF8F-C16E-1E2D-F8CADE4F59C7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203501" y="2218961"/>
            <a:ext cx="4192899" cy="341109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Controversy of Stop and Search</a:t>
            </a:r>
          </a:p>
          <a:p>
            <a:pPr marL="0" lvl="1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Stop and search is controversial due to disproportionate impact on minority groups, affecting trust and perceptions of fairness.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Use of Force Tensions</a:t>
            </a:r>
          </a:p>
          <a:p>
            <a:pPr marL="0" lvl="1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Use of force incidents heighten community tensions, especially when serious injury occurs, affecting community trust and triggering unrest.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Balancing Public Order Policing</a:t>
            </a:r>
          </a:p>
          <a:p>
            <a:pPr marL="0" lvl="1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Public order policing requires balancing maintaining order with respecting protest rights through dialogue and proportional tactics.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DC9D4D00-82F9-47CB-55C9-83FD1D82B47A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70" r="15970"/>
          <a:stretch>
            <a:fillRect/>
          </a:stretch>
        </p:blipFill>
        <p:spPr>
          <a:prstGeom prst="rect">
            <a:avLst/>
          </a:prstGeom>
          <a:blipFill>
            <a:blip r:embed="rId4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</p:pic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F2E8B492-7BF4-C14D-4A88-F348BA2A45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2930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62559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2AD15-7FB7-0D07-8025-8B1C6DE26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681" y="1246685"/>
            <a:ext cx="10918397" cy="609769"/>
          </a:xfrm>
        </p:spPr>
        <p:txBody>
          <a:bodyPr anchor="t">
            <a:normAutofit fontScale="90000"/>
          </a:bodyPr>
          <a:lstStyle/>
          <a:p>
            <a:r>
              <a:rPr lang="en-US" dirty="0">
                <a:solidFill>
                  <a:srgbClr val="002060"/>
                </a:solidFill>
              </a:rPr>
              <a:t>Leading Operational 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en-US" dirty="0">
                <a:solidFill>
                  <a:srgbClr val="002060"/>
                </a:solidFill>
              </a:rPr>
              <a:t>Responses to Vulnerability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CC5EEC-B9CC-BB5A-5461-567413FD7F7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97880" y="2074439"/>
            <a:ext cx="5633165" cy="406908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Victim-Centered Operational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Leaders must ensure policing responses are victim-focused, risk-informed, and comply with statutory safeguarding duties.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Multi-Agency Collaboration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Coordination with health and social care partners is vital to manage mental health and safeguarding demands effectively.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Ethical and Trauma-Informed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Ethical judgement and trauma-informed approaches prevent </a:t>
            </a:r>
            <a:r>
              <a:rPr lang="en-US" dirty="0" err="1">
                <a:solidFill>
                  <a:srgbClr val="0070C0"/>
                </a:solidFill>
              </a:rPr>
              <a:t>criminalising</a:t>
            </a:r>
            <a:r>
              <a:rPr lang="en-US" dirty="0">
                <a:solidFill>
                  <a:srgbClr val="0070C0"/>
                </a:solidFill>
              </a:rPr>
              <a:t> vulnerability and promote contextual understanding.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Workforce Wellbeing and Support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Prioritizing officer welfare and specialist support reduces stress and burnout in high-vulnerability environments.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D445E2A-3C99-B6E1-7773-3C252FD4514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2" r="7602"/>
          <a:stretch>
            <a:fillRect/>
          </a:stretch>
        </p:blipFill>
        <p:spPr>
          <a:prstGeom prst="rect">
            <a:avLst/>
          </a:prstGeom>
          <a:blipFill>
            <a:blip r:embed="rId4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pic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EBAB02E-60A8-18F1-5C2F-54570311BD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84197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FCD70-CB92-67A0-91B4-0178BC492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165" y="599600"/>
            <a:ext cx="4672584" cy="1453896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Operational Leadership in Serious and </a:t>
            </a:r>
            <a:r>
              <a:rPr lang="en-US" dirty="0" err="1">
                <a:solidFill>
                  <a:srgbClr val="002060"/>
                </a:solidFill>
              </a:rPr>
              <a:t>Organised</a:t>
            </a:r>
            <a:r>
              <a:rPr lang="en-US" dirty="0">
                <a:solidFill>
                  <a:srgbClr val="002060"/>
                </a:solidFill>
              </a:rPr>
              <a:t> Crime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EF7E5-1778-BB80-79C2-432A00627A98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937402" y="599600"/>
            <a:ext cx="5633165" cy="56233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Complex Challenges in Crime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rgbClr val="0070C0"/>
                </a:solidFill>
              </a:rPr>
              <a:t>Organised</a:t>
            </a:r>
            <a:r>
              <a:rPr lang="en-US" dirty="0">
                <a:solidFill>
                  <a:srgbClr val="0070C0"/>
                </a:solidFill>
              </a:rPr>
              <a:t> crime evolves rapidly, exploiting technology, corruption, and vulnerable communities requiring adaptive operational leadership.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Hidden Harms and Justification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Operational leaders must recognize hidden harms like exploitation and economic damage and justify sustained resource allocation.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Multi-Agency Collaboration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leadership involves coordinating regional, national, and international agencies while ensuring legal compliance and information sharing.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Balancing Enforcement and Prevention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Leaders must balance disrupting networks with prevention strategies to reduce long-term community harm.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9E9F8AC-5CF2-8F56-B281-2F4A8C2AEBB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58" b="20458"/>
          <a:stretch>
            <a:fillRect/>
          </a:stretch>
        </p:blipFill>
        <p:spPr>
          <a:xfrm>
            <a:off x="985632" y="2668882"/>
            <a:ext cx="3812463" cy="2997431"/>
          </a:xfrm>
          <a:prstGeom prst="rect">
            <a:avLst/>
          </a:prstGeom>
          <a:blipFill>
            <a:blip r:embed="rId4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pic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F2ABE18-E1FF-4A64-1D87-9EC4EE9561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2930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71513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FD289-F6A1-7647-5E18-D51F76FF3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357417"/>
            <a:ext cx="6714892" cy="932688"/>
          </a:xfrm>
        </p:spPr>
        <p:txBody>
          <a:bodyPr anchor="b">
            <a:normAutofit/>
          </a:bodyPr>
          <a:lstStyle/>
          <a:p>
            <a:r>
              <a:rPr lang="en-US" sz="3400" dirty="0">
                <a:solidFill>
                  <a:srgbClr val="002060"/>
                </a:solidFill>
              </a:rPr>
              <a:t>Counter-Terrorism and High-Risk Operational Leadership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255E9-AB66-DCE9-D5B1-E2753E11766F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95527" y="1428334"/>
            <a:ext cx="6714892" cy="400133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0070C0"/>
                </a:solidFill>
              </a:rPr>
              <a:t>High-Risk Operational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0070C0"/>
                </a:solidFill>
              </a:rPr>
              <a:t>Counter-terrorism leadership manages low probability, high impact events with intelligence-led, time-critical decisions.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0070C0"/>
                </a:solidFill>
              </a:rPr>
              <a:t>Threat Landscape Challenges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0070C0"/>
                </a:solidFill>
              </a:rPr>
              <a:t>Evolving threats like online radicalisation and lone-actor terrorism intensify leadership judgement demands.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0070C0"/>
                </a:solidFill>
              </a:rPr>
              <a:t>Community Engagement Importance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0070C0"/>
                </a:solidFill>
              </a:rPr>
              <a:t>Trust and cooperation from communities are crucial for effective intelligence and counter-terrorism legitimacy.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0070C0"/>
                </a:solidFill>
              </a:rPr>
              <a:t>Ethical and Collaborative Leadership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0070C0"/>
                </a:solidFill>
              </a:rPr>
              <a:t>Effective counter-terrorism combines operational discipline with ethical clarity and collaboration across commands.</a:t>
            </a:r>
          </a:p>
        </p:txBody>
      </p:sp>
      <p:pic>
        <p:nvPicPr>
          <p:cNvPr id="5" name="Content Placeholder 4" descr="Figurine team around the word of community.">
            <a:extLst>
              <a:ext uri="{FF2B5EF4-FFF2-40B4-BE49-F238E27FC236}">
                <a16:creationId xmlns:a16="http://schemas.microsoft.com/office/drawing/2014/main" id="{55CD8513-4714-4D78-A833-558C8F7EB360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9414" r="9414"/>
          <a:stretch/>
        </p:blipFill>
        <p:spPr>
          <a:xfrm>
            <a:off x="8096865" y="357417"/>
            <a:ext cx="3775587" cy="5600930"/>
          </a:xfrm>
          <a:noFill/>
        </p:spPr>
      </p:pic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293A2AE-FD95-E9F1-2FC1-3FE135D4AD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2930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3240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9AA20-C5C7-D8A1-579E-4C1569EAF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4672584" cy="1453896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Procedural Justice, Trust, and Community Impact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00D092-78C2-5E13-5230-9F663DB7575A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937402" y="599600"/>
            <a:ext cx="5633165" cy="56233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Principles of Procedural Justice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Fair procedures, respectful treatment, neutral decisions, and being heard build trust and legitimacy with communities.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Leadership Role in Justice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Operational leaders shape perceptions through supervision, communication, and organizational culture in policing.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Community and Psychological Impact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Negative policing harms minority communities causing anxiety, alienation, and weakened social cohesion.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Legitimacy and Public Safety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Prioritizing procedural justice strengthens legitimacy and supports sustainable, effective public safety outcomes.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25F9167-7C17-10F0-5F83-428A5D9E47C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41" b="23841"/>
          <a:stretch>
            <a:fillRect/>
          </a:stretch>
        </p:blipFill>
        <p:spPr>
          <a:xfrm>
            <a:off x="349324" y="2423719"/>
            <a:ext cx="5175504" cy="3269158"/>
          </a:xfrm>
          <a:prstGeom prst="rect">
            <a:avLst/>
          </a:prstGeom>
          <a:blipFill>
            <a:blip r:embed="rId4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pic>
      <p:pic>
        <p:nvPicPr>
          <p:cNvPr id="9" name="Picture 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B522A41-B209-3642-3EA2-AF1F5E0D9C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2930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2093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C4315-378D-52AC-E720-28ABA6458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4672584" cy="1420930"/>
          </a:xfrm>
        </p:spPr>
        <p:txBody>
          <a:bodyPr anchor="t">
            <a:normAutofit/>
          </a:bodyPr>
          <a:lstStyle/>
          <a:p>
            <a:r>
              <a:rPr lang="en-US" sz="3300" dirty="0">
                <a:solidFill>
                  <a:srgbClr val="002060"/>
                </a:solidFill>
              </a:rPr>
              <a:t>Reform, Accountability, and Future Operational Challenges</a:t>
            </a:r>
          </a:p>
        </p:txBody>
      </p:sp>
      <p:pic>
        <p:nvPicPr>
          <p:cNvPr id="5" name="Content Placeholder 4" descr="AI city Network Server Technology">
            <a:extLst>
              <a:ext uri="{FF2B5EF4-FFF2-40B4-BE49-F238E27FC236}">
                <a16:creationId xmlns:a16="http://schemas.microsoft.com/office/drawing/2014/main" id="{ACD28156-2743-4C48-8995-358B27ACAA8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r="15100"/>
          <a:stretch>
            <a:fillRect/>
          </a:stretch>
        </p:blipFill>
        <p:spPr>
          <a:xfrm>
            <a:off x="1142080" y="2743199"/>
            <a:ext cx="3653243" cy="287224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7B13E-77C2-723A-B79E-984074080E7C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937402" y="599600"/>
            <a:ext cx="5633165" cy="562336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endParaRPr lang="en-US" b="1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Policing Reforms and Accountability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Reforms include data collection, oversight bodies, body cameras, and bias training to improve policing accountability.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Leadership in Reform Implementation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Operational leaders ensure reforms translate into practice through transparent accountability and reflective learning culture.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Future Operational Challenges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Leaders face challenges managing technology, ethical concerns, and sustaining legitimacy under scrutiny.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Fairness and Community Impact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policing leadership integrates fairness and legitimacy to deliver just and effective public safety.</a:t>
            </a:r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B25ECD4-030A-288F-68B6-BB22383ABD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29300"/>
            <a:ext cx="121824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50659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Classical academia">
  <a:themeElements>
    <a:clrScheme name="Classical Academia">
      <a:dk1>
        <a:srgbClr val="47292D"/>
      </a:dk1>
      <a:lt1>
        <a:srgbClr val="DFD1C2"/>
      </a:lt1>
      <a:dk2>
        <a:srgbClr val="000000"/>
      </a:dk2>
      <a:lt2>
        <a:srgbClr val="FEFFFF"/>
      </a:lt2>
      <a:accent1>
        <a:srgbClr val="223343"/>
      </a:accent1>
      <a:accent2>
        <a:srgbClr val="5E332F"/>
      </a:accent2>
      <a:accent3>
        <a:srgbClr val="8194A8"/>
      </a:accent3>
      <a:accent4>
        <a:srgbClr val="621E13"/>
      </a:accent4>
      <a:accent5>
        <a:srgbClr val="5F7653"/>
      </a:accent5>
      <a:accent6>
        <a:srgbClr val="B5A093"/>
      </a:accent6>
      <a:hlink>
        <a:srgbClr val="B75A48"/>
      </a:hlink>
      <a:folHlink>
        <a:srgbClr val="0089A1"/>
      </a:folHlink>
    </a:clrScheme>
    <a:fontScheme name="Custom 10">
      <a:majorFont>
        <a:latin typeface="Playfair Display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al academia_Copilot Layouts_win32_EF_v9" id="{3BB5C372-D498-4A01-A843-C767419E0779}" vid="{BC5E8C9F-4F06-4C16-ABEB-D596FCDF265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3402</Words>
  <Application>Microsoft Office PowerPoint</Application>
  <PresentationFormat>Widescreen</PresentationFormat>
  <Paragraphs>111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Classical academia</vt:lpstr>
      <vt:lpstr>Operational Policing Leadership and Its Impact on Diverse Communities</vt:lpstr>
      <vt:lpstr>Integrating Operational Leadership with Community Impact</vt:lpstr>
      <vt:lpstr>The Contemporary Operational Policing Environment</vt:lpstr>
      <vt:lpstr>Decision-Making, People Focus, and Collaboration</vt:lpstr>
      <vt:lpstr>Social, Historical, and Community Contexts of Policing</vt:lpstr>
      <vt:lpstr>Stop and Search, Use of Force, and Public Order Policing</vt:lpstr>
      <vt:lpstr>Leading Operational  Responses to Vulnerability</vt:lpstr>
      <vt:lpstr>Operational Leadership in Serious and Organised Crime</vt:lpstr>
      <vt:lpstr>Counter-Terrorism and High-Risk Operational Leadership</vt:lpstr>
      <vt:lpstr>Procedural Justice, Trust, and Community Impact</vt:lpstr>
      <vt:lpstr>Reform, Accountability, and Future Operational Challenges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j.d.evans@uwtsd.ac.uk</dc:creator>
  <cp:lastModifiedBy>Justin Evans</cp:lastModifiedBy>
  <cp:revision>8</cp:revision>
  <dcterms:modified xsi:type="dcterms:W3CDTF">2026-06-10T08:49:49Z</dcterms:modified>
</cp:coreProperties>
</file>