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7" r:id="rId2"/>
    <p:sldId id="256"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D84301-0555-44B0-81E8-F2C160EB64F2}" v="4" dt="2026-07-16T11:12:23.5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93741" autoAdjust="0"/>
  </p:normalViewPr>
  <p:slideViewPr>
    <p:cSldViewPr snapToGrid="0">
      <p:cViewPr varScale="1">
        <p:scale>
          <a:sx n="90" d="100"/>
          <a:sy n="90" d="100"/>
        </p:scale>
        <p:origin x="39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DU TURCITU" userId="46af60d2c0b81ec4" providerId="LiveId" clId="{2910BA2F-CAFD-47EB-9699-BE4BF339CD89}"/>
    <pc:docChg chg="undo custSel modSld">
      <pc:chgData name="RADU TURCITU" userId="46af60d2c0b81ec4" providerId="LiveId" clId="{2910BA2F-CAFD-47EB-9699-BE4BF339CD89}" dt="2026-07-17T07:27:42.590" v="7" actId="5793"/>
      <pc:docMkLst>
        <pc:docMk/>
      </pc:docMkLst>
      <pc:sldChg chg="addSp delSp modSp mod">
        <pc:chgData name="RADU TURCITU" userId="46af60d2c0b81ec4" providerId="LiveId" clId="{2910BA2F-CAFD-47EB-9699-BE4BF339CD89}" dt="2026-07-16T11:12:25.732" v="5" actId="22"/>
        <pc:sldMkLst>
          <pc:docMk/>
          <pc:sldMk cId="3884155931" sldId="256"/>
        </pc:sldMkLst>
        <pc:spChg chg="add del mod">
          <ac:chgData name="RADU TURCITU" userId="46af60d2c0b81ec4" providerId="LiveId" clId="{2910BA2F-CAFD-47EB-9699-BE4BF339CD89}" dt="2026-07-16T11:12:25.732" v="5" actId="22"/>
          <ac:spMkLst>
            <pc:docMk/>
            <pc:sldMk cId="3884155931" sldId="256"/>
            <ac:spMk id="6" creationId="{CA207F8D-EB09-4EF7-0242-3A2AE07982F9}"/>
          </ac:spMkLst>
        </pc:spChg>
      </pc:sldChg>
      <pc:sldChg chg="modSp mod">
        <pc:chgData name="RADU TURCITU" userId="46af60d2c0b81ec4" providerId="LiveId" clId="{2910BA2F-CAFD-47EB-9699-BE4BF339CD89}" dt="2026-07-17T07:27:42.590" v="7" actId="5793"/>
        <pc:sldMkLst>
          <pc:docMk/>
          <pc:sldMk cId="2000656300" sldId="257"/>
        </pc:sldMkLst>
        <pc:spChg chg="mod">
          <ac:chgData name="RADU TURCITU" userId="46af60d2c0b81ec4" providerId="LiveId" clId="{2910BA2F-CAFD-47EB-9699-BE4BF339CD89}" dt="2026-07-17T07:27:42.590" v="7" actId="5793"/>
          <ac:spMkLst>
            <pc:docMk/>
            <pc:sldMk cId="2000656300" sldId="257"/>
            <ac:spMk id="3" creationId="{D3D2CCE0-73F8-9349-C50A-268BD284429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E0F5F5-FA84-4FE1-BE30-97FDC2149D23}" type="datetimeFigureOut">
              <a:rPr lang="en-IN" smtClean="0"/>
              <a:t>17-07-2026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EEBEFB-CA00-43A3-B6B6-04DB4A6FB962}" type="slidenum">
              <a:rPr lang="en-IN" smtClean="0"/>
              <a:t>‹#›</a:t>
            </a:fld>
            <a:endParaRPr lang="en-IN"/>
          </a:p>
        </p:txBody>
      </p:sp>
    </p:spTree>
    <p:extLst>
      <p:ext uri="{BB962C8B-B14F-4D97-AF65-F5344CB8AC3E}">
        <p14:creationId xmlns:p14="http://schemas.microsoft.com/office/powerpoint/2010/main" val="1143191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medvidi.com/blog/generalized-anxiety-disorder" TargetMode="External"/><Relationship Id="rId7" Type="http://schemas.openxmlformats.org/officeDocument/2006/relationships/hyperlink" Target="https://www.statista.com/statistics/1114600/generalized-anxiety-disorder-prevalence-belgium/?srsltid=AfmBOopzdCkQ4OWzjVLPMsKN71QECsTVDiRSo8A4nvDwMXD766ojVCaG" TargetMode="External"/><Relationship Id="rId2" Type="http://schemas.openxmlformats.org/officeDocument/2006/relationships/slide" Target="../slides/slide2.xml"/><Relationship Id="rId1" Type="http://schemas.openxmlformats.org/officeDocument/2006/relationships/notesMaster" Target="../notesMasters/notesMaster1.xml"/><Relationship Id="rId6" Type="http://schemas.openxmlformats.org/officeDocument/2006/relationships/hyperlink" Target="https://www.statista.com/statistics/967805/lifetime-prevalence-of-generalized-anxiety-disorder-singapore/?srsltid=AfmBOopFRzvF4Qg4yeO3FSSrKPqVO-GejY9Miu1N5JE_sqh1MZcg1awD" TargetMode="External"/><Relationship Id="rId5" Type="http://schemas.openxmlformats.org/officeDocument/2006/relationships/hyperlink" Target="https://www.statista.com/topics/5223/anxiety-in-the-us/?srsltid=AfmBOoq-FElryV1iqacO1_1YTRWNZ0foNJQ14WXe1MHkrgPFzLSg5D6w" TargetMode="External"/><Relationship Id="rId4" Type="http://schemas.openxmlformats.org/officeDocument/2006/relationships/hyperlink" Target="https://www.simplypsychology.org/cognitive-therapy.html"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fontAlgn="base">
              <a:buFont typeface="Arial" panose="020B0604020202020204" pitchFamily="34" charset="0"/>
              <a:buChar char="•"/>
            </a:pPr>
            <a:r>
              <a:rPr lang="en-IN" sz="1200" dirty="0" err="1">
                <a:latin typeface="Times New Roman" panose="02020603050405020304" pitchFamily="18" charset="0"/>
                <a:cs typeface="Times New Roman" panose="02020603050405020304" pitchFamily="18" charset="0"/>
              </a:rPr>
              <a:t>Kopcalic</a:t>
            </a:r>
            <a:r>
              <a:rPr lang="en-IN" sz="1200" dirty="0">
                <a:latin typeface="Times New Roman" panose="02020603050405020304" pitchFamily="18" charset="0"/>
                <a:cs typeface="Times New Roman" panose="02020603050405020304" pitchFamily="18" charset="0"/>
              </a:rPr>
              <a:t>, K., Arcaro, J., Pinto, A., Ali, S., </a:t>
            </a:r>
            <a:r>
              <a:rPr lang="en-IN" sz="1200" dirty="0" err="1">
                <a:latin typeface="Times New Roman" panose="02020603050405020304" pitchFamily="18" charset="0"/>
                <a:cs typeface="Times New Roman" panose="02020603050405020304" pitchFamily="18" charset="0"/>
              </a:rPr>
              <a:t>Barbui</a:t>
            </a:r>
            <a:r>
              <a:rPr lang="en-IN" sz="1200" dirty="0">
                <a:latin typeface="Times New Roman" panose="02020603050405020304" pitchFamily="18" charset="0"/>
                <a:cs typeface="Times New Roman" panose="02020603050405020304" pitchFamily="18" charset="0"/>
              </a:rPr>
              <a:t>, C., </a:t>
            </a:r>
            <a:r>
              <a:rPr lang="en-IN" sz="1200" dirty="0" err="1">
                <a:latin typeface="Times New Roman" panose="02020603050405020304" pitchFamily="18" charset="0"/>
                <a:cs typeface="Times New Roman" panose="02020603050405020304" pitchFamily="18" charset="0"/>
              </a:rPr>
              <a:t>Curatoli</a:t>
            </a:r>
            <a:r>
              <a:rPr lang="en-IN" sz="1200" dirty="0">
                <a:latin typeface="Times New Roman" panose="02020603050405020304" pitchFamily="18" charset="0"/>
                <a:cs typeface="Times New Roman" panose="02020603050405020304" pitchFamily="18" charset="0"/>
              </a:rPr>
              <a:t>, C., Martin, J. and </a:t>
            </a:r>
            <a:r>
              <a:rPr lang="en-IN" sz="1200" dirty="0" err="1">
                <a:latin typeface="Times New Roman" panose="02020603050405020304" pitchFamily="18" charset="0"/>
                <a:cs typeface="Times New Roman" panose="02020603050405020304" pitchFamily="18" charset="0"/>
              </a:rPr>
              <a:t>Guaiana</a:t>
            </a:r>
            <a:r>
              <a:rPr lang="en-IN" sz="1200" dirty="0">
                <a:latin typeface="Times New Roman" panose="02020603050405020304" pitchFamily="18" charset="0"/>
                <a:cs typeface="Times New Roman" panose="02020603050405020304" pitchFamily="18" charset="0"/>
              </a:rPr>
              <a:t>, G., 2025. Antidepressants versus placebo for generalised anxiety disorder (GAD). </a:t>
            </a:r>
            <a:r>
              <a:rPr lang="en-IN" sz="1200" i="1" dirty="0">
                <a:latin typeface="Times New Roman" panose="02020603050405020304" pitchFamily="18" charset="0"/>
                <a:cs typeface="Times New Roman" panose="02020603050405020304" pitchFamily="18" charset="0"/>
              </a:rPr>
              <a:t>Cochrane Database of Systematic Reviews</a:t>
            </a:r>
            <a:r>
              <a:rPr lang="en-IN" sz="1200" dirty="0">
                <a:latin typeface="Times New Roman" panose="02020603050405020304" pitchFamily="18" charset="0"/>
                <a:cs typeface="Times New Roman" panose="02020603050405020304" pitchFamily="18" charset="0"/>
              </a:rPr>
              <a:t>, (1).</a:t>
            </a:r>
          </a:p>
          <a:p>
            <a:pPr marL="285750" indent="-285750" algn="just" fontAlgn="base">
              <a:buFont typeface="Arial" panose="020B0604020202020204" pitchFamily="34" charset="0"/>
              <a:buChar char="•"/>
            </a:pPr>
            <a:r>
              <a:rPr lang="en-IN" sz="1200" dirty="0" err="1">
                <a:latin typeface="Times New Roman" panose="02020603050405020304" pitchFamily="18" charset="0"/>
                <a:cs typeface="Times New Roman" panose="02020603050405020304" pitchFamily="18" charset="0"/>
              </a:rPr>
              <a:t>MEDvidi</a:t>
            </a:r>
            <a:r>
              <a:rPr lang="en-IN" sz="1200" dirty="0">
                <a:latin typeface="Times New Roman" panose="02020603050405020304" pitchFamily="18" charset="0"/>
                <a:cs typeface="Times New Roman" panose="02020603050405020304" pitchFamily="18" charset="0"/>
              </a:rPr>
              <a:t> (2026) </a:t>
            </a:r>
            <a:r>
              <a:rPr lang="en-IN" sz="1200" i="1" dirty="0">
                <a:latin typeface="Times New Roman" panose="02020603050405020304" pitchFamily="18" charset="0"/>
                <a:cs typeface="Times New Roman" panose="02020603050405020304" pitchFamily="18" charset="0"/>
              </a:rPr>
              <a:t>Generalized Anxiety Disorder</a:t>
            </a:r>
            <a:r>
              <a:rPr lang="en-IN" sz="1200" dirty="0">
                <a:latin typeface="Times New Roman" panose="02020603050405020304" pitchFamily="18" charset="0"/>
                <a:cs typeface="Times New Roman" panose="02020603050405020304" pitchFamily="18" charset="0"/>
              </a:rPr>
              <a:t>. Available at: </a:t>
            </a:r>
            <a:r>
              <a:rPr lang="en-IN" sz="1200" u="sng" dirty="0">
                <a:latin typeface="Times New Roman" panose="02020603050405020304" pitchFamily="18" charset="0"/>
                <a:cs typeface="Times New Roman" panose="02020603050405020304" pitchFamily="18" charset="0"/>
                <a:hlinkClick r:id="rId3"/>
              </a:rPr>
              <a:t>https://medvidi.com/blog/generalized-anxiety-disorder</a:t>
            </a:r>
            <a:r>
              <a:rPr lang="en-IN" sz="1200" dirty="0">
                <a:latin typeface="Times New Roman" panose="02020603050405020304" pitchFamily="18" charset="0"/>
                <a:cs typeface="Times New Roman" panose="02020603050405020304" pitchFamily="18" charset="0"/>
              </a:rPr>
              <a:t> (Accessed: 29 June 2026).</a:t>
            </a:r>
          </a:p>
          <a:p>
            <a:pPr marL="285750" indent="-285750" algn="just" fontAlgn="base">
              <a:buFont typeface="Arial" panose="020B0604020202020204" pitchFamily="34" charset="0"/>
              <a:buChar char="•"/>
            </a:pPr>
            <a:r>
              <a:rPr lang="en-IN" sz="1200" dirty="0" err="1">
                <a:latin typeface="Times New Roman" panose="02020603050405020304" pitchFamily="18" charset="0"/>
                <a:cs typeface="Times New Roman" panose="02020603050405020304" pitchFamily="18" charset="0"/>
              </a:rPr>
              <a:t>Nejati</a:t>
            </a:r>
            <a:r>
              <a:rPr lang="en-IN" sz="1200" dirty="0">
                <a:latin typeface="Times New Roman" panose="02020603050405020304" pitchFamily="18" charset="0"/>
                <a:cs typeface="Times New Roman" panose="02020603050405020304" pitchFamily="18" charset="0"/>
              </a:rPr>
              <a:t>, V., Rad, J.A. and </a:t>
            </a:r>
            <a:r>
              <a:rPr lang="en-IN" sz="1200" dirty="0" err="1">
                <a:latin typeface="Times New Roman" panose="02020603050405020304" pitchFamily="18" charset="0"/>
                <a:cs typeface="Times New Roman" panose="02020603050405020304" pitchFamily="18" charset="0"/>
              </a:rPr>
              <a:t>Rasanan</a:t>
            </a:r>
            <a:r>
              <a:rPr lang="en-IN" sz="1200" dirty="0">
                <a:latin typeface="Times New Roman" panose="02020603050405020304" pitchFamily="18" charset="0"/>
                <a:cs typeface="Times New Roman" panose="02020603050405020304" pitchFamily="18" charset="0"/>
              </a:rPr>
              <a:t>, A.H.H., 2025. Neuromodulation of risk and reward processing during decision making in individuals with general anxiety disorder (GAD). </a:t>
            </a:r>
            <a:r>
              <a:rPr lang="en-IN" sz="1200" i="1" dirty="0">
                <a:latin typeface="Times New Roman" panose="02020603050405020304" pitchFamily="18" charset="0"/>
                <a:cs typeface="Times New Roman" panose="02020603050405020304" pitchFamily="18" charset="0"/>
              </a:rPr>
              <a:t>Scientific Reports</a:t>
            </a:r>
            <a:r>
              <a:rPr lang="en-IN" sz="1200" dirty="0">
                <a:latin typeface="Times New Roman" panose="02020603050405020304" pitchFamily="18" charset="0"/>
                <a:cs typeface="Times New Roman" panose="02020603050405020304" pitchFamily="18" charset="0"/>
              </a:rPr>
              <a:t>, </a:t>
            </a:r>
            <a:r>
              <a:rPr lang="en-IN" sz="1200" i="1" dirty="0">
                <a:latin typeface="Times New Roman" panose="02020603050405020304" pitchFamily="18" charset="0"/>
                <a:cs typeface="Times New Roman" panose="02020603050405020304" pitchFamily="18" charset="0"/>
              </a:rPr>
              <a:t>15</a:t>
            </a:r>
            <a:r>
              <a:rPr lang="en-IN" sz="1200" dirty="0">
                <a:latin typeface="Times New Roman" panose="02020603050405020304" pitchFamily="18" charset="0"/>
                <a:cs typeface="Times New Roman" panose="02020603050405020304" pitchFamily="18" charset="0"/>
              </a:rPr>
              <a:t>(1), p.371.</a:t>
            </a:r>
          </a:p>
          <a:p>
            <a:pPr marL="285750" indent="-285750" algn="just" fontAlgn="base">
              <a:buFont typeface="Arial" panose="020B0604020202020204" pitchFamily="34" charset="0"/>
              <a:buChar char="•"/>
            </a:pPr>
            <a:r>
              <a:rPr lang="en-IN" sz="1200" dirty="0">
                <a:latin typeface="Times New Roman" panose="02020603050405020304" pitchFamily="18" charset="0"/>
                <a:cs typeface="Times New Roman" panose="02020603050405020304" pitchFamily="18" charset="0"/>
              </a:rPr>
              <a:t>Nunes, J.C., Carroll, M.K., Mahaffey, K.W., Califf, R.M., Doraiswamy, P.M., Short, S., Shah, S.H., Swope, S., Williams, D., Hernandez, A.F. and Hong, D.S., 2022. General Anxiety Disorder-7 Questionnaire as a marker of low socioeconomic status and inequity. </a:t>
            </a:r>
            <a:r>
              <a:rPr lang="en-IN" sz="1200" i="1" dirty="0">
                <a:latin typeface="Times New Roman" panose="02020603050405020304" pitchFamily="18" charset="0"/>
                <a:cs typeface="Times New Roman" panose="02020603050405020304" pitchFamily="18" charset="0"/>
              </a:rPr>
              <a:t>Journal of Affective Disorders</a:t>
            </a:r>
            <a:r>
              <a:rPr lang="en-IN" sz="1200" dirty="0">
                <a:latin typeface="Times New Roman" panose="02020603050405020304" pitchFamily="18" charset="0"/>
                <a:cs typeface="Times New Roman" panose="02020603050405020304" pitchFamily="18" charset="0"/>
              </a:rPr>
              <a:t>, </a:t>
            </a:r>
            <a:r>
              <a:rPr lang="en-IN" sz="1200" i="1" dirty="0">
                <a:latin typeface="Times New Roman" panose="02020603050405020304" pitchFamily="18" charset="0"/>
                <a:cs typeface="Times New Roman" panose="02020603050405020304" pitchFamily="18" charset="0"/>
              </a:rPr>
              <a:t>317</a:t>
            </a:r>
            <a:r>
              <a:rPr lang="en-IN" sz="1200" dirty="0">
                <a:latin typeface="Times New Roman" panose="02020603050405020304" pitchFamily="18" charset="0"/>
                <a:cs typeface="Times New Roman" panose="02020603050405020304" pitchFamily="18" charset="0"/>
              </a:rPr>
              <a:t>, pp.287-297.</a:t>
            </a:r>
          </a:p>
          <a:p>
            <a:pPr marL="285750" indent="-285750" algn="just" fontAlgn="base">
              <a:buFont typeface="Arial" panose="020B0604020202020204" pitchFamily="34" charset="0"/>
              <a:buChar char="•"/>
            </a:pPr>
            <a:r>
              <a:rPr lang="en-IN" sz="1200" dirty="0">
                <a:latin typeface="Times New Roman" panose="02020603050405020304" pitchFamily="18" charset="0"/>
                <a:cs typeface="Times New Roman" panose="02020603050405020304" pitchFamily="18" charset="0"/>
              </a:rPr>
              <a:t>Shipp, L., Leigh, E., Rajesh, S. and Waite, P., 2026. Evaluating the efficacy of psychological therapies for generalised anxiety disorder in children and adolescents: A systematic review and narrative synthesis. </a:t>
            </a:r>
            <a:r>
              <a:rPr lang="en-IN" sz="1200" i="1" dirty="0">
                <a:latin typeface="Times New Roman" panose="02020603050405020304" pitchFamily="18" charset="0"/>
                <a:cs typeface="Times New Roman" panose="02020603050405020304" pitchFamily="18" charset="0"/>
              </a:rPr>
              <a:t>JCPP advances</a:t>
            </a:r>
            <a:r>
              <a:rPr lang="en-IN" sz="1200" dirty="0">
                <a:latin typeface="Times New Roman" panose="02020603050405020304" pitchFamily="18" charset="0"/>
                <a:cs typeface="Times New Roman" panose="02020603050405020304" pitchFamily="18" charset="0"/>
              </a:rPr>
              <a:t>, </a:t>
            </a:r>
            <a:r>
              <a:rPr lang="en-IN" sz="1200" i="1" dirty="0">
                <a:latin typeface="Times New Roman" panose="02020603050405020304" pitchFamily="18" charset="0"/>
                <a:cs typeface="Times New Roman" panose="02020603050405020304" pitchFamily="18" charset="0"/>
              </a:rPr>
              <a:t>6</a:t>
            </a:r>
            <a:r>
              <a:rPr lang="en-IN" sz="1200" dirty="0">
                <a:latin typeface="Times New Roman" panose="02020603050405020304" pitchFamily="18" charset="0"/>
                <a:cs typeface="Times New Roman" panose="02020603050405020304" pitchFamily="18" charset="0"/>
              </a:rPr>
              <a:t>(1), p.e70056.</a:t>
            </a:r>
          </a:p>
          <a:p>
            <a:pPr marL="285750" indent="-285750" algn="just" fontAlgn="base">
              <a:buFont typeface="Arial" panose="020B0604020202020204" pitchFamily="34" charset="0"/>
              <a:buChar char="•"/>
            </a:pPr>
            <a:r>
              <a:rPr lang="en-IN" sz="1200" dirty="0">
                <a:latin typeface="Times New Roman" panose="02020603050405020304" pitchFamily="18" charset="0"/>
                <a:cs typeface="Times New Roman" panose="02020603050405020304" pitchFamily="18" charset="0"/>
              </a:rPr>
              <a:t>Simply Psychology (2026) </a:t>
            </a:r>
            <a:r>
              <a:rPr lang="en-IN" sz="1200" i="1" dirty="0">
                <a:latin typeface="Times New Roman" panose="02020603050405020304" pitchFamily="18" charset="0"/>
                <a:cs typeface="Times New Roman" panose="02020603050405020304" pitchFamily="18" charset="0"/>
              </a:rPr>
              <a:t>Cognitive Therapy</a:t>
            </a:r>
            <a:r>
              <a:rPr lang="en-IN" sz="1200" dirty="0">
                <a:latin typeface="Times New Roman" panose="02020603050405020304" pitchFamily="18" charset="0"/>
                <a:cs typeface="Times New Roman" panose="02020603050405020304" pitchFamily="18" charset="0"/>
              </a:rPr>
              <a:t>. Available at:  </a:t>
            </a:r>
            <a:r>
              <a:rPr lang="en-IN" sz="1200" u="sng" dirty="0">
                <a:latin typeface="Times New Roman" panose="02020603050405020304" pitchFamily="18" charset="0"/>
                <a:cs typeface="Times New Roman" panose="02020603050405020304" pitchFamily="18" charset="0"/>
                <a:hlinkClick r:id="rId4"/>
              </a:rPr>
              <a:t>https://www.simplypsychology.org/cognitive-therapy.html</a:t>
            </a:r>
            <a:r>
              <a:rPr lang="en-IN" sz="1200" dirty="0">
                <a:latin typeface="Times New Roman" panose="02020603050405020304" pitchFamily="18" charset="0"/>
                <a:cs typeface="Times New Roman" panose="02020603050405020304" pitchFamily="18" charset="0"/>
              </a:rPr>
              <a:t> (Accessed: 29 June 2026).</a:t>
            </a:r>
          </a:p>
          <a:p>
            <a:pPr marL="285750" indent="-285750" algn="just" fontAlgn="base">
              <a:buFont typeface="Arial" panose="020B0604020202020204" pitchFamily="34" charset="0"/>
              <a:buChar char="•"/>
            </a:pPr>
            <a:r>
              <a:rPr lang="en-IN" sz="1200" dirty="0">
                <a:latin typeface="Times New Roman" panose="02020603050405020304" pitchFamily="18" charset="0"/>
                <a:cs typeface="Times New Roman" panose="02020603050405020304" pitchFamily="18" charset="0"/>
              </a:rPr>
              <a:t>Statista (2025) </a:t>
            </a:r>
            <a:r>
              <a:rPr lang="en-IN" sz="1200" i="1" dirty="0">
                <a:latin typeface="Times New Roman" panose="02020603050405020304" pitchFamily="18" charset="0"/>
                <a:cs typeface="Times New Roman" panose="02020603050405020304" pitchFamily="18" charset="0"/>
              </a:rPr>
              <a:t>Anxiety in the U.S. – statistics &amp; facts.</a:t>
            </a:r>
            <a:r>
              <a:rPr lang="en-IN" sz="1200" dirty="0">
                <a:latin typeface="Times New Roman" panose="02020603050405020304" pitchFamily="18" charset="0"/>
                <a:cs typeface="Times New Roman" panose="02020603050405020304" pitchFamily="18" charset="0"/>
              </a:rPr>
              <a:t> Available at: </a:t>
            </a:r>
            <a:r>
              <a:rPr lang="en-IN" sz="1200" u="sng" dirty="0">
                <a:latin typeface="Times New Roman" panose="02020603050405020304" pitchFamily="18" charset="0"/>
                <a:cs typeface="Times New Roman" panose="02020603050405020304" pitchFamily="18" charset="0"/>
                <a:hlinkClick r:id="rId5"/>
              </a:rPr>
              <a:t>https://www.statista.com/topics/5223/anxiety-in-the-us/?srsltid=AfmBOoq-FElryV1iqacO1_1YTRWNZ0foNJQ14WXe1MHkrgPFzLSg5D6w</a:t>
            </a:r>
            <a:r>
              <a:rPr lang="en-IN" sz="1200" dirty="0">
                <a:latin typeface="Times New Roman" panose="02020603050405020304" pitchFamily="18" charset="0"/>
                <a:cs typeface="Times New Roman" panose="02020603050405020304" pitchFamily="18" charset="0"/>
              </a:rPr>
              <a:t> (Accessed: 25 June 2026).</a:t>
            </a:r>
          </a:p>
          <a:p>
            <a:pPr marL="285750" indent="-285750" algn="just" fontAlgn="base">
              <a:buFont typeface="Arial" panose="020B0604020202020204" pitchFamily="34" charset="0"/>
              <a:buChar char="•"/>
            </a:pPr>
            <a:r>
              <a:rPr lang="en-IN" sz="1200" dirty="0">
                <a:latin typeface="Times New Roman" panose="02020603050405020304" pitchFamily="18" charset="0"/>
                <a:cs typeface="Times New Roman" panose="02020603050405020304" pitchFamily="18" charset="0"/>
              </a:rPr>
              <a:t>Statista (2025) </a:t>
            </a:r>
            <a:r>
              <a:rPr lang="en-IN" sz="1200" i="1" dirty="0">
                <a:latin typeface="Times New Roman" panose="02020603050405020304" pitchFamily="18" charset="0"/>
                <a:cs typeface="Times New Roman" panose="02020603050405020304" pitchFamily="18" charset="0"/>
              </a:rPr>
              <a:t>Lifetime prevalence of generalized anxiety disorder in Singapore as of 2022, by gender.</a:t>
            </a:r>
            <a:r>
              <a:rPr lang="en-IN" sz="1200" dirty="0">
                <a:latin typeface="Times New Roman" panose="02020603050405020304" pitchFamily="18" charset="0"/>
                <a:cs typeface="Times New Roman" panose="02020603050405020304" pitchFamily="18" charset="0"/>
              </a:rPr>
              <a:t> Available at:  </a:t>
            </a:r>
            <a:r>
              <a:rPr lang="en-IN" sz="1200" u="sng" dirty="0">
                <a:latin typeface="Times New Roman" panose="02020603050405020304" pitchFamily="18" charset="0"/>
                <a:cs typeface="Times New Roman" panose="02020603050405020304" pitchFamily="18" charset="0"/>
                <a:hlinkClick r:id="rId6"/>
              </a:rPr>
              <a:t>https://www.statista.com/statistics/967805/lifetime-prevalence-of-generalized-anxiety-disorder-singapore/?srsltid=AfmBOopFRzvF4Qg4yeO3FSSrKPqVO-GejY9Miu1N5JE_sqh1MZcg1awD</a:t>
            </a:r>
            <a:r>
              <a:rPr lang="en-IN" sz="1200" dirty="0">
                <a:latin typeface="Times New Roman" panose="02020603050405020304" pitchFamily="18" charset="0"/>
                <a:cs typeface="Times New Roman" panose="02020603050405020304" pitchFamily="18" charset="0"/>
              </a:rPr>
              <a:t> (Accessed: 25 June 2026).</a:t>
            </a:r>
          </a:p>
          <a:p>
            <a:pPr marL="285750" indent="-285750" algn="just" fontAlgn="base">
              <a:buFont typeface="Arial" panose="020B0604020202020204" pitchFamily="34" charset="0"/>
              <a:buChar char="•"/>
            </a:pPr>
            <a:r>
              <a:rPr lang="en-IN" sz="1200" dirty="0">
                <a:latin typeface="Times New Roman" panose="02020603050405020304" pitchFamily="18" charset="0"/>
                <a:cs typeface="Times New Roman" panose="02020603050405020304" pitchFamily="18" charset="0"/>
              </a:rPr>
              <a:t>Statista (2025) </a:t>
            </a:r>
            <a:r>
              <a:rPr lang="en-IN" sz="1200" i="1" dirty="0">
                <a:latin typeface="Times New Roman" panose="02020603050405020304" pitchFamily="18" charset="0"/>
                <a:cs typeface="Times New Roman" panose="02020603050405020304" pitchFamily="18" charset="0"/>
              </a:rPr>
              <a:t>Prevalence of generalized anxiety disorder in Belgium from 2001 to 2018.</a:t>
            </a:r>
            <a:r>
              <a:rPr lang="en-IN" sz="1200" dirty="0">
                <a:latin typeface="Times New Roman" panose="02020603050405020304" pitchFamily="18" charset="0"/>
                <a:cs typeface="Times New Roman" panose="02020603050405020304" pitchFamily="18" charset="0"/>
              </a:rPr>
              <a:t> Available at: </a:t>
            </a:r>
            <a:r>
              <a:rPr lang="en-IN" sz="1200" u="sng" dirty="0">
                <a:latin typeface="Times New Roman" panose="02020603050405020304" pitchFamily="18" charset="0"/>
                <a:cs typeface="Times New Roman" panose="02020603050405020304" pitchFamily="18" charset="0"/>
                <a:hlinkClick r:id="rId7"/>
              </a:rPr>
              <a:t>https://www.statista.com/statistics/1114600/generalized-anxiety-disorder-prevalence-belgium/?srsltid=AfmBOopzdCkQ4OWzjVLPMsKN71QECsTVDiRSo8A4nvDwMXD766ojVCaG</a:t>
            </a:r>
            <a:r>
              <a:rPr lang="en-IN" sz="1200" dirty="0">
                <a:latin typeface="Times New Roman" panose="02020603050405020304" pitchFamily="18" charset="0"/>
                <a:cs typeface="Times New Roman" panose="02020603050405020304" pitchFamily="18" charset="0"/>
              </a:rPr>
              <a:t> (Accessed: 25 June 2026).</a:t>
            </a:r>
          </a:p>
          <a:p>
            <a:pPr marL="285750" indent="-285750" algn="just" fontAlgn="base">
              <a:buFont typeface="Arial" panose="020B0604020202020204" pitchFamily="34" charset="0"/>
              <a:buChar char="•"/>
            </a:pPr>
            <a:r>
              <a:rPr lang="en-IN" sz="1200" dirty="0">
                <a:latin typeface="Times New Roman" panose="02020603050405020304" pitchFamily="18" charset="0"/>
                <a:cs typeface="Times New Roman" panose="02020603050405020304" pitchFamily="18" charset="0"/>
              </a:rPr>
              <a:t>Villarreal-Zegarra, D., Paredes-Angeles, R., Mayo-</a:t>
            </a:r>
            <a:r>
              <a:rPr lang="en-IN" sz="1200" dirty="0" err="1">
                <a:latin typeface="Times New Roman" panose="02020603050405020304" pitchFamily="18" charset="0"/>
                <a:cs typeface="Times New Roman" panose="02020603050405020304" pitchFamily="18" charset="0"/>
              </a:rPr>
              <a:t>Puchoc</a:t>
            </a:r>
            <a:r>
              <a:rPr lang="en-IN" sz="1200" dirty="0">
                <a:latin typeface="Times New Roman" panose="02020603050405020304" pitchFamily="18" charset="0"/>
                <a:cs typeface="Times New Roman" panose="02020603050405020304" pitchFamily="18" charset="0"/>
              </a:rPr>
              <a:t>, N., Arenas-Minaya, E., </a:t>
            </a:r>
            <a:r>
              <a:rPr lang="en-IN" sz="1200" dirty="0" err="1">
                <a:latin typeface="Times New Roman" panose="02020603050405020304" pitchFamily="18" charset="0"/>
                <a:cs typeface="Times New Roman" panose="02020603050405020304" pitchFamily="18" charset="0"/>
              </a:rPr>
              <a:t>Huarcaya</a:t>
            </a:r>
            <a:r>
              <a:rPr lang="en-IN" sz="1200" dirty="0">
                <a:latin typeface="Times New Roman" panose="02020603050405020304" pitchFamily="18" charset="0"/>
                <a:cs typeface="Times New Roman" panose="02020603050405020304" pitchFamily="18" charset="0"/>
              </a:rPr>
              <a:t>-Victoria, J. and </a:t>
            </a:r>
            <a:r>
              <a:rPr lang="en-IN" sz="1200" dirty="0" err="1">
                <a:latin typeface="Times New Roman" panose="02020603050405020304" pitchFamily="18" charset="0"/>
                <a:cs typeface="Times New Roman" panose="02020603050405020304" pitchFamily="18" charset="0"/>
              </a:rPr>
              <a:t>Copez-Lonzoy</a:t>
            </a:r>
            <a:r>
              <a:rPr lang="en-IN" sz="1200" dirty="0">
                <a:latin typeface="Times New Roman" panose="02020603050405020304" pitchFamily="18" charset="0"/>
                <a:cs typeface="Times New Roman" panose="02020603050405020304" pitchFamily="18" charset="0"/>
              </a:rPr>
              <a:t>, A., 2024. Psychometric properties of the GAD-7 (General Anxiety Disorder-7): a cross-sectional study of the Peruvian general population. </a:t>
            </a:r>
            <a:r>
              <a:rPr lang="en-IN" sz="1200" i="1" dirty="0">
                <a:latin typeface="Times New Roman" panose="02020603050405020304" pitchFamily="18" charset="0"/>
                <a:cs typeface="Times New Roman" panose="02020603050405020304" pitchFamily="18" charset="0"/>
              </a:rPr>
              <a:t>BMC psychology</a:t>
            </a:r>
            <a:r>
              <a:rPr lang="en-IN" sz="1200" dirty="0">
                <a:latin typeface="Times New Roman" panose="02020603050405020304" pitchFamily="18" charset="0"/>
                <a:cs typeface="Times New Roman" panose="02020603050405020304" pitchFamily="18" charset="0"/>
              </a:rPr>
              <a:t>, </a:t>
            </a:r>
            <a:r>
              <a:rPr lang="en-IN" sz="1200" i="1" dirty="0">
                <a:latin typeface="Times New Roman" panose="02020603050405020304" pitchFamily="18" charset="0"/>
                <a:cs typeface="Times New Roman" panose="02020603050405020304" pitchFamily="18" charset="0"/>
              </a:rPr>
              <a:t>12</a:t>
            </a:r>
            <a:r>
              <a:rPr lang="en-IN" sz="1200" dirty="0">
                <a:latin typeface="Times New Roman" panose="02020603050405020304" pitchFamily="18" charset="0"/>
                <a:cs typeface="Times New Roman" panose="02020603050405020304" pitchFamily="18" charset="0"/>
              </a:rPr>
              <a:t>(1), p.183.</a:t>
            </a:r>
          </a:p>
          <a:p>
            <a:pPr marL="342900" indent="-342900" algn="just">
              <a:buFont typeface="Arial" panose="020B0604020202020204" pitchFamily="34" charset="0"/>
              <a:buChar char="•"/>
            </a:pPr>
            <a:br>
              <a:rPr lang="en-IN" sz="1200" dirty="0">
                <a:latin typeface="Times New Roman" panose="02020603050405020304" pitchFamily="18" charset="0"/>
                <a:cs typeface="Times New Roman" panose="02020603050405020304" pitchFamily="18" charset="0"/>
              </a:rPr>
            </a:br>
            <a:endParaRPr lang="en-GB" sz="1200" b="1" kern="100" dirty="0">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6EEBEFB-CA00-43A3-B6B6-04DB4A6FB962}" type="slidenum">
              <a:rPr lang="en-IN" smtClean="0"/>
              <a:t>2</a:t>
            </a:fld>
            <a:endParaRPr lang="en-IN"/>
          </a:p>
        </p:txBody>
      </p:sp>
    </p:spTree>
    <p:extLst>
      <p:ext uri="{BB962C8B-B14F-4D97-AF65-F5344CB8AC3E}">
        <p14:creationId xmlns:p14="http://schemas.microsoft.com/office/powerpoint/2010/main" val="23478681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3FB57-CE7A-4D92-46D7-DB7BA5A5B15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E7E43AD-CDAD-803B-5088-206C65C0F8C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6AF48A4-FC84-9763-8D18-08A43CCAC420}"/>
              </a:ext>
            </a:extLst>
          </p:cNvPr>
          <p:cNvSpPr>
            <a:spLocks noGrp="1"/>
          </p:cNvSpPr>
          <p:nvPr>
            <p:ph type="dt" sz="half" idx="10"/>
          </p:nvPr>
        </p:nvSpPr>
        <p:spPr/>
        <p:txBody>
          <a:bodyPr/>
          <a:lstStyle/>
          <a:p>
            <a:fld id="{A74724B1-5A65-4A8C-BF1D-BCBFD10EA79C}" type="datetimeFigureOut">
              <a:rPr lang="en-GB" smtClean="0"/>
              <a:t>17/07/2026</a:t>
            </a:fld>
            <a:endParaRPr lang="en-GB"/>
          </a:p>
        </p:txBody>
      </p:sp>
      <p:sp>
        <p:nvSpPr>
          <p:cNvPr id="5" name="Footer Placeholder 4">
            <a:extLst>
              <a:ext uri="{FF2B5EF4-FFF2-40B4-BE49-F238E27FC236}">
                <a16:creationId xmlns:a16="http://schemas.microsoft.com/office/drawing/2014/main" id="{98B7D377-643C-7941-497D-3ECCEBED83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943303-9487-2D91-AF16-0E142152D542}"/>
              </a:ext>
            </a:extLst>
          </p:cNvPr>
          <p:cNvSpPr>
            <a:spLocks noGrp="1"/>
          </p:cNvSpPr>
          <p:nvPr>
            <p:ph type="sldNum" sz="quarter" idx="12"/>
          </p:nvPr>
        </p:nvSpPr>
        <p:spPr/>
        <p:txBody>
          <a:bodyPr/>
          <a:lstStyle/>
          <a:p>
            <a:fld id="{23AFA094-8508-423C-AFE6-9F53BB8787E6}" type="slidenum">
              <a:rPr lang="en-GB" smtClean="0"/>
              <a:t>‹#›</a:t>
            </a:fld>
            <a:endParaRPr lang="en-GB"/>
          </a:p>
        </p:txBody>
      </p:sp>
    </p:spTree>
    <p:extLst>
      <p:ext uri="{BB962C8B-B14F-4D97-AF65-F5344CB8AC3E}">
        <p14:creationId xmlns:p14="http://schemas.microsoft.com/office/powerpoint/2010/main" val="36403687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52D5B-3570-D529-21D5-A65AE27309B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7179C9-2579-197C-1358-7E03542C2B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36DC2D-7525-9314-D5C2-42D42478FE50}"/>
              </a:ext>
            </a:extLst>
          </p:cNvPr>
          <p:cNvSpPr>
            <a:spLocks noGrp="1"/>
          </p:cNvSpPr>
          <p:nvPr>
            <p:ph type="dt" sz="half" idx="10"/>
          </p:nvPr>
        </p:nvSpPr>
        <p:spPr/>
        <p:txBody>
          <a:bodyPr/>
          <a:lstStyle/>
          <a:p>
            <a:fld id="{A74724B1-5A65-4A8C-BF1D-BCBFD10EA79C}" type="datetimeFigureOut">
              <a:rPr lang="en-GB" smtClean="0"/>
              <a:t>17/07/2026</a:t>
            </a:fld>
            <a:endParaRPr lang="en-GB"/>
          </a:p>
        </p:txBody>
      </p:sp>
      <p:sp>
        <p:nvSpPr>
          <p:cNvPr id="5" name="Footer Placeholder 4">
            <a:extLst>
              <a:ext uri="{FF2B5EF4-FFF2-40B4-BE49-F238E27FC236}">
                <a16:creationId xmlns:a16="http://schemas.microsoft.com/office/drawing/2014/main" id="{9591F44E-C919-D3F7-88B0-FCB5A41CFD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2DC725-468B-5799-CCAC-FCC484F82D7A}"/>
              </a:ext>
            </a:extLst>
          </p:cNvPr>
          <p:cNvSpPr>
            <a:spLocks noGrp="1"/>
          </p:cNvSpPr>
          <p:nvPr>
            <p:ph type="sldNum" sz="quarter" idx="12"/>
          </p:nvPr>
        </p:nvSpPr>
        <p:spPr/>
        <p:txBody>
          <a:bodyPr/>
          <a:lstStyle/>
          <a:p>
            <a:fld id="{23AFA094-8508-423C-AFE6-9F53BB8787E6}" type="slidenum">
              <a:rPr lang="en-GB" smtClean="0"/>
              <a:t>‹#›</a:t>
            </a:fld>
            <a:endParaRPr lang="en-GB"/>
          </a:p>
        </p:txBody>
      </p:sp>
    </p:spTree>
    <p:extLst>
      <p:ext uri="{BB962C8B-B14F-4D97-AF65-F5344CB8AC3E}">
        <p14:creationId xmlns:p14="http://schemas.microsoft.com/office/powerpoint/2010/main" val="15969602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82875-21DC-4D2E-00BC-65F43D61CEC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2674380-389D-361E-2D90-70395AB694E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CEAE076-8348-B5E3-035B-C46A8709A3EA}"/>
              </a:ext>
            </a:extLst>
          </p:cNvPr>
          <p:cNvSpPr>
            <a:spLocks noGrp="1"/>
          </p:cNvSpPr>
          <p:nvPr>
            <p:ph type="dt" sz="half" idx="10"/>
          </p:nvPr>
        </p:nvSpPr>
        <p:spPr/>
        <p:txBody>
          <a:bodyPr/>
          <a:lstStyle/>
          <a:p>
            <a:fld id="{A74724B1-5A65-4A8C-BF1D-BCBFD10EA79C}" type="datetimeFigureOut">
              <a:rPr lang="en-GB" smtClean="0"/>
              <a:t>17/07/2026</a:t>
            </a:fld>
            <a:endParaRPr lang="en-GB"/>
          </a:p>
        </p:txBody>
      </p:sp>
      <p:sp>
        <p:nvSpPr>
          <p:cNvPr id="5" name="Footer Placeholder 4">
            <a:extLst>
              <a:ext uri="{FF2B5EF4-FFF2-40B4-BE49-F238E27FC236}">
                <a16:creationId xmlns:a16="http://schemas.microsoft.com/office/drawing/2014/main" id="{547BC686-C27D-6735-183E-DD10421F79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B15644-A3DF-F9BF-E025-E7F49E4BACA8}"/>
              </a:ext>
            </a:extLst>
          </p:cNvPr>
          <p:cNvSpPr>
            <a:spLocks noGrp="1"/>
          </p:cNvSpPr>
          <p:nvPr>
            <p:ph type="sldNum" sz="quarter" idx="12"/>
          </p:nvPr>
        </p:nvSpPr>
        <p:spPr/>
        <p:txBody>
          <a:bodyPr/>
          <a:lstStyle/>
          <a:p>
            <a:fld id="{23AFA094-8508-423C-AFE6-9F53BB8787E6}" type="slidenum">
              <a:rPr lang="en-GB" smtClean="0"/>
              <a:t>‹#›</a:t>
            </a:fld>
            <a:endParaRPr lang="en-GB"/>
          </a:p>
        </p:txBody>
      </p:sp>
    </p:spTree>
    <p:extLst>
      <p:ext uri="{BB962C8B-B14F-4D97-AF65-F5344CB8AC3E}">
        <p14:creationId xmlns:p14="http://schemas.microsoft.com/office/powerpoint/2010/main" val="356160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C143F-A366-4922-E8DD-0D17072AB30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9B77B4B-370F-7661-BE27-77DDFB0DE56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577510-5263-60E9-203A-A82F220EEE3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818E0FE-DDB4-C51E-0EC6-4D9363ADF359}"/>
              </a:ext>
            </a:extLst>
          </p:cNvPr>
          <p:cNvSpPr>
            <a:spLocks noGrp="1"/>
          </p:cNvSpPr>
          <p:nvPr>
            <p:ph type="dt" sz="half" idx="10"/>
          </p:nvPr>
        </p:nvSpPr>
        <p:spPr/>
        <p:txBody>
          <a:bodyPr/>
          <a:lstStyle/>
          <a:p>
            <a:fld id="{A74724B1-5A65-4A8C-BF1D-BCBFD10EA79C}" type="datetimeFigureOut">
              <a:rPr lang="en-GB" smtClean="0"/>
              <a:t>17/07/2026</a:t>
            </a:fld>
            <a:endParaRPr lang="en-GB"/>
          </a:p>
        </p:txBody>
      </p:sp>
      <p:sp>
        <p:nvSpPr>
          <p:cNvPr id="6" name="Footer Placeholder 5">
            <a:extLst>
              <a:ext uri="{FF2B5EF4-FFF2-40B4-BE49-F238E27FC236}">
                <a16:creationId xmlns:a16="http://schemas.microsoft.com/office/drawing/2014/main" id="{7AC71746-978D-7ED5-23CA-CAAF6EDFF2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4FA081-7D5E-7565-D9AB-89DCFA415A06}"/>
              </a:ext>
            </a:extLst>
          </p:cNvPr>
          <p:cNvSpPr>
            <a:spLocks noGrp="1"/>
          </p:cNvSpPr>
          <p:nvPr>
            <p:ph type="sldNum" sz="quarter" idx="12"/>
          </p:nvPr>
        </p:nvSpPr>
        <p:spPr/>
        <p:txBody>
          <a:bodyPr/>
          <a:lstStyle/>
          <a:p>
            <a:fld id="{23AFA094-8508-423C-AFE6-9F53BB8787E6}" type="slidenum">
              <a:rPr lang="en-GB" smtClean="0"/>
              <a:t>‹#›</a:t>
            </a:fld>
            <a:endParaRPr lang="en-GB"/>
          </a:p>
        </p:txBody>
      </p:sp>
    </p:spTree>
    <p:extLst>
      <p:ext uri="{BB962C8B-B14F-4D97-AF65-F5344CB8AC3E}">
        <p14:creationId xmlns:p14="http://schemas.microsoft.com/office/powerpoint/2010/main" val="3340632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F6884-8860-9F33-75AB-78AD520E5EE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54F8B5E-1D45-9FA9-2732-42D91A451E3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9BEAC2B-4A4A-8BC4-10A5-32256173354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04359CA-F2D3-0840-2658-EB8AAD5E4C0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FFC6F01-010B-3C42-8195-5B02552B316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E3A6BED-95B0-FD5B-205E-DBD1E9DF6789}"/>
              </a:ext>
            </a:extLst>
          </p:cNvPr>
          <p:cNvSpPr>
            <a:spLocks noGrp="1"/>
          </p:cNvSpPr>
          <p:nvPr>
            <p:ph type="dt" sz="half" idx="10"/>
          </p:nvPr>
        </p:nvSpPr>
        <p:spPr/>
        <p:txBody>
          <a:bodyPr/>
          <a:lstStyle/>
          <a:p>
            <a:fld id="{A74724B1-5A65-4A8C-BF1D-BCBFD10EA79C}" type="datetimeFigureOut">
              <a:rPr lang="en-GB" smtClean="0"/>
              <a:t>17/07/2026</a:t>
            </a:fld>
            <a:endParaRPr lang="en-GB"/>
          </a:p>
        </p:txBody>
      </p:sp>
      <p:sp>
        <p:nvSpPr>
          <p:cNvPr id="8" name="Footer Placeholder 7">
            <a:extLst>
              <a:ext uri="{FF2B5EF4-FFF2-40B4-BE49-F238E27FC236}">
                <a16:creationId xmlns:a16="http://schemas.microsoft.com/office/drawing/2014/main" id="{9FE0AFDB-DD97-B0F0-03F0-78D57BC6E73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312DAC0-FA05-2121-54C2-D53267581003}"/>
              </a:ext>
            </a:extLst>
          </p:cNvPr>
          <p:cNvSpPr>
            <a:spLocks noGrp="1"/>
          </p:cNvSpPr>
          <p:nvPr>
            <p:ph type="sldNum" sz="quarter" idx="12"/>
          </p:nvPr>
        </p:nvSpPr>
        <p:spPr/>
        <p:txBody>
          <a:bodyPr/>
          <a:lstStyle/>
          <a:p>
            <a:fld id="{23AFA094-8508-423C-AFE6-9F53BB8787E6}" type="slidenum">
              <a:rPr lang="en-GB" smtClean="0"/>
              <a:t>‹#›</a:t>
            </a:fld>
            <a:endParaRPr lang="en-GB"/>
          </a:p>
        </p:txBody>
      </p:sp>
    </p:spTree>
    <p:extLst>
      <p:ext uri="{BB962C8B-B14F-4D97-AF65-F5344CB8AC3E}">
        <p14:creationId xmlns:p14="http://schemas.microsoft.com/office/powerpoint/2010/main" val="19553066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2FB00-5697-BCE2-16F0-731A4CB5861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605B750-61D7-7306-3D12-7CEC0F274968}"/>
              </a:ext>
            </a:extLst>
          </p:cNvPr>
          <p:cNvSpPr>
            <a:spLocks noGrp="1"/>
          </p:cNvSpPr>
          <p:nvPr>
            <p:ph type="dt" sz="half" idx="10"/>
          </p:nvPr>
        </p:nvSpPr>
        <p:spPr/>
        <p:txBody>
          <a:bodyPr/>
          <a:lstStyle/>
          <a:p>
            <a:fld id="{A74724B1-5A65-4A8C-BF1D-BCBFD10EA79C}" type="datetimeFigureOut">
              <a:rPr lang="en-GB" smtClean="0"/>
              <a:t>17/07/2026</a:t>
            </a:fld>
            <a:endParaRPr lang="en-GB"/>
          </a:p>
        </p:txBody>
      </p:sp>
      <p:sp>
        <p:nvSpPr>
          <p:cNvPr id="4" name="Footer Placeholder 3">
            <a:extLst>
              <a:ext uri="{FF2B5EF4-FFF2-40B4-BE49-F238E27FC236}">
                <a16:creationId xmlns:a16="http://schemas.microsoft.com/office/drawing/2014/main" id="{411E69B4-6E76-2778-D2CC-1137E7DDB6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E2E6C9E-EAAF-7027-8BB4-4B13EAA70196}"/>
              </a:ext>
            </a:extLst>
          </p:cNvPr>
          <p:cNvSpPr>
            <a:spLocks noGrp="1"/>
          </p:cNvSpPr>
          <p:nvPr>
            <p:ph type="sldNum" sz="quarter" idx="12"/>
          </p:nvPr>
        </p:nvSpPr>
        <p:spPr/>
        <p:txBody>
          <a:bodyPr/>
          <a:lstStyle/>
          <a:p>
            <a:fld id="{23AFA094-8508-423C-AFE6-9F53BB8787E6}" type="slidenum">
              <a:rPr lang="en-GB" smtClean="0"/>
              <a:t>‹#›</a:t>
            </a:fld>
            <a:endParaRPr lang="en-GB"/>
          </a:p>
        </p:txBody>
      </p:sp>
    </p:spTree>
    <p:extLst>
      <p:ext uri="{BB962C8B-B14F-4D97-AF65-F5344CB8AC3E}">
        <p14:creationId xmlns:p14="http://schemas.microsoft.com/office/powerpoint/2010/main" val="18065314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4765F1-11A1-E085-A5D8-F7F73A495734}"/>
              </a:ext>
            </a:extLst>
          </p:cNvPr>
          <p:cNvSpPr>
            <a:spLocks noGrp="1"/>
          </p:cNvSpPr>
          <p:nvPr>
            <p:ph type="dt" sz="half" idx="10"/>
          </p:nvPr>
        </p:nvSpPr>
        <p:spPr/>
        <p:txBody>
          <a:bodyPr/>
          <a:lstStyle/>
          <a:p>
            <a:fld id="{A74724B1-5A65-4A8C-BF1D-BCBFD10EA79C}" type="datetimeFigureOut">
              <a:rPr lang="en-GB" smtClean="0"/>
              <a:t>17/07/2026</a:t>
            </a:fld>
            <a:endParaRPr lang="en-GB"/>
          </a:p>
        </p:txBody>
      </p:sp>
      <p:sp>
        <p:nvSpPr>
          <p:cNvPr id="3" name="Footer Placeholder 2">
            <a:extLst>
              <a:ext uri="{FF2B5EF4-FFF2-40B4-BE49-F238E27FC236}">
                <a16:creationId xmlns:a16="http://schemas.microsoft.com/office/drawing/2014/main" id="{2D01FA1F-17AE-35EC-F9A5-AC65C33579D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F7226C6-EC7E-2E3E-08CD-C1D5E9C1F028}"/>
              </a:ext>
            </a:extLst>
          </p:cNvPr>
          <p:cNvSpPr>
            <a:spLocks noGrp="1"/>
          </p:cNvSpPr>
          <p:nvPr>
            <p:ph type="sldNum" sz="quarter" idx="12"/>
          </p:nvPr>
        </p:nvSpPr>
        <p:spPr/>
        <p:txBody>
          <a:bodyPr/>
          <a:lstStyle/>
          <a:p>
            <a:fld id="{23AFA094-8508-423C-AFE6-9F53BB8787E6}" type="slidenum">
              <a:rPr lang="en-GB" smtClean="0"/>
              <a:t>‹#›</a:t>
            </a:fld>
            <a:endParaRPr lang="en-GB"/>
          </a:p>
        </p:txBody>
      </p:sp>
    </p:spTree>
    <p:extLst>
      <p:ext uri="{BB962C8B-B14F-4D97-AF65-F5344CB8AC3E}">
        <p14:creationId xmlns:p14="http://schemas.microsoft.com/office/powerpoint/2010/main" val="32926450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0D9EB-D00E-750B-F37D-ED75B89465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64BCBB3-5643-97C8-4A29-20D0706A36B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E7901CC-BF84-A7EF-A004-5B18286331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A662F2-96B1-4B30-9021-8E33BE75D72A}"/>
              </a:ext>
            </a:extLst>
          </p:cNvPr>
          <p:cNvSpPr>
            <a:spLocks noGrp="1"/>
          </p:cNvSpPr>
          <p:nvPr>
            <p:ph type="dt" sz="half" idx="10"/>
          </p:nvPr>
        </p:nvSpPr>
        <p:spPr/>
        <p:txBody>
          <a:bodyPr/>
          <a:lstStyle/>
          <a:p>
            <a:fld id="{A74724B1-5A65-4A8C-BF1D-BCBFD10EA79C}" type="datetimeFigureOut">
              <a:rPr lang="en-GB" smtClean="0"/>
              <a:t>17/07/2026</a:t>
            </a:fld>
            <a:endParaRPr lang="en-GB"/>
          </a:p>
        </p:txBody>
      </p:sp>
      <p:sp>
        <p:nvSpPr>
          <p:cNvPr id="6" name="Footer Placeholder 5">
            <a:extLst>
              <a:ext uri="{FF2B5EF4-FFF2-40B4-BE49-F238E27FC236}">
                <a16:creationId xmlns:a16="http://schemas.microsoft.com/office/drawing/2014/main" id="{DDEC8E6C-F8B1-517B-79CA-AC0E7CAC5A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85003A-EBD2-08AE-5C63-E794799176B6}"/>
              </a:ext>
            </a:extLst>
          </p:cNvPr>
          <p:cNvSpPr>
            <a:spLocks noGrp="1"/>
          </p:cNvSpPr>
          <p:nvPr>
            <p:ph type="sldNum" sz="quarter" idx="12"/>
          </p:nvPr>
        </p:nvSpPr>
        <p:spPr/>
        <p:txBody>
          <a:bodyPr/>
          <a:lstStyle/>
          <a:p>
            <a:fld id="{23AFA094-8508-423C-AFE6-9F53BB8787E6}" type="slidenum">
              <a:rPr lang="en-GB" smtClean="0"/>
              <a:t>‹#›</a:t>
            </a:fld>
            <a:endParaRPr lang="en-GB"/>
          </a:p>
        </p:txBody>
      </p:sp>
    </p:spTree>
    <p:extLst>
      <p:ext uri="{BB962C8B-B14F-4D97-AF65-F5344CB8AC3E}">
        <p14:creationId xmlns:p14="http://schemas.microsoft.com/office/powerpoint/2010/main" val="20044902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D1027-5493-BD9B-5739-8D20517B84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23E81BE-E435-5D46-E5E7-626CABE23B7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D7423E7-1433-462A-8247-C1F407930E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075699-9886-FC73-279E-BC222E81E680}"/>
              </a:ext>
            </a:extLst>
          </p:cNvPr>
          <p:cNvSpPr>
            <a:spLocks noGrp="1"/>
          </p:cNvSpPr>
          <p:nvPr>
            <p:ph type="dt" sz="half" idx="10"/>
          </p:nvPr>
        </p:nvSpPr>
        <p:spPr/>
        <p:txBody>
          <a:bodyPr/>
          <a:lstStyle/>
          <a:p>
            <a:fld id="{A74724B1-5A65-4A8C-BF1D-BCBFD10EA79C}" type="datetimeFigureOut">
              <a:rPr lang="en-GB" smtClean="0"/>
              <a:t>17/07/2026</a:t>
            </a:fld>
            <a:endParaRPr lang="en-GB"/>
          </a:p>
        </p:txBody>
      </p:sp>
      <p:sp>
        <p:nvSpPr>
          <p:cNvPr id="6" name="Footer Placeholder 5">
            <a:extLst>
              <a:ext uri="{FF2B5EF4-FFF2-40B4-BE49-F238E27FC236}">
                <a16:creationId xmlns:a16="http://schemas.microsoft.com/office/drawing/2014/main" id="{BF8391B4-BD9A-7A79-ACB4-A6B41CD6F4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1603A3-E4EB-8294-A366-D9671EAEAB25}"/>
              </a:ext>
            </a:extLst>
          </p:cNvPr>
          <p:cNvSpPr>
            <a:spLocks noGrp="1"/>
          </p:cNvSpPr>
          <p:nvPr>
            <p:ph type="sldNum" sz="quarter" idx="12"/>
          </p:nvPr>
        </p:nvSpPr>
        <p:spPr/>
        <p:txBody>
          <a:bodyPr/>
          <a:lstStyle/>
          <a:p>
            <a:fld id="{23AFA094-8508-423C-AFE6-9F53BB8787E6}" type="slidenum">
              <a:rPr lang="en-GB" smtClean="0"/>
              <a:t>‹#›</a:t>
            </a:fld>
            <a:endParaRPr lang="en-GB"/>
          </a:p>
        </p:txBody>
      </p:sp>
    </p:spTree>
    <p:extLst>
      <p:ext uri="{BB962C8B-B14F-4D97-AF65-F5344CB8AC3E}">
        <p14:creationId xmlns:p14="http://schemas.microsoft.com/office/powerpoint/2010/main" val="21153755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4C948-149B-E591-D2E8-C03AF06C770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3CD892-ABFD-A9A3-6D51-103E29DF99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8EC4AB-D0C9-4E49-6E13-9D3E00021E27}"/>
              </a:ext>
            </a:extLst>
          </p:cNvPr>
          <p:cNvSpPr>
            <a:spLocks noGrp="1"/>
          </p:cNvSpPr>
          <p:nvPr>
            <p:ph type="dt" sz="half" idx="10"/>
          </p:nvPr>
        </p:nvSpPr>
        <p:spPr/>
        <p:txBody>
          <a:bodyPr/>
          <a:lstStyle/>
          <a:p>
            <a:fld id="{A74724B1-5A65-4A8C-BF1D-BCBFD10EA79C}" type="datetimeFigureOut">
              <a:rPr lang="en-GB" smtClean="0"/>
              <a:t>17/07/2026</a:t>
            </a:fld>
            <a:endParaRPr lang="en-GB"/>
          </a:p>
        </p:txBody>
      </p:sp>
      <p:sp>
        <p:nvSpPr>
          <p:cNvPr id="5" name="Footer Placeholder 4">
            <a:extLst>
              <a:ext uri="{FF2B5EF4-FFF2-40B4-BE49-F238E27FC236}">
                <a16:creationId xmlns:a16="http://schemas.microsoft.com/office/drawing/2014/main" id="{C6788E2C-4FDA-E80A-0456-2A24EF7FE5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6CBB7B-6760-8391-DA77-DDAB981435D5}"/>
              </a:ext>
            </a:extLst>
          </p:cNvPr>
          <p:cNvSpPr>
            <a:spLocks noGrp="1"/>
          </p:cNvSpPr>
          <p:nvPr>
            <p:ph type="sldNum" sz="quarter" idx="12"/>
          </p:nvPr>
        </p:nvSpPr>
        <p:spPr/>
        <p:txBody>
          <a:bodyPr/>
          <a:lstStyle/>
          <a:p>
            <a:fld id="{23AFA094-8508-423C-AFE6-9F53BB8787E6}" type="slidenum">
              <a:rPr lang="en-GB" smtClean="0"/>
              <a:t>‹#›</a:t>
            </a:fld>
            <a:endParaRPr lang="en-GB"/>
          </a:p>
        </p:txBody>
      </p:sp>
    </p:spTree>
    <p:extLst>
      <p:ext uri="{BB962C8B-B14F-4D97-AF65-F5344CB8AC3E}">
        <p14:creationId xmlns:p14="http://schemas.microsoft.com/office/powerpoint/2010/main" val="39649748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11CE8A-75FF-0D71-BA51-EFC1A6BD8DB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9660179-DEE8-1A05-ECF5-64044512898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3FDE3F-3D3B-0030-0D78-DE38FD81A642}"/>
              </a:ext>
            </a:extLst>
          </p:cNvPr>
          <p:cNvSpPr>
            <a:spLocks noGrp="1"/>
          </p:cNvSpPr>
          <p:nvPr>
            <p:ph type="dt" sz="half" idx="10"/>
          </p:nvPr>
        </p:nvSpPr>
        <p:spPr/>
        <p:txBody>
          <a:bodyPr/>
          <a:lstStyle/>
          <a:p>
            <a:fld id="{A74724B1-5A65-4A8C-BF1D-BCBFD10EA79C}" type="datetimeFigureOut">
              <a:rPr lang="en-GB" smtClean="0"/>
              <a:t>17/07/2026</a:t>
            </a:fld>
            <a:endParaRPr lang="en-GB"/>
          </a:p>
        </p:txBody>
      </p:sp>
      <p:sp>
        <p:nvSpPr>
          <p:cNvPr id="5" name="Footer Placeholder 4">
            <a:extLst>
              <a:ext uri="{FF2B5EF4-FFF2-40B4-BE49-F238E27FC236}">
                <a16:creationId xmlns:a16="http://schemas.microsoft.com/office/drawing/2014/main" id="{D0982800-5F31-9B14-3F4D-B67A096A00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A21565-D606-35C2-7FE3-19FF3136C85C}"/>
              </a:ext>
            </a:extLst>
          </p:cNvPr>
          <p:cNvSpPr>
            <a:spLocks noGrp="1"/>
          </p:cNvSpPr>
          <p:nvPr>
            <p:ph type="sldNum" sz="quarter" idx="12"/>
          </p:nvPr>
        </p:nvSpPr>
        <p:spPr/>
        <p:txBody>
          <a:bodyPr/>
          <a:lstStyle/>
          <a:p>
            <a:fld id="{23AFA094-8508-423C-AFE6-9F53BB8787E6}" type="slidenum">
              <a:rPr lang="en-GB" smtClean="0"/>
              <a:t>‹#›</a:t>
            </a:fld>
            <a:endParaRPr lang="en-GB"/>
          </a:p>
        </p:txBody>
      </p:sp>
    </p:spTree>
    <p:extLst>
      <p:ext uri="{BB962C8B-B14F-4D97-AF65-F5344CB8AC3E}">
        <p14:creationId xmlns:p14="http://schemas.microsoft.com/office/powerpoint/2010/main" val="17734929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B7A3ABB-A629-58C1-3EE9-1CA6E14F9A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AE9573-2A47-5E1C-64F3-B11C61F827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1987DB-BC76-9C85-051F-B03C5E2A9A5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74724B1-5A65-4A8C-BF1D-BCBFD10EA79C}" type="datetimeFigureOut">
              <a:rPr lang="en-GB" smtClean="0"/>
              <a:t>17/07/2026</a:t>
            </a:fld>
            <a:endParaRPr lang="en-GB"/>
          </a:p>
        </p:txBody>
      </p:sp>
      <p:sp>
        <p:nvSpPr>
          <p:cNvPr id="5" name="Footer Placeholder 4">
            <a:extLst>
              <a:ext uri="{FF2B5EF4-FFF2-40B4-BE49-F238E27FC236}">
                <a16:creationId xmlns:a16="http://schemas.microsoft.com/office/drawing/2014/main" id="{1E78FECD-5D02-6075-8922-E99CDED9DF7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81CA8E-CFF6-F82E-98EF-5368404F33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3AFA094-8508-423C-AFE6-9F53BB8787E6}" type="slidenum">
              <a:rPr lang="en-GB" smtClean="0"/>
              <a:t>‹#›</a:t>
            </a:fld>
            <a:endParaRPr lang="en-GB"/>
          </a:p>
        </p:txBody>
      </p:sp>
    </p:spTree>
    <p:extLst>
      <p:ext uri="{BB962C8B-B14F-4D97-AF65-F5344CB8AC3E}">
        <p14:creationId xmlns:p14="http://schemas.microsoft.com/office/powerpoint/2010/main" val="31130835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7.jpeg"/><Relationship Id="rId13" Type="http://schemas.openxmlformats.org/officeDocument/2006/relationships/hyperlink" Target="https://www.statista.com/statistics/967805/lifetime-prevalence-of-generalized-anxiety-disorder-singapore/?srsltid=AfmBOopFRzvF4Qg4yeO3FSSrKPqVO-GejY9Miu1N5JE_sqh1MZcg1awD" TargetMode="External"/><Relationship Id="rId3" Type="http://schemas.openxmlformats.org/officeDocument/2006/relationships/image" Target="../media/image2.png"/><Relationship Id="rId7" Type="http://schemas.openxmlformats.org/officeDocument/2006/relationships/image" Target="../media/image6.jpeg"/><Relationship Id="rId12" Type="http://schemas.openxmlformats.org/officeDocument/2006/relationships/hyperlink" Target="https://www.statista.com/topics/5223/anxiety-in-the-us/?srsltid=AfmBOoq-FElryV1iqacO1_1YTRWNZ0foNJQ14WXe1MHkrgPFzLSg5D6w"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jpeg"/><Relationship Id="rId11" Type="http://schemas.openxmlformats.org/officeDocument/2006/relationships/hyperlink" Target="https://www.simplypsychology.org/cognitive-therapy.html" TargetMode="External"/><Relationship Id="rId5" Type="http://schemas.openxmlformats.org/officeDocument/2006/relationships/image" Target="../media/image4.png"/><Relationship Id="rId10" Type="http://schemas.openxmlformats.org/officeDocument/2006/relationships/hyperlink" Target="https://medvidi.com/blog/generalized-anxiety-disorder" TargetMode="External"/><Relationship Id="rId4" Type="http://schemas.openxmlformats.org/officeDocument/2006/relationships/image" Target="../media/image3.jpeg"/><Relationship Id="rId9" Type="http://schemas.openxmlformats.org/officeDocument/2006/relationships/hyperlink" Target="https://www.baysidepsychotherapy.com.au/anxiety-treatment-melbourne/?srsltid=AfmBOopaW3NUoBxn-gl3buwHO5xHpu15CCD2EFW0tBstDkc_VZAYuhT2" TargetMode="External"/><Relationship Id="rId14" Type="http://schemas.openxmlformats.org/officeDocument/2006/relationships/hyperlink" Target="https://www.statista.com/statistics/1114600/generalized-anxiety-disorder-prevalence-belgium/?srsltid=AfmBOopzdCkQ4OWzjVLPMsKN71QECsTVDiRSo8A4nvDwMXD766ojVCa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4BB15-2A2E-FE34-DE15-C427847721C2}"/>
              </a:ext>
            </a:extLst>
          </p:cNvPr>
          <p:cNvSpPr>
            <a:spLocks noGrp="1"/>
          </p:cNvSpPr>
          <p:nvPr>
            <p:ph type="title"/>
          </p:nvPr>
        </p:nvSpPr>
        <p:spPr>
          <a:xfrm>
            <a:off x="2751667" y="1891240"/>
            <a:ext cx="8238066" cy="1871134"/>
          </a:xfrm>
        </p:spPr>
        <p:txBody>
          <a:bodyPr>
            <a:normAutofit/>
          </a:bodyPr>
          <a:lstStyle/>
          <a:p>
            <a:pPr algn="ctr"/>
            <a:r>
              <a:rPr lang="en-GB" sz="1800" b="1" dirty="0">
                <a:latin typeface="Arial" panose="020B0604020202020204" pitchFamily="34" charset="0"/>
                <a:cs typeface="Arial" panose="020B0604020202020204" pitchFamily="34" charset="0"/>
              </a:rPr>
              <a:t>BMHP6029</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Psychopathological Classifications and Provisions </a:t>
            </a:r>
            <a:r>
              <a:rPr lang="en-GB" sz="1800" b="1" dirty="0">
                <a:latin typeface="Arial" panose="020B0604020202020204" pitchFamily="34" charset="0"/>
                <a:ea typeface="Aptos" panose="020B0004020202020204" pitchFamily="34" charset="0"/>
                <a:cs typeface="Arial" panose="020B0604020202020204" pitchFamily="34" charset="0"/>
              </a:rPr>
              <a:t>Component</a:t>
            </a:r>
            <a:br>
              <a:rPr lang="en-GB" sz="2000" dirty="0">
                <a:latin typeface="Arial" panose="020B0604020202020204" pitchFamily="34" charset="0"/>
                <a:cs typeface="Arial" panose="020B0604020202020204" pitchFamily="34" charset="0"/>
              </a:rPr>
            </a:br>
            <a:endParaRPr lang="en-GB" sz="2000" dirty="0"/>
          </a:p>
        </p:txBody>
      </p:sp>
      <p:sp>
        <p:nvSpPr>
          <p:cNvPr id="3" name="Content Placeholder 2">
            <a:extLst>
              <a:ext uri="{FF2B5EF4-FFF2-40B4-BE49-F238E27FC236}">
                <a16:creationId xmlns:a16="http://schemas.microsoft.com/office/drawing/2014/main" id="{D3D2CCE0-73F8-9349-C50A-268BD2844291}"/>
              </a:ext>
            </a:extLst>
          </p:cNvPr>
          <p:cNvSpPr>
            <a:spLocks noGrp="1"/>
          </p:cNvSpPr>
          <p:nvPr>
            <p:ph idx="1"/>
          </p:nvPr>
        </p:nvSpPr>
        <p:spPr>
          <a:xfrm>
            <a:off x="762000" y="5274203"/>
            <a:ext cx="10591800" cy="902760"/>
          </a:xfrm>
        </p:spPr>
        <p:txBody>
          <a:bodyPr>
            <a:normAutofit fontScale="55000" lnSpcReduction="20000"/>
          </a:bodyPr>
          <a:lstStyle/>
          <a:p>
            <a:pPr marL="0" indent="0">
              <a:buNone/>
            </a:pPr>
            <a:r>
              <a:rPr lang="en-GB" b="1" dirty="0">
                <a:latin typeface="Arial" panose="020B0604020202020204" pitchFamily="34" charset="0"/>
                <a:cs typeface="Arial" panose="020B0604020202020204" pitchFamily="34" charset="0"/>
              </a:rPr>
              <a:t>Acknowledgement of the use of AI tools</a:t>
            </a:r>
          </a:p>
          <a:p>
            <a:pPr marL="0" indent="0">
              <a:buNone/>
            </a:pPr>
            <a:r>
              <a:rPr lang="en-GB"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endParaRPr lang="en-GB" dirty="0"/>
          </a:p>
        </p:txBody>
      </p:sp>
      <p:pic>
        <p:nvPicPr>
          <p:cNvPr id="4" name="Picture 3" descr="UWTSD logo | Discover Dylan Thomas">
            <a:extLst>
              <a:ext uri="{FF2B5EF4-FFF2-40B4-BE49-F238E27FC236}">
                <a16:creationId xmlns:a16="http://schemas.microsoft.com/office/drawing/2014/main" id="{5B4932B7-7062-7B79-2245-CA4667AB62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8872" y="87087"/>
            <a:ext cx="3230280" cy="160489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01E1A3A-DE63-63E9-9136-27016ABA732F}"/>
              </a:ext>
            </a:extLst>
          </p:cNvPr>
          <p:cNvSpPr txBox="1"/>
          <p:nvPr/>
        </p:nvSpPr>
        <p:spPr>
          <a:xfrm>
            <a:off x="853440" y="3352800"/>
            <a:ext cx="9951720" cy="646331"/>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Student name: Angela Otilia FEHER</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Student number: 2335802 </a:t>
            </a:r>
            <a:endParaRPr lang="en-GB" dirty="0"/>
          </a:p>
        </p:txBody>
      </p:sp>
    </p:spTree>
    <p:extLst>
      <p:ext uri="{BB962C8B-B14F-4D97-AF65-F5344CB8AC3E}">
        <p14:creationId xmlns:p14="http://schemas.microsoft.com/office/powerpoint/2010/main" val="20006563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9AF6EB69-B925-ABF4-6B95-47E4D59F3978}"/>
              </a:ext>
            </a:extLst>
          </p:cNvPr>
          <p:cNvSpPr/>
          <p:nvPr/>
        </p:nvSpPr>
        <p:spPr>
          <a:xfrm>
            <a:off x="14907" y="50924"/>
            <a:ext cx="12192000" cy="68836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dirty="0">
                <a:latin typeface="Times New Roman" panose="02020603050405020304" pitchFamily="18" charset="0"/>
                <a:cs typeface="Times New Roman" panose="02020603050405020304" pitchFamily="18" charset="0"/>
              </a:rPr>
              <a:t>Generalised Anxiety Disorder (GAD): Causes, Symptoms, Diagnosis, Historical Perspectives, Current Treatments, and Recommendations for Management and Prevention. </a:t>
            </a:r>
          </a:p>
          <a:p>
            <a:pPr algn="ctr"/>
            <a:r>
              <a:rPr lang="en-GB" sz="1200" b="1" dirty="0">
                <a:latin typeface="Times New Roman" panose="02020603050405020304" pitchFamily="18" charset="0"/>
                <a:cs typeface="Times New Roman" panose="02020603050405020304" pitchFamily="18" charset="0"/>
              </a:rPr>
              <a:t>Module code:BMHP6029</a:t>
            </a:r>
          </a:p>
          <a:p>
            <a:pPr algn="ctr"/>
            <a:endParaRPr lang="en-IN" sz="1200"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E8FD50D6-D350-9BB7-6049-6675C85B7359}"/>
              </a:ext>
            </a:extLst>
          </p:cNvPr>
          <p:cNvSpPr/>
          <p:nvPr/>
        </p:nvSpPr>
        <p:spPr>
          <a:xfrm>
            <a:off x="14771" y="744856"/>
            <a:ext cx="3851309" cy="1492342"/>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sz="600" b="1" dirty="0">
                <a:solidFill>
                  <a:schemeClr val="tx1"/>
                </a:solidFill>
                <a:latin typeface="Times New Roman" panose="02020603050405020304" pitchFamily="18" charset="0"/>
                <a:cs typeface="Times New Roman" panose="02020603050405020304" pitchFamily="18" charset="0"/>
              </a:rPr>
              <a:t>Introduction</a:t>
            </a:r>
            <a:endParaRPr lang="en-IN" sz="600" dirty="0">
              <a:solidFill>
                <a:schemeClr val="tx1"/>
              </a:solidFill>
              <a:latin typeface="Times New Roman" panose="02020603050405020304" pitchFamily="18" charset="0"/>
              <a:cs typeface="Times New Roman" panose="02020603050405020304" pitchFamily="18" charset="0"/>
            </a:endParaRPr>
          </a:p>
          <a:p>
            <a:pPr algn="just"/>
            <a:r>
              <a:rPr lang="en-GB" sz="600" dirty="0">
                <a:solidFill>
                  <a:schemeClr val="tx1"/>
                </a:solidFill>
                <a:latin typeface="Times New Roman" panose="02020603050405020304" pitchFamily="18" charset="0"/>
                <a:cs typeface="Times New Roman" panose="02020603050405020304" pitchFamily="18" charset="0"/>
              </a:rPr>
              <a:t>Generalised Anxiety Disorder (GAD) is an anxiety disorder in which people worry about things that happen in their everyday lives – health, work, money, school, and family – in an excessive, persistent and uncontrollable way. GAD is different from a normal state of anxiety, because it is ongoing and intense across a wide range of situations, and happens more than is appropriate for the circumstances and is present at least six months of the time (Fagan and Baldwin, 2023)</a:t>
            </a:r>
            <a:r>
              <a:rPr lang="en-IN" sz="600" dirty="0">
                <a:solidFill>
                  <a:schemeClr val="tx1"/>
                </a:solidFill>
                <a:latin typeface="Times New Roman" panose="02020603050405020304" pitchFamily="18" charset="0"/>
                <a:cs typeface="Times New Roman" panose="02020603050405020304" pitchFamily="18" charset="0"/>
              </a:rPr>
              <a:t>. Anxiety disorders are one of the most ubiquitous kinds of mental condition.  The World Health organisation (WHO) reports that in 2021 4.4% of the world’s population or 359 million people were having difficulties with anxiety disorders.  </a:t>
            </a:r>
          </a:p>
          <a:p>
            <a:pPr algn="just"/>
            <a:r>
              <a:rPr lang="en-GB" sz="600" dirty="0">
                <a:solidFill>
                  <a:schemeClr val="tx1"/>
                </a:solidFill>
                <a:latin typeface="Times New Roman" panose="02020603050405020304" pitchFamily="18" charset="0"/>
                <a:cs typeface="Times New Roman" panose="02020603050405020304" pitchFamily="18" charset="0"/>
              </a:rPr>
              <a:t>These severity data show that the burden of GAD on everyday functioning is significant:</a:t>
            </a:r>
            <a:endParaRPr lang="en-IN" sz="600" dirty="0">
              <a:solidFill>
                <a:schemeClr val="tx1"/>
              </a:solidFill>
              <a:latin typeface="Times New Roman" panose="02020603050405020304" pitchFamily="18" charset="0"/>
              <a:cs typeface="Times New Roman" panose="02020603050405020304" pitchFamily="18" charset="0"/>
            </a:endParaRPr>
          </a:p>
          <a:p>
            <a:pPr lvl="0" algn="just"/>
            <a:r>
              <a:rPr lang="en-GB" sz="600" dirty="0">
                <a:solidFill>
                  <a:schemeClr val="tx1"/>
                </a:solidFill>
                <a:latin typeface="Times New Roman" panose="02020603050405020304" pitchFamily="18" charset="0"/>
                <a:cs typeface="Times New Roman" panose="02020603050405020304" pitchFamily="18" charset="0"/>
              </a:rPr>
              <a:t>32.3% experience severe impairment.</a:t>
            </a:r>
            <a:endParaRPr lang="en-IN" sz="600" dirty="0">
              <a:solidFill>
                <a:schemeClr val="tx1"/>
              </a:solidFill>
              <a:latin typeface="Times New Roman" panose="02020603050405020304" pitchFamily="18" charset="0"/>
              <a:cs typeface="Times New Roman" panose="02020603050405020304" pitchFamily="18" charset="0"/>
            </a:endParaRPr>
          </a:p>
          <a:p>
            <a:pPr lvl="0" algn="just"/>
            <a:r>
              <a:rPr lang="en-GB" sz="600" dirty="0">
                <a:solidFill>
                  <a:schemeClr val="tx1"/>
                </a:solidFill>
                <a:latin typeface="Times New Roman" panose="02020603050405020304" pitchFamily="18" charset="0"/>
                <a:cs typeface="Times New Roman" panose="02020603050405020304" pitchFamily="18" charset="0"/>
              </a:rPr>
              <a:t>44.6% experience moderate impairment.</a:t>
            </a:r>
            <a:endParaRPr lang="en-IN" sz="600" dirty="0">
              <a:solidFill>
                <a:schemeClr val="tx1"/>
              </a:solidFill>
              <a:latin typeface="Times New Roman" panose="02020603050405020304" pitchFamily="18" charset="0"/>
              <a:cs typeface="Times New Roman" panose="02020603050405020304" pitchFamily="18" charset="0"/>
            </a:endParaRPr>
          </a:p>
          <a:p>
            <a:pPr lvl="0" algn="just"/>
            <a:r>
              <a:rPr lang="en-GB" sz="600" dirty="0">
                <a:solidFill>
                  <a:schemeClr val="tx1"/>
                </a:solidFill>
                <a:latin typeface="Times New Roman" panose="02020603050405020304" pitchFamily="18" charset="0"/>
                <a:cs typeface="Times New Roman" panose="02020603050405020304" pitchFamily="18" charset="0"/>
              </a:rPr>
              <a:t>23.1% of with experience mild impairment (Statista, 2025). </a:t>
            </a:r>
            <a:endParaRPr lang="en-IN" sz="600" dirty="0">
              <a:solidFill>
                <a:schemeClr val="tx1"/>
              </a:solidFill>
              <a:latin typeface="Times New Roman" panose="02020603050405020304" pitchFamily="18" charset="0"/>
              <a:cs typeface="Times New Roman" panose="02020603050405020304" pitchFamily="18" charset="0"/>
            </a:endParaRPr>
          </a:p>
          <a:p>
            <a:pPr algn="just"/>
            <a:r>
              <a:rPr lang="en-GB" sz="600" dirty="0">
                <a:solidFill>
                  <a:schemeClr val="tx1"/>
                </a:solidFill>
                <a:latin typeface="Times New Roman" panose="02020603050405020304" pitchFamily="18" charset="0"/>
                <a:cs typeface="Times New Roman" panose="02020603050405020304" pitchFamily="18" charset="0"/>
              </a:rPr>
              <a:t>These numbers show also a high percentage of people with the GAD that have moderate to severe impairment in their daily functioning.</a:t>
            </a:r>
            <a:endParaRPr lang="en-IN" sz="600" dirty="0">
              <a:solidFill>
                <a:schemeClr val="tx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5205FD22-B00C-C352-64D3-96CB8EE9EECC}"/>
              </a:ext>
            </a:extLst>
          </p:cNvPr>
          <p:cNvSpPr txBox="1"/>
          <p:nvPr/>
        </p:nvSpPr>
        <p:spPr>
          <a:xfrm>
            <a:off x="3859918" y="733827"/>
            <a:ext cx="3749323" cy="1610697"/>
          </a:xfrm>
          <a:prstGeom prst="rect">
            <a:avLst/>
          </a:prstGeom>
          <a:solidFill>
            <a:schemeClr val="accent5">
              <a:lumMod val="20000"/>
              <a:lumOff val="80000"/>
            </a:schemeClr>
          </a:solidFill>
        </p:spPr>
        <p:txBody>
          <a:bodyPr wrap="square">
            <a:spAutoFit/>
          </a:bodyPr>
          <a:lstStyle/>
          <a:p>
            <a:pPr algn="just">
              <a:spcAft>
                <a:spcPts val="800"/>
              </a:spcAft>
              <a:buNone/>
            </a:pPr>
            <a:r>
              <a:rPr lang="en-GB" sz="600" b="1" kern="100" dirty="0">
                <a:effectLst/>
                <a:latin typeface="Times New Roman" panose="02020603050405020304" pitchFamily="18" charset="0"/>
                <a:ea typeface="Calibri" panose="020F0502020204030204" pitchFamily="34" charset="0"/>
                <a:cs typeface="Times New Roman" panose="02020603050405020304" pitchFamily="18" charset="0"/>
              </a:rPr>
              <a:t>Causes of the Generalised Anxiety Disorder</a:t>
            </a:r>
            <a:r>
              <a:rPr lang="en-IN" sz="600" b="1" kern="100" dirty="0">
                <a:latin typeface="Times New Roman" panose="02020603050405020304" pitchFamily="18" charset="0"/>
                <a:ea typeface="Calibri" panose="020F0502020204030204" pitchFamily="34" charset="0"/>
                <a:cs typeface="Times New Roman" panose="02020603050405020304" pitchFamily="18" charset="0"/>
              </a:rPr>
              <a:t>: </a:t>
            </a: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Biological, psychological and environmental factors all play a role in the development of GAD.</a:t>
            </a:r>
            <a:endParaRPr lang="en-IN" sz="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buNone/>
            </a:pPr>
            <a:r>
              <a:rPr lang="en-GB" sz="600" b="1" kern="100" dirty="0">
                <a:effectLst/>
                <a:latin typeface="Times New Roman" panose="02020603050405020304" pitchFamily="18" charset="0"/>
                <a:ea typeface="Calibri" panose="020F0502020204030204" pitchFamily="34" charset="0"/>
                <a:cs typeface="Times New Roman" panose="02020603050405020304" pitchFamily="18" charset="0"/>
              </a:rPr>
              <a:t>Biological Factors</a:t>
            </a:r>
            <a:r>
              <a:rPr lang="en-IN" sz="600" b="1" kern="100" dirty="0">
                <a:latin typeface="Times New Roman" panose="02020603050405020304" pitchFamily="18" charset="0"/>
                <a:ea typeface="Calibri" panose="020F0502020204030204" pitchFamily="34" charset="0"/>
                <a:cs typeface="Times New Roman" panose="02020603050405020304" pitchFamily="18" charset="0"/>
              </a:rPr>
              <a:t>: </a:t>
            </a: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A genetic susceptibility is involved in GAD. Research also indicates that those with family histories of anxiety disorders have an also increased risk for developing the disorder (</a:t>
            </a:r>
            <a:r>
              <a:rPr lang="en-GB" sz="600" kern="100" dirty="0" err="1">
                <a:effectLst/>
                <a:latin typeface="Times New Roman" panose="02020603050405020304" pitchFamily="18" charset="0"/>
                <a:ea typeface="Calibri" panose="020F0502020204030204" pitchFamily="34" charset="0"/>
                <a:cs typeface="Times New Roman" panose="02020603050405020304" pitchFamily="18" charset="0"/>
              </a:rPr>
              <a:t>Kopcalic</a:t>
            </a: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600" i="1" kern="100"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 2025). </a:t>
            </a:r>
          </a:p>
          <a:p>
            <a:pPr algn="just">
              <a:spcAft>
                <a:spcPts val="800"/>
              </a:spcAft>
              <a:buNone/>
            </a:pPr>
            <a:r>
              <a:rPr lang="en-GB" sz="600" b="1" kern="100" dirty="0">
                <a:effectLst/>
                <a:latin typeface="Times New Roman" panose="02020603050405020304" pitchFamily="18" charset="0"/>
                <a:ea typeface="Calibri" panose="020F0502020204030204" pitchFamily="34" charset="0"/>
                <a:cs typeface="Times New Roman" panose="02020603050405020304" pitchFamily="18" charset="0"/>
              </a:rPr>
              <a:t>Psychological Factors</a:t>
            </a:r>
            <a:r>
              <a:rPr lang="en-IN" sz="600" b="1" kern="100" dirty="0">
                <a:latin typeface="Times New Roman" panose="02020603050405020304" pitchFamily="18" charset="0"/>
                <a:ea typeface="Calibri" panose="020F0502020204030204" pitchFamily="34" charset="0"/>
                <a:cs typeface="Times New Roman" panose="02020603050405020304" pitchFamily="18" charset="0"/>
              </a:rPr>
              <a:t>:</a:t>
            </a: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According to the cognitive theories, the person with GAD might view ambiguous situations as it is threatening and often underestimate his or her capability to handle difficulties. Persistent worrying is also a result of negative thinking patterns, perfectionism and the sensitivity to uncertainty (</a:t>
            </a:r>
            <a:r>
              <a:rPr lang="en-GB" sz="600" kern="100" dirty="0" err="1">
                <a:effectLst/>
                <a:latin typeface="Times New Roman" panose="02020603050405020304" pitchFamily="18" charset="0"/>
                <a:ea typeface="Calibri" panose="020F0502020204030204" pitchFamily="34" charset="0"/>
                <a:cs typeface="Times New Roman" panose="02020603050405020304" pitchFamily="18" charset="0"/>
              </a:rPr>
              <a:t>Nejati</a:t>
            </a: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600" i="1" kern="100"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 2025).</a:t>
            </a:r>
            <a:endParaRPr lang="en-IN" sz="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buNone/>
            </a:pPr>
            <a:r>
              <a:rPr lang="en-GB" sz="600" b="1" kern="100" dirty="0">
                <a:effectLst/>
                <a:latin typeface="Times New Roman" panose="02020603050405020304" pitchFamily="18" charset="0"/>
                <a:ea typeface="Calibri" panose="020F0502020204030204" pitchFamily="34" charset="0"/>
                <a:cs typeface="Times New Roman" panose="02020603050405020304" pitchFamily="18" charset="0"/>
              </a:rPr>
              <a:t>Environmental Factors</a:t>
            </a:r>
            <a:r>
              <a:rPr lang="en-IN" sz="600" b="1" kern="100" dirty="0">
                <a:latin typeface="Times New Roman" panose="02020603050405020304" pitchFamily="18" charset="0"/>
                <a:ea typeface="Calibri" panose="020F0502020204030204" pitchFamily="34" charset="0"/>
                <a:cs typeface="Times New Roman" panose="02020603050405020304" pitchFamily="18" charset="0"/>
              </a:rPr>
              <a:t>: </a:t>
            </a: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Factors of the environment, including childhood adversity, traumatic experiences, abuse and neglect, financial stressors, difficult relationships and workplace stressors, can make it more likely for people to develop GAD (Villarreal-Zegarra </a:t>
            </a:r>
            <a:r>
              <a:rPr lang="en-GB" sz="600" i="1" kern="100"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 2024).</a:t>
            </a:r>
            <a:endParaRPr lang="en-IN" sz="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buNone/>
            </a:pPr>
            <a:r>
              <a:rPr lang="en-GB" sz="600" b="1" kern="100" dirty="0">
                <a:effectLst/>
                <a:latin typeface="Times New Roman" panose="02020603050405020304" pitchFamily="18" charset="0"/>
                <a:ea typeface="Calibri" panose="020F0502020204030204" pitchFamily="34" charset="0"/>
                <a:cs typeface="Times New Roman" panose="02020603050405020304" pitchFamily="18" charset="0"/>
              </a:rPr>
              <a:t>Symptoms of Generalised Anxiety Disorder</a:t>
            </a:r>
            <a:r>
              <a:rPr lang="en-IN" sz="600" b="1" kern="100" dirty="0">
                <a:latin typeface="Times New Roman" panose="02020603050405020304" pitchFamily="18" charset="0"/>
                <a:ea typeface="Calibri" panose="020F0502020204030204" pitchFamily="34" charset="0"/>
                <a:cs typeface="Times New Roman" panose="02020603050405020304" pitchFamily="18" charset="0"/>
              </a:rPr>
              <a:t>: </a:t>
            </a: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Psychological and physical symptoms may occur at the same time and often are experienced with GAD (</a:t>
            </a:r>
            <a:r>
              <a:rPr lang="en-IN" sz="600" dirty="0">
                <a:latin typeface="Times New Roman" panose="02020603050405020304" pitchFamily="18" charset="0"/>
                <a:cs typeface="Times New Roman" panose="02020603050405020304" pitchFamily="18" charset="0"/>
              </a:rPr>
              <a:t>Ip </a:t>
            </a:r>
            <a:r>
              <a:rPr lang="en-IN" sz="600" i="1" dirty="0">
                <a:latin typeface="Times New Roman" panose="02020603050405020304" pitchFamily="18" charset="0"/>
                <a:cs typeface="Times New Roman" panose="02020603050405020304" pitchFamily="18" charset="0"/>
              </a:rPr>
              <a:t>et al.,</a:t>
            </a:r>
            <a:r>
              <a:rPr lang="en-IN" sz="600" dirty="0">
                <a:latin typeface="Times New Roman" panose="02020603050405020304" pitchFamily="18" charset="0"/>
                <a:cs typeface="Times New Roman" panose="02020603050405020304" pitchFamily="18" charset="0"/>
              </a:rPr>
              <a:t>2022).</a:t>
            </a: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IN" sz="6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12" name="Picture 11">
            <a:extLst>
              <a:ext uri="{FF2B5EF4-FFF2-40B4-BE49-F238E27FC236}">
                <a16:creationId xmlns:a16="http://schemas.microsoft.com/office/drawing/2014/main" id="{BFFE7F3B-7940-E679-3ACE-43C81F32ABD1}"/>
              </a:ext>
            </a:extLst>
          </p:cNvPr>
          <p:cNvPicPr>
            <a:picLocks noChangeAspect="1"/>
          </p:cNvPicPr>
          <p:nvPr/>
        </p:nvPicPr>
        <p:blipFill>
          <a:blip r:embed="rId3"/>
          <a:stretch>
            <a:fillRect/>
          </a:stretch>
        </p:blipFill>
        <p:spPr>
          <a:xfrm>
            <a:off x="14771" y="2270257"/>
            <a:ext cx="2437856" cy="1203950"/>
          </a:xfrm>
          <a:prstGeom prst="rect">
            <a:avLst/>
          </a:prstGeom>
        </p:spPr>
      </p:pic>
      <p:pic>
        <p:nvPicPr>
          <p:cNvPr id="1030" name="Picture 6" descr="Anxiety is the most common mental health condition globally. It's estimated  that 4% to 5% of people in the world have an anxiety disorder at any given  time. Long-term surveys in the">
            <a:extLst>
              <a:ext uri="{FF2B5EF4-FFF2-40B4-BE49-F238E27FC236}">
                <a16:creationId xmlns:a16="http://schemas.microsoft.com/office/drawing/2014/main" id="{E6A28B5C-A972-2664-8DB1-ADD2783D660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32854" y="4349660"/>
            <a:ext cx="2644938" cy="1523403"/>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8" descr="In 2019 almost a billion people were living with a mental disorder: World  Mental Health Report (17 June 2022) | communitymedicine4all">
            <a:extLst>
              <a:ext uri="{FF2B5EF4-FFF2-40B4-BE49-F238E27FC236}">
                <a16:creationId xmlns:a16="http://schemas.microsoft.com/office/drawing/2014/main" id="{86A00DEB-DE59-AFAA-DE79-10D040EA8ED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75990" y="2432074"/>
            <a:ext cx="2437857" cy="937673"/>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4F7705A4-F9EC-3D4F-9559-B3D1DCFBBE7C}"/>
              </a:ext>
            </a:extLst>
          </p:cNvPr>
          <p:cNvSpPr txBox="1"/>
          <p:nvPr/>
        </p:nvSpPr>
        <p:spPr>
          <a:xfrm>
            <a:off x="5043443" y="2349112"/>
            <a:ext cx="2576035" cy="1908215"/>
          </a:xfrm>
          <a:prstGeom prst="rect">
            <a:avLst/>
          </a:prstGeom>
          <a:solidFill>
            <a:schemeClr val="tx2">
              <a:lumMod val="10000"/>
              <a:lumOff val="90000"/>
            </a:schemeClr>
          </a:solidFill>
        </p:spPr>
        <p:txBody>
          <a:bodyPr wrap="square">
            <a:spAutoFit/>
          </a:bodyPr>
          <a:lstStyle/>
          <a:p>
            <a:pPr algn="just">
              <a:spcAft>
                <a:spcPts val="800"/>
              </a:spcAft>
              <a:buNone/>
            </a:pPr>
            <a:r>
              <a:rPr lang="en-GB" sz="600" b="1" kern="100" dirty="0">
                <a:effectLst/>
                <a:latin typeface="Times New Roman" panose="02020603050405020304" pitchFamily="18" charset="0"/>
                <a:ea typeface="Calibri" panose="020F0502020204030204" pitchFamily="34" charset="0"/>
                <a:cs typeface="Times New Roman" panose="02020603050405020304" pitchFamily="18" charset="0"/>
              </a:rPr>
              <a:t>Psychological Symptoms</a:t>
            </a:r>
            <a:endParaRPr lang="en-IN" sz="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Overthinking, overreacting and also too much anxiety.</a:t>
            </a:r>
            <a:endParaRPr lang="en-IN" sz="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Constant sensations of uneasiness.</a:t>
            </a:r>
            <a:endParaRPr lang="en-IN" sz="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spcAft>
                <a:spcPts val="800"/>
              </a:spcAft>
              <a:buFont typeface="Symbol" panose="05050102010706020507" pitchFamily="18" charset="2"/>
              <a:buChar char=""/>
            </a:pP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Irritability.</a:t>
            </a:r>
            <a:endParaRPr lang="en-IN" sz="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buNone/>
            </a:pPr>
            <a:r>
              <a:rPr lang="en-GB" sz="600" b="1" kern="100" dirty="0">
                <a:effectLst/>
                <a:latin typeface="Times New Roman" panose="02020603050405020304" pitchFamily="18" charset="0"/>
                <a:ea typeface="Calibri" panose="020F0502020204030204" pitchFamily="34" charset="0"/>
                <a:cs typeface="Times New Roman" panose="02020603050405020304" pitchFamily="18" charset="0"/>
              </a:rPr>
              <a:t>Physical Symptoms</a:t>
            </a:r>
            <a:endParaRPr lang="en-IN" sz="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Muscle tension.</a:t>
            </a:r>
            <a:endParaRPr lang="en-IN" sz="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Fatigue.</a:t>
            </a:r>
            <a:endParaRPr lang="en-IN" sz="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Restlessness.</a:t>
            </a:r>
            <a:endParaRPr lang="en-IN" sz="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spcAft>
                <a:spcPts val="800"/>
              </a:spcAft>
              <a:buFont typeface="Symbol" panose="05050102010706020507" pitchFamily="18" charset="2"/>
              <a:buChar char=""/>
            </a:pP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Headaches.</a:t>
            </a:r>
            <a:endParaRPr lang="en-IN" sz="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buNone/>
            </a:pPr>
            <a:r>
              <a:rPr lang="en-GB" sz="600" b="1" kern="100" dirty="0">
                <a:effectLst/>
                <a:latin typeface="Times New Roman" panose="02020603050405020304" pitchFamily="18" charset="0"/>
                <a:ea typeface="Calibri" panose="020F0502020204030204" pitchFamily="34" charset="0"/>
                <a:cs typeface="Times New Roman" panose="02020603050405020304" pitchFamily="18" charset="0"/>
              </a:rPr>
              <a:t>Diagnosis</a:t>
            </a:r>
            <a:endParaRPr lang="en-IN" sz="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buNone/>
            </a:pP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1.The anxiety and worry have to exist more often than not over a span of six months.</a:t>
            </a:r>
            <a:endParaRPr lang="en-IN" sz="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buNone/>
            </a:pP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2.The worry must be hard to manage for the individual.</a:t>
            </a:r>
            <a:endParaRPr lang="en-IN" sz="6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7" name="TextBox 16">
            <a:extLst>
              <a:ext uri="{FF2B5EF4-FFF2-40B4-BE49-F238E27FC236}">
                <a16:creationId xmlns:a16="http://schemas.microsoft.com/office/drawing/2014/main" id="{C6430866-4670-3C72-8E21-144BC386F2BF}"/>
              </a:ext>
            </a:extLst>
          </p:cNvPr>
          <p:cNvSpPr txBox="1"/>
          <p:nvPr/>
        </p:nvSpPr>
        <p:spPr>
          <a:xfrm>
            <a:off x="7619478" y="771471"/>
            <a:ext cx="4588565" cy="759182"/>
          </a:xfrm>
          <a:prstGeom prst="rect">
            <a:avLst/>
          </a:prstGeom>
          <a:solidFill>
            <a:schemeClr val="bg2">
              <a:lumMod val="90000"/>
            </a:schemeClr>
          </a:solidFill>
        </p:spPr>
        <p:txBody>
          <a:bodyPr wrap="square">
            <a:spAutoFit/>
          </a:bodyPr>
          <a:lstStyle/>
          <a:p>
            <a:pPr algn="just">
              <a:spcAft>
                <a:spcPts val="800"/>
              </a:spcAft>
              <a:buNone/>
            </a:pPr>
            <a:r>
              <a:rPr lang="en-GB" sz="600" b="1" kern="100" dirty="0">
                <a:effectLst/>
                <a:latin typeface="Times New Roman" panose="02020603050405020304" pitchFamily="18" charset="0"/>
                <a:ea typeface="Calibri" panose="020F0502020204030204" pitchFamily="34" charset="0"/>
                <a:cs typeface="Times New Roman" panose="02020603050405020304" pitchFamily="18" charset="0"/>
              </a:rPr>
              <a:t>Historic viewpoints and treatments</a:t>
            </a:r>
            <a:endParaRPr lang="en-IN" sz="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buNone/>
            </a:pP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During the ancient times, anxiety symptoms were often attributed to supernatural causes, spiritual weakness or possession by evil spirits. People showing extreme anxiety were often subjected to</a:t>
            </a:r>
            <a:r>
              <a:rPr lang="en-GB" sz="600" kern="100" dirty="0">
                <a:latin typeface="Times New Roman" panose="02020603050405020304" pitchFamily="18" charset="0"/>
                <a:ea typeface="Calibri" panose="020F0502020204030204" pitchFamily="34" charset="0"/>
                <a:cs typeface="Times New Roman" panose="02020603050405020304" pitchFamily="18" charset="0"/>
              </a:rPr>
              <a:t> social rejection and treated through</a:t>
            </a: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 religious activities (Nunes </a:t>
            </a:r>
            <a:r>
              <a:rPr lang="en-GB" sz="600" i="1" kern="100"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2022).</a:t>
            </a:r>
            <a:endParaRPr lang="en-IN" sz="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buNone/>
            </a:pP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In the nineteenth century, worry symptoms were frequently grouped under the label of "nervous disorders" or "neurasthenia. Lack of understanding of medicine and sometimes treatments involved institutionalisation, rest cures and sedative drugs.</a:t>
            </a:r>
            <a:endParaRPr lang="en-IN" sz="6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9" name="TextBox 18">
            <a:extLst>
              <a:ext uri="{FF2B5EF4-FFF2-40B4-BE49-F238E27FC236}">
                <a16:creationId xmlns:a16="http://schemas.microsoft.com/office/drawing/2014/main" id="{D3D11A31-1055-1CBC-5C26-E6F8C8CB2336}"/>
              </a:ext>
            </a:extLst>
          </p:cNvPr>
          <p:cNvSpPr txBox="1"/>
          <p:nvPr/>
        </p:nvSpPr>
        <p:spPr>
          <a:xfrm>
            <a:off x="7633031" y="1562992"/>
            <a:ext cx="4540929" cy="1940121"/>
          </a:xfrm>
          <a:prstGeom prst="rect">
            <a:avLst/>
          </a:prstGeom>
          <a:solidFill>
            <a:schemeClr val="accent1">
              <a:lumMod val="20000"/>
              <a:lumOff val="80000"/>
            </a:schemeClr>
          </a:solidFill>
        </p:spPr>
        <p:txBody>
          <a:bodyPr wrap="square">
            <a:spAutoFit/>
          </a:bodyPr>
          <a:lstStyle/>
          <a:p>
            <a:pPr algn="just">
              <a:spcAft>
                <a:spcPts val="800"/>
              </a:spcAft>
              <a:buNone/>
            </a:pPr>
            <a:r>
              <a:rPr lang="en-GB" sz="600" b="1" kern="100" dirty="0">
                <a:effectLst/>
                <a:latin typeface="Times New Roman" panose="02020603050405020304" pitchFamily="18" charset="0"/>
                <a:ea typeface="Calibri" panose="020F0502020204030204" pitchFamily="34" charset="0"/>
                <a:cs typeface="Times New Roman" panose="02020603050405020304" pitchFamily="18" charset="0"/>
              </a:rPr>
              <a:t>Current Services and Treatments</a:t>
            </a:r>
            <a:endParaRPr lang="en-IN" sz="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buNone/>
            </a:pPr>
            <a:r>
              <a:rPr lang="en-GB" sz="600" b="1" kern="100" dirty="0">
                <a:effectLst/>
                <a:latin typeface="Times New Roman" panose="02020603050405020304" pitchFamily="18" charset="0"/>
                <a:ea typeface="Calibri" panose="020F0502020204030204" pitchFamily="34" charset="0"/>
                <a:cs typeface="Times New Roman" panose="02020603050405020304" pitchFamily="18" charset="0"/>
              </a:rPr>
              <a:t>Medication</a:t>
            </a:r>
            <a:endParaRPr lang="en-IN" sz="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Selective serotonin also reuptake inhibitors (SSRIs).</a:t>
            </a:r>
            <a:endParaRPr lang="en-IN" sz="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Serotonin-Norepinephrine reuptake inhibitors (SNRIs).</a:t>
            </a:r>
            <a:endParaRPr lang="en-IN" sz="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spcAft>
                <a:spcPts val="800"/>
              </a:spcAft>
              <a:buFont typeface="Symbol" panose="05050102010706020507" pitchFamily="18" charset="2"/>
              <a:buChar char=""/>
            </a:pP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Buspirone (Shipp </a:t>
            </a:r>
            <a:r>
              <a:rPr lang="en-GB" sz="600" i="1" kern="100"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 2026).</a:t>
            </a:r>
            <a:endParaRPr lang="en-IN" sz="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buNone/>
            </a:pPr>
            <a:r>
              <a:rPr lang="en-GB" sz="600" b="1" kern="100" dirty="0">
                <a:effectLst/>
                <a:latin typeface="Times New Roman" panose="02020603050405020304" pitchFamily="18" charset="0"/>
                <a:ea typeface="Calibri" panose="020F0502020204030204" pitchFamily="34" charset="0"/>
                <a:cs typeface="Times New Roman" panose="02020603050405020304" pitchFamily="18" charset="0"/>
              </a:rPr>
              <a:t>Community Mental Health Services</a:t>
            </a:r>
            <a:endParaRPr lang="en-IN" sz="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Psychiatric assessments.</a:t>
            </a:r>
            <a:endParaRPr lang="en-IN" sz="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Psychological therapies.</a:t>
            </a:r>
            <a:endParaRPr lang="en-IN" sz="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spcAft>
                <a:spcPts val="800"/>
              </a:spcAft>
              <a:buFont typeface="Symbol" panose="05050102010706020507" pitchFamily="18" charset="2"/>
              <a:buChar char=""/>
            </a:pP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Crisis intervention.</a:t>
            </a:r>
            <a:endParaRPr lang="en-IN" sz="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buNone/>
            </a:pPr>
            <a:r>
              <a:rPr lang="en-GB" sz="600" b="1" kern="100" dirty="0">
                <a:effectLst/>
                <a:latin typeface="Times New Roman" panose="02020603050405020304" pitchFamily="18" charset="0"/>
                <a:ea typeface="Calibri" panose="020F0502020204030204" pitchFamily="34" charset="0"/>
                <a:cs typeface="Times New Roman" panose="02020603050405020304" pitchFamily="18" charset="0"/>
              </a:rPr>
              <a:t>Lifestyle Interventions</a:t>
            </a:r>
            <a:endParaRPr lang="en-IN" sz="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Regular physical activity.</a:t>
            </a:r>
            <a:endParaRPr lang="en-IN" sz="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Stress management techniques.</a:t>
            </a:r>
            <a:endParaRPr lang="en-IN" sz="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spcAft>
                <a:spcPts val="800"/>
              </a:spcAft>
              <a:buFont typeface="Symbol" panose="05050102010706020507" pitchFamily="18" charset="2"/>
              <a:buChar char=""/>
            </a:pP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Mindfulness and meditation.</a:t>
            </a:r>
            <a:endParaRPr lang="en-IN" sz="6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21" name="TextBox 20">
            <a:extLst>
              <a:ext uri="{FF2B5EF4-FFF2-40B4-BE49-F238E27FC236}">
                <a16:creationId xmlns:a16="http://schemas.microsoft.com/office/drawing/2014/main" id="{ACF8E80E-51E6-C732-9299-FE72D42219FB}"/>
              </a:ext>
            </a:extLst>
          </p:cNvPr>
          <p:cNvSpPr txBox="1"/>
          <p:nvPr/>
        </p:nvSpPr>
        <p:spPr>
          <a:xfrm>
            <a:off x="9776620" y="5729486"/>
            <a:ext cx="2466562" cy="1128514"/>
          </a:xfrm>
          <a:prstGeom prst="rect">
            <a:avLst/>
          </a:prstGeom>
          <a:solidFill>
            <a:schemeClr val="accent2">
              <a:lumMod val="40000"/>
              <a:lumOff val="60000"/>
            </a:schemeClr>
          </a:solidFill>
        </p:spPr>
        <p:txBody>
          <a:bodyPr wrap="square">
            <a:spAutoFit/>
          </a:bodyPr>
          <a:lstStyle/>
          <a:p>
            <a:pPr algn="just">
              <a:spcAft>
                <a:spcPts val="800"/>
              </a:spcAft>
              <a:buNone/>
            </a:pPr>
            <a:r>
              <a:rPr lang="en-GB" sz="600" b="1" kern="100" dirty="0">
                <a:effectLst/>
                <a:latin typeface="Times New Roman" panose="02020603050405020304" pitchFamily="18" charset="0"/>
                <a:ea typeface="Calibri" panose="020F0502020204030204" pitchFamily="34" charset="0"/>
                <a:cs typeface="Times New Roman" panose="02020603050405020304" pitchFamily="18" charset="0"/>
              </a:rPr>
              <a:t>Recommendations</a:t>
            </a:r>
            <a:endParaRPr lang="en-IN" sz="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buNone/>
            </a:pPr>
            <a:r>
              <a:rPr lang="en-GB" sz="600" b="1" kern="100" dirty="0">
                <a:effectLst/>
                <a:latin typeface="Times New Roman" panose="02020603050405020304" pitchFamily="18" charset="0"/>
                <a:ea typeface="Calibri" panose="020F0502020204030204" pitchFamily="34" charset="0"/>
                <a:cs typeface="Times New Roman" panose="02020603050405020304" pitchFamily="18" charset="0"/>
              </a:rPr>
              <a:t>Improve Early Detection</a:t>
            </a:r>
            <a:r>
              <a:rPr lang="en-IN" sz="600" b="1" kern="100" dirty="0">
                <a:latin typeface="Times New Roman" panose="02020603050405020304" pitchFamily="18" charset="0"/>
                <a:ea typeface="Calibri" panose="020F0502020204030204" pitchFamily="34" charset="0"/>
                <a:cs typeface="Times New Roman" panose="02020603050405020304" pitchFamily="18" charset="0"/>
              </a:rPr>
              <a:t>: </a:t>
            </a: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Primary healthcare providers, workplaces and educational institutions should establish regular mental health screening programs. Early detection means early intervention and the minimisation of chronic disability (</a:t>
            </a:r>
            <a:r>
              <a:rPr lang="en-GB" sz="600" kern="100" dirty="0" err="1">
                <a:effectLst/>
                <a:latin typeface="Times New Roman" panose="02020603050405020304" pitchFamily="18" charset="0"/>
                <a:ea typeface="Calibri" panose="020F0502020204030204" pitchFamily="34" charset="0"/>
                <a:cs typeface="Times New Roman" panose="02020603050405020304" pitchFamily="18" charset="0"/>
              </a:rPr>
              <a:t>Nejati</a:t>
            </a: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600" i="1" kern="100"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 2025).</a:t>
            </a:r>
            <a:endParaRPr lang="en-IN" sz="600" kern="100"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buNone/>
            </a:pPr>
            <a:r>
              <a:rPr lang="en-GB" sz="600" b="1" kern="100" dirty="0">
                <a:effectLst/>
                <a:latin typeface="Times New Roman" panose="02020603050405020304" pitchFamily="18" charset="0"/>
                <a:ea typeface="Calibri" panose="020F0502020204030204" pitchFamily="34" charset="0"/>
                <a:cs typeface="Times New Roman" panose="02020603050405020304" pitchFamily="18" charset="0"/>
              </a:rPr>
              <a:t>Increase Access to Psychological Therapies</a:t>
            </a:r>
            <a:r>
              <a:rPr lang="en-IN" sz="600" b="1" kern="100" dirty="0">
                <a:latin typeface="Times New Roman" panose="02020603050405020304" pitchFamily="18" charset="0"/>
                <a:ea typeface="Calibri" panose="020F0502020204030204" pitchFamily="34" charset="0"/>
                <a:cs typeface="Times New Roman" panose="02020603050405020304" pitchFamily="18" charset="0"/>
              </a:rPr>
              <a:t>: </a:t>
            </a: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Further investment in evidence-based therapies like CBT should be made available to governments and healthcare organisations. Many health care systems have long waited lists.</a:t>
            </a:r>
            <a:endParaRPr lang="en-IN" sz="6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23" name="TextBox 22">
            <a:extLst>
              <a:ext uri="{FF2B5EF4-FFF2-40B4-BE49-F238E27FC236}">
                <a16:creationId xmlns:a16="http://schemas.microsoft.com/office/drawing/2014/main" id="{139E6A35-8B0D-923C-FE8B-018D74DD49AB}"/>
              </a:ext>
            </a:extLst>
          </p:cNvPr>
          <p:cNvSpPr txBox="1"/>
          <p:nvPr/>
        </p:nvSpPr>
        <p:spPr>
          <a:xfrm>
            <a:off x="4705428" y="6134724"/>
            <a:ext cx="2847097" cy="738664"/>
          </a:xfrm>
          <a:prstGeom prst="rect">
            <a:avLst/>
          </a:prstGeom>
          <a:solidFill>
            <a:schemeClr val="accent5">
              <a:lumMod val="60000"/>
              <a:lumOff val="40000"/>
            </a:schemeClr>
          </a:solidFill>
        </p:spPr>
        <p:txBody>
          <a:bodyPr wrap="square">
            <a:spAutoFit/>
          </a:bodyPr>
          <a:lstStyle/>
          <a:p>
            <a:pPr algn="just">
              <a:spcAft>
                <a:spcPts val="800"/>
              </a:spcAft>
              <a:buNone/>
            </a:pPr>
            <a:r>
              <a:rPr lang="en-GB" sz="600" b="1" kern="100" dirty="0">
                <a:effectLst/>
                <a:latin typeface="Times New Roman" panose="02020603050405020304" pitchFamily="18" charset="0"/>
                <a:ea typeface="Calibri" panose="020F0502020204030204" pitchFamily="34" charset="0"/>
                <a:cs typeface="Times New Roman" panose="02020603050405020304" pitchFamily="18" charset="0"/>
              </a:rPr>
              <a:t>Conclusion</a:t>
            </a:r>
            <a:r>
              <a:rPr lang="en-IN" sz="600" b="1" kern="100" dirty="0">
                <a:latin typeface="Times New Roman" panose="02020603050405020304" pitchFamily="18" charset="0"/>
                <a:ea typeface="Calibri" panose="020F0502020204030204" pitchFamily="34" charset="0"/>
                <a:cs typeface="Times New Roman" panose="02020603050405020304" pitchFamily="18" charset="0"/>
              </a:rPr>
              <a:t>: </a:t>
            </a: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GAD is also a common and disabling psychological disorder in which there is an excessive and persistent worry that interferes with the functioning in day-to-day life. Epidemiological data also shows that millions of people suffer from GAD around the world, and that women are more likely to have GAD than men. According to numerical statistics, about 2.7% of adults have GAD during a 12-month period, 5.7% during the lifetime and more than 76% of those that are diagnosed have moderate-to-severe impairment.</a:t>
            </a:r>
            <a:endParaRPr lang="en-IN" sz="6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25" name="TextBox 24">
            <a:extLst>
              <a:ext uri="{FF2B5EF4-FFF2-40B4-BE49-F238E27FC236}">
                <a16:creationId xmlns:a16="http://schemas.microsoft.com/office/drawing/2014/main" id="{72321FA2-0518-B075-E82A-09680FB5950A}"/>
              </a:ext>
            </a:extLst>
          </p:cNvPr>
          <p:cNvSpPr txBox="1"/>
          <p:nvPr/>
        </p:nvSpPr>
        <p:spPr>
          <a:xfrm flipH="1">
            <a:off x="-1047751" y="7450455"/>
            <a:ext cx="409576" cy="45719"/>
          </a:xfrm>
          <a:prstGeom prst="rect">
            <a:avLst/>
          </a:prstGeom>
          <a:solidFill>
            <a:schemeClr val="accent2">
              <a:lumMod val="20000"/>
              <a:lumOff val="80000"/>
            </a:schemeClr>
          </a:solidFill>
        </p:spPr>
        <p:txBody>
          <a:bodyPr wrap="square">
            <a:spAutoFit/>
          </a:bodyPr>
          <a:lstStyle/>
          <a:p>
            <a:pPr algn="just">
              <a:spcAft>
                <a:spcPts val="800"/>
              </a:spcAft>
              <a:buNone/>
            </a:pPr>
            <a:endParaRPr lang="en-IN" sz="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29" name="TextBox 28">
            <a:extLst>
              <a:ext uri="{FF2B5EF4-FFF2-40B4-BE49-F238E27FC236}">
                <a16:creationId xmlns:a16="http://schemas.microsoft.com/office/drawing/2014/main" id="{472107C6-6427-475D-0250-04AB9C0FE777}"/>
              </a:ext>
            </a:extLst>
          </p:cNvPr>
          <p:cNvSpPr txBox="1"/>
          <p:nvPr/>
        </p:nvSpPr>
        <p:spPr>
          <a:xfrm>
            <a:off x="7560869" y="6077241"/>
            <a:ext cx="2195410" cy="748923"/>
          </a:xfrm>
          <a:prstGeom prst="rect">
            <a:avLst/>
          </a:prstGeom>
          <a:solidFill>
            <a:schemeClr val="bg1">
              <a:lumMod val="85000"/>
            </a:schemeClr>
          </a:solidFill>
        </p:spPr>
        <p:txBody>
          <a:bodyPr wrap="square">
            <a:spAutoFit/>
          </a:bodyPr>
          <a:lstStyle/>
          <a:p>
            <a:pPr algn="just">
              <a:spcAft>
                <a:spcPts val="800"/>
              </a:spcAft>
              <a:buNone/>
            </a:pPr>
            <a:r>
              <a:rPr lang="en-GB" sz="600" b="1" kern="100" dirty="0">
                <a:effectLst/>
                <a:latin typeface="Times New Roman" panose="02020603050405020304" pitchFamily="18" charset="0"/>
                <a:ea typeface="Calibri" panose="020F0502020204030204" pitchFamily="34" charset="0"/>
                <a:cs typeface="Times New Roman" panose="02020603050405020304" pitchFamily="18" charset="0"/>
              </a:rPr>
              <a:t>Digital Mental Health Support</a:t>
            </a:r>
            <a:endParaRPr lang="en-IN" sz="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buNone/>
            </a:pP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The advent of technology-based interventions like online CBT programmes, apps, and telehealth counselling services has enabled greater access to mental health care. After there was a rise in the demand for mental health services across the globe, these services came into prominence (</a:t>
            </a:r>
            <a:r>
              <a:rPr lang="en-GB" sz="600" kern="100" dirty="0" err="1">
                <a:effectLst/>
                <a:latin typeface="Times New Roman" panose="02020603050405020304" pitchFamily="18" charset="0"/>
                <a:ea typeface="Calibri" panose="020F0502020204030204" pitchFamily="34" charset="0"/>
                <a:cs typeface="Times New Roman" panose="02020603050405020304" pitchFamily="18" charset="0"/>
              </a:rPr>
              <a:t>Bolgeo</a:t>
            </a: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600" i="1" kern="100"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600" kern="100" dirty="0">
                <a:effectLst/>
                <a:latin typeface="Times New Roman" panose="02020603050405020304" pitchFamily="18" charset="0"/>
                <a:ea typeface="Calibri" panose="020F0502020204030204" pitchFamily="34" charset="0"/>
                <a:cs typeface="Times New Roman" panose="02020603050405020304" pitchFamily="18" charset="0"/>
              </a:rPr>
              <a:t> 2023).</a:t>
            </a:r>
            <a:endParaRPr lang="en-IN" sz="6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1038" name="Picture 14" descr="Cognitive Behavioral Therapy (CBT)">
            <a:extLst>
              <a:ext uri="{FF2B5EF4-FFF2-40B4-BE49-F238E27FC236}">
                <a16:creationId xmlns:a16="http://schemas.microsoft.com/office/drawing/2014/main" id="{DFA7BEA9-58F6-6767-7146-AB86B8D9C9B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772430" y="3524183"/>
            <a:ext cx="2418006" cy="2015846"/>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Selective Serotonin Reuptake Inhibitors (SSRIs) | Indications, mechanism,  side effects">
            <a:extLst>
              <a:ext uri="{FF2B5EF4-FFF2-40B4-BE49-F238E27FC236}">
                <a16:creationId xmlns:a16="http://schemas.microsoft.com/office/drawing/2014/main" id="{BCA6FEA4-E6FF-1741-985C-F9969CFA4D8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054280" y="2053909"/>
            <a:ext cx="1797936" cy="119943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22FEA8C-D600-B966-32ED-2C9AD35DD89F}"/>
              </a:ext>
            </a:extLst>
          </p:cNvPr>
          <p:cNvSpPr txBox="1"/>
          <p:nvPr/>
        </p:nvSpPr>
        <p:spPr>
          <a:xfrm>
            <a:off x="341290" y="3369747"/>
            <a:ext cx="1441395" cy="492443"/>
          </a:xfrm>
          <a:prstGeom prst="rect">
            <a:avLst/>
          </a:prstGeom>
          <a:noFill/>
        </p:spPr>
        <p:txBody>
          <a:bodyPr wrap="square">
            <a:spAutoFit/>
          </a:bodyPr>
          <a:lstStyle/>
          <a:p>
            <a:pPr algn="ctr" rtl="0">
              <a:buNone/>
            </a:pPr>
            <a:r>
              <a:rPr lang="en-IN" sz="600" b="0" i="0" u="none" strike="noStrike" dirty="0">
                <a:solidFill>
                  <a:srgbClr val="000000"/>
                </a:solidFill>
                <a:effectLst/>
                <a:latin typeface="Times New Roman" panose="02020603050405020304" pitchFamily="18" charset="0"/>
              </a:rPr>
              <a:t>Medvidi.com, 2026</a:t>
            </a:r>
            <a:endParaRPr lang="en-IN" sz="600" b="0" dirty="0">
              <a:effectLst/>
            </a:endParaRPr>
          </a:p>
          <a:p>
            <a:pPr>
              <a:buNone/>
            </a:pPr>
            <a:br>
              <a:rPr lang="en-IN" sz="1000" dirty="0"/>
            </a:br>
            <a:endParaRPr lang="en-IN" sz="1000" dirty="0"/>
          </a:p>
        </p:txBody>
      </p:sp>
      <p:sp>
        <p:nvSpPr>
          <p:cNvPr id="8" name="TextBox 7">
            <a:extLst>
              <a:ext uri="{FF2B5EF4-FFF2-40B4-BE49-F238E27FC236}">
                <a16:creationId xmlns:a16="http://schemas.microsoft.com/office/drawing/2014/main" id="{62FBB3D0-F1FE-C86B-6294-C2B8ACD52F10}"/>
              </a:ext>
            </a:extLst>
          </p:cNvPr>
          <p:cNvSpPr txBox="1"/>
          <p:nvPr/>
        </p:nvSpPr>
        <p:spPr>
          <a:xfrm>
            <a:off x="2059673" y="3355493"/>
            <a:ext cx="1579747" cy="492443"/>
          </a:xfrm>
          <a:prstGeom prst="rect">
            <a:avLst/>
          </a:prstGeom>
          <a:noFill/>
        </p:spPr>
        <p:txBody>
          <a:bodyPr wrap="square">
            <a:spAutoFit/>
          </a:bodyPr>
          <a:lstStyle/>
          <a:p>
            <a:pPr algn="ctr" rtl="0">
              <a:buNone/>
            </a:pPr>
            <a:r>
              <a:rPr lang="en-IN" sz="600" b="0" i="0" u="none" strike="noStrike" dirty="0">
                <a:solidFill>
                  <a:srgbClr val="000000"/>
                </a:solidFill>
                <a:effectLst/>
                <a:latin typeface="Times New Roman" panose="02020603050405020304" pitchFamily="18" charset="0"/>
              </a:rPr>
              <a:t>Statista, 2025</a:t>
            </a:r>
            <a:endParaRPr lang="en-IN" sz="600" b="0" dirty="0">
              <a:effectLst/>
            </a:endParaRPr>
          </a:p>
          <a:p>
            <a:pPr>
              <a:buNone/>
            </a:pPr>
            <a:br>
              <a:rPr lang="en-IN" sz="1000" dirty="0"/>
            </a:br>
            <a:endParaRPr lang="en-IN" sz="1000" dirty="0"/>
          </a:p>
        </p:txBody>
      </p:sp>
      <p:sp>
        <p:nvSpPr>
          <p:cNvPr id="10" name="TextBox 9">
            <a:extLst>
              <a:ext uri="{FF2B5EF4-FFF2-40B4-BE49-F238E27FC236}">
                <a16:creationId xmlns:a16="http://schemas.microsoft.com/office/drawing/2014/main" id="{4A9EA56A-03B9-9D42-1FA4-8316049961CD}"/>
              </a:ext>
            </a:extLst>
          </p:cNvPr>
          <p:cNvSpPr txBox="1"/>
          <p:nvPr/>
        </p:nvSpPr>
        <p:spPr>
          <a:xfrm>
            <a:off x="5288890" y="5954723"/>
            <a:ext cx="1563396" cy="492443"/>
          </a:xfrm>
          <a:prstGeom prst="rect">
            <a:avLst/>
          </a:prstGeom>
          <a:noFill/>
        </p:spPr>
        <p:txBody>
          <a:bodyPr wrap="square">
            <a:spAutoFit/>
          </a:bodyPr>
          <a:lstStyle/>
          <a:p>
            <a:pPr algn="ctr" rtl="0">
              <a:buNone/>
            </a:pPr>
            <a:r>
              <a:rPr lang="en-IN" sz="600" b="0" i="0" u="none" strike="noStrike" dirty="0">
                <a:solidFill>
                  <a:srgbClr val="000000"/>
                </a:solidFill>
                <a:effectLst/>
                <a:latin typeface="Times New Roman" panose="02020603050405020304" pitchFamily="18" charset="0"/>
              </a:rPr>
              <a:t>Statista, 2025</a:t>
            </a:r>
            <a:endParaRPr lang="en-IN" sz="600" b="0" dirty="0">
              <a:effectLst/>
            </a:endParaRPr>
          </a:p>
          <a:p>
            <a:pPr>
              <a:buNone/>
            </a:pPr>
            <a:br>
              <a:rPr lang="en-IN" sz="1000" dirty="0"/>
            </a:br>
            <a:endParaRPr lang="en-IN" sz="1000" dirty="0"/>
          </a:p>
        </p:txBody>
      </p:sp>
      <p:sp>
        <p:nvSpPr>
          <p:cNvPr id="14" name="TextBox 13">
            <a:extLst>
              <a:ext uri="{FF2B5EF4-FFF2-40B4-BE49-F238E27FC236}">
                <a16:creationId xmlns:a16="http://schemas.microsoft.com/office/drawing/2014/main" id="{2330893D-CEBE-D20E-E21A-EB1832711B28}"/>
              </a:ext>
            </a:extLst>
          </p:cNvPr>
          <p:cNvSpPr txBox="1"/>
          <p:nvPr/>
        </p:nvSpPr>
        <p:spPr>
          <a:xfrm>
            <a:off x="7024600" y="5873063"/>
            <a:ext cx="3205211" cy="492443"/>
          </a:xfrm>
          <a:prstGeom prst="rect">
            <a:avLst/>
          </a:prstGeom>
          <a:noFill/>
        </p:spPr>
        <p:txBody>
          <a:bodyPr wrap="square">
            <a:spAutoFit/>
          </a:bodyPr>
          <a:lstStyle/>
          <a:p>
            <a:pPr algn="ctr" rtl="0">
              <a:buNone/>
            </a:pPr>
            <a:r>
              <a:rPr lang="en-IN" sz="600" b="0" i="0" u="none" strike="noStrike" dirty="0">
                <a:solidFill>
                  <a:srgbClr val="000000"/>
                </a:solidFill>
                <a:effectLst/>
                <a:latin typeface="Times New Roman" panose="02020603050405020304" pitchFamily="18" charset="0"/>
              </a:rPr>
              <a:t>Baysidepsychotherapy.com, 2026</a:t>
            </a:r>
            <a:endParaRPr lang="en-IN" sz="600" b="0" dirty="0">
              <a:effectLst/>
            </a:endParaRPr>
          </a:p>
          <a:p>
            <a:pPr algn="ctr">
              <a:buNone/>
            </a:pPr>
            <a:br>
              <a:rPr lang="en-IN" sz="1000" dirty="0"/>
            </a:br>
            <a:endParaRPr lang="en-IN" sz="1000" dirty="0"/>
          </a:p>
        </p:txBody>
      </p:sp>
      <p:pic>
        <p:nvPicPr>
          <p:cNvPr id="1026" name="Picture 2" descr="Generalised Anxiety Disorder Treatment Therapist Melbourne">
            <a:extLst>
              <a:ext uri="{FF2B5EF4-FFF2-40B4-BE49-F238E27FC236}">
                <a16:creationId xmlns:a16="http://schemas.microsoft.com/office/drawing/2014/main" id="{A6C24F63-8FF7-313C-C610-934C94C3391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17741" y="3519282"/>
            <a:ext cx="1933872" cy="2337611"/>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0B42BDF0-DBAE-D3A4-4E4E-DBC985D46D83}"/>
              </a:ext>
            </a:extLst>
          </p:cNvPr>
          <p:cNvSpPr txBox="1"/>
          <p:nvPr/>
        </p:nvSpPr>
        <p:spPr>
          <a:xfrm>
            <a:off x="10577765" y="3272167"/>
            <a:ext cx="1272945" cy="553998"/>
          </a:xfrm>
          <a:prstGeom prst="rect">
            <a:avLst/>
          </a:prstGeom>
          <a:noFill/>
        </p:spPr>
        <p:txBody>
          <a:bodyPr wrap="square">
            <a:spAutoFit/>
          </a:bodyPr>
          <a:lstStyle/>
          <a:p>
            <a:pPr rtl="0">
              <a:buNone/>
            </a:pPr>
            <a:r>
              <a:rPr lang="en-IN" sz="600" b="0" i="0" u="none" strike="noStrike" dirty="0">
                <a:solidFill>
                  <a:srgbClr val="000000"/>
                </a:solidFill>
                <a:effectLst/>
                <a:latin typeface="Times New Roman" panose="02020603050405020304" pitchFamily="18" charset="0"/>
              </a:rPr>
              <a:t>Shipp </a:t>
            </a:r>
            <a:r>
              <a:rPr lang="en-IN" sz="600" b="0" i="1" u="none" strike="noStrike" dirty="0">
                <a:solidFill>
                  <a:srgbClr val="000000"/>
                </a:solidFill>
                <a:effectLst/>
                <a:latin typeface="Times New Roman" panose="02020603050405020304" pitchFamily="18" charset="0"/>
              </a:rPr>
              <a:t>et al.,</a:t>
            </a:r>
            <a:r>
              <a:rPr lang="en-IN" sz="600" b="0" i="0" u="none" strike="noStrike" dirty="0">
                <a:solidFill>
                  <a:srgbClr val="000000"/>
                </a:solidFill>
                <a:effectLst/>
                <a:latin typeface="Times New Roman" panose="02020603050405020304" pitchFamily="18" charset="0"/>
              </a:rPr>
              <a:t> 2026</a:t>
            </a:r>
            <a:endParaRPr lang="en-IN" sz="600" b="0" dirty="0">
              <a:effectLst/>
            </a:endParaRPr>
          </a:p>
          <a:p>
            <a:pPr>
              <a:buNone/>
            </a:pPr>
            <a:br>
              <a:rPr lang="en-IN" sz="1200" dirty="0"/>
            </a:br>
            <a:endParaRPr lang="en-IN" sz="1200" dirty="0"/>
          </a:p>
        </p:txBody>
      </p:sp>
      <p:sp>
        <p:nvSpPr>
          <p:cNvPr id="22" name="TextBox 21">
            <a:extLst>
              <a:ext uri="{FF2B5EF4-FFF2-40B4-BE49-F238E27FC236}">
                <a16:creationId xmlns:a16="http://schemas.microsoft.com/office/drawing/2014/main" id="{E342549F-1DA2-186F-54EF-A0C6B4C54F17}"/>
              </a:ext>
            </a:extLst>
          </p:cNvPr>
          <p:cNvSpPr txBox="1"/>
          <p:nvPr/>
        </p:nvSpPr>
        <p:spPr>
          <a:xfrm>
            <a:off x="10054280" y="5540029"/>
            <a:ext cx="1911241" cy="507831"/>
          </a:xfrm>
          <a:prstGeom prst="rect">
            <a:avLst/>
          </a:prstGeom>
          <a:noFill/>
        </p:spPr>
        <p:txBody>
          <a:bodyPr wrap="square">
            <a:spAutoFit/>
          </a:bodyPr>
          <a:lstStyle/>
          <a:p>
            <a:pPr algn="ctr" rtl="0">
              <a:buNone/>
            </a:pPr>
            <a:r>
              <a:rPr lang="en-IN" sz="600" b="0" i="0" u="none" strike="noStrike" dirty="0">
                <a:solidFill>
                  <a:srgbClr val="000000"/>
                </a:solidFill>
                <a:effectLst/>
                <a:latin typeface="Times New Roman" panose="02020603050405020304" pitchFamily="18" charset="0"/>
              </a:rPr>
              <a:t>Simplypsychology.org, 2026</a:t>
            </a:r>
            <a:endParaRPr lang="en-IN" sz="600" b="0" dirty="0">
              <a:effectLst/>
            </a:endParaRPr>
          </a:p>
          <a:p>
            <a:pPr>
              <a:buNone/>
            </a:pPr>
            <a:br>
              <a:rPr lang="en-IN" sz="1050" dirty="0"/>
            </a:br>
            <a:endParaRPr lang="en-IN" sz="1050" dirty="0"/>
          </a:p>
        </p:txBody>
      </p:sp>
      <p:sp>
        <p:nvSpPr>
          <p:cNvPr id="9" name="TextBox 8">
            <a:extLst>
              <a:ext uri="{FF2B5EF4-FFF2-40B4-BE49-F238E27FC236}">
                <a16:creationId xmlns:a16="http://schemas.microsoft.com/office/drawing/2014/main" id="{6A7CB4F5-8275-CBDD-B4B1-AE8EB5BA7D99}"/>
              </a:ext>
            </a:extLst>
          </p:cNvPr>
          <p:cNvSpPr txBox="1"/>
          <p:nvPr/>
        </p:nvSpPr>
        <p:spPr>
          <a:xfrm>
            <a:off x="14771" y="3523754"/>
            <a:ext cx="4690657" cy="3334246"/>
          </a:xfrm>
          <a:prstGeom prst="rect">
            <a:avLst/>
          </a:prstGeom>
          <a:solidFill>
            <a:schemeClr val="accent2">
              <a:lumMod val="20000"/>
              <a:lumOff val="80000"/>
            </a:schemeClr>
          </a:solidFill>
        </p:spPr>
        <p:txBody>
          <a:bodyPr wrap="square" rtlCol="0">
            <a:spAutoFit/>
          </a:bodyPr>
          <a:lstStyle/>
          <a:p>
            <a:pPr algn="ctr">
              <a:spcAft>
                <a:spcPts val="800"/>
              </a:spcAft>
            </a:pPr>
            <a:r>
              <a:rPr lang="en-GB" sz="600" b="1" kern="100" dirty="0">
                <a:latin typeface="Times New Roman" panose="02020603050405020304" pitchFamily="18" charset="0"/>
                <a:ea typeface="Calibri" panose="020F0502020204030204" pitchFamily="34" charset="0"/>
                <a:cs typeface="Times New Roman" panose="02020603050405020304" pitchFamily="18" charset="0"/>
              </a:rPr>
              <a:t>References </a:t>
            </a:r>
          </a:p>
          <a:p>
            <a:r>
              <a:rPr lang="en-IN" sz="600" dirty="0" err="1">
                <a:latin typeface="Times New Roman" panose="02020603050405020304" pitchFamily="18" charset="0"/>
                <a:cs typeface="Times New Roman" panose="02020603050405020304" pitchFamily="18" charset="0"/>
              </a:rPr>
              <a:t>Bayside</a:t>
            </a:r>
            <a:r>
              <a:rPr lang="en-IN" sz="600" dirty="0">
                <a:latin typeface="Times New Roman" panose="02020603050405020304" pitchFamily="18" charset="0"/>
                <a:cs typeface="Times New Roman" panose="02020603050405020304" pitchFamily="18" charset="0"/>
              </a:rPr>
              <a:t> Psychotherapy (2026) </a:t>
            </a:r>
            <a:r>
              <a:rPr lang="en-IN" sz="600" i="1" dirty="0">
                <a:latin typeface="Times New Roman" panose="02020603050405020304" pitchFamily="18" charset="0"/>
                <a:cs typeface="Times New Roman" panose="02020603050405020304" pitchFamily="18" charset="0"/>
              </a:rPr>
              <a:t>Anxiety Treatment Melbourne</a:t>
            </a:r>
            <a:r>
              <a:rPr lang="en-IN" sz="600" dirty="0">
                <a:latin typeface="Times New Roman" panose="02020603050405020304" pitchFamily="18" charset="0"/>
                <a:cs typeface="Times New Roman" panose="02020603050405020304" pitchFamily="18" charset="0"/>
              </a:rPr>
              <a:t>. Available at: </a:t>
            </a:r>
            <a:r>
              <a:rPr lang="en-IN" sz="600" u="sng" dirty="0">
                <a:latin typeface="Times New Roman" panose="02020603050405020304" pitchFamily="18" charset="0"/>
                <a:cs typeface="Times New Roman" panose="02020603050405020304" pitchFamily="18" charset="0"/>
                <a:hlinkClick r:id="rId9"/>
              </a:rPr>
              <a:t>https://www.baysidepsychotherapy.com.au/anxiety-treatment-melbourne/?srsltid=AfmBOopaW3NUoBxn-gl3buwHO5xHpu15CCD2EFW0tBstDkc_VZAYuhT2</a:t>
            </a:r>
            <a:r>
              <a:rPr lang="en-IN" sz="600" dirty="0">
                <a:latin typeface="Times New Roman" panose="02020603050405020304" pitchFamily="18" charset="0"/>
                <a:cs typeface="Times New Roman" panose="02020603050405020304" pitchFamily="18" charset="0"/>
              </a:rPr>
              <a:t> (Accessed: 29 June 2026).</a:t>
            </a:r>
          </a:p>
          <a:p>
            <a:r>
              <a:rPr lang="en-IN" sz="600" dirty="0" err="1">
                <a:latin typeface="Times New Roman" panose="02020603050405020304" pitchFamily="18" charset="0"/>
                <a:cs typeface="Times New Roman" panose="02020603050405020304" pitchFamily="18" charset="0"/>
              </a:rPr>
              <a:t>Bolgeo</a:t>
            </a:r>
            <a:r>
              <a:rPr lang="en-IN" sz="600" dirty="0">
                <a:latin typeface="Times New Roman" panose="02020603050405020304" pitchFamily="18" charset="0"/>
                <a:cs typeface="Times New Roman" panose="02020603050405020304" pitchFamily="18" charset="0"/>
              </a:rPr>
              <a:t>, T., Di Matteo, R., Simonelli, N., Dal Molin, A., </a:t>
            </a:r>
            <a:r>
              <a:rPr lang="en-IN" sz="600" dirty="0" err="1">
                <a:latin typeface="Times New Roman" panose="02020603050405020304" pitchFamily="18" charset="0"/>
                <a:cs typeface="Times New Roman" panose="02020603050405020304" pitchFamily="18" charset="0"/>
              </a:rPr>
              <a:t>Lusignani</a:t>
            </a:r>
            <a:r>
              <a:rPr lang="en-IN" sz="600" dirty="0">
                <a:latin typeface="Times New Roman" panose="02020603050405020304" pitchFamily="18" charset="0"/>
                <a:cs typeface="Times New Roman" panose="02020603050405020304" pitchFamily="18" charset="0"/>
              </a:rPr>
              <a:t>, M., </a:t>
            </a:r>
            <a:r>
              <a:rPr lang="en-IN" sz="600" dirty="0" err="1">
                <a:latin typeface="Times New Roman" panose="02020603050405020304" pitchFamily="18" charset="0"/>
                <a:cs typeface="Times New Roman" panose="02020603050405020304" pitchFamily="18" charset="0"/>
              </a:rPr>
              <a:t>Bassola</a:t>
            </a:r>
            <a:r>
              <a:rPr lang="en-IN" sz="600" dirty="0">
                <a:latin typeface="Times New Roman" panose="02020603050405020304" pitchFamily="18" charset="0"/>
                <a:cs typeface="Times New Roman" panose="02020603050405020304" pitchFamily="18" charset="0"/>
              </a:rPr>
              <a:t>, B., Vellone, E., Maconi, A. and Iovino, P., 2023. Psychometric properties and measurement invariance of the 7-item General Anxiety Disorder scale (GAD-7) in an Italian coronary heart disease population. </a:t>
            </a:r>
            <a:r>
              <a:rPr lang="en-IN" sz="600" i="1" dirty="0">
                <a:latin typeface="Times New Roman" panose="02020603050405020304" pitchFamily="18" charset="0"/>
                <a:cs typeface="Times New Roman" panose="02020603050405020304" pitchFamily="18" charset="0"/>
              </a:rPr>
              <a:t>Journal of Affective Disorders</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334</a:t>
            </a:r>
            <a:r>
              <a:rPr lang="en-IN" sz="600" dirty="0">
                <a:latin typeface="Times New Roman" panose="02020603050405020304" pitchFamily="18" charset="0"/>
                <a:cs typeface="Times New Roman" panose="02020603050405020304" pitchFamily="18" charset="0"/>
              </a:rPr>
              <a:t>, pp.213-219.</a:t>
            </a:r>
          </a:p>
          <a:p>
            <a:r>
              <a:rPr lang="en-IN" sz="600" dirty="0">
                <a:latin typeface="Times New Roman" panose="02020603050405020304" pitchFamily="18" charset="0"/>
                <a:cs typeface="Times New Roman" panose="02020603050405020304" pitchFamily="18" charset="0"/>
              </a:rPr>
              <a:t>Fagan, H.A. and Baldwin, D.S., 2023. Pharmacological treatment of generalised anxiety disorder: current practice and future directions. </a:t>
            </a:r>
            <a:r>
              <a:rPr lang="en-IN" sz="600" i="1" dirty="0">
                <a:latin typeface="Times New Roman" panose="02020603050405020304" pitchFamily="18" charset="0"/>
                <a:cs typeface="Times New Roman" panose="02020603050405020304" pitchFamily="18" charset="0"/>
              </a:rPr>
              <a:t>Expert Review of Neurotherapeutics</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23</a:t>
            </a:r>
            <a:r>
              <a:rPr lang="en-IN" sz="600" dirty="0">
                <a:latin typeface="Times New Roman" panose="02020603050405020304" pitchFamily="18" charset="0"/>
                <a:cs typeface="Times New Roman" panose="02020603050405020304" pitchFamily="18" charset="0"/>
              </a:rPr>
              <a:t>(6), pp.535-548.</a:t>
            </a:r>
          </a:p>
          <a:p>
            <a:r>
              <a:rPr lang="en-IN" sz="600" dirty="0">
                <a:latin typeface="Times New Roman" panose="02020603050405020304" pitchFamily="18" charset="0"/>
                <a:cs typeface="Times New Roman" panose="02020603050405020304" pitchFamily="18" charset="0"/>
              </a:rPr>
              <a:t>Ip, H., Suen, Y.N., Hui, C.L.M., Wong, S.M.Y., Chan, S.K.W., Lee, E.H.M., Wong, M.T.H. and Chen, E.Y.H., 2022. Assessing anxiety among adolescents in Hong Kong: psychometric properties and validity of the Generalised Anxiety Disorder-7 (GAD-7) in an epidemiological community sample. </a:t>
            </a:r>
            <a:r>
              <a:rPr lang="en-IN" sz="600" i="1" dirty="0">
                <a:latin typeface="Times New Roman" panose="02020603050405020304" pitchFamily="18" charset="0"/>
                <a:cs typeface="Times New Roman" panose="02020603050405020304" pitchFamily="18" charset="0"/>
              </a:rPr>
              <a:t>BMC psychiatry</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22</a:t>
            </a:r>
            <a:r>
              <a:rPr lang="en-IN" sz="600" dirty="0">
                <a:latin typeface="Times New Roman" panose="02020603050405020304" pitchFamily="18" charset="0"/>
                <a:cs typeface="Times New Roman" panose="02020603050405020304" pitchFamily="18" charset="0"/>
              </a:rPr>
              <a:t>(1), p.703.</a:t>
            </a:r>
          </a:p>
          <a:p>
            <a:pPr fontAlgn="base"/>
            <a:r>
              <a:rPr lang="en-IN" sz="600" dirty="0" err="1">
                <a:latin typeface="Times New Roman" panose="02020603050405020304" pitchFamily="18" charset="0"/>
                <a:cs typeface="Times New Roman" panose="02020603050405020304" pitchFamily="18" charset="0"/>
              </a:rPr>
              <a:t>Kopcalic</a:t>
            </a:r>
            <a:r>
              <a:rPr lang="en-IN" sz="600" dirty="0">
                <a:latin typeface="Times New Roman" panose="02020603050405020304" pitchFamily="18" charset="0"/>
                <a:cs typeface="Times New Roman" panose="02020603050405020304" pitchFamily="18" charset="0"/>
              </a:rPr>
              <a:t>, K., Arcaro, J., Pinto, A., Ali, S., </a:t>
            </a:r>
            <a:r>
              <a:rPr lang="en-IN" sz="600" dirty="0" err="1">
                <a:latin typeface="Times New Roman" panose="02020603050405020304" pitchFamily="18" charset="0"/>
                <a:cs typeface="Times New Roman" panose="02020603050405020304" pitchFamily="18" charset="0"/>
              </a:rPr>
              <a:t>Barbui</a:t>
            </a:r>
            <a:r>
              <a:rPr lang="en-IN" sz="600" dirty="0">
                <a:latin typeface="Times New Roman" panose="02020603050405020304" pitchFamily="18" charset="0"/>
                <a:cs typeface="Times New Roman" panose="02020603050405020304" pitchFamily="18" charset="0"/>
              </a:rPr>
              <a:t>, C., </a:t>
            </a:r>
            <a:r>
              <a:rPr lang="en-IN" sz="600" dirty="0" err="1">
                <a:latin typeface="Times New Roman" panose="02020603050405020304" pitchFamily="18" charset="0"/>
                <a:cs typeface="Times New Roman" panose="02020603050405020304" pitchFamily="18" charset="0"/>
              </a:rPr>
              <a:t>Curatoli</a:t>
            </a:r>
            <a:r>
              <a:rPr lang="en-IN" sz="600" dirty="0">
                <a:latin typeface="Times New Roman" panose="02020603050405020304" pitchFamily="18" charset="0"/>
                <a:cs typeface="Times New Roman" panose="02020603050405020304" pitchFamily="18" charset="0"/>
              </a:rPr>
              <a:t>, C., Martin, J. and </a:t>
            </a:r>
            <a:r>
              <a:rPr lang="en-IN" sz="600" dirty="0" err="1">
                <a:latin typeface="Times New Roman" panose="02020603050405020304" pitchFamily="18" charset="0"/>
                <a:cs typeface="Times New Roman" panose="02020603050405020304" pitchFamily="18" charset="0"/>
              </a:rPr>
              <a:t>Guaiana</a:t>
            </a:r>
            <a:r>
              <a:rPr lang="en-IN" sz="600" dirty="0">
                <a:latin typeface="Times New Roman" panose="02020603050405020304" pitchFamily="18" charset="0"/>
                <a:cs typeface="Times New Roman" panose="02020603050405020304" pitchFamily="18" charset="0"/>
              </a:rPr>
              <a:t>, G., 2025. Antidepressants versus placebo for generalised anxiety disorder (GAD). </a:t>
            </a:r>
            <a:r>
              <a:rPr lang="en-IN" sz="600" i="1" dirty="0">
                <a:latin typeface="Times New Roman" panose="02020603050405020304" pitchFamily="18" charset="0"/>
                <a:cs typeface="Times New Roman" panose="02020603050405020304" pitchFamily="18" charset="0"/>
              </a:rPr>
              <a:t>Cochrane Database of Systematic Reviews</a:t>
            </a:r>
            <a:r>
              <a:rPr lang="en-IN" sz="600" dirty="0">
                <a:latin typeface="Times New Roman" panose="02020603050405020304" pitchFamily="18" charset="0"/>
                <a:cs typeface="Times New Roman" panose="02020603050405020304" pitchFamily="18" charset="0"/>
              </a:rPr>
              <a:t>, (1).</a:t>
            </a:r>
          </a:p>
          <a:p>
            <a:pPr fontAlgn="base"/>
            <a:r>
              <a:rPr lang="en-IN" sz="600" dirty="0" err="1">
                <a:latin typeface="Times New Roman" panose="02020603050405020304" pitchFamily="18" charset="0"/>
                <a:cs typeface="Times New Roman" panose="02020603050405020304" pitchFamily="18" charset="0"/>
              </a:rPr>
              <a:t>MEDvidi</a:t>
            </a:r>
            <a:r>
              <a:rPr lang="en-IN" sz="600" dirty="0">
                <a:latin typeface="Times New Roman" panose="02020603050405020304" pitchFamily="18" charset="0"/>
                <a:cs typeface="Times New Roman" panose="02020603050405020304" pitchFamily="18" charset="0"/>
              </a:rPr>
              <a:t> (2026) </a:t>
            </a:r>
            <a:r>
              <a:rPr lang="en-IN" sz="600" i="1" dirty="0">
                <a:latin typeface="Times New Roman" panose="02020603050405020304" pitchFamily="18" charset="0"/>
                <a:cs typeface="Times New Roman" panose="02020603050405020304" pitchFamily="18" charset="0"/>
              </a:rPr>
              <a:t>Generalized Anxiety Disorder</a:t>
            </a:r>
            <a:r>
              <a:rPr lang="en-IN" sz="600" dirty="0">
                <a:latin typeface="Times New Roman" panose="02020603050405020304" pitchFamily="18" charset="0"/>
                <a:cs typeface="Times New Roman" panose="02020603050405020304" pitchFamily="18" charset="0"/>
              </a:rPr>
              <a:t>. Available at: </a:t>
            </a:r>
            <a:r>
              <a:rPr lang="en-IN" sz="600" u="sng" dirty="0">
                <a:latin typeface="Times New Roman" panose="02020603050405020304" pitchFamily="18" charset="0"/>
                <a:cs typeface="Times New Roman" panose="02020603050405020304" pitchFamily="18" charset="0"/>
                <a:hlinkClick r:id="rId10"/>
              </a:rPr>
              <a:t>https://medvidi.com/blog/generalized-anxiety-disorder</a:t>
            </a:r>
            <a:r>
              <a:rPr lang="en-IN" sz="600" dirty="0">
                <a:latin typeface="Times New Roman" panose="02020603050405020304" pitchFamily="18" charset="0"/>
                <a:cs typeface="Times New Roman" panose="02020603050405020304" pitchFamily="18" charset="0"/>
              </a:rPr>
              <a:t> (Accessed: 29 June 2026).</a:t>
            </a:r>
          </a:p>
          <a:p>
            <a:pPr fontAlgn="base"/>
            <a:r>
              <a:rPr lang="en-IN" sz="600" dirty="0" err="1">
                <a:latin typeface="Times New Roman" panose="02020603050405020304" pitchFamily="18" charset="0"/>
                <a:cs typeface="Times New Roman" panose="02020603050405020304" pitchFamily="18" charset="0"/>
              </a:rPr>
              <a:t>Nejati</a:t>
            </a:r>
            <a:r>
              <a:rPr lang="en-IN" sz="600" dirty="0">
                <a:latin typeface="Times New Roman" panose="02020603050405020304" pitchFamily="18" charset="0"/>
                <a:cs typeface="Times New Roman" panose="02020603050405020304" pitchFamily="18" charset="0"/>
              </a:rPr>
              <a:t>, V., Rad, J.A. and </a:t>
            </a:r>
            <a:r>
              <a:rPr lang="en-IN" sz="600" dirty="0" err="1">
                <a:latin typeface="Times New Roman" panose="02020603050405020304" pitchFamily="18" charset="0"/>
                <a:cs typeface="Times New Roman" panose="02020603050405020304" pitchFamily="18" charset="0"/>
              </a:rPr>
              <a:t>Rasanan</a:t>
            </a:r>
            <a:r>
              <a:rPr lang="en-IN" sz="600" dirty="0">
                <a:latin typeface="Times New Roman" panose="02020603050405020304" pitchFamily="18" charset="0"/>
                <a:cs typeface="Times New Roman" panose="02020603050405020304" pitchFamily="18" charset="0"/>
              </a:rPr>
              <a:t>, A.H.H., 2025. Neuromodulation of risk and reward processing during decision making in individuals with general anxiety disorder (GAD). </a:t>
            </a:r>
            <a:r>
              <a:rPr lang="en-IN" sz="600" i="1" dirty="0">
                <a:latin typeface="Times New Roman" panose="02020603050405020304" pitchFamily="18" charset="0"/>
                <a:cs typeface="Times New Roman" panose="02020603050405020304" pitchFamily="18" charset="0"/>
              </a:rPr>
              <a:t>Scientific Reports</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15</a:t>
            </a:r>
            <a:r>
              <a:rPr lang="en-IN" sz="600" dirty="0">
                <a:latin typeface="Times New Roman" panose="02020603050405020304" pitchFamily="18" charset="0"/>
                <a:cs typeface="Times New Roman" panose="02020603050405020304" pitchFamily="18" charset="0"/>
              </a:rPr>
              <a:t>(1), p.371.</a:t>
            </a:r>
          </a:p>
          <a:p>
            <a:pPr fontAlgn="base"/>
            <a:r>
              <a:rPr lang="en-IN" sz="600" dirty="0">
                <a:latin typeface="Times New Roman" panose="02020603050405020304" pitchFamily="18" charset="0"/>
                <a:cs typeface="Times New Roman" panose="02020603050405020304" pitchFamily="18" charset="0"/>
              </a:rPr>
              <a:t>Nunes, J.C., Carroll, M.K., Mahaffey, K.W., Califf, R.M., Doraiswamy, P.M., Short, S., Shah, S.H., Swope, S., Williams, D., Hernandez, A.F. and Hong, D.S., 2022. General Anxiety Disorder-7 Questionnaire as a marker of low socioeconomic status and inequity. </a:t>
            </a:r>
            <a:r>
              <a:rPr lang="en-IN" sz="600" i="1" dirty="0">
                <a:latin typeface="Times New Roman" panose="02020603050405020304" pitchFamily="18" charset="0"/>
                <a:cs typeface="Times New Roman" panose="02020603050405020304" pitchFamily="18" charset="0"/>
              </a:rPr>
              <a:t>Journal of Affective Disorders</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317</a:t>
            </a:r>
            <a:r>
              <a:rPr lang="en-IN" sz="600" dirty="0">
                <a:latin typeface="Times New Roman" panose="02020603050405020304" pitchFamily="18" charset="0"/>
                <a:cs typeface="Times New Roman" panose="02020603050405020304" pitchFamily="18" charset="0"/>
              </a:rPr>
              <a:t>, pp.287-297.</a:t>
            </a:r>
          </a:p>
          <a:p>
            <a:pPr fontAlgn="base"/>
            <a:r>
              <a:rPr lang="en-IN" sz="600" dirty="0">
                <a:latin typeface="Times New Roman" panose="02020603050405020304" pitchFamily="18" charset="0"/>
                <a:cs typeface="Times New Roman" panose="02020603050405020304" pitchFamily="18" charset="0"/>
              </a:rPr>
              <a:t>Shipp, L., Leigh, E., Rajesh, S. and Waite, P., 2026. Evaluating the efficacy of psychological therapies for generalised anxiety disorder in children and adolescents: A systematic review and narrative synthesis. </a:t>
            </a:r>
            <a:r>
              <a:rPr lang="en-IN" sz="600" i="1" dirty="0">
                <a:latin typeface="Times New Roman" panose="02020603050405020304" pitchFamily="18" charset="0"/>
                <a:cs typeface="Times New Roman" panose="02020603050405020304" pitchFamily="18" charset="0"/>
              </a:rPr>
              <a:t>JCPP advances</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6</a:t>
            </a:r>
            <a:r>
              <a:rPr lang="en-IN" sz="600" dirty="0">
                <a:latin typeface="Times New Roman" panose="02020603050405020304" pitchFamily="18" charset="0"/>
                <a:cs typeface="Times New Roman" panose="02020603050405020304" pitchFamily="18" charset="0"/>
              </a:rPr>
              <a:t>(1), p.e70056.</a:t>
            </a:r>
          </a:p>
          <a:p>
            <a:pPr fontAlgn="base"/>
            <a:r>
              <a:rPr lang="en-IN" sz="600" dirty="0">
                <a:latin typeface="Times New Roman" panose="02020603050405020304" pitchFamily="18" charset="0"/>
                <a:cs typeface="Times New Roman" panose="02020603050405020304" pitchFamily="18" charset="0"/>
              </a:rPr>
              <a:t>Simply Psychology (2026) </a:t>
            </a:r>
            <a:r>
              <a:rPr lang="en-IN" sz="600" i="1" dirty="0">
                <a:latin typeface="Times New Roman" panose="02020603050405020304" pitchFamily="18" charset="0"/>
                <a:cs typeface="Times New Roman" panose="02020603050405020304" pitchFamily="18" charset="0"/>
              </a:rPr>
              <a:t>Cognitive Therapy</a:t>
            </a:r>
            <a:r>
              <a:rPr lang="en-IN" sz="600" dirty="0">
                <a:latin typeface="Times New Roman" panose="02020603050405020304" pitchFamily="18" charset="0"/>
                <a:cs typeface="Times New Roman" panose="02020603050405020304" pitchFamily="18" charset="0"/>
              </a:rPr>
              <a:t>. Available at:  </a:t>
            </a:r>
            <a:r>
              <a:rPr lang="en-IN" sz="600" u="sng" dirty="0">
                <a:latin typeface="Times New Roman" panose="02020603050405020304" pitchFamily="18" charset="0"/>
                <a:cs typeface="Times New Roman" panose="02020603050405020304" pitchFamily="18" charset="0"/>
                <a:hlinkClick r:id="rId11"/>
              </a:rPr>
              <a:t>https://www.simplypsychology.org/cognitive-therapy.html</a:t>
            </a:r>
            <a:r>
              <a:rPr lang="en-IN" sz="600" dirty="0">
                <a:latin typeface="Times New Roman" panose="02020603050405020304" pitchFamily="18" charset="0"/>
                <a:cs typeface="Times New Roman" panose="02020603050405020304" pitchFamily="18" charset="0"/>
              </a:rPr>
              <a:t> (Accessed: 29 June 2026).</a:t>
            </a:r>
          </a:p>
          <a:p>
            <a:pPr fontAlgn="base"/>
            <a:r>
              <a:rPr lang="en-IN" sz="600" dirty="0">
                <a:latin typeface="Times New Roman" panose="02020603050405020304" pitchFamily="18" charset="0"/>
                <a:cs typeface="Times New Roman" panose="02020603050405020304" pitchFamily="18" charset="0"/>
              </a:rPr>
              <a:t>Statista (2025) </a:t>
            </a:r>
            <a:r>
              <a:rPr lang="en-IN" sz="600" i="1" dirty="0">
                <a:latin typeface="Times New Roman" panose="02020603050405020304" pitchFamily="18" charset="0"/>
                <a:cs typeface="Times New Roman" panose="02020603050405020304" pitchFamily="18" charset="0"/>
              </a:rPr>
              <a:t>Anxiety in the U.S. – statistics &amp; facts.</a:t>
            </a:r>
            <a:r>
              <a:rPr lang="en-IN" sz="600" dirty="0">
                <a:latin typeface="Times New Roman" panose="02020603050405020304" pitchFamily="18" charset="0"/>
                <a:cs typeface="Times New Roman" panose="02020603050405020304" pitchFamily="18" charset="0"/>
              </a:rPr>
              <a:t> Available at: </a:t>
            </a:r>
            <a:r>
              <a:rPr lang="en-IN" sz="600" u="sng" dirty="0">
                <a:latin typeface="Times New Roman" panose="02020603050405020304" pitchFamily="18" charset="0"/>
                <a:cs typeface="Times New Roman" panose="02020603050405020304" pitchFamily="18" charset="0"/>
                <a:hlinkClick r:id="rId12"/>
              </a:rPr>
              <a:t>https://www.statista.com/topics/5223/anxiety-in-the-us/?srsltid=AfmBOoq-FElryV1iqacO1_1YTRWNZ0foNJQ14WXe1MHkrgPFzLSg5D6w</a:t>
            </a:r>
            <a:r>
              <a:rPr lang="en-IN" sz="600" dirty="0">
                <a:latin typeface="Times New Roman" panose="02020603050405020304" pitchFamily="18" charset="0"/>
                <a:cs typeface="Times New Roman" panose="02020603050405020304" pitchFamily="18" charset="0"/>
              </a:rPr>
              <a:t> (Accessed: 25 June 2026).</a:t>
            </a:r>
          </a:p>
          <a:p>
            <a:pPr fontAlgn="base"/>
            <a:r>
              <a:rPr lang="en-IN" sz="600" dirty="0">
                <a:latin typeface="Times New Roman" panose="02020603050405020304" pitchFamily="18" charset="0"/>
                <a:cs typeface="Times New Roman" panose="02020603050405020304" pitchFamily="18" charset="0"/>
              </a:rPr>
              <a:t>Statista (2025) </a:t>
            </a:r>
            <a:r>
              <a:rPr lang="en-IN" sz="600" i="1" dirty="0">
                <a:latin typeface="Times New Roman" panose="02020603050405020304" pitchFamily="18" charset="0"/>
                <a:cs typeface="Times New Roman" panose="02020603050405020304" pitchFamily="18" charset="0"/>
              </a:rPr>
              <a:t>Lifetime prevalence of generalized anxiety disorder in Singapore as of 2022, by gender.</a:t>
            </a:r>
            <a:r>
              <a:rPr lang="en-IN" sz="600" dirty="0">
                <a:latin typeface="Times New Roman" panose="02020603050405020304" pitchFamily="18" charset="0"/>
                <a:cs typeface="Times New Roman" panose="02020603050405020304" pitchFamily="18" charset="0"/>
              </a:rPr>
              <a:t> Available at:  </a:t>
            </a:r>
            <a:r>
              <a:rPr lang="en-IN" sz="600" u="sng" dirty="0">
                <a:latin typeface="Times New Roman" panose="02020603050405020304" pitchFamily="18" charset="0"/>
                <a:cs typeface="Times New Roman" panose="02020603050405020304" pitchFamily="18" charset="0"/>
                <a:hlinkClick r:id="rId13"/>
              </a:rPr>
              <a:t>https://www.statista.com/statistics/967805/lifetime-prevalence-of-generalized-anxiety-disorder-singapore/?srsltid=AfmBOopFRzvF4Qg4yeO3FSSrKPqVO-GejY9Miu1N5JE_sqh1MZcg1awD</a:t>
            </a:r>
            <a:r>
              <a:rPr lang="en-IN" sz="600" dirty="0">
                <a:latin typeface="Times New Roman" panose="02020603050405020304" pitchFamily="18" charset="0"/>
                <a:cs typeface="Times New Roman" panose="02020603050405020304" pitchFamily="18" charset="0"/>
              </a:rPr>
              <a:t> (Accessed: 25 June 2026).</a:t>
            </a:r>
          </a:p>
          <a:p>
            <a:pPr fontAlgn="base"/>
            <a:r>
              <a:rPr lang="en-IN" sz="600" dirty="0">
                <a:latin typeface="Times New Roman" panose="02020603050405020304" pitchFamily="18" charset="0"/>
                <a:cs typeface="Times New Roman" panose="02020603050405020304" pitchFamily="18" charset="0"/>
              </a:rPr>
              <a:t>Statista (2025) </a:t>
            </a:r>
            <a:r>
              <a:rPr lang="en-IN" sz="600" i="1" dirty="0">
                <a:latin typeface="Times New Roman" panose="02020603050405020304" pitchFamily="18" charset="0"/>
                <a:cs typeface="Times New Roman" panose="02020603050405020304" pitchFamily="18" charset="0"/>
              </a:rPr>
              <a:t>Prevalence of generalized anxiety disorder in Belgium from 2001 to 2018.</a:t>
            </a:r>
            <a:r>
              <a:rPr lang="en-IN" sz="600" dirty="0">
                <a:latin typeface="Times New Roman" panose="02020603050405020304" pitchFamily="18" charset="0"/>
                <a:cs typeface="Times New Roman" panose="02020603050405020304" pitchFamily="18" charset="0"/>
              </a:rPr>
              <a:t> Available at: </a:t>
            </a:r>
            <a:r>
              <a:rPr lang="en-IN" sz="600" u="sng" dirty="0">
                <a:latin typeface="Times New Roman" panose="02020603050405020304" pitchFamily="18" charset="0"/>
                <a:cs typeface="Times New Roman" panose="02020603050405020304" pitchFamily="18" charset="0"/>
                <a:hlinkClick r:id="rId14"/>
              </a:rPr>
              <a:t>https://www.statista.com/statistics/1114600/generalized-anxiety-disorder-prevalence-belgium/?srsltid=AfmBOopzdCkQ4OWzjVLPMsKN71QECsTVDiRSo8A4nvDwMXD766ojVCaG</a:t>
            </a:r>
            <a:r>
              <a:rPr lang="en-IN" sz="600" dirty="0">
                <a:latin typeface="Times New Roman" panose="02020603050405020304" pitchFamily="18" charset="0"/>
                <a:cs typeface="Times New Roman" panose="02020603050405020304" pitchFamily="18" charset="0"/>
              </a:rPr>
              <a:t> (Accessed: 25 June 2026).</a:t>
            </a:r>
          </a:p>
          <a:p>
            <a:pPr fontAlgn="base"/>
            <a:r>
              <a:rPr lang="en-IN" sz="600" dirty="0">
                <a:latin typeface="Times New Roman" panose="02020603050405020304" pitchFamily="18" charset="0"/>
                <a:cs typeface="Times New Roman" panose="02020603050405020304" pitchFamily="18" charset="0"/>
              </a:rPr>
              <a:t>Villarreal-Zegarra, D., Paredes-Angeles, R., Mayo-</a:t>
            </a:r>
            <a:r>
              <a:rPr lang="en-IN" sz="600" dirty="0" err="1">
                <a:latin typeface="Times New Roman" panose="02020603050405020304" pitchFamily="18" charset="0"/>
                <a:cs typeface="Times New Roman" panose="02020603050405020304" pitchFamily="18" charset="0"/>
              </a:rPr>
              <a:t>Puchoc</a:t>
            </a:r>
            <a:r>
              <a:rPr lang="en-IN" sz="600" dirty="0">
                <a:latin typeface="Times New Roman" panose="02020603050405020304" pitchFamily="18" charset="0"/>
                <a:cs typeface="Times New Roman" panose="02020603050405020304" pitchFamily="18" charset="0"/>
              </a:rPr>
              <a:t>, N., Arenas-Minaya, E., </a:t>
            </a:r>
            <a:r>
              <a:rPr lang="en-IN" sz="600" dirty="0" err="1">
                <a:latin typeface="Times New Roman" panose="02020603050405020304" pitchFamily="18" charset="0"/>
                <a:cs typeface="Times New Roman" panose="02020603050405020304" pitchFamily="18" charset="0"/>
              </a:rPr>
              <a:t>Huarcaya</a:t>
            </a:r>
            <a:r>
              <a:rPr lang="en-IN" sz="600" dirty="0">
                <a:latin typeface="Times New Roman" panose="02020603050405020304" pitchFamily="18" charset="0"/>
                <a:cs typeface="Times New Roman" panose="02020603050405020304" pitchFamily="18" charset="0"/>
              </a:rPr>
              <a:t>-Victoria, J. and </a:t>
            </a:r>
            <a:r>
              <a:rPr lang="en-IN" sz="600" dirty="0" err="1">
                <a:latin typeface="Times New Roman" panose="02020603050405020304" pitchFamily="18" charset="0"/>
                <a:cs typeface="Times New Roman" panose="02020603050405020304" pitchFamily="18" charset="0"/>
              </a:rPr>
              <a:t>Copez-Lonzoy</a:t>
            </a:r>
            <a:r>
              <a:rPr lang="en-IN" sz="600" dirty="0">
                <a:latin typeface="Times New Roman" panose="02020603050405020304" pitchFamily="18" charset="0"/>
                <a:cs typeface="Times New Roman" panose="02020603050405020304" pitchFamily="18" charset="0"/>
              </a:rPr>
              <a:t>, A., 2024. Psychometric properties of the GAD-7 (General Anxiety Disorder-7): a cross-sectional study of the Peruvian general population. </a:t>
            </a:r>
            <a:r>
              <a:rPr lang="en-IN" sz="600" i="1" dirty="0">
                <a:latin typeface="Times New Roman" panose="02020603050405020304" pitchFamily="18" charset="0"/>
                <a:cs typeface="Times New Roman" panose="02020603050405020304" pitchFamily="18" charset="0"/>
              </a:rPr>
              <a:t>BMC psychology</a:t>
            </a:r>
            <a:r>
              <a:rPr lang="en-IN" sz="600" dirty="0">
                <a:latin typeface="Times New Roman" panose="02020603050405020304" pitchFamily="18" charset="0"/>
                <a:cs typeface="Times New Roman" panose="02020603050405020304" pitchFamily="18" charset="0"/>
              </a:rPr>
              <a:t>, </a:t>
            </a:r>
            <a:r>
              <a:rPr lang="en-IN" sz="600" i="1" dirty="0">
                <a:latin typeface="Times New Roman" panose="02020603050405020304" pitchFamily="18" charset="0"/>
                <a:cs typeface="Times New Roman" panose="02020603050405020304" pitchFamily="18" charset="0"/>
              </a:rPr>
              <a:t>12</a:t>
            </a:r>
            <a:r>
              <a:rPr lang="en-IN" sz="600" dirty="0">
                <a:latin typeface="Times New Roman" panose="02020603050405020304" pitchFamily="18" charset="0"/>
                <a:cs typeface="Times New Roman" panose="02020603050405020304" pitchFamily="18" charset="0"/>
              </a:rPr>
              <a:t>(1), p.183.</a:t>
            </a:r>
          </a:p>
        </p:txBody>
      </p:sp>
    </p:spTree>
    <p:extLst>
      <p:ext uri="{BB962C8B-B14F-4D97-AF65-F5344CB8AC3E}">
        <p14:creationId xmlns:p14="http://schemas.microsoft.com/office/powerpoint/2010/main" val="38841559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2180</Words>
  <Application>Microsoft Office PowerPoint</Application>
  <PresentationFormat>Widescreen</PresentationFormat>
  <Paragraphs>91</Paragraphs>
  <Slides>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Aptos</vt:lpstr>
      <vt:lpstr>Aptos Display</vt:lpstr>
      <vt:lpstr>Arial</vt:lpstr>
      <vt:lpstr>Calibri</vt:lpstr>
      <vt:lpstr>Symbol</vt:lpstr>
      <vt:lpstr>Times New Roman</vt:lpstr>
      <vt:lpstr>Office Theme</vt:lpstr>
      <vt:lpstr>BMHP6029 Psychopathological Classifications and Provisions Component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RADU TURCITU</dc:creator>
  <cp:lastModifiedBy>RADU TURCITU</cp:lastModifiedBy>
  <cp:revision>2</cp:revision>
  <dcterms:created xsi:type="dcterms:W3CDTF">2025-10-14T15:53:15Z</dcterms:created>
  <dcterms:modified xsi:type="dcterms:W3CDTF">2026-07-17T07:27:50Z</dcterms:modified>
</cp:coreProperties>
</file>