
<file path=[Content_Types].xml><?xml version="1.0" encoding="utf-8"?>
<Types xmlns="http://schemas.openxmlformats.org/package/2006/content-types">
  <Default Extension="jpeg" ContentType="image/jpe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782B"/>
    <a:srgbClr val="F68844"/>
    <a:srgbClr val="A2D7F8"/>
    <a:srgbClr val="DBBFCB"/>
    <a:srgbClr val="F9A1E2"/>
    <a:srgbClr val="63FB57"/>
    <a:srgbClr val="BB91F9"/>
    <a:srgbClr val="58E232"/>
    <a:srgbClr val="B384F8"/>
    <a:srgbClr val="9858F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53" autoAdjust="0"/>
    <p:restoredTop sz="94291" autoAdjust="0"/>
  </p:normalViewPr>
  <p:slideViewPr>
    <p:cSldViewPr snapToGrid="0">
      <p:cViewPr varScale="1">
        <p:scale>
          <a:sx n="68" d="100"/>
          <a:sy n="68" d="100"/>
        </p:scale>
        <p:origin x="82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DFFBC4-A95C-4C36-B299-8CD1565E1E83}" type="datetimeFigureOut">
              <a:rPr lang="en-GB" smtClean="0"/>
              <a:t>19/05/2023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99CD6D-3F64-44BB-AB3E-E693448D1A3A}" type="slidenum">
              <a:rPr lang="en-GB" smtClean="0"/>
              <a:t>‹#›</a:t>
            </a:fld>
            <a:endParaRPr lang="en-GB"/>
          </a:p>
        </p:txBody>
      </p:sp>
    </p:spTree>
    <p:extLst>
      <p:ext uri="{BB962C8B-B14F-4D97-AF65-F5344CB8AC3E}">
        <p14:creationId xmlns:p14="http://schemas.microsoft.com/office/powerpoint/2010/main" val="36251285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99CD6D-3F64-44BB-AB3E-E693448D1A3A}" type="slidenum">
              <a:rPr lang="en-GB" smtClean="0"/>
              <a:t>1</a:t>
            </a:fld>
            <a:endParaRPr lang="en-GB"/>
          </a:p>
        </p:txBody>
      </p:sp>
    </p:spTree>
    <p:extLst>
      <p:ext uri="{BB962C8B-B14F-4D97-AF65-F5344CB8AC3E}">
        <p14:creationId xmlns:p14="http://schemas.microsoft.com/office/powerpoint/2010/main" val="27166925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99CD6D-3F64-44BB-AB3E-E693448D1A3A}" type="slidenum">
              <a:rPr lang="en-GB" smtClean="0"/>
              <a:t>2</a:t>
            </a:fld>
            <a:endParaRPr lang="en-GB"/>
          </a:p>
        </p:txBody>
      </p:sp>
    </p:spTree>
    <p:extLst>
      <p:ext uri="{BB962C8B-B14F-4D97-AF65-F5344CB8AC3E}">
        <p14:creationId xmlns:p14="http://schemas.microsoft.com/office/powerpoint/2010/main" val="32535278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99CD6D-3F64-44BB-AB3E-E693448D1A3A}" type="slidenum">
              <a:rPr lang="en-GB" smtClean="0"/>
              <a:t>3</a:t>
            </a:fld>
            <a:endParaRPr lang="en-GB"/>
          </a:p>
        </p:txBody>
      </p:sp>
    </p:spTree>
    <p:extLst>
      <p:ext uri="{BB962C8B-B14F-4D97-AF65-F5344CB8AC3E}">
        <p14:creationId xmlns:p14="http://schemas.microsoft.com/office/powerpoint/2010/main" val="1189545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40E00-0B96-4897-9A10-CFFB4CEB078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F8D22DD-B710-40AE-8A9A-BDB8D95EB0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2D8A386-9180-48B8-A2EB-A2FCF23DDC88}"/>
              </a:ext>
            </a:extLst>
          </p:cNvPr>
          <p:cNvSpPr>
            <a:spLocks noGrp="1"/>
          </p:cNvSpPr>
          <p:nvPr>
            <p:ph type="dt" sz="half" idx="10"/>
          </p:nvPr>
        </p:nvSpPr>
        <p:spPr/>
        <p:txBody>
          <a:bodyPr/>
          <a:lstStyle/>
          <a:p>
            <a:fld id="{56072ED9-BAA5-4BA4-8DFE-B274CD7610F2}" type="datetimeFigureOut">
              <a:rPr lang="en-GB" smtClean="0"/>
              <a:t>19/05/2023</a:t>
            </a:fld>
            <a:endParaRPr lang="en-GB" dirty="0"/>
          </a:p>
        </p:txBody>
      </p:sp>
      <p:sp>
        <p:nvSpPr>
          <p:cNvPr id="5" name="Footer Placeholder 4">
            <a:extLst>
              <a:ext uri="{FF2B5EF4-FFF2-40B4-BE49-F238E27FC236}">
                <a16:creationId xmlns:a16="http://schemas.microsoft.com/office/drawing/2014/main" id="{9A6C13E4-E595-47E8-897B-DB4DB6476DB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06B70AC-94E6-4F41-8BCC-7DD4AF05A1E0}"/>
              </a:ext>
            </a:extLst>
          </p:cNvPr>
          <p:cNvSpPr>
            <a:spLocks noGrp="1"/>
          </p:cNvSpPr>
          <p:nvPr>
            <p:ph type="sldNum" sz="quarter" idx="12"/>
          </p:nvPr>
        </p:nvSpPr>
        <p:spPr/>
        <p:txBody>
          <a:bodyPr/>
          <a:lstStyle/>
          <a:p>
            <a:fld id="{544CDA9F-FEDC-43A0-9714-6E681E761BFF}" type="slidenum">
              <a:rPr lang="en-GB" smtClean="0"/>
              <a:t>‹#›</a:t>
            </a:fld>
            <a:endParaRPr lang="en-GB" dirty="0"/>
          </a:p>
        </p:txBody>
      </p:sp>
    </p:spTree>
    <p:extLst>
      <p:ext uri="{BB962C8B-B14F-4D97-AF65-F5344CB8AC3E}">
        <p14:creationId xmlns:p14="http://schemas.microsoft.com/office/powerpoint/2010/main" val="1625844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530F1-A1DE-45E6-9266-3E8EE4D31C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B3483A-2C40-47B2-A79A-37F5D1CFB3C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B1A41D-8451-4E71-A2BB-6B811910BEA3}"/>
              </a:ext>
            </a:extLst>
          </p:cNvPr>
          <p:cNvSpPr>
            <a:spLocks noGrp="1"/>
          </p:cNvSpPr>
          <p:nvPr>
            <p:ph type="dt" sz="half" idx="10"/>
          </p:nvPr>
        </p:nvSpPr>
        <p:spPr/>
        <p:txBody>
          <a:bodyPr/>
          <a:lstStyle/>
          <a:p>
            <a:fld id="{56072ED9-BAA5-4BA4-8DFE-B274CD7610F2}" type="datetimeFigureOut">
              <a:rPr lang="en-GB" smtClean="0"/>
              <a:t>19/05/2023</a:t>
            </a:fld>
            <a:endParaRPr lang="en-GB" dirty="0"/>
          </a:p>
        </p:txBody>
      </p:sp>
      <p:sp>
        <p:nvSpPr>
          <p:cNvPr id="5" name="Footer Placeholder 4">
            <a:extLst>
              <a:ext uri="{FF2B5EF4-FFF2-40B4-BE49-F238E27FC236}">
                <a16:creationId xmlns:a16="http://schemas.microsoft.com/office/drawing/2014/main" id="{C16E53BB-E1A7-4E9E-BAA0-75F201CBB8A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6014CC9-5B90-4E3A-8834-8AC930C40803}"/>
              </a:ext>
            </a:extLst>
          </p:cNvPr>
          <p:cNvSpPr>
            <a:spLocks noGrp="1"/>
          </p:cNvSpPr>
          <p:nvPr>
            <p:ph type="sldNum" sz="quarter" idx="12"/>
          </p:nvPr>
        </p:nvSpPr>
        <p:spPr/>
        <p:txBody>
          <a:bodyPr/>
          <a:lstStyle/>
          <a:p>
            <a:fld id="{544CDA9F-FEDC-43A0-9714-6E681E761BFF}" type="slidenum">
              <a:rPr lang="en-GB" smtClean="0"/>
              <a:t>‹#›</a:t>
            </a:fld>
            <a:endParaRPr lang="en-GB" dirty="0"/>
          </a:p>
        </p:txBody>
      </p:sp>
    </p:spTree>
    <p:extLst>
      <p:ext uri="{BB962C8B-B14F-4D97-AF65-F5344CB8AC3E}">
        <p14:creationId xmlns:p14="http://schemas.microsoft.com/office/powerpoint/2010/main" val="3678386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5EAC8-F1E1-4A17-A10C-F86E0DCCD3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892BD48-C388-47AF-BDD4-7D19EC96457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9588A40-2667-4980-98A3-F34F761D7B40}"/>
              </a:ext>
            </a:extLst>
          </p:cNvPr>
          <p:cNvSpPr>
            <a:spLocks noGrp="1"/>
          </p:cNvSpPr>
          <p:nvPr>
            <p:ph type="dt" sz="half" idx="10"/>
          </p:nvPr>
        </p:nvSpPr>
        <p:spPr/>
        <p:txBody>
          <a:bodyPr/>
          <a:lstStyle/>
          <a:p>
            <a:fld id="{56072ED9-BAA5-4BA4-8DFE-B274CD7610F2}" type="datetimeFigureOut">
              <a:rPr lang="en-GB" smtClean="0"/>
              <a:t>19/05/2023</a:t>
            </a:fld>
            <a:endParaRPr lang="en-GB" dirty="0"/>
          </a:p>
        </p:txBody>
      </p:sp>
      <p:sp>
        <p:nvSpPr>
          <p:cNvPr id="5" name="Footer Placeholder 4">
            <a:extLst>
              <a:ext uri="{FF2B5EF4-FFF2-40B4-BE49-F238E27FC236}">
                <a16:creationId xmlns:a16="http://schemas.microsoft.com/office/drawing/2014/main" id="{C5B45EF1-4121-4D3F-82EF-E5E19B96BFF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0200664-855F-4D3A-AF6F-E6800CA6E673}"/>
              </a:ext>
            </a:extLst>
          </p:cNvPr>
          <p:cNvSpPr>
            <a:spLocks noGrp="1"/>
          </p:cNvSpPr>
          <p:nvPr>
            <p:ph type="sldNum" sz="quarter" idx="12"/>
          </p:nvPr>
        </p:nvSpPr>
        <p:spPr/>
        <p:txBody>
          <a:bodyPr/>
          <a:lstStyle/>
          <a:p>
            <a:fld id="{544CDA9F-FEDC-43A0-9714-6E681E761BFF}" type="slidenum">
              <a:rPr lang="en-GB" smtClean="0"/>
              <a:t>‹#›</a:t>
            </a:fld>
            <a:endParaRPr lang="en-GB" dirty="0"/>
          </a:p>
        </p:txBody>
      </p:sp>
    </p:spTree>
    <p:extLst>
      <p:ext uri="{BB962C8B-B14F-4D97-AF65-F5344CB8AC3E}">
        <p14:creationId xmlns:p14="http://schemas.microsoft.com/office/powerpoint/2010/main" val="19599337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98921-DCB3-4EED-BF3A-68272ABF46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8E37EE-61BF-4317-80EC-DB915612B55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36551C-8A48-45F1-9E63-609A5B4B696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9108B0-3000-4D7E-B91C-3AFCA0333123}"/>
              </a:ext>
            </a:extLst>
          </p:cNvPr>
          <p:cNvSpPr>
            <a:spLocks noGrp="1"/>
          </p:cNvSpPr>
          <p:nvPr>
            <p:ph type="dt" sz="half" idx="10"/>
          </p:nvPr>
        </p:nvSpPr>
        <p:spPr/>
        <p:txBody>
          <a:bodyPr/>
          <a:lstStyle/>
          <a:p>
            <a:fld id="{56072ED9-BAA5-4BA4-8DFE-B274CD7610F2}" type="datetimeFigureOut">
              <a:rPr lang="en-GB" smtClean="0"/>
              <a:t>19/05/2023</a:t>
            </a:fld>
            <a:endParaRPr lang="en-GB" dirty="0"/>
          </a:p>
        </p:txBody>
      </p:sp>
      <p:sp>
        <p:nvSpPr>
          <p:cNvPr id="6" name="Footer Placeholder 5">
            <a:extLst>
              <a:ext uri="{FF2B5EF4-FFF2-40B4-BE49-F238E27FC236}">
                <a16:creationId xmlns:a16="http://schemas.microsoft.com/office/drawing/2014/main" id="{A38AD4CE-6E1C-4E28-BBC7-E8AA405EF91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7DA0C66-F7C2-4694-AC6B-B1C76EC55CB2}"/>
              </a:ext>
            </a:extLst>
          </p:cNvPr>
          <p:cNvSpPr>
            <a:spLocks noGrp="1"/>
          </p:cNvSpPr>
          <p:nvPr>
            <p:ph type="sldNum" sz="quarter" idx="12"/>
          </p:nvPr>
        </p:nvSpPr>
        <p:spPr/>
        <p:txBody>
          <a:bodyPr/>
          <a:lstStyle/>
          <a:p>
            <a:fld id="{544CDA9F-FEDC-43A0-9714-6E681E761BFF}" type="slidenum">
              <a:rPr lang="en-GB" smtClean="0"/>
              <a:t>‹#›</a:t>
            </a:fld>
            <a:endParaRPr lang="en-GB" dirty="0"/>
          </a:p>
        </p:txBody>
      </p:sp>
    </p:spTree>
    <p:extLst>
      <p:ext uri="{BB962C8B-B14F-4D97-AF65-F5344CB8AC3E}">
        <p14:creationId xmlns:p14="http://schemas.microsoft.com/office/powerpoint/2010/main" val="1948865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519C1-0948-4C19-B8DF-3843F301B58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408612-D03D-47FA-A677-4A9B51D077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0038E8-A20E-4A3F-B9FB-6F56E8AD91A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0613B85-6DAB-476E-AF52-218A2341AC1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FCC1BE1-5D80-4F93-AA4D-2EE619BA38C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C540BC8-1844-485F-ADBE-AD1C3EF2538F}"/>
              </a:ext>
            </a:extLst>
          </p:cNvPr>
          <p:cNvSpPr>
            <a:spLocks noGrp="1"/>
          </p:cNvSpPr>
          <p:nvPr>
            <p:ph type="dt" sz="half" idx="10"/>
          </p:nvPr>
        </p:nvSpPr>
        <p:spPr/>
        <p:txBody>
          <a:bodyPr/>
          <a:lstStyle/>
          <a:p>
            <a:fld id="{56072ED9-BAA5-4BA4-8DFE-B274CD7610F2}" type="datetimeFigureOut">
              <a:rPr lang="en-GB" smtClean="0"/>
              <a:t>19/05/2023</a:t>
            </a:fld>
            <a:endParaRPr lang="en-GB" dirty="0"/>
          </a:p>
        </p:txBody>
      </p:sp>
      <p:sp>
        <p:nvSpPr>
          <p:cNvPr id="8" name="Footer Placeholder 7">
            <a:extLst>
              <a:ext uri="{FF2B5EF4-FFF2-40B4-BE49-F238E27FC236}">
                <a16:creationId xmlns:a16="http://schemas.microsoft.com/office/drawing/2014/main" id="{FD7171C8-0876-480E-B947-AE188A6BEFB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844E4085-6243-4C44-B7BF-E10A61F222F2}"/>
              </a:ext>
            </a:extLst>
          </p:cNvPr>
          <p:cNvSpPr>
            <a:spLocks noGrp="1"/>
          </p:cNvSpPr>
          <p:nvPr>
            <p:ph type="sldNum" sz="quarter" idx="12"/>
          </p:nvPr>
        </p:nvSpPr>
        <p:spPr/>
        <p:txBody>
          <a:bodyPr/>
          <a:lstStyle/>
          <a:p>
            <a:fld id="{544CDA9F-FEDC-43A0-9714-6E681E761BFF}" type="slidenum">
              <a:rPr lang="en-GB" smtClean="0"/>
              <a:t>‹#›</a:t>
            </a:fld>
            <a:endParaRPr lang="en-GB" dirty="0"/>
          </a:p>
        </p:txBody>
      </p:sp>
    </p:spTree>
    <p:extLst>
      <p:ext uri="{BB962C8B-B14F-4D97-AF65-F5344CB8AC3E}">
        <p14:creationId xmlns:p14="http://schemas.microsoft.com/office/powerpoint/2010/main" val="38689801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365B6-D484-4ABF-9C18-EA1464ADC95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EC75E8A-D183-436D-90D4-3A2EA7BDB56F}"/>
              </a:ext>
            </a:extLst>
          </p:cNvPr>
          <p:cNvSpPr>
            <a:spLocks noGrp="1"/>
          </p:cNvSpPr>
          <p:nvPr>
            <p:ph type="dt" sz="half" idx="10"/>
          </p:nvPr>
        </p:nvSpPr>
        <p:spPr/>
        <p:txBody>
          <a:bodyPr/>
          <a:lstStyle/>
          <a:p>
            <a:fld id="{56072ED9-BAA5-4BA4-8DFE-B274CD7610F2}" type="datetimeFigureOut">
              <a:rPr lang="en-GB" smtClean="0"/>
              <a:t>19/05/2023</a:t>
            </a:fld>
            <a:endParaRPr lang="en-GB" dirty="0"/>
          </a:p>
        </p:txBody>
      </p:sp>
      <p:sp>
        <p:nvSpPr>
          <p:cNvPr id="4" name="Footer Placeholder 3">
            <a:extLst>
              <a:ext uri="{FF2B5EF4-FFF2-40B4-BE49-F238E27FC236}">
                <a16:creationId xmlns:a16="http://schemas.microsoft.com/office/drawing/2014/main" id="{AF1F9150-E794-4BB3-89A1-A85DF77C40C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FFB6AB20-DCB4-4D43-9463-56BA72013BB8}"/>
              </a:ext>
            </a:extLst>
          </p:cNvPr>
          <p:cNvSpPr>
            <a:spLocks noGrp="1"/>
          </p:cNvSpPr>
          <p:nvPr>
            <p:ph type="sldNum" sz="quarter" idx="12"/>
          </p:nvPr>
        </p:nvSpPr>
        <p:spPr/>
        <p:txBody>
          <a:bodyPr/>
          <a:lstStyle/>
          <a:p>
            <a:fld id="{544CDA9F-FEDC-43A0-9714-6E681E761BFF}" type="slidenum">
              <a:rPr lang="en-GB" smtClean="0"/>
              <a:t>‹#›</a:t>
            </a:fld>
            <a:endParaRPr lang="en-GB" dirty="0"/>
          </a:p>
        </p:txBody>
      </p:sp>
    </p:spTree>
    <p:extLst>
      <p:ext uri="{BB962C8B-B14F-4D97-AF65-F5344CB8AC3E}">
        <p14:creationId xmlns:p14="http://schemas.microsoft.com/office/powerpoint/2010/main" val="3219398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F41066-6F09-4E45-A27B-5767DBBD233D}"/>
              </a:ext>
            </a:extLst>
          </p:cNvPr>
          <p:cNvSpPr>
            <a:spLocks noGrp="1"/>
          </p:cNvSpPr>
          <p:nvPr>
            <p:ph type="dt" sz="half" idx="10"/>
          </p:nvPr>
        </p:nvSpPr>
        <p:spPr/>
        <p:txBody>
          <a:bodyPr/>
          <a:lstStyle/>
          <a:p>
            <a:fld id="{56072ED9-BAA5-4BA4-8DFE-B274CD7610F2}" type="datetimeFigureOut">
              <a:rPr lang="en-GB" smtClean="0"/>
              <a:t>19/05/2023</a:t>
            </a:fld>
            <a:endParaRPr lang="en-GB" dirty="0"/>
          </a:p>
        </p:txBody>
      </p:sp>
      <p:sp>
        <p:nvSpPr>
          <p:cNvPr id="3" name="Footer Placeholder 2">
            <a:extLst>
              <a:ext uri="{FF2B5EF4-FFF2-40B4-BE49-F238E27FC236}">
                <a16:creationId xmlns:a16="http://schemas.microsoft.com/office/drawing/2014/main" id="{4CC1FF1F-82EB-43C5-8DF0-015C612E0D2B}"/>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C718E84-279F-40DF-817B-2FBD78CE4FF2}"/>
              </a:ext>
            </a:extLst>
          </p:cNvPr>
          <p:cNvSpPr>
            <a:spLocks noGrp="1"/>
          </p:cNvSpPr>
          <p:nvPr>
            <p:ph type="sldNum" sz="quarter" idx="12"/>
          </p:nvPr>
        </p:nvSpPr>
        <p:spPr/>
        <p:txBody>
          <a:bodyPr/>
          <a:lstStyle/>
          <a:p>
            <a:fld id="{544CDA9F-FEDC-43A0-9714-6E681E761BFF}" type="slidenum">
              <a:rPr lang="en-GB" smtClean="0"/>
              <a:t>‹#›</a:t>
            </a:fld>
            <a:endParaRPr lang="en-GB" dirty="0"/>
          </a:p>
        </p:txBody>
      </p:sp>
    </p:spTree>
    <p:extLst>
      <p:ext uri="{BB962C8B-B14F-4D97-AF65-F5344CB8AC3E}">
        <p14:creationId xmlns:p14="http://schemas.microsoft.com/office/powerpoint/2010/main" val="3697465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5C67C-8C24-4774-B789-E73296F4B1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E7D5776-5476-4906-85D2-A4CEC77E77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250FE27-AF7F-48C6-835D-E1B2B40D27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6570BC-6852-4EBB-801E-84B1535C2CAB}"/>
              </a:ext>
            </a:extLst>
          </p:cNvPr>
          <p:cNvSpPr>
            <a:spLocks noGrp="1"/>
          </p:cNvSpPr>
          <p:nvPr>
            <p:ph type="dt" sz="half" idx="10"/>
          </p:nvPr>
        </p:nvSpPr>
        <p:spPr/>
        <p:txBody>
          <a:bodyPr/>
          <a:lstStyle/>
          <a:p>
            <a:fld id="{56072ED9-BAA5-4BA4-8DFE-B274CD7610F2}" type="datetimeFigureOut">
              <a:rPr lang="en-GB" smtClean="0"/>
              <a:t>19/05/2023</a:t>
            </a:fld>
            <a:endParaRPr lang="en-GB" dirty="0"/>
          </a:p>
        </p:txBody>
      </p:sp>
      <p:sp>
        <p:nvSpPr>
          <p:cNvPr id="6" name="Footer Placeholder 5">
            <a:extLst>
              <a:ext uri="{FF2B5EF4-FFF2-40B4-BE49-F238E27FC236}">
                <a16:creationId xmlns:a16="http://schemas.microsoft.com/office/drawing/2014/main" id="{D6FF13CC-C226-423E-A9FB-4CF95018451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0F64A91-A430-4CA5-8B00-AB47273578CF}"/>
              </a:ext>
            </a:extLst>
          </p:cNvPr>
          <p:cNvSpPr>
            <a:spLocks noGrp="1"/>
          </p:cNvSpPr>
          <p:nvPr>
            <p:ph type="sldNum" sz="quarter" idx="12"/>
          </p:nvPr>
        </p:nvSpPr>
        <p:spPr/>
        <p:txBody>
          <a:bodyPr/>
          <a:lstStyle/>
          <a:p>
            <a:fld id="{544CDA9F-FEDC-43A0-9714-6E681E761BFF}" type="slidenum">
              <a:rPr lang="en-GB" smtClean="0"/>
              <a:t>‹#›</a:t>
            </a:fld>
            <a:endParaRPr lang="en-GB" dirty="0"/>
          </a:p>
        </p:txBody>
      </p:sp>
    </p:spTree>
    <p:extLst>
      <p:ext uri="{BB962C8B-B14F-4D97-AF65-F5344CB8AC3E}">
        <p14:creationId xmlns:p14="http://schemas.microsoft.com/office/powerpoint/2010/main" val="13490064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0694E-8730-41CA-A614-5D26FBBC6B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4587DA-35CB-46EC-8CB2-3238F0BBFE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8404EA6E-3ED8-4FE9-8B81-7088C5549D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9F9009-C9F2-4AB9-B263-2815EC31322B}"/>
              </a:ext>
            </a:extLst>
          </p:cNvPr>
          <p:cNvSpPr>
            <a:spLocks noGrp="1"/>
          </p:cNvSpPr>
          <p:nvPr>
            <p:ph type="dt" sz="half" idx="10"/>
          </p:nvPr>
        </p:nvSpPr>
        <p:spPr/>
        <p:txBody>
          <a:bodyPr/>
          <a:lstStyle/>
          <a:p>
            <a:fld id="{56072ED9-BAA5-4BA4-8DFE-B274CD7610F2}" type="datetimeFigureOut">
              <a:rPr lang="en-GB" smtClean="0"/>
              <a:t>19/05/2023</a:t>
            </a:fld>
            <a:endParaRPr lang="en-GB" dirty="0"/>
          </a:p>
        </p:txBody>
      </p:sp>
      <p:sp>
        <p:nvSpPr>
          <p:cNvPr id="6" name="Footer Placeholder 5">
            <a:extLst>
              <a:ext uri="{FF2B5EF4-FFF2-40B4-BE49-F238E27FC236}">
                <a16:creationId xmlns:a16="http://schemas.microsoft.com/office/drawing/2014/main" id="{6113DEF2-C8BD-4E2A-A2AE-81193DEE115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F2AE560-D820-4EB2-A869-CD698E1190C0}"/>
              </a:ext>
            </a:extLst>
          </p:cNvPr>
          <p:cNvSpPr>
            <a:spLocks noGrp="1"/>
          </p:cNvSpPr>
          <p:nvPr>
            <p:ph type="sldNum" sz="quarter" idx="12"/>
          </p:nvPr>
        </p:nvSpPr>
        <p:spPr/>
        <p:txBody>
          <a:bodyPr/>
          <a:lstStyle/>
          <a:p>
            <a:fld id="{544CDA9F-FEDC-43A0-9714-6E681E761BFF}" type="slidenum">
              <a:rPr lang="en-GB" smtClean="0"/>
              <a:t>‹#›</a:t>
            </a:fld>
            <a:endParaRPr lang="en-GB" dirty="0"/>
          </a:p>
        </p:txBody>
      </p:sp>
    </p:spTree>
    <p:extLst>
      <p:ext uri="{BB962C8B-B14F-4D97-AF65-F5344CB8AC3E}">
        <p14:creationId xmlns:p14="http://schemas.microsoft.com/office/powerpoint/2010/main" val="3149420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2276E-002A-4D8A-82DA-077A8FB53C9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1AA992-28F1-4618-8F98-F318ABECE10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18395F-759E-42A4-9BC4-D5957063D133}"/>
              </a:ext>
            </a:extLst>
          </p:cNvPr>
          <p:cNvSpPr>
            <a:spLocks noGrp="1"/>
          </p:cNvSpPr>
          <p:nvPr>
            <p:ph type="dt" sz="half" idx="10"/>
          </p:nvPr>
        </p:nvSpPr>
        <p:spPr/>
        <p:txBody>
          <a:bodyPr/>
          <a:lstStyle/>
          <a:p>
            <a:fld id="{56072ED9-BAA5-4BA4-8DFE-B274CD7610F2}" type="datetimeFigureOut">
              <a:rPr lang="en-GB" smtClean="0"/>
              <a:t>19/05/2023</a:t>
            </a:fld>
            <a:endParaRPr lang="en-GB" dirty="0"/>
          </a:p>
        </p:txBody>
      </p:sp>
      <p:sp>
        <p:nvSpPr>
          <p:cNvPr id="5" name="Footer Placeholder 4">
            <a:extLst>
              <a:ext uri="{FF2B5EF4-FFF2-40B4-BE49-F238E27FC236}">
                <a16:creationId xmlns:a16="http://schemas.microsoft.com/office/drawing/2014/main" id="{8191FB0A-D363-4121-B48F-45FB2371E01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35174BF-F05A-43FB-84E5-2649BC8526D3}"/>
              </a:ext>
            </a:extLst>
          </p:cNvPr>
          <p:cNvSpPr>
            <a:spLocks noGrp="1"/>
          </p:cNvSpPr>
          <p:nvPr>
            <p:ph type="sldNum" sz="quarter" idx="12"/>
          </p:nvPr>
        </p:nvSpPr>
        <p:spPr/>
        <p:txBody>
          <a:bodyPr/>
          <a:lstStyle/>
          <a:p>
            <a:fld id="{544CDA9F-FEDC-43A0-9714-6E681E761BFF}" type="slidenum">
              <a:rPr lang="en-GB" smtClean="0"/>
              <a:t>‹#›</a:t>
            </a:fld>
            <a:endParaRPr lang="en-GB" dirty="0"/>
          </a:p>
        </p:txBody>
      </p:sp>
    </p:spTree>
    <p:extLst>
      <p:ext uri="{BB962C8B-B14F-4D97-AF65-F5344CB8AC3E}">
        <p14:creationId xmlns:p14="http://schemas.microsoft.com/office/powerpoint/2010/main" val="1411362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E6D55D-9EA0-45CF-A521-57B57C1037E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39316B-7DA5-4052-A4C4-0EFEF4CD317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B71FCE-34E1-46A3-8257-7E90B832C588}"/>
              </a:ext>
            </a:extLst>
          </p:cNvPr>
          <p:cNvSpPr>
            <a:spLocks noGrp="1"/>
          </p:cNvSpPr>
          <p:nvPr>
            <p:ph type="dt" sz="half" idx="10"/>
          </p:nvPr>
        </p:nvSpPr>
        <p:spPr/>
        <p:txBody>
          <a:bodyPr/>
          <a:lstStyle/>
          <a:p>
            <a:fld id="{56072ED9-BAA5-4BA4-8DFE-B274CD7610F2}" type="datetimeFigureOut">
              <a:rPr lang="en-GB" smtClean="0"/>
              <a:t>19/05/2023</a:t>
            </a:fld>
            <a:endParaRPr lang="en-GB" dirty="0"/>
          </a:p>
        </p:txBody>
      </p:sp>
      <p:sp>
        <p:nvSpPr>
          <p:cNvPr id="5" name="Footer Placeholder 4">
            <a:extLst>
              <a:ext uri="{FF2B5EF4-FFF2-40B4-BE49-F238E27FC236}">
                <a16:creationId xmlns:a16="http://schemas.microsoft.com/office/drawing/2014/main" id="{360DDBF5-5AE6-4822-84D2-95221578A1B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2A90136-CDD4-4BF1-8C41-097BA833A3DE}"/>
              </a:ext>
            </a:extLst>
          </p:cNvPr>
          <p:cNvSpPr>
            <a:spLocks noGrp="1"/>
          </p:cNvSpPr>
          <p:nvPr>
            <p:ph type="sldNum" sz="quarter" idx="12"/>
          </p:nvPr>
        </p:nvSpPr>
        <p:spPr/>
        <p:txBody>
          <a:bodyPr/>
          <a:lstStyle/>
          <a:p>
            <a:fld id="{544CDA9F-FEDC-43A0-9714-6E681E761BFF}" type="slidenum">
              <a:rPr lang="en-GB" smtClean="0"/>
              <a:t>‹#›</a:t>
            </a:fld>
            <a:endParaRPr lang="en-GB" dirty="0"/>
          </a:p>
        </p:txBody>
      </p:sp>
    </p:spTree>
    <p:extLst>
      <p:ext uri="{BB962C8B-B14F-4D97-AF65-F5344CB8AC3E}">
        <p14:creationId xmlns:p14="http://schemas.microsoft.com/office/powerpoint/2010/main" val="530841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C48205-FB81-4D23-A66F-4205217CE2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279629-891A-40ED-92BE-C52F1D1A4E0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312ABD-8E21-4EB7-AC35-A20119144E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072ED9-BAA5-4BA4-8DFE-B274CD7610F2}" type="datetimeFigureOut">
              <a:rPr lang="en-GB" smtClean="0"/>
              <a:t>19/05/2023</a:t>
            </a:fld>
            <a:endParaRPr lang="en-GB" dirty="0"/>
          </a:p>
        </p:txBody>
      </p:sp>
      <p:sp>
        <p:nvSpPr>
          <p:cNvPr id="5" name="Footer Placeholder 4">
            <a:extLst>
              <a:ext uri="{FF2B5EF4-FFF2-40B4-BE49-F238E27FC236}">
                <a16:creationId xmlns:a16="http://schemas.microsoft.com/office/drawing/2014/main" id="{17E61319-56FF-438F-85DA-CAC4A44EDD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6839997D-8287-4523-83E4-FA295F21A6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4CDA9F-FEDC-43A0-9714-6E681E761BFF}" type="slidenum">
              <a:rPr lang="en-GB" smtClean="0"/>
              <a:t>‹#›</a:t>
            </a:fld>
            <a:endParaRPr lang="en-GB" dirty="0"/>
          </a:p>
        </p:txBody>
      </p:sp>
    </p:spTree>
    <p:extLst>
      <p:ext uri="{BB962C8B-B14F-4D97-AF65-F5344CB8AC3E}">
        <p14:creationId xmlns:p14="http://schemas.microsoft.com/office/powerpoint/2010/main" val="23537010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mp"/><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gupea.ub.gu.se/bitstream/handle/2077/53753/gupea_2077_53753_1.pdf" TargetMode="External"/><Relationship Id="rId3" Type="http://schemas.openxmlformats.org/officeDocument/2006/relationships/hyperlink" Target="https://www.teachwire.net/news/send-teaching-assistants-should-you-use-the-velcro-or-helicopter-models-of-teaching/" TargetMode="External"/><Relationship Id="rId7" Type="http://schemas.openxmlformats.org/officeDocument/2006/relationships/hyperlink" Target="https://www.autism.org.uk/advice-and-guidance/professional-practice/lego-pilot"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tes.com/magazine/archive/does-11-teaching-assistant-remove-independence" TargetMode="External"/><Relationship Id="rId5" Type="http://schemas.openxmlformats.org/officeDocument/2006/relationships/hyperlink" Target="https://www.bbc.co.uk/news/uk-wales-42791769" TargetMode="External"/><Relationship Id="rId4" Type="http://schemas.openxmlformats.org/officeDocument/2006/relationships/hyperlink" Target="https://www.autistica.org.uk/news/attitudes-index-news" TargetMode="External"/><Relationship Id="rId9" Type="http://schemas.openxmlformats.org/officeDocument/2006/relationships/hyperlink" Target="https://www.cdc.gov/ncbddd/autism/signs.html"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committees.parliament.uk/writtenevidence/117330/default/" TargetMode="External"/><Relationship Id="rId3" Type="http://schemas.openxmlformats.org/officeDocument/2006/relationships/hyperlink" Target="https://childtherapyservice.org.uk/lego-based-therapy/#:~:text=LEGO%20therapy%20is%20believed%20to%20be%20effective%20because,to%20improve%20fine%20motor%20skills%2C%20attention%2C%20and%20concentration" TargetMode="External"/><Relationship Id="rId7" Type="http://schemas.openxmlformats.org/officeDocument/2006/relationships/hyperlink" Target="https://www.researchgate.net/publication/330610779_Children_with_SEND_and_the_emotional_impact_on_parents_EMOTIONAL_IMPACT_OF_SEND"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nasenjournals.onlinelibrary.wiley.com/doi/full/10.1111/1471-3802.12504" TargetMode="External"/><Relationship Id="rId5" Type="http://schemas.openxmlformats.org/officeDocument/2006/relationships/hyperlink" Target="https://www.eif.org.uk/files/pdf/realising-the-potential-of-early-intervention.pdf" TargetMode="External"/><Relationship Id="rId10" Type="http://schemas.openxmlformats.org/officeDocument/2006/relationships/hyperlink" Target="https://www.earlyyearscareers.com/eyc/early-years-management/5-must-staff-training-courses-early-years/" TargetMode="External"/><Relationship Id="rId4" Type="http://schemas.openxmlformats.org/officeDocument/2006/relationships/hyperlink" Target="https://senedd.wales/media/q2nduh4u/16-059-web-english.pdf" TargetMode="External"/><Relationship Id="rId9" Type="http://schemas.openxmlformats.org/officeDocument/2006/relationships/hyperlink" Target="https://www.sciencedirect.com/science/article/abs/pii/S1750946721000210"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www.nhs.uk/conditions/autism/getting-diagnosed/assessments/" TargetMode="External"/><Relationship Id="rId3" Type="http://schemas.openxmlformats.org/officeDocument/2006/relationships/hyperlink" Target="https://www.autism.org.uk/advice-and-guidance/topics/diagnosis/pre-diagnosis" TargetMode="External"/><Relationship Id="rId7" Type="http://schemas.openxmlformats.org/officeDocument/2006/relationships/hyperlink" Target="https://www.nhs.uk/conditions/autism/signs/children/" TargetMode="External"/><Relationship Id="rId2" Type="http://schemas.openxmlformats.org/officeDocument/2006/relationships/hyperlink" Target="https://www.sciencedirect.com/science/article/abs/pii/S1936657416301728" TargetMode="External"/><Relationship Id="rId1" Type="http://schemas.openxmlformats.org/officeDocument/2006/relationships/slideLayout" Target="../slideLayouts/slideLayout2.xml"/><Relationship Id="rId6" Type="http://schemas.openxmlformats.org/officeDocument/2006/relationships/hyperlink" Target="https://www.nhs.uk/conditions/autism/what-is-autism/" TargetMode="External"/><Relationship Id="rId11" Type="http://schemas.openxmlformats.org/officeDocument/2006/relationships/hyperlink" Target="https://files.eric.ed.gov/fulltext/EJ1182863.pdf" TargetMode="External"/><Relationship Id="rId5" Type="http://schemas.openxmlformats.org/officeDocument/2006/relationships/hyperlink" Target="https://www.autism.org.uk/advice-and-guidance/topics/family-life-and-relationships/making-friends/parents-and-carers" TargetMode="External"/><Relationship Id="rId10" Type="http://schemas.openxmlformats.org/officeDocument/2006/relationships/hyperlink" Target="https://www.nhsinform.scot/illnesses-and-conditions/brain-nerves-and-spinal-cord/autism-spectrum-disorder-asd" TargetMode="External"/><Relationship Id="rId4" Type="http://schemas.openxmlformats.org/officeDocument/2006/relationships/hyperlink" Target="https://www.autism.org.uk/advice-and-guidance/what-is-autism" TargetMode="External"/><Relationship Id="rId9" Type="http://schemas.openxmlformats.org/officeDocument/2006/relationships/hyperlink" Target="https://www.nhs.uk/conditions/autism/getting-diagnosed/how-to-get-diagnosed/"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structural-learning.com/post/lego-therapy" TargetMode="External"/><Relationship Id="rId3" Type="http://schemas.openxmlformats.org/officeDocument/2006/relationships/hyperlink" Target="https://www.tewv.nhs.uk/about-your-care/treatments-therapies/lego-therapy/" TargetMode="External"/><Relationship Id="rId7" Type="http://schemas.openxmlformats.org/officeDocument/2006/relationships/hyperlink" Target="https://www.researchgate.net/publication/303695031_The_identification_by_teachers_of_special_educational_needs_in_primary_school_pupils_and_factors_associated_with_referral_to_special_education" TargetMode="External"/><Relationship Id="rId2" Type="http://schemas.openxmlformats.org/officeDocument/2006/relationships/hyperlink" Target="https://nasen-prod-asset.s3.eu-west-2.amazonaws.com/s3fs-public/Identifying-special-educational-needs-in-the-early-years.pdf" TargetMode="External"/><Relationship Id="rId1" Type="http://schemas.openxmlformats.org/officeDocument/2006/relationships/slideLayout" Target="../slideLayouts/slideLayout2.xml"/><Relationship Id="rId6" Type="http://schemas.openxmlformats.org/officeDocument/2006/relationships/hyperlink" Target="https://www.dailymail.co.uk/news/article-5370241/Parents-want-children-labelled-autistic.html" TargetMode="External"/><Relationship Id="rId5" Type="http://schemas.openxmlformats.org/officeDocument/2006/relationships/hyperlink" Target="https://www.pacey.org.uk/working-in-childcare/spotlight-on/autism/" TargetMode="External"/><Relationship Id="rId10" Type="http://schemas.openxmlformats.org/officeDocument/2006/relationships/hyperlink" Target="https://thespectrum.org.au/autism-strategy/social-interaction/" TargetMode="External"/><Relationship Id="rId4" Type="http://schemas.openxmlformats.org/officeDocument/2006/relationships/hyperlink" Target="https://www.linkedin.com/pulse/parents-autistic-children-feeling-judged-others-nosal-m-ed-cece" TargetMode="External"/><Relationship Id="rId9" Type="http://schemas.openxmlformats.org/officeDocument/2006/relationships/hyperlink" Target="https://www.theautismpage.com/lego-therapy/"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cumbria.gov.uk/elibrary/Content/Internet/537/3953/6769/6790/4177114852.pdf" TargetMode="External"/><Relationship Id="rId7" Type="http://schemas.openxmlformats.org/officeDocument/2006/relationships/hyperlink" Target="https://www.researchgate.net/publication/328017616_Ghanouni_Jarus_Zwicker_Lucyshyn_Mow_Ledingham_2018" TargetMode="External"/><Relationship Id="rId2" Type="http://schemas.openxmlformats.org/officeDocument/2006/relationships/hyperlink" Target="https://www.twrecruitment.com/post/2020-3/teaching-assistant-expectations-supporting-one-to-one" TargetMode="External"/><Relationship Id="rId1" Type="http://schemas.openxmlformats.org/officeDocument/2006/relationships/slideLayout" Target="../slideLayouts/slideLayout2.xml"/><Relationship Id="rId6" Type="http://schemas.openxmlformats.org/officeDocument/2006/relationships/hyperlink" Target="https://www.gov.wales/sites/default/files/publications/2022-06/220622-the-additional-learning-needs-code-for-wales-2021.pdf" TargetMode="External"/><Relationship Id="rId5" Type="http://schemas.openxmlformats.org/officeDocument/2006/relationships/hyperlink" Target="https://pubmed.ncbi.nlm.nih.gov/22790429/" TargetMode="External"/><Relationship Id="rId4" Type="http://schemas.openxmlformats.org/officeDocument/2006/relationships/hyperlink" Target="https://www.unicef.org.uk/wp-content/uploads/2019/10/UNCRC_summary-1_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86C37-C65C-4845-A62A-54A952BDD9D8}"/>
              </a:ext>
            </a:extLst>
          </p:cNvPr>
          <p:cNvSpPr>
            <a:spLocks noGrp="1"/>
          </p:cNvSpPr>
          <p:nvPr>
            <p:ph type="ctrTitle"/>
          </p:nvPr>
        </p:nvSpPr>
        <p:spPr>
          <a:xfrm>
            <a:off x="2252971" y="53009"/>
            <a:ext cx="7303478" cy="640539"/>
          </a:xfrm>
        </p:spPr>
        <p:txBody>
          <a:bodyPr>
            <a:normAutofit/>
          </a:bodyPr>
          <a:lstStyle/>
          <a:p>
            <a:r>
              <a:rPr lang="en-GB" sz="4000" b="1" dirty="0"/>
              <a:t>Autism spectrum disorder (ASD)</a:t>
            </a:r>
          </a:p>
        </p:txBody>
      </p:sp>
      <p:sp>
        <p:nvSpPr>
          <p:cNvPr id="3" name="Subtitle 2">
            <a:extLst>
              <a:ext uri="{FF2B5EF4-FFF2-40B4-BE49-F238E27FC236}">
                <a16:creationId xmlns:a16="http://schemas.microsoft.com/office/drawing/2014/main" id="{6974D743-5883-4E76-B8D5-6C8FE0F39852}"/>
              </a:ext>
            </a:extLst>
          </p:cNvPr>
          <p:cNvSpPr>
            <a:spLocks noGrp="1"/>
          </p:cNvSpPr>
          <p:nvPr>
            <p:ph type="subTitle" idx="1"/>
          </p:nvPr>
        </p:nvSpPr>
        <p:spPr>
          <a:xfrm>
            <a:off x="10269413" y="53009"/>
            <a:ext cx="1922587" cy="873477"/>
          </a:xfrm>
        </p:spPr>
        <p:txBody>
          <a:bodyPr>
            <a:noAutofit/>
          </a:bodyPr>
          <a:lstStyle/>
          <a:p>
            <a:r>
              <a:rPr lang="en-GB" sz="1100" dirty="0"/>
              <a:t>Module number: ECEY6006</a:t>
            </a:r>
          </a:p>
          <a:p>
            <a:r>
              <a:rPr lang="en-GB" sz="1100" dirty="0"/>
              <a:t>Student number: 2004740</a:t>
            </a:r>
          </a:p>
          <a:p>
            <a:r>
              <a:rPr lang="en-GB" sz="1100" dirty="0"/>
              <a:t>Word count: 914</a:t>
            </a:r>
          </a:p>
        </p:txBody>
      </p:sp>
      <p:sp>
        <p:nvSpPr>
          <p:cNvPr id="8" name="Rectangle 7">
            <a:extLst>
              <a:ext uri="{FF2B5EF4-FFF2-40B4-BE49-F238E27FC236}">
                <a16:creationId xmlns:a16="http://schemas.microsoft.com/office/drawing/2014/main" id="{FE118149-11ED-418E-8562-808B1ED43501}"/>
              </a:ext>
            </a:extLst>
          </p:cNvPr>
          <p:cNvSpPr/>
          <p:nvPr/>
        </p:nvSpPr>
        <p:spPr>
          <a:xfrm>
            <a:off x="3931959" y="3358792"/>
            <a:ext cx="8260041" cy="2282352"/>
          </a:xfrm>
          <a:prstGeom prst="rect">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100" b="1" u="sng" dirty="0">
              <a:solidFill>
                <a:schemeClr val="tx1"/>
              </a:solidFill>
            </a:endParaRPr>
          </a:p>
          <a:p>
            <a:r>
              <a:rPr lang="en-GB" sz="1100" b="1" u="sng" dirty="0">
                <a:solidFill>
                  <a:schemeClr val="tx1"/>
                </a:solidFill>
              </a:rPr>
              <a:t>Support strategies</a:t>
            </a:r>
          </a:p>
          <a:p>
            <a:pPr algn="just"/>
            <a:r>
              <a:rPr lang="en-GB" sz="1050" dirty="0">
                <a:solidFill>
                  <a:schemeClr val="tx1"/>
                </a:solidFill>
                <a:ea typeface="Calibri" panose="020F0502020204030204" pitchFamily="34" charset="0"/>
              </a:rPr>
              <a:t>A</a:t>
            </a:r>
            <a:r>
              <a:rPr lang="en-GB" sz="1050" dirty="0">
                <a:solidFill>
                  <a:schemeClr val="tx1"/>
                </a:solidFill>
                <a:effectLst/>
                <a:ea typeface="Calibri" panose="020F0502020204030204" pitchFamily="34" charset="0"/>
              </a:rPr>
              <a:t> strategy used to support children with ASD is Lego therapy. Lego therapy is a play-based strategy and involves a group of children working together to build a Lego model (NHS, 2023b; Autism Page, 2023). The children in the group have different roles during the session (The Autism Page, 2023). For example: there is an engineer, supplier and builder (Brodie and Mather, 2023; The Autism Page, 2023). </a:t>
            </a:r>
            <a:r>
              <a:rPr lang="en-GB" sz="1050" dirty="0">
                <a:solidFill>
                  <a:schemeClr val="tx1"/>
                </a:solidFill>
                <a:ea typeface="Calibri" panose="020F0502020204030204" pitchFamily="34" charset="0"/>
              </a:rPr>
              <a:t>Lego therapy supports children with ASD as they are encouraged  to </a:t>
            </a:r>
            <a:r>
              <a:rPr lang="en-GB" sz="1050" dirty="0">
                <a:solidFill>
                  <a:schemeClr val="tx1"/>
                </a:solidFill>
                <a:effectLst/>
                <a:ea typeface="Calibri" panose="020F0502020204030204" pitchFamily="34" charset="0"/>
              </a:rPr>
              <a:t>develop their social skills by interacting and communicating with their peers (The Autism Page, 2023). With this in mind, children with ASD struggle with social interaction therefore introducing Lego therapy will encourage the children to interact with others. </a:t>
            </a:r>
          </a:p>
          <a:p>
            <a:pPr algn="just"/>
            <a:r>
              <a:rPr lang="en-GB" sz="1050" u="sng" dirty="0">
                <a:solidFill>
                  <a:schemeClr val="tx1"/>
                </a:solidFill>
                <a:ea typeface="Calibri" panose="020F0502020204030204" pitchFamily="34" charset="0"/>
              </a:rPr>
              <a:t>Advantages of Lego therapy:</a:t>
            </a:r>
          </a:p>
          <a:p>
            <a:pPr marL="285750" indent="-285750" algn="just">
              <a:buFont typeface="Arial" panose="020B0604020202020204" pitchFamily="34" charset="0"/>
              <a:buChar char="•"/>
            </a:pPr>
            <a:r>
              <a:rPr lang="en-GB" sz="1050" dirty="0">
                <a:solidFill>
                  <a:schemeClr val="tx1"/>
                </a:solidFill>
                <a:ea typeface="Calibri" panose="020F0502020204030204" pitchFamily="34" charset="0"/>
              </a:rPr>
              <a:t>T</a:t>
            </a:r>
            <a:r>
              <a:rPr lang="en-GB" sz="1050" dirty="0">
                <a:solidFill>
                  <a:schemeClr val="tx1"/>
                </a:solidFill>
                <a:effectLst/>
                <a:ea typeface="Calibri" panose="020F0502020204030204" pitchFamily="34" charset="0"/>
              </a:rPr>
              <a:t>he children are sharing, taking turns and working as a team because they are allocated different roles (Brodie and Mather, 2023 and The Autism Page, 2023). </a:t>
            </a:r>
          </a:p>
          <a:p>
            <a:pPr marL="285750" indent="-285750" algn="just">
              <a:buFont typeface="Arial" panose="020B0604020202020204" pitchFamily="34" charset="0"/>
              <a:buChar char="•"/>
            </a:pPr>
            <a:r>
              <a:rPr lang="en-GB" sz="1050" dirty="0">
                <a:solidFill>
                  <a:schemeClr val="tx1"/>
                </a:solidFill>
                <a:ea typeface="Calibri" panose="020F0502020204030204" pitchFamily="34" charset="0"/>
                <a:cs typeface="Times New Roman" panose="02020603050405020304" pitchFamily="18" charset="0"/>
              </a:rPr>
              <a:t>The children’s </a:t>
            </a:r>
            <a:r>
              <a:rPr lang="en-GB" sz="1050" dirty="0">
                <a:solidFill>
                  <a:schemeClr val="tx1"/>
                </a:solidFill>
                <a:effectLst/>
                <a:ea typeface="Calibri" panose="020F0502020204030204" pitchFamily="34" charset="0"/>
                <a:cs typeface="Times New Roman" panose="02020603050405020304" pitchFamily="18" charset="0"/>
              </a:rPr>
              <a:t>focus and concentration will improve </a:t>
            </a:r>
            <a:r>
              <a:rPr lang="en-GB" sz="1050" dirty="0">
                <a:solidFill>
                  <a:schemeClr val="tx1"/>
                </a:solidFill>
                <a:effectLst/>
                <a:ea typeface="Calibri" panose="020F0502020204030204" pitchFamily="34" charset="0"/>
              </a:rPr>
              <a:t>because they must listen to the instructions and the Lego pieces that is needed</a:t>
            </a:r>
            <a:r>
              <a:rPr lang="en-GB" sz="1050" dirty="0">
                <a:solidFill>
                  <a:schemeClr val="tx1"/>
                </a:solidFill>
                <a:effectLst/>
                <a:ea typeface="Calibri" panose="020F0502020204030204" pitchFamily="34" charset="0"/>
                <a:cs typeface="Times New Roman" panose="02020603050405020304" pitchFamily="18" charset="0"/>
              </a:rPr>
              <a:t> (Getting Kids Active (2022).  </a:t>
            </a:r>
          </a:p>
          <a:p>
            <a:pPr algn="just"/>
            <a:r>
              <a:rPr lang="en-GB" sz="1050" u="sng" dirty="0">
                <a:solidFill>
                  <a:schemeClr val="tx1"/>
                </a:solidFill>
                <a:ea typeface="Calibri" panose="020F0502020204030204" pitchFamily="34" charset="0"/>
                <a:cs typeface="Times New Roman" panose="02020603050405020304" pitchFamily="18" charset="0"/>
              </a:rPr>
              <a:t>Disadvantages of Lego therapy:</a:t>
            </a:r>
          </a:p>
          <a:p>
            <a:pPr marL="171450" indent="-171450" algn="just">
              <a:buFont typeface="Arial" panose="020B0604020202020204" pitchFamily="34" charset="0"/>
              <a:buChar char="•"/>
            </a:pPr>
            <a:r>
              <a:rPr lang="en-GB" sz="1050" dirty="0">
                <a:solidFill>
                  <a:schemeClr val="tx1"/>
                </a:solidFill>
                <a:effectLst/>
                <a:ea typeface="Calibri" panose="020F0502020204030204" pitchFamily="34" charset="0"/>
              </a:rPr>
              <a:t>Lego therapy can be very time consuming. The sessions run every week for 10 weeks and includes an hour session (The Autism Page, 2023). </a:t>
            </a:r>
          </a:p>
          <a:p>
            <a:pPr marL="171450" indent="-171450" algn="just">
              <a:buFont typeface="Arial" panose="020B0604020202020204" pitchFamily="34" charset="0"/>
              <a:buChar char="•"/>
            </a:pPr>
            <a:r>
              <a:rPr lang="en-GB" sz="1050" dirty="0">
                <a:solidFill>
                  <a:schemeClr val="tx1"/>
                </a:solidFill>
                <a:ea typeface="Calibri" panose="020F0502020204030204" pitchFamily="34" charset="0"/>
                <a:cs typeface="Times New Roman" panose="02020603050405020304" pitchFamily="18" charset="0"/>
              </a:rPr>
              <a:t>The Lego models can be very expensive (Evans and Bond, 2021).</a:t>
            </a:r>
            <a:endParaRPr lang="en-GB" sz="1050" dirty="0">
              <a:solidFill>
                <a:schemeClr val="tx1"/>
              </a:solidFill>
              <a:effectLst/>
              <a:ea typeface="Calibri" panose="020F0502020204030204" pitchFamily="34" charset="0"/>
              <a:cs typeface="Times New Roman" panose="02020603050405020304" pitchFamily="18" charset="0"/>
            </a:endParaRPr>
          </a:p>
          <a:p>
            <a:pPr algn="ctr"/>
            <a:endParaRPr lang="en-GB" sz="1300" dirty="0">
              <a:solidFill>
                <a:schemeClr val="tx1"/>
              </a:solidFill>
            </a:endParaRPr>
          </a:p>
        </p:txBody>
      </p:sp>
      <p:sp>
        <p:nvSpPr>
          <p:cNvPr id="4" name="Rectangle 3">
            <a:extLst>
              <a:ext uri="{FF2B5EF4-FFF2-40B4-BE49-F238E27FC236}">
                <a16:creationId xmlns:a16="http://schemas.microsoft.com/office/drawing/2014/main" id="{9FE2A7EC-0895-4CA6-A91A-D6A2E88254B2}"/>
              </a:ext>
            </a:extLst>
          </p:cNvPr>
          <p:cNvSpPr/>
          <p:nvPr/>
        </p:nvSpPr>
        <p:spPr>
          <a:xfrm>
            <a:off x="0" y="628247"/>
            <a:ext cx="10536703" cy="778266"/>
          </a:xfrm>
          <a:prstGeom prst="rect">
            <a:avLst/>
          </a:prstGeom>
          <a:solidFill>
            <a:srgbClr val="63FB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100" b="1" u="sng" dirty="0">
                <a:solidFill>
                  <a:schemeClr val="tx1"/>
                </a:solidFill>
              </a:rPr>
              <a:t>Introduction</a:t>
            </a:r>
          </a:p>
          <a:p>
            <a:pPr algn="just"/>
            <a:r>
              <a:rPr lang="en-GB" sz="1050" dirty="0">
                <a:solidFill>
                  <a:schemeClr val="tx1"/>
                </a:solidFill>
              </a:rPr>
              <a:t>Autism spectrum disorder is a developmental disability and effect how the brain works (NHS, 2022a and Centres for Disease Control and Prevention, 2022). </a:t>
            </a:r>
            <a:r>
              <a:rPr lang="en-GB" sz="1050" dirty="0">
                <a:solidFill>
                  <a:schemeClr val="tx1"/>
                </a:solidFill>
                <a:effectLst/>
                <a:ea typeface="Calibri" panose="020F0502020204030204" pitchFamily="34" charset="0"/>
                <a:cs typeface="Times New Roman" panose="02020603050405020304" pitchFamily="18" charset="0"/>
              </a:rPr>
              <a:t>Likewise, NHS (2023) claims that ASD is something you are born with and people who are autistic can see the world in a different and unique way. It is generally considered today that 1 in 100 people are autistic which equals to 700,000 people in the United Kingdom (National Autistic Society, 2023). By considering this, ASD effects 1 in 68 children (Zwicker, </a:t>
            </a:r>
            <a:r>
              <a:rPr lang="en-GB" sz="1050" dirty="0" err="1">
                <a:solidFill>
                  <a:schemeClr val="tx1"/>
                </a:solidFill>
                <a:effectLst/>
                <a:ea typeface="Calibri" panose="020F0502020204030204" pitchFamily="34" charset="0"/>
                <a:cs typeface="Times New Roman" panose="02020603050405020304" pitchFamily="18" charset="0"/>
              </a:rPr>
              <a:t>Jarus</a:t>
            </a:r>
            <a:r>
              <a:rPr lang="en-GB" sz="1050" dirty="0">
                <a:solidFill>
                  <a:schemeClr val="tx1"/>
                </a:solidFill>
                <a:effectLst/>
                <a:ea typeface="Calibri" panose="020F0502020204030204" pitchFamily="34" charset="0"/>
                <a:cs typeface="Times New Roman" panose="02020603050405020304" pitchFamily="18" charset="0"/>
              </a:rPr>
              <a:t> and </a:t>
            </a:r>
            <a:r>
              <a:rPr lang="en-GB" sz="1050" dirty="0" err="1">
                <a:solidFill>
                  <a:schemeClr val="tx1"/>
                </a:solidFill>
                <a:effectLst/>
                <a:ea typeface="Calibri" panose="020F0502020204030204" pitchFamily="34" charset="0"/>
                <a:cs typeface="Times New Roman" panose="02020603050405020304" pitchFamily="18" charset="0"/>
              </a:rPr>
              <a:t>Lucyshyn</a:t>
            </a:r>
            <a:r>
              <a:rPr lang="en-GB" sz="1050" dirty="0">
                <a:solidFill>
                  <a:schemeClr val="tx1"/>
                </a:solidFill>
                <a:effectLst/>
                <a:ea typeface="Calibri" panose="020F0502020204030204" pitchFamily="34" charset="0"/>
                <a:cs typeface="Times New Roman" panose="02020603050405020304" pitchFamily="18" charset="0"/>
              </a:rPr>
              <a:t>, 2018). </a:t>
            </a:r>
            <a:endParaRPr lang="en-GB" sz="1050" dirty="0">
              <a:solidFill>
                <a:schemeClr val="tx1"/>
              </a:solidFill>
            </a:endParaRPr>
          </a:p>
        </p:txBody>
      </p:sp>
      <p:pic>
        <p:nvPicPr>
          <p:cNvPr id="11" name="Picture 10">
            <a:extLst>
              <a:ext uri="{FF2B5EF4-FFF2-40B4-BE49-F238E27FC236}">
                <a16:creationId xmlns:a16="http://schemas.microsoft.com/office/drawing/2014/main" id="{04EBE5F8-6C37-4C0E-9C7F-96EB902AE60D}"/>
              </a:ext>
            </a:extLst>
          </p:cNvPr>
          <p:cNvPicPr>
            <a:picLocks noChangeAspect="1"/>
          </p:cNvPicPr>
          <p:nvPr/>
        </p:nvPicPr>
        <p:blipFill rotWithShape="1">
          <a:blip r:embed="rId3">
            <a:extLst>
              <a:ext uri="{28A0092B-C50C-407E-A947-70E740481C1C}">
                <a14:useLocalDpi xmlns:a14="http://schemas.microsoft.com/office/drawing/2010/main" val="0"/>
              </a:ext>
            </a:extLst>
          </a:blip>
          <a:srcRect t="13087" r="509" b="10143"/>
          <a:stretch/>
        </p:blipFill>
        <p:spPr bwMode="auto">
          <a:xfrm>
            <a:off x="70831" y="53009"/>
            <a:ext cx="1272716" cy="468514"/>
          </a:xfrm>
          <a:prstGeom prst="rect">
            <a:avLst/>
          </a:prstGeom>
          <a:ln>
            <a:noFill/>
          </a:ln>
          <a:extLst>
            <a:ext uri="{53640926-AAD7-44D8-BBD7-CCE9431645EC}">
              <a14:shadowObscured xmlns:a14="http://schemas.microsoft.com/office/drawing/2010/main"/>
            </a:ext>
          </a:extLst>
        </p:spPr>
      </p:pic>
      <p:sp>
        <p:nvSpPr>
          <p:cNvPr id="5" name="Rectangle 4">
            <a:extLst>
              <a:ext uri="{FF2B5EF4-FFF2-40B4-BE49-F238E27FC236}">
                <a16:creationId xmlns:a16="http://schemas.microsoft.com/office/drawing/2014/main" id="{1974A380-19FB-4074-9599-92686B268C2D}"/>
              </a:ext>
            </a:extLst>
          </p:cNvPr>
          <p:cNvSpPr/>
          <p:nvPr/>
        </p:nvSpPr>
        <p:spPr>
          <a:xfrm>
            <a:off x="3938955" y="5683348"/>
            <a:ext cx="8253045" cy="1174652"/>
          </a:xfrm>
          <a:prstGeom prst="rect">
            <a:avLst/>
          </a:prstGeom>
          <a:solidFill>
            <a:srgbClr val="F5782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100" b="1" u="sng" dirty="0">
                <a:solidFill>
                  <a:schemeClr val="tx1"/>
                </a:solidFill>
              </a:rPr>
              <a:t>Conclusion</a:t>
            </a:r>
          </a:p>
          <a:p>
            <a:pPr algn="just"/>
            <a:r>
              <a:rPr lang="en-GB" sz="1050" dirty="0">
                <a:solidFill>
                  <a:schemeClr val="tx1"/>
                </a:solidFill>
                <a:effectLst/>
                <a:ea typeface="Calibri" panose="020F0502020204030204" pitchFamily="34" charset="0"/>
                <a:cs typeface="Times New Roman" panose="02020603050405020304" pitchFamily="18" charset="0"/>
              </a:rPr>
              <a:t>To conclude, the autism spectrum disorder is an additional learning need that effect children and young people on a day-to-day basis. When a child is identified by showing </a:t>
            </a:r>
            <a:r>
              <a:rPr lang="en-GB" sz="1050" dirty="0">
                <a:solidFill>
                  <a:schemeClr val="tx1"/>
                </a:solidFill>
                <a:ea typeface="Calibri" panose="020F0502020204030204" pitchFamily="34" charset="0"/>
                <a:cs typeface="Times New Roman" panose="02020603050405020304" pitchFamily="18" charset="0"/>
              </a:rPr>
              <a:t>signs and symptoms of ASD, a diagnosis can take a long time. However, a diagnosis is beneficial because practitioners and families will have a clear understanding of </a:t>
            </a:r>
            <a:r>
              <a:rPr lang="en-GB" sz="1050" dirty="0">
                <a:solidFill>
                  <a:schemeClr val="tx1"/>
                </a:solidFill>
                <a:effectLst/>
                <a:ea typeface="Calibri" panose="020F0502020204030204" pitchFamily="34" charset="0"/>
                <a:cs typeface="Times New Roman" panose="02020603050405020304" pitchFamily="18" charset="0"/>
              </a:rPr>
              <a:t>the child’s needs. People’s lack of understanding and knowledge of ASD can cause discrimination and judgement towards children which could affect the child’s self-confidence and self-esteem. To conclude, a child who is autistic may struggle to interact and create peer relationship therefore the support strategy of Lego Therapy will help the child to develop their skills of socializing with other children. </a:t>
            </a:r>
          </a:p>
        </p:txBody>
      </p:sp>
      <p:sp>
        <p:nvSpPr>
          <p:cNvPr id="6" name="Rectangle 5">
            <a:extLst>
              <a:ext uri="{FF2B5EF4-FFF2-40B4-BE49-F238E27FC236}">
                <a16:creationId xmlns:a16="http://schemas.microsoft.com/office/drawing/2014/main" id="{C81187F3-79F2-4505-AD2C-DF8FB842E87F}"/>
              </a:ext>
            </a:extLst>
          </p:cNvPr>
          <p:cNvSpPr/>
          <p:nvPr/>
        </p:nvSpPr>
        <p:spPr>
          <a:xfrm>
            <a:off x="0" y="1491385"/>
            <a:ext cx="3840481" cy="5366615"/>
          </a:xfrm>
          <a:prstGeom prst="rect">
            <a:avLst/>
          </a:prstGeom>
          <a:solidFill>
            <a:srgbClr val="BB91F9"/>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100" b="1" u="sng" dirty="0">
                <a:solidFill>
                  <a:schemeClr val="tx1"/>
                </a:solidFill>
              </a:rPr>
              <a:t>Identified and Diagnosed</a:t>
            </a:r>
          </a:p>
          <a:p>
            <a:pPr algn="just"/>
            <a:r>
              <a:rPr lang="en-GB" sz="1050" dirty="0">
                <a:solidFill>
                  <a:schemeClr val="tx1"/>
                </a:solidFill>
              </a:rPr>
              <a:t>ASD has many signs and symptoms in children such as: </a:t>
            </a:r>
            <a:r>
              <a:rPr lang="en-GB" sz="1050" dirty="0">
                <a:solidFill>
                  <a:schemeClr val="tx1"/>
                </a:solidFill>
                <a:effectLst/>
                <a:ea typeface="Calibri" panose="020F0502020204030204" pitchFamily="34" charset="0"/>
              </a:rPr>
              <a:t>avoiding eye contact, repetitive language, flapping their arms, struggling with social interaction and sensory difficulties (NHS, 2022b and National Autistic Society, 2023).</a:t>
            </a:r>
          </a:p>
          <a:p>
            <a:pPr algn="just"/>
            <a:r>
              <a:rPr lang="en-GB" sz="1050" dirty="0">
                <a:solidFill>
                  <a:schemeClr val="tx1"/>
                </a:solidFill>
                <a:effectLst/>
                <a:ea typeface="Calibri" panose="020F0502020204030204" pitchFamily="34" charset="0"/>
              </a:rPr>
              <a:t>By diagnosing a child with ASD, the additional needs coordinator or a GP would be able to refer the child to have an autism assessment (NHS, 2022c). During the assessment, the specialists will observe and assess the child (NHS, 2022c).</a:t>
            </a:r>
            <a:endParaRPr lang="en-GB" sz="1050" dirty="0">
              <a:solidFill>
                <a:schemeClr val="tx1"/>
              </a:solidFill>
              <a:ea typeface="Calibri" panose="020F0502020204030204" pitchFamily="34" charset="0"/>
            </a:endParaRPr>
          </a:p>
          <a:p>
            <a:pPr algn="just"/>
            <a:r>
              <a:rPr lang="en-GB" sz="1050" u="sng" dirty="0">
                <a:solidFill>
                  <a:schemeClr val="tx1"/>
                </a:solidFill>
                <a:effectLst/>
                <a:ea typeface="Calibri" panose="020F0502020204030204" pitchFamily="34" charset="0"/>
              </a:rPr>
              <a:t>Advantages of diagnosing ASD: </a:t>
            </a:r>
          </a:p>
          <a:p>
            <a:pPr marL="285750" indent="-285750" algn="just">
              <a:buFont typeface="Arial" panose="020B0604020202020204" pitchFamily="34" charset="0"/>
              <a:buChar char="•"/>
            </a:pPr>
            <a:r>
              <a:rPr lang="en-GB" sz="1050" dirty="0">
                <a:solidFill>
                  <a:schemeClr val="tx1"/>
                </a:solidFill>
                <a:effectLst/>
                <a:ea typeface="Calibri" panose="020F0502020204030204" pitchFamily="34" charset="0"/>
              </a:rPr>
              <a:t>Practitioners and family can support the individual by applying different strategies to help the child to learn and develop because they now have a clear understanding of the child’s needs (NHS, 2022d). An example of strategies are: the what are you working for strategy, visual timetable and the now and next board. </a:t>
            </a:r>
          </a:p>
          <a:p>
            <a:pPr algn="just"/>
            <a:r>
              <a:rPr lang="en-GB" sz="1050" u="sng" dirty="0">
                <a:solidFill>
                  <a:schemeClr val="tx1"/>
                </a:solidFill>
              </a:rPr>
              <a:t>Disadvantages of diagnosing ASD:</a:t>
            </a:r>
          </a:p>
          <a:p>
            <a:pPr marL="285750" indent="-285750" algn="just">
              <a:buFont typeface="Arial" panose="020B0604020202020204" pitchFamily="34" charset="0"/>
              <a:buChar char="•"/>
            </a:pPr>
            <a:r>
              <a:rPr lang="en-GB" sz="1050" dirty="0">
                <a:solidFill>
                  <a:schemeClr val="tx1"/>
                </a:solidFill>
                <a:ea typeface="Calibri" panose="020F0502020204030204" pitchFamily="34" charset="0"/>
              </a:rPr>
              <a:t>Fam</a:t>
            </a:r>
            <a:r>
              <a:rPr lang="en-GB" sz="1050" dirty="0">
                <a:solidFill>
                  <a:schemeClr val="tx1"/>
                </a:solidFill>
                <a:effectLst/>
                <a:ea typeface="Calibri" panose="020F0502020204030204" pitchFamily="34" charset="0"/>
              </a:rPr>
              <a:t>ily members do not believe that their child has an additional learning need as they believe that their child is normal and does not have any difficulties on a day to day basis (National Autistic Society, 2020). With this in mind, if the family member does not believe that their child has an additional learning needs a referral would not be undertaken as the professionals have to have consent from the child’s parents (National Autistic Society, 2020). (National Autistic Society, 2020). </a:t>
            </a:r>
          </a:p>
          <a:p>
            <a:pPr marL="285750" indent="-285750" algn="just">
              <a:buFont typeface="Arial" panose="020B0604020202020204" pitchFamily="34" charset="0"/>
              <a:buChar char="•"/>
            </a:pPr>
            <a:r>
              <a:rPr lang="en-GB" sz="1050" dirty="0">
                <a:solidFill>
                  <a:schemeClr val="tx1"/>
                </a:solidFill>
                <a:effectLst/>
                <a:ea typeface="Calibri" panose="020F0502020204030204" pitchFamily="34" charset="0"/>
              </a:rPr>
              <a:t>A diagnosis of ASD can impact on a child as some may believe that they are different from others (Shooter, 2018). Moreover, family members can develop mental health problems (Holland and Pell, 2018). </a:t>
            </a:r>
            <a:endParaRPr lang="en-GB" sz="1050" dirty="0">
              <a:solidFill>
                <a:schemeClr val="tx1"/>
              </a:solidFill>
            </a:endParaRPr>
          </a:p>
          <a:p>
            <a:pPr marL="285750" indent="-285750" algn="just">
              <a:buFont typeface="Arial" panose="020B0604020202020204" pitchFamily="34" charset="0"/>
              <a:buChar char="•"/>
            </a:pPr>
            <a:r>
              <a:rPr lang="en-GB" sz="1050" dirty="0">
                <a:solidFill>
                  <a:schemeClr val="tx1"/>
                </a:solidFill>
              </a:rPr>
              <a:t>In Wales, an autism assessment can take up to 2 years because the waiting time is very long (BBC, 2018). </a:t>
            </a:r>
          </a:p>
        </p:txBody>
      </p:sp>
      <p:sp>
        <p:nvSpPr>
          <p:cNvPr id="9" name="TextBox 8">
            <a:extLst>
              <a:ext uri="{FF2B5EF4-FFF2-40B4-BE49-F238E27FC236}">
                <a16:creationId xmlns:a16="http://schemas.microsoft.com/office/drawing/2014/main" id="{FFB7E334-B318-4374-BA9C-23FA3775117B}"/>
              </a:ext>
            </a:extLst>
          </p:cNvPr>
          <p:cNvSpPr txBox="1"/>
          <p:nvPr/>
        </p:nvSpPr>
        <p:spPr>
          <a:xfrm>
            <a:off x="1105629" y="394602"/>
            <a:ext cx="1272717" cy="261610"/>
          </a:xfrm>
          <a:prstGeom prst="rect">
            <a:avLst/>
          </a:prstGeom>
          <a:noFill/>
        </p:spPr>
        <p:txBody>
          <a:bodyPr wrap="square" rtlCol="0">
            <a:spAutoFit/>
          </a:bodyPr>
          <a:lstStyle/>
          <a:p>
            <a:r>
              <a:rPr lang="en-GB" sz="1100" dirty="0"/>
              <a:t>Blogspot (2019)</a:t>
            </a:r>
          </a:p>
        </p:txBody>
      </p:sp>
      <p:sp>
        <p:nvSpPr>
          <p:cNvPr id="7" name="Rectangle 6">
            <a:extLst>
              <a:ext uri="{FF2B5EF4-FFF2-40B4-BE49-F238E27FC236}">
                <a16:creationId xmlns:a16="http://schemas.microsoft.com/office/drawing/2014/main" id="{566256E8-E688-43D3-B826-C7B014B5780E}"/>
              </a:ext>
            </a:extLst>
          </p:cNvPr>
          <p:cNvSpPr/>
          <p:nvPr/>
        </p:nvSpPr>
        <p:spPr>
          <a:xfrm>
            <a:off x="3931958" y="1491385"/>
            <a:ext cx="8260042" cy="1824739"/>
          </a:xfrm>
          <a:prstGeom prst="rect">
            <a:avLst/>
          </a:prstGeom>
          <a:solidFill>
            <a:srgbClr val="A2D7F8"/>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b="1" u="sng" dirty="0">
                <a:solidFill>
                  <a:schemeClr val="tx1"/>
                </a:solidFill>
              </a:rPr>
              <a:t>Barriers</a:t>
            </a:r>
          </a:p>
          <a:p>
            <a:pPr algn="just"/>
            <a:r>
              <a:rPr lang="en-GB" sz="1050" dirty="0">
                <a:solidFill>
                  <a:schemeClr val="tx1"/>
                </a:solidFill>
                <a:ea typeface="Calibri" panose="020F0502020204030204" pitchFamily="34" charset="0"/>
              </a:rPr>
              <a:t>A</a:t>
            </a:r>
            <a:r>
              <a:rPr lang="en-GB" sz="1050" dirty="0">
                <a:solidFill>
                  <a:schemeClr val="tx1"/>
                </a:solidFill>
                <a:effectLst/>
                <a:ea typeface="Calibri" panose="020F0502020204030204" pitchFamily="34" charset="0"/>
              </a:rPr>
              <a:t> social model of disability barrier is people’s lack of understanding and knowledge of ASD. Pacey (2023), </a:t>
            </a:r>
            <a:r>
              <a:rPr lang="en-GB" sz="1050" dirty="0" err="1">
                <a:solidFill>
                  <a:schemeClr val="tx1"/>
                </a:solidFill>
                <a:effectLst/>
                <a:ea typeface="Calibri" panose="020F0502020204030204" pitchFamily="34" charset="0"/>
              </a:rPr>
              <a:t>Autistica</a:t>
            </a:r>
            <a:r>
              <a:rPr lang="en-GB" sz="1050" dirty="0">
                <a:solidFill>
                  <a:schemeClr val="tx1"/>
                </a:solidFill>
                <a:effectLst/>
                <a:ea typeface="Calibri" panose="020F0502020204030204" pitchFamily="34" charset="0"/>
              </a:rPr>
              <a:t> (2022) and </a:t>
            </a:r>
            <a:r>
              <a:rPr lang="en-GB" sz="1050" dirty="0" err="1">
                <a:solidFill>
                  <a:schemeClr val="tx1"/>
                </a:solidFill>
                <a:effectLst/>
                <a:ea typeface="Calibri" panose="020F0502020204030204" pitchFamily="34" charset="0"/>
              </a:rPr>
              <a:t>Smeets</a:t>
            </a:r>
            <a:r>
              <a:rPr lang="en-GB" sz="1050" dirty="0">
                <a:solidFill>
                  <a:schemeClr val="tx1"/>
                </a:solidFill>
                <a:effectLst/>
                <a:ea typeface="Calibri" panose="020F0502020204030204" pitchFamily="34" charset="0"/>
              </a:rPr>
              <a:t> and </a:t>
            </a:r>
            <a:r>
              <a:rPr lang="en-GB" sz="1050" dirty="0" err="1">
                <a:solidFill>
                  <a:schemeClr val="tx1"/>
                </a:solidFill>
                <a:effectLst/>
                <a:ea typeface="Calibri" panose="020F0502020204030204" pitchFamily="34" charset="0"/>
              </a:rPr>
              <a:t>Roeleveld</a:t>
            </a:r>
            <a:r>
              <a:rPr lang="en-GB" sz="1050" dirty="0">
                <a:solidFill>
                  <a:schemeClr val="tx1"/>
                </a:solidFill>
                <a:effectLst/>
                <a:ea typeface="Calibri" panose="020F0502020204030204" pitchFamily="34" charset="0"/>
              </a:rPr>
              <a:t> (2016) believes that people’s understanding and knowledge of ASD is important because practitioners will have the skills to identify the signs and symptoms of ASD and have an understanding of an autistic child’s struggles on a day-to-day basis. However, when people have a lack of understanding and knowledge of ASD children and young people are likely to be discriminated and judged because the adult believes that the child is behaving differently, naughty and not listening (Nosal, 2015). It cannot be denied that article 27 of the UNCRC declares that every child has the right to a good standard of life (Unicef, no date). By supporting adults to develop an understanding and knowledge of ASD, regular training and CPD is important. Jury et al (2021) and Markova et al (2018) believes that training supports practitioners because they will gain a positive attitude towards supporting children who has ASD and are likely to value the child as they have an understanding of the spectrum. However, Jury et al (2021) claims that training can be time consuming and costly which could affect the practitioners’ opportunities to attend training and CPD.</a:t>
            </a:r>
            <a:endParaRPr lang="en-GB" sz="1050" dirty="0">
              <a:solidFill>
                <a:schemeClr val="tx1"/>
              </a:solidFill>
            </a:endParaRPr>
          </a:p>
        </p:txBody>
      </p:sp>
    </p:spTree>
    <p:extLst>
      <p:ext uri="{BB962C8B-B14F-4D97-AF65-F5344CB8AC3E}">
        <p14:creationId xmlns:p14="http://schemas.microsoft.com/office/powerpoint/2010/main" val="32160148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93D7D-25C3-4EE1-ACDF-A86CC2595FC4}"/>
              </a:ext>
            </a:extLst>
          </p:cNvPr>
          <p:cNvSpPr>
            <a:spLocks noGrp="1"/>
          </p:cNvSpPr>
          <p:nvPr>
            <p:ph type="title"/>
          </p:nvPr>
        </p:nvSpPr>
        <p:spPr>
          <a:xfrm>
            <a:off x="48039" y="-112543"/>
            <a:ext cx="3203713" cy="867327"/>
          </a:xfrm>
        </p:spPr>
        <p:txBody>
          <a:bodyPr/>
          <a:lstStyle/>
          <a:p>
            <a:r>
              <a:rPr lang="en-GB" b="1" u="sng" dirty="0"/>
              <a:t>Reference list</a:t>
            </a:r>
          </a:p>
        </p:txBody>
      </p:sp>
      <p:sp>
        <p:nvSpPr>
          <p:cNvPr id="5" name="Content Placeholder 4">
            <a:extLst>
              <a:ext uri="{FF2B5EF4-FFF2-40B4-BE49-F238E27FC236}">
                <a16:creationId xmlns:a16="http://schemas.microsoft.com/office/drawing/2014/main" id="{BB7443C0-2F6F-41FF-9DAD-6C3E82224FB1}"/>
              </a:ext>
            </a:extLst>
          </p:cNvPr>
          <p:cNvSpPr>
            <a:spLocks noGrp="1"/>
          </p:cNvSpPr>
          <p:nvPr>
            <p:ph idx="1"/>
          </p:nvPr>
        </p:nvSpPr>
        <p:spPr>
          <a:xfrm>
            <a:off x="48039" y="670379"/>
            <a:ext cx="11754754" cy="6433805"/>
          </a:xfrm>
        </p:spPr>
        <p:txBody>
          <a:bodyPr>
            <a:normAutofit fontScale="40000" lnSpcReduction="20000"/>
          </a:bodyPr>
          <a:lstStyle/>
          <a:p>
            <a:pPr marL="0" indent="0">
              <a:lnSpc>
                <a:spcPct val="110000"/>
              </a:lnSpc>
              <a:spcAft>
                <a:spcPts val="800"/>
              </a:spcAft>
              <a:buNone/>
            </a:pPr>
            <a:r>
              <a:rPr lang="en-GB" sz="3500" dirty="0">
                <a:effectLst/>
                <a:ea typeface="Calibri" panose="020F0502020204030204" pitchFamily="34" charset="0"/>
                <a:cs typeface="Arial" panose="020B0604020202020204" pitchFamily="34" charset="0"/>
              </a:rPr>
              <a:t>Alston, S. (2023). </a:t>
            </a:r>
            <a:r>
              <a:rPr lang="en-GB" sz="3500" i="1" dirty="0">
                <a:effectLst/>
                <a:ea typeface="Calibri" panose="020F0502020204030204" pitchFamily="34" charset="0"/>
                <a:cs typeface="Arial" panose="020B0604020202020204" pitchFamily="34" charset="0"/>
              </a:rPr>
              <a:t>SEND teaching assistants – Should you use the ‘Velcro’ or ‘helicopter’ models of teaching? </a:t>
            </a:r>
            <a:r>
              <a:rPr lang="en-GB" sz="3500" dirty="0">
                <a:effectLst/>
                <a:ea typeface="Calibri" panose="020F0502020204030204" pitchFamily="34" charset="0"/>
                <a:cs typeface="Arial" panose="020B0604020202020204" pitchFamily="34" charset="0"/>
              </a:rPr>
              <a:t>Available at: </a:t>
            </a:r>
            <a:r>
              <a:rPr lang="en-GB" sz="3500" u="sng" dirty="0">
                <a:solidFill>
                  <a:srgbClr val="0563C1"/>
                </a:solidFill>
                <a:effectLst/>
                <a:ea typeface="Calibri" panose="020F0502020204030204" pitchFamily="34" charset="0"/>
                <a:cs typeface="Arial" panose="020B0604020202020204" pitchFamily="34" charset="0"/>
                <a:hlinkClick r:id="rId3"/>
              </a:rPr>
              <a:t>https://www.teachwire.net/news/send-teaching-assistants-should-you-use-the-velcro-or-helicopter-models-of-teaching/</a:t>
            </a:r>
            <a:r>
              <a:rPr lang="en-GB" sz="3500" dirty="0">
                <a:effectLst/>
                <a:ea typeface="Calibri" panose="020F0502020204030204" pitchFamily="34" charset="0"/>
                <a:cs typeface="Arial" panose="020B0604020202020204" pitchFamily="34" charset="0"/>
              </a:rPr>
              <a:t> (Accessed: 14</a:t>
            </a:r>
            <a:r>
              <a:rPr lang="en-GB" sz="3500" baseline="30000" dirty="0">
                <a:effectLst/>
                <a:ea typeface="Calibri" panose="020F0502020204030204" pitchFamily="34" charset="0"/>
                <a:cs typeface="Arial" panose="020B0604020202020204" pitchFamily="34" charset="0"/>
              </a:rPr>
              <a:t>th</a:t>
            </a:r>
            <a:r>
              <a:rPr lang="en-GB" sz="3500" dirty="0">
                <a:effectLst/>
                <a:ea typeface="Calibri" panose="020F0502020204030204" pitchFamily="34" charset="0"/>
                <a:cs typeface="Arial" panose="020B0604020202020204" pitchFamily="34" charset="0"/>
              </a:rPr>
              <a:t> of May). </a:t>
            </a:r>
          </a:p>
          <a:p>
            <a:pPr marL="0" indent="0">
              <a:lnSpc>
                <a:spcPct val="110000"/>
              </a:lnSpc>
              <a:spcAft>
                <a:spcPts val="800"/>
              </a:spcAft>
              <a:buNone/>
            </a:pPr>
            <a:r>
              <a:rPr lang="en-GB" sz="3500" dirty="0" err="1">
                <a:effectLst/>
                <a:ea typeface="Calibri" panose="020F0502020204030204" pitchFamily="34" charset="0"/>
                <a:cs typeface="Arial" panose="020B0604020202020204" pitchFamily="34" charset="0"/>
              </a:rPr>
              <a:t>Autistica</a:t>
            </a:r>
            <a:r>
              <a:rPr lang="en-GB" sz="3500" dirty="0">
                <a:effectLst/>
                <a:ea typeface="Calibri" panose="020F0502020204030204" pitchFamily="34" charset="0"/>
                <a:cs typeface="Arial" panose="020B0604020202020204" pitchFamily="34" charset="0"/>
              </a:rPr>
              <a:t>. (2022). </a:t>
            </a:r>
            <a:r>
              <a:rPr lang="en-GB" sz="3500" i="1" dirty="0">
                <a:effectLst/>
                <a:ea typeface="Calibri" panose="020F0502020204030204" pitchFamily="34" charset="0"/>
                <a:cs typeface="Arial" panose="020B0604020202020204" pitchFamily="34" charset="0"/>
              </a:rPr>
              <a:t>Awareness isn’t enough: understanding is critical to acceptance. </a:t>
            </a:r>
            <a:r>
              <a:rPr lang="en-GB" sz="3500" dirty="0">
                <a:effectLst/>
                <a:ea typeface="Calibri" panose="020F0502020204030204" pitchFamily="34" charset="0"/>
                <a:cs typeface="Arial" panose="020B0604020202020204" pitchFamily="34" charset="0"/>
              </a:rPr>
              <a:t>Available at: </a:t>
            </a:r>
            <a:r>
              <a:rPr lang="en-GB" sz="3500" u="sng" dirty="0">
                <a:solidFill>
                  <a:srgbClr val="0563C1"/>
                </a:solidFill>
                <a:effectLst/>
                <a:ea typeface="Calibri" panose="020F0502020204030204" pitchFamily="34" charset="0"/>
                <a:cs typeface="Arial" panose="020B0604020202020204" pitchFamily="34" charset="0"/>
                <a:hlinkClick r:id="rId4"/>
              </a:rPr>
              <a:t>https://www.autistica.org.uk/news/attitudes-index-news</a:t>
            </a:r>
            <a:r>
              <a:rPr lang="en-GB" sz="3500" dirty="0">
                <a:effectLst/>
                <a:ea typeface="Calibri" panose="020F0502020204030204" pitchFamily="34" charset="0"/>
                <a:cs typeface="Arial" panose="020B0604020202020204" pitchFamily="34" charset="0"/>
              </a:rPr>
              <a:t> (Accessed: 16</a:t>
            </a:r>
            <a:r>
              <a:rPr lang="en-GB" sz="3500" baseline="30000" dirty="0">
                <a:effectLst/>
                <a:ea typeface="Calibri" panose="020F0502020204030204" pitchFamily="34" charset="0"/>
                <a:cs typeface="Arial" panose="020B0604020202020204" pitchFamily="34" charset="0"/>
              </a:rPr>
              <a:t>th</a:t>
            </a:r>
            <a:r>
              <a:rPr lang="en-GB" sz="3500" dirty="0">
                <a:effectLst/>
                <a:ea typeface="Calibri" panose="020F0502020204030204" pitchFamily="34" charset="0"/>
                <a:cs typeface="Arial" panose="020B0604020202020204" pitchFamily="34" charset="0"/>
              </a:rPr>
              <a:t> of May). </a:t>
            </a:r>
          </a:p>
          <a:p>
            <a:pPr marL="0" indent="0">
              <a:lnSpc>
                <a:spcPct val="110000"/>
              </a:lnSpc>
              <a:spcAft>
                <a:spcPts val="800"/>
              </a:spcAft>
              <a:buNone/>
            </a:pPr>
            <a:r>
              <a:rPr lang="en-GB" sz="3500" dirty="0">
                <a:effectLst/>
                <a:ea typeface="Calibri" panose="020F0502020204030204" pitchFamily="34" charset="0"/>
                <a:cs typeface="Arial" panose="020B0604020202020204" pitchFamily="34" charset="0"/>
              </a:rPr>
              <a:t>BBC. (2018). </a:t>
            </a:r>
            <a:r>
              <a:rPr lang="en-GB" sz="3500" i="1" dirty="0">
                <a:effectLst/>
                <a:ea typeface="Calibri" panose="020F0502020204030204" pitchFamily="34" charset="0"/>
                <a:cs typeface="Arial" panose="020B0604020202020204" pitchFamily="34" charset="0"/>
              </a:rPr>
              <a:t>Autism assessment delay concerns across Wales. </a:t>
            </a:r>
            <a:r>
              <a:rPr lang="en-GB" sz="3500" dirty="0">
                <a:effectLst/>
                <a:ea typeface="Calibri" panose="020F0502020204030204" pitchFamily="34" charset="0"/>
                <a:cs typeface="Arial" panose="020B0604020202020204" pitchFamily="34" charset="0"/>
              </a:rPr>
              <a:t>Available at: </a:t>
            </a:r>
            <a:r>
              <a:rPr lang="en-GB" sz="3500" u="sng" dirty="0">
                <a:solidFill>
                  <a:srgbClr val="0563C1"/>
                </a:solidFill>
                <a:effectLst/>
                <a:ea typeface="Calibri" panose="020F0502020204030204" pitchFamily="34" charset="0"/>
                <a:cs typeface="Arial" panose="020B0604020202020204" pitchFamily="34" charset="0"/>
                <a:hlinkClick r:id="rId5"/>
              </a:rPr>
              <a:t>https://www.bbc.co.uk/news/uk-wales-42791769#:~:text=Children%20in%20parts%20of%20Wales%20are%20waiting%20an,staffing%20issues%20have%20also%20impacted%20on%20waiting%20times</a:t>
            </a:r>
            <a:r>
              <a:rPr lang="en-GB" sz="3500" dirty="0">
                <a:effectLst/>
                <a:ea typeface="Calibri" panose="020F0502020204030204" pitchFamily="34" charset="0"/>
                <a:cs typeface="Arial" panose="020B0604020202020204" pitchFamily="34" charset="0"/>
              </a:rPr>
              <a:t>. (Accessed: 7</a:t>
            </a:r>
            <a:r>
              <a:rPr lang="en-GB" sz="3500" baseline="30000" dirty="0">
                <a:effectLst/>
                <a:ea typeface="Calibri" panose="020F0502020204030204" pitchFamily="34" charset="0"/>
                <a:cs typeface="Arial" panose="020B0604020202020204" pitchFamily="34" charset="0"/>
              </a:rPr>
              <a:t>th</a:t>
            </a:r>
            <a:r>
              <a:rPr lang="en-GB" sz="3500" dirty="0">
                <a:effectLst/>
                <a:ea typeface="Calibri" panose="020F0502020204030204" pitchFamily="34" charset="0"/>
                <a:cs typeface="Arial" panose="020B0604020202020204" pitchFamily="34" charset="0"/>
              </a:rPr>
              <a:t> of May). </a:t>
            </a:r>
          </a:p>
          <a:p>
            <a:pPr marL="0" indent="0">
              <a:lnSpc>
                <a:spcPct val="110000"/>
              </a:lnSpc>
              <a:spcAft>
                <a:spcPts val="800"/>
              </a:spcAft>
              <a:buNone/>
            </a:pPr>
            <a:r>
              <a:rPr lang="en-GB" sz="3500" dirty="0">
                <a:effectLst/>
                <a:ea typeface="Calibri" panose="020F0502020204030204" pitchFamily="34" charset="0"/>
                <a:cs typeface="Arial" panose="020B0604020202020204" pitchFamily="34" charset="0"/>
              </a:rPr>
              <a:t>Bootman, G. (2020). </a:t>
            </a:r>
            <a:r>
              <a:rPr lang="en-GB" sz="3500" i="1" dirty="0">
                <a:effectLst/>
                <a:ea typeface="Calibri" panose="020F0502020204030204" pitchFamily="34" charset="0"/>
                <a:cs typeface="Arial" panose="020B0604020202020204" pitchFamily="34" charset="0"/>
              </a:rPr>
              <a:t>Does a 1:1 teaching assistant remove independence? </a:t>
            </a:r>
            <a:r>
              <a:rPr lang="en-GB" sz="3500" dirty="0">
                <a:effectLst/>
                <a:ea typeface="Calibri" panose="020F0502020204030204" pitchFamily="34" charset="0"/>
                <a:cs typeface="Arial" panose="020B0604020202020204" pitchFamily="34" charset="0"/>
              </a:rPr>
              <a:t>Available at: </a:t>
            </a:r>
            <a:r>
              <a:rPr lang="en-GB" sz="3500" u="sng" dirty="0">
                <a:solidFill>
                  <a:srgbClr val="0563C1"/>
                </a:solidFill>
                <a:effectLst/>
                <a:ea typeface="Calibri" panose="020F0502020204030204" pitchFamily="34" charset="0"/>
                <a:cs typeface="Arial" panose="020B0604020202020204" pitchFamily="34" charset="0"/>
                <a:hlinkClick r:id="rId6"/>
              </a:rPr>
              <a:t>https://www.tes.com/magazine/archive/does-11-teaching-assistant-remove-independence</a:t>
            </a:r>
            <a:r>
              <a:rPr lang="en-GB" sz="3500" dirty="0">
                <a:effectLst/>
                <a:ea typeface="Calibri" panose="020F0502020204030204" pitchFamily="34" charset="0"/>
                <a:cs typeface="Arial" panose="020B0604020202020204" pitchFamily="34" charset="0"/>
              </a:rPr>
              <a:t> (Accessed: 14</a:t>
            </a:r>
            <a:r>
              <a:rPr lang="en-GB" sz="3500" baseline="30000" dirty="0">
                <a:effectLst/>
                <a:ea typeface="Calibri" panose="020F0502020204030204" pitchFamily="34" charset="0"/>
                <a:cs typeface="Arial" panose="020B0604020202020204" pitchFamily="34" charset="0"/>
              </a:rPr>
              <a:t>th</a:t>
            </a:r>
            <a:r>
              <a:rPr lang="en-GB" sz="3500" dirty="0">
                <a:effectLst/>
                <a:ea typeface="Calibri" panose="020F0502020204030204" pitchFamily="34" charset="0"/>
                <a:cs typeface="Arial" panose="020B0604020202020204" pitchFamily="34" charset="0"/>
              </a:rPr>
              <a:t> of May).  </a:t>
            </a:r>
          </a:p>
          <a:p>
            <a:pPr marL="0" indent="0">
              <a:lnSpc>
                <a:spcPct val="110000"/>
              </a:lnSpc>
              <a:spcAft>
                <a:spcPts val="800"/>
              </a:spcAft>
              <a:buNone/>
            </a:pPr>
            <a:r>
              <a:rPr lang="en-GB" sz="3500" dirty="0">
                <a:effectLst/>
                <a:ea typeface="Calibri" panose="020F0502020204030204" pitchFamily="34" charset="0"/>
                <a:cs typeface="Arial" panose="020B0604020202020204" pitchFamily="34" charset="0"/>
              </a:rPr>
              <a:t>Brodie, C and Mather, V. (2023). </a:t>
            </a:r>
            <a:r>
              <a:rPr lang="en-GB" sz="3500" i="1" dirty="0">
                <a:effectLst/>
                <a:ea typeface="Calibri" panose="020F0502020204030204" pitchFamily="34" charset="0"/>
                <a:cs typeface="Arial" panose="020B0604020202020204" pitchFamily="34" charset="0"/>
              </a:rPr>
              <a:t>Using Lego therapy with autistic pupils. </a:t>
            </a:r>
            <a:r>
              <a:rPr lang="en-GB" sz="3500" dirty="0">
                <a:effectLst/>
                <a:ea typeface="Calibri" panose="020F0502020204030204" pitchFamily="34" charset="0"/>
                <a:cs typeface="Arial" panose="020B0604020202020204" pitchFamily="34" charset="0"/>
              </a:rPr>
              <a:t>Available at: </a:t>
            </a:r>
            <a:r>
              <a:rPr lang="en-GB" sz="3500" u="sng" dirty="0">
                <a:solidFill>
                  <a:srgbClr val="0563C1"/>
                </a:solidFill>
                <a:effectLst/>
                <a:ea typeface="Calibri" panose="020F0502020204030204" pitchFamily="34" charset="0"/>
                <a:cs typeface="Arial" panose="020B0604020202020204" pitchFamily="34" charset="0"/>
                <a:hlinkClick r:id="rId7"/>
              </a:rPr>
              <a:t>https://www.autism.org.uk/advice-and-guidance/professional-practice/lego-pilot</a:t>
            </a:r>
            <a:r>
              <a:rPr lang="en-GB" sz="3500" dirty="0">
                <a:effectLst/>
                <a:ea typeface="Calibri" panose="020F0502020204030204" pitchFamily="34" charset="0"/>
                <a:cs typeface="Arial" panose="020B0604020202020204" pitchFamily="34" charset="0"/>
              </a:rPr>
              <a:t> (Accessed: 10</a:t>
            </a:r>
            <a:r>
              <a:rPr lang="en-GB" sz="3500" baseline="30000" dirty="0">
                <a:effectLst/>
                <a:ea typeface="Calibri" panose="020F0502020204030204" pitchFamily="34" charset="0"/>
                <a:cs typeface="Arial" panose="020B0604020202020204" pitchFamily="34" charset="0"/>
              </a:rPr>
              <a:t>th</a:t>
            </a:r>
            <a:r>
              <a:rPr lang="en-GB" sz="3500" dirty="0">
                <a:effectLst/>
                <a:ea typeface="Calibri" panose="020F0502020204030204" pitchFamily="34" charset="0"/>
                <a:cs typeface="Arial" panose="020B0604020202020204" pitchFamily="34" charset="0"/>
              </a:rPr>
              <a:t> of May).</a:t>
            </a:r>
          </a:p>
          <a:p>
            <a:pPr marL="0" indent="0">
              <a:lnSpc>
                <a:spcPct val="110000"/>
              </a:lnSpc>
              <a:spcAft>
                <a:spcPts val="800"/>
              </a:spcAft>
              <a:buNone/>
            </a:pPr>
            <a:r>
              <a:rPr lang="en-GB" sz="3500" dirty="0" err="1">
                <a:effectLst/>
                <a:ea typeface="Calibri" panose="020F0502020204030204" pitchFamily="34" charset="0"/>
                <a:cs typeface="Arial" panose="020B0604020202020204" pitchFamily="34" charset="0"/>
              </a:rPr>
              <a:t>Brojerdi</a:t>
            </a:r>
            <a:r>
              <a:rPr lang="en-GB" sz="3500" dirty="0">
                <a:effectLst/>
                <a:ea typeface="Calibri" panose="020F0502020204030204" pitchFamily="34" charset="0"/>
                <a:cs typeface="Arial" panose="020B0604020202020204" pitchFamily="34" charset="0"/>
              </a:rPr>
              <a:t>, F. (2017). </a:t>
            </a:r>
            <a:r>
              <a:rPr lang="en-GB" sz="3500" i="1" dirty="0">
                <a:effectLst/>
                <a:ea typeface="Calibri" panose="020F0502020204030204" pitchFamily="34" charset="0"/>
                <a:cs typeface="Arial" panose="020B0604020202020204" pitchFamily="34" charset="0"/>
              </a:rPr>
              <a:t>Social Interaction in Learners with Autism. </a:t>
            </a:r>
            <a:r>
              <a:rPr lang="en-GB" sz="3500" dirty="0">
                <a:effectLst/>
                <a:ea typeface="Calibri" panose="020F0502020204030204" pitchFamily="34" charset="0"/>
                <a:cs typeface="Arial" panose="020B0604020202020204" pitchFamily="34" charset="0"/>
              </a:rPr>
              <a:t>Available at: </a:t>
            </a:r>
            <a:r>
              <a:rPr lang="en-GB" sz="3500" u="sng" dirty="0">
                <a:solidFill>
                  <a:srgbClr val="0563C1"/>
                </a:solidFill>
                <a:effectLst/>
                <a:ea typeface="Calibri" panose="020F0502020204030204" pitchFamily="34" charset="0"/>
                <a:cs typeface="Arial" panose="020B0604020202020204" pitchFamily="34" charset="0"/>
                <a:hlinkClick r:id="rId8"/>
              </a:rPr>
              <a:t>https://gupea.ub.gu.se/bitstream/handle/2077/53753/gupea_2077_53753_1.pdf</a:t>
            </a:r>
            <a:r>
              <a:rPr lang="en-GB" sz="3500" dirty="0">
                <a:effectLst/>
                <a:ea typeface="Calibri" panose="020F0502020204030204" pitchFamily="34" charset="0"/>
                <a:cs typeface="Arial" panose="020B0604020202020204" pitchFamily="34" charset="0"/>
              </a:rPr>
              <a:t> (Accessed: 14</a:t>
            </a:r>
            <a:r>
              <a:rPr lang="en-GB" sz="3500" baseline="30000" dirty="0">
                <a:effectLst/>
                <a:ea typeface="Calibri" panose="020F0502020204030204" pitchFamily="34" charset="0"/>
                <a:cs typeface="Arial" panose="020B0604020202020204" pitchFamily="34" charset="0"/>
              </a:rPr>
              <a:t>th</a:t>
            </a:r>
            <a:r>
              <a:rPr lang="en-GB" sz="3500" dirty="0">
                <a:effectLst/>
                <a:ea typeface="Calibri" panose="020F0502020204030204" pitchFamily="34" charset="0"/>
                <a:cs typeface="Arial" panose="020B0604020202020204" pitchFamily="34" charset="0"/>
              </a:rPr>
              <a:t> of May). </a:t>
            </a:r>
          </a:p>
          <a:p>
            <a:pPr marL="0" indent="0">
              <a:lnSpc>
                <a:spcPct val="110000"/>
              </a:lnSpc>
              <a:spcAft>
                <a:spcPts val="800"/>
              </a:spcAft>
              <a:buNone/>
            </a:pPr>
            <a:r>
              <a:rPr lang="en-GB" sz="3500" dirty="0">
                <a:ea typeface="Calibri" panose="020F0502020204030204" pitchFamily="34" charset="0"/>
                <a:cs typeface="Times New Roman" panose="02020603050405020304" pitchFamily="18" charset="0"/>
              </a:rPr>
              <a:t>Blogspot. (2019). https://www.bing.com/images/search?view=detailV2&amp;ccid=eJ6nfpql&amp;id=3046F6F2F8A1EE6EFF305F441FDC3024AF4AA9C1&amp;thid=OIP.eJ6nfpqllIb0lntZHXEqZgAAAA&amp;mediaurl=https%3A%2F%2F1.bp.blogspot.com%2F-tGohTTF6drc%2FUH4Ha7DECOI%2FAAAAAAAADNc%2FnDJ1CQSoSZI%2Fs1600%2Ftrinity.png&amp;exph=116&amp;expw=289&amp;q=uwtsd&amp;form=IRPRST&amp;ck=217992BDDA22BD083FAA7F65ED50FDAC&amp;selectedindex=2&amp;ajaxhist=0&amp;ajaxserp=0&amp;pivotparams=insightsToken%3Dccid_P86Ap0dK*cp_6FA53356571C07AA808A8D828B4711BA*mid_76185929C2BAF0AE3D07BBEA11C37E40121776B7*simid_608050091227027780*thid_OIP.P86Ap0dKhaRvKnBXV5koJgHaDt&amp;vt=0&amp;sim=11&amp;iss=VSI&amp;cdnurl=https%3A%2F%2Fth.bing.com%2Fth%2Fid%2FR.789ea77e9aa59486f4967b591d712a66%3Frik%3DwalKryQw3B9EXw%26pid%3DImgRaw%26r%3D0  (Accessed: 18</a:t>
            </a:r>
            <a:r>
              <a:rPr lang="en-GB" sz="3500" baseline="30000" dirty="0">
                <a:ea typeface="Calibri" panose="020F0502020204030204" pitchFamily="34" charset="0"/>
                <a:cs typeface="Times New Roman" panose="02020603050405020304" pitchFamily="18" charset="0"/>
              </a:rPr>
              <a:t>th</a:t>
            </a:r>
            <a:r>
              <a:rPr lang="en-GB" sz="3500" dirty="0">
                <a:ea typeface="Calibri" panose="020F0502020204030204" pitchFamily="34" charset="0"/>
                <a:cs typeface="Times New Roman" panose="02020603050405020304" pitchFamily="18" charset="0"/>
              </a:rPr>
              <a:t> of May). </a:t>
            </a:r>
          </a:p>
          <a:p>
            <a:pPr marL="0" indent="0">
              <a:lnSpc>
                <a:spcPct val="110000"/>
              </a:lnSpc>
              <a:spcAft>
                <a:spcPts val="800"/>
              </a:spcAft>
              <a:buNone/>
            </a:pPr>
            <a:r>
              <a:rPr lang="en-GB" sz="3500" dirty="0" err="1">
                <a:effectLst/>
                <a:ea typeface="Calibri" panose="020F0502020204030204" pitchFamily="34" charset="0"/>
                <a:cs typeface="Times New Roman" panose="02020603050405020304" pitchFamily="18" charset="0"/>
              </a:rPr>
              <a:t>Centers</a:t>
            </a:r>
            <a:r>
              <a:rPr lang="en-GB" sz="3500" dirty="0">
                <a:effectLst/>
                <a:ea typeface="Calibri" panose="020F0502020204030204" pitchFamily="34" charset="0"/>
                <a:cs typeface="Times New Roman" panose="02020603050405020304" pitchFamily="18" charset="0"/>
              </a:rPr>
              <a:t> for Disease Control and Prevention. (2022). </a:t>
            </a:r>
            <a:r>
              <a:rPr lang="en-GB" sz="3500" i="1" dirty="0">
                <a:effectLst/>
                <a:ea typeface="Calibri" panose="020F0502020204030204" pitchFamily="34" charset="0"/>
                <a:cs typeface="Times New Roman" panose="02020603050405020304" pitchFamily="18" charset="0"/>
              </a:rPr>
              <a:t>Signs and Symptoms of Autism Spectrum Disorder. </a:t>
            </a:r>
            <a:r>
              <a:rPr lang="en-GB" sz="3500" dirty="0">
                <a:effectLst/>
                <a:ea typeface="Calibri" panose="020F0502020204030204" pitchFamily="34" charset="0"/>
                <a:cs typeface="Times New Roman" panose="02020603050405020304" pitchFamily="18" charset="0"/>
              </a:rPr>
              <a:t>Available at: </a:t>
            </a:r>
            <a:r>
              <a:rPr lang="en-GB" sz="3500" u="sng" dirty="0">
                <a:solidFill>
                  <a:srgbClr val="0563C1"/>
                </a:solidFill>
                <a:effectLst/>
                <a:ea typeface="Calibri" panose="020F0502020204030204" pitchFamily="34" charset="0"/>
                <a:cs typeface="Times New Roman" panose="02020603050405020304" pitchFamily="18" charset="0"/>
                <a:hlinkClick r:id="rId9"/>
              </a:rPr>
              <a:t>https://www.cdc.gov/ncbddd/autism/signs.html</a:t>
            </a:r>
            <a:r>
              <a:rPr lang="en-GB" sz="3500" dirty="0">
                <a:effectLst/>
                <a:ea typeface="Calibri" panose="020F0502020204030204" pitchFamily="34" charset="0"/>
                <a:cs typeface="Times New Roman" panose="02020603050405020304" pitchFamily="18" charset="0"/>
              </a:rPr>
              <a:t> (Accessed: 1</a:t>
            </a:r>
            <a:r>
              <a:rPr lang="en-GB" sz="3500" baseline="30000" dirty="0">
                <a:effectLst/>
                <a:ea typeface="Calibri" panose="020F0502020204030204" pitchFamily="34" charset="0"/>
                <a:cs typeface="Times New Roman" panose="02020603050405020304" pitchFamily="18" charset="0"/>
              </a:rPr>
              <a:t>st</a:t>
            </a:r>
            <a:r>
              <a:rPr lang="en-GB" sz="3500" dirty="0">
                <a:effectLst/>
                <a:ea typeface="Calibri" panose="020F0502020204030204" pitchFamily="34" charset="0"/>
                <a:cs typeface="Times New Roman" panose="02020603050405020304" pitchFamily="18" charset="0"/>
              </a:rPr>
              <a:t> of May). </a:t>
            </a:r>
          </a:p>
          <a:p>
            <a:pPr marL="0" indent="0">
              <a:lnSpc>
                <a:spcPct val="110000"/>
              </a:lnSpc>
              <a:spcAft>
                <a:spcPts val="800"/>
              </a:spcAft>
              <a:buNone/>
            </a:pPr>
            <a:endParaRPr lang="en-GB" sz="3500" dirty="0">
              <a:effectLst/>
              <a:ea typeface="Calibri" panose="020F0502020204030204" pitchFamily="34" charset="0"/>
              <a:cs typeface="Arial" panose="020B0604020202020204" pitchFamily="34" charset="0"/>
            </a:endParaRPr>
          </a:p>
          <a:p>
            <a:pPr marL="0" indent="0">
              <a:lnSpc>
                <a:spcPct val="100000"/>
              </a:lnSpc>
              <a:spcAft>
                <a:spcPts val="800"/>
              </a:spcAft>
              <a:buNone/>
            </a:pPr>
            <a:endParaRPr lang="en-GB" sz="1400" dirty="0">
              <a:effectLst/>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3265921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79F903-25E5-4351-AD59-C92FDDB80219}"/>
              </a:ext>
            </a:extLst>
          </p:cNvPr>
          <p:cNvSpPr>
            <a:spLocks noGrp="1"/>
          </p:cNvSpPr>
          <p:nvPr>
            <p:ph idx="1"/>
          </p:nvPr>
        </p:nvSpPr>
        <p:spPr>
          <a:xfrm>
            <a:off x="114886" y="126608"/>
            <a:ext cx="11962227" cy="6499275"/>
          </a:xfrm>
        </p:spPr>
        <p:txBody>
          <a:bodyPr>
            <a:normAutofit/>
          </a:bodyPr>
          <a:lstStyle/>
          <a:p>
            <a:pPr marL="0" indent="0" algn="just">
              <a:lnSpc>
                <a:spcPct val="110000"/>
              </a:lnSpc>
              <a:spcAft>
                <a:spcPts val="800"/>
              </a:spcAft>
              <a:buNone/>
            </a:pPr>
            <a:r>
              <a:rPr lang="en-GB" sz="1400" dirty="0">
                <a:effectLst/>
                <a:ea typeface="Calibri" panose="020F0502020204030204" pitchFamily="34" charset="0"/>
                <a:cs typeface="Times New Roman" panose="02020603050405020304" pitchFamily="18" charset="0"/>
              </a:rPr>
              <a:t>Child Therapy Service. (2023). </a:t>
            </a:r>
            <a:r>
              <a:rPr lang="en-GB" sz="1400" i="1" dirty="0">
                <a:ea typeface="Calibri" panose="020F0502020204030204" pitchFamily="34" charset="0"/>
                <a:cs typeface="Times New Roman" panose="02020603050405020304" pitchFamily="18" charset="0"/>
              </a:rPr>
              <a:t>Intervention Toolkit. </a:t>
            </a:r>
            <a:r>
              <a:rPr lang="en-GB" sz="1400" dirty="0">
                <a:ea typeface="Calibri" panose="020F0502020204030204" pitchFamily="34" charset="0"/>
                <a:cs typeface="Times New Roman" panose="02020603050405020304" pitchFamily="18" charset="0"/>
              </a:rPr>
              <a:t>Available at: </a:t>
            </a:r>
            <a:r>
              <a:rPr lang="en-GB" sz="1400" dirty="0">
                <a:ea typeface="Calibri" panose="020F0502020204030204" pitchFamily="34" charset="0"/>
                <a:cs typeface="Times New Roman" panose="02020603050405020304" pitchFamily="18" charset="0"/>
                <a:hlinkClick r:id="rId3"/>
              </a:rPr>
              <a:t>https://childtherapyservice.org.uk/lego-based-therapy/#:~:text=LEGO%20therapy%20is%20believed%20to%20be%20effective%20because,to%20improve%20fine%20motor%20skills%2C%20attention%2C%20and%20concentration</a:t>
            </a:r>
            <a:r>
              <a:rPr lang="en-GB" sz="1400" dirty="0">
                <a:ea typeface="Calibri" panose="020F0502020204030204" pitchFamily="34" charset="0"/>
                <a:cs typeface="Times New Roman" panose="02020603050405020304" pitchFamily="18" charset="0"/>
              </a:rPr>
              <a:t>. (Accessed: 19</a:t>
            </a:r>
            <a:r>
              <a:rPr lang="en-GB" sz="1400" baseline="30000" dirty="0">
                <a:ea typeface="Calibri" panose="020F0502020204030204" pitchFamily="34" charset="0"/>
                <a:cs typeface="Times New Roman" panose="02020603050405020304" pitchFamily="18" charset="0"/>
              </a:rPr>
              <a:t>th</a:t>
            </a:r>
            <a:r>
              <a:rPr lang="en-GB" sz="1400" dirty="0">
                <a:ea typeface="Calibri" panose="020F0502020204030204" pitchFamily="34" charset="0"/>
                <a:cs typeface="Times New Roman" panose="02020603050405020304" pitchFamily="18" charset="0"/>
              </a:rPr>
              <a:t> of May). </a:t>
            </a:r>
            <a:endParaRPr lang="en-GB" sz="1400" dirty="0">
              <a:effectLst/>
              <a:ea typeface="Calibri" panose="020F0502020204030204" pitchFamily="34" charset="0"/>
              <a:cs typeface="Times New Roman" panose="02020603050405020304" pitchFamily="18" charset="0"/>
            </a:endParaRPr>
          </a:p>
          <a:p>
            <a:pPr marL="0" indent="0" algn="just">
              <a:lnSpc>
                <a:spcPct val="110000"/>
              </a:lnSpc>
              <a:spcAft>
                <a:spcPts val="800"/>
              </a:spcAft>
              <a:buNone/>
            </a:pPr>
            <a:r>
              <a:rPr lang="en-GB" sz="1400" dirty="0">
                <a:effectLst/>
                <a:ea typeface="Calibri" panose="020F0502020204030204" pitchFamily="34" charset="0"/>
                <a:cs typeface="Times New Roman" panose="02020603050405020304" pitchFamily="18" charset="0"/>
              </a:rPr>
              <a:t>Dauncey, M. (2016). </a:t>
            </a:r>
            <a:r>
              <a:rPr lang="en-GB" sz="1400" i="1" dirty="0">
                <a:effectLst/>
                <a:ea typeface="Calibri" panose="020F0502020204030204" pitchFamily="34" charset="0"/>
                <a:cs typeface="Times New Roman" panose="02020603050405020304" pitchFamily="18" charset="0"/>
              </a:rPr>
              <a:t>Research Briefing Additional Learning Needs (ALN) in Wales. </a:t>
            </a:r>
            <a:r>
              <a:rPr lang="en-GB" sz="1400" dirty="0">
                <a:effectLst/>
                <a:ea typeface="Calibri" panose="020F0502020204030204" pitchFamily="34" charset="0"/>
                <a:cs typeface="Times New Roman" panose="02020603050405020304" pitchFamily="18" charset="0"/>
              </a:rPr>
              <a:t>Available at: </a:t>
            </a:r>
            <a:r>
              <a:rPr lang="en-GB" sz="1400" u="sng" dirty="0">
                <a:solidFill>
                  <a:srgbClr val="0563C1"/>
                </a:solidFill>
                <a:effectLst/>
                <a:ea typeface="Calibri" panose="020F0502020204030204" pitchFamily="34" charset="0"/>
                <a:cs typeface="Times New Roman" panose="02020603050405020304" pitchFamily="18" charset="0"/>
                <a:hlinkClick r:id="rId4"/>
              </a:rPr>
              <a:t>https://senedd.wales/media/q2nduh4u/16-059-web-english.pdf</a:t>
            </a:r>
            <a:r>
              <a:rPr lang="en-GB" sz="1400" dirty="0">
                <a:effectLst/>
                <a:ea typeface="Calibri" panose="020F0502020204030204" pitchFamily="34" charset="0"/>
                <a:cs typeface="Times New Roman" panose="02020603050405020304" pitchFamily="18" charset="0"/>
              </a:rPr>
              <a:t> (Accessed: 8</a:t>
            </a:r>
            <a:r>
              <a:rPr lang="en-GB" sz="1400" baseline="30000" dirty="0">
                <a:effectLst/>
                <a:ea typeface="Calibri" panose="020F0502020204030204" pitchFamily="34" charset="0"/>
                <a:cs typeface="Times New Roman" panose="02020603050405020304" pitchFamily="18" charset="0"/>
              </a:rPr>
              <a:t>th</a:t>
            </a:r>
            <a:r>
              <a:rPr lang="en-GB" sz="1400" dirty="0">
                <a:effectLst/>
                <a:ea typeface="Calibri" panose="020F0502020204030204" pitchFamily="34" charset="0"/>
                <a:cs typeface="Times New Roman" panose="02020603050405020304" pitchFamily="18" charset="0"/>
              </a:rPr>
              <a:t> of May). </a:t>
            </a:r>
          </a:p>
          <a:p>
            <a:pPr marL="0" indent="0">
              <a:lnSpc>
                <a:spcPct val="120000"/>
              </a:lnSpc>
              <a:spcAft>
                <a:spcPts val="800"/>
              </a:spcAft>
              <a:buNone/>
            </a:pPr>
            <a:r>
              <a:rPr lang="en-GB" sz="1400" dirty="0">
                <a:effectLst/>
                <a:ea typeface="Calibri" panose="020F0502020204030204" pitchFamily="34" charset="0"/>
                <a:cs typeface="Times New Roman" panose="02020603050405020304" pitchFamily="18" charset="0"/>
              </a:rPr>
              <a:t>Early Intervention Foundation. (2018). </a:t>
            </a:r>
            <a:r>
              <a:rPr lang="en-GB" sz="1400" i="1" dirty="0">
                <a:effectLst/>
                <a:ea typeface="Calibri" panose="020F0502020204030204" pitchFamily="34" charset="0"/>
                <a:cs typeface="Times New Roman" panose="02020603050405020304" pitchFamily="18" charset="0"/>
              </a:rPr>
              <a:t>Realizing the Potential of Early Intervention. </a:t>
            </a:r>
            <a:r>
              <a:rPr lang="en-GB" sz="1400" dirty="0">
                <a:effectLst/>
                <a:ea typeface="Calibri" panose="020F0502020204030204" pitchFamily="34" charset="0"/>
                <a:cs typeface="Times New Roman" panose="02020603050405020304" pitchFamily="18" charset="0"/>
              </a:rPr>
              <a:t>Available at: </a:t>
            </a:r>
            <a:r>
              <a:rPr lang="en-GB" sz="1400" u="sng" dirty="0">
                <a:solidFill>
                  <a:srgbClr val="0563C1"/>
                </a:solidFill>
                <a:effectLst/>
                <a:ea typeface="Calibri" panose="020F0502020204030204" pitchFamily="34" charset="0"/>
                <a:cs typeface="Times New Roman" panose="02020603050405020304" pitchFamily="18" charset="0"/>
                <a:hlinkClick r:id="rId5"/>
              </a:rPr>
              <a:t>https://www.eif.org.uk/files/pdf/realising-the-potential-of-early-intervention.pdf</a:t>
            </a:r>
            <a:r>
              <a:rPr lang="en-GB" sz="1400" dirty="0">
                <a:effectLst/>
                <a:ea typeface="Calibri" panose="020F0502020204030204" pitchFamily="34" charset="0"/>
                <a:cs typeface="Times New Roman" panose="02020603050405020304" pitchFamily="18" charset="0"/>
              </a:rPr>
              <a:t> (Accessed: 6</a:t>
            </a:r>
            <a:r>
              <a:rPr lang="en-GB" sz="1400" baseline="30000" dirty="0">
                <a:effectLst/>
                <a:ea typeface="Calibri" panose="020F0502020204030204" pitchFamily="34" charset="0"/>
                <a:cs typeface="Times New Roman" panose="02020603050405020304" pitchFamily="18" charset="0"/>
              </a:rPr>
              <a:t>th</a:t>
            </a:r>
            <a:r>
              <a:rPr lang="en-GB" sz="1400" dirty="0">
                <a:effectLst/>
                <a:ea typeface="Calibri" panose="020F0502020204030204" pitchFamily="34" charset="0"/>
                <a:cs typeface="Times New Roman" panose="02020603050405020304" pitchFamily="18" charset="0"/>
              </a:rPr>
              <a:t> of May). </a:t>
            </a:r>
          </a:p>
          <a:p>
            <a:pPr marL="0" indent="0">
              <a:lnSpc>
                <a:spcPct val="120000"/>
              </a:lnSpc>
              <a:spcAft>
                <a:spcPts val="800"/>
              </a:spcAft>
              <a:buNone/>
            </a:pPr>
            <a:r>
              <a:rPr lang="en-GB" sz="1400" dirty="0">
                <a:effectLst/>
                <a:ea typeface="Calibri" panose="020F0502020204030204" pitchFamily="34" charset="0"/>
                <a:cs typeface="Times New Roman" panose="02020603050405020304" pitchFamily="18" charset="0"/>
              </a:rPr>
              <a:t>Evans, V and Bond, C. (2021). </a:t>
            </a:r>
            <a:r>
              <a:rPr lang="en-GB" sz="1400" i="1" dirty="0">
                <a:effectLst/>
                <a:ea typeface="Calibri" panose="020F0502020204030204" pitchFamily="34" charset="0"/>
                <a:cs typeface="Times New Roman" panose="02020603050405020304" pitchFamily="18" charset="0"/>
              </a:rPr>
              <a:t>The implementation of Lego-Based Therapy in two English mainstream primary schools. </a:t>
            </a:r>
            <a:r>
              <a:rPr lang="en-GB" sz="1400" dirty="0">
                <a:effectLst/>
                <a:ea typeface="Calibri" panose="020F0502020204030204" pitchFamily="34" charset="0"/>
                <a:cs typeface="Times New Roman" panose="02020603050405020304" pitchFamily="18" charset="0"/>
              </a:rPr>
              <a:t>Available at: </a:t>
            </a:r>
            <a:r>
              <a:rPr lang="en-GB" sz="1400" dirty="0">
                <a:effectLst/>
                <a:ea typeface="Calibri" panose="020F0502020204030204" pitchFamily="34" charset="0"/>
                <a:cs typeface="Times New Roman" panose="02020603050405020304" pitchFamily="18" charset="0"/>
                <a:hlinkClick r:id="rId6"/>
              </a:rPr>
              <a:t>https://nasenjournals.onlinelibrary.wiley.com/doi/full/10.1111/1471-3802.12504</a:t>
            </a:r>
            <a:r>
              <a:rPr lang="en-GB" sz="1400" dirty="0">
                <a:effectLst/>
                <a:ea typeface="Calibri" panose="020F0502020204030204" pitchFamily="34" charset="0"/>
                <a:cs typeface="Times New Roman" panose="02020603050405020304" pitchFamily="18" charset="0"/>
              </a:rPr>
              <a:t> (Accessed: 19</a:t>
            </a:r>
            <a:r>
              <a:rPr lang="en-GB" sz="1400" baseline="30000" dirty="0">
                <a:effectLst/>
                <a:ea typeface="Calibri" panose="020F0502020204030204" pitchFamily="34" charset="0"/>
                <a:cs typeface="Times New Roman" panose="02020603050405020304" pitchFamily="18" charset="0"/>
              </a:rPr>
              <a:t>th</a:t>
            </a:r>
            <a:r>
              <a:rPr lang="en-GB" sz="1400" dirty="0">
                <a:effectLst/>
                <a:ea typeface="Calibri" panose="020F0502020204030204" pitchFamily="34" charset="0"/>
                <a:cs typeface="Times New Roman" panose="02020603050405020304" pitchFamily="18" charset="0"/>
              </a:rPr>
              <a:t> of May). </a:t>
            </a:r>
          </a:p>
          <a:p>
            <a:pPr marL="0" indent="0">
              <a:lnSpc>
                <a:spcPct val="120000"/>
              </a:lnSpc>
              <a:spcAft>
                <a:spcPts val="800"/>
              </a:spcAft>
              <a:buNone/>
            </a:pPr>
            <a:r>
              <a:rPr lang="en-GB" sz="1400" dirty="0">
                <a:effectLst/>
                <a:ea typeface="Calibri" panose="020F0502020204030204" pitchFamily="34" charset="0"/>
                <a:cs typeface="Times New Roman" panose="02020603050405020304" pitchFamily="18" charset="0"/>
              </a:rPr>
              <a:t>Holland, J and Pell, G. (2018). </a:t>
            </a:r>
            <a:r>
              <a:rPr lang="en-GB" sz="1400" i="1" dirty="0">
                <a:effectLst/>
                <a:ea typeface="Calibri" panose="020F0502020204030204" pitchFamily="34" charset="0"/>
                <a:cs typeface="Times New Roman" panose="02020603050405020304" pitchFamily="18" charset="0"/>
              </a:rPr>
              <a:t>Children with SEND and the emotional impact on parents. </a:t>
            </a:r>
            <a:r>
              <a:rPr lang="en-GB" sz="1400" dirty="0">
                <a:effectLst/>
                <a:ea typeface="Calibri" panose="020F0502020204030204" pitchFamily="34" charset="0"/>
                <a:cs typeface="Times New Roman" panose="02020603050405020304" pitchFamily="18" charset="0"/>
              </a:rPr>
              <a:t>Available at: </a:t>
            </a:r>
            <a:r>
              <a:rPr lang="en-GB" sz="1400" u="sng" dirty="0">
                <a:solidFill>
                  <a:srgbClr val="0563C1"/>
                </a:solidFill>
                <a:effectLst/>
                <a:ea typeface="Calibri" panose="020F0502020204030204" pitchFamily="34" charset="0"/>
                <a:cs typeface="Times New Roman" panose="02020603050405020304" pitchFamily="18" charset="0"/>
                <a:hlinkClick r:id="rId7"/>
              </a:rPr>
              <a:t>https://www.researchgate.net/publication/330610779_Children_with_SEND_and_the_emotional_impact_on_parents_EMOTIONAL_IMPACT_OF_SEND</a:t>
            </a:r>
            <a:r>
              <a:rPr lang="en-GB" sz="1400" dirty="0">
                <a:effectLst/>
                <a:ea typeface="Calibri" panose="020F0502020204030204" pitchFamily="34" charset="0"/>
                <a:cs typeface="Times New Roman" panose="02020603050405020304" pitchFamily="18" charset="0"/>
              </a:rPr>
              <a:t> (Accessed: 7</a:t>
            </a:r>
            <a:r>
              <a:rPr lang="en-GB" sz="1400" baseline="30000" dirty="0">
                <a:effectLst/>
                <a:ea typeface="Calibri" panose="020F0502020204030204" pitchFamily="34" charset="0"/>
                <a:cs typeface="Times New Roman" panose="02020603050405020304" pitchFamily="18" charset="0"/>
              </a:rPr>
              <a:t>th</a:t>
            </a:r>
            <a:r>
              <a:rPr lang="en-GB" sz="1400" dirty="0">
                <a:effectLst/>
                <a:ea typeface="Calibri" panose="020F0502020204030204" pitchFamily="34" charset="0"/>
                <a:cs typeface="Times New Roman" panose="02020603050405020304" pitchFamily="18" charset="0"/>
              </a:rPr>
              <a:t> of May). </a:t>
            </a:r>
          </a:p>
          <a:p>
            <a:pPr marL="0" indent="0">
              <a:lnSpc>
                <a:spcPct val="120000"/>
              </a:lnSpc>
              <a:spcAft>
                <a:spcPts val="800"/>
              </a:spcAft>
              <a:buNone/>
            </a:pPr>
            <a:r>
              <a:rPr lang="en-GB" sz="1400" dirty="0">
                <a:effectLst/>
                <a:ea typeface="Calibri" panose="020F0502020204030204" pitchFamily="34" charset="0"/>
                <a:cs typeface="Times New Roman" panose="02020603050405020304" pitchFamily="18" charset="0"/>
              </a:rPr>
              <a:t>House of Commons. (No date). </a:t>
            </a:r>
            <a:r>
              <a:rPr lang="en-GB" sz="1400" i="1" dirty="0">
                <a:effectLst/>
                <a:ea typeface="Calibri" panose="020F0502020204030204" pitchFamily="34" charset="0"/>
                <a:cs typeface="Times New Roman" panose="02020603050405020304" pitchFamily="18" charset="0"/>
              </a:rPr>
              <a:t>Petitions Committee: ADHD  and ASD (autism) assessment waiting time. </a:t>
            </a:r>
            <a:r>
              <a:rPr lang="en-GB" sz="1400" dirty="0">
                <a:effectLst/>
                <a:ea typeface="Calibri" panose="020F0502020204030204" pitchFamily="34" charset="0"/>
                <a:cs typeface="Times New Roman" panose="02020603050405020304" pitchFamily="18" charset="0"/>
              </a:rPr>
              <a:t>Available at: </a:t>
            </a:r>
            <a:r>
              <a:rPr lang="en-GB" sz="1400" u="sng" dirty="0">
                <a:solidFill>
                  <a:srgbClr val="0563C1"/>
                </a:solidFill>
                <a:effectLst/>
                <a:ea typeface="Calibri" panose="020F0502020204030204" pitchFamily="34" charset="0"/>
                <a:cs typeface="Times New Roman" panose="02020603050405020304" pitchFamily="18" charset="0"/>
                <a:hlinkClick r:id="rId8"/>
              </a:rPr>
              <a:t>https://committees.parliament.uk/writtenevidence/117330/default/</a:t>
            </a:r>
            <a:r>
              <a:rPr lang="en-GB" sz="1400" dirty="0">
                <a:effectLst/>
                <a:ea typeface="Calibri" panose="020F0502020204030204" pitchFamily="34" charset="0"/>
                <a:cs typeface="Times New Roman" panose="02020603050405020304" pitchFamily="18" charset="0"/>
              </a:rPr>
              <a:t> (Accessed: 8</a:t>
            </a:r>
            <a:r>
              <a:rPr lang="en-GB" sz="1400" baseline="30000" dirty="0">
                <a:effectLst/>
                <a:ea typeface="Calibri" panose="020F0502020204030204" pitchFamily="34" charset="0"/>
                <a:cs typeface="Times New Roman" panose="02020603050405020304" pitchFamily="18" charset="0"/>
              </a:rPr>
              <a:t>th</a:t>
            </a:r>
            <a:r>
              <a:rPr lang="en-GB" sz="1400" dirty="0">
                <a:effectLst/>
                <a:ea typeface="Calibri" panose="020F0502020204030204" pitchFamily="34" charset="0"/>
                <a:cs typeface="Times New Roman" panose="02020603050405020304" pitchFamily="18" charset="0"/>
              </a:rPr>
              <a:t> of May). </a:t>
            </a:r>
          </a:p>
          <a:p>
            <a:pPr marL="0" indent="0">
              <a:lnSpc>
                <a:spcPct val="120000"/>
              </a:lnSpc>
              <a:spcAft>
                <a:spcPts val="800"/>
              </a:spcAft>
              <a:buNone/>
            </a:pPr>
            <a:r>
              <a:rPr lang="en-GB" sz="1400" dirty="0">
                <a:effectLst/>
                <a:ea typeface="Calibri" panose="020F0502020204030204" pitchFamily="34" charset="0"/>
                <a:cs typeface="Times New Roman" panose="02020603050405020304" pitchFamily="18" charset="0"/>
              </a:rPr>
              <a:t>Jury, </a:t>
            </a:r>
            <a:r>
              <a:rPr lang="en-GB" sz="1400" i="1" dirty="0">
                <a:effectLst/>
                <a:ea typeface="Calibri" panose="020F0502020204030204" pitchFamily="34" charset="0"/>
                <a:cs typeface="Times New Roman" panose="02020603050405020304" pitchFamily="18" charset="0"/>
              </a:rPr>
              <a:t>et al. </a:t>
            </a:r>
            <a:r>
              <a:rPr lang="en-GB" sz="1400" dirty="0">
                <a:effectLst/>
                <a:ea typeface="Calibri" panose="020F0502020204030204" pitchFamily="34" charset="0"/>
                <a:cs typeface="Times New Roman" panose="02020603050405020304" pitchFamily="18" charset="0"/>
              </a:rPr>
              <a:t>(2021). </a:t>
            </a:r>
            <a:r>
              <a:rPr lang="en-GB" sz="1400" i="1" dirty="0">
                <a:effectLst/>
                <a:ea typeface="Calibri" panose="020F0502020204030204" pitchFamily="34" charset="0"/>
                <a:cs typeface="Times New Roman" panose="02020603050405020304" pitchFamily="18" charset="0"/>
              </a:rPr>
              <a:t>Teachers’ attitudes toward the inclusion of students with autism spectrum disorder: Impact of students’ difficulties. </a:t>
            </a:r>
            <a:r>
              <a:rPr lang="en-GB" sz="1400" dirty="0">
                <a:effectLst/>
                <a:ea typeface="Calibri" panose="020F0502020204030204" pitchFamily="34" charset="0"/>
                <a:cs typeface="Times New Roman" panose="02020603050405020304" pitchFamily="18" charset="0"/>
              </a:rPr>
              <a:t>Available at: </a:t>
            </a:r>
            <a:r>
              <a:rPr lang="en-GB" sz="1400" u="sng" dirty="0">
                <a:solidFill>
                  <a:srgbClr val="0563C1"/>
                </a:solidFill>
                <a:effectLst/>
                <a:ea typeface="Calibri" panose="020F0502020204030204" pitchFamily="34" charset="0"/>
                <a:cs typeface="Times New Roman" panose="02020603050405020304" pitchFamily="18" charset="0"/>
                <a:hlinkClick r:id="rId9"/>
              </a:rPr>
              <a:t>https://www.sciencedirect.com/science/article/abs/pii/S1750946721000210</a:t>
            </a:r>
            <a:r>
              <a:rPr lang="en-GB" sz="1400" dirty="0">
                <a:effectLst/>
                <a:ea typeface="Calibri" panose="020F0502020204030204" pitchFamily="34" charset="0"/>
                <a:cs typeface="Times New Roman" panose="02020603050405020304" pitchFamily="18" charset="0"/>
              </a:rPr>
              <a:t> (Accessed: 17</a:t>
            </a:r>
            <a:r>
              <a:rPr lang="en-GB" sz="1400" baseline="30000" dirty="0">
                <a:effectLst/>
                <a:ea typeface="Calibri" panose="020F0502020204030204" pitchFamily="34" charset="0"/>
                <a:cs typeface="Times New Roman" panose="02020603050405020304" pitchFamily="18" charset="0"/>
              </a:rPr>
              <a:t>th</a:t>
            </a:r>
            <a:r>
              <a:rPr lang="en-GB" sz="1400" dirty="0">
                <a:effectLst/>
                <a:ea typeface="Calibri" panose="020F0502020204030204" pitchFamily="34" charset="0"/>
                <a:cs typeface="Times New Roman" panose="02020603050405020304" pitchFamily="18" charset="0"/>
              </a:rPr>
              <a:t> of May). </a:t>
            </a:r>
          </a:p>
          <a:p>
            <a:pPr marL="0" indent="0">
              <a:lnSpc>
                <a:spcPct val="120000"/>
              </a:lnSpc>
              <a:spcAft>
                <a:spcPts val="800"/>
              </a:spcAft>
              <a:buNone/>
            </a:pPr>
            <a:r>
              <a:rPr lang="en-GB" sz="1400" dirty="0">
                <a:effectLst/>
                <a:ea typeface="Calibri" panose="020F0502020204030204" pitchFamily="34" charset="0"/>
                <a:cs typeface="Times New Roman" panose="02020603050405020304" pitchFamily="18" charset="0"/>
              </a:rPr>
              <a:t>Kimberley. </a:t>
            </a:r>
            <a:r>
              <a:rPr lang="en-GB" sz="1400" dirty="0">
                <a:ea typeface="Calibri" panose="020F0502020204030204" pitchFamily="34" charset="0"/>
                <a:cs typeface="Times New Roman" panose="02020603050405020304" pitchFamily="18" charset="0"/>
              </a:rPr>
              <a:t>(2016). </a:t>
            </a:r>
            <a:r>
              <a:rPr lang="en-GB" sz="1400" i="1" dirty="0">
                <a:ea typeface="Calibri" panose="020F0502020204030204" pitchFamily="34" charset="0"/>
                <a:cs typeface="Times New Roman" panose="02020603050405020304" pitchFamily="18" charset="0"/>
              </a:rPr>
              <a:t>5 ‘must have’ staff training Courses for Early years. </a:t>
            </a:r>
            <a:r>
              <a:rPr lang="en-GB" sz="1400" dirty="0">
                <a:ea typeface="Calibri" panose="020F0502020204030204" pitchFamily="34" charset="0"/>
                <a:cs typeface="Times New Roman" panose="02020603050405020304" pitchFamily="18" charset="0"/>
              </a:rPr>
              <a:t>Available at: </a:t>
            </a:r>
            <a:r>
              <a:rPr lang="en-GB" sz="1400" dirty="0">
                <a:ea typeface="Calibri" panose="020F0502020204030204" pitchFamily="34" charset="0"/>
                <a:cs typeface="Times New Roman" panose="02020603050405020304" pitchFamily="18" charset="0"/>
                <a:hlinkClick r:id="rId10"/>
              </a:rPr>
              <a:t>https://www.earlyyearscareers.com/eyc/early-years-management/5-must-staff-training-courses-early-years/</a:t>
            </a:r>
            <a:r>
              <a:rPr lang="en-GB" sz="1400" dirty="0">
                <a:ea typeface="Calibri" panose="020F0502020204030204" pitchFamily="34" charset="0"/>
                <a:cs typeface="Times New Roman" panose="02020603050405020304" pitchFamily="18" charset="0"/>
              </a:rPr>
              <a:t> (Accessed: 19</a:t>
            </a:r>
            <a:r>
              <a:rPr lang="en-GB" sz="1400" baseline="30000" dirty="0">
                <a:ea typeface="Calibri" panose="020F0502020204030204" pitchFamily="34" charset="0"/>
                <a:cs typeface="Times New Roman" panose="02020603050405020304" pitchFamily="18" charset="0"/>
              </a:rPr>
              <a:t>th</a:t>
            </a:r>
            <a:r>
              <a:rPr lang="en-GB" sz="1400" dirty="0">
                <a:ea typeface="Calibri" panose="020F0502020204030204" pitchFamily="34" charset="0"/>
                <a:cs typeface="Times New Roman" panose="02020603050405020304" pitchFamily="18" charset="0"/>
              </a:rPr>
              <a:t> of May). </a:t>
            </a:r>
            <a:endParaRPr lang="en-GB" sz="1400" dirty="0">
              <a:effectLst/>
              <a:ea typeface="Calibri" panose="020F0502020204030204" pitchFamily="34" charset="0"/>
              <a:cs typeface="Times New Roman" panose="02020603050405020304" pitchFamily="18" charset="0"/>
            </a:endParaRPr>
          </a:p>
          <a:p>
            <a:pPr marL="0" indent="0">
              <a:lnSpc>
                <a:spcPct val="120000"/>
              </a:lnSpc>
              <a:spcAft>
                <a:spcPts val="800"/>
              </a:spcAft>
              <a:buNone/>
            </a:pPr>
            <a:endParaRPr lang="en-GB" sz="1400" dirty="0">
              <a:effectLst/>
              <a:ea typeface="Calibri" panose="020F0502020204030204" pitchFamily="34" charset="0"/>
              <a:cs typeface="Times New Roman" panose="02020603050405020304" pitchFamily="18" charset="0"/>
            </a:endParaRPr>
          </a:p>
          <a:p>
            <a:pPr marL="0" indent="0">
              <a:lnSpc>
                <a:spcPct val="120000"/>
              </a:lnSpc>
              <a:spcAft>
                <a:spcPts val="800"/>
              </a:spcAft>
              <a:buNone/>
            </a:pPr>
            <a:endParaRPr lang="en-GB" sz="1400" dirty="0">
              <a:effectLst/>
              <a:ea typeface="Calibri" panose="020F0502020204030204" pitchFamily="34" charset="0"/>
              <a:cs typeface="Times New Roman" panose="02020603050405020304" pitchFamily="18" charset="0"/>
            </a:endParaRPr>
          </a:p>
          <a:p>
            <a:pPr marL="0" indent="0">
              <a:lnSpc>
                <a:spcPct val="120000"/>
              </a:lnSpc>
              <a:spcAft>
                <a:spcPts val="800"/>
              </a:spcAft>
              <a:buNone/>
            </a:pPr>
            <a:endParaRPr lang="en-GB" sz="1400" dirty="0">
              <a:effectLst/>
              <a:ea typeface="Calibri" panose="020F0502020204030204" pitchFamily="34" charset="0"/>
              <a:cs typeface="Times New Roman" panose="02020603050405020304" pitchFamily="18" charset="0"/>
            </a:endParaRPr>
          </a:p>
          <a:p>
            <a:pPr marL="0" indent="0">
              <a:lnSpc>
                <a:spcPct val="120000"/>
              </a:lnSpc>
              <a:spcAft>
                <a:spcPts val="800"/>
              </a:spcAft>
              <a:buNone/>
            </a:pPr>
            <a:endParaRPr lang="en-GB" sz="1400" dirty="0">
              <a:effectLst/>
              <a:ea typeface="Calibri" panose="020F0502020204030204" pitchFamily="34" charset="0"/>
              <a:cs typeface="Times New Roman" panose="02020603050405020304" pitchFamily="18" charset="0"/>
            </a:endParaRPr>
          </a:p>
          <a:p>
            <a:pPr marL="0" indent="0">
              <a:lnSpc>
                <a:spcPct val="120000"/>
              </a:lnSpc>
              <a:spcAft>
                <a:spcPts val="800"/>
              </a:spcAft>
              <a:buNone/>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400" dirty="0"/>
          </a:p>
        </p:txBody>
      </p:sp>
    </p:spTree>
    <p:extLst>
      <p:ext uri="{BB962C8B-B14F-4D97-AF65-F5344CB8AC3E}">
        <p14:creationId xmlns:p14="http://schemas.microsoft.com/office/powerpoint/2010/main" val="3237053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BA1117-24B7-4382-96E2-153CE6BCD6CD}"/>
              </a:ext>
            </a:extLst>
          </p:cNvPr>
          <p:cNvSpPr>
            <a:spLocks noGrp="1"/>
          </p:cNvSpPr>
          <p:nvPr>
            <p:ph idx="1"/>
          </p:nvPr>
        </p:nvSpPr>
        <p:spPr>
          <a:xfrm>
            <a:off x="69166" y="186397"/>
            <a:ext cx="12053668" cy="6671603"/>
          </a:xfrm>
        </p:spPr>
        <p:txBody>
          <a:bodyPr>
            <a:normAutofit fontScale="92500" lnSpcReduction="20000"/>
          </a:bodyPr>
          <a:lstStyle/>
          <a:p>
            <a:pPr marL="0" indent="0">
              <a:lnSpc>
                <a:spcPct val="110000"/>
              </a:lnSpc>
              <a:spcAft>
                <a:spcPts val="800"/>
              </a:spcAft>
              <a:buNone/>
            </a:pPr>
            <a:endParaRPr lang="en-GB" sz="1500" dirty="0">
              <a:effectLst/>
              <a:ea typeface="Calibri" panose="020F0502020204030204" pitchFamily="34" charset="0"/>
              <a:cs typeface="Times New Roman" panose="02020603050405020304" pitchFamily="18" charset="0"/>
            </a:endParaRPr>
          </a:p>
          <a:p>
            <a:pPr marL="0" indent="0">
              <a:lnSpc>
                <a:spcPct val="110000"/>
              </a:lnSpc>
              <a:spcAft>
                <a:spcPts val="800"/>
              </a:spcAft>
              <a:buNone/>
            </a:pPr>
            <a:r>
              <a:rPr lang="en-GB" sz="1500" dirty="0">
                <a:effectLst/>
                <a:ea typeface="Calibri" panose="020F0502020204030204" pitchFamily="34" charset="0"/>
                <a:cs typeface="Times New Roman" panose="02020603050405020304" pitchFamily="18" charset="0"/>
              </a:rPr>
              <a:t>Lindsay, S, Hounsell, K and </a:t>
            </a:r>
            <a:r>
              <a:rPr lang="en-GB" sz="1500" dirty="0" err="1">
                <a:effectLst/>
                <a:ea typeface="Calibri" panose="020F0502020204030204" pitchFamily="34" charset="0"/>
                <a:cs typeface="Times New Roman" panose="02020603050405020304" pitchFamily="18" charset="0"/>
              </a:rPr>
              <a:t>Cassiani</a:t>
            </a:r>
            <a:r>
              <a:rPr lang="en-GB" sz="1500" dirty="0">
                <a:effectLst/>
                <a:ea typeface="Calibri" panose="020F0502020204030204" pitchFamily="34" charset="0"/>
                <a:cs typeface="Times New Roman" panose="02020603050405020304" pitchFamily="18" charset="0"/>
              </a:rPr>
              <a:t>, C. (2017). </a:t>
            </a:r>
            <a:r>
              <a:rPr lang="en-GB" sz="1500" i="1" dirty="0">
                <a:effectLst/>
                <a:ea typeface="Calibri" panose="020F0502020204030204" pitchFamily="34" charset="0"/>
                <a:cs typeface="Times New Roman" panose="02020603050405020304" pitchFamily="18" charset="0"/>
              </a:rPr>
              <a:t>A scoping review of the role of Lego therapy for improving inclusion and social skills among children and youth with autism. </a:t>
            </a:r>
            <a:r>
              <a:rPr lang="en-GB" sz="1500" dirty="0">
                <a:effectLst/>
                <a:ea typeface="Calibri" panose="020F0502020204030204" pitchFamily="34" charset="0"/>
                <a:cs typeface="Times New Roman" panose="02020603050405020304" pitchFamily="18" charset="0"/>
              </a:rPr>
              <a:t>Available at: </a:t>
            </a:r>
            <a:r>
              <a:rPr lang="en-GB" sz="1500" u="sng" dirty="0">
                <a:solidFill>
                  <a:srgbClr val="0563C1"/>
                </a:solidFill>
                <a:effectLst/>
                <a:ea typeface="Calibri" panose="020F0502020204030204" pitchFamily="34" charset="0"/>
                <a:cs typeface="Times New Roman" panose="02020603050405020304" pitchFamily="18" charset="0"/>
                <a:hlinkClick r:id="rId2"/>
              </a:rPr>
              <a:t>https://www.sciencedirect.com/science/article/abs/pii/S1936657416301728</a:t>
            </a:r>
            <a:r>
              <a:rPr lang="en-GB" sz="1500" dirty="0">
                <a:effectLst/>
                <a:ea typeface="Calibri" panose="020F0502020204030204" pitchFamily="34" charset="0"/>
                <a:cs typeface="Times New Roman" panose="02020603050405020304" pitchFamily="18" charset="0"/>
              </a:rPr>
              <a:t> (Accessed: 14</a:t>
            </a:r>
            <a:r>
              <a:rPr lang="en-GB" sz="1500" baseline="30000" dirty="0">
                <a:effectLst/>
                <a:ea typeface="Calibri" panose="020F0502020204030204" pitchFamily="34" charset="0"/>
                <a:cs typeface="Times New Roman" panose="02020603050405020304" pitchFamily="18" charset="0"/>
              </a:rPr>
              <a:t>th</a:t>
            </a:r>
            <a:r>
              <a:rPr lang="en-GB" sz="1500" dirty="0">
                <a:effectLst/>
                <a:ea typeface="Calibri" panose="020F0502020204030204" pitchFamily="34" charset="0"/>
                <a:cs typeface="Times New Roman" panose="02020603050405020304" pitchFamily="18" charset="0"/>
              </a:rPr>
              <a:t> of May). </a:t>
            </a:r>
          </a:p>
          <a:p>
            <a:pPr marL="0" indent="0">
              <a:lnSpc>
                <a:spcPct val="110000"/>
              </a:lnSpc>
              <a:spcAft>
                <a:spcPts val="800"/>
              </a:spcAft>
              <a:buNone/>
            </a:pPr>
            <a:r>
              <a:rPr lang="en-GB" sz="1500" dirty="0">
                <a:effectLst/>
                <a:ea typeface="Calibri" panose="020F0502020204030204" pitchFamily="34" charset="0"/>
                <a:cs typeface="Times New Roman" panose="02020603050405020304" pitchFamily="18" charset="0"/>
              </a:rPr>
              <a:t>National Autistic Society. (2020). </a:t>
            </a:r>
            <a:r>
              <a:rPr lang="en-GB" sz="1500" i="1" dirty="0">
                <a:effectLst/>
                <a:ea typeface="Calibri" panose="020F0502020204030204" pitchFamily="34" charset="0"/>
                <a:cs typeface="Times New Roman" panose="02020603050405020304" pitchFamily="18" charset="0"/>
              </a:rPr>
              <a:t>Pre-diagnosis support – a guide for parents and carers. </a:t>
            </a:r>
            <a:r>
              <a:rPr lang="en-GB" sz="1500" dirty="0">
                <a:effectLst/>
                <a:ea typeface="Calibri" panose="020F0502020204030204" pitchFamily="34" charset="0"/>
                <a:cs typeface="Times New Roman" panose="02020603050405020304" pitchFamily="18" charset="0"/>
              </a:rPr>
              <a:t>Available at: </a:t>
            </a:r>
            <a:r>
              <a:rPr lang="en-GB" sz="1500" u="sng" dirty="0">
                <a:solidFill>
                  <a:srgbClr val="0563C1"/>
                </a:solidFill>
                <a:effectLst/>
                <a:ea typeface="Calibri" panose="020F0502020204030204" pitchFamily="34" charset="0"/>
                <a:cs typeface="Times New Roman" panose="02020603050405020304" pitchFamily="18" charset="0"/>
                <a:hlinkClick r:id="rId3"/>
              </a:rPr>
              <a:t>https://www.autism.org.uk/advice-and-guidance/topics/diagnosis/pre-diagnosis</a:t>
            </a:r>
            <a:r>
              <a:rPr lang="en-GB" sz="1500" dirty="0">
                <a:effectLst/>
                <a:ea typeface="Calibri" panose="020F0502020204030204" pitchFamily="34" charset="0"/>
                <a:cs typeface="Times New Roman" panose="02020603050405020304" pitchFamily="18" charset="0"/>
              </a:rPr>
              <a:t> (Accessed: 7</a:t>
            </a:r>
            <a:r>
              <a:rPr lang="en-GB" sz="1500" baseline="30000" dirty="0">
                <a:effectLst/>
                <a:ea typeface="Calibri" panose="020F0502020204030204" pitchFamily="34" charset="0"/>
                <a:cs typeface="Times New Roman" panose="02020603050405020304" pitchFamily="18" charset="0"/>
              </a:rPr>
              <a:t>th</a:t>
            </a:r>
            <a:r>
              <a:rPr lang="en-GB" sz="1500" dirty="0">
                <a:effectLst/>
                <a:ea typeface="Calibri" panose="020F0502020204030204" pitchFamily="34" charset="0"/>
                <a:cs typeface="Times New Roman" panose="02020603050405020304" pitchFamily="18" charset="0"/>
              </a:rPr>
              <a:t> of May).</a:t>
            </a:r>
          </a:p>
          <a:p>
            <a:pPr marL="0" indent="0">
              <a:lnSpc>
                <a:spcPct val="110000"/>
              </a:lnSpc>
              <a:spcAft>
                <a:spcPts val="800"/>
              </a:spcAft>
              <a:buNone/>
            </a:pPr>
            <a:r>
              <a:rPr lang="en-GB" sz="1500" dirty="0">
                <a:effectLst/>
                <a:ea typeface="Calibri" panose="020F0502020204030204" pitchFamily="34" charset="0"/>
                <a:cs typeface="Times New Roman" panose="02020603050405020304" pitchFamily="18" charset="0"/>
              </a:rPr>
              <a:t>National Autistic Society. (2023a). </a:t>
            </a:r>
            <a:r>
              <a:rPr lang="en-GB" sz="1500" i="1" dirty="0">
                <a:effectLst/>
                <a:ea typeface="Calibri" panose="020F0502020204030204" pitchFamily="34" charset="0"/>
                <a:cs typeface="Times New Roman" panose="02020603050405020304" pitchFamily="18" charset="0"/>
              </a:rPr>
              <a:t>What is autism? </a:t>
            </a:r>
            <a:r>
              <a:rPr lang="en-GB" sz="1500" dirty="0">
                <a:effectLst/>
                <a:ea typeface="Calibri" panose="020F0502020204030204" pitchFamily="34" charset="0"/>
                <a:cs typeface="Times New Roman" panose="02020603050405020304" pitchFamily="18" charset="0"/>
              </a:rPr>
              <a:t>Available at: </a:t>
            </a:r>
            <a:r>
              <a:rPr lang="en-GB" sz="1500" u="sng" dirty="0">
                <a:solidFill>
                  <a:srgbClr val="0563C1"/>
                </a:solidFill>
                <a:effectLst/>
                <a:ea typeface="Calibri" panose="020F0502020204030204" pitchFamily="34" charset="0"/>
                <a:cs typeface="Times New Roman" panose="02020603050405020304" pitchFamily="18" charset="0"/>
                <a:hlinkClick r:id="rId4"/>
              </a:rPr>
              <a:t>https://www.autism.org.uk/advice-and-guidance/what-is-autism</a:t>
            </a:r>
            <a:r>
              <a:rPr lang="en-GB" sz="1500" dirty="0">
                <a:effectLst/>
                <a:ea typeface="Calibri" panose="020F0502020204030204" pitchFamily="34" charset="0"/>
                <a:cs typeface="Times New Roman" panose="02020603050405020304" pitchFamily="18" charset="0"/>
              </a:rPr>
              <a:t> (Accessed: 1</a:t>
            </a:r>
            <a:r>
              <a:rPr lang="en-GB" sz="1500" baseline="30000" dirty="0">
                <a:effectLst/>
                <a:ea typeface="Calibri" panose="020F0502020204030204" pitchFamily="34" charset="0"/>
                <a:cs typeface="Times New Roman" panose="02020603050405020304" pitchFamily="18" charset="0"/>
              </a:rPr>
              <a:t>st</a:t>
            </a:r>
            <a:r>
              <a:rPr lang="en-GB" sz="1500" dirty="0">
                <a:effectLst/>
                <a:ea typeface="Calibri" panose="020F0502020204030204" pitchFamily="34" charset="0"/>
                <a:cs typeface="Times New Roman" panose="02020603050405020304" pitchFamily="18" charset="0"/>
              </a:rPr>
              <a:t> of May). </a:t>
            </a:r>
          </a:p>
          <a:p>
            <a:pPr marL="0" indent="0">
              <a:lnSpc>
                <a:spcPct val="110000"/>
              </a:lnSpc>
              <a:spcAft>
                <a:spcPts val="800"/>
              </a:spcAft>
              <a:buNone/>
            </a:pPr>
            <a:r>
              <a:rPr lang="en-GB" sz="1500" dirty="0">
                <a:effectLst/>
                <a:ea typeface="Calibri" panose="020F0502020204030204" pitchFamily="34" charset="0"/>
                <a:cs typeface="Times New Roman" panose="02020603050405020304" pitchFamily="18" charset="0"/>
              </a:rPr>
              <a:t>National Autistic Society. (2023b). </a:t>
            </a:r>
            <a:r>
              <a:rPr lang="en-GB" sz="1500" i="1" dirty="0">
                <a:effectLst/>
                <a:ea typeface="Calibri" panose="020F0502020204030204" pitchFamily="34" charset="0"/>
                <a:cs typeface="Times New Roman" panose="02020603050405020304" pitchFamily="18" charset="0"/>
              </a:rPr>
              <a:t>Making friends – supporting your autistic child. </a:t>
            </a:r>
            <a:r>
              <a:rPr lang="en-GB" sz="1500" dirty="0">
                <a:effectLst/>
                <a:ea typeface="Calibri" panose="020F0502020204030204" pitchFamily="34" charset="0"/>
                <a:cs typeface="Times New Roman" panose="02020603050405020304" pitchFamily="18" charset="0"/>
              </a:rPr>
              <a:t>Available at: </a:t>
            </a:r>
            <a:r>
              <a:rPr lang="en-GB" sz="1500" u="sng" dirty="0">
                <a:solidFill>
                  <a:srgbClr val="0563C1"/>
                </a:solidFill>
                <a:effectLst/>
                <a:ea typeface="Calibri" panose="020F0502020204030204" pitchFamily="34" charset="0"/>
                <a:cs typeface="Times New Roman" panose="02020603050405020304" pitchFamily="18" charset="0"/>
                <a:hlinkClick r:id="rId5"/>
              </a:rPr>
              <a:t>https://www.autism.org.uk/advice-and-guidance/topics/family-life-and-relationships/making-friends/parents-and-carers</a:t>
            </a:r>
            <a:r>
              <a:rPr lang="en-GB" sz="1500" dirty="0">
                <a:effectLst/>
                <a:ea typeface="Calibri" panose="020F0502020204030204" pitchFamily="34" charset="0"/>
                <a:cs typeface="Times New Roman" panose="02020603050405020304" pitchFamily="18" charset="0"/>
              </a:rPr>
              <a:t> (Accessed: 14</a:t>
            </a:r>
            <a:r>
              <a:rPr lang="en-GB" sz="1500" baseline="30000" dirty="0">
                <a:effectLst/>
                <a:ea typeface="Calibri" panose="020F0502020204030204" pitchFamily="34" charset="0"/>
                <a:cs typeface="Times New Roman" panose="02020603050405020304" pitchFamily="18" charset="0"/>
              </a:rPr>
              <a:t>th</a:t>
            </a:r>
            <a:r>
              <a:rPr lang="en-GB" sz="1500" dirty="0">
                <a:effectLst/>
                <a:ea typeface="Calibri" panose="020F0502020204030204" pitchFamily="34" charset="0"/>
                <a:cs typeface="Times New Roman" panose="02020603050405020304" pitchFamily="18" charset="0"/>
              </a:rPr>
              <a:t> of May). </a:t>
            </a:r>
          </a:p>
          <a:p>
            <a:pPr marL="0" indent="0">
              <a:lnSpc>
                <a:spcPct val="110000"/>
              </a:lnSpc>
              <a:spcAft>
                <a:spcPts val="800"/>
              </a:spcAft>
              <a:buNone/>
            </a:pPr>
            <a:r>
              <a:rPr lang="en-GB" sz="1500" dirty="0">
                <a:effectLst/>
                <a:ea typeface="Calibri" panose="020F0502020204030204" pitchFamily="34" charset="0"/>
                <a:cs typeface="Times New Roman" panose="02020603050405020304" pitchFamily="18" charset="0"/>
              </a:rPr>
              <a:t>NHS. (2022a). </a:t>
            </a:r>
            <a:r>
              <a:rPr lang="en-GB" sz="1500" i="1" dirty="0">
                <a:effectLst/>
                <a:ea typeface="Calibri" panose="020F0502020204030204" pitchFamily="34" charset="0"/>
                <a:cs typeface="Times New Roman" panose="02020603050405020304" pitchFamily="18" charset="0"/>
              </a:rPr>
              <a:t>What is autism? </a:t>
            </a:r>
            <a:r>
              <a:rPr lang="en-GB" sz="1500" dirty="0">
                <a:effectLst/>
                <a:ea typeface="Calibri" panose="020F0502020204030204" pitchFamily="34" charset="0"/>
                <a:cs typeface="Times New Roman" panose="02020603050405020304" pitchFamily="18" charset="0"/>
              </a:rPr>
              <a:t>Available at: </a:t>
            </a:r>
            <a:r>
              <a:rPr lang="en-GB" sz="1500" u="sng" dirty="0">
                <a:solidFill>
                  <a:srgbClr val="0563C1"/>
                </a:solidFill>
                <a:effectLst/>
                <a:ea typeface="Calibri" panose="020F0502020204030204" pitchFamily="34" charset="0"/>
                <a:cs typeface="Times New Roman" panose="02020603050405020304" pitchFamily="18" charset="0"/>
                <a:hlinkClick r:id="rId6"/>
              </a:rPr>
              <a:t>https://www.nhs.uk/conditions/autism/what-is-autism/</a:t>
            </a:r>
            <a:r>
              <a:rPr lang="en-GB" sz="1500" dirty="0">
                <a:effectLst/>
                <a:ea typeface="Calibri" panose="020F0502020204030204" pitchFamily="34" charset="0"/>
                <a:cs typeface="Times New Roman" panose="02020603050405020304" pitchFamily="18" charset="0"/>
              </a:rPr>
              <a:t> (Accessed: 1</a:t>
            </a:r>
            <a:r>
              <a:rPr lang="en-GB" sz="1500" baseline="30000" dirty="0">
                <a:effectLst/>
                <a:ea typeface="Calibri" panose="020F0502020204030204" pitchFamily="34" charset="0"/>
                <a:cs typeface="Times New Roman" panose="02020603050405020304" pitchFamily="18" charset="0"/>
              </a:rPr>
              <a:t>st</a:t>
            </a:r>
            <a:r>
              <a:rPr lang="en-GB" sz="1500" dirty="0">
                <a:effectLst/>
                <a:ea typeface="Calibri" panose="020F0502020204030204" pitchFamily="34" charset="0"/>
                <a:cs typeface="Times New Roman" panose="02020603050405020304" pitchFamily="18" charset="0"/>
              </a:rPr>
              <a:t> of May).</a:t>
            </a:r>
          </a:p>
          <a:p>
            <a:pPr marL="0" indent="0">
              <a:lnSpc>
                <a:spcPct val="110000"/>
              </a:lnSpc>
              <a:spcAft>
                <a:spcPts val="800"/>
              </a:spcAft>
              <a:buNone/>
            </a:pPr>
            <a:r>
              <a:rPr lang="en-GB" sz="1500" dirty="0">
                <a:effectLst/>
                <a:ea typeface="Calibri" panose="020F0502020204030204" pitchFamily="34" charset="0"/>
                <a:cs typeface="Times New Roman" panose="02020603050405020304" pitchFamily="18" charset="0"/>
              </a:rPr>
              <a:t>NHS. (2022b). </a:t>
            </a:r>
            <a:r>
              <a:rPr lang="en-GB" sz="1500" i="1" dirty="0">
                <a:effectLst/>
                <a:ea typeface="Calibri" panose="020F0502020204030204" pitchFamily="34" charset="0"/>
                <a:cs typeface="Times New Roman" panose="02020603050405020304" pitchFamily="18" charset="0"/>
              </a:rPr>
              <a:t>Signs of autism in children. </a:t>
            </a:r>
            <a:r>
              <a:rPr lang="en-GB" sz="1500" dirty="0">
                <a:effectLst/>
                <a:ea typeface="Calibri" panose="020F0502020204030204" pitchFamily="34" charset="0"/>
                <a:cs typeface="Times New Roman" panose="02020603050405020304" pitchFamily="18" charset="0"/>
              </a:rPr>
              <a:t>Available at: </a:t>
            </a:r>
            <a:r>
              <a:rPr lang="en-GB" sz="1500" u="sng" dirty="0">
                <a:solidFill>
                  <a:srgbClr val="0563C1"/>
                </a:solidFill>
                <a:effectLst/>
                <a:ea typeface="Calibri" panose="020F0502020204030204" pitchFamily="34" charset="0"/>
                <a:cs typeface="Times New Roman" panose="02020603050405020304" pitchFamily="18" charset="0"/>
                <a:hlinkClick r:id="rId7"/>
              </a:rPr>
              <a:t>https://www.nhs.uk/conditions/autism/signs/children/</a:t>
            </a:r>
            <a:r>
              <a:rPr lang="en-GB" sz="1500" dirty="0">
                <a:effectLst/>
                <a:ea typeface="Calibri" panose="020F0502020204030204" pitchFamily="34" charset="0"/>
                <a:cs typeface="Times New Roman" panose="02020603050405020304" pitchFamily="18" charset="0"/>
              </a:rPr>
              <a:t> (Accessed: 6</a:t>
            </a:r>
            <a:r>
              <a:rPr lang="en-GB" sz="1500" baseline="30000" dirty="0">
                <a:effectLst/>
                <a:ea typeface="Calibri" panose="020F0502020204030204" pitchFamily="34" charset="0"/>
                <a:cs typeface="Times New Roman" panose="02020603050405020304" pitchFamily="18" charset="0"/>
              </a:rPr>
              <a:t>th</a:t>
            </a:r>
            <a:r>
              <a:rPr lang="en-GB" sz="1500" dirty="0">
                <a:effectLst/>
                <a:ea typeface="Calibri" panose="020F0502020204030204" pitchFamily="34" charset="0"/>
                <a:cs typeface="Times New Roman" panose="02020603050405020304" pitchFamily="18" charset="0"/>
              </a:rPr>
              <a:t> of May). </a:t>
            </a:r>
          </a:p>
          <a:p>
            <a:pPr marL="0" indent="0">
              <a:lnSpc>
                <a:spcPct val="110000"/>
              </a:lnSpc>
              <a:spcAft>
                <a:spcPts val="800"/>
              </a:spcAft>
              <a:buNone/>
            </a:pPr>
            <a:r>
              <a:rPr lang="en-GB" sz="1500" dirty="0">
                <a:effectLst/>
                <a:ea typeface="Calibri" panose="020F0502020204030204" pitchFamily="34" charset="0"/>
                <a:cs typeface="Times New Roman" panose="02020603050405020304" pitchFamily="18" charset="0"/>
              </a:rPr>
              <a:t>NHS. (2022c). </a:t>
            </a:r>
            <a:r>
              <a:rPr lang="en-GB" sz="1500" i="1" dirty="0">
                <a:effectLst/>
                <a:ea typeface="Calibri" panose="020F0502020204030204" pitchFamily="34" charset="0"/>
                <a:cs typeface="Times New Roman" panose="02020603050405020304" pitchFamily="18" charset="0"/>
              </a:rPr>
              <a:t>What happens during an autism assessment. </a:t>
            </a:r>
            <a:r>
              <a:rPr lang="en-GB" sz="1500" dirty="0">
                <a:effectLst/>
                <a:ea typeface="Calibri" panose="020F0502020204030204" pitchFamily="34" charset="0"/>
                <a:cs typeface="Times New Roman" panose="02020603050405020304" pitchFamily="18" charset="0"/>
              </a:rPr>
              <a:t>Available at: </a:t>
            </a:r>
            <a:r>
              <a:rPr lang="en-GB" sz="1500" u="sng" dirty="0">
                <a:solidFill>
                  <a:srgbClr val="0563C1"/>
                </a:solidFill>
                <a:effectLst/>
                <a:ea typeface="Calibri" panose="020F0502020204030204" pitchFamily="34" charset="0"/>
                <a:cs typeface="Times New Roman" panose="02020603050405020304" pitchFamily="18" charset="0"/>
                <a:hlinkClick r:id="rId8"/>
              </a:rPr>
              <a:t>https://www.nhs.uk/conditions/autism/getting-diagnosed/assessments/</a:t>
            </a:r>
            <a:r>
              <a:rPr lang="en-GB" sz="1500" dirty="0">
                <a:effectLst/>
                <a:ea typeface="Calibri" panose="020F0502020204030204" pitchFamily="34" charset="0"/>
                <a:cs typeface="Times New Roman" panose="02020603050405020304" pitchFamily="18" charset="0"/>
              </a:rPr>
              <a:t> (Accessed: 6</a:t>
            </a:r>
            <a:r>
              <a:rPr lang="en-GB" sz="1500" baseline="30000" dirty="0">
                <a:effectLst/>
                <a:ea typeface="Calibri" panose="020F0502020204030204" pitchFamily="34" charset="0"/>
                <a:cs typeface="Times New Roman" panose="02020603050405020304" pitchFamily="18" charset="0"/>
              </a:rPr>
              <a:t>th</a:t>
            </a:r>
            <a:r>
              <a:rPr lang="en-GB" sz="1500" dirty="0">
                <a:effectLst/>
                <a:ea typeface="Calibri" panose="020F0502020204030204" pitchFamily="34" charset="0"/>
                <a:cs typeface="Times New Roman" panose="02020603050405020304" pitchFamily="18" charset="0"/>
              </a:rPr>
              <a:t> of May). </a:t>
            </a:r>
          </a:p>
          <a:p>
            <a:pPr marL="0" indent="0">
              <a:lnSpc>
                <a:spcPct val="110000"/>
              </a:lnSpc>
              <a:spcAft>
                <a:spcPts val="800"/>
              </a:spcAft>
              <a:buNone/>
            </a:pPr>
            <a:r>
              <a:rPr lang="en-GB" sz="1500" dirty="0">
                <a:effectLst/>
                <a:ea typeface="Calibri" panose="020F0502020204030204" pitchFamily="34" charset="0"/>
                <a:cs typeface="Times New Roman" panose="02020603050405020304" pitchFamily="18" charset="0"/>
              </a:rPr>
              <a:t>NHS. (2022d). </a:t>
            </a:r>
            <a:r>
              <a:rPr lang="en-GB" sz="1500" i="1" dirty="0">
                <a:effectLst/>
                <a:ea typeface="Calibri" panose="020F0502020204030204" pitchFamily="34" charset="0"/>
                <a:cs typeface="Times New Roman" panose="02020603050405020304" pitchFamily="18" charset="0"/>
              </a:rPr>
              <a:t>How to get diagnosed as autistic. </a:t>
            </a:r>
            <a:r>
              <a:rPr lang="en-GB" sz="1500" dirty="0">
                <a:effectLst/>
                <a:ea typeface="Calibri" panose="020F0502020204030204" pitchFamily="34" charset="0"/>
                <a:cs typeface="Times New Roman" panose="02020603050405020304" pitchFamily="18" charset="0"/>
              </a:rPr>
              <a:t>Available at: </a:t>
            </a:r>
            <a:r>
              <a:rPr lang="en-GB" sz="1500" u="sng" dirty="0">
                <a:solidFill>
                  <a:srgbClr val="0563C1"/>
                </a:solidFill>
                <a:effectLst/>
                <a:ea typeface="Calibri" panose="020F0502020204030204" pitchFamily="34" charset="0"/>
                <a:cs typeface="Times New Roman" panose="02020603050405020304" pitchFamily="18" charset="0"/>
                <a:hlinkClick r:id="rId9"/>
              </a:rPr>
              <a:t>https://www.nhs.uk/conditions/autism/getting-diagnosed/how-to-get-diagnosed/</a:t>
            </a:r>
            <a:r>
              <a:rPr lang="en-GB" sz="1500" dirty="0">
                <a:effectLst/>
                <a:ea typeface="Calibri" panose="020F0502020204030204" pitchFamily="34" charset="0"/>
                <a:cs typeface="Times New Roman" panose="02020603050405020304" pitchFamily="18" charset="0"/>
              </a:rPr>
              <a:t> (Accessed: 6</a:t>
            </a:r>
            <a:r>
              <a:rPr lang="en-GB" sz="1500" baseline="30000" dirty="0">
                <a:effectLst/>
                <a:ea typeface="Calibri" panose="020F0502020204030204" pitchFamily="34" charset="0"/>
                <a:cs typeface="Times New Roman" panose="02020603050405020304" pitchFamily="18" charset="0"/>
              </a:rPr>
              <a:t>th</a:t>
            </a:r>
            <a:r>
              <a:rPr lang="en-GB" sz="1500" dirty="0">
                <a:effectLst/>
                <a:ea typeface="Calibri" panose="020F0502020204030204" pitchFamily="34" charset="0"/>
                <a:cs typeface="Times New Roman" panose="02020603050405020304" pitchFamily="18" charset="0"/>
              </a:rPr>
              <a:t> of May). </a:t>
            </a:r>
          </a:p>
          <a:p>
            <a:pPr marL="0" indent="0">
              <a:lnSpc>
                <a:spcPct val="110000"/>
              </a:lnSpc>
              <a:spcAft>
                <a:spcPts val="800"/>
              </a:spcAft>
              <a:buNone/>
            </a:pPr>
            <a:r>
              <a:rPr lang="en-GB" sz="1500" dirty="0">
                <a:effectLst/>
                <a:ea typeface="Calibri" panose="020F0502020204030204" pitchFamily="34" charset="0"/>
                <a:cs typeface="Times New Roman" panose="02020603050405020304" pitchFamily="18" charset="0"/>
              </a:rPr>
              <a:t>NHS. (2023a). </a:t>
            </a:r>
            <a:r>
              <a:rPr lang="en-GB" sz="1500" i="1" dirty="0">
                <a:effectLst/>
                <a:ea typeface="Calibri" panose="020F0502020204030204" pitchFamily="34" charset="0"/>
                <a:cs typeface="Times New Roman" panose="02020603050405020304" pitchFamily="18" charset="0"/>
              </a:rPr>
              <a:t>Autism spectrum disorder (ASD). </a:t>
            </a:r>
            <a:r>
              <a:rPr lang="en-GB" sz="1500" dirty="0">
                <a:effectLst/>
                <a:ea typeface="Calibri" panose="020F0502020204030204" pitchFamily="34" charset="0"/>
                <a:cs typeface="Times New Roman" panose="02020603050405020304" pitchFamily="18" charset="0"/>
              </a:rPr>
              <a:t>Available at: </a:t>
            </a:r>
            <a:r>
              <a:rPr lang="en-GB" sz="1500" u="sng" dirty="0">
                <a:solidFill>
                  <a:srgbClr val="0563C1"/>
                </a:solidFill>
                <a:effectLst/>
                <a:ea typeface="Calibri" panose="020F0502020204030204" pitchFamily="34" charset="0"/>
                <a:cs typeface="Times New Roman" panose="02020603050405020304" pitchFamily="18" charset="0"/>
                <a:hlinkClick r:id="rId10"/>
              </a:rPr>
              <a:t>https://www.nhsinform.scot/illnesses-and-conditions/brain-nerves-and-spinal-cord/autism-spectrum-disorder-asd</a:t>
            </a:r>
            <a:r>
              <a:rPr lang="en-GB" sz="1500" dirty="0">
                <a:effectLst/>
                <a:ea typeface="Calibri" panose="020F0502020204030204" pitchFamily="34" charset="0"/>
                <a:cs typeface="Times New Roman" panose="02020603050405020304" pitchFamily="18" charset="0"/>
              </a:rPr>
              <a:t> (Accessed: 4</a:t>
            </a:r>
            <a:r>
              <a:rPr lang="en-GB" sz="1500" baseline="30000" dirty="0">
                <a:effectLst/>
                <a:ea typeface="Calibri" panose="020F0502020204030204" pitchFamily="34" charset="0"/>
                <a:cs typeface="Times New Roman" panose="02020603050405020304" pitchFamily="18" charset="0"/>
              </a:rPr>
              <a:t>th</a:t>
            </a:r>
            <a:r>
              <a:rPr lang="en-GB" sz="1500" dirty="0">
                <a:effectLst/>
                <a:ea typeface="Calibri" panose="020F0502020204030204" pitchFamily="34" charset="0"/>
                <a:cs typeface="Times New Roman" panose="02020603050405020304" pitchFamily="18" charset="0"/>
              </a:rPr>
              <a:t> of May). </a:t>
            </a:r>
          </a:p>
          <a:p>
            <a:pPr marL="0" indent="0">
              <a:lnSpc>
                <a:spcPct val="110000"/>
              </a:lnSpc>
              <a:spcAft>
                <a:spcPts val="800"/>
              </a:spcAft>
              <a:buNone/>
            </a:pPr>
            <a:r>
              <a:rPr lang="en-GB" sz="1500" dirty="0">
                <a:effectLst/>
                <a:ea typeface="Calibri" panose="020F0502020204030204" pitchFamily="34" charset="0"/>
                <a:cs typeface="Times New Roman" panose="02020603050405020304" pitchFamily="18" charset="0"/>
              </a:rPr>
              <a:t>Markova, </a:t>
            </a:r>
            <a:r>
              <a:rPr lang="en-GB" sz="1500" i="1" dirty="0">
                <a:effectLst/>
                <a:ea typeface="Calibri" panose="020F0502020204030204" pitchFamily="34" charset="0"/>
                <a:cs typeface="Times New Roman" panose="02020603050405020304" pitchFamily="18" charset="0"/>
              </a:rPr>
              <a:t>et al. </a:t>
            </a:r>
            <a:r>
              <a:rPr lang="en-GB" sz="1500" dirty="0">
                <a:effectLst/>
                <a:ea typeface="Calibri" panose="020F0502020204030204" pitchFamily="34" charset="0"/>
                <a:cs typeface="Times New Roman" panose="02020603050405020304" pitchFamily="18" charset="0"/>
              </a:rPr>
              <a:t>(2018). </a:t>
            </a:r>
            <a:r>
              <a:rPr lang="en-GB" sz="1500" i="1" dirty="0">
                <a:effectLst/>
                <a:ea typeface="Calibri" panose="020F0502020204030204" pitchFamily="34" charset="0"/>
                <a:cs typeface="Times New Roman" panose="02020603050405020304" pitchFamily="18" charset="0"/>
              </a:rPr>
              <a:t>Promoting Inclusive Education: The Role of Teachers’ Competence and Attitudes. </a:t>
            </a:r>
            <a:r>
              <a:rPr lang="en-GB" sz="1500" dirty="0">
                <a:effectLst/>
                <a:ea typeface="Calibri" panose="020F0502020204030204" pitchFamily="34" charset="0"/>
                <a:cs typeface="Times New Roman" panose="02020603050405020304" pitchFamily="18" charset="0"/>
              </a:rPr>
              <a:t>Available at: </a:t>
            </a:r>
            <a:r>
              <a:rPr lang="en-GB" sz="1500" u="sng" dirty="0">
                <a:solidFill>
                  <a:srgbClr val="0563C1"/>
                </a:solidFill>
                <a:effectLst/>
                <a:ea typeface="Calibri" panose="020F0502020204030204" pitchFamily="34" charset="0"/>
                <a:cs typeface="Times New Roman" panose="02020603050405020304" pitchFamily="18" charset="0"/>
                <a:hlinkClick r:id="rId11"/>
              </a:rPr>
              <a:t>https://files.eric.ed.gov/fulltext/EJ1182863.pdf</a:t>
            </a:r>
            <a:r>
              <a:rPr lang="en-GB" sz="1500" dirty="0">
                <a:effectLst/>
                <a:ea typeface="Calibri" panose="020F0502020204030204" pitchFamily="34" charset="0"/>
                <a:cs typeface="Times New Roman" panose="02020603050405020304" pitchFamily="18" charset="0"/>
              </a:rPr>
              <a:t> (Accessed: 17</a:t>
            </a:r>
            <a:r>
              <a:rPr lang="en-GB" sz="1500" baseline="30000" dirty="0">
                <a:effectLst/>
                <a:ea typeface="Calibri" panose="020F0502020204030204" pitchFamily="34" charset="0"/>
                <a:cs typeface="Times New Roman" panose="02020603050405020304" pitchFamily="18" charset="0"/>
              </a:rPr>
              <a:t>th</a:t>
            </a:r>
            <a:r>
              <a:rPr lang="en-GB" sz="1500" dirty="0">
                <a:effectLst/>
                <a:ea typeface="Calibri" panose="020F0502020204030204" pitchFamily="34" charset="0"/>
                <a:cs typeface="Times New Roman" panose="02020603050405020304" pitchFamily="18" charset="0"/>
              </a:rPr>
              <a:t> of May). </a:t>
            </a:r>
          </a:p>
          <a:p>
            <a:pPr marL="0" indent="0">
              <a:lnSpc>
                <a:spcPct val="110000"/>
              </a:lnSpc>
              <a:spcAft>
                <a:spcPts val="800"/>
              </a:spcAft>
              <a:buNone/>
            </a:pPr>
            <a:br>
              <a:rPr lang="en-GB" sz="1500" dirty="0">
                <a:effectLst/>
                <a:ea typeface="Calibri" panose="020F0502020204030204" pitchFamily="34" charset="0"/>
                <a:cs typeface="Times New Roman" panose="02020603050405020304" pitchFamily="18" charset="0"/>
              </a:rPr>
            </a:br>
            <a:endParaRPr lang="en-GB" sz="1500" dirty="0">
              <a:effectLst/>
              <a:ea typeface="Calibri" panose="020F0502020204030204" pitchFamily="34" charset="0"/>
              <a:cs typeface="Times New Roman" panose="02020603050405020304" pitchFamily="18" charset="0"/>
            </a:endParaRPr>
          </a:p>
          <a:p>
            <a:pPr marL="0" indent="0">
              <a:lnSpc>
                <a:spcPct val="110000"/>
              </a:lnSpc>
              <a:spcAft>
                <a:spcPts val="800"/>
              </a:spcAft>
              <a:buNone/>
            </a:pPr>
            <a:endParaRPr lang="en-GB" sz="1500" dirty="0">
              <a:effectLst/>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81727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5A315C-9322-4A18-9335-7AE1F61C4D9C}"/>
              </a:ext>
            </a:extLst>
          </p:cNvPr>
          <p:cNvSpPr>
            <a:spLocks noGrp="1"/>
          </p:cNvSpPr>
          <p:nvPr>
            <p:ph idx="1"/>
          </p:nvPr>
        </p:nvSpPr>
        <p:spPr>
          <a:xfrm>
            <a:off x="194603" y="228599"/>
            <a:ext cx="11802793" cy="6400801"/>
          </a:xfrm>
        </p:spPr>
        <p:txBody>
          <a:bodyPr>
            <a:normAutofit fontScale="92500" lnSpcReduction="20000"/>
          </a:bodyPr>
          <a:lstStyle/>
          <a:p>
            <a:pPr marL="0" indent="0">
              <a:lnSpc>
                <a:spcPct val="120000"/>
              </a:lnSpc>
              <a:spcAft>
                <a:spcPts val="800"/>
              </a:spcAft>
              <a:buNone/>
            </a:pPr>
            <a:r>
              <a:rPr lang="en-GB" sz="1500" dirty="0">
                <a:effectLst/>
                <a:ea typeface="Calibri" panose="020F0502020204030204" pitchFamily="34" charset="0"/>
                <a:cs typeface="Times New Roman" panose="02020603050405020304" pitchFamily="18" charset="0"/>
              </a:rPr>
              <a:t>Curran, H. (2020). </a:t>
            </a:r>
            <a:r>
              <a:rPr lang="en-GB" sz="1500" i="1" dirty="0">
                <a:effectLst/>
                <a:ea typeface="Calibri" panose="020F0502020204030204" pitchFamily="34" charset="0"/>
                <a:cs typeface="Times New Roman" panose="02020603050405020304" pitchFamily="18" charset="0"/>
              </a:rPr>
              <a:t>Identifying Special Educational Needs In The Early Years. </a:t>
            </a:r>
            <a:r>
              <a:rPr lang="en-GB" sz="1500" dirty="0">
                <a:effectLst/>
                <a:ea typeface="Calibri" panose="020F0502020204030204" pitchFamily="34" charset="0"/>
                <a:cs typeface="Times New Roman" panose="02020603050405020304" pitchFamily="18" charset="0"/>
              </a:rPr>
              <a:t>Available at: </a:t>
            </a:r>
            <a:r>
              <a:rPr lang="en-GB" sz="1500" u="sng" dirty="0">
                <a:solidFill>
                  <a:srgbClr val="0563C1"/>
                </a:solidFill>
                <a:effectLst/>
                <a:ea typeface="Calibri" panose="020F0502020204030204" pitchFamily="34" charset="0"/>
                <a:cs typeface="Times New Roman" panose="02020603050405020304" pitchFamily="18" charset="0"/>
                <a:hlinkClick r:id="rId2"/>
              </a:rPr>
              <a:t>https://nasen-prod-asset.s3.eu-west-2.amazonaws.com/s3fs-public/Identifying-special-educational-needs-in-the-early-years.pdf</a:t>
            </a:r>
            <a:r>
              <a:rPr lang="en-GB" sz="1500" dirty="0">
                <a:effectLst/>
                <a:ea typeface="Calibri" panose="020F0502020204030204" pitchFamily="34" charset="0"/>
                <a:cs typeface="Times New Roman" panose="02020603050405020304" pitchFamily="18" charset="0"/>
              </a:rPr>
              <a:t> (Accessed: 17</a:t>
            </a:r>
            <a:r>
              <a:rPr lang="en-GB" sz="1500" baseline="30000" dirty="0">
                <a:effectLst/>
                <a:ea typeface="Calibri" panose="020F0502020204030204" pitchFamily="34" charset="0"/>
                <a:cs typeface="Times New Roman" panose="02020603050405020304" pitchFamily="18" charset="0"/>
              </a:rPr>
              <a:t>th</a:t>
            </a:r>
            <a:r>
              <a:rPr lang="en-GB" sz="1500" dirty="0">
                <a:effectLst/>
                <a:ea typeface="Calibri" panose="020F0502020204030204" pitchFamily="34" charset="0"/>
                <a:cs typeface="Times New Roman" panose="02020603050405020304" pitchFamily="18" charset="0"/>
              </a:rPr>
              <a:t> of May). </a:t>
            </a:r>
          </a:p>
          <a:p>
            <a:pPr marL="0" indent="0">
              <a:lnSpc>
                <a:spcPct val="120000"/>
              </a:lnSpc>
              <a:spcAft>
                <a:spcPts val="800"/>
              </a:spcAft>
              <a:buNone/>
            </a:pPr>
            <a:r>
              <a:rPr lang="en-GB" sz="1500" dirty="0">
                <a:effectLst/>
                <a:ea typeface="Calibri" panose="020F0502020204030204" pitchFamily="34" charset="0"/>
                <a:cs typeface="Times New Roman" panose="02020603050405020304" pitchFamily="18" charset="0"/>
              </a:rPr>
              <a:t>NHS. (2023b). </a:t>
            </a:r>
            <a:r>
              <a:rPr lang="en-GB" sz="1500" i="1" dirty="0">
                <a:effectLst/>
                <a:ea typeface="Calibri" panose="020F0502020204030204" pitchFamily="34" charset="0"/>
                <a:cs typeface="Times New Roman" panose="02020603050405020304" pitchFamily="18" charset="0"/>
              </a:rPr>
              <a:t>Lego therapy for children in County Durham and Darlington. </a:t>
            </a:r>
            <a:r>
              <a:rPr lang="en-GB" sz="1500" dirty="0">
                <a:effectLst/>
                <a:ea typeface="Calibri" panose="020F0502020204030204" pitchFamily="34" charset="0"/>
                <a:cs typeface="Times New Roman" panose="02020603050405020304" pitchFamily="18" charset="0"/>
              </a:rPr>
              <a:t>Available at: </a:t>
            </a:r>
            <a:r>
              <a:rPr lang="en-GB" sz="1500" u="sng" dirty="0">
                <a:solidFill>
                  <a:srgbClr val="0563C1"/>
                </a:solidFill>
                <a:effectLst/>
                <a:ea typeface="Calibri" panose="020F0502020204030204" pitchFamily="34" charset="0"/>
                <a:cs typeface="Times New Roman" panose="02020603050405020304" pitchFamily="18" charset="0"/>
                <a:hlinkClick r:id="rId3"/>
              </a:rPr>
              <a:t>https://www.tewv.nhs.uk/about-your-care/treatments-therapies/lego-therapy/#:~:text=LEGO%20Therapy%20involves%20building%20LEGO%20models%20in%20small,joint%20problem%20solving%20and%20general%20social%20communication%20skills</a:t>
            </a:r>
            <a:r>
              <a:rPr lang="en-GB" sz="1500" dirty="0">
                <a:effectLst/>
                <a:ea typeface="Calibri" panose="020F0502020204030204" pitchFamily="34" charset="0"/>
                <a:cs typeface="Times New Roman" panose="02020603050405020304" pitchFamily="18" charset="0"/>
              </a:rPr>
              <a:t>. (Accessed: 10</a:t>
            </a:r>
            <a:r>
              <a:rPr lang="en-GB" sz="1500" baseline="30000" dirty="0">
                <a:effectLst/>
                <a:ea typeface="Calibri" panose="020F0502020204030204" pitchFamily="34" charset="0"/>
                <a:cs typeface="Times New Roman" panose="02020603050405020304" pitchFamily="18" charset="0"/>
              </a:rPr>
              <a:t>th</a:t>
            </a:r>
            <a:r>
              <a:rPr lang="en-GB" sz="1500" dirty="0">
                <a:effectLst/>
                <a:ea typeface="Calibri" panose="020F0502020204030204" pitchFamily="34" charset="0"/>
                <a:cs typeface="Times New Roman" panose="02020603050405020304" pitchFamily="18" charset="0"/>
              </a:rPr>
              <a:t> of May). </a:t>
            </a:r>
          </a:p>
          <a:p>
            <a:pPr marL="0" indent="0">
              <a:lnSpc>
                <a:spcPct val="120000"/>
              </a:lnSpc>
              <a:spcAft>
                <a:spcPts val="800"/>
              </a:spcAft>
              <a:buNone/>
            </a:pPr>
            <a:r>
              <a:rPr lang="en-GB" sz="1500" dirty="0" err="1">
                <a:effectLst/>
                <a:ea typeface="Calibri" panose="020F0502020204030204" pitchFamily="34" charset="0"/>
                <a:cs typeface="Times New Roman" panose="02020603050405020304" pitchFamily="18" charset="0"/>
              </a:rPr>
              <a:t>Nosal</a:t>
            </a:r>
            <a:r>
              <a:rPr lang="en-GB" sz="1500" dirty="0">
                <a:effectLst/>
                <a:ea typeface="Calibri" panose="020F0502020204030204" pitchFamily="34" charset="0"/>
                <a:cs typeface="Times New Roman" panose="02020603050405020304" pitchFamily="18" charset="0"/>
              </a:rPr>
              <a:t>, M. (2015). </a:t>
            </a:r>
            <a:r>
              <a:rPr lang="en-GB" sz="1500" i="1" dirty="0">
                <a:effectLst/>
                <a:ea typeface="Calibri" panose="020F0502020204030204" pitchFamily="34" charset="0"/>
                <a:cs typeface="Times New Roman" panose="02020603050405020304" pitchFamily="18" charset="0"/>
              </a:rPr>
              <a:t>Parents of Autistic Children – Feeling Judged By Others. </a:t>
            </a:r>
            <a:r>
              <a:rPr lang="en-GB" sz="1500" dirty="0">
                <a:effectLst/>
                <a:ea typeface="Calibri" panose="020F0502020204030204" pitchFamily="34" charset="0"/>
                <a:cs typeface="Times New Roman" panose="02020603050405020304" pitchFamily="18" charset="0"/>
              </a:rPr>
              <a:t>Available at: </a:t>
            </a:r>
            <a:r>
              <a:rPr lang="en-GB" sz="1500" u="sng" dirty="0">
                <a:solidFill>
                  <a:srgbClr val="0563C1"/>
                </a:solidFill>
                <a:effectLst/>
                <a:ea typeface="Calibri" panose="020F0502020204030204" pitchFamily="34" charset="0"/>
                <a:cs typeface="Times New Roman" panose="02020603050405020304" pitchFamily="18" charset="0"/>
                <a:hlinkClick r:id="rId4"/>
              </a:rPr>
              <a:t>https://www.linkedin.com/pulse/parents-autistic-children-feeling-judged-others-nosal-m-ed-cece</a:t>
            </a:r>
            <a:r>
              <a:rPr lang="en-GB" sz="1500" dirty="0">
                <a:effectLst/>
                <a:ea typeface="Calibri" panose="020F0502020204030204" pitchFamily="34" charset="0"/>
                <a:cs typeface="Times New Roman" panose="02020603050405020304" pitchFamily="18" charset="0"/>
              </a:rPr>
              <a:t> (Accessed: 17</a:t>
            </a:r>
            <a:r>
              <a:rPr lang="en-GB" sz="1500" baseline="30000" dirty="0">
                <a:effectLst/>
                <a:ea typeface="Calibri" panose="020F0502020204030204" pitchFamily="34" charset="0"/>
                <a:cs typeface="Times New Roman" panose="02020603050405020304" pitchFamily="18" charset="0"/>
              </a:rPr>
              <a:t>th</a:t>
            </a:r>
            <a:r>
              <a:rPr lang="en-GB" sz="1500" dirty="0">
                <a:effectLst/>
                <a:ea typeface="Calibri" panose="020F0502020204030204" pitchFamily="34" charset="0"/>
                <a:cs typeface="Times New Roman" panose="02020603050405020304" pitchFamily="18" charset="0"/>
              </a:rPr>
              <a:t> of May). </a:t>
            </a:r>
          </a:p>
          <a:p>
            <a:pPr marL="0" indent="0">
              <a:lnSpc>
                <a:spcPct val="120000"/>
              </a:lnSpc>
              <a:spcAft>
                <a:spcPts val="800"/>
              </a:spcAft>
              <a:buNone/>
            </a:pPr>
            <a:r>
              <a:rPr lang="en-GB" sz="1500" dirty="0">
                <a:effectLst/>
                <a:ea typeface="Calibri" panose="020F0502020204030204" pitchFamily="34" charset="0"/>
                <a:cs typeface="Times New Roman" panose="02020603050405020304" pitchFamily="18" charset="0"/>
              </a:rPr>
              <a:t>Pacey. (2023). </a:t>
            </a:r>
            <a:r>
              <a:rPr lang="en-GB" sz="1500" i="1" dirty="0">
                <a:effectLst/>
                <a:ea typeface="Calibri" panose="020F0502020204030204" pitchFamily="34" charset="0"/>
                <a:cs typeface="Times New Roman" panose="02020603050405020304" pitchFamily="18" charset="0"/>
              </a:rPr>
              <a:t>Understanding Autism. </a:t>
            </a:r>
            <a:r>
              <a:rPr lang="en-GB" sz="1500" dirty="0">
                <a:effectLst/>
                <a:ea typeface="Calibri" panose="020F0502020204030204" pitchFamily="34" charset="0"/>
                <a:cs typeface="Times New Roman" panose="02020603050405020304" pitchFamily="18" charset="0"/>
              </a:rPr>
              <a:t>Available at: </a:t>
            </a:r>
            <a:r>
              <a:rPr lang="en-GB" sz="1500" u="sng" dirty="0">
                <a:solidFill>
                  <a:srgbClr val="0563C1"/>
                </a:solidFill>
                <a:effectLst/>
                <a:ea typeface="Calibri" panose="020F0502020204030204" pitchFamily="34" charset="0"/>
                <a:cs typeface="Times New Roman" panose="02020603050405020304" pitchFamily="18" charset="0"/>
                <a:hlinkClick r:id="rId5"/>
              </a:rPr>
              <a:t>https://www.pacey.org.uk/working-in-childcare/spotlight-on/autism/</a:t>
            </a:r>
            <a:r>
              <a:rPr lang="en-GB" sz="1500" dirty="0">
                <a:effectLst/>
                <a:ea typeface="Calibri" panose="020F0502020204030204" pitchFamily="34" charset="0"/>
                <a:cs typeface="Times New Roman" panose="02020603050405020304" pitchFamily="18" charset="0"/>
              </a:rPr>
              <a:t> (Accessed: 16</a:t>
            </a:r>
            <a:r>
              <a:rPr lang="en-GB" sz="1500" baseline="30000" dirty="0">
                <a:effectLst/>
                <a:ea typeface="Calibri" panose="020F0502020204030204" pitchFamily="34" charset="0"/>
                <a:cs typeface="Times New Roman" panose="02020603050405020304" pitchFamily="18" charset="0"/>
              </a:rPr>
              <a:t>th</a:t>
            </a:r>
            <a:r>
              <a:rPr lang="en-GB" sz="1500" dirty="0">
                <a:effectLst/>
                <a:ea typeface="Calibri" panose="020F0502020204030204" pitchFamily="34" charset="0"/>
                <a:cs typeface="Times New Roman" panose="02020603050405020304" pitchFamily="18" charset="0"/>
              </a:rPr>
              <a:t> of May). </a:t>
            </a:r>
          </a:p>
          <a:p>
            <a:pPr marL="0" indent="0">
              <a:lnSpc>
                <a:spcPct val="120000"/>
              </a:lnSpc>
              <a:spcAft>
                <a:spcPts val="800"/>
              </a:spcAft>
              <a:buNone/>
            </a:pPr>
            <a:r>
              <a:rPr lang="en-GB" sz="1500" dirty="0">
                <a:effectLst/>
                <a:ea typeface="Calibri" panose="020F0502020204030204" pitchFamily="34" charset="0"/>
                <a:cs typeface="Times New Roman" panose="02020603050405020304" pitchFamily="18" charset="0"/>
              </a:rPr>
              <a:t>Shooter, M. (2018). DR MIKE SHOOTER: </a:t>
            </a:r>
            <a:r>
              <a:rPr lang="en-GB" sz="1500" i="1" dirty="0">
                <a:effectLst/>
                <a:ea typeface="Calibri" panose="020F0502020204030204" pitchFamily="34" charset="0"/>
                <a:cs typeface="Times New Roman" panose="02020603050405020304" pitchFamily="18" charset="0"/>
              </a:rPr>
              <a:t>Yes, some children suffer terribly. But I fear many parents want them to be labelled autistic… just to excuse their own failings. </a:t>
            </a:r>
            <a:r>
              <a:rPr lang="en-GB" sz="1500" dirty="0">
                <a:effectLst/>
                <a:ea typeface="Calibri" panose="020F0502020204030204" pitchFamily="34" charset="0"/>
                <a:cs typeface="Times New Roman" panose="02020603050405020304" pitchFamily="18" charset="0"/>
              </a:rPr>
              <a:t>Available at: </a:t>
            </a:r>
            <a:r>
              <a:rPr lang="en-GB" sz="1500" u="sng" dirty="0">
                <a:solidFill>
                  <a:srgbClr val="0563C1"/>
                </a:solidFill>
                <a:effectLst/>
                <a:ea typeface="Calibri" panose="020F0502020204030204" pitchFamily="34" charset="0"/>
                <a:cs typeface="Times New Roman" panose="02020603050405020304" pitchFamily="18" charset="0"/>
                <a:hlinkClick r:id="rId6"/>
              </a:rPr>
              <a:t>https://www.dailymail.co.uk/news/article-5370241/Parents-want-children-labelled-autistic.html</a:t>
            </a:r>
            <a:r>
              <a:rPr lang="en-GB" sz="1500" dirty="0">
                <a:effectLst/>
                <a:ea typeface="Calibri" panose="020F0502020204030204" pitchFamily="34" charset="0"/>
                <a:cs typeface="Times New Roman" panose="02020603050405020304" pitchFamily="18" charset="0"/>
              </a:rPr>
              <a:t> (Accessed: 7</a:t>
            </a:r>
            <a:r>
              <a:rPr lang="en-GB" sz="1500" baseline="30000" dirty="0">
                <a:effectLst/>
                <a:ea typeface="Calibri" panose="020F0502020204030204" pitchFamily="34" charset="0"/>
                <a:cs typeface="Times New Roman" panose="02020603050405020304" pitchFamily="18" charset="0"/>
              </a:rPr>
              <a:t>th</a:t>
            </a:r>
            <a:r>
              <a:rPr lang="en-GB" sz="1500" dirty="0">
                <a:effectLst/>
                <a:ea typeface="Calibri" panose="020F0502020204030204" pitchFamily="34" charset="0"/>
                <a:cs typeface="Times New Roman" panose="02020603050405020304" pitchFamily="18" charset="0"/>
              </a:rPr>
              <a:t> of May). </a:t>
            </a:r>
          </a:p>
          <a:p>
            <a:pPr marL="0" indent="0">
              <a:lnSpc>
                <a:spcPct val="120000"/>
              </a:lnSpc>
              <a:spcAft>
                <a:spcPts val="800"/>
              </a:spcAft>
              <a:buNone/>
            </a:pPr>
            <a:r>
              <a:rPr lang="en-GB" sz="1500" dirty="0">
                <a:effectLst/>
                <a:ea typeface="Calibri" panose="020F0502020204030204" pitchFamily="34" charset="0"/>
                <a:cs typeface="Times New Roman" panose="02020603050405020304" pitchFamily="18" charset="0"/>
              </a:rPr>
              <a:t>Smeets, E and </a:t>
            </a:r>
            <a:r>
              <a:rPr lang="en-GB" sz="1500" dirty="0" err="1">
                <a:effectLst/>
                <a:ea typeface="Calibri" panose="020F0502020204030204" pitchFamily="34" charset="0"/>
                <a:cs typeface="Times New Roman" panose="02020603050405020304" pitchFamily="18" charset="0"/>
              </a:rPr>
              <a:t>Roeleveld</a:t>
            </a:r>
            <a:r>
              <a:rPr lang="en-GB" sz="1500" dirty="0">
                <a:effectLst/>
                <a:ea typeface="Calibri" panose="020F0502020204030204" pitchFamily="34" charset="0"/>
                <a:cs typeface="Times New Roman" panose="02020603050405020304" pitchFamily="18" charset="0"/>
              </a:rPr>
              <a:t>, J. (2016). </a:t>
            </a:r>
            <a:r>
              <a:rPr lang="en-GB" sz="1500" i="1" dirty="0">
                <a:effectLst/>
                <a:ea typeface="Calibri" panose="020F0502020204030204" pitchFamily="34" charset="0"/>
                <a:cs typeface="Times New Roman" panose="02020603050405020304" pitchFamily="18" charset="0"/>
              </a:rPr>
              <a:t>The identification by teachers of special needs in primary school pupils and factors associated with referral to special education. </a:t>
            </a:r>
            <a:r>
              <a:rPr lang="en-GB" sz="1500" dirty="0">
                <a:effectLst/>
                <a:ea typeface="Calibri" panose="020F0502020204030204" pitchFamily="34" charset="0"/>
                <a:cs typeface="Times New Roman" panose="02020603050405020304" pitchFamily="18" charset="0"/>
              </a:rPr>
              <a:t>Available at: </a:t>
            </a:r>
            <a:r>
              <a:rPr lang="en-GB" sz="1500" u="sng" dirty="0">
                <a:solidFill>
                  <a:srgbClr val="0563C1"/>
                </a:solidFill>
                <a:effectLst/>
                <a:ea typeface="Calibri" panose="020F0502020204030204" pitchFamily="34" charset="0"/>
                <a:cs typeface="Times New Roman" panose="02020603050405020304" pitchFamily="18" charset="0"/>
                <a:hlinkClick r:id="rId7"/>
              </a:rPr>
              <a:t>https://www.researchgate.net/publication/303695031_The_identification_by_teachers_of_special_educational_needs_in_primary_school_pupils_and_factors_associated_with_referral_to_special_education</a:t>
            </a:r>
            <a:r>
              <a:rPr lang="en-GB" sz="1500" dirty="0">
                <a:effectLst/>
                <a:ea typeface="Calibri" panose="020F0502020204030204" pitchFamily="34" charset="0"/>
                <a:cs typeface="Times New Roman" panose="02020603050405020304" pitchFamily="18" charset="0"/>
              </a:rPr>
              <a:t> (Accessed: 17</a:t>
            </a:r>
            <a:r>
              <a:rPr lang="en-GB" sz="1500" baseline="30000" dirty="0">
                <a:effectLst/>
                <a:ea typeface="Calibri" panose="020F0502020204030204" pitchFamily="34" charset="0"/>
                <a:cs typeface="Times New Roman" panose="02020603050405020304" pitchFamily="18" charset="0"/>
              </a:rPr>
              <a:t>th</a:t>
            </a:r>
            <a:r>
              <a:rPr lang="en-GB" sz="1500" dirty="0">
                <a:effectLst/>
                <a:ea typeface="Calibri" panose="020F0502020204030204" pitchFamily="34" charset="0"/>
                <a:cs typeface="Times New Roman" panose="02020603050405020304" pitchFamily="18" charset="0"/>
              </a:rPr>
              <a:t> of May).</a:t>
            </a:r>
          </a:p>
          <a:p>
            <a:pPr marL="0" indent="0">
              <a:lnSpc>
                <a:spcPct val="120000"/>
              </a:lnSpc>
              <a:spcAft>
                <a:spcPts val="800"/>
              </a:spcAft>
              <a:buNone/>
            </a:pPr>
            <a:r>
              <a:rPr lang="en-GB" sz="1500" dirty="0">
                <a:effectLst/>
                <a:ea typeface="Calibri" panose="020F0502020204030204" pitchFamily="34" charset="0"/>
                <a:cs typeface="Times New Roman" panose="02020603050405020304" pitchFamily="18" charset="0"/>
              </a:rPr>
              <a:t>Structural Learning. (No date). </a:t>
            </a:r>
            <a:r>
              <a:rPr lang="en-GB" sz="1500" i="1" dirty="0">
                <a:effectLst/>
                <a:ea typeface="Calibri" panose="020F0502020204030204" pitchFamily="34" charset="0"/>
                <a:cs typeface="Times New Roman" panose="02020603050405020304" pitchFamily="18" charset="0"/>
              </a:rPr>
              <a:t>Lego Therapy. </a:t>
            </a:r>
            <a:r>
              <a:rPr lang="en-GB" sz="1500" dirty="0">
                <a:effectLst/>
                <a:ea typeface="Calibri" panose="020F0502020204030204" pitchFamily="34" charset="0"/>
                <a:cs typeface="Times New Roman" panose="02020603050405020304" pitchFamily="18" charset="0"/>
              </a:rPr>
              <a:t>Available at: </a:t>
            </a:r>
            <a:r>
              <a:rPr lang="en-GB" sz="1500" u="sng" dirty="0">
                <a:solidFill>
                  <a:srgbClr val="0563C1"/>
                </a:solidFill>
                <a:effectLst/>
                <a:ea typeface="Calibri" panose="020F0502020204030204" pitchFamily="34" charset="0"/>
                <a:cs typeface="Times New Roman" panose="02020603050405020304" pitchFamily="18" charset="0"/>
                <a:hlinkClick r:id="rId8"/>
              </a:rPr>
              <a:t>https://www.structural-learning.com/post/lego-therapy</a:t>
            </a:r>
            <a:r>
              <a:rPr lang="en-GB" sz="1500" dirty="0">
                <a:effectLst/>
                <a:ea typeface="Calibri" panose="020F0502020204030204" pitchFamily="34" charset="0"/>
                <a:cs typeface="Times New Roman" panose="02020603050405020304" pitchFamily="18" charset="0"/>
              </a:rPr>
              <a:t> (Accessed: 13</a:t>
            </a:r>
            <a:r>
              <a:rPr lang="en-GB" sz="1500" baseline="30000" dirty="0">
                <a:effectLst/>
                <a:ea typeface="Calibri" panose="020F0502020204030204" pitchFamily="34" charset="0"/>
                <a:cs typeface="Times New Roman" panose="02020603050405020304" pitchFamily="18" charset="0"/>
              </a:rPr>
              <a:t>th</a:t>
            </a:r>
            <a:r>
              <a:rPr lang="en-GB" sz="1500" dirty="0">
                <a:effectLst/>
                <a:ea typeface="Calibri" panose="020F0502020204030204" pitchFamily="34" charset="0"/>
                <a:cs typeface="Times New Roman" panose="02020603050405020304" pitchFamily="18" charset="0"/>
              </a:rPr>
              <a:t> of May).</a:t>
            </a:r>
          </a:p>
          <a:p>
            <a:pPr marL="0" indent="0">
              <a:lnSpc>
                <a:spcPct val="120000"/>
              </a:lnSpc>
              <a:spcAft>
                <a:spcPts val="800"/>
              </a:spcAft>
              <a:buNone/>
            </a:pPr>
            <a:r>
              <a:rPr lang="en-GB" sz="1500" dirty="0">
                <a:effectLst/>
                <a:ea typeface="Calibri" panose="020F0502020204030204" pitchFamily="34" charset="0"/>
                <a:cs typeface="Times New Roman" panose="02020603050405020304" pitchFamily="18" charset="0"/>
              </a:rPr>
              <a:t>The Autism Page. (2023). </a:t>
            </a:r>
            <a:r>
              <a:rPr lang="en-GB" sz="1500" i="1" dirty="0">
                <a:effectLst/>
                <a:ea typeface="Calibri" panose="020F0502020204030204" pitchFamily="34" charset="0"/>
                <a:cs typeface="Times New Roman" panose="02020603050405020304" pitchFamily="18" charset="0"/>
              </a:rPr>
              <a:t>Lego Therapy. </a:t>
            </a:r>
            <a:r>
              <a:rPr lang="en-GB" sz="1500" dirty="0">
                <a:effectLst/>
                <a:ea typeface="Calibri" panose="020F0502020204030204" pitchFamily="34" charset="0"/>
                <a:cs typeface="Times New Roman" panose="02020603050405020304" pitchFamily="18" charset="0"/>
              </a:rPr>
              <a:t>Available at: </a:t>
            </a:r>
            <a:r>
              <a:rPr lang="en-GB" sz="1500" u="sng" dirty="0">
                <a:solidFill>
                  <a:srgbClr val="0563C1"/>
                </a:solidFill>
                <a:effectLst/>
                <a:ea typeface="Calibri" panose="020F0502020204030204" pitchFamily="34" charset="0"/>
                <a:cs typeface="Times New Roman" panose="02020603050405020304" pitchFamily="18" charset="0"/>
                <a:hlinkClick r:id="rId9"/>
              </a:rPr>
              <a:t>https://www.theautismpage.com/lego-therapy/</a:t>
            </a:r>
            <a:r>
              <a:rPr lang="en-GB" sz="1500" dirty="0">
                <a:effectLst/>
                <a:ea typeface="Calibri" panose="020F0502020204030204" pitchFamily="34" charset="0"/>
                <a:cs typeface="Times New Roman" panose="02020603050405020304" pitchFamily="18" charset="0"/>
              </a:rPr>
              <a:t> (Accessed: 10</a:t>
            </a:r>
            <a:r>
              <a:rPr lang="en-GB" sz="1500" baseline="30000" dirty="0">
                <a:effectLst/>
                <a:ea typeface="Calibri" panose="020F0502020204030204" pitchFamily="34" charset="0"/>
                <a:cs typeface="Times New Roman" panose="02020603050405020304" pitchFamily="18" charset="0"/>
              </a:rPr>
              <a:t>th</a:t>
            </a:r>
            <a:r>
              <a:rPr lang="en-GB" sz="1500" dirty="0">
                <a:effectLst/>
                <a:ea typeface="Calibri" panose="020F0502020204030204" pitchFamily="34" charset="0"/>
                <a:cs typeface="Times New Roman" panose="02020603050405020304" pitchFamily="18" charset="0"/>
              </a:rPr>
              <a:t> of May). </a:t>
            </a:r>
          </a:p>
          <a:p>
            <a:pPr marL="0" indent="0">
              <a:lnSpc>
                <a:spcPct val="120000"/>
              </a:lnSpc>
              <a:spcAft>
                <a:spcPts val="800"/>
              </a:spcAft>
              <a:buNone/>
            </a:pPr>
            <a:r>
              <a:rPr lang="en-GB" sz="1500" dirty="0">
                <a:effectLst/>
                <a:ea typeface="Calibri" panose="020F0502020204030204" pitchFamily="34" charset="0"/>
                <a:cs typeface="Times New Roman" panose="02020603050405020304" pitchFamily="18" charset="0"/>
              </a:rPr>
              <a:t>The Spectrum. (2023). </a:t>
            </a:r>
            <a:r>
              <a:rPr lang="en-GB" sz="1500" i="1" dirty="0">
                <a:effectLst/>
                <a:ea typeface="Calibri" panose="020F0502020204030204" pitchFamily="34" charset="0"/>
                <a:cs typeface="Times New Roman" panose="02020603050405020304" pitchFamily="18" charset="0"/>
              </a:rPr>
              <a:t>Autism social interaction strategies. </a:t>
            </a:r>
            <a:r>
              <a:rPr lang="en-GB" sz="1500" dirty="0">
                <a:effectLst/>
                <a:ea typeface="Calibri" panose="020F0502020204030204" pitchFamily="34" charset="0"/>
                <a:cs typeface="Times New Roman" panose="02020603050405020304" pitchFamily="18" charset="0"/>
              </a:rPr>
              <a:t>Available at: </a:t>
            </a:r>
            <a:r>
              <a:rPr lang="en-GB" sz="1500" u="sng" dirty="0">
                <a:solidFill>
                  <a:srgbClr val="0563C1"/>
                </a:solidFill>
                <a:effectLst/>
                <a:ea typeface="Calibri" panose="020F0502020204030204" pitchFamily="34" charset="0"/>
                <a:cs typeface="Times New Roman" panose="02020603050405020304" pitchFamily="18" charset="0"/>
                <a:hlinkClick r:id="rId10"/>
              </a:rPr>
              <a:t>https://thespectrum.org.au/autism-strategy/social-interaction/#:~:text=People%20on%20the%20autism%20spectrum%20will%20have%20varying,for%20an%20item%20that%20is%20out%20of%20reach</a:t>
            </a:r>
            <a:r>
              <a:rPr lang="en-GB" sz="1500" dirty="0">
                <a:effectLst/>
                <a:ea typeface="Calibri" panose="020F0502020204030204" pitchFamily="34" charset="0"/>
                <a:cs typeface="Times New Roman" panose="02020603050405020304" pitchFamily="18" charset="0"/>
              </a:rPr>
              <a:t>. (Accessed: 14</a:t>
            </a:r>
            <a:r>
              <a:rPr lang="en-GB" sz="1500" baseline="30000" dirty="0">
                <a:effectLst/>
                <a:ea typeface="Calibri" panose="020F0502020204030204" pitchFamily="34" charset="0"/>
                <a:cs typeface="Times New Roman" panose="02020603050405020304" pitchFamily="18" charset="0"/>
              </a:rPr>
              <a:t>th</a:t>
            </a:r>
            <a:r>
              <a:rPr lang="en-GB" sz="1500" dirty="0">
                <a:effectLst/>
                <a:ea typeface="Calibri" panose="020F0502020204030204" pitchFamily="34" charset="0"/>
                <a:cs typeface="Times New Roman" panose="02020603050405020304" pitchFamily="18" charset="0"/>
              </a:rPr>
              <a:t> of May). </a:t>
            </a:r>
          </a:p>
          <a:p>
            <a:pPr marL="0" indent="0">
              <a:lnSpc>
                <a:spcPct val="120000"/>
              </a:lnSpc>
              <a:spcAft>
                <a:spcPts val="800"/>
              </a:spcAft>
              <a:buNone/>
            </a:pPr>
            <a:endParaRPr lang="en-GB" sz="1400" dirty="0">
              <a:effectLst/>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5394537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383F15-AA7F-49E0-BE0C-1BC493755EB5}"/>
              </a:ext>
            </a:extLst>
          </p:cNvPr>
          <p:cNvSpPr>
            <a:spLocks noGrp="1"/>
          </p:cNvSpPr>
          <p:nvPr>
            <p:ph idx="1"/>
          </p:nvPr>
        </p:nvSpPr>
        <p:spPr>
          <a:xfrm>
            <a:off x="191086" y="207839"/>
            <a:ext cx="11766452" cy="6446179"/>
          </a:xfrm>
        </p:spPr>
        <p:txBody>
          <a:bodyPr>
            <a:normAutofit/>
          </a:bodyPr>
          <a:lstStyle/>
          <a:p>
            <a:pPr marL="0" indent="0">
              <a:lnSpc>
                <a:spcPct val="110000"/>
              </a:lnSpc>
              <a:spcAft>
                <a:spcPts val="800"/>
              </a:spcAft>
              <a:buNone/>
            </a:pPr>
            <a:r>
              <a:rPr lang="en-GB" sz="1400" dirty="0" err="1">
                <a:effectLst/>
                <a:ea typeface="Calibri" panose="020F0502020204030204" pitchFamily="34" charset="0"/>
                <a:cs typeface="Times New Roman" panose="02020603050405020304" pitchFamily="18" charset="0"/>
              </a:rPr>
              <a:t>Tradewind</a:t>
            </a:r>
            <a:r>
              <a:rPr lang="en-GB" sz="1400" dirty="0">
                <a:effectLst/>
                <a:ea typeface="Calibri" panose="020F0502020204030204" pitchFamily="34" charset="0"/>
                <a:cs typeface="Times New Roman" panose="02020603050405020304" pitchFamily="18" charset="0"/>
              </a:rPr>
              <a:t> Recruitment. (2023). </a:t>
            </a:r>
            <a:r>
              <a:rPr lang="en-GB" sz="1400" i="1" dirty="0">
                <a:effectLst/>
                <a:ea typeface="Calibri" panose="020F0502020204030204" pitchFamily="34" charset="0"/>
                <a:cs typeface="Times New Roman" panose="02020603050405020304" pitchFamily="18" charset="0"/>
              </a:rPr>
              <a:t>What is expected of teaching assistants when supporting a child on a 1:1 basis? </a:t>
            </a:r>
            <a:r>
              <a:rPr lang="en-GB" sz="1400" dirty="0">
                <a:effectLst/>
                <a:ea typeface="Calibri" panose="020F0502020204030204" pitchFamily="34" charset="0"/>
                <a:cs typeface="Times New Roman" panose="02020603050405020304" pitchFamily="18" charset="0"/>
              </a:rPr>
              <a:t>Available at: </a:t>
            </a:r>
            <a:r>
              <a:rPr lang="en-GB" sz="1400" u="sng" dirty="0">
                <a:solidFill>
                  <a:srgbClr val="0563C1"/>
                </a:solidFill>
                <a:effectLst/>
                <a:ea typeface="Calibri" panose="020F0502020204030204" pitchFamily="34" charset="0"/>
                <a:cs typeface="Times New Roman" panose="02020603050405020304" pitchFamily="18" charset="0"/>
                <a:hlinkClick r:id="rId2"/>
              </a:rPr>
              <a:t>https://www.twrecruitment.com/post/2020-3/teaching-assistant-expectations-supporting-one-to-one#:~:text=Teaching%20assistants%20in%20these%20roles%20may%20support%20pupils,to%20concentrate%20and%20complete%20tasks%20assigned%20to%20them</a:t>
            </a:r>
            <a:r>
              <a:rPr lang="en-GB" sz="1400" dirty="0">
                <a:effectLst/>
                <a:ea typeface="Calibri" panose="020F0502020204030204" pitchFamily="34" charset="0"/>
                <a:cs typeface="Times New Roman" panose="02020603050405020304" pitchFamily="18" charset="0"/>
              </a:rPr>
              <a:t>. (Accessed: 13</a:t>
            </a:r>
            <a:r>
              <a:rPr lang="en-GB" sz="1400" baseline="30000" dirty="0">
                <a:effectLst/>
                <a:ea typeface="Calibri" panose="020F0502020204030204" pitchFamily="34" charset="0"/>
                <a:cs typeface="Times New Roman" panose="02020603050405020304" pitchFamily="18" charset="0"/>
              </a:rPr>
              <a:t>th</a:t>
            </a:r>
            <a:r>
              <a:rPr lang="en-GB" sz="1400" dirty="0">
                <a:effectLst/>
                <a:ea typeface="Calibri" panose="020F0502020204030204" pitchFamily="34" charset="0"/>
                <a:cs typeface="Times New Roman" panose="02020603050405020304" pitchFamily="18" charset="0"/>
              </a:rPr>
              <a:t> of May). </a:t>
            </a:r>
          </a:p>
          <a:p>
            <a:pPr marL="0" indent="0">
              <a:lnSpc>
                <a:spcPct val="110000"/>
              </a:lnSpc>
              <a:spcAft>
                <a:spcPts val="800"/>
              </a:spcAft>
              <a:buNone/>
            </a:pPr>
            <a:r>
              <a:rPr lang="en-GB" sz="1400" dirty="0">
                <a:effectLst/>
                <a:ea typeface="Calibri" panose="020F0502020204030204" pitchFamily="34" charset="0"/>
                <a:cs typeface="Times New Roman" panose="02020603050405020304" pitchFamily="18" charset="0"/>
              </a:rPr>
              <a:t>Understanding Children With Autism. (No date). </a:t>
            </a:r>
            <a:r>
              <a:rPr lang="en-GB" sz="1400" i="1" dirty="0">
                <a:effectLst/>
                <a:ea typeface="Calibri" panose="020F0502020204030204" pitchFamily="34" charset="0"/>
                <a:cs typeface="Times New Roman" panose="02020603050405020304" pitchFamily="18" charset="0"/>
              </a:rPr>
              <a:t>Guidelines for Teachers. </a:t>
            </a:r>
            <a:r>
              <a:rPr lang="en-GB" sz="1400" dirty="0">
                <a:effectLst/>
                <a:ea typeface="Calibri" panose="020F0502020204030204" pitchFamily="34" charset="0"/>
                <a:cs typeface="Times New Roman" panose="02020603050405020304" pitchFamily="18" charset="0"/>
              </a:rPr>
              <a:t>Available at: </a:t>
            </a:r>
            <a:r>
              <a:rPr lang="en-GB" sz="1400" u="sng" dirty="0">
                <a:solidFill>
                  <a:srgbClr val="0563C1"/>
                </a:solidFill>
                <a:effectLst/>
                <a:ea typeface="Calibri" panose="020F0502020204030204" pitchFamily="34" charset="0"/>
                <a:cs typeface="Times New Roman" panose="02020603050405020304" pitchFamily="18" charset="0"/>
                <a:hlinkClick r:id="rId3"/>
              </a:rPr>
              <a:t>https://www.cumbria.gov.uk/elibrary/Content/Internet/537/3953/6769/6790/4177114852.pdf</a:t>
            </a:r>
            <a:r>
              <a:rPr lang="en-GB" sz="1400" dirty="0">
                <a:effectLst/>
                <a:ea typeface="Calibri" panose="020F0502020204030204" pitchFamily="34" charset="0"/>
                <a:cs typeface="Times New Roman" panose="02020603050405020304" pitchFamily="18" charset="0"/>
              </a:rPr>
              <a:t> (Accessed: 13</a:t>
            </a:r>
            <a:r>
              <a:rPr lang="en-GB" sz="1400" baseline="30000" dirty="0">
                <a:effectLst/>
                <a:ea typeface="Calibri" panose="020F0502020204030204" pitchFamily="34" charset="0"/>
                <a:cs typeface="Times New Roman" panose="02020603050405020304" pitchFamily="18" charset="0"/>
              </a:rPr>
              <a:t>th</a:t>
            </a:r>
            <a:r>
              <a:rPr lang="en-GB" sz="1400" dirty="0">
                <a:effectLst/>
                <a:ea typeface="Calibri" panose="020F0502020204030204" pitchFamily="34" charset="0"/>
                <a:cs typeface="Times New Roman" panose="02020603050405020304" pitchFamily="18" charset="0"/>
              </a:rPr>
              <a:t> of May). </a:t>
            </a:r>
          </a:p>
          <a:p>
            <a:pPr marL="0" indent="0">
              <a:lnSpc>
                <a:spcPct val="110000"/>
              </a:lnSpc>
              <a:spcAft>
                <a:spcPts val="800"/>
              </a:spcAft>
              <a:buNone/>
            </a:pPr>
            <a:r>
              <a:rPr lang="en-GB" sz="1400" dirty="0" err="1">
                <a:effectLst/>
                <a:ea typeface="Calibri" panose="020F0502020204030204" pitchFamily="34" charset="0"/>
                <a:cs typeface="Times New Roman" panose="02020603050405020304" pitchFamily="18" charset="0"/>
              </a:rPr>
              <a:t>Unicef</a:t>
            </a:r>
            <a:r>
              <a:rPr lang="en-GB" sz="1400" dirty="0">
                <a:effectLst/>
                <a:ea typeface="Calibri" panose="020F0502020204030204" pitchFamily="34" charset="0"/>
                <a:cs typeface="Times New Roman" panose="02020603050405020304" pitchFamily="18" charset="0"/>
              </a:rPr>
              <a:t>. (No date). </a:t>
            </a:r>
            <a:r>
              <a:rPr lang="en-GB" sz="1400" i="1" dirty="0">
                <a:effectLst/>
                <a:ea typeface="Calibri" panose="020F0502020204030204" pitchFamily="34" charset="0"/>
                <a:cs typeface="Times New Roman" panose="02020603050405020304" pitchFamily="18" charset="0"/>
              </a:rPr>
              <a:t>A Summary of The UN Convention on The Rights of The Child.</a:t>
            </a:r>
            <a:r>
              <a:rPr lang="en-GB" sz="1400" dirty="0">
                <a:effectLst/>
                <a:ea typeface="Calibri" panose="020F0502020204030204" pitchFamily="34" charset="0"/>
                <a:cs typeface="Times New Roman" panose="02020603050405020304" pitchFamily="18" charset="0"/>
              </a:rPr>
              <a:t> Available at: </a:t>
            </a:r>
            <a:r>
              <a:rPr lang="en-GB" sz="1400" u="sng" dirty="0">
                <a:solidFill>
                  <a:srgbClr val="0563C1"/>
                </a:solidFill>
                <a:effectLst/>
                <a:ea typeface="Calibri" panose="020F0502020204030204" pitchFamily="34" charset="0"/>
                <a:cs typeface="Times New Roman" panose="02020603050405020304" pitchFamily="18" charset="0"/>
                <a:hlinkClick r:id="rId4"/>
              </a:rPr>
              <a:t>https://www.unicef.org.uk/wp-content/uploads/2019/10/UNCRC_summary-1_1.pdf</a:t>
            </a:r>
            <a:r>
              <a:rPr lang="en-GB" sz="1400" dirty="0">
                <a:effectLst/>
                <a:ea typeface="Calibri" panose="020F0502020204030204" pitchFamily="34" charset="0"/>
                <a:cs typeface="Times New Roman" panose="02020603050405020304" pitchFamily="18" charset="0"/>
              </a:rPr>
              <a:t> (Accessed: 6</a:t>
            </a:r>
            <a:r>
              <a:rPr lang="en-GB" sz="1400" baseline="30000" dirty="0">
                <a:effectLst/>
                <a:ea typeface="Calibri" panose="020F0502020204030204" pitchFamily="34" charset="0"/>
                <a:cs typeface="Times New Roman" panose="02020603050405020304" pitchFamily="18" charset="0"/>
              </a:rPr>
              <a:t>th</a:t>
            </a:r>
            <a:r>
              <a:rPr lang="en-GB" sz="1400" dirty="0">
                <a:effectLst/>
                <a:ea typeface="Calibri" panose="020F0502020204030204" pitchFamily="34" charset="0"/>
                <a:cs typeface="Times New Roman" panose="02020603050405020304" pitchFamily="18" charset="0"/>
              </a:rPr>
              <a:t> of May). </a:t>
            </a:r>
          </a:p>
          <a:p>
            <a:pPr marL="0" indent="0">
              <a:lnSpc>
                <a:spcPct val="110000"/>
              </a:lnSpc>
              <a:spcAft>
                <a:spcPts val="800"/>
              </a:spcAft>
              <a:buNone/>
            </a:pPr>
            <a:r>
              <a:rPr lang="en-GB" sz="1400" dirty="0">
                <a:effectLst/>
                <a:ea typeface="Calibri" panose="020F0502020204030204" pitchFamily="34" charset="0"/>
                <a:cs typeface="Times New Roman" panose="02020603050405020304" pitchFamily="18" charset="0"/>
              </a:rPr>
              <a:t>Watson, S and Hayes, S. (2013). </a:t>
            </a:r>
            <a:r>
              <a:rPr lang="en-GB" sz="1400" i="1" dirty="0">
                <a:effectLst/>
                <a:ea typeface="Calibri" panose="020F0502020204030204" pitchFamily="34" charset="0"/>
                <a:cs typeface="Times New Roman" panose="02020603050405020304" pitchFamily="18" charset="0"/>
              </a:rPr>
              <a:t>The impact of parenting stress: a meta-analysis of studies comparing the experience of parenting stress in parents of children with and without autism spectrum disorder. </a:t>
            </a:r>
            <a:r>
              <a:rPr lang="en-GB" sz="1400" dirty="0">
                <a:effectLst/>
                <a:ea typeface="Calibri" panose="020F0502020204030204" pitchFamily="34" charset="0"/>
                <a:cs typeface="Times New Roman" panose="02020603050405020304" pitchFamily="18" charset="0"/>
              </a:rPr>
              <a:t>Available at: </a:t>
            </a:r>
            <a:r>
              <a:rPr lang="en-GB" sz="1400" u="sng" dirty="0">
                <a:solidFill>
                  <a:srgbClr val="0563C1"/>
                </a:solidFill>
                <a:effectLst/>
                <a:ea typeface="Calibri" panose="020F0502020204030204" pitchFamily="34" charset="0"/>
                <a:cs typeface="Times New Roman" panose="02020603050405020304" pitchFamily="18" charset="0"/>
                <a:hlinkClick r:id="rId5"/>
              </a:rPr>
              <a:t>https://pubmed.ncbi.nlm.nih.gov/22790429/</a:t>
            </a:r>
            <a:r>
              <a:rPr lang="en-GB" sz="1400" dirty="0">
                <a:effectLst/>
                <a:ea typeface="Calibri" panose="020F0502020204030204" pitchFamily="34" charset="0"/>
                <a:cs typeface="Times New Roman" panose="02020603050405020304" pitchFamily="18" charset="0"/>
              </a:rPr>
              <a:t> (Accessed: 7</a:t>
            </a:r>
            <a:r>
              <a:rPr lang="en-GB" sz="1400" baseline="30000" dirty="0">
                <a:effectLst/>
                <a:ea typeface="Calibri" panose="020F0502020204030204" pitchFamily="34" charset="0"/>
                <a:cs typeface="Times New Roman" panose="02020603050405020304" pitchFamily="18" charset="0"/>
              </a:rPr>
              <a:t>th</a:t>
            </a:r>
            <a:r>
              <a:rPr lang="en-GB" sz="1400" dirty="0">
                <a:effectLst/>
                <a:ea typeface="Calibri" panose="020F0502020204030204" pitchFamily="34" charset="0"/>
                <a:cs typeface="Times New Roman" panose="02020603050405020304" pitchFamily="18" charset="0"/>
              </a:rPr>
              <a:t> of May). </a:t>
            </a:r>
          </a:p>
          <a:p>
            <a:pPr marL="0" indent="0">
              <a:lnSpc>
                <a:spcPct val="110000"/>
              </a:lnSpc>
              <a:spcAft>
                <a:spcPts val="800"/>
              </a:spcAft>
              <a:buNone/>
            </a:pPr>
            <a:r>
              <a:rPr lang="en-GB" sz="1400" dirty="0">
                <a:effectLst/>
                <a:ea typeface="Calibri" panose="020F0502020204030204" pitchFamily="34" charset="0"/>
                <a:cs typeface="Times New Roman" panose="02020603050405020304" pitchFamily="18" charset="0"/>
              </a:rPr>
              <a:t>Welsh Government. (2018). </a:t>
            </a:r>
            <a:r>
              <a:rPr lang="en-GB" sz="1400" i="1" dirty="0">
                <a:effectLst/>
                <a:ea typeface="Calibri" panose="020F0502020204030204" pitchFamily="34" charset="0"/>
                <a:cs typeface="Times New Roman" panose="02020603050405020304" pitchFamily="18" charset="0"/>
              </a:rPr>
              <a:t>Draft Additional Learning Needs Code for Wales. </a:t>
            </a:r>
            <a:r>
              <a:rPr lang="en-GB" sz="1400" dirty="0">
                <a:effectLst/>
                <a:ea typeface="Calibri" panose="020F0502020204030204" pitchFamily="34" charset="0"/>
                <a:cs typeface="Times New Roman" panose="02020603050405020304" pitchFamily="18" charset="0"/>
              </a:rPr>
              <a:t>Available at: </a:t>
            </a:r>
            <a:r>
              <a:rPr lang="en-GB" sz="1400" u="sng" dirty="0">
                <a:solidFill>
                  <a:srgbClr val="0563C1"/>
                </a:solidFill>
                <a:effectLst/>
                <a:ea typeface="Calibri" panose="020F0502020204030204" pitchFamily="34" charset="0"/>
                <a:cs typeface="Times New Roman" panose="02020603050405020304" pitchFamily="18" charset="0"/>
                <a:hlinkClick r:id="rId6"/>
              </a:rPr>
              <a:t>https://www.gov.wales/sites/default/files/publications/2022-06/220622-the-additional-learning-needs-code-for-wales-2021.pdf</a:t>
            </a:r>
            <a:r>
              <a:rPr lang="en-GB" sz="1400" dirty="0">
                <a:effectLst/>
                <a:ea typeface="Calibri" panose="020F0502020204030204" pitchFamily="34" charset="0"/>
                <a:cs typeface="Times New Roman" panose="02020603050405020304" pitchFamily="18" charset="0"/>
              </a:rPr>
              <a:t> (Accessed: 6</a:t>
            </a:r>
            <a:r>
              <a:rPr lang="en-GB" sz="1400" baseline="30000" dirty="0">
                <a:effectLst/>
                <a:ea typeface="Calibri" panose="020F0502020204030204" pitchFamily="34" charset="0"/>
                <a:cs typeface="Times New Roman" panose="02020603050405020304" pitchFamily="18" charset="0"/>
              </a:rPr>
              <a:t>th</a:t>
            </a:r>
            <a:r>
              <a:rPr lang="en-GB" sz="1400" dirty="0">
                <a:effectLst/>
                <a:ea typeface="Calibri" panose="020F0502020204030204" pitchFamily="34" charset="0"/>
                <a:cs typeface="Times New Roman" panose="02020603050405020304" pitchFamily="18" charset="0"/>
              </a:rPr>
              <a:t> of May). </a:t>
            </a:r>
          </a:p>
          <a:p>
            <a:pPr marL="0" indent="0">
              <a:lnSpc>
                <a:spcPct val="110000"/>
              </a:lnSpc>
              <a:spcAft>
                <a:spcPts val="800"/>
              </a:spcAft>
              <a:buNone/>
            </a:pPr>
            <a:r>
              <a:rPr lang="en-GB" sz="1400" dirty="0">
                <a:effectLst/>
                <a:ea typeface="Calibri" panose="020F0502020204030204" pitchFamily="34" charset="0"/>
                <a:cs typeface="Times New Roman" panose="02020603050405020304" pitchFamily="18" charset="0"/>
              </a:rPr>
              <a:t>Zwicker, J, </a:t>
            </a:r>
            <a:r>
              <a:rPr lang="en-GB" sz="1400" dirty="0" err="1">
                <a:effectLst/>
                <a:ea typeface="Calibri" panose="020F0502020204030204" pitchFamily="34" charset="0"/>
                <a:cs typeface="Times New Roman" panose="02020603050405020304" pitchFamily="18" charset="0"/>
              </a:rPr>
              <a:t>Jarus</a:t>
            </a:r>
            <a:r>
              <a:rPr lang="en-GB" sz="1400" dirty="0">
                <a:effectLst/>
                <a:ea typeface="Calibri" panose="020F0502020204030204" pitchFamily="34" charset="0"/>
                <a:cs typeface="Times New Roman" panose="02020603050405020304" pitchFamily="18" charset="0"/>
              </a:rPr>
              <a:t>, T and </a:t>
            </a:r>
            <a:r>
              <a:rPr lang="en-GB" sz="1400" dirty="0" err="1">
                <a:effectLst/>
                <a:ea typeface="Calibri" panose="020F0502020204030204" pitchFamily="34" charset="0"/>
                <a:cs typeface="Times New Roman" panose="02020603050405020304" pitchFamily="18" charset="0"/>
              </a:rPr>
              <a:t>Lucyshyn</a:t>
            </a:r>
            <a:r>
              <a:rPr lang="en-GB" sz="1400" dirty="0">
                <a:effectLst/>
                <a:ea typeface="Calibri" panose="020F0502020204030204" pitchFamily="34" charset="0"/>
                <a:cs typeface="Times New Roman" panose="02020603050405020304" pitchFamily="18" charset="0"/>
              </a:rPr>
              <a:t>, J. (2018). </a:t>
            </a:r>
            <a:r>
              <a:rPr lang="en-GB" sz="1400" i="1" dirty="0">
                <a:effectLst/>
                <a:ea typeface="Calibri" panose="020F0502020204030204" pitchFamily="34" charset="0"/>
                <a:cs typeface="Times New Roman" panose="02020603050405020304" pitchFamily="18" charset="0"/>
              </a:rPr>
              <a:t>Social Stories for Children with Autism Spectrum Disorder: Validating the Content of a Virtual Reality Program. </a:t>
            </a:r>
            <a:r>
              <a:rPr lang="en-GB" sz="1400" dirty="0">
                <a:effectLst/>
                <a:ea typeface="Calibri" panose="020F0502020204030204" pitchFamily="34" charset="0"/>
                <a:cs typeface="Times New Roman" panose="02020603050405020304" pitchFamily="18" charset="0"/>
              </a:rPr>
              <a:t>Available at: </a:t>
            </a:r>
            <a:r>
              <a:rPr lang="en-GB" sz="1400" u="sng" dirty="0">
                <a:solidFill>
                  <a:srgbClr val="0563C1"/>
                </a:solidFill>
                <a:effectLst/>
                <a:ea typeface="Calibri" panose="020F0502020204030204" pitchFamily="34" charset="0"/>
                <a:cs typeface="Times New Roman" panose="02020603050405020304" pitchFamily="18" charset="0"/>
                <a:hlinkClick r:id="rId7"/>
              </a:rPr>
              <a:t>https://www.researchgate.net/publication/328017616_Ghanouni_Jarus_Zwicker_Lucyshyn_Mow_Ledingham_2018</a:t>
            </a:r>
            <a:r>
              <a:rPr lang="en-GB" sz="1400" dirty="0">
                <a:effectLst/>
                <a:ea typeface="Calibri" panose="020F0502020204030204" pitchFamily="34" charset="0"/>
                <a:cs typeface="Times New Roman" panose="02020603050405020304" pitchFamily="18" charset="0"/>
              </a:rPr>
              <a:t> (Accessed: 4</a:t>
            </a:r>
            <a:r>
              <a:rPr lang="en-GB" sz="1400" baseline="30000" dirty="0">
                <a:effectLst/>
                <a:ea typeface="Calibri" panose="020F0502020204030204" pitchFamily="34" charset="0"/>
                <a:cs typeface="Times New Roman" panose="02020603050405020304" pitchFamily="18" charset="0"/>
              </a:rPr>
              <a:t>th</a:t>
            </a:r>
            <a:r>
              <a:rPr lang="en-GB" sz="1400" dirty="0">
                <a:effectLst/>
                <a:ea typeface="Calibri" panose="020F0502020204030204" pitchFamily="34" charset="0"/>
                <a:cs typeface="Times New Roman" panose="02020603050405020304" pitchFamily="18" charset="0"/>
              </a:rPr>
              <a:t> of May). </a:t>
            </a:r>
          </a:p>
        </p:txBody>
      </p:sp>
    </p:spTree>
    <p:extLst>
      <p:ext uri="{BB962C8B-B14F-4D97-AF65-F5344CB8AC3E}">
        <p14:creationId xmlns:p14="http://schemas.microsoft.com/office/powerpoint/2010/main" val="37520689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1640</TotalTime>
  <Words>3195</Words>
  <Application>Microsoft Office PowerPoint</Application>
  <PresentationFormat>Widescreen</PresentationFormat>
  <Paragraphs>81</Paragraphs>
  <Slides>6</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Autism spectrum disorder (ASD)</vt:lpstr>
      <vt:lpstr>Reference list</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Autism spectrum disorder (ASD)</dc:title>
  <dc:creator>Chloe Williams (2004740)</dc:creator>
  <cp:lastModifiedBy>Chloe Williams (2004740)</cp:lastModifiedBy>
  <cp:revision>82</cp:revision>
  <dcterms:created xsi:type="dcterms:W3CDTF">2023-04-29T17:53:54Z</dcterms:created>
  <dcterms:modified xsi:type="dcterms:W3CDTF">2023-05-19T13:53:14Z</dcterms:modified>
</cp:coreProperties>
</file>