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5" d="100"/>
          <a:sy n="105" d="100"/>
        </p:scale>
        <p:origin x="798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c:style val="2"/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Cost</c:v>
                </c:pt>
              </c:strCache>
            </c:strRef>
          </c:tx>
          <c:cat>
            <c:strRef>
              <c:f>Sheet1!$A$2:$A$8</c:f>
              <c:strCache>
                <c:ptCount val="7"/>
                <c:pt idx="0">
                  <c:v>Truck &amp; modifications</c:v>
                </c:pt>
                <c:pt idx="1">
                  <c:v>Cooking equipment</c:v>
                </c:pt>
                <c:pt idx="2">
                  <c:v>Initial stock</c:v>
                </c:pt>
                <c:pt idx="3">
                  <c:v>Licences/insurance</c:v>
                </c:pt>
                <c:pt idx="4">
                  <c:v>Marketing</c:v>
                </c:pt>
                <c:pt idx="5">
                  <c:v>Packaging</c:v>
                </c:pt>
                <c:pt idx="6">
                  <c:v>Working capital</c:v>
                </c:pt>
              </c:strCache>
            </c:strRef>
          </c:cat>
          <c:val>
            <c:numRef>
              <c:f>Sheet1!$B$2:$B$8</c:f>
              <c:numCache>
                <c:formatCode>General</c:formatCode>
                <c:ptCount val="7"/>
                <c:pt idx="0">
                  <c:v>12000</c:v>
                </c:pt>
                <c:pt idx="1">
                  <c:v>5000</c:v>
                </c:pt>
                <c:pt idx="2">
                  <c:v>1500</c:v>
                </c:pt>
                <c:pt idx="3">
                  <c:v>1000</c:v>
                </c:pt>
                <c:pt idx="4">
                  <c:v>1000</c:v>
                </c:pt>
                <c:pt idx="5">
                  <c:v>500</c:v>
                </c:pt>
                <c:pt idx="6">
                  <c:v>4000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16A-4D11-BDFD-37F345DD62A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50"/>
      </c:doughnutChart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B1B1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Oval 2"/>
          <p:cNvSpPr/>
          <p:nvPr/>
        </p:nvSpPr>
        <p:spPr>
          <a:xfrm>
            <a:off x="9875520" y="1143000"/>
            <a:ext cx="1143000" cy="1143000"/>
          </a:xfrm>
          <a:prstGeom prst="ellipse">
            <a:avLst/>
          </a:prstGeom>
          <a:solidFill>
            <a:srgbClr val="E85C2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469880" y="1554480"/>
            <a:ext cx="777240" cy="777240"/>
          </a:xfrm>
          <a:prstGeom prst="ellipse">
            <a:avLst/>
          </a:prstGeom>
          <a:solidFill>
            <a:srgbClr val="B52F2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9372600" y="1828800"/>
            <a:ext cx="658368" cy="658368"/>
          </a:xfrm>
          <a:prstGeom prst="ellipse">
            <a:avLst/>
          </a:prstGeom>
          <a:solidFill>
            <a:srgbClr val="E0A6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77240" y="1234440"/>
            <a:ext cx="7040880" cy="9144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3800" b="1">
                <a:solidFill>
                  <a:srgbClr val="FFFFFF"/>
                </a:solidFill>
                <a:latin typeface="Aptos"/>
              </a:rPr>
              <a:t>FIRE &amp; FRY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04672" y="2148840"/>
            <a:ext cx="6858000" cy="502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>
                <a:solidFill>
                  <a:srgbClr val="E6E1D8"/>
                </a:solidFill>
                <a:latin typeface="Aptos"/>
              </a:rPr>
              <a:t>Fresh food. Fast service. Built to move.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804672" y="2926080"/>
            <a:ext cx="2057400" cy="384048"/>
          </a:xfrm>
          <a:prstGeom prst="roundRect">
            <a:avLst/>
          </a:prstGeom>
          <a:solidFill>
            <a:srgbClr val="E85C2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04672" y="2939796"/>
            <a:ext cx="2057400" cy="329184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BUSINESS PROPOSAL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04672" y="3703320"/>
            <a:ext cx="6126480" cy="11887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>
                <a:solidFill>
                  <a:srgbClr val="D2CDC4"/>
                </a:solidFill>
                <a:latin typeface="Aptos"/>
              </a:rPr>
              <a:t>Business and Management
Enterprise and Entrepreneurship • LCLM4006
Lecturer: Mustakkima Afrin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04672" y="5806440"/>
            <a:ext cx="384048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00" b="1">
                <a:solidFill>
                  <a:srgbClr val="E85C23"/>
                </a:solidFill>
                <a:latin typeface="Aptos"/>
              </a:rPr>
              <a:t>Angel Investor Presentation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AF7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85800" y="502920"/>
            <a:ext cx="987552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800" b="1">
                <a:solidFill>
                  <a:srgbClr val="1B1B1B"/>
                </a:solidFill>
                <a:latin typeface="Aptos"/>
              </a:rPr>
              <a:t>The Business Idea</a:t>
            </a:r>
          </a:p>
        </p:txBody>
      </p:sp>
      <p:sp>
        <p:nvSpPr>
          <p:cNvPr id="4" name="Rectangle 3"/>
          <p:cNvSpPr/>
          <p:nvPr/>
        </p:nvSpPr>
        <p:spPr>
          <a:xfrm>
            <a:off x="685800" y="1143000"/>
            <a:ext cx="777240" cy="64008"/>
          </a:xfrm>
          <a:prstGeom prst="rect">
            <a:avLst/>
          </a:prstGeom>
          <a:solidFill>
            <a:srgbClr val="E85C2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685800" y="1298448"/>
            <a:ext cx="10424160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50" b="0">
                <a:solidFill>
                  <a:srgbClr val="66615A"/>
                </a:solidFill>
                <a:latin typeface="Aptos"/>
              </a:rPr>
              <a:t>A mobile street-food brand designed for busy London locations.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064240" y="502920"/>
            <a:ext cx="45720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100" b="1">
                <a:solidFill>
                  <a:srgbClr val="66615A"/>
                </a:solidFill>
                <a:latin typeface="Aptos"/>
              </a:rPr>
              <a:t>02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31520" y="1874519"/>
            <a:ext cx="4572000" cy="1645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600" b="1">
                <a:solidFill>
                  <a:srgbClr val="1B1B1B"/>
                </a:solidFill>
                <a:latin typeface="Aptos"/>
              </a:rPr>
              <a:t>Freshly prepared
chicken &amp; beef meals
from a mobile food truck.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49808" y="3794760"/>
            <a:ext cx="4343400" cy="9144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>
                <a:solidFill>
                  <a:srgbClr val="66615A"/>
                </a:solidFill>
                <a:latin typeface="Aptos"/>
              </a:rPr>
              <a:t>Trading where demand is highest — universities, festivals, commercial areas and events.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49808" y="4983480"/>
            <a:ext cx="1600200" cy="384048"/>
          </a:xfrm>
          <a:prstGeom prst="roundRect">
            <a:avLst/>
          </a:prstGeom>
          <a:solidFill>
            <a:srgbClr val="E85C2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749808" y="4997196"/>
            <a:ext cx="1600200" cy="329184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FRESH TO ORDER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2514600" y="4983480"/>
            <a:ext cx="1325880" cy="384048"/>
          </a:xfrm>
          <a:prstGeom prst="roundRect">
            <a:avLst/>
          </a:prstGeom>
          <a:solidFill>
            <a:srgbClr val="B52F2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514600" y="4997196"/>
            <a:ext cx="1325880" cy="329184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AFFORDABLE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4005072" y="4983480"/>
            <a:ext cx="960120" cy="384048"/>
          </a:xfrm>
          <a:prstGeom prst="roundRect">
            <a:avLst/>
          </a:prstGeom>
          <a:solidFill>
            <a:srgbClr val="1B1B1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4005072" y="4997196"/>
            <a:ext cx="960120" cy="329184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MOBILE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5715000" y="1828800"/>
            <a:ext cx="2606040" cy="1325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6E1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Oval 15"/>
          <p:cNvSpPr/>
          <p:nvPr/>
        </p:nvSpPr>
        <p:spPr>
          <a:xfrm>
            <a:off x="5943600" y="2057400"/>
            <a:ext cx="502920" cy="502920"/>
          </a:xfrm>
          <a:prstGeom prst="ellipse">
            <a:avLst/>
          </a:prstGeom>
          <a:solidFill>
            <a:srgbClr val="E85C2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5943600" y="2075688"/>
            <a:ext cx="502920" cy="4114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800" b="1">
                <a:solidFill>
                  <a:srgbClr val="FFFFFF"/>
                </a:solidFill>
                <a:latin typeface="Aptos"/>
              </a:rPr>
              <a:t>1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583680" y="2057400"/>
            <a:ext cx="150876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700" b="1">
                <a:solidFill>
                  <a:srgbClr val="1B1B1B"/>
                </a:solidFill>
                <a:latin typeface="Aptos"/>
              </a:rPr>
              <a:t>Main meals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989320" y="2651760"/>
            <a:ext cx="2057400" cy="365759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50" b="0">
                <a:solidFill>
                  <a:srgbClr val="66615A"/>
                </a:solidFill>
                <a:latin typeface="Aptos"/>
              </a:rPr>
              <a:t>Burgers • wraps • rice boxes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8549640" y="1828800"/>
            <a:ext cx="2606040" cy="1325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6E1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Oval 20"/>
          <p:cNvSpPr/>
          <p:nvPr/>
        </p:nvSpPr>
        <p:spPr>
          <a:xfrm>
            <a:off x="8778240" y="2057400"/>
            <a:ext cx="502920" cy="502920"/>
          </a:xfrm>
          <a:prstGeom prst="ellipse">
            <a:avLst/>
          </a:prstGeom>
          <a:solidFill>
            <a:srgbClr val="B52F2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8778240" y="2075688"/>
            <a:ext cx="502920" cy="4114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800" b="1">
                <a:solidFill>
                  <a:srgbClr val="FFFFFF"/>
                </a:solidFill>
                <a:latin typeface="Aptos"/>
              </a:rPr>
              <a:t>2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9418319" y="2057400"/>
            <a:ext cx="150876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700" b="1">
                <a:solidFill>
                  <a:srgbClr val="1B1B1B"/>
                </a:solidFill>
                <a:latin typeface="Aptos"/>
              </a:rPr>
              <a:t>Chicken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8823960" y="2651760"/>
            <a:ext cx="2057400" cy="365759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50" b="0">
                <a:solidFill>
                  <a:srgbClr val="66615A"/>
                </a:solidFill>
                <a:latin typeface="Aptos"/>
              </a:rPr>
              <a:t>Wings • grilled • fried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5715000" y="3429000"/>
            <a:ext cx="2606040" cy="1325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6E1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Oval 25"/>
          <p:cNvSpPr/>
          <p:nvPr/>
        </p:nvSpPr>
        <p:spPr>
          <a:xfrm>
            <a:off x="5943600" y="3657600"/>
            <a:ext cx="502920" cy="502920"/>
          </a:xfrm>
          <a:prstGeom prst="ellipse">
            <a:avLst/>
          </a:prstGeom>
          <a:solidFill>
            <a:srgbClr val="E0A6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5943600" y="3675887"/>
            <a:ext cx="502920" cy="4114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800" b="1">
                <a:solidFill>
                  <a:srgbClr val="FFFFFF"/>
                </a:solidFill>
                <a:latin typeface="Aptos"/>
              </a:rPr>
              <a:t>3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583680" y="3657600"/>
            <a:ext cx="150876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700" b="1">
                <a:solidFill>
                  <a:srgbClr val="1B1B1B"/>
                </a:solidFill>
                <a:latin typeface="Aptos"/>
              </a:rPr>
              <a:t>Sides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5989320" y="4251960"/>
            <a:ext cx="2057400" cy="365759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50" b="0">
                <a:solidFill>
                  <a:srgbClr val="66615A"/>
                </a:solidFill>
                <a:latin typeface="Aptos"/>
              </a:rPr>
              <a:t>Loaded fries and extras</a:t>
            </a:r>
          </a:p>
        </p:txBody>
      </p:sp>
      <p:sp>
        <p:nvSpPr>
          <p:cNvPr id="30" name="Rounded Rectangle 29"/>
          <p:cNvSpPr/>
          <p:nvPr/>
        </p:nvSpPr>
        <p:spPr>
          <a:xfrm>
            <a:off x="8549640" y="3429000"/>
            <a:ext cx="2606040" cy="1325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6E1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Oval 30"/>
          <p:cNvSpPr/>
          <p:nvPr/>
        </p:nvSpPr>
        <p:spPr>
          <a:xfrm>
            <a:off x="8778240" y="3657600"/>
            <a:ext cx="502920" cy="502920"/>
          </a:xfrm>
          <a:prstGeom prst="ellipse">
            <a:avLst/>
          </a:prstGeom>
          <a:solidFill>
            <a:srgbClr val="3F78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TextBox 31"/>
          <p:cNvSpPr txBox="1"/>
          <p:nvPr/>
        </p:nvSpPr>
        <p:spPr>
          <a:xfrm>
            <a:off x="8778240" y="3675887"/>
            <a:ext cx="502920" cy="4114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800" b="1">
                <a:solidFill>
                  <a:srgbClr val="FFFFFF"/>
                </a:solidFill>
                <a:latin typeface="Aptos"/>
              </a:rPr>
              <a:t>4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9418319" y="3657600"/>
            <a:ext cx="150876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700" b="1">
                <a:solidFill>
                  <a:srgbClr val="1B1B1B"/>
                </a:solidFill>
                <a:latin typeface="Aptos"/>
              </a:rPr>
              <a:t>Customers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8823960" y="4251960"/>
            <a:ext cx="2057400" cy="365759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50" b="0">
                <a:solidFill>
                  <a:srgbClr val="66615A"/>
                </a:solidFill>
                <a:latin typeface="Aptos"/>
              </a:rPr>
              <a:t>Students • workers • families • event visitors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685800" y="6446520"/>
            <a:ext cx="3840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1">
                <a:solidFill>
                  <a:srgbClr val="66615A"/>
                </a:solidFill>
                <a:latin typeface="Aptos"/>
              </a:rPr>
              <a:t>FIRE &amp; FRY  •  INVESTOR PITCH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AF7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85800" y="502920"/>
            <a:ext cx="987552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800" b="1">
                <a:solidFill>
                  <a:srgbClr val="1B1B1B"/>
                </a:solidFill>
                <a:latin typeface="Aptos"/>
              </a:rPr>
              <a:t>Why Fire &amp; Fry?</a:t>
            </a:r>
          </a:p>
        </p:txBody>
      </p:sp>
      <p:sp>
        <p:nvSpPr>
          <p:cNvPr id="4" name="Rectangle 3"/>
          <p:cNvSpPr/>
          <p:nvPr/>
        </p:nvSpPr>
        <p:spPr>
          <a:xfrm>
            <a:off x="685800" y="1143000"/>
            <a:ext cx="777240" cy="64008"/>
          </a:xfrm>
          <a:prstGeom prst="rect">
            <a:avLst/>
          </a:prstGeom>
          <a:solidFill>
            <a:srgbClr val="E85C2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685800" y="1298448"/>
            <a:ext cx="10424160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0" dirty="0">
                <a:solidFill>
                  <a:srgbClr val="66615A"/>
                </a:solidFill>
                <a:latin typeface="Aptos"/>
              </a:rPr>
              <a:t>The idea is simple: compete on quality, convenience and personality — not just price.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064240" y="502920"/>
            <a:ext cx="45720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100" b="1">
                <a:solidFill>
                  <a:srgbClr val="66615A"/>
                </a:solidFill>
                <a:latin typeface="Aptos"/>
              </a:rPr>
              <a:t>03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31520" y="1828800"/>
            <a:ext cx="3429000" cy="20574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6E1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Oval 7"/>
          <p:cNvSpPr/>
          <p:nvPr/>
        </p:nvSpPr>
        <p:spPr>
          <a:xfrm>
            <a:off x="960120" y="2057400"/>
            <a:ext cx="502920" cy="502920"/>
          </a:xfrm>
          <a:prstGeom prst="ellipse">
            <a:avLst/>
          </a:prstGeom>
          <a:solidFill>
            <a:srgbClr val="E85C2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960120" y="2075688"/>
            <a:ext cx="502920" cy="4114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800" b="1">
                <a:solidFill>
                  <a:srgbClr val="FFFFFF"/>
                </a:solidFill>
                <a:latin typeface="Aptos"/>
              </a:rPr>
              <a:t>✓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600200" y="2057400"/>
            <a:ext cx="233172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700" b="1">
                <a:solidFill>
                  <a:srgbClr val="1B1B1B"/>
                </a:solidFill>
                <a:latin typeface="Aptos"/>
              </a:rPr>
              <a:t>Freshness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05840" y="2651760"/>
            <a:ext cx="2880360" cy="1200329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0" dirty="0">
                <a:solidFill>
                  <a:srgbClr val="66615A"/>
                </a:solidFill>
                <a:latin typeface="Aptos"/>
              </a:rPr>
              <a:t>Meals are prepared fresh to order rather than relying on a standardized fast-food experience.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389120" y="1828800"/>
            <a:ext cx="3429000" cy="20574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6E1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Oval 12"/>
          <p:cNvSpPr/>
          <p:nvPr/>
        </p:nvSpPr>
        <p:spPr>
          <a:xfrm>
            <a:off x="4617720" y="2057400"/>
            <a:ext cx="502920" cy="502920"/>
          </a:xfrm>
          <a:prstGeom prst="ellipse">
            <a:avLst/>
          </a:prstGeom>
          <a:solidFill>
            <a:srgbClr val="B52F2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4617720" y="2075688"/>
            <a:ext cx="502920" cy="4114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800" b="1">
                <a:solidFill>
                  <a:srgbClr val="FFFFFF"/>
                </a:solidFill>
                <a:latin typeface="Aptos"/>
              </a:rPr>
              <a:t>↗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257800" y="2057400"/>
            <a:ext cx="233172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700" b="1">
                <a:solidFill>
                  <a:srgbClr val="1B1B1B"/>
                </a:solidFill>
                <a:latin typeface="Aptos"/>
              </a:rPr>
              <a:t>Flexibility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663440" y="2651760"/>
            <a:ext cx="2880360" cy="10972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0" dirty="0">
                <a:solidFill>
                  <a:srgbClr val="66615A"/>
                </a:solidFill>
                <a:latin typeface="Aptos"/>
              </a:rPr>
              <a:t>The truck can move between high-footfall locations and respond to where customer demand is strongest.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8046720" y="1828800"/>
            <a:ext cx="3429000" cy="20574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6E1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Oval 17"/>
          <p:cNvSpPr/>
          <p:nvPr/>
        </p:nvSpPr>
        <p:spPr>
          <a:xfrm>
            <a:off x="8275320" y="2057400"/>
            <a:ext cx="502920" cy="502920"/>
          </a:xfrm>
          <a:prstGeom prst="ellipse">
            <a:avLst/>
          </a:prstGeom>
          <a:solidFill>
            <a:srgbClr val="3F78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8275320" y="2075688"/>
            <a:ext cx="502920" cy="4114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800" b="1">
                <a:solidFill>
                  <a:srgbClr val="FFFFFF"/>
                </a:solidFill>
                <a:latin typeface="Aptos"/>
              </a:rPr>
              <a:t>♻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915400" y="2057400"/>
            <a:ext cx="233172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700" b="1">
                <a:solidFill>
                  <a:srgbClr val="1B1B1B"/>
                </a:solidFill>
                <a:latin typeface="Aptos"/>
              </a:rPr>
              <a:t>Sustainability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321040" y="2651760"/>
            <a:ext cx="2880360" cy="1200329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0" dirty="0">
                <a:solidFill>
                  <a:srgbClr val="66615A"/>
                </a:solidFill>
                <a:latin typeface="Aptos"/>
              </a:rPr>
              <a:t>Local suppliers where possible, recyclable packaging and procedures to reduce food waste.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731520" y="4343400"/>
            <a:ext cx="10744200" cy="1325880"/>
          </a:xfrm>
          <a:prstGeom prst="roundRect">
            <a:avLst/>
          </a:prstGeom>
          <a:solidFill>
            <a:srgbClr val="1B1B1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1005840" y="4617720"/>
            <a:ext cx="192024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200" b="1" dirty="0">
                <a:solidFill>
                  <a:srgbClr val="E85C23"/>
                </a:solidFill>
                <a:latin typeface="Aptos"/>
              </a:rPr>
              <a:t>BUSINESS STRUCTURE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2926080" y="4526280"/>
            <a:ext cx="182880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>
                <a:solidFill>
                  <a:srgbClr val="FFFFFF"/>
                </a:solidFill>
                <a:latin typeface="Aptos"/>
              </a:rPr>
              <a:t>Sole trader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4754880" y="4572000"/>
            <a:ext cx="6126480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0" dirty="0">
                <a:solidFill>
                  <a:srgbClr val="E1DCD2"/>
                </a:solidFill>
                <a:latin typeface="Aptos"/>
              </a:rPr>
              <a:t>Simple setup • lower administration • full control over decisions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4754880" y="5074920"/>
            <a:ext cx="4114800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1" dirty="0">
                <a:solidFill>
                  <a:srgbClr val="F5B496"/>
                </a:solidFill>
                <a:latin typeface="Aptos"/>
              </a:rPr>
              <a:t>Key trade-off: unlimited liability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685800" y="6446520"/>
            <a:ext cx="3840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1">
                <a:solidFill>
                  <a:srgbClr val="66615A"/>
                </a:solidFill>
                <a:latin typeface="Aptos"/>
              </a:rPr>
              <a:t>FIRE &amp; FRY  •  INVESTOR PITCH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AF7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85800" y="502920"/>
            <a:ext cx="987552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800" b="1">
                <a:solidFill>
                  <a:srgbClr val="1B1B1B"/>
                </a:solidFill>
                <a:latin typeface="Aptos"/>
              </a:rPr>
              <a:t>3 External Factors That Matter</a:t>
            </a:r>
          </a:p>
        </p:txBody>
      </p:sp>
      <p:sp>
        <p:nvSpPr>
          <p:cNvPr id="4" name="Rectangle 3"/>
          <p:cNvSpPr/>
          <p:nvPr/>
        </p:nvSpPr>
        <p:spPr>
          <a:xfrm>
            <a:off x="685800" y="1143000"/>
            <a:ext cx="777240" cy="64008"/>
          </a:xfrm>
          <a:prstGeom prst="rect">
            <a:avLst/>
          </a:prstGeom>
          <a:solidFill>
            <a:srgbClr val="E85C2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685800" y="1298448"/>
            <a:ext cx="10424160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0" dirty="0">
                <a:solidFill>
                  <a:srgbClr val="66615A"/>
                </a:solidFill>
                <a:latin typeface="Aptos"/>
              </a:rPr>
              <a:t>From the PESTEL analysis, these have the clearest impact on the business.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064240" y="502920"/>
            <a:ext cx="45720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100" b="1">
                <a:solidFill>
                  <a:srgbClr val="66615A"/>
                </a:solidFill>
                <a:latin typeface="Aptos"/>
              </a:rPr>
              <a:t>04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31520" y="1828800"/>
            <a:ext cx="3429000" cy="32461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6E1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Oval 7"/>
          <p:cNvSpPr/>
          <p:nvPr/>
        </p:nvSpPr>
        <p:spPr>
          <a:xfrm>
            <a:off x="960120" y="2057400"/>
            <a:ext cx="502920" cy="502920"/>
          </a:xfrm>
          <a:prstGeom prst="ellipse">
            <a:avLst/>
          </a:prstGeom>
          <a:solidFill>
            <a:srgbClr val="E85C2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960120" y="2075688"/>
            <a:ext cx="502920" cy="4114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800" b="1">
                <a:solidFill>
                  <a:srgbClr val="FFFFFF"/>
                </a:solidFill>
                <a:latin typeface="Aptos"/>
              </a:rPr>
              <a:t>£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600200" y="2057400"/>
            <a:ext cx="233172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700" b="1" dirty="0">
                <a:solidFill>
                  <a:srgbClr val="1B1B1B"/>
                </a:solidFill>
                <a:latin typeface="Aptos"/>
              </a:rPr>
              <a:t>Economic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05840" y="2651760"/>
            <a:ext cx="2880360" cy="22860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0" dirty="0">
                <a:solidFill>
                  <a:srgbClr val="66615A"/>
                </a:solidFill>
                <a:latin typeface="Aptos"/>
              </a:rPr>
              <a:t>Inflation can increase the cost of ingredients, packaging and energy.
Fire &amp; Fry must protect margins while still giving customers value for money.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389120" y="1828800"/>
            <a:ext cx="3429000" cy="32461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6E1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Oval 12"/>
          <p:cNvSpPr/>
          <p:nvPr/>
        </p:nvSpPr>
        <p:spPr>
          <a:xfrm>
            <a:off x="4617720" y="2057400"/>
            <a:ext cx="502920" cy="502920"/>
          </a:xfrm>
          <a:prstGeom prst="ellipse">
            <a:avLst/>
          </a:prstGeom>
          <a:solidFill>
            <a:srgbClr val="B52F2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4617720" y="2075688"/>
            <a:ext cx="502920" cy="4114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800" b="1">
                <a:solidFill>
                  <a:srgbClr val="FFFFFF"/>
                </a:solidFill>
                <a:latin typeface="Aptos"/>
              </a:rPr>
              <a:t>♥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257800" y="2057400"/>
            <a:ext cx="233172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700" b="1" dirty="0">
                <a:solidFill>
                  <a:srgbClr val="1B1B1B"/>
                </a:solidFill>
                <a:latin typeface="Aptos"/>
              </a:rPr>
              <a:t>Social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663440" y="2651760"/>
            <a:ext cx="2880360" cy="181588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0" dirty="0">
                <a:solidFill>
                  <a:srgbClr val="66615A"/>
                </a:solidFill>
                <a:latin typeface="Aptos"/>
              </a:rPr>
              <a:t>Customers increasingly want convenient, high-quality food.
Street-food culture and food content on social media create an opportunity to build the brand.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8046720" y="1828800"/>
            <a:ext cx="3429000" cy="32461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6E1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Oval 17"/>
          <p:cNvSpPr/>
          <p:nvPr/>
        </p:nvSpPr>
        <p:spPr>
          <a:xfrm>
            <a:off x="8275320" y="2057400"/>
            <a:ext cx="502920" cy="502920"/>
          </a:xfrm>
          <a:prstGeom prst="ellipse">
            <a:avLst/>
          </a:prstGeom>
          <a:solidFill>
            <a:srgbClr val="3F78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8275320" y="2075688"/>
            <a:ext cx="502920" cy="4114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800" b="1">
                <a:solidFill>
                  <a:srgbClr val="FFFFFF"/>
                </a:solidFill>
                <a:latin typeface="Aptos"/>
              </a:rPr>
              <a:t>♻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915400" y="2057400"/>
            <a:ext cx="233172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700" b="1" dirty="0">
                <a:solidFill>
                  <a:srgbClr val="1B1B1B"/>
                </a:solidFill>
                <a:latin typeface="Aptos"/>
              </a:rPr>
              <a:t>Environmental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321040" y="2651760"/>
            <a:ext cx="2880360" cy="22860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0" dirty="0">
                <a:solidFill>
                  <a:srgbClr val="66615A"/>
                </a:solidFill>
                <a:latin typeface="Aptos"/>
              </a:rPr>
              <a:t>Customers expect businesses to reduce waste.
Recyclable packaging, local sourcing and food-waste reduction support Fire &amp; Fry’s position.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777240" y="5394960"/>
            <a:ext cx="132588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1">
                <a:solidFill>
                  <a:srgbClr val="66615A"/>
                </a:solidFill>
                <a:latin typeface="Aptos"/>
              </a:rPr>
              <a:t>The opportunity: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2011680" y="5349240"/>
            <a:ext cx="658368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700" b="1">
                <a:solidFill>
                  <a:srgbClr val="1B1B1B"/>
                </a:solidFill>
                <a:latin typeface="Aptos"/>
              </a:rPr>
              <a:t>stay affordable, stay visible, and operate responsibly.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85800" y="6446520"/>
            <a:ext cx="3840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1">
                <a:solidFill>
                  <a:srgbClr val="66615A"/>
                </a:solidFill>
                <a:latin typeface="Aptos"/>
              </a:rPr>
              <a:t>FIRE &amp; FRY  •  INVESTOR PITCH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5" y="45720"/>
            <a:ext cx="12191695" cy="6858000"/>
          </a:xfrm>
          <a:prstGeom prst="rect">
            <a:avLst/>
          </a:prstGeom>
          <a:solidFill>
            <a:srgbClr val="FAF7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85800" y="502920"/>
            <a:ext cx="987552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800" b="1">
                <a:solidFill>
                  <a:srgbClr val="1B1B1B"/>
                </a:solidFill>
                <a:latin typeface="Aptos"/>
              </a:rPr>
              <a:t>Marketing Strategy 1 — Social Media</a:t>
            </a:r>
          </a:p>
        </p:txBody>
      </p:sp>
      <p:sp>
        <p:nvSpPr>
          <p:cNvPr id="4" name="Rectangle 3"/>
          <p:cNvSpPr/>
          <p:nvPr/>
        </p:nvSpPr>
        <p:spPr>
          <a:xfrm>
            <a:off x="685800" y="1143000"/>
            <a:ext cx="777240" cy="64008"/>
          </a:xfrm>
          <a:prstGeom prst="rect">
            <a:avLst/>
          </a:prstGeom>
          <a:solidFill>
            <a:srgbClr val="E85C2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640080" y="1243245"/>
            <a:ext cx="10424160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0" dirty="0">
                <a:solidFill>
                  <a:srgbClr val="66615A"/>
                </a:solidFill>
                <a:latin typeface="Aptos"/>
              </a:rPr>
              <a:t>Instagram and TikTok help Fire &amp; Fry reach the customers most likely to discover food online.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064240" y="502920"/>
            <a:ext cx="45720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100" b="1">
                <a:solidFill>
                  <a:srgbClr val="66615A"/>
                </a:solidFill>
                <a:latin typeface="Aptos"/>
              </a:rPr>
              <a:t>05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868680" y="1691640"/>
            <a:ext cx="2743200" cy="4206240"/>
          </a:xfrm>
          <a:prstGeom prst="roundRect">
            <a:avLst/>
          </a:prstGeom>
          <a:solidFill>
            <a:srgbClr val="1B1B1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1051560" y="1965960"/>
            <a:ext cx="2377440" cy="3611880"/>
          </a:xfrm>
          <a:prstGeom prst="roundRect">
            <a:avLst/>
          </a:prstGeom>
          <a:solidFill>
            <a:srgbClr val="F4EEE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1234440" y="2212848"/>
            <a:ext cx="201168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>
                <a:solidFill>
                  <a:srgbClr val="1B1B1B"/>
                </a:solidFill>
                <a:latin typeface="Aptos"/>
              </a:rPr>
              <a:t>FIRE &amp; FRY</a:t>
            </a:r>
          </a:p>
        </p:txBody>
      </p:sp>
      <p:sp>
        <p:nvSpPr>
          <p:cNvPr id="10" name="Oval 9"/>
          <p:cNvSpPr/>
          <p:nvPr/>
        </p:nvSpPr>
        <p:spPr>
          <a:xfrm>
            <a:off x="1554480" y="2788920"/>
            <a:ext cx="1371600" cy="1371600"/>
          </a:xfrm>
          <a:prstGeom prst="ellipse">
            <a:avLst/>
          </a:prstGeom>
          <a:solidFill>
            <a:srgbClr val="E85C2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554480" y="3017520"/>
            <a:ext cx="1371600" cy="5486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800" b="0">
                <a:solidFill>
                  <a:srgbClr val="FFFFFF"/>
                </a:solidFill>
                <a:latin typeface="Aptos"/>
              </a:rPr>
              <a:t>🔥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234440" y="4434840"/>
            <a:ext cx="201168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200" b="1">
                <a:solidFill>
                  <a:srgbClr val="1B1B1B"/>
                </a:solidFill>
                <a:latin typeface="Aptos"/>
              </a:rPr>
              <a:t>Fresh wings dropping
at campus today.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297680" y="1828800"/>
            <a:ext cx="301752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>
                <a:solidFill>
                  <a:srgbClr val="1B1B1B"/>
                </a:solidFill>
                <a:latin typeface="Aptos"/>
              </a:rPr>
              <a:t>What we would post</a:t>
            </a:r>
          </a:p>
        </p:txBody>
      </p:sp>
      <p:sp>
        <p:nvSpPr>
          <p:cNvPr id="14" name="Oval 13"/>
          <p:cNvSpPr/>
          <p:nvPr/>
        </p:nvSpPr>
        <p:spPr>
          <a:xfrm>
            <a:off x="4297680" y="2514600"/>
            <a:ext cx="411480" cy="411480"/>
          </a:xfrm>
          <a:prstGeom prst="ellipse">
            <a:avLst/>
          </a:prstGeom>
          <a:solidFill>
            <a:srgbClr val="E85C2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4297680" y="2532888"/>
            <a:ext cx="41148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1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892040" y="2487168"/>
            <a:ext cx="402336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1">
                <a:solidFill>
                  <a:srgbClr val="1B1B1B"/>
                </a:solidFill>
                <a:latin typeface="Aptos"/>
              </a:rPr>
              <a:t>Food preparation videos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892040" y="2862072"/>
            <a:ext cx="4846320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0" dirty="0">
                <a:solidFill>
                  <a:srgbClr val="66615A"/>
                </a:solidFill>
                <a:latin typeface="Aptos"/>
              </a:rPr>
              <a:t>Show freshness and quality.</a:t>
            </a:r>
          </a:p>
        </p:txBody>
      </p:sp>
      <p:sp>
        <p:nvSpPr>
          <p:cNvPr id="18" name="Oval 17"/>
          <p:cNvSpPr/>
          <p:nvPr/>
        </p:nvSpPr>
        <p:spPr>
          <a:xfrm>
            <a:off x="4297680" y="3566160"/>
            <a:ext cx="411480" cy="411480"/>
          </a:xfrm>
          <a:prstGeom prst="ellipse">
            <a:avLst/>
          </a:prstGeom>
          <a:solidFill>
            <a:srgbClr val="E85C2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4297680" y="3584448"/>
            <a:ext cx="41148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2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4892040" y="3538728"/>
            <a:ext cx="402336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1">
                <a:solidFill>
                  <a:srgbClr val="1B1B1B"/>
                </a:solidFill>
                <a:latin typeface="Aptos"/>
              </a:rPr>
              <a:t>Customer reviews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4892040" y="3913632"/>
            <a:ext cx="4846320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0" dirty="0">
                <a:solidFill>
                  <a:srgbClr val="66615A"/>
                </a:solidFill>
                <a:latin typeface="Aptos"/>
              </a:rPr>
              <a:t>Build trust and social proof.</a:t>
            </a:r>
          </a:p>
        </p:txBody>
      </p:sp>
      <p:sp>
        <p:nvSpPr>
          <p:cNvPr id="22" name="Oval 21"/>
          <p:cNvSpPr/>
          <p:nvPr/>
        </p:nvSpPr>
        <p:spPr>
          <a:xfrm>
            <a:off x="4297680" y="4617720"/>
            <a:ext cx="411480" cy="411480"/>
          </a:xfrm>
          <a:prstGeom prst="ellipse">
            <a:avLst/>
          </a:prstGeom>
          <a:solidFill>
            <a:srgbClr val="E85C2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4297680" y="4636007"/>
            <a:ext cx="41148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3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4892040" y="4590288"/>
            <a:ext cx="402336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1">
                <a:solidFill>
                  <a:srgbClr val="1B1B1B"/>
                </a:solidFill>
                <a:latin typeface="Aptos"/>
              </a:rPr>
              <a:t>Offers &amp; location updates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4892040" y="4965192"/>
            <a:ext cx="4846320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0" dirty="0">
                <a:solidFill>
                  <a:srgbClr val="66615A"/>
                </a:solidFill>
                <a:latin typeface="Aptos"/>
              </a:rPr>
              <a:t>Give people a reason to visit today.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4297680" y="5532120"/>
            <a:ext cx="3246120" cy="384048"/>
          </a:xfrm>
          <a:prstGeom prst="roundRect">
            <a:avLst/>
          </a:prstGeom>
          <a:solidFill>
            <a:srgbClr val="1B1B1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4297680" y="5545836"/>
            <a:ext cx="3246120" cy="329184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GOAL: BRAND AWARENESS + ENGAGEMENT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85800" y="6446520"/>
            <a:ext cx="3840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1">
                <a:solidFill>
                  <a:srgbClr val="66615A"/>
                </a:solidFill>
                <a:latin typeface="Aptos"/>
              </a:rPr>
              <a:t>FIRE &amp; FRY  •  INVESTOR PITCH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AF7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85800" y="502920"/>
            <a:ext cx="987552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800" b="1">
                <a:solidFill>
                  <a:srgbClr val="1B1B1B"/>
                </a:solidFill>
                <a:latin typeface="Aptos"/>
              </a:rPr>
              <a:t>Marketing Strategy 2 — Give People a Reason to Return</a:t>
            </a:r>
          </a:p>
        </p:txBody>
      </p:sp>
      <p:sp>
        <p:nvSpPr>
          <p:cNvPr id="4" name="Rectangle 3"/>
          <p:cNvSpPr/>
          <p:nvPr/>
        </p:nvSpPr>
        <p:spPr>
          <a:xfrm>
            <a:off x="685800" y="1143000"/>
            <a:ext cx="777240" cy="64008"/>
          </a:xfrm>
          <a:prstGeom prst="rect">
            <a:avLst/>
          </a:prstGeom>
          <a:solidFill>
            <a:srgbClr val="E85C2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685800" y="1298448"/>
            <a:ext cx="10424160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0" dirty="0">
                <a:solidFill>
                  <a:srgbClr val="66615A"/>
                </a:solidFill>
                <a:latin typeface="Aptos"/>
              </a:rPr>
              <a:t>Promotions can turn first-time customers into repeat customers.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064240" y="502920"/>
            <a:ext cx="45720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100" b="1">
                <a:solidFill>
                  <a:srgbClr val="66615A"/>
                </a:solidFill>
                <a:latin typeface="Aptos"/>
              </a:rPr>
              <a:t>06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77240" y="1874519"/>
            <a:ext cx="3246120" cy="21488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6E1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Oval 7"/>
          <p:cNvSpPr/>
          <p:nvPr/>
        </p:nvSpPr>
        <p:spPr>
          <a:xfrm>
            <a:off x="1005840" y="2103120"/>
            <a:ext cx="502920" cy="502920"/>
          </a:xfrm>
          <a:prstGeom prst="ellipse">
            <a:avLst/>
          </a:prstGeom>
          <a:solidFill>
            <a:srgbClr val="E85C2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1005840" y="2121408"/>
            <a:ext cx="502920" cy="4114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800" b="1">
                <a:solidFill>
                  <a:srgbClr val="FFFFFF"/>
                </a:solidFill>
                <a:latin typeface="Aptos"/>
              </a:rPr>
              <a:t>10%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645919" y="2103120"/>
            <a:ext cx="2148839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700" b="1">
                <a:solidFill>
                  <a:srgbClr val="1B1B1B"/>
                </a:solidFill>
                <a:latin typeface="Aptos"/>
              </a:rPr>
              <a:t>Student discounts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51560" y="2697479"/>
            <a:ext cx="2697479" cy="107721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0" dirty="0">
                <a:solidFill>
                  <a:srgbClr val="66615A"/>
                </a:solidFill>
                <a:latin typeface="Aptos"/>
              </a:rPr>
              <a:t>Useful around universities where price matters and there is a large repeat customer base.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480560" y="1874519"/>
            <a:ext cx="3246120" cy="21488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6E1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Oval 12"/>
          <p:cNvSpPr/>
          <p:nvPr/>
        </p:nvSpPr>
        <p:spPr>
          <a:xfrm>
            <a:off x="4709160" y="2103120"/>
            <a:ext cx="502920" cy="502920"/>
          </a:xfrm>
          <a:prstGeom prst="ellipse">
            <a:avLst/>
          </a:prstGeom>
          <a:solidFill>
            <a:srgbClr val="B52F2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4709160" y="2121408"/>
            <a:ext cx="502920" cy="4114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800" b="1">
                <a:solidFill>
                  <a:srgbClr val="FFFFFF"/>
                </a:solidFill>
                <a:latin typeface="Aptos"/>
              </a:rPr>
              <a:t>★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349240" y="2103120"/>
            <a:ext cx="2148839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700" b="1">
                <a:solidFill>
                  <a:srgbClr val="1B1B1B"/>
                </a:solidFill>
                <a:latin typeface="Aptos"/>
              </a:rPr>
              <a:t>Loyalty scheme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754880" y="2697479"/>
            <a:ext cx="2697479" cy="83099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0" dirty="0">
                <a:solidFill>
                  <a:srgbClr val="66615A"/>
                </a:solidFill>
                <a:latin typeface="Aptos"/>
              </a:rPr>
              <a:t>Reward repeat purchases and encourage customers to choose Fire &amp; Fry again.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8183879" y="1874519"/>
            <a:ext cx="3246120" cy="214884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6E1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Oval 17"/>
          <p:cNvSpPr/>
          <p:nvPr/>
        </p:nvSpPr>
        <p:spPr>
          <a:xfrm>
            <a:off x="8412480" y="2103120"/>
            <a:ext cx="502920" cy="502920"/>
          </a:xfrm>
          <a:prstGeom prst="ellipse">
            <a:avLst/>
          </a:prstGeom>
          <a:solidFill>
            <a:srgbClr val="E0A6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8412480" y="2121408"/>
            <a:ext cx="502920" cy="4114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800" b="1">
                <a:solidFill>
                  <a:srgbClr val="FFFFFF"/>
                </a:solidFill>
                <a:latin typeface="Aptos"/>
              </a:rPr>
              <a:t>!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9052559" y="2103120"/>
            <a:ext cx="2148839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700" b="1">
                <a:solidFill>
                  <a:srgbClr val="1B1B1B"/>
                </a:solidFill>
                <a:latin typeface="Aptos"/>
              </a:rPr>
              <a:t>Limited-time offers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458200" y="2697479"/>
            <a:ext cx="2697479" cy="107721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0" dirty="0">
                <a:solidFill>
                  <a:srgbClr val="66615A"/>
                </a:solidFill>
                <a:latin typeface="Aptos"/>
              </a:rPr>
              <a:t>Create urgency and give social-media followers something new to respond to.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22960" y="4480560"/>
            <a:ext cx="2743200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1" dirty="0">
                <a:solidFill>
                  <a:srgbClr val="1B1B1B"/>
                </a:solidFill>
                <a:latin typeface="Aptos"/>
              </a:rPr>
              <a:t>Example customer journey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822960" y="5074920"/>
            <a:ext cx="2240280" cy="640080"/>
          </a:xfrm>
          <a:prstGeom prst="roundRect">
            <a:avLst/>
          </a:prstGeom>
          <a:solidFill>
            <a:srgbClr val="E85C2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868680" y="5184648"/>
            <a:ext cx="2148840" cy="3657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Sees TikTok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3154680" y="5175504"/>
            <a:ext cx="32004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600" b="1">
                <a:solidFill>
                  <a:srgbClr val="66615A"/>
                </a:solidFill>
                <a:latin typeface="Aptos"/>
              </a:rPr>
              <a:t>→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3566160" y="5074920"/>
            <a:ext cx="2240280" cy="640080"/>
          </a:xfrm>
          <a:prstGeom prst="roundRect">
            <a:avLst/>
          </a:prstGeom>
          <a:solidFill>
            <a:srgbClr val="B52F2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3611879" y="5184648"/>
            <a:ext cx="2148840" cy="3657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Visits truck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5897879" y="5175504"/>
            <a:ext cx="32004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600" b="1">
                <a:solidFill>
                  <a:srgbClr val="66615A"/>
                </a:solidFill>
                <a:latin typeface="Aptos"/>
              </a:rPr>
              <a:t>→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6309360" y="5074920"/>
            <a:ext cx="2240280" cy="640080"/>
          </a:xfrm>
          <a:prstGeom prst="roundRect">
            <a:avLst/>
          </a:prstGeom>
          <a:solidFill>
            <a:srgbClr val="E0A6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6355080" y="5184648"/>
            <a:ext cx="2148840" cy="3657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Uses student offer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8641080" y="5175504"/>
            <a:ext cx="32004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600" b="1">
                <a:solidFill>
                  <a:srgbClr val="66615A"/>
                </a:solidFill>
                <a:latin typeface="Aptos"/>
              </a:rPr>
              <a:t>→</a:t>
            </a:r>
          </a:p>
        </p:txBody>
      </p:sp>
      <p:sp>
        <p:nvSpPr>
          <p:cNvPr id="32" name="Rounded Rectangle 31"/>
          <p:cNvSpPr/>
          <p:nvPr/>
        </p:nvSpPr>
        <p:spPr>
          <a:xfrm>
            <a:off x="9052560" y="5074920"/>
            <a:ext cx="2743200" cy="640080"/>
          </a:xfrm>
          <a:prstGeom prst="roundRect">
            <a:avLst/>
          </a:prstGeom>
          <a:solidFill>
            <a:srgbClr val="3F78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TextBox 32"/>
          <p:cNvSpPr txBox="1"/>
          <p:nvPr/>
        </p:nvSpPr>
        <p:spPr>
          <a:xfrm>
            <a:off x="9098280" y="5184648"/>
            <a:ext cx="2651760" cy="3657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Returns with loyalty reward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685800" y="6446520"/>
            <a:ext cx="3840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1">
                <a:solidFill>
                  <a:srgbClr val="66615A"/>
                </a:solidFill>
                <a:latin typeface="Aptos"/>
              </a:rPr>
              <a:t>FIRE &amp; FRY  •  INVESTOR PITCH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AF7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85800" y="502920"/>
            <a:ext cx="987552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800" b="1">
                <a:solidFill>
                  <a:srgbClr val="1B1B1B"/>
                </a:solidFill>
                <a:latin typeface="Aptos"/>
              </a:rPr>
              <a:t>Funding Requirement — £25,000</a:t>
            </a:r>
          </a:p>
        </p:txBody>
      </p:sp>
      <p:sp>
        <p:nvSpPr>
          <p:cNvPr id="4" name="Rectangle 3"/>
          <p:cNvSpPr/>
          <p:nvPr/>
        </p:nvSpPr>
        <p:spPr>
          <a:xfrm>
            <a:off x="685800" y="1143000"/>
            <a:ext cx="777240" cy="64008"/>
          </a:xfrm>
          <a:prstGeom prst="rect">
            <a:avLst/>
          </a:prstGeom>
          <a:solidFill>
            <a:srgbClr val="E85C2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685800" y="1298448"/>
            <a:ext cx="10424160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0" dirty="0">
                <a:solidFill>
                  <a:srgbClr val="66615A"/>
                </a:solidFill>
                <a:latin typeface="Aptos"/>
              </a:rPr>
              <a:t>The funding covers the assets and working capital needed to launch the truck.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064240" y="502920"/>
            <a:ext cx="45720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100" b="1">
                <a:solidFill>
                  <a:srgbClr val="66615A"/>
                </a:solidFill>
                <a:latin typeface="Aptos"/>
              </a:rPr>
              <a:t>07</a:t>
            </a:r>
          </a:p>
        </p:txBody>
      </p:sp>
      <p:graphicFrame>
        <p:nvGraphicFramePr>
          <p:cNvPr id="7" name="Chart 6"/>
          <p:cNvGraphicFramePr>
            <a:graphicFrameLocks noGrp="1"/>
          </p:cNvGraphicFramePr>
          <p:nvPr/>
        </p:nvGraphicFramePr>
        <p:xfrm>
          <a:off x="685800" y="1645920"/>
          <a:ext cx="4846320" cy="42062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1901952" y="3063240"/>
            <a:ext cx="2377440" cy="5486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700" b="1">
                <a:solidFill>
                  <a:srgbClr val="1B1B1B"/>
                </a:solidFill>
                <a:latin typeface="Aptos"/>
              </a:rPr>
              <a:t>£25,000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993392" y="3657600"/>
            <a:ext cx="219456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950" b="1">
                <a:solidFill>
                  <a:srgbClr val="66615A"/>
                </a:solidFill>
                <a:latin typeface="Aptos"/>
              </a:rPr>
              <a:t>START-UP FUNDING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897880" y="1691640"/>
            <a:ext cx="3794760" cy="30777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dirty="0">
                <a:solidFill>
                  <a:srgbClr val="1B1B1B"/>
                </a:solidFill>
                <a:latin typeface="Aptos"/>
              </a:rPr>
              <a:t>Food truck + modifications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829800" y="1691640"/>
            <a:ext cx="123444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150" b="1">
                <a:solidFill>
                  <a:srgbClr val="1B1B1B"/>
                </a:solidFill>
                <a:latin typeface="Aptos"/>
              </a:rPr>
              <a:t>£12,000</a:t>
            </a:r>
          </a:p>
        </p:txBody>
      </p:sp>
      <p:sp>
        <p:nvSpPr>
          <p:cNvPr id="12" name="Rectangle 11"/>
          <p:cNvSpPr/>
          <p:nvPr/>
        </p:nvSpPr>
        <p:spPr>
          <a:xfrm>
            <a:off x="5897880" y="2039112"/>
            <a:ext cx="5166360" cy="10972"/>
          </a:xfrm>
          <a:prstGeom prst="rect">
            <a:avLst/>
          </a:prstGeom>
          <a:solidFill>
            <a:srgbClr val="E0DBD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5897880" y="2258568"/>
            <a:ext cx="3794760" cy="30777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dirty="0">
                <a:solidFill>
                  <a:srgbClr val="1B1B1B"/>
                </a:solidFill>
                <a:latin typeface="Aptos"/>
              </a:rPr>
              <a:t>Cooking equipment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829800" y="2258568"/>
            <a:ext cx="123444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150" b="1">
                <a:solidFill>
                  <a:srgbClr val="1B1B1B"/>
                </a:solidFill>
                <a:latin typeface="Aptos"/>
              </a:rPr>
              <a:t>£5,000</a:t>
            </a:r>
          </a:p>
        </p:txBody>
      </p:sp>
      <p:sp>
        <p:nvSpPr>
          <p:cNvPr id="15" name="Rectangle 14"/>
          <p:cNvSpPr/>
          <p:nvPr/>
        </p:nvSpPr>
        <p:spPr>
          <a:xfrm>
            <a:off x="5897880" y="2606040"/>
            <a:ext cx="5166360" cy="10972"/>
          </a:xfrm>
          <a:prstGeom prst="rect">
            <a:avLst/>
          </a:prstGeom>
          <a:solidFill>
            <a:srgbClr val="E0DBD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5897880" y="2825496"/>
            <a:ext cx="3794760" cy="30777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dirty="0">
                <a:solidFill>
                  <a:srgbClr val="1B1B1B"/>
                </a:solidFill>
                <a:latin typeface="Aptos"/>
              </a:rPr>
              <a:t>Working capital reserve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829800" y="2825496"/>
            <a:ext cx="123444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150" b="1">
                <a:solidFill>
                  <a:srgbClr val="1B1B1B"/>
                </a:solidFill>
                <a:latin typeface="Aptos"/>
              </a:rPr>
              <a:t>£4,000</a:t>
            </a:r>
          </a:p>
        </p:txBody>
      </p:sp>
      <p:sp>
        <p:nvSpPr>
          <p:cNvPr id="18" name="Rectangle 17"/>
          <p:cNvSpPr/>
          <p:nvPr/>
        </p:nvSpPr>
        <p:spPr>
          <a:xfrm>
            <a:off x="5897880" y="3172968"/>
            <a:ext cx="5166360" cy="10972"/>
          </a:xfrm>
          <a:prstGeom prst="rect">
            <a:avLst/>
          </a:prstGeom>
          <a:solidFill>
            <a:srgbClr val="E0DBD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5897880" y="3392424"/>
            <a:ext cx="3794760" cy="30777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dirty="0">
                <a:solidFill>
                  <a:srgbClr val="1B1B1B"/>
                </a:solidFill>
                <a:latin typeface="Aptos"/>
              </a:rPr>
              <a:t>Initial stock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9829800" y="3392424"/>
            <a:ext cx="123444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150" b="1">
                <a:solidFill>
                  <a:srgbClr val="1B1B1B"/>
                </a:solidFill>
                <a:latin typeface="Aptos"/>
              </a:rPr>
              <a:t>£1,500</a:t>
            </a:r>
          </a:p>
        </p:txBody>
      </p:sp>
      <p:sp>
        <p:nvSpPr>
          <p:cNvPr id="21" name="Rectangle 20"/>
          <p:cNvSpPr/>
          <p:nvPr/>
        </p:nvSpPr>
        <p:spPr>
          <a:xfrm>
            <a:off x="5897880" y="3739896"/>
            <a:ext cx="5166360" cy="10972"/>
          </a:xfrm>
          <a:prstGeom prst="rect">
            <a:avLst/>
          </a:prstGeom>
          <a:solidFill>
            <a:srgbClr val="E0DBD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5897880" y="3959352"/>
            <a:ext cx="3794760" cy="30777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dirty="0" err="1">
                <a:solidFill>
                  <a:srgbClr val="1B1B1B"/>
                </a:solidFill>
                <a:latin typeface="Aptos"/>
              </a:rPr>
              <a:t>Licences</a:t>
            </a:r>
            <a:r>
              <a:rPr sz="1400" b="0" dirty="0">
                <a:solidFill>
                  <a:srgbClr val="1B1B1B"/>
                </a:solidFill>
                <a:latin typeface="Aptos"/>
              </a:rPr>
              <a:t>, insurance + permits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9829800" y="3959352"/>
            <a:ext cx="123444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150" b="1">
                <a:solidFill>
                  <a:srgbClr val="1B1B1B"/>
                </a:solidFill>
                <a:latin typeface="Aptos"/>
              </a:rPr>
              <a:t>£1,000</a:t>
            </a:r>
          </a:p>
        </p:txBody>
      </p:sp>
      <p:sp>
        <p:nvSpPr>
          <p:cNvPr id="24" name="Rectangle 23"/>
          <p:cNvSpPr/>
          <p:nvPr/>
        </p:nvSpPr>
        <p:spPr>
          <a:xfrm>
            <a:off x="5897880" y="4306824"/>
            <a:ext cx="5166360" cy="10972"/>
          </a:xfrm>
          <a:prstGeom prst="rect">
            <a:avLst/>
          </a:prstGeom>
          <a:solidFill>
            <a:srgbClr val="E0DBD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5897880" y="4526280"/>
            <a:ext cx="3794760" cy="30777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dirty="0">
                <a:solidFill>
                  <a:srgbClr val="1B1B1B"/>
                </a:solidFill>
                <a:latin typeface="Aptos"/>
              </a:rPr>
              <a:t>Marketing + branding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9829800" y="4526280"/>
            <a:ext cx="123444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150" b="1">
                <a:solidFill>
                  <a:srgbClr val="1B1B1B"/>
                </a:solidFill>
                <a:latin typeface="Aptos"/>
              </a:rPr>
              <a:t>£1,000</a:t>
            </a:r>
          </a:p>
        </p:txBody>
      </p:sp>
      <p:sp>
        <p:nvSpPr>
          <p:cNvPr id="27" name="Rectangle 26"/>
          <p:cNvSpPr/>
          <p:nvPr/>
        </p:nvSpPr>
        <p:spPr>
          <a:xfrm>
            <a:off x="5897880" y="4873752"/>
            <a:ext cx="5166360" cy="10972"/>
          </a:xfrm>
          <a:prstGeom prst="rect">
            <a:avLst/>
          </a:prstGeom>
          <a:solidFill>
            <a:srgbClr val="E0DBD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5897880" y="5093208"/>
            <a:ext cx="3794760" cy="30777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dirty="0">
                <a:solidFill>
                  <a:srgbClr val="1B1B1B"/>
                </a:solidFill>
                <a:latin typeface="Aptos"/>
              </a:rPr>
              <a:t>Packaging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9829800" y="5093208"/>
            <a:ext cx="123444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150" b="1">
                <a:solidFill>
                  <a:srgbClr val="1B1B1B"/>
                </a:solidFill>
                <a:latin typeface="Aptos"/>
              </a:rPr>
              <a:t>£500</a:t>
            </a:r>
          </a:p>
        </p:txBody>
      </p:sp>
      <p:sp>
        <p:nvSpPr>
          <p:cNvPr id="30" name="Rectangle 29"/>
          <p:cNvSpPr/>
          <p:nvPr/>
        </p:nvSpPr>
        <p:spPr>
          <a:xfrm>
            <a:off x="5897880" y="5440680"/>
            <a:ext cx="5166360" cy="10972"/>
          </a:xfrm>
          <a:prstGeom prst="rect">
            <a:avLst/>
          </a:prstGeom>
          <a:solidFill>
            <a:srgbClr val="E0DBD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5897880" y="5806440"/>
            <a:ext cx="5166360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1" dirty="0">
                <a:solidFill>
                  <a:srgbClr val="E85C23"/>
                </a:solidFill>
                <a:latin typeface="Aptos"/>
              </a:rPr>
              <a:t>Funding source: investor funding + personal savings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685800" y="6446520"/>
            <a:ext cx="3840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1">
                <a:solidFill>
                  <a:srgbClr val="66615A"/>
                </a:solidFill>
                <a:latin typeface="Aptos"/>
              </a:rPr>
              <a:t>FIRE &amp; FRY  •  INVESTOR PITCH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B1B1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777240" y="685800"/>
            <a:ext cx="877824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3000" b="1" dirty="0">
                <a:solidFill>
                  <a:srgbClr val="FFFFFF"/>
                </a:solidFill>
                <a:latin typeface="Aptos"/>
              </a:rPr>
              <a:t>WHY INVEST IN FIRE &amp; FRY?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04672" y="1417320"/>
            <a:ext cx="685800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0">
                <a:solidFill>
                  <a:srgbClr val="D7D2C8"/>
                </a:solidFill>
                <a:latin typeface="Aptos"/>
              </a:rPr>
              <a:t>A straightforward food concept with room to grow.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2194560"/>
            <a:ext cx="68580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1">
                <a:solidFill>
                  <a:srgbClr val="E85C23"/>
                </a:solidFill>
                <a:latin typeface="Aptos"/>
              </a:rPr>
              <a:t>01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645920" y="2148840"/>
            <a:ext cx="301752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800" b="1">
                <a:solidFill>
                  <a:srgbClr val="FFFFFF"/>
                </a:solidFill>
                <a:latin typeface="Aptos"/>
              </a:rPr>
              <a:t>Clear customer base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572000" y="2176272"/>
            <a:ext cx="5943600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0" dirty="0">
                <a:solidFill>
                  <a:srgbClr val="D2CDC4"/>
                </a:solidFill>
                <a:latin typeface="Aptos"/>
              </a:rPr>
              <a:t>Students, young professionals, families and event visitors.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3337560"/>
            <a:ext cx="68580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1">
                <a:solidFill>
                  <a:srgbClr val="E85C23"/>
                </a:solidFill>
                <a:latin typeface="Aptos"/>
              </a:rPr>
              <a:t>02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645920" y="3291840"/>
            <a:ext cx="301752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800" b="1">
                <a:solidFill>
                  <a:srgbClr val="FFFFFF"/>
                </a:solidFill>
                <a:latin typeface="Aptos"/>
              </a:rPr>
              <a:t>Flexible business model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572000" y="3319272"/>
            <a:ext cx="5943600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0" dirty="0">
                <a:solidFill>
                  <a:srgbClr val="D2CDC4"/>
                </a:solidFill>
                <a:latin typeface="Aptos"/>
              </a:rPr>
              <a:t>A mobile truck can trade where demand is strongest.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22960" y="4480560"/>
            <a:ext cx="68580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1">
                <a:solidFill>
                  <a:srgbClr val="E85C23"/>
                </a:solidFill>
                <a:latin typeface="Aptos"/>
              </a:rPr>
              <a:t>03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645920" y="4434840"/>
            <a:ext cx="301752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800" b="1" dirty="0">
                <a:solidFill>
                  <a:srgbClr val="FFFFFF"/>
                </a:solidFill>
                <a:latin typeface="Aptos"/>
              </a:rPr>
              <a:t>Growth potential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72000" y="4462272"/>
            <a:ext cx="594360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600" b="0" dirty="0">
                <a:solidFill>
                  <a:srgbClr val="D2CDC4"/>
                </a:solidFill>
                <a:latin typeface="Aptos"/>
              </a:rPr>
              <a:t>The long-term aim is additional trucks across London and other UK cities.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22960" y="5715000"/>
            <a:ext cx="2423160" cy="384048"/>
          </a:xfrm>
          <a:prstGeom prst="roundRect">
            <a:avLst/>
          </a:prstGeom>
          <a:solidFill>
            <a:srgbClr val="E85C2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822960" y="5754808"/>
            <a:ext cx="2423160" cy="276999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1200" b="1" dirty="0">
                <a:solidFill>
                  <a:srgbClr val="FFFFFF"/>
                </a:solidFill>
                <a:latin typeface="Aptos"/>
              </a:rPr>
              <a:t>£25,000 START-UP FUNDING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662672" y="5728716"/>
            <a:ext cx="3383280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800" b="1" dirty="0">
                <a:solidFill>
                  <a:srgbClr val="FFFFFF"/>
                </a:solidFill>
                <a:latin typeface="Aptos"/>
              </a:rPr>
              <a:t>Thank you</a:t>
            </a:r>
            <a:r>
              <a:rPr lang="en-GB" sz="1800" b="1" dirty="0">
                <a:solidFill>
                  <a:srgbClr val="FFFFFF"/>
                </a:solidFill>
                <a:latin typeface="Aptos"/>
              </a:rPr>
              <a:t>! Any </a:t>
            </a:r>
            <a:r>
              <a:rPr sz="1800" b="1" dirty="0">
                <a:solidFill>
                  <a:srgbClr val="FFFFFF"/>
                </a:solidFill>
                <a:latin typeface="Aptos"/>
              </a:rPr>
              <a:t>questions?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657</Words>
  <Application>Microsoft Office PowerPoint</Application>
  <PresentationFormat>Widescreen</PresentationFormat>
  <Paragraphs>131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Fire &amp; Fry Investor Presentation</dc:title>
  <dc:subject>LCLM4006 Enterprise and Entrepreneurship</dc:subject>
  <dc:creator>Alexandru Balaban</dc:creator>
  <cp:keywords>Fire &amp; Fry, business proposal, investor pitch</cp:keywords>
  <dc:description>generated using python-pptx</dc:description>
  <cp:lastModifiedBy>Daria Balaban</cp:lastModifiedBy>
  <cp:revision>2</cp:revision>
  <dcterms:created xsi:type="dcterms:W3CDTF">2013-01-27T09:14:16Z</dcterms:created>
  <dcterms:modified xsi:type="dcterms:W3CDTF">2026-08-09T09:45:12Z</dcterms:modified>
  <cp:category/>
</cp:coreProperties>
</file>