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753600" cy="7315200"/>
  <p:notesSz cx="6858000" cy="9144000"/>
  <p:embeddedFontLst>
    <p:embeddedFont>
      <p:font typeface="Calibri (MS)" panose="020B0604020202020204" charset="0"/>
      <p:regular r:id="rId18"/>
    </p:embeddedFont>
    <p:embeddedFont>
      <p:font typeface="Calibri (MS) Bold" panose="020B0604020202020204" charset="0"/>
      <p:regular r:id="rId19"/>
    </p:embeddedFont>
    <p:embeddedFont>
      <p:font typeface="Calibri (MS) Bold Italics"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98" d="100"/>
          <a:sy n="98" d="100"/>
        </p:scale>
        <p:origin x="178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03.12.2025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afternoon, everyone. We are group [names], and today we will present ‘Communication Barriers &amp; Solutions at Flight Foods Ltd.’ We will show how communication problems inside the factory affect the quality of the ready meals and propose solutions based on classical communication theories.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First, let’s examine the main communication obstacles in the Flight Foods case:</a:t>
            </a:r>
          </a:p>
          <a:p>
            <a:endParaRPr lang="en-US"/>
          </a:p>
          <a:p>
            <a:r>
              <a:rPr lang="en-US"/>
              <a:t>Language — many workers speak very limited English, which makes comprehension difficult.</a:t>
            </a:r>
          </a:p>
          <a:p>
            <a:r>
              <a:rPr lang="en-US"/>
              <a:t>Cultural differences — five different cultural groups with distinct backgrounds and experiences.</a:t>
            </a:r>
          </a:p>
          <a:p>
            <a:r>
              <a:rPr lang="en-US"/>
              <a:t>Environmental noise — the old machines are extremely loud, making verbal communication challenging.</a:t>
            </a:r>
          </a:p>
          <a:p>
            <a:r>
              <a:rPr lang="en-US"/>
              <a:t>Weak feedback loop — there is no confirmation that instructions were actually understood.</a:t>
            </a:r>
          </a:p>
          <a:p>
            <a:r>
              <a:rPr lang="en-US"/>
              <a:t>Inadequate training — employees do not receive hygiene training before starting work.</a:t>
            </a:r>
          </a:p>
          <a:p>
            <a:r>
              <a:rPr lang="en-US"/>
              <a:t>Misinterpreted nonverbal communication — Gary’s visual cues or tone of voice may be misunderstood.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Here we have the Shannon &amp; Weaver model. This linear model identifies the key elements of communication — source, message, channel, receiver — and highlights how noise can interfere. In the Flight Foods context:</a:t>
            </a:r>
          </a:p>
          <a:p>
            <a:endParaRPr lang="en-US"/>
          </a:p>
          <a:p>
            <a:r>
              <a:rPr lang="en-US"/>
              <a:t>Loud machines introduce physical noise,</a:t>
            </a:r>
          </a:p>
          <a:p>
            <a:r>
              <a:rPr lang="en-US"/>
              <a:t>Language differences and accents create semantic noise,</a:t>
            </a:r>
          </a:p>
          <a:p>
            <a:r>
              <a:rPr lang="en-US"/>
              <a:t>The absence of confirmation (feedback) prevents verification that the message was correctly understood.</a:t>
            </a:r>
          </a:p>
          <a:p>
            <a:endParaRPr lang="en-US"/>
          </a:p>
          <a:p>
            <a:r>
              <a:rPr lang="en-US"/>
              <a:t>If using the image: “As you can see in the diagram, any distortion in the channel can compromise the delivery of the original message.”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is Schramm’s circular communication model. Here, communication is not one-way; it is an interactive process in which sender and receiver exchange roles, encode, decode, and interpret messages. A central concept is the ‘field of experience’: both individuals must share some overlap in their experiences for communication to be effective. In our case:</a:t>
            </a:r>
          </a:p>
          <a:p>
            <a:endParaRPr lang="en-US"/>
          </a:p>
          <a:p>
            <a:r>
              <a:rPr lang="en-US"/>
              <a:t>Gary and the workers have very different fields of experience (culturally and linguistically).</a:t>
            </a:r>
          </a:p>
          <a:p>
            <a:r>
              <a:rPr lang="en-US"/>
              <a:t>Without this shared field, hygiene instructions may make little sense to younger workers or those from different backgrounds.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Here is David Berlo’s SMCR model: Source, Message, Channel, Receiver. Berlo emphasizes that each component involves factors such as communication skills, culture, attitudes, and knowledge. In the Flight Foods scenario:</a:t>
            </a:r>
          </a:p>
          <a:p>
            <a:endParaRPr lang="en-US"/>
          </a:p>
          <a:p>
            <a:r>
              <a:rPr lang="en-US"/>
              <a:t>The Source (Gary) may have good intentions, but if his encoding is too complex, workers will decode the message incorrectly.</a:t>
            </a:r>
          </a:p>
          <a:p>
            <a:r>
              <a:rPr lang="en-US"/>
              <a:t>The Message about hygiene may be technically correct, but poorly designed for people who do not speak English well.</a:t>
            </a:r>
          </a:p>
          <a:p>
            <a:r>
              <a:rPr lang="en-US"/>
              <a:t>The Channel (verbal + written signs) is limited if it is only available in English.</a:t>
            </a:r>
          </a:p>
          <a:p>
            <a:r>
              <a:rPr lang="en-US"/>
              <a:t>The Receiver (the employees) have different levels of knowledge, attitudes, and cultural backgrounds, which affects how they decode messages.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Here we present a chart showing the estimated frequency of various communication problems in the factory (based on interviews and observations):</a:t>
            </a:r>
          </a:p>
          <a:p>
            <a:endParaRPr lang="en-US"/>
          </a:p>
          <a:p>
            <a:r>
              <a:rPr lang="en-US"/>
              <a:t>Language and nonverbal problems occur most frequently,</a:t>
            </a:r>
          </a:p>
          <a:p>
            <a:r>
              <a:rPr lang="en-US"/>
              <a:t>Environmental noise is also a critical issue,</a:t>
            </a:r>
          </a:p>
          <a:p>
            <a:r>
              <a:rPr lang="en-US"/>
              <a:t>Feedback breakdowns happen regularly.</a:t>
            </a:r>
          </a:p>
          <a:p>
            <a:endParaRPr lang="en-US"/>
          </a:p>
          <a:p>
            <a:r>
              <a:rPr lang="en-US"/>
              <a:t>This chart helps us identify which areas require the most urgent solutions.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Now, I will propose some solutions based on the theories we discussed:</a:t>
            </a:r>
          </a:p>
          <a:p>
            <a:endParaRPr lang="en-US"/>
          </a:p>
          <a:p>
            <a:r>
              <a:rPr lang="en-US"/>
              <a:t>Multilingual training materials — leaflets, videos, and instructions in the workers’ own languages.</a:t>
            </a:r>
          </a:p>
          <a:p>
            <a:r>
              <a:rPr lang="en-US"/>
              <a:t>Visual Standard Operating Procedures (SOPs) — using icons, colors, and images to show hygiene steps.</a:t>
            </a:r>
          </a:p>
          <a:p>
            <a:r>
              <a:rPr lang="en-US"/>
              <a:t>Reducing environmental noise — machine maintenance, reorganizing factory layout, acoustic barriers.</a:t>
            </a:r>
          </a:p>
          <a:p>
            <a:r>
              <a:rPr lang="en-US"/>
              <a:t>Training for Gary — communication skills training: pacing, tone, clarity, and simplified language.</a:t>
            </a:r>
          </a:p>
          <a:p>
            <a:r>
              <a:rPr lang="en-US"/>
              <a:t>Structured feedback — checklists, quick quizzes, and confirming that each worker understood correctly.</a:t>
            </a:r>
          </a:p>
          <a:p>
            <a:r>
              <a:rPr lang="en-US"/>
              <a:t>Pairing younger and older workers — mentoring so younger staff learn not only tasks but safety culture as well.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conclusion, communication problems at Flight Foods Ltd are multifaceted: they involve physical noise, language barriers, cultural mismatches, and weak feedback. By applying the Shannon &amp; Weaver, Schramm, and Berlo models, we clearly identify where communication breaks down. Our theoretical and practical solutions can significantly improve hygiene, reduce mistakes (such as meat ending up in vegetarian meals), and increase factory efficiency. If implemented, these changes will not only solve the current issues but also strengthen the company’s long-term safety and quality culture.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sp>
        <p:nvSpPr>
          <p:cNvPr id="2" name="Freeform 2"/>
          <p:cNvSpPr/>
          <p:nvPr/>
        </p:nvSpPr>
        <p:spPr>
          <a:xfrm>
            <a:off x="273891" y="-65120"/>
            <a:ext cx="9205817" cy="4290517"/>
          </a:xfrm>
          <a:custGeom>
            <a:avLst/>
            <a:gdLst/>
            <a:ahLst/>
            <a:cxnLst/>
            <a:rect l="l" t="t" r="r" b="b"/>
            <a:pathLst>
              <a:path w="9205817" h="4290517">
                <a:moveTo>
                  <a:pt x="0" y="0"/>
                </a:moveTo>
                <a:lnTo>
                  <a:pt x="9205818" y="0"/>
                </a:lnTo>
                <a:lnTo>
                  <a:pt x="9205818" y="4290516"/>
                </a:lnTo>
                <a:lnTo>
                  <a:pt x="0" y="4290516"/>
                </a:lnTo>
                <a:lnTo>
                  <a:pt x="0" y="0"/>
                </a:lnTo>
                <a:close/>
              </a:path>
            </a:pathLst>
          </a:custGeom>
          <a:blipFill>
            <a:blip r:embed="rId3"/>
            <a:stretch>
              <a:fillRect t="-8601" b="-34350"/>
            </a:stretch>
          </a:blipFill>
        </p:spPr>
        <p:txBody>
          <a:bodyPr/>
          <a:lstStyle/>
          <a:p>
            <a:endParaRPr lang="en-GB"/>
          </a:p>
        </p:txBody>
      </p:sp>
      <p:sp>
        <p:nvSpPr>
          <p:cNvPr id="3" name="TextBox 3"/>
          <p:cNvSpPr txBox="1"/>
          <p:nvPr/>
        </p:nvSpPr>
        <p:spPr>
          <a:xfrm>
            <a:off x="1715449" y="3409950"/>
            <a:ext cx="6192461" cy="3905250"/>
          </a:xfrm>
          <a:prstGeom prst="rect">
            <a:avLst/>
          </a:prstGeom>
        </p:spPr>
        <p:txBody>
          <a:bodyPr lIns="0" tIns="0" rIns="0" bIns="0" rtlCol="0" anchor="t">
            <a:spAutoFit/>
          </a:bodyPr>
          <a:lstStyle/>
          <a:p>
            <a:pPr algn="ctr">
              <a:lnSpc>
                <a:spcPts val="3379"/>
              </a:lnSpc>
            </a:pPr>
            <a:endParaRPr/>
          </a:p>
          <a:p>
            <a:pPr algn="ctr">
              <a:lnSpc>
                <a:spcPts val="3379"/>
              </a:lnSpc>
            </a:pPr>
            <a:endParaRPr/>
          </a:p>
          <a:p>
            <a:pPr algn="ctr">
              <a:lnSpc>
                <a:spcPts val="3379"/>
              </a:lnSpc>
            </a:pPr>
            <a:r>
              <a:rPr lang="en-US" sz="2816" b="1">
                <a:solidFill>
                  <a:srgbClr val="000000"/>
                </a:solidFill>
                <a:latin typeface="Calibri (MS) Bold"/>
                <a:ea typeface="Calibri (MS) Bold"/>
                <a:cs typeface="Calibri (MS) Bold"/>
                <a:sym typeface="Calibri (MS) Bold"/>
              </a:rPr>
              <a:t>LCLM4003 Effective Teamwork and Communication </a:t>
            </a:r>
          </a:p>
          <a:p>
            <a:pPr algn="ctr">
              <a:lnSpc>
                <a:spcPts val="3379"/>
              </a:lnSpc>
            </a:pPr>
            <a:r>
              <a:rPr lang="en-US" sz="2816" b="1">
                <a:solidFill>
                  <a:srgbClr val="000000"/>
                </a:solidFill>
                <a:latin typeface="Calibri (MS) Bold"/>
                <a:ea typeface="Calibri (MS) Bold"/>
                <a:cs typeface="Calibri (MS) Bold"/>
                <a:sym typeface="Calibri (MS) Bold"/>
              </a:rPr>
              <a:t>Lecturer: Timothy Hopkins</a:t>
            </a:r>
          </a:p>
          <a:p>
            <a:pPr algn="ctr">
              <a:lnSpc>
                <a:spcPts val="3379"/>
              </a:lnSpc>
            </a:pPr>
            <a:endParaRPr lang="en-US" sz="2816" b="1">
              <a:solidFill>
                <a:srgbClr val="000000"/>
              </a:solidFill>
              <a:latin typeface="Calibri (MS) Bold"/>
              <a:ea typeface="Calibri (MS) Bold"/>
              <a:cs typeface="Calibri (MS) Bold"/>
              <a:sym typeface="Calibri (MS) Bold"/>
            </a:endParaRPr>
          </a:p>
          <a:p>
            <a:pPr algn="ctr">
              <a:lnSpc>
                <a:spcPts val="3379"/>
              </a:lnSpc>
            </a:pPr>
            <a:r>
              <a:rPr lang="en-US" sz="2816" b="1">
                <a:solidFill>
                  <a:srgbClr val="000000"/>
                </a:solidFill>
                <a:latin typeface="Calibri (MS) Bold"/>
                <a:ea typeface="Calibri (MS) Bold"/>
                <a:cs typeface="Calibri (MS) Bold"/>
                <a:sym typeface="Calibri (MS) Bold"/>
              </a:rPr>
              <a:t> Mariana Nogueira - ID: 2439864</a:t>
            </a:r>
          </a:p>
          <a:p>
            <a:pPr algn="ctr">
              <a:lnSpc>
                <a:spcPts val="3379"/>
              </a:lnSpc>
            </a:pPr>
            <a:r>
              <a:rPr lang="en-US" sz="2816" b="1">
                <a:solidFill>
                  <a:srgbClr val="000000"/>
                </a:solidFill>
                <a:latin typeface="Calibri (MS) Bold"/>
                <a:ea typeface="Calibri (MS) Bold"/>
                <a:cs typeface="Calibri (MS) Bold"/>
                <a:sym typeface="Calibri (MS) Bold"/>
              </a:rPr>
              <a:t>Ana Langa - ID: 2442049</a:t>
            </a:r>
          </a:p>
          <a:p>
            <a:pPr algn="ctr">
              <a:lnSpc>
                <a:spcPts val="3379"/>
              </a:lnSpc>
            </a:pPr>
            <a:r>
              <a:rPr lang="en-US" sz="2816" b="1">
                <a:solidFill>
                  <a:srgbClr val="000000"/>
                </a:solidFill>
                <a:latin typeface="Calibri (MS) Bold"/>
                <a:ea typeface="Calibri (MS) Bold"/>
                <a:cs typeface="Calibri (MS) Bold"/>
                <a:sym typeface="Calibri (MS) Bold"/>
              </a:rPr>
              <a:t>Robert Ilie Rusnac - ID: 2435669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sp>
        <p:nvSpPr>
          <p:cNvPr id="2" name="TextBox 2"/>
          <p:cNvSpPr txBox="1"/>
          <p:nvPr/>
        </p:nvSpPr>
        <p:spPr>
          <a:xfrm>
            <a:off x="0" y="2434867"/>
            <a:ext cx="6967696" cy="4695825"/>
          </a:xfrm>
          <a:prstGeom prst="rect">
            <a:avLst/>
          </a:prstGeom>
        </p:spPr>
        <p:txBody>
          <a:bodyPr lIns="0" tIns="0" rIns="0" bIns="0" rtlCol="0" anchor="t">
            <a:spAutoFit/>
          </a:bodyPr>
          <a:lstStyle/>
          <a:p>
            <a:pPr algn="l">
              <a:lnSpc>
                <a:spcPts val="4051"/>
              </a:lnSpc>
              <a:spcBef>
                <a:spcPct val="0"/>
              </a:spcBef>
            </a:pPr>
            <a:r>
              <a:rPr lang="en-US" sz="3375" b="1">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 Introduction </a:t>
            </a:r>
          </a:p>
          <a:p>
            <a:pPr algn="l">
              <a:lnSpc>
                <a:spcPts val="4051"/>
              </a:lnSpc>
              <a:spcBef>
                <a:spcPct val="0"/>
              </a:spcBef>
            </a:pPr>
            <a:r>
              <a:rPr lang="en-US" sz="3375" b="1">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 Communication Barriers</a:t>
            </a:r>
          </a:p>
          <a:p>
            <a:pPr algn="l">
              <a:lnSpc>
                <a:spcPts val="4051"/>
              </a:lnSpc>
              <a:spcBef>
                <a:spcPct val="0"/>
              </a:spcBef>
            </a:pPr>
            <a:r>
              <a:rPr lang="en-US" sz="3375" b="1">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■Schramm’s Circular Model</a:t>
            </a:r>
          </a:p>
          <a:p>
            <a:pPr algn="l">
              <a:lnSpc>
                <a:spcPts val="4051"/>
              </a:lnSpc>
              <a:spcBef>
                <a:spcPct val="0"/>
              </a:spcBef>
            </a:pPr>
            <a:r>
              <a:rPr lang="en-US" sz="3375" b="1">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■Berlo’s SMCR Model</a:t>
            </a:r>
          </a:p>
          <a:p>
            <a:pPr algn="l">
              <a:lnSpc>
                <a:spcPts val="4051"/>
              </a:lnSpc>
              <a:spcBef>
                <a:spcPct val="0"/>
              </a:spcBef>
            </a:pPr>
            <a:r>
              <a:rPr lang="en-US" sz="3375" b="1">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■Flight Foods scenario</a:t>
            </a:r>
          </a:p>
          <a:p>
            <a:pPr algn="l">
              <a:lnSpc>
                <a:spcPts val="4051"/>
              </a:lnSpc>
              <a:spcBef>
                <a:spcPct val="0"/>
              </a:spcBef>
            </a:pPr>
            <a:r>
              <a:rPr lang="en-US" sz="3375" b="1">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■Communication Problems Frequency</a:t>
            </a:r>
          </a:p>
          <a:p>
            <a:pPr algn="l">
              <a:lnSpc>
                <a:spcPts val="4051"/>
              </a:lnSpc>
              <a:spcBef>
                <a:spcPct val="0"/>
              </a:spcBef>
            </a:pPr>
            <a:r>
              <a:rPr lang="en-US" sz="3375" b="1">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■Solutions Overview</a:t>
            </a:r>
          </a:p>
          <a:p>
            <a:pPr algn="l">
              <a:lnSpc>
                <a:spcPts val="4051"/>
              </a:lnSpc>
              <a:spcBef>
                <a:spcPct val="0"/>
              </a:spcBef>
            </a:pPr>
            <a:r>
              <a:rPr lang="en-US" sz="3375" b="1">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■Conclusion</a:t>
            </a:r>
          </a:p>
          <a:p>
            <a:pPr algn="l">
              <a:lnSpc>
                <a:spcPts val="4051"/>
              </a:lnSpc>
              <a:spcBef>
                <a:spcPct val="0"/>
              </a:spcBef>
            </a:pPr>
            <a:r>
              <a:rPr lang="en-US" sz="3375" b="1">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■References</a:t>
            </a:r>
          </a:p>
        </p:txBody>
      </p:sp>
      <p:sp>
        <p:nvSpPr>
          <p:cNvPr id="3" name="Freeform 3"/>
          <p:cNvSpPr/>
          <p:nvPr/>
        </p:nvSpPr>
        <p:spPr>
          <a:xfrm>
            <a:off x="4243434" y="0"/>
            <a:ext cx="5448524" cy="3098669"/>
          </a:xfrm>
          <a:custGeom>
            <a:avLst/>
            <a:gdLst/>
            <a:ahLst/>
            <a:cxnLst/>
            <a:rect l="l" t="t" r="r" b="b"/>
            <a:pathLst>
              <a:path w="5448524" h="3098669">
                <a:moveTo>
                  <a:pt x="0" y="0"/>
                </a:moveTo>
                <a:lnTo>
                  <a:pt x="5448524" y="0"/>
                </a:lnTo>
                <a:lnTo>
                  <a:pt x="5448524" y="3098669"/>
                </a:lnTo>
                <a:lnTo>
                  <a:pt x="0" y="3098669"/>
                </a:lnTo>
                <a:lnTo>
                  <a:pt x="0" y="0"/>
                </a:lnTo>
                <a:close/>
              </a:path>
            </a:pathLst>
          </a:custGeom>
          <a:blipFill>
            <a:blip r:embed="rId2"/>
            <a:stretch>
              <a:fillRect t="-6597" b="-10552"/>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sp>
        <p:nvSpPr>
          <p:cNvPr id="2" name="Freeform 2"/>
          <p:cNvSpPr/>
          <p:nvPr/>
        </p:nvSpPr>
        <p:spPr>
          <a:xfrm>
            <a:off x="0" y="3509525"/>
            <a:ext cx="5948331" cy="3345936"/>
          </a:xfrm>
          <a:custGeom>
            <a:avLst/>
            <a:gdLst/>
            <a:ahLst/>
            <a:cxnLst/>
            <a:rect l="l" t="t" r="r" b="b"/>
            <a:pathLst>
              <a:path w="5948331" h="3345936">
                <a:moveTo>
                  <a:pt x="0" y="0"/>
                </a:moveTo>
                <a:lnTo>
                  <a:pt x="5948331" y="0"/>
                </a:lnTo>
                <a:lnTo>
                  <a:pt x="5948331" y="3345936"/>
                </a:lnTo>
                <a:lnTo>
                  <a:pt x="0" y="3345936"/>
                </a:lnTo>
                <a:lnTo>
                  <a:pt x="0" y="0"/>
                </a:lnTo>
                <a:close/>
              </a:path>
            </a:pathLst>
          </a:custGeom>
          <a:blipFill>
            <a:blip r:embed="rId2"/>
            <a:stretch>
              <a:fillRect/>
            </a:stretch>
          </a:blipFill>
        </p:spPr>
        <p:txBody>
          <a:bodyPr/>
          <a:lstStyle/>
          <a:p>
            <a:endParaRPr lang="en-GB"/>
          </a:p>
        </p:txBody>
      </p:sp>
      <p:sp>
        <p:nvSpPr>
          <p:cNvPr id="3" name="Freeform 3"/>
          <p:cNvSpPr/>
          <p:nvPr/>
        </p:nvSpPr>
        <p:spPr>
          <a:xfrm>
            <a:off x="5628031" y="3657600"/>
            <a:ext cx="4065511" cy="3066616"/>
          </a:xfrm>
          <a:custGeom>
            <a:avLst/>
            <a:gdLst/>
            <a:ahLst/>
            <a:cxnLst/>
            <a:rect l="l" t="t" r="r" b="b"/>
            <a:pathLst>
              <a:path w="4065511" h="3066616">
                <a:moveTo>
                  <a:pt x="0" y="0"/>
                </a:moveTo>
                <a:lnTo>
                  <a:pt x="4065511" y="0"/>
                </a:lnTo>
                <a:lnTo>
                  <a:pt x="4065511" y="3066616"/>
                </a:lnTo>
                <a:lnTo>
                  <a:pt x="0" y="3066616"/>
                </a:lnTo>
                <a:lnTo>
                  <a:pt x="0" y="0"/>
                </a:lnTo>
                <a:close/>
              </a:path>
            </a:pathLst>
          </a:custGeom>
          <a:blipFill>
            <a:blip r:embed="rId3"/>
            <a:stretch>
              <a:fillRect l="-6607" r="-6607"/>
            </a:stretch>
          </a:blipFill>
        </p:spPr>
        <p:txBody>
          <a:bodyPr/>
          <a:lstStyle/>
          <a:p>
            <a:endParaRPr lang="en-GB"/>
          </a:p>
        </p:txBody>
      </p:sp>
      <p:sp>
        <p:nvSpPr>
          <p:cNvPr id="4" name="TextBox 4"/>
          <p:cNvSpPr txBox="1"/>
          <p:nvPr/>
        </p:nvSpPr>
        <p:spPr>
          <a:xfrm>
            <a:off x="3504848" y="-95250"/>
            <a:ext cx="3026093" cy="790575"/>
          </a:xfrm>
          <a:prstGeom prst="rect">
            <a:avLst/>
          </a:prstGeom>
        </p:spPr>
        <p:txBody>
          <a:bodyPr lIns="0" tIns="0" rIns="0" bIns="0" rtlCol="0" anchor="t">
            <a:spAutoFit/>
          </a:bodyPr>
          <a:lstStyle/>
          <a:p>
            <a:pPr algn="ctr">
              <a:lnSpc>
                <a:spcPts val="5519"/>
              </a:lnSpc>
              <a:spcBef>
                <a:spcPct val="0"/>
              </a:spcBef>
            </a:pPr>
            <a:r>
              <a:rPr lang="en-US" sz="4599" b="1" dirty="0">
                <a:solidFill>
                  <a:srgbClr val="000000"/>
                </a:solidFill>
                <a:latin typeface="Calibri (MS) Bold"/>
                <a:ea typeface="Calibri (MS) Bold"/>
                <a:cs typeface="Calibri (MS) Bold"/>
                <a:sym typeface="Calibri (MS) Bold"/>
              </a:rPr>
              <a:t>Introduction</a:t>
            </a:r>
          </a:p>
        </p:txBody>
      </p:sp>
      <p:sp>
        <p:nvSpPr>
          <p:cNvPr id="5" name="TextBox 5"/>
          <p:cNvSpPr txBox="1"/>
          <p:nvPr/>
        </p:nvSpPr>
        <p:spPr>
          <a:xfrm>
            <a:off x="0" y="347225"/>
            <a:ext cx="9753600" cy="3162300"/>
          </a:xfrm>
          <a:prstGeom prst="rect">
            <a:avLst/>
          </a:prstGeom>
        </p:spPr>
        <p:txBody>
          <a:bodyPr lIns="0" tIns="0" rIns="0" bIns="0" rtlCol="0" anchor="t">
            <a:spAutoFit/>
          </a:bodyPr>
          <a:lstStyle/>
          <a:p>
            <a:pPr algn="ctr">
              <a:lnSpc>
                <a:spcPts val="2639"/>
              </a:lnSpc>
              <a:spcBef>
                <a:spcPct val="0"/>
              </a:spcBef>
            </a:pPr>
            <a:r>
              <a:rPr lang="en-US" sz="2199" b="1" dirty="0">
                <a:gradFill>
                  <a:gsLst>
                    <a:gs pos="0">
                      <a:srgbClr val="000000">
                        <a:alpha val="100000"/>
                      </a:srgbClr>
                    </a:gs>
                    <a:gs pos="100000">
                      <a:srgbClr val="737373">
                        <a:alpha val="100000"/>
                      </a:srgbClr>
                    </a:gs>
                  </a:gsLst>
                  <a:lin ang="0"/>
                </a:gradFill>
                <a:latin typeface="Calibri (MS) Bold"/>
                <a:ea typeface="Calibri (MS) Bold"/>
                <a:cs typeface="Calibri (MS) Bold"/>
                <a:sym typeface="Calibri (MS) Bold"/>
              </a:rPr>
              <a:t> </a:t>
            </a:r>
          </a:p>
          <a:p>
            <a:pPr algn="ctr">
              <a:lnSpc>
                <a:spcPts val="2639"/>
              </a:lnSpc>
              <a:spcBef>
                <a:spcPct val="0"/>
              </a:spcBef>
            </a:pPr>
            <a:r>
              <a:rPr lang="en-US" sz="2199" b="1" dirty="0">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In this presentation, I will explore the communication problems at Flight Foods Ltd.</a:t>
            </a:r>
          </a:p>
          <a:p>
            <a:pPr algn="ctr">
              <a:lnSpc>
                <a:spcPts val="2639"/>
              </a:lnSpc>
              <a:spcBef>
                <a:spcPct val="0"/>
              </a:spcBef>
            </a:pPr>
            <a:r>
              <a:rPr lang="en-US" sz="2199" b="1" dirty="0">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 First, the main barriers will be examined: </a:t>
            </a:r>
          </a:p>
          <a:p>
            <a:pPr algn="ctr">
              <a:lnSpc>
                <a:spcPts val="2879"/>
              </a:lnSpc>
              <a:spcBef>
                <a:spcPct val="0"/>
              </a:spcBef>
            </a:pPr>
            <a:endParaRPr lang="en-US" sz="2199" b="1" dirty="0">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endParaRPr>
          </a:p>
          <a:p>
            <a:pPr algn="ctr">
              <a:lnSpc>
                <a:spcPts val="2879"/>
              </a:lnSpc>
              <a:spcBef>
                <a:spcPct val="0"/>
              </a:spcBef>
            </a:pPr>
            <a:r>
              <a:rPr lang="en-US" sz="2399" b="1" dirty="0">
                <a:solidFill>
                  <a:srgbClr val="000000"/>
                </a:solidFill>
                <a:latin typeface="Calibri (MS) Bold"/>
                <a:ea typeface="Calibri (MS) Bold"/>
                <a:cs typeface="Calibri (MS) Bold"/>
                <a:sym typeface="Calibri (MS) Bold"/>
              </a:rPr>
              <a:t>➤ </a:t>
            </a:r>
            <a:r>
              <a:rPr lang="en-US" sz="2399" b="1" dirty="0">
                <a:latin typeface="Calibri (MS) Bold"/>
                <a:ea typeface="Calibri (MS) Bold"/>
                <a:cs typeface="Calibri (MS) Bold"/>
                <a:sym typeface="Calibri (MS) Bold"/>
              </a:rPr>
              <a:t>Language,</a:t>
            </a:r>
            <a:r>
              <a:rPr lang="en-US" sz="2399" b="1" dirty="0">
                <a:solidFill>
                  <a:srgbClr val="000000"/>
                </a:solidFill>
                <a:latin typeface="Calibri (MS) Bold"/>
                <a:ea typeface="Calibri (MS) Bold"/>
                <a:cs typeface="Calibri (MS) Bold"/>
                <a:sym typeface="Calibri (MS) Bold"/>
              </a:rPr>
              <a:t> ➤</a:t>
            </a:r>
            <a:r>
              <a:rPr lang="en-US" sz="2399" b="1" dirty="0">
                <a:latin typeface="Calibri (MS) Bold"/>
                <a:ea typeface="Calibri (MS) Bold"/>
                <a:cs typeface="Calibri (MS) Bold"/>
                <a:sym typeface="Calibri (MS) Bold"/>
              </a:rPr>
              <a:t>Cultural differences, ➤Environmental noise, ➤Weak feedback, </a:t>
            </a:r>
          </a:p>
          <a:p>
            <a:pPr algn="ctr">
              <a:lnSpc>
                <a:spcPts val="2879"/>
              </a:lnSpc>
              <a:spcBef>
                <a:spcPct val="0"/>
              </a:spcBef>
            </a:pPr>
            <a:r>
              <a:rPr lang="en-US" sz="2399" b="1" dirty="0">
                <a:solidFill>
                  <a:srgbClr val="000000"/>
                </a:solidFill>
                <a:latin typeface="Calibri (MS) Bold"/>
                <a:ea typeface="Calibri (MS) Bold"/>
                <a:cs typeface="Calibri (MS) Bold"/>
                <a:sym typeface="Calibri (MS) Bold"/>
              </a:rPr>
              <a:t>and ➤</a:t>
            </a:r>
            <a:r>
              <a:rPr lang="en-US" sz="2399" b="1" dirty="0">
                <a:latin typeface="Calibri (MS) Bold"/>
                <a:ea typeface="Calibri (MS) Bold"/>
                <a:cs typeface="Calibri (MS) Bold"/>
                <a:sym typeface="Calibri (MS) Bold"/>
              </a:rPr>
              <a:t>Insufficient training.</a:t>
            </a:r>
          </a:p>
          <a:p>
            <a:pPr algn="ctr">
              <a:lnSpc>
                <a:spcPts val="2639"/>
              </a:lnSpc>
              <a:spcBef>
                <a:spcPct val="0"/>
              </a:spcBef>
            </a:pPr>
            <a:r>
              <a:rPr lang="en-US" sz="2199" b="1" dirty="0">
                <a:latin typeface="Calibri (MS) Bold"/>
                <a:ea typeface="Calibri (MS) Bold"/>
                <a:cs typeface="Calibri (MS) Bold"/>
                <a:sym typeface="Calibri (MS) Bold"/>
              </a:rPr>
              <a:t>We will then apply communication theories (Shannon &amp; Weaver, Schramm, Berlo) and propose practical solutions to improve factory efficiency and quality.</a:t>
            </a:r>
          </a:p>
        </p:txBody>
      </p:sp>
      <p:sp>
        <p:nvSpPr>
          <p:cNvPr id="6" name="TextBox 6"/>
          <p:cNvSpPr txBox="1"/>
          <p:nvPr/>
        </p:nvSpPr>
        <p:spPr>
          <a:xfrm>
            <a:off x="58420" y="6998455"/>
            <a:ext cx="6037580" cy="148567"/>
          </a:xfrm>
          <a:prstGeom prst="rect">
            <a:avLst/>
          </a:prstGeom>
        </p:spPr>
        <p:txBody>
          <a:bodyPr lIns="0" tIns="0" rIns="0" bIns="0" rtlCol="0" anchor="t">
            <a:spAutoFit/>
          </a:bodyPr>
          <a:lstStyle/>
          <a:p>
            <a:pPr>
              <a:lnSpc>
                <a:spcPts val="1175"/>
              </a:lnSpc>
              <a:spcBef>
                <a:spcPct val="0"/>
              </a:spcBef>
            </a:pPr>
            <a:r>
              <a:rPr lang="en-US" sz="979" b="1" dirty="0">
                <a:solidFill>
                  <a:srgbClr val="000000"/>
                </a:solidFill>
                <a:latin typeface="Calibri (MS) Bold"/>
                <a:ea typeface="Calibri (MS) Bold"/>
                <a:cs typeface="Calibri (MS) Bold"/>
                <a:sym typeface="Calibri (MS) Bold"/>
              </a:rPr>
              <a:t>SHUTTERSTOCK/ GETTY IMAGES Freepik.com      23/11/2025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BD59"/>
        </a:solidFill>
        <a:effectLst/>
      </p:bgPr>
    </p:bg>
    <p:spTree>
      <p:nvGrpSpPr>
        <p:cNvPr id="1" name=""/>
        <p:cNvGrpSpPr/>
        <p:nvPr/>
      </p:nvGrpSpPr>
      <p:grpSpPr>
        <a:xfrm>
          <a:off x="0" y="0"/>
          <a:ext cx="0" cy="0"/>
          <a:chOff x="0" y="0"/>
          <a:chExt cx="0" cy="0"/>
        </a:xfrm>
      </p:grpSpPr>
      <p:grpSp>
        <p:nvGrpSpPr>
          <p:cNvPr id="2" name="Group 2"/>
          <p:cNvGrpSpPr/>
          <p:nvPr/>
        </p:nvGrpSpPr>
        <p:grpSpPr>
          <a:xfrm>
            <a:off x="520964" y="0"/>
            <a:ext cx="7085279" cy="984067"/>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p:spPr>
          <p:txBody>
            <a:bodyPr/>
            <a:lstStyle/>
            <a:p>
              <a:endParaRPr lang="en-GB"/>
            </a:p>
          </p:txBody>
        </p:sp>
        <p:sp>
          <p:nvSpPr>
            <p:cNvPr id="4" name="TextBox 4"/>
            <p:cNvSpPr txBox="1"/>
            <p:nvPr/>
          </p:nvSpPr>
          <p:spPr>
            <a:xfrm>
              <a:off x="0" y="-85725"/>
              <a:ext cx="11704320" cy="1711325"/>
            </a:xfrm>
            <a:prstGeom prst="rect">
              <a:avLst/>
            </a:prstGeom>
          </p:spPr>
          <p:txBody>
            <a:bodyPr lIns="0" tIns="0" rIns="0" bIns="0" rtlCol="0" anchor="ctr"/>
            <a:lstStyle/>
            <a:p>
              <a:pPr algn="l">
                <a:lnSpc>
                  <a:spcPts val="5039"/>
                </a:lnSpc>
              </a:pPr>
              <a:r>
                <a:rPr lang="en-US" sz="4199" b="1">
                  <a:solidFill>
                    <a:srgbClr val="000000"/>
                  </a:solidFill>
                  <a:latin typeface="Calibri (MS) Bold"/>
                  <a:ea typeface="Calibri (MS) Bold"/>
                  <a:cs typeface="Calibri (MS) Bold"/>
                  <a:sym typeface="Calibri (MS) Bold"/>
                </a:rPr>
                <a:t>Key Communication Barriers </a:t>
              </a:r>
            </a:p>
          </p:txBody>
        </p:sp>
      </p:grpSp>
      <p:sp>
        <p:nvSpPr>
          <p:cNvPr id="5" name="TextBox 5"/>
          <p:cNvSpPr txBox="1"/>
          <p:nvPr/>
        </p:nvSpPr>
        <p:spPr>
          <a:xfrm>
            <a:off x="0" y="762000"/>
            <a:ext cx="8201901" cy="5532668"/>
          </a:xfrm>
          <a:prstGeom prst="rect">
            <a:avLst/>
          </a:prstGeom>
        </p:spPr>
        <p:txBody>
          <a:bodyPr lIns="0" tIns="0" rIns="0" bIns="0" rtlCol="0" anchor="t">
            <a:spAutoFit/>
          </a:bodyPr>
          <a:lstStyle/>
          <a:p>
            <a:pPr algn="l">
              <a:lnSpc>
                <a:spcPts val="2596"/>
              </a:lnSpc>
            </a:pPr>
            <a:endParaRPr dirty="0"/>
          </a:p>
          <a:p>
            <a:pPr algn="l">
              <a:lnSpc>
                <a:spcPts val="2596"/>
              </a:lnSpc>
            </a:pPr>
            <a:endParaRPr dirty="0"/>
          </a:p>
          <a:p>
            <a:pPr algn="l">
              <a:lnSpc>
                <a:spcPts val="2596"/>
              </a:lnSpc>
            </a:pPr>
            <a:r>
              <a:rPr lang="en-US" sz="2163" dirty="0">
                <a:solidFill>
                  <a:srgbClr val="0097B2"/>
                </a:solidFill>
                <a:latin typeface="Calibri (MS)"/>
                <a:ea typeface="Calibri (MS)"/>
                <a:cs typeface="Calibri (MS)"/>
                <a:sym typeface="Calibri (MS)"/>
              </a:rPr>
              <a:t> </a:t>
            </a:r>
          </a:p>
          <a:p>
            <a:pPr algn="l">
              <a:lnSpc>
                <a:spcPts val="2596"/>
              </a:lnSpc>
            </a:pPr>
            <a:r>
              <a:rPr lang="en-US" sz="2163" dirty="0">
                <a:latin typeface="Calibri (MS)"/>
                <a:ea typeface="Calibri (MS)"/>
                <a:cs typeface="Calibri (MS)"/>
                <a:sym typeface="Calibri (MS)"/>
              </a:rPr>
              <a:t>■</a:t>
            </a:r>
            <a:r>
              <a:rPr lang="en-US" sz="2163" b="1" dirty="0">
                <a:latin typeface="Calibri (MS) Bold"/>
                <a:ea typeface="Calibri (MS) Bold"/>
                <a:cs typeface="Calibri (MS) Bold"/>
                <a:sym typeface="Calibri (MS) Bold"/>
              </a:rPr>
              <a:t>Language — many workers speak very limited English</a:t>
            </a:r>
          </a:p>
          <a:p>
            <a:pPr algn="l">
              <a:lnSpc>
                <a:spcPts val="2596"/>
              </a:lnSpc>
            </a:pPr>
            <a:r>
              <a:rPr lang="en-US" sz="2163" dirty="0">
                <a:latin typeface="Calibri (MS)"/>
                <a:ea typeface="Calibri (MS)"/>
                <a:cs typeface="Calibri (MS)"/>
                <a:sym typeface="Calibri (MS)"/>
              </a:rPr>
              <a:t>■ </a:t>
            </a:r>
            <a:r>
              <a:rPr lang="en-US" sz="2163" b="1" dirty="0">
                <a:latin typeface="Calibri (MS) Bold"/>
                <a:ea typeface="Calibri (MS) Bold"/>
                <a:cs typeface="Calibri (MS) Bold"/>
                <a:sym typeface="Calibri (MS) Bold"/>
              </a:rPr>
              <a:t>Cultural differences — five different cultural groups with distinct backgrounds and experiences.</a:t>
            </a:r>
          </a:p>
          <a:p>
            <a:pPr algn="l">
              <a:lnSpc>
                <a:spcPts val="2596"/>
              </a:lnSpc>
            </a:pPr>
            <a:r>
              <a:rPr lang="en-US" sz="2163" b="1" dirty="0">
                <a:latin typeface="Calibri (MS) Bold"/>
                <a:ea typeface="Calibri (MS) Bold"/>
                <a:cs typeface="Calibri (MS) Bold"/>
                <a:sym typeface="Calibri (MS) Bold"/>
              </a:rPr>
              <a:t>■ Environmental noise — the old machines are extremely loud, making verbal communication challenging.</a:t>
            </a:r>
          </a:p>
          <a:p>
            <a:pPr algn="l">
              <a:lnSpc>
                <a:spcPts val="2596"/>
              </a:lnSpc>
            </a:pPr>
            <a:r>
              <a:rPr lang="en-US" sz="2163" dirty="0">
                <a:latin typeface="Calibri (MS)"/>
                <a:ea typeface="Calibri (MS)"/>
                <a:cs typeface="Calibri (MS)"/>
                <a:sym typeface="Calibri (MS)"/>
              </a:rPr>
              <a:t>■ </a:t>
            </a:r>
            <a:r>
              <a:rPr lang="en-US" sz="2163" b="1" dirty="0">
                <a:latin typeface="Calibri (MS) Bold"/>
                <a:ea typeface="Calibri (MS)"/>
                <a:cs typeface="Calibri (MS) Bold"/>
                <a:sym typeface="Calibri (MS) Bold"/>
              </a:rPr>
              <a:t>No feedback</a:t>
            </a:r>
            <a:r>
              <a:rPr lang="en-US" sz="2163" b="1" dirty="0">
                <a:latin typeface="Calibri (MS) Bold"/>
                <a:ea typeface="Calibri (MS) Bold"/>
                <a:cs typeface="Calibri (MS) Bold"/>
                <a:sym typeface="Calibri (MS) Bold"/>
              </a:rPr>
              <a:t>— there is no confirmation that instructions were actually understood.</a:t>
            </a:r>
          </a:p>
          <a:p>
            <a:pPr algn="l">
              <a:lnSpc>
                <a:spcPts val="2596"/>
              </a:lnSpc>
            </a:pPr>
            <a:r>
              <a:rPr lang="en-US" sz="2163" b="1" dirty="0">
                <a:latin typeface="Calibri (MS) Bold"/>
                <a:ea typeface="Calibri (MS) Bold"/>
                <a:cs typeface="Calibri (MS) Bold"/>
                <a:sym typeface="Calibri (MS) Bold"/>
              </a:rPr>
              <a:t>■ Not sufficient training — workers don’t get hygiene training before they start the job</a:t>
            </a:r>
          </a:p>
          <a:p>
            <a:pPr algn="l">
              <a:lnSpc>
                <a:spcPts val="2596"/>
              </a:lnSpc>
            </a:pPr>
            <a:r>
              <a:rPr lang="en-US" sz="2163" b="1" dirty="0">
                <a:latin typeface="Calibri (MS) Bold"/>
                <a:ea typeface="Calibri (MS) Bold"/>
                <a:cs typeface="Calibri (MS) Bold"/>
                <a:sym typeface="Calibri (MS) Bold"/>
              </a:rPr>
              <a:t>■ Misunderstood body language — people may not understand Gary’s facial expressions or tone of voice.</a:t>
            </a:r>
          </a:p>
          <a:p>
            <a:pPr algn="l">
              <a:lnSpc>
                <a:spcPts val="2596"/>
              </a:lnSpc>
            </a:pPr>
            <a:endParaRPr lang="en-US" sz="2163" b="1" dirty="0">
              <a:solidFill>
                <a:srgbClr val="000000"/>
              </a:solidFill>
              <a:latin typeface="Calibri (MS) Bold"/>
              <a:ea typeface="Calibri (MS) Bold"/>
              <a:cs typeface="Calibri (MS) Bold"/>
              <a:sym typeface="Calibri (MS) Bold"/>
            </a:endParaRPr>
          </a:p>
          <a:p>
            <a:pPr algn="l">
              <a:lnSpc>
                <a:spcPts val="2596"/>
              </a:lnSpc>
            </a:pPr>
            <a:endParaRPr lang="en-US" sz="2163" b="1" dirty="0">
              <a:solidFill>
                <a:srgbClr val="000000"/>
              </a:solidFill>
              <a:latin typeface="Calibri (MS) Bold"/>
              <a:ea typeface="Calibri (MS) Bold"/>
              <a:cs typeface="Calibri (MS) Bold"/>
              <a:sym typeface="Calibri (MS) Bold"/>
            </a:endParaRPr>
          </a:p>
          <a:p>
            <a:pPr algn="l">
              <a:lnSpc>
                <a:spcPts val="1559"/>
              </a:lnSpc>
            </a:pPr>
            <a:r>
              <a:rPr lang="en-US" sz="1299" b="1" dirty="0">
                <a:solidFill>
                  <a:srgbClr val="545454"/>
                </a:solidFill>
                <a:latin typeface="Calibri (MS) Bold"/>
                <a:ea typeface="Calibri (MS) Bold"/>
                <a:cs typeface="Calibri (MS) Bold"/>
                <a:sym typeface="Calibri (MS) Bold"/>
              </a:rPr>
              <a:t>Adler, R., Rosenfeld, L. &amp; Proctor, R. (2018)</a:t>
            </a:r>
          </a:p>
        </p:txBody>
      </p:sp>
      <p:sp>
        <p:nvSpPr>
          <p:cNvPr id="6" name="Freeform 6"/>
          <p:cNvSpPr/>
          <p:nvPr/>
        </p:nvSpPr>
        <p:spPr>
          <a:xfrm>
            <a:off x="8127207" y="1604"/>
            <a:ext cx="2061810" cy="5605388"/>
          </a:xfrm>
          <a:custGeom>
            <a:avLst/>
            <a:gdLst/>
            <a:ahLst/>
            <a:cxnLst/>
            <a:rect l="l" t="t" r="r" b="b"/>
            <a:pathLst>
              <a:path w="2192051" h="5605388">
                <a:moveTo>
                  <a:pt x="0" y="0"/>
                </a:moveTo>
                <a:lnTo>
                  <a:pt x="2192051" y="0"/>
                </a:lnTo>
                <a:lnTo>
                  <a:pt x="2192051" y="5605388"/>
                </a:lnTo>
                <a:lnTo>
                  <a:pt x="0" y="5605388"/>
                </a:lnTo>
                <a:lnTo>
                  <a:pt x="0" y="0"/>
                </a:lnTo>
                <a:close/>
              </a:path>
            </a:pathLst>
          </a:custGeom>
          <a:blipFill>
            <a:blip r:embed="rId3"/>
            <a:stretch>
              <a:fillRect l="-134031" r="-142621"/>
            </a:stretch>
          </a:blipFill>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sz="1200" dirty="0"/>
          </a:p>
          <a:p>
            <a:r>
              <a:rPr lang="en-GB" sz="1200" dirty="0"/>
              <a:t>www.istockphoto.com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BD59"/>
        </a:solidFill>
        <a:effectLst/>
      </p:bgPr>
    </p:bg>
    <p:spTree>
      <p:nvGrpSpPr>
        <p:cNvPr id="1" name=""/>
        <p:cNvGrpSpPr/>
        <p:nvPr/>
      </p:nvGrpSpPr>
      <p:grpSpPr>
        <a:xfrm>
          <a:off x="0" y="0"/>
          <a:ext cx="0" cy="0"/>
          <a:chOff x="0" y="0"/>
          <a:chExt cx="0" cy="0"/>
        </a:xfrm>
      </p:grpSpPr>
      <p:sp>
        <p:nvSpPr>
          <p:cNvPr id="2" name="Freeform 2"/>
          <p:cNvSpPr/>
          <p:nvPr/>
        </p:nvSpPr>
        <p:spPr>
          <a:xfrm>
            <a:off x="731520" y="0"/>
            <a:ext cx="8290560" cy="4697114"/>
          </a:xfrm>
          <a:custGeom>
            <a:avLst/>
            <a:gdLst/>
            <a:ahLst/>
            <a:cxnLst/>
            <a:rect l="l" t="t" r="r" b="b"/>
            <a:pathLst>
              <a:path w="8290560" h="4697114">
                <a:moveTo>
                  <a:pt x="0" y="0"/>
                </a:moveTo>
                <a:lnTo>
                  <a:pt x="8290560" y="0"/>
                </a:lnTo>
                <a:lnTo>
                  <a:pt x="8290560" y="4697114"/>
                </a:lnTo>
                <a:lnTo>
                  <a:pt x="0" y="4697114"/>
                </a:lnTo>
                <a:lnTo>
                  <a:pt x="0" y="0"/>
                </a:lnTo>
                <a:close/>
              </a:path>
            </a:pathLst>
          </a:custGeom>
          <a:blipFill>
            <a:blip r:embed="rId3"/>
            <a:stretch>
              <a:fillRect t="-5693" b="-11901"/>
            </a:stretch>
          </a:blipFill>
        </p:spPr>
        <p:txBody>
          <a:bodyPr/>
          <a:lstStyle/>
          <a:p>
            <a:endParaRPr lang="en-GB"/>
          </a:p>
        </p:txBody>
      </p:sp>
      <p:sp>
        <p:nvSpPr>
          <p:cNvPr id="3" name="TextBox 3"/>
          <p:cNvSpPr txBox="1"/>
          <p:nvPr/>
        </p:nvSpPr>
        <p:spPr>
          <a:xfrm>
            <a:off x="75951" y="6777462"/>
            <a:ext cx="6487999" cy="522451"/>
          </a:xfrm>
          <a:prstGeom prst="rect">
            <a:avLst/>
          </a:prstGeom>
        </p:spPr>
        <p:txBody>
          <a:bodyPr lIns="0" tIns="0" rIns="0" bIns="0" rtlCol="0" anchor="t">
            <a:spAutoFit/>
          </a:bodyPr>
          <a:lstStyle/>
          <a:p>
            <a:pPr algn="l">
              <a:lnSpc>
                <a:spcPts val="1739"/>
              </a:lnSpc>
            </a:pPr>
            <a:endParaRPr dirty="0"/>
          </a:p>
          <a:p>
            <a:pPr algn="l">
              <a:lnSpc>
                <a:spcPts val="905"/>
              </a:lnSpc>
            </a:pPr>
            <a:r>
              <a:rPr lang="en-US" sz="754" b="1" dirty="0">
                <a:solidFill>
                  <a:srgbClr val="545454"/>
                </a:solidFill>
                <a:latin typeface="Calibri (MS) Bold"/>
                <a:ea typeface="Calibri (MS) Bold"/>
                <a:cs typeface="Calibri (MS) Bold"/>
                <a:sym typeface="Calibri (MS) Bold"/>
              </a:rPr>
              <a:t>Communicationontheory.org/Shannon   23/11/2025</a:t>
            </a:r>
          </a:p>
          <a:p>
            <a:pPr algn="l">
              <a:lnSpc>
                <a:spcPts val="1739"/>
              </a:lnSpc>
            </a:pPr>
            <a:endParaRPr lang="en-US" sz="754" b="1" dirty="0">
              <a:solidFill>
                <a:srgbClr val="545454"/>
              </a:solidFill>
              <a:latin typeface="Calibri (MS) Bold"/>
              <a:ea typeface="Calibri (MS) Bold"/>
              <a:cs typeface="Calibri (MS) Bold"/>
              <a:sym typeface="Calibri (MS) Bold"/>
            </a:endParaRPr>
          </a:p>
        </p:txBody>
      </p:sp>
      <p:sp>
        <p:nvSpPr>
          <p:cNvPr id="4" name="TextBox 4"/>
          <p:cNvSpPr txBox="1"/>
          <p:nvPr/>
        </p:nvSpPr>
        <p:spPr>
          <a:xfrm>
            <a:off x="75951" y="5876347"/>
            <a:ext cx="9384584" cy="1047750"/>
          </a:xfrm>
          <a:prstGeom prst="rect">
            <a:avLst/>
          </a:prstGeom>
        </p:spPr>
        <p:txBody>
          <a:bodyPr lIns="0" tIns="0" rIns="0" bIns="0" rtlCol="0" anchor="t">
            <a:spAutoFit/>
          </a:bodyPr>
          <a:lstStyle/>
          <a:p>
            <a:pPr algn="ctr">
              <a:lnSpc>
                <a:spcPts val="2639"/>
              </a:lnSpc>
              <a:spcBef>
                <a:spcPct val="0"/>
              </a:spcBef>
            </a:pPr>
            <a:r>
              <a:rPr lang="en-US" sz="2199" b="1" i="1">
                <a:solidFill>
                  <a:srgbClr val="000000"/>
                </a:solidFill>
                <a:latin typeface="Calibri (MS) Bold Italics"/>
                <a:ea typeface="Calibri (MS) Bold Italics"/>
                <a:cs typeface="Calibri (MS) Bold Italics"/>
                <a:sym typeface="Calibri (MS) Bold Italics"/>
              </a:rPr>
              <a:t>As you can see in the diagram, any distortion in the communication channel can affect the transmission and reduce how clearly the original message gets to the receiver.</a:t>
            </a:r>
          </a:p>
        </p:txBody>
      </p:sp>
      <p:sp>
        <p:nvSpPr>
          <p:cNvPr id="5" name="TextBox 5"/>
          <p:cNvSpPr txBox="1"/>
          <p:nvPr/>
        </p:nvSpPr>
        <p:spPr>
          <a:xfrm>
            <a:off x="37975" y="4800248"/>
            <a:ext cx="9677649" cy="1000274"/>
          </a:xfrm>
          <a:prstGeom prst="rect">
            <a:avLst/>
          </a:prstGeom>
        </p:spPr>
        <p:txBody>
          <a:bodyPr lIns="0" tIns="0" rIns="0" bIns="0" rtlCol="0" anchor="t">
            <a:spAutoFit/>
          </a:bodyPr>
          <a:lstStyle/>
          <a:p>
            <a:pPr algn="l">
              <a:lnSpc>
                <a:spcPts val="2640"/>
              </a:lnSpc>
              <a:spcBef>
                <a:spcPct val="0"/>
              </a:spcBef>
            </a:pPr>
            <a:r>
              <a:rPr lang="en-US" sz="2200" b="1" dirty="0">
                <a:solidFill>
                  <a:srgbClr val="000000"/>
                </a:solidFill>
                <a:latin typeface="Calibri (MS) Bold"/>
                <a:ea typeface="Calibri (MS) Bold"/>
                <a:cs typeface="Calibri (MS) Bold"/>
                <a:sym typeface="Calibri (MS) Bold"/>
              </a:rPr>
              <a:t>Here we have a linear communication model that identifies the key elements of the process — </a:t>
            </a:r>
            <a:r>
              <a:rPr lang="en-US" sz="2200" b="1" dirty="0">
                <a:latin typeface="Calibri (MS) Bold"/>
                <a:ea typeface="Calibri (MS) Bold"/>
                <a:cs typeface="Calibri (MS) Bold"/>
                <a:sym typeface="Calibri (MS) Bold"/>
              </a:rPr>
              <a:t>● source, ● message, ● channel, ● receiver — and highlights how noise can interfere.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BD59"/>
        </a:solidFill>
        <a:effectLst/>
      </p:bgPr>
    </p:bg>
    <p:spTree>
      <p:nvGrpSpPr>
        <p:cNvPr id="1" name=""/>
        <p:cNvGrpSpPr/>
        <p:nvPr/>
      </p:nvGrpSpPr>
      <p:grpSpPr>
        <a:xfrm>
          <a:off x="0" y="0"/>
          <a:ext cx="0" cy="0"/>
          <a:chOff x="0" y="0"/>
          <a:chExt cx="0" cy="0"/>
        </a:xfrm>
      </p:grpSpPr>
      <p:sp>
        <p:nvSpPr>
          <p:cNvPr id="2" name="TextBox 2"/>
          <p:cNvSpPr txBox="1"/>
          <p:nvPr/>
        </p:nvSpPr>
        <p:spPr>
          <a:xfrm>
            <a:off x="0" y="3758402"/>
            <a:ext cx="9753600" cy="3813544"/>
          </a:xfrm>
          <a:prstGeom prst="rect">
            <a:avLst/>
          </a:prstGeom>
        </p:spPr>
        <p:txBody>
          <a:bodyPr lIns="0" tIns="0" rIns="0" bIns="0" rtlCol="0" anchor="t">
            <a:spAutoFit/>
          </a:bodyPr>
          <a:lstStyle/>
          <a:p>
            <a:pPr algn="ctr">
              <a:lnSpc>
                <a:spcPts val="2879"/>
              </a:lnSpc>
              <a:spcBef>
                <a:spcPct val="0"/>
              </a:spcBef>
            </a:pPr>
            <a:endParaRPr dirty="0"/>
          </a:p>
          <a:p>
            <a:pPr algn="ctr">
              <a:lnSpc>
                <a:spcPts val="2879"/>
              </a:lnSpc>
              <a:spcBef>
                <a:spcPct val="0"/>
              </a:spcBef>
            </a:pPr>
            <a:r>
              <a:rPr lang="en-US" sz="2399" b="1" dirty="0">
                <a:latin typeface="Calibri (MS) Bold"/>
                <a:ea typeface="Calibri (MS) Bold"/>
                <a:cs typeface="Calibri (MS) Bold"/>
                <a:sym typeface="Calibri (MS) Bold"/>
              </a:rPr>
              <a:t>➢  Source – The factory worker gives the instructions.</a:t>
            </a:r>
          </a:p>
          <a:p>
            <a:pPr algn="ctr">
              <a:lnSpc>
                <a:spcPts val="2879"/>
              </a:lnSpc>
              <a:spcBef>
                <a:spcPct val="0"/>
              </a:spcBef>
            </a:pPr>
            <a:r>
              <a:rPr lang="en-US" sz="2399" b="1" dirty="0">
                <a:latin typeface="Calibri (MS) Bold"/>
                <a:ea typeface="Calibri (MS) Bold"/>
                <a:cs typeface="Calibri (MS) Bold"/>
                <a:sym typeface="Calibri (MS) Bold"/>
              </a:rPr>
              <a:t> ➢  Noise – The loud machines create physical noise and make listening difficult.</a:t>
            </a:r>
          </a:p>
          <a:p>
            <a:pPr algn="ctr">
              <a:lnSpc>
                <a:spcPts val="2879"/>
              </a:lnSpc>
              <a:spcBef>
                <a:spcPct val="0"/>
              </a:spcBef>
            </a:pPr>
            <a:r>
              <a:rPr lang="en-US" sz="2399" b="1" dirty="0">
                <a:latin typeface="Calibri (MS) Bold"/>
                <a:ea typeface="Calibri (MS) Bold"/>
                <a:cs typeface="Calibri (MS) Bold"/>
                <a:sym typeface="Calibri (MS) Bold"/>
              </a:rPr>
              <a:t> ➢  Message – Language differences and accents cause semantic confusion.</a:t>
            </a:r>
          </a:p>
          <a:p>
            <a:pPr algn="ctr">
              <a:lnSpc>
                <a:spcPts val="2879"/>
              </a:lnSpc>
              <a:spcBef>
                <a:spcPct val="0"/>
              </a:spcBef>
            </a:pPr>
            <a:r>
              <a:rPr lang="en-US" sz="2399" b="1" dirty="0">
                <a:latin typeface="Calibri (MS) Bold"/>
                <a:ea typeface="Calibri (MS) Bold"/>
                <a:cs typeface="Calibri (MS) Bold"/>
                <a:sym typeface="Calibri (MS) Bold"/>
              </a:rPr>
              <a:t> ➢ Channel – The lack of feedback makes it difficult to confirm if the message was understood.</a:t>
            </a:r>
          </a:p>
          <a:p>
            <a:pPr algn="ctr">
              <a:lnSpc>
                <a:spcPts val="2879"/>
              </a:lnSpc>
              <a:spcBef>
                <a:spcPct val="0"/>
              </a:spcBef>
            </a:pPr>
            <a:r>
              <a:rPr lang="en-US" sz="2399" b="1" dirty="0">
                <a:solidFill>
                  <a:srgbClr val="FF3131"/>
                </a:solidFill>
                <a:latin typeface="Calibri (MS) Bold"/>
                <a:ea typeface="Calibri (MS) Bold"/>
                <a:cs typeface="Calibri (MS) Bold"/>
                <a:sym typeface="Calibri (MS) Bold"/>
              </a:rPr>
              <a:t>➢ Receiver – Non-English- speaking worker</a:t>
            </a:r>
          </a:p>
          <a:p>
            <a:pPr algn="ctr">
              <a:lnSpc>
                <a:spcPts val="2879"/>
              </a:lnSpc>
              <a:spcBef>
                <a:spcPct val="0"/>
              </a:spcBef>
            </a:pPr>
            <a:endParaRPr lang="en-US" sz="2399" b="1" dirty="0">
              <a:solidFill>
                <a:srgbClr val="FF3131"/>
              </a:solidFill>
              <a:latin typeface="Calibri (MS) Bold"/>
              <a:ea typeface="Calibri (MS) Bold"/>
              <a:cs typeface="Calibri (MS) Bold"/>
              <a:sym typeface="Calibri (MS) Bold"/>
            </a:endParaRPr>
          </a:p>
          <a:p>
            <a:pPr algn="l">
              <a:lnSpc>
                <a:spcPts val="1080"/>
              </a:lnSpc>
              <a:spcBef>
                <a:spcPct val="0"/>
              </a:spcBef>
            </a:pPr>
            <a:r>
              <a:rPr lang="en-US" sz="900" b="1" dirty="0">
                <a:solidFill>
                  <a:srgbClr val="545454"/>
                </a:solidFill>
                <a:latin typeface="Calibri (MS) Bold"/>
                <a:ea typeface="Calibri (MS) Bold"/>
                <a:cs typeface="Calibri (MS) Bold"/>
                <a:sym typeface="Calibri (MS) Bold"/>
              </a:rPr>
              <a:t>Shannon, C. &amp; Weaver, W. (1949) The Mathematical Theory of Communication. University of</a:t>
            </a:r>
          </a:p>
          <a:p>
            <a:pPr algn="l">
              <a:lnSpc>
                <a:spcPts val="1080"/>
              </a:lnSpc>
              <a:spcBef>
                <a:spcPct val="0"/>
              </a:spcBef>
            </a:pPr>
            <a:r>
              <a:rPr lang="en-US" sz="900" b="1" dirty="0">
                <a:solidFill>
                  <a:srgbClr val="545454"/>
                </a:solidFill>
                <a:latin typeface="Calibri (MS) Bold"/>
                <a:ea typeface="Calibri (MS) Bold"/>
                <a:cs typeface="Calibri (MS) Bold"/>
                <a:sym typeface="Calibri (MS) Bold"/>
              </a:rPr>
              <a:t>Illinois Press</a:t>
            </a:r>
          </a:p>
          <a:p>
            <a:pPr algn="l">
              <a:lnSpc>
                <a:spcPts val="1559"/>
              </a:lnSpc>
              <a:spcBef>
                <a:spcPct val="0"/>
              </a:spcBef>
            </a:pPr>
            <a:endParaRPr lang="en-US" sz="900" b="1" dirty="0">
              <a:solidFill>
                <a:srgbClr val="545454"/>
              </a:solidFill>
              <a:latin typeface="Calibri (MS) Bold"/>
              <a:ea typeface="Calibri (MS) Bold"/>
              <a:cs typeface="Calibri (MS) Bold"/>
              <a:sym typeface="Calibri (MS) Bold"/>
            </a:endParaRPr>
          </a:p>
        </p:txBody>
      </p:sp>
      <p:sp>
        <p:nvSpPr>
          <p:cNvPr id="3" name="Freeform 3"/>
          <p:cNvSpPr/>
          <p:nvPr/>
        </p:nvSpPr>
        <p:spPr>
          <a:xfrm>
            <a:off x="3048000" y="0"/>
            <a:ext cx="6746716" cy="4088797"/>
          </a:xfrm>
          <a:custGeom>
            <a:avLst/>
            <a:gdLst/>
            <a:ahLst/>
            <a:cxnLst/>
            <a:rect l="l" t="t" r="r" b="b"/>
            <a:pathLst>
              <a:path w="6746716" h="4088797">
                <a:moveTo>
                  <a:pt x="0" y="0"/>
                </a:moveTo>
                <a:lnTo>
                  <a:pt x="6746716" y="0"/>
                </a:lnTo>
                <a:lnTo>
                  <a:pt x="6746716" y="4088797"/>
                </a:lnTo>
                <a:lnTo>
                  <a:pt x="0" y="4088797"/>
                </a:lnTo>
                <a:lnTo>
                  <a:pt x="0" y="0"/>
                </a:lnTo>
                <a:close/>
              </a:path>
            </a:pathLst>
          </a:custGeom>
          <a:blipFill>
            <a:blip r:embed="rId2"/>
            <a:stretch>
              <a:fillRect t="-3958" b="-5976"/>
            </a:stretch>
          </a:blipFill>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sz="1400" b="1" dirty="0"/>
              <a:t>          Gary Team Leader</a:t>
            </a:r>
          </a:p>
        </p:txBody>
      </p:sp>
      <p:sp>
        <p:nvSpPr>
          <p:cNvPr id="4" name="TextBox 4"/>
          <p:cNvSpPr txBox="1"/>
          <p:nvPr/>
        </p:nvSpPr>
        <p:spPr>
          <a:xfrm>
            <a:off x="60325" y="1337944"/>
            <a:ext cx="2946559" cy="857250"/>
          </a:xfrm>
          <a:prstGeom prst="rect">
            <a:avLst/>
          </a:prstGeom>
        </p:spPr>
        <p:txBody>
          <a:bodyPr lIns="0" tIns="0" rIns="0" bIns="0" rtlCol="0" anchor="t">
            <a:spAutoFit/>
          </a:bodyPr>
          <a:lstStyle/>
          <a:p>
            <a:pPr algn="ctr">
              <a:lnSpc>
                <a:spcPts val="3154"/>
              </a:lnSpc>
              <a:spcBef>
                <a:spcPct val="0"/>
              </a:spcBef>
            </a:pPr>
            <a:r>
              <a:rPr lang="en-US" sz="2629" b="1" i="1">
                <a:solidFill>
                  <a:srgbClr val="000000"/>
                </a:solidFill>
                <a:latin typeface="Calibri (MS) Bold Italics"/>
                <a:ea typeface="Calibri (MS) Bold Italics"/>
                <a:cs typeface="Calibri (MS) Bold Italics"/>
                <a:sym typeface="Calibri (MS) Bold Italics"/>
              </a:rPr>
              <a:t>■ In the Flight Foods</a:t>
            </a:r>
          </a:p>
          <a:p>
            <a:pPr algn="ctr">
              <a:lnSpc>
                <a:spcPts val="3154"/>
              </a:lnSpc>
              <a:spcBef>
                <a:spcPct val="0"/>
              </a:spcBef>
            </a:pPr>
            <a:r>
              <a:rPr lang="en-US" sz="2629" b="1" i="1">
                <a:solidFill>
                  <a:srgbClr val="000000"/>
                </a:solidFill>
                <a:latin typeface="Calibri (MS) Bold Italics"/>
                <a:ea typeface="Calibri (MS) Bold Italics"/>
                <a:cs typeface="Calibri (MS) Bold Italics"/>
                <a:sym typeface="Calibri (MS) Bold Italics"/>
              </a:rPr>
              <a:t> context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grpSp>
        <p:nvGrpSpPr>
          <p:cNvPr id="2" name="Group 2"/>
          <p:cNvGrpSpPr/>
          <p:nvPr/>
        </p:nvGrpSpPr>
        <p:grpSpPr>
          <a:xfrm>
            <a:off x="131380" y="-282284"/>
            <a:ext cx="8778240" cy="12192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p:spPr>
          <p:txBody>
            <a:bodyPr/>
            <a:lstStyle/>
            <a:p>
              <a:endParaRPr lang="en-GB"/>
            </a:p>
          </p:txBody>
        </p:sp>
        <p:sp>
          <p:nvSpPr>
            <p:cNvPr id="4" name="TextBox 4"/>
            <p:cNvSpPr txBox="1"/>
            <p:nvPr/>
          </p:nvSpPr>
          <p:spPr>
            <a:xfrm>
              <a:off x="0" y="-104775"/>
              <a:ext cx="11704320" cy="1730375"/>
            </a:xfrm>
            <a:prstGeom prst="rect">
              <a:avLst/>
            </a:prstGeom>
          </p:spPr>
          <p:txBody>
            <a:bodyPr lIns="0" tIns="0" rIns="0" bIns="0" rtlCol="0" anchor="ctr"/>
            <a:lstStyle/>
            <a:p>
              <a:pPr algn="ctr">
                <a:lnSpc>
                  <a:spcPts val="5751"/>
                </a:lnSpc>
              </a:pPr>
              <a:r>
                <a:rPr lang="en-US" sz="4793" b="1" dirty="0">
                  <a:solidFill>
                    <a:srgbClr val="000000"/>
                  </a:solidFill>
                  <a:latin typeface="Calibri (MS) Bold"/>
                  <a:ea typeface="Calibri (MS) Bold"/>
                  <a:cs typeface="Calibri (MS) Bold"/>
                  <a:sym typeface="Calibri (MS) Bold"/>
                </a:rPr>
                <a:t>Schramm’s Circular Model</a:t>
              </a:r>
            </a:p>
          </p:txBody>
        </p:sp>
      </p:grpSp>
      <p:sp>
        <p:nvSpPr>
          <p:cNvPr id="5" name="Freeform 5"/>
          <p:cNvSpPr/>
          <p:nvPr/>
        </p:nvSpPr>
        <p:spPr>
          <a:xfrm>
            <a:off x="-173655" y="3227559"/>
            <a:ext cx="5536017" cy="3688371"/>
          </a:xfrm>
          <a:custGeom>
            <a:avLst/>
            <a:gdLst/>
            <a:ahLst/>
            <a:cxnLst/>
            <a:rect l="l" t="t" r="r" b="b"/>
            <a:pathLst>
              <a:path w="5536017" h="3688371">
                <a:moveTo>
                  <a:pt x="0" y="0"/>
                </a:moveTo>
                <a:lnTo>
                  <a:pt x="5536017" y="0"/>
                </a:lnTo>
                <a:lnTo>
                  <a:pt x="5536017" y="3688371"/>
                </a:lnTo>
                <a:lnTo>
                  <a:pt x="0" y="3688371"/>
                </a:lnTo>
                <a:lnTo>
                  <a:pt x="0" y="0"/>
                </a:lnTo>
                <a:close/>
              </a:path>
            </a:pathLst>
          </a:custGeom>
          <a:blipFill>
            <a:blip r:embed="rId3"/>
            <a:stretch>
              <a:fillRect/>
            </a:stretch>
          </a:blipFill>
        </p:spPr>
        <p:txBody>
          <a:bodyPr/>
          <a:lstStyle/>
          <a:p>
            <a:endParaRPr lang="en-GB"/>
          </a:p>
        </p:txBody>
      </p:sp>
      <p:sp>
        <p:nvSpPr>
          <p:cNvPr id="6" name="Freeform 6"/>
          <p:cNvSpPr/>
          <p:nvPr/>
        </p:nvSpPr>
        <p:spPr>
          <a:xfrm>
            <a:off x="5004488" y="3227559"/>
            <a:ext cx="4749112" cy="3635540"/>
          </a:xfrm>
          <a:custGeom>
            <a:avLst/>
            <a:gdLst/>
            <a:ahLst/>
            <a:cxnLst/>
            <a:rect l="l" t="t" r="r" b="b"/>
            <a:pathLst>
              <a:path w="4749112" h="3635540">
                <a:moveTo>
                  <a:pt x="0" y="0"/>
                </a:moveTo>
                <a:lnTo>
                  <a:pt x="4749112" y="0"/>
                </a:lnTo>
                <a:lnTo>
                  <a:pt x="4749112" y="3635539"/>
                </a:lnTo>
                <a:lnTo>
                  <a:pt x="0" y="3635539"/>
                </a:lnTo>
                <a:lnTo>
                  <a:pt x="0" y="0"/>
                </a:lnTo>
                <a:close/>
              </a:path>
            </a:pathLst>
          </a:custGeom>
          <a:blipFill>
            <a:blip r:embed="rId4"/>
            <a:stretch>
              <a:fillRect l="-9654" r="-5244"/>
            </a:stretch>
          </a:blipFill>
        </p:spPr>
        <p:txBody>
          <a:bodyPr/>
          <a:lstStyle/>
          <a:p>
            <a:endParaRPr lang="en-GB"/>
          </a:p>
        </p:txBody>
      </p:sp>
      <p:sp>
        <p:nvSpPr>
          <p:cNvPr id="7" name="TextBox 7"/>
          <p:cNvSpPr txBox="1"/>
          <p:nvPr/>
        </p:nvSpPr>
        <p:spPr>
          <a:xfrm>
            <a:off x="273097" y="683895"/>
            <a:ext cx="8636523" cy="3718967"/>
          </a:xfrm>
          <a:prstGeom prst="rect">
            <a:avLst/>
          </a:prstGeom>
        </p:spPr>
        <p:txBody>
          <a:bodyPr lIns="0" tIns="0" rIns="0" bIns="0" rtlCol="0" anchor="t">
            <a:spAutoFit/>
          </a:bodyPr>
          <a:lstStyle/>
          <a:p>
            <a:pPr algn="l">
              <a:lnSpc>
                <a:spcPts val="2915"/>
              </a:lnSpc>
            </a:pPr>
            <a:r>
              <a:rPr lang="en-US" sz="2429" b="1" dirty="0">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 </a:t>
            </a:r>
            <a:r>
              <a:rPr lang="en-US" sz="2600" b="1" dirty="0">
                <a:latin typeface="Calibri (MS) Bold"/>
                <a:ea typeface="Calibri (MS) Bold"/>
                <a:cs typeface="Calibri (MS) Bold"/>
                <a:sym typeface="Calibri (MS) Bold"/>
              </a:rPr>
              <a:t>Here, communication is not one-way; it is an interactive process in which sender and receiver shift between the positions of sending and receiving, encode, decode, and interpret messages. A central concept is the ‘area of experience’: both individuals must have some overlap in their experiences for communication to be effective.</a:t>
            </a:r>
          </a:p>
          <a:p>
            <a:pPr algn="l">
              <a:lnSpc>
                <a:spcPts val="2915"/>
              </a:lnSpc>
            </a:pPr>
            <a:endParaRPr lang="en-US" sz="2429" b="1" dirty="0">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endParaRPr>
          </a:p>
          <a:p>
            <a:pPr algn="l">
              <a:lnSpc>
                <a:spcPts val="2915"/>
              </a:lnSpc>
            </a:pPr>
            <a:endParaRPr lang="en-US" sz="2429" b="1" dirty="0">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endParaRPr>
          </a:p>
          <a:p>
            <a:pPr algn="l">
              <a:lnSpc>
                <a:spcPts val="2915"/>
              </a:lnSpc>
            </a:pPr>
            <a:endParaRPr lang="en-US" sz="2429" b="1" dirty="0">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endParaRPr>
          </a:p>
          <a:p>
            <a:pPr algn="l">
              <a:lnSpc>
                <a:spcPts val="2915"/>
              </a:lnSpc>
            </a:pPr>
            <a:endParaRPr lang="en-US" sz="2429" b="1" dirty="0">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endParaRPr>
          </a:p>
        </p:txBody>
      </p:sp>
      <p:sp>
        <p:nvSpPr>
          <p:cNvPr id="8" name="TextBox 8"/>
          <p:cNvSpPr txBox="1"/>
          <p:nvPr/>
        </p:nvSpPr>
        <p:spPr>
          <a:xfrm>
            <a:off x="131380" y="6896880"/>
            <a:ext cx="4504531" cy="277320"/>
          </a:xfrm>
          <a:prstGeom prst="rect">
            <a:avLst/>
          </a:prstGeom>
        </p:spPr>
        <p:txBody>
          <a:bodyPr lIns="0" tIns="0" rIns="0" bIns="0" rtlCol="0" anchor="t">
            <a:spAutoFit/>
          </a:bodyPr>
          <a:lstStyle/>
          <a:p>
            <a:pPr>
              <a:lnSpc>
                <a:spcPts val="1080"/>
              </a:lnSpc>
              <a:spcBef>
                <a:spcPct val="0"/>
              </a:spcBef>
            </a:pPr>
            <a:endParaRPr lang="en-US" sz="900" b="1" dirty="0">
              <a:solidFill>
                <a:srgbClr val="545454"/>
              </a:solidFill>
              <a:latin typeface="Calibri (MS) Bold"/>
              <a:ea typeface="Calibri (MS) Bold"/>
              <a:cs typeface="Calibri (MS) Bold"/>
              <a:sym typeface="Calibri (MS) Bold"/>
            </a:endParaRPr>
          </a:p>
          <a:p>
            <a:pPr>
              <a:lnSpc>
                <a:spcPts val="1080"/>
              </a:lnSpc>
              <a:spcBef>
                <a:spcPct val="0"/>
              </a:spcBef>
            </a:pPr>
            <a:r>
              <a:rPr lang="en-US" sz="900" b="1" dirty="0">
                <a:solidFill>
                  <a:srgbClr val="545454"/>
                </a:solidFill>
                <a:latin typeface="Calibri (MS) Bold"/>
                <a:ea typeface="Calibri (MS) Bold"/>
                <a:cs typeface="Calibri (MS) Bold"/>
                <a:sym typeface="Calibri (MS) Bold"/>
              </a:rPr>
              <a:t>PROS &amp; CONS (2015)      24/11/2025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sp>
        <p:nvSpPr>
          <p:cNvPr id="2" name="TextBox 2"/>
          <p:cNvSpPr txBox="1"/>
          <p:nvPr/>
        </p:nvSpPr>
        <p:spPr>
          <a:xfrm>
            <a:off x="0" y="3935380"/>
            <a:ext cx="9518572" cy="3314700"/>
          </a:xfrm>
          <a:prstGeom prst="rect">
            <a:avLst/>
          </a:prstGeom>
        </p:spPr>
        <p:txBody>
          <a:bodyPr lIns="0" tIns="0" rIns="0" bIns="0" rtlCol="0" anchor="t">
            <a:spAutoFit/>
          </a:bodyPr>
          <a:lstStyle/>
          <a:p>
            <a:pPr algn="ctr">
              <a:lnSpc>
                <a:spcPts val="2943"/>
              </a:lnSpc>
            </a:pPr>
            <a:endParaRPr dirty="0"/>
          </a:p>
          <a:p>
            <a:pPr algn="ctr">
              <a:lnSpc>
                <a:spcPts val="2943"/>
              </a:lnSpc>
            </a:pPr>
            <a:endParaRPr dirty="0"/>
          </a:p>
          <a:p>
            <a:pPr algn="ctr">
              <a:lnSpc>
                <a:spcPts val="2943"/>
              </a:lnSpc>
              <a:spcBef>
                <a:spcPct val="0"/>
              </a:spcBef>
            </a:pPr>
            <a:r>
              <a:rPr lang="en-US" sz="2452" b="1" dirty="0">
                <a:solidFill>
                  <a:srgbClr val="000000"/>
                </a:solidFill>
                <a:latin typeface="Calibri (MS) Bold"/>
                <a:ea typeface="Calibri (MS) Bold"/>
                <a:cs typeface="Calibri (MS) Bold"/>
                <a:sym typeface="Calibri (MS) Bold"/>
              </a:rPr>
              <a:t>. </a:t>
            </a:r>
            <a:r>
              <a:rPr lang="en-US" sz="2452" b="1" dirty="0">
                <a:latin typeface="Calibri (MS) Bold"/>
                <a:ea typeface="Calibri (MS) Bold"/>
                <a:cs typeface="Calibri (MS) Bold"/>
                <a:sym typeface="Calibri (MS) Bold"/>
              </a:rPr>
              <a:t>Gary and the workers have very different fields of experience (culturally and linguistically).</a:t>
            </a:r>
          </a:p>
          <a:p>
            <a:pPr algn="ctr">
              <a:lnSpc>
                <a:spcPts val="2943"/>
              </a:lnSpc>
              <a:spcBef>
                <a:spcPct val="0"/>
              </a:spcBef>
            </a:pPr>
            <a:r>
              <a:rPr lang="en-US" sz="2452" b="1" dirty="0">
                <a:latin typeface="Calibri (MS) Bold"/>
                <a:ea typeface="Calibri (MS) Bold"/>
                <a:cs typeface="Calibri (MS) Bold"/>
                <a:sym typeface="Calibri (MS) Bold"/>
              </a:rPr>
              <a:t>. Without this shared field, hygiene instructions may make little sense to younger workers or those from different backgrounds.</a:t>
            </a:r>
          </a:p>
          <a:p>
            <a:pPr algn="ctr">
              <a:lnSpc>
                <a:spcPts val="2943"/>
              </a:lnSpc>
              <a:spcBef>
                <a:spcPct val="0"/>
              </a:spcBef>
            </a:pPr>
            <a:endParaRPr lang="en-US" sz="2452" b="1" dirty="0">
              <a:latin typeface="Calibri (MS) Bold"/>
              <a:ea typeface="Calibri (MS) Bold"/>
              <a:cs typeface="Calibri (MS) Bold"/>
              <a:sym typeface="Calibri (MS) Bold"/>
            </a:endParaRPr>
          </a:p>
          <a:p>
            <a:pPr algn="l">
              <a:lnSpc>
                <a:spcPts val="2703"/>
              </a:lnSpc>
              <a:spcBef>
                <a:spcPct val="0"/>
              </a:spcBef>
            </a:pPr>
            <a:endParaRPr lang="en-US" sz="2452" b="1" dirty="0">
              <a:solidFill>
                <a:srgbClr val="B8188B"/>
              </a:solidFill>
              <a:latin typeface="Calibri (MS) Bold"/>
              <a:ea typeface="Calibri (MS) Bold"/>
              <a:cs typeface="Calibri (MS) Bold"/>
              <a:sym typeface="Calibri (MS) Bold"/>
            </a:endParaRPr>
          </a:p>
          <a:p>
            <a:pPr algn="l">
              <a:lnSpc>
                <a:spcPts val="1319"/>
              </a:lnSpc>
              <a:spcBef>
                <a:spcPct val="0"/>
              </a:spcBef>
            </a:pPr>
            <a:r>
              <a:rPr lang="en-US" sz="1099" b="1" dirty="0">
                <a:solidFill>
                  <a:srgbClr val="545454"/>
                </a:solidFill>
                <a:latin typeface="Calibri (MS) Bold"/>
                <a:ea typeface="Calibri (MS) Bold"/>
                <a:cs typeface="Calibri (MS) Bold"/>
                <a:sym typeface="Calibri (MS) Bold"/>
              </a:rPr>
              <a:t> Schramm, W. (1954) How Communication Works. In: Schramm, W. (ed.) The Process and Effects</a:t>
            </a:r>
          </a:p>
          <a:p>
            <a:pPr algn="l">
              <a:lnSpc>
                <a:spcPts val="1319"/>
              </a:lnSpc>
              <a:spcBef>
                <a:spcPct val="0"/>
              </a:spcBef>
            </a:pPr>
            <a:r>
              <a:rPr lang="en-US" sz="1099" b="1" dirty="0">
                <a:solidFill>
                  <a:srgbClr val="545454"/>
                </a:solidFill>
                <a:latin typeface="Calibri (MS) Bold"/>
                <a:ea typeface="Calibri (MS) Bold"/>
                <a:cs typeface="Calibri (MS) Bold"/>
                <a:sym typeface="Calibri (MS) Bold"/>
              </a:rPr>
              <a:t>of Mass Communication. University of Illinois Press.</a:t>
            </a:r>
          </a:p>
        </p:txBody>
      </p:sp>
      <p:sp>
        <p:nvSpPr>
          <p:cNvPr id="3" name="Freeform 3"/>
          <p:cNvSpPr/>
          <p:nvPr/>
        </p:nvSpPr>
        <p:spPr>
          <a:xfrm>
            <a:off x="4609349" y="605848"/>
            <a:ext cx="5144251" cy="3970258"/>
          </a:xfrm>
          <a:custGeom>
            <a:avLst/>
            <a:gdLst/>
            <a:ahLst/>
            <a:cxnLst/>
            <a:rect l="l" t="t" r="r" b="b"/>
            <a:pathLst>
              <a:path w="5144251" h="3970258">
                <a:moveTo>
                  <a:pt x="0" y="0"/>
                </a:moveTo>
                <a:lnTo>
                  <a:pt x="5144251" y="0"/>
                </a:lnTo>
                <a:lnTo>
                  <a:pt x="5144251" y="3970258"/>
                </a:lnTo>
                <a:lnTo>
                  <a:pt x="0" y="3970258"/>
                </a:lnTo>
                <a:lnTo>
                  <a:pt x="0" y="0"/>
                </a:lnTo>
                <a:close/>
              </a:path>
            </a:pathLst>
          </a:custGeom>
          <a:blipFill>
            <a:blip r:embed="rId2"/>
            <a:stretch>
              <a:fillRect l="-5877" r="-9962"/>
            </a:stretch>
          </a:blipFill>
        </p:spPr>
        <p:txBody>
          <a:bodyPr/>
          <a:lstStyle/>
          <a:p>
            <a:endParaRPr lang="en-GB"/>
          </a:p>
        </p:txBody>
      </p:sp>
      <p:sp>
        <p:nvSpPr>
          <p:cNvPr id="4" name="Freeform 4"/>
          <p:cNvSpPr/>
          <p:nvPr/>
        </p:nvSpPr>
        <p:spPr>
          <a:xfrm>
            <a:off x="-40750" y="952819"/>
            <a:ext cx="4917550" cy="3276317"/>
          </a:xfrm>
          <a:custGeom>
            <a:avLst/>
            <a:gdLst/>
            <a:ahLst/>
            <a:cxnLst/>
            <a:rect l="l" t="t" r="r" b="b"/>
            <a:pathLst>
              <a:path w="4917550" h="3276317">
                <a:moveTo>
                  <a:pt x="0" y="0"/>
                </a:moveTo>
                <a:lnTo>
                  <a:pt x="4917550" y="0"/>
                </a:lnTo>
                <a:lnTo>
                  <a:pt x="4917550" y="3276317"/>
                </a:lnTo>
                <a:lnTo>
                  <a:pt x="0" y="3276317"/>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368942" y="160349"/>
            <a:ext cx="2534285" cy="571500"/>
          </a:xfrm>
          <a:prstGeom prst="rect">
            <a:avLst/>
          </a:prstGeom>
        </p:spPr>
        <p:txBody>
          <a:bodyPr lIns="0" tIns="0" rIns="0" bIns="0" rtlCol="0" anchor="t">
            <a:spAutoFit/>
          </a:bodyPr>
          <a:lstStyle/>
          <a:p>
            <a:pPr algn="ctr">
              <a:lnSpc>
                <a:spcPts val="4044"/>
              </a:lnSpc>
              <a:spcBef>
                <a:spcPct val="0"/>
              </a:spcBef>
            </a:pPr>
            <a:r>
              <a:rPr lang="en-US" sz="3370" b="1" i="1">
                <a:solidFill>
                  <a:srgbClr val="000000"/>
                </a:solidFill>
                <a:latin typeface="Calibri (MS) Bold Italics"/>
                <a:ea typeface="Calibri (MS) Bold Italics"/>
                <a:cs typeface="Calibri (MS) Bold Italics"/>
                <a:sym typeface="Calibri (MS) Bold Italics"/>
              </a:rPr>
              <a:t> ➤ In our case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grpSp>
        <p:nvGrpSpPr>
          <p:cNvPr id="2" name="Group 2"/>
          <p:cNvGrpSpPr/>
          <p:nvPr/>
        </p:nvGrpSpPr>
        <p:grpSpPr>
          <a:xfrm>
            <a:off x="243840" y="-195361"/>
            <a:ext cx="8778240" cy="12192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p:spPr>
          <p:txBody>
            <a:bodyPr/>
            <a:lstStyle/>
            <a:p>
              <a:endParaRPr lang="en-GB"/>
            </a:p>
          </p:txBody>
        </p:sp>
        <p:sp>
          <p:nvSpPr>
            <p:cNvPr id="4" name="TextBox 4"/>
            <p:cNvSpPr txBox="1"/>
            <p:nvPr/>
          </p:nvSpPr>
          <p:spPr>
            <a:xfrm>
              <a:off x="0" y="-95250"/>
              <a:ext cx="11704320" cy="1720850"/>
            </a:xfrm>
            <a:prstGeom prst="rect">
              <a:avLst/>
            </a:prstGeom>
          </p:spPr>
          <p:txBody>
            <a:bodyPr lIns="0" tIns="0" rIns="0" bIns="0" rtlCol="0" anchor="ctr"/>
            <a:lstStyle/>
            <a:p>
              <a:pPr algn="ctr">
                <a:lnSpc>
                  <a:spcPts val="5400"/>
                </a:lnSpc>
              </a:pPr>
              <a:r>
                <a:rPr lang="en-US" sz="4500" b="1">
                  <a:solidFill>
                    <a:srgbClr val="000000"/>
                  </a:solidFill>
                  <a:latin typeface="Calibri (MS) Bold"/>
                  <a:ea typeface="Calibri (MS) Bold"/>
                  <a:cs typeface="Calibri (MS) Bold"/>
                  <a:sym typeface="Calibri (MS) Bold"/>
                </a:rPr>
                <a:t>Berlo’s SMCR Model</a:t>
              </a:r>
            </a:p>
          </p:txBody>
        </p:sp>
      </p:grpSp>
      <p:sp>
        <p:nvSpPr>
          <p:cNvPr id="5" name="TextBox 5"/>
          <p:cNvSpPr txBox="1"/>
          <p:nvPr/>
        </p:nvSpPr>
        <p:spPr>
          <a:xfrm>
            <a:off x="335280" y="4447016"/>
            <a:ext cx="8595360" cy="2265236"/>
          </a:xfrm>
          <a:prstGeom prst="rect">
            <a:avLst/>
          </a:prstGeom>
        </p:spPr>
        <p:txBody>
          <a:bodyPr lIns="0" tIns="0" rIns="0" bIns="0" rtlCol="0" anchor="t">
            <a:spAutoFit/>
          </a:bodyPr>
          <a:lstStyle/>
          <a:p>
            <a:pPr algn="ctr">
              <a:lnSpc>
                <a:spcPts val="3263"/>
              </a:lnSpc>
            </a:pPr>
            <a:r>
              <a:rPr lang="en-US" sz="2719" b="1" dirty="0">
                <a:solidFill>
                  <a:srgbClr val="000000"/>
                </a:solidFill>
                <a:latin typeface="Calibri (MS) Bold"/>
                <a:ea typeface="Calibri (MS) Bold"/>
                <a:cs typeface="Calibri (MS) Bold"/>
                <a:sym typeface="Calibri (MS) Bold"/>
              </a:rPr>
              <a:t>Here is David Berlo’s SMCR model: </a:t>
            </a:r>
            <a:r>
              <a:rPr lang="en-US" sz="2719" b="1" dirty="0">
                <a:latin typeface="Calibri (MS) Bold"/>
                <a:ea typeface="Calibri (MS) Bold"/>
                <a:cs typeface="Calibri (MS) Bold"/>
                <a:sym typeface="Calibri (MS) Bold"/>
              </a:rPr>
              <a:t>● Source, ● Message, ●Channel, ● Receiver. </a:t>
            </a:r>
          </a:p>
          <a:p>
            <a:pPr algn="ctr">
              <a:lnSpc>
                <a:spcPts val="3263"/>
              </a:lnSpc>
            </a:pPr>
            <a:r>
              <a:rPr lang="en-US" sz="2719" b="1" i="1" dirty="0">
                <a:solidFill>
                  <a:srgbClr val="000000"/>
                </a:solidFill>
                <a:latin typeface="Calibri (MS) Bold Italics"/>
                <a:ea typeface="Calibri (MS) Bold Italics"/>
                <a:cs typeface="Calibri (MS) Bold Italics"/>
                <a:sym typeface="Calibri (MS) Bold Italics"/>
              </a:rPr>
              <a:t>hat each component involves factors such as communication skills, culture, attitudes, and knowledge.</a:t>
            </a:r>
          </a:p>
          <a:p>
            <a:pPr algn="l">
              <a:lnSpc>
                <a:spcPts val="3263"/>
              </a:lnSpc>
            </a:pPr>
            <a:endParaRPr lang="en-US" sz="2719" b="1" i="1" dirty="0">
              <a:solidFill>
                <a:srgbClr val="000000"/>
              </a:solidFill>
              <a:latin typeface="Calibri (MS) Bold Italics"/>
              <a:ea typeface="Calibri (MS) Bold Italics"/>
              <a:cs typeface="Calibri (MS) Bold Italics"/>
              <a:sym typeface="Calibri (MS) Bold Italics"/>
            </a:endParaRPr>
          </a:p>
          <a:p>
            <a:pPr algn="l">
              <a:lnSpc>
                <a:spcPts val="1199"/>
              </a:lnSpc>
            </a:pPr>
            <a:r>
              <a:rPr lang="en-US" sz="999" b="1" dirty="0">
                <a:solidFill>
                  <a:srgbClr val="545454"/>
                </a:solidFill>
                <a:latin typeface="Calibri (MS) Bold"/>
                <a:ea typeface="Calibri (MS) Bold"/>
                <a:cs typeface="Calibri (MS) Bold"/>
                <a:sym typeface="Calibri (MS) Bold"/>
              </a:rPr>
              <a:t>Berlo, D. (1960) The Process of Communication. Holt, Rinehart &amp; Winston.</a:t>
            </a:r>
          </a:p>
        </p:txBody>
      </p:sp>
      <p:sp>
        <p:nvSpPr>
          <p:cNvPr id="6" name="Freeform 6"/>
          <p:cNvSpPr/>
          <p:nvPr/>
        </p:nvSpPr>
        <p:spPr>
          <a:xfrm>
            <a:off x="983245" y="623783"/>
            <a:ext cx="7329831" cy="3719889"/>
          </a:xfrm>
          <a:custGeom>
            <a:avLst/>
            <a:gdLst/>
            <a:ahLst/>
            <a:cxnLst/>
            <a:rect l="l" t="t" r="r" b="b"/>
            <a:pathLst>
              <a:path w="7329831" h="3719889">
                <a:moveTo>
                  <a:pt x="0" y="0"/>
                </a:moveTo>
                <a:lnTo>
                  <a:pt x="7329831" y="0"/>
                </a:lnTo>
                <a:lnTo>
                  <a:pt x="7329831" y="3719889"/>
                </a:lnTo>
                <a:lnTo>
                  <a:pt x="0" y="3719889"/>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sp>
        <p:nvSpPr>
          <p:cNvPr id="2" name="Freeform 2"/>
          <p:cNvSpPr/>
          <p:nvPr/>
        </p:nvSpPr>
        <p:spPr>
          <a:xfrm>
            <a:off x="76200" y="2362200"/>
            <a:ext cx="9677400" cy="4876800"/>
          </a:xfrm>
          <a:custGeom>
            <a:avLst/>
            <a:gdLst/>
            <a:ahLst/>
            <a:cxnLst/>
            <a:rect l="l" t="t" r="r" b="b"/>
            <a:pathLst>
              <a:path w="6723882" h="4495764">
                <a:moveTo>
                  <a:pt x="0" y="0"/>
                </a:moveTo>
                <a:lnTo>
                  <a:pt x="6723882" y="0"/>
                </a:lnTo>
                <a:lnTo>
                  <a:pt x="6723882" y="4495764"/>
                </a:lnTo>
                <a:lnTo>
                  <a:pt x="0" y="4495764"/>
                </a:lnTo>
                <a:lnTo>
                  <a:pt x="0" y="0"/>
                </a:lnTo>
                <a:close/>
              </a:path>
            </a:pathLst>
          </a:custGeom>
          <a:blipFill>
            <a:blip r:embed="rId2"/>
            <a:stretch>
              <a:fillRect t="-1417" r="-3200" b="-1417"/>
            </a:stretch>
          </a:blipFill>
        </p:spPr>
        <p:txBody>
          <a:bodyPr/>
          <a:lstStyle/>
          <a:p>
            <a:endParaRPr lang="en-GB"/>
          </a:p>
        </p:txBody>
      </p:sp>
      <p:sp>
        <p:nvSpPr>
          <p:cNvPr id="3" name="TextBox 3"/>
          <p:cNvSpPr txBox="1"/>
          <p:nvPr/>
        </p:nvSpPr>
        <p:spPr>
          <a:xfrm>
            <a:off x="0" y="-342900"/>
            <a:ext cx="9290991" cy="2962349"/>
          </a:xfrm>
          <a:prstGeom prst="rect">
            <a:avLst/>
          </a:prstGeom>
        </p:spPr>
        <p:txBody>
          <a:bodyPr lIns="0" tIns="0" rIns="0" bIns="0" rtlCol="0" anchor="t">
            <a:spAutoFit/>
          </a:bodyPr>
          <a:lstStyle/>
          <a:p>
            <a:pPr algn="ctr">
              <a:lnSpc>
                <a:spcPts val="3719"/>
              </a:lnSpc>
              <a:spcBef>
                <a:spcPct val="0"/>
              </a:spcBef>
            </a:pPr>
            <a:r>
              <a:rPr lang="en-US" sz="3099" b="1" dirty="0">
                <a:solidFill>
                  <a:srgbClr val="000000"/>
                </a:solidFill>
                <a:latin typeface="Calibri (MS) Bold"/>
                <a:ea typeface="Calibri (MS) Bold"/>
                <a:cs typeface="Calibri (MS) Bold"/>
                <a:sym typeface="Calibri (MS) Bold"/>
              </a:rPr>
              <a:t> </a:t>
            </a:r>
          </a:p>
          <a:p>
            <a:pPr algn="ctr">
              <a:lnSpc>
                <a:spcPts val="3839"/>
              </a:lnSpc>
              <a:spcBef>
                <a:spcPct val="0"/>
              </a:spcBef>
            </a:pPr>
            <a:r>
              <a:rPr lang="en-US" sz="3199" b="1" dirty="0">
                <a:solidFill>
                  <a:srgbClr val="000000"/>
                </a:solidFill>
                <a:latin typeface="Calibri (MS) Bold"/>
                <a:ea typeface="Calibri (MS) Bold"/>
                <a:cs typeface="Calibri (MS) Bold"/>
                <a:sym typeface="Calibri (MS) Bold"/>
              </a:rPr>
              <a:t>In the Flight Foods scenario</a:t>
            </a:r>
          </a:p>
          <a:p>
            <a:pPr algn="ctr">
              <a:lnSpc>
                <a:spcPts val="2639"/>
              </a:lnSpc>
              <a:spcBef>
                <a:spcPct val="0"/>
              </a:spcBef>
            </a:pPr>
            <a:r>
              <a:rPr lang="en-US" sz="2199" b="1" dirty="0">
                <a:latin typeface="Calibri (MS) Bold"/>
                <a:ea typeface="Calibri (MS) Bold"/>
                <a:cs typeface="Calibri (MS) Bold"/>
                <a:sym typeface="Calibri (MS) Bold"/>
              </a:rPr>
              <a:t>➢ The Message about hygiene may be technically correct, but poorly designed for people who do not speak English well.</a:t>
            </a:r>
          </a:p>
          <a:p>
            <a:pPr algn="ctr">
              <a:lnSpc>
                <a:spcPts val="2639"/>
              </a:lnSpc>
              <a:spcBef>
                <a:spcPct val="0"/>
              </a:spcBef>
            </a:pPr>
            <a:r>
              <a:rPr lang="en-US" sz="2199" b="1" dirty="0">
                <a:latin typeface="Calibri (MS) Bold"/>
                <a:ea typeface="Calibri (MS) Bold"/>
                <a:cs typeface="Calibri (MS) Bold"/>
                <a:sym typeface="Calibri (MS) Bold"/>
              </a:rPr>
              <a:t>➢ The Channel (verbal + written signs) is limited if it is only available in English.</a:t>
            </a:r>
          </a:p>
          <a:p>
            <a:pPr algn="ctr">
              <a:lnSpc>
                <a:spcPts val="2639"/>
              </a:lnSpc>
              <a:spcBef>
                <a:spcPct val="0"/>
              </a:spcBef>
            </a:pPr>
            <a:r>
              <a:rPr lang="en-US" sz="2199" b="1" dirty="0">
                <a:latin typeface="Calibri (MS) Bold"/>
                <a:ea typeface="Calibri (MS) Bold"/>
                <a:cs typeface="Calibri (MS) Bold"/>
                <a:sym typeface="Calibri (MS) Bold"/>
              </a:rPr>
              <a:t>➢ The Receiver (the employees) have different levels of knowledge, attitudes, and cultural backgrounds, which affects how they decode messages.</a:t>
            </a:r>
          </a:p>
          <a:p>
            <a:pPr algn="ctr">
              <a:lnSpc>
                <a:spcPts val="2639"/>
              </a:lnSpc>
              <a:spcBef>
                <a:spcPct val="0"/>
              </a:spcBef>
            </a:pPr>
            <a:endParaRPr lang="en-US" sz="2199" b="1" dirty="0">
              <a:solidFill>
                <a:srgbClr val="A7011F"/>
              </a:solidFill>
              <a:latin typeface="Calibri (MS) Bold"/>
              <a:ea typeface="Calibri (MS) Bold"/>
              <a:cs typeface="Calibri (MS) Bold"/>
              <a:sym typeface="Calibri (MS) Bo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grpSp>
        <p:nvGrpSpPr>
          <p:cNvPr id="2" name="Group 2"/>
          <p:cNvGrpSpPr/>
          <p:nvPr/>
        </p:nvGrpSpPr>
        <p:grpSpPr>
          <a:xfrm>
            <a:off x="816996" y="-306649"/>
            <a:ext cx="8250703" cy="1136412"/>
            <a:chOff x="0" y="-85725"/>
            <a:chExt cx="12424750" cy="1711325"/>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p:spPr>
          <p:txBody>
            <a:bodyPr/>
            <a:lstStyle/>
            <a:p>
              <a:endParaRPr lang="en-GB"/>
            </a:p>
          </p:txBody>
        </p:sp>
        <p:sp>
          <p:nvSpPr>
            <p:cNvPr id="4" name="TextBox 4"/>
            <p:cNvSpPr txBox="1"/>
            <p:nvPr/>
          </p:nvSpPr>
          <p:spPr>
            <a:xfrm>
              <a:off x="720430" y="-85725"/>
              <a:ext cx="11704320" cy="1711325"/>
            </a:xfrm>
            <a:prstGeom prst="rect">
              <a:avLst/>
            </a:prstGeom>
          </p:spPr>
          <p:txBody>
            <a:bodyPr lIns="0" tIns="0" rIns="0" bIns="0" rtlCol="0" anchor="ctr"/>
            <a:lstStyle/>
            <a:p>
              <a:pPr algn="ctr">
                <a:lnSpc>
                  <a:spcPts val="4799"/>
                </a:lnSpc>
              </a:pPr>
              <a:r>
                <a:rPr lang="en-US" sz="3999" b="1" dirty="0">
                  <a:solidFill>
                    <a:schemeClr val="bg1"/>
                  </a:solidFill>
                  <a:highlight>
                    <a:srgbClr val="00FF00"/>
                  </a:highlight>
                  <a:latin typeface="Calibri (MS) Bold"/>
                  <a:ea typeface="Calibri (MS) Bold"/>
                  <a:cs typeface="Calibri (MS) Bold"/>
                  <a:sym typeface="Calibri (MS) Bold"/>
                </a:rPr>
                <a:t>Communication</a:t>
              </a:r>
              <a:r>
                <a:rPr lang="en-US" sz="3999" b="1" dirty="0">
                  <a:solidFill>
                    <a:srgbClr val="000000"/>
                  </a:solidFill>
                  <a:highlight>
                    <a:srgbClr val="00FF00"/>
                  </a:highlight>
                  <a:latin typeface="Calibri (MS) Bold"/>
                  <a:ea typeface="Calibri (MS) Bold"/>
                  <a:cs typeface="Calibri (MS) Bold"/>
                  <a:sym typeface="Calibri (MS) Bold"/>
                </a:rPr>
                <a:t> </a:t>
              </a:r>
              <a:r>
                <a:rPr lang="en-US" sz="3999" b="1" dirty="0">
                  <a:solidFill>
                    <a:schemeClr val="bg1"/>
                  </a:solidFill>
                  <a:highlight>
                    <a:srgbClr val="00FF00"/>
                  </a:highlight>
                  <a:latin typeface="Calibri (MS) Bold"/>
                  <a:ea typeface="Calibri (MS) Bold"/>
                  <a:cs typeface="Calibri (MS) Bold"/>
                  <a:sym typeface="Calibri (MS) Bold"/>
                </a:rPr>
                <a:t>Problems Frequency</a:t>
              </a:r>
            </a:p>
          </p:txBody>
        </p:sp>
      </p:grpSp>
      <p:pic>
        <p:nvPicPr>
          <p:cNvPr id="5" name="Picture 5"/>
          <p:cNvPicPr>
            <a:picLocks noChangeAspect="1"/>
          </p:cNvPicPr>
          <p:nvPr/>
        </p:nvPicPr>
        <p:blipFill>
          <a:blip r:embed="rId3"/>
          <a:stretch>
            <a:fillRect/>
          </a:stretch>
        </p:blipFill>
        <p:spPr>
          <a:xfrm>
            <a:off x="457200" y="990600"/>
            <a:ext cx="8839200" cy="3886199"/>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6" name="TextBox 6"/>
          <p:cNvSpPr txBox="1"/>
          <p:nvPr/>
        </p:nvSpPr>
        <p:spPr>
          <a:xfrm>
            <a:off x="1066800" y="4706308"/>
            <a:ext cx="7141181" cy="2701060"/>
          </a:xfrm>
          <a:prstGeom prst="rect">
            <a:avLst/>
          </a:prstGeom>
        </p:spPr>
        <p:txBody>
          <a:bodyPr lIns="0" tIns="0" rIns="0" bIns="0" rtlCol="0" anchor="t">
            <a:spAutoFit/>
          </a:bodyPr>
          <a:lstStyle/>
          <a:p>
            <a:pPr algn="ctr">
              <a:lnSpc>
                <a:spcPts val="2665"/>
              </a:lnSpc>
              <a:spcBef>
                <a:spcPct val="0"/>
              </a:spcBef>
            </a:pPr>
            <a:endParaRPr lang="en-US" sz="2221" b="1" dirty="0">
              <a:solidFill>
                <a:srgbClr val="000000"/>
              </a:solidFill>
              <a:latin typeface="Calibri (MS) Bold"/>
              <a:ea typeface="Calibri (MS) Bold"/>
              <a:cs typeface="Calibri (MS) Bold"/>
              <a:sym typeface="Calibri (MS) Bold"/>
            </a:endParaRPr>
          </a:p>
          <a:p>
            <a:pPr algn="ctr">
              <a:lnSpc>
                <a:spcPts val="2665"/>
              </a:lnSpc>
              <a:spcBef>
                <a:spcPct val="0"/>
              </a:spcBef>
            </a:pPr>
            <a:r>
              <a:rPr lang="en-US" sz="2221" b="1" dirty="0">
                <a:solidFill>
                  <a:schemeClr val="bg1"/>
                </a:solidFill>
                <a:latin typeface="Calibri (MS) Bold"/>
                <a:ea typeface="Calibri (MS) Bold"/>
                <a:cs typeface="Calibri (MS) Bold"/>
                <a:sym typeface="Calibri (MS) Bold"/>
              </a:rPr>
              <a:t>➢ Language and nonverbal problems occur most frequently,</a:t>
            </a:r>
          </a:p>
          <a:p>
            <a:pPr algn="ctr">
              <a:lnSpc>
                <a:spcPts val="2665"/>
              </a:lnSpc>
              <a:spcBef>
                <a:spcPct val="0"/>
              </a:spcBef>
            </a:pPr>
            <a:r>
              <a:rPr lang="en-US" sz="2221" b="1" dirty="0">
                <a:solidFill>
                  <a:schemeClr val="bg1"/>
                </a:solidFill>
                <a:latin typeface="Calibri (MS) Bold"/>
                <a:ea typeface="Calibri (MS) Bold"/>
                <a:cs typeface="Calibri (MS) Bold"/>
                <a:sym typeface="Calibri (MS) Bold"/>
              </a:rPr>
              <a:t>➢ Environmental noise is also a critical issue,</a:t>
            </a:r>
          </a:p>
          <a:p>
            <a:pPr algn="ctr">
              <a:lnSpc>
                <a:spcPts val="2665"/>
              </a:lnSpc>
              <a:spcBef>
                <a:spcPct val="0"/>
              </a:spcBef>
            </a:pPr>
            <a:r>
              <a:rPr lang="en-US" sz="2221" b="1" dirty="0">
                <a:solidFill>
                  <a:schemeClr val="bg1"/>
                </a:solidFill>
                <a:latin typeface="Calibri (MS) Bold"/>
                <a:ea typeface="Calibri (MS) Bold"/>
                <a:cs typeface="Calibri (MS) Bold"/>
                <a:sym typeface="Calibri (MS) Bold"/>
              </a:rPr>
              <a:t>➢ Feedback breakdowns happen regularly.</a:t>
            </a:r>
          </a:p>
          <a:p>
            <a:pPr algn="ctr">
              <a:lnSpc>
                <a:spcPts val="2665"/>
              </a:lnSpc>
              <a:spcBef>
                <a:spcPct val="0"/>
              </a:spcBef>
            </a:pPr>
            <a:r>
              <a:rPr lang="en-US" sz="2221" b="1" dirty="0">
                <a:solidFill>
                  <a:schemeClr val="bg1"/>
                </a:solidFill>
                <a:latin typeface="Calibri (MS) Bold"/>
                <a:ea typeface="Calibri (MS) Bold"/>
                <a:cs typeface="Calibri (MS) Bold"/>
                <a:sym typeface="Calibri (MS) Bold"/>
              </a:rPr>
              <a:t>This chart helps us identify which areas require the most urgent solutions</a:t>
            </a:r>
          </a:p>
          <a:p>
            <a:pPr algn="ctr">
              <a:lnSpc>
                <a:spcPts val="2665"/>
              </a:lnSpc>
              <a:spcBef>
                <a:spcPct val="0"/>
              </a:spcBef>
            </a:pPr>
            <a:endParaRPr lang="en-US" sz="2221" b="1" dirty="0">
              <a:solidFill>
                <a:srgbClr val="FF3131"/>
              </a:solidFill>
              <a:latin typeface="Calibri (MS) Bold"/>
              <a:ea typeface="Calibri (MS) Bold"/>
              <a:cs typeface="Calibri (MS) Bold"/>
              <a:sym typeface="Calibri (MS) Bold"/>
            </a:endParaRPr>
          </a:p>
          <a:p>
            <a:pPr algn="l">
              <a:lnSpc>
                <a:spcPts val="1080"/>
              </a:lnSpc>
              <a:spcBef>
                <a:spcPct val="0"/>
              </a:spcBef>
            </a:pPr>
            <a:r>
              <a:rPr lang="en-US" sz="900" b="1" dirty="0">
                <a:solidFill>
                  <a:srgbClr val="545454"/>
                </a:solidFill>
                <a:latin typeface="Calibri (MS) Bold"/>
                <a:ea typeface="Calibri (MS) Bold"/>
                <a:cs typeface="Calibri (MS) Bold"/>
                <a:sym typeface="Calibri (MS) Bold"/>
              </a:rPr>
              <a:t>Keyton, J. (2017) Communication in Organizations. Annual Review of Organizational Psychology,</a:t>
            </a:r>
          </a:p>
          <a:p>
            <a:pPr algn="l">
              <a:lnSpc>
                <a:spcPts val="1080"/>
              </a:lnSpc>
              <a:spcBef>
                <a:spcPct val="0"/>
              </a:spcBef>
            </a:pPr>
            <a:r>
              <a:rPr lang="en-US" sz="900" b="1" dirty="0">
                <a:solidFill>
                  <a:srgbClr val="545454"/>
                </a:solidFill>
                <a:latin typeface="Calibri (MS) Bold"/>
                <a:ea typeface="Calibri (MS) Bold"/>
                <a:cs typeface="Calibri (MS) Bold"/>
                <a:sym typeface="Calibri (MS) Bold"/>
              </a:rPr>
              <a:t>4(1), 501–526</a:t>
            </a:r>
          </a:p>
        </p:txBody>
      </p:sp>
      <p:sp>
        <p:nvSpPr>
          <p:cNvPr id="7" name="TextBox 6">
            <a:extLst>
              <a:ext uri="{FF2B5EF4-FFF2-40B4-BE49-F238E27FC236}">
                <a16:creationId xmlns:a16="http://schemas.microsoft.com/office/drawing/2014/main" id="{2FB39ED5-A801-314E-E3FB-FAF5FC0513BE}"/>
              </a:ext>
            </a:extLst>
          </p:cNvPr>
          <p:cNvSpPr txBox="1"/>
          <p:nvPr/>
        </p:nvSpPr>
        <p:spPr>
          <a:xfrm>
            <a:off x="1295400" y="4184245"/>
            <a:ext cx="1033937" cy="369332"/>
          </a:xfrm>
          <a:prstGeom prst="rect">
            <a:avLst/>
          </a:prstGeom>
          <a:noFill/>
        </p:spPr>
        <p:txBody>
          <a:bodyPr wrap="square" rtlCol="0">
            <a:spAutoFit/>
          </a:bodyPr>
          <a:lstStyle/>
          <a:p>
            <a:r>
              <a:rPr lang="en-GB" dirty="0">
                <a:highlight>
                  <a:srgbClr val="00FFFF"/>
                </a:highlight>
              </a:rPr>
              <a:t>language</a:t>
            </a:r>
          </a:p>
        </p:txBody>
      </p:sp>
      <p:sp>
        <p:nvSpPr>
          <p:cNvPr id="8" name="TextBox 7">
            <a:extLst>
              <a:ext uri="{FF2B5EF4-FFF2-40B4-BE49-F238E27FC236}">
                <a16:creationId xmlns:a16="http://schemas.microsoft.com/office/drawing/2014/main" id="{B2405643-A732-C6CF-C62F-F42894569036}"/>
              </a:ext>
            </a:extLst>
          </p:cNvPr>
          <p:cNvSpPr txBox="1"/>
          <p:nvPr/>
        </p:nvSpPr>
        <p:spPr>
          <a:xfrm>
            <a:off x="2895600" y="4184245"/>
            <a:ext cx="920508" cy="369332"/>
          </a:xfrm>
          <a:prstGeom prst="rect">
            <a:avLst/>
          </a:prstGeom>
          <a:noFill/>
        </p:spPr>
        <p:txBody>
          <a:bodyPr wrap="none" rtlCol="0">
            <a:spAutoFit/>
          </a:bodyPr>
          <a:lstStyle/>
          <a:p>
            <a:r>
              <a:rPr lang="en-GB" dirty="0">
                <a:highlight>
                  <a:srgbClr val="00FFFF"/>
                </a:highlight>
              </a:rPr>
              <a:t>Cultural</a:t>
            </a:r>
          </a:p>
        </p:txBody>
      </p:sp>
      <p:sp>
        <p:nvSpPr>
          <p:cNvPr id="9" name="TextBox 8">
            <a:extLst>
              <a:ext uri="{FF2B5EF4-FFF2-40B4-BE49-F238E27FC236}">
                <a16:creationId xmlns:a16="http://schemas.microsoft.com/office/drawing/2014/main" id="{311EC255-D39F-66C9-4A77-973B0405F4E7}"/>
              </a:ext>
            </a:extLst>
          </p:cNvPr>
          <p:cNvSpPr txBox="1"/>
          <p:nvPr/>
        </p:nvSpPr>
        <p:spPr>
          <a:xfrm>
            <a:off x="4609229" y="4184245"/>
            <a:ext cx="713657" cy="369332"/>
          </a:xfrm>
          <a:prstGeom prst="rect">
            <a:avLst/>
          </a:prstGeom>
          <a:noFill/>
        </p:spPr>
        <p:txBody>
          <a:bodyPr wrap="none" rtlCol="0">
            <a:spAutoFit/>
          </a:bodyPr>
          <a:lstStyle/>
          <a:p>
            <a:r>
              <a:rPr lang="en-GB" dirty="0">
                <a:highlight>
                  <a:srgbClr val="00FFFF"/>
                </a:highlight>
              </a:rPr>
              <a:t>Noise</a:t>
            </a:r>
          </a:p>
        </p:txBody>
      </p:sp>
      <p:sp>
        <p:nvSpPr>
          <p:cNvPr id="10" name="TextBox 9">
            <a:extLst>
              <a:ext uri="{FF2B5EF4-FFF2-40B4-BE49-F238E27FC236}">
                <a16:creationId xmlns:a16="http://schemas.microsoft.com/office/drawing/2014/main" id="{8DBEE31A-48FD-FD92-88CA-F14C2C299392}"/>
              </a:ext>
            </a:extLst>
          </p:cNvPr>
          <p:cNvSpPr txBox="1"/>
          <p:nvPr/>
        </p:nvSpPr>
        <p:spPr>
          <a:xfrm>
            <a:off x="6096000" y="4195165"/>
            <a:ext cx="1074140" cy="369332"/>
          </a:xfrm>
          <a:prstGeom prst="rect">
            <a:avLst/>
          </a:prstGeom>
          <a:noFill/>
        </p:spPr>
        <p:txBody>
          <a:bodyPr wrap="none" rtlCol="0">
            <a:spAutoFit/>
          </a:bodyPr>
          <a:lstStyle/>
          <a:p>
            <a:r>
              <a:rPr lang="en-GB" dirty="0">
                <a:highlight>
                  <a:srgbClr val="00FFFF"/>
                </a:highlight>
              </a:rPr>
              <a:t>Feedback</a:t>
            </a:r>
          </a:p>
        </p:txBody>
      </p:sp>
      <p:sp>
        <p:nvSpPr>
          <p:cNvPr id="11" name="TextBox 10">
            <a:extLst>
              <a:ext uri="{FF2B5EF4-FFF2-40B4-BE49-F238E27FC236}">
                <a16:creationId xmlns:a16="http://schemas.microsoft.com/office/drawing/2014/main" id="{2865ED1A-F6F0-F1F5-97CB-C5707D01ED30}"/>
              </a:ext>
            </a:extLst>
          </p:cNvPr>
          <p:cNvSpPr txBox="1"/>
          <p:nvPr/>
        </p:nvSpPr>
        <p:spPr>
          <a:xfrm>
            <a:off x="7684441" y="4196357"/>
            <a:ext cx="1156407" cy="369332"/>
          </a:xfrm>
          <a:prstGeom prst="rect">
            <a:avLst/>
          </a:prstGeom>
          <a:noFill/>
        </p:spPr>
        <p:txBody>
          <a:bodyPr wrap="none" rtlCol="0">
            <a:spAutoFit/>
          </a:bodyPr>
          <a:lstStyle/>
          <a:p>
            <a:r>
              <a:rPr lang="en-GB" dirty="0">
                <a:highlight>
                  <a:srgbClr val="00FFFF"/>
                </a:highlight>
              </a:rPr>
              <a:t>Nonverbal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sp>
        <p:nvSpPr>
          <p:cNvPr id="2" name="Freeform 2"/>
          <p:cNvSpPr/>
          <p:nvPr/>
        </p:nvSpPr>
        <p:spPr>
          <a:xfrm>
            <a:off x="533400" y="984128"/>
            <a:ext cx="8913079" cy="6248400"/>
          </a:xfrm>
          <a:custGeom>
            <a:avLst/>
            <a:gdLst/>
            <a:ahLst/>
            <a:cxnLst/>
            <a:rect l="l" t="t" r="r" b="b"/>
            <a:pathLst>
              <a:path w="8834557" h="5886024">
                <a:moveTo>
                  <a:pt x="0" y="0"/>
                </a:moveTo>
                <a:lnTo>
                  <a:pt x="8834558" y="0"/>
                </a:lnTo>
                <a:lnTo>
                  <a:pt x="8834558" y="5886024"/>
                </a:lnTo>
                <a:lnTo>
                  <a:pt x="0" y="5886024"/>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2978872" y="287505"/>
            <a:ext cx="4034631" cy="564257"/>
          </a:xfrm>
          <a:prstGeom prst="rect">
            <a:avLst/>
          </a:prstGeom>
        </p:spPr>
        <p:txBody>
          <a:bodyPr lIns="0" tIns="0" rIns="0" bIns="0" rtlCol="0" anchor="t">
            <a:spAutoFit/>
          </a:bodyPr>
          <a:lstStyle/>
          <a:p>
            <a:pPr algn="ctr">
              <a:lnSpc>
                <a:spcPts val="4440"/>
              </a:lnSpc>
              <a:spcBef>
                <a:spcPct val="0"/>
              </a:spcBef>
            </a:pPr>
            <a:r>
              <a:rPr lang="en-US" sz="4000" b="1" dirty="0">
                <a:solidFill>
                  <a:srgbClr val="000000"/>
                </a:solidFill>
                <a:latin typeface="Calibri (MS) Bold"/>
                <a:ea typeface="Calibri (MS) Bold"/>
                <a:cs typeface="Calibri (MS) Bold"/>
                <a:sym typeface="Calibri (MS) Bold"/>
              </a:rPr>
              <a:t>Solutions </a:t>
            </a:r>
          </a:p>
        </p:txBody>
      </p:sp>
      <p:sp>
        <p:nvSpPr>
          <p:cNvPr id="5" name="TextBox 5"/>
          <p:cNvSpPr txBox="1"/>
          <p:nvPr/>
        </p:nvSpPr>
        <p:spPr>
          <a:xfrm>
            <a:off x="504139" y="6946732"/>
            <a:ext cx="4352608" cy="149272"/>
          </a:xfrm>
          <a:prstGeom prst="rect">
            <a:avLst/>
          </a:prstGeom>
        </p:spPr>
        <p:txBody>
          <a:bodyPr lIns="0" tIns="0" rIns="0" bIns="0" rtlCol="0" anchor="t">
            <a:spAutoFit/>
          </a:bodyPr>
          <a:lstStyle/>
          <a:p>
            <a:pPr>
              <a:lnSpc>
                <a:spcPts val="1199"/>
              </a:lnSpc>
              <a:spcBef>
                <a:spcPct val="0"/>
              </a:spcBef>
            </a:pPr>
            <a:r>
              <a:rPr lang="en-US" sz="999" b="1" dirty="0">
                <a:solidFill>
                  <a:srgbClr val="545454"/>
                </a:solidFill>
                <a:latin typeface="Calibri (MS) Bold"/>
                <a:ea typeface="Calibri (MS) Bold"/>
                <a:cs typeface="Calibri (MS) Bold"/>
                <a:sym typeface="Calibri (MS) Bold"/>
              </a:rPr>
              <a:t>Business/ by Gennaro </a:t>
            </a:r>
            <a:r>
              <a:rPr lang="en-US" sz="999" b="1" dirty="0" err="1">
                <a:solidFill>
                  <a:srgbClr val="545454"/>
                </a:solidFill>
                <a:latin typeface="Calibri (MS) Bold"/>
                <a:ea typeface="Calibri (MS) Bold"/>
                <a:cs typeface="Calibri (MS) Bold"/>
                <a:sym typeface="Calibri (MS) Bold"/>
              </a:rPr>
              <a:t>Cuofano</a:t>
            </a:r>
            <a:r>
              <a:rPr lang="en-US" sz="999" b="1" dirty="0">
                <a:solidFill>
                  <a:srgbClr val="545454"/>
                </a:solidFill>
                <a:latin typeface="Calibri (MS) Bold"/>
                <a:ea typeface="Calibri (MS) Bold"/>
                <a:cs typeface="Calibri (MS) Bold"/>
                <a:sym typeface="Calibri (MS) Bold"/>
              </a:rPr>
              <a:t>/ April 16,2024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sp>
        <p:nvSpPr>
          <p:cNvPr id="2" name="TextBox 2"/>
          <p:cNvSpPr txBox="1"/>
          <p:nvPr/>
        </p:nvSpPr>
        <p:spPr>
          <a:xfrm>
            <a:off x="309113" y="942330"/>
            <a:ext cx="8595360" cy="6850337"/>
          </a:xfrm>
          <a:prstGeom prst="rect">
            <a:avLst/>
          </a:prstGeom>
        </p:spPr>
        <p:txBody>
          <a:bodyPr lIns="0" tIns="0" rIns="0" bIns="0" rtlCol="0" anchor="t">
            <a:spAutoFit/>
          </a:bodyPr>
          <a:lstStyle/>
          <a:p>
            <a:pPr algn="ctr">
              <a:lnSpc>
                <a:spcPts val="2520"/>
              </a:lnSpc>
            </a:pPr>
            <a:endParaRPr dirty="0"/>
          </a:p>
          <a:p>
            <a:pPr algn="ctr">
              <a:lnSpc>
                <a:spcPts val="2879"/>
              </a:lnSpc>
            </a:pPr>
            <a:endParaRPr dirty="0"/>
          </a:p>
          <a:p>
            <a:pPr algn="ctr">
              <a:lnSpc>
                <a:spcPts val="2520"/>
              </a:lnSpc>
            </a:pPr>
            <a:endParaRPr dirty="0"/>
          </a:p>
          <a:p>
            <a:pPr algn="ctr">
              <a:lnSpc>
                <a:spcPts val="2664"/>
              </a:lnSpc>
            </a:pPr>
            <a:endParaRPr dirty="0"/>
          </a:p>
          <a:p>
            <a:pPr algn="ctr">
              <a:lnSpc>
                <a:spcPts val="2664"/>
              </a:lnSpc>
            </a:pPr>
            <a:endParaRPr dirty="0"/>
          </a:p>
          <a:p>
            <a:pPr algn="ctr">
              <a:lnSpc>
                <a:spcPts val="2664"/>
              </a:lnSpc>
            </a:pPr>
            <a:r>
              <a:rPr lang="en-US" sz="2400" dirty="0">
                <a:solidFill>
                  <a:srgbClr val="000000"/>
                </a:solidFill>
                <a:latin typeface="Calibri (MS)"/>
                <a:ea typeface="Calibri (MS)"/>
                <a:cs typeface="Calibri (MS)"/>
                <a:sym typeface="Calibri (MS)"/>
              </a:rPr>
              <a:t>➢</a:t>
            </a:r>
            <a:r>
              <a:rPr lang="en-US" sz="2400" b="1" dirty="0">
                <a:latin typeface="Calibri (MS) Bold"/>
                <a:ea typeface="Calibri (MS) Bold"/>
                <a:cs typeface="Calibri (MS) Bold"/>
                <a:sym typeface="Calibri (MS) Bold"/>
              </a:rPr>
              <a:t>Multilingual training materials — printed notes, videos, and instructions in the workers’ own languages.</a:t>
            </a:r>
          </a:p>
          <a:p>
            <a:pPr algn="ctr">
              <a:lnSpc>
                <a:spcPts val="2664"/>
              </a:lnSpc>
            </a:pPr>
            <a:r>
              <a:rPr lang="en-US" sz="2400" dirty="0">
                <a:latin typeface="Calibri (MS)"/>
                <a:ea typeface="Calibri (MS)"/>
                <a:cs typeface="Calibri (MS)"/>
                <a:sym typeface="Calibri (MS)"/>
              </a:rPr>
              <a:t>➢ </a:t>
            </a:r>
            <a:r>
              <a:rPr lang="en-US" sz="2400" b="1" dirty="0">
                <a:latin typeface="Calibri (MS) Bold"/>
                <a:ea typeface="Calibri (MS) Bold"/>
                <a:cs typeface="Calibri (MS) Bold"/>
                <a:sym typeface="Calibri (MS) Bold"/>
              </a:rPr>
              <a:t>Visual work instructions (SOPs) — using icons, colors, and images to show hygiene steps.</a:t>
            </a:r>
          </a:p>
          <a:p>
            <a:pPr algn="ctr">
              <a:lnSpc>
                <a:spcPts val="2664"/>
              </a:lnSpc>
            </a:pPr>
            <a:r>
              <a:rPr lang="en-US" sz="2400" dirty="0">
                <a:latin typeface="Calibri (MS)"/>
                <a:ea typeface="Calibri (MS)"/>
                <a:cs typeface="Calibri (MS)"/>
                <a:sym typeface="Calibri (MS)"/>
              </a:rPr>
              <a:t>➢ </a:t>
            </a:r>
            <a:r>
              <a:rPr lang="en-US" sz="2400" b="1" dirty="0">
                <a:latin typeface="Calibri (MS) Bold"/>
                <a:ea typeface="Calibri (MS) Bold"/>
                <a:cs typeface="Calibri (MS) Bold"/>
                <a:sym typeface="Calibri (MS) Bold"/>
              </a:rPr>
              <a:t>Reducing environmental noise — machine maintenance, reorganizing factory layout, panels that </a:t>
            </a:r>
            <a:r>
              <a:rPr lang="en-US" sz="2400" b="1" dirty="0">
                <a:solidFill>
                  <a:srgbClr val="000000"/>
                </a:solidFill>
                <a:latin typeface="Calibri (MS) Bold"/>
                <a:ea typeface="Calibri (MS) Bold"/>
                <a:cs typeface="Calibri (MS) Bold"/>
                <a:sym typeface="Calibri (MS) Bold"/>
              </a:rPr>
              <a:t>reduce noise.</a:t>
            </a:r>
          </a:p>
          <a:p>
            <a:pPr algn="ctr">
              <a:lnSpc>
                <a:spcPts val="2664"/>
              </a:lnSpc>
            </a:pPr>
            <a:r>
              <a:rPr lang="en-US" sz="2400" dirty="0">
                <a:solidFill>
                  <a:srgbClr val="000000"/>
                </a:solidFill>
                <a:latin typeface="Calibri (MS)"/>
                <a:ea typeface="Calibri (MS)"/>
                <a:cs typeface="Calibri (MS)"/>
                <a:sym typeface="Calibri (MS)"/>
              </a:rPr>
              <a:t>➢ </a:t>
            </a:r>
            <a:r>
              <a:rPr lang="en-US" sz="2400" b="1" dirty="0">
                <a:latin typeface="Calibri (MS) Bold"/>
                <a:ea typeface="Calibri (MS) Bold"/>
                <a:cs typeface="Calibri (MS) Bold"/>
                <a:sym typeface="Calibri (MS) Bold"/>
              </a:rPr>
              <a:t>Training for Gary — communication skills training: pacing, tone, clarity, and simplified language.</a:t>
            </a:r>
          </a:p>
          <a:p>
            <a:pPr algn="ctr">
              <a:lnSpc>
                <a:spcPts val="2664"/>
              </a:lnSpc>
            </a:pPr>
            <a:r>
              <a:rPr lang="en-US" sz="2400" dirty="0">
                <a:latin typeface="Calibri (MS)"/>
                <a:ea typeface="Calibri (MS)"/>
                <a:cs typeface="Calibri (MS)"/>
                <a:sym typeface="Calibri (MS)"/>
              </a:rPr>
              <a:t>➢</a:t>
            </a:r>
            <a:r>
              <a:rPr lang="en-US" sz="2400" b="1" dirty="0">
                <a:latin typeface="Calibri (MS) Bold"/>
                <a:ea typeface="Calibri (MS) Bold"/>
                <a:cs typeface="Calibri (MS) Bold"/>
                <a:sym typeface="Calibri (MS) Bold"/>
              </a:rPr>
              <a:t>Structured feedback — checklists, quick quizzes, and confirming that each worker understood correctly.</a:t>
            </a:r>
          </a:p>
          <a:p>
            <a:pPr algn="ctr">
              <a:lnSpc>
                <a:spcPts val="2664"/>
              </a:lnSpc>
            </a:pPr>
            <a:r>
              <a:rPr lang="en-US" sz="2400" dirty="0">
                <a:solidFill>
                  <a:srgbClr val="000000"/>
                </a:solidFill>
                <a:latin typeface="Calibri (MS)"/>
                <a:ea typeface="Calibri (MS)"/>
                <a:cs typeface="Calibri (MS)"/>
                <a:sym typeface="Calibri (MS)"/>
              </a:rPr>
              <a:t>➢</a:t>
            </a:r>
            <a:r>
              <a:rPr lang="en-US" sz="2400" b="1" dirty="0">
                <a:solidFill>
                  <a:srgbClr val="000000"/>
                </a:solidFill>
                <a:latin typeface="Calibri (MS) Bold"/>
                <a:ea typeface="Calibri (MS) Bold"/>
                <a:cs typeface="Calibri (MS) Bold"/>
                <a:sym typeface="Calibri (MS) Bold"/>
              </a:rPr>
              <a:t>Working younger and older workers together — mentoring so younger staff learn not only tasks but safety culture as well.</a:t>
            </a:r>
          </a:p>
          <a:p>
            <a:pPr algn="ctr">
              <a:lnSpc>
                <a:spcPts val="2664"/>
              </a:lnSpc>
            </a:pPr>
            <a:endParaRPr lang="en-US" sz="2220" b="1" dirty="0">
              <a:solidFill>
                <a:srgbClr val="000000"/>
              </a:solidFill>
              <a:latin typeface="Calibri (MS) Bold"/>
              <a:ea typeface="Calibri (MS) Bold"/>
              <a:cs typeface="Calibri (MS) Bold"/>
              <a:sym typeface="Calibri (MS) Bold"/>
            </a:endParaRPr>
          </a:p>
          <a:p>
            <a:pPr algn="l">
              <a:lnSpc>
                <a:spcPts val="1104"/>
              </a:lnSpc>
            </a:pPr>
            <a:r>
              <a:rPr lang="en-US" sz="920" b="1" dirty="0">
                <a:solidFill>
                  <a:srgbClr val="000000"/>
                </a:solidFill>
                <a:latin typeface="Calibri (MS) Bold"/>
                <a:ea typeface="Calibri (MS) Bold"/>
                <a:cs typeface="Calibri (MS) Bold"/>
                <a:sym typeface="Calibri (MS) Bold"/>
              </a:rPr>
              <a:t>Clampitt, P. (2016) Communicating for Managerial Effectiveness. Sage Publications.</a:t>
            </a:r>
          </a:p>
          <a:p>
            <a:pPr algn="ctr">
              <a:lnSpc>
                <a:spcPts val="2064"/>
              </a:lnSpc>
            </a:pPr>
            <a:endParaRPr lang="en-US" sz="920" b="1" dirty="0">
              <a:solidFill>
                <a:srgbClr val="000000"/>
              </a:solidFill>
              <a:latin typeface="Calibri (MS) Bold"/>
              <a:ea typeface="Calibri (MS) Bold"/>
              <a:cs typeface="Calibri (MS) Bold"/>
              <a:sym typeface="Calibri (MS) Bold"/>
            </a:endParaRPr>
          </a:p>
          <a:p>
            <a:pPr algn="ctr">
              <a:lnSpc>
                <a:spcPts val="2064"/>
              </a:lnSpc>
            </a:pPr>
            <a:endParaRPr lang="en-US" sz="920" b="1" dirty="0">
              <a:solidFill>
                <a:srgbClr val="000000"/>
              </a:solidFill>
              <a:latin typeface="Calibri (MS) Bold"/>
              <a:ea typeface="Calibri (MS) Bold"/>
              <a:cs typeface="Calibri (MS) Bold"/>
              <a:sym typeface="Calibri (MS) Bold"/>
            </a:endParaRPr>
          </a:p>
        </p:txBody>
      </p:sp>
      <p:sp>
        <p:nvSpPr>
          <p:cNvPr id="3" name="Freeform 3"/>
          <p:cNvSpPr/>
          <p:nvPr/>
        </p:nvSpPr>
        <p:spPr>
          <a:xfrm>
            <a:off x="79001" y="-119164"/>
            <a:ext cx="4297680" cy="2679450"/>
          </a:xfrm>
          <a:custGeom>
            <a:avLst/>
            <a:gdLst/>
            <a:ahLst/>
            <a:cxnLst/>
            <a:rect l="l" t="t" r="r" b="b"/>
            <a:pathLst>
              <a:path w="4297680" h="2679450">
                <a:moveTo>
                  <a:pt x="0" y="0"/>
                </a:moveTo>
                <a:lnTo>
                  <a:pt x="4297680" y="0"/>
                </a:lnTo>
                <a:lnTo>
                  <a:pt x="4297680" y="2679451"/>
                </a:lnTo>
                <a:lnTo>
                  <a:pt x="0" y="2679451"/>
                </a:lnTo>
                <a:lnTo>
                  <a:pt x="0" y="0"/>
                </a:lnTo>
                <a:close/>
              </a:path>
            </a:pathLst>
          </a:custGeom>
          <a:blipFill>
            <a:blip r:embed="rId3"/>
            <a:stretch>
              <a:fillRect t="-3431" b="-3431"/>
            </a:stretch>
          </a:blipFill>
        </p:spPr>
        <p:txBody>
          <a:bodyPr/>
          <a:lstStyle/>
          <a:p>
            <a:endParaRPr lang="en-GB"/>
          </a:p>
        </p:txBody>
      </p:sp>
      <p:sp>
        <p:nvSpPr>
          <p:cNvPr id="4" name="TextBox 4"/>
          <p:cNvSpPr txBox="1"/>
          <p:nvPr/>
        </p:nvSpPr>
        <p:spPr>
          <a:xfrm>
            <a:off x="4530819" y="944337"/>
            <a:ext cx="4930299" cy="846386"/>
          </a:xfrm>
          <a:prstGeom prst="rect">
            <a:avLst/>
          </a:prstGeom>
        </p:spPr>
        <p:txBody>
          <a:bodyPr lIns="0" tIns="0" rIns="0" bIns="0" rtlCol="0" anchor="t">
            <a:spAutoFit/>
          </a:bodyPr>
          <a:lstStyle/>
          <a:p>
            <a:pPr>
              <a:lnSpc>
                <a:spcPts val="3334"/>
              </a:lnSpc>
              <a:spcBef>
                <a:spcPct val="0"/>
              </a:spcBef>
            </a:pPr>
            <a:r>
              <a:rPr lang="en-US" sz="2779" b="1" dirty="0">
                <a:solidFill>
                  <a:srgbClr val="FF3131"/>
                </a:solidFill>
                <a:latin typeface="Calibri (MS) Bold"/>
                <a:ea typeface="Calibri (MS) Bold"/>
                <a:cs typeface="Calibri (MS) Bold"/>
                <a:sym typeface="Calibri (MS) Bold"/>
              </a:rPr>
              <a:t>➤ </a:t>
            </a:r>
            <a:r>
              <a:rPr lang="en-GB" sz="2800" b="1" dirty="0">
                <a:solidFill>
                  <a:srgbClr val="FF0000"/>
                </a:solidFill>
              </a:rPr>
              <a:t>Communication and Training Strategies</a:t>
            </a:r>
            <a:endParaRPr lang="en-US" sz="2779" b="1" dirty="0">
              <a:solidFill>
                <a:srgbClr val="FF0000"/>
              </a:solidFill>
              <a:latin typeface="Calibri (MS) Bold"/>
              <a:ea typeface="Calibri (MS) Bold"/>
              <a:cs typeface="Calibri (MS) Bold"/>
              <a:sym typeface="Calibri (MS) Bol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grpSp>
        <p:nvGrpSpPr>
          <p:cNvPr id="2" name="Group 2"/>
          <p:cNvGrpSpPr/>
          <p:nvPr/>
        </p:nvGrpSpPr>
        <p:grpSpPr>
          <a:xfrm>
            <a:off x="335280" y="-358163"/>
            <a:ext cx="8778240" cy="12192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p:spPr>
          <p:txBody>
            <a:bodyPr/>
            <a:lstStyle/>
            <a:p>
              <a:endParaRPr lang="en-GB"/>
            </a:p>
          </p:txBody>
        </p:sp>
        <p:sp>
          <p:nvSpPr>
            <p:cNvPr id="4" name="TextBox 4"/>
            <p:cNvSpPr txBox="1"/>
            <p:nvPr/>
          </p:nvSpPr>
          <p:spPr>
            <a:xfrm>
              <a:off x="0" y="-85725"/>
              <a:ext cx="11704320" cy="1711325"/>
            </a:xfrm>
            <a:prstGeom prst="rect">
              <a:avLst/>
            </a:prstGeom>
          </p:spPr>
          <p:txBody>
            <a:bodyPr lIns="0" tIns="0" rIns="0" bIns="0" rtlCol="0" anchor="ctr"/>
            <a:lstStyle/>
            <a:p>
              <a:pPr algn="ctr">
                <a:lnSpc>
                  <a:spcPts val="5040"/>
                </a:lnSpc>
              </a:pPr>
              <a:r>
                <a:rPr lang="en-US" sz="4200" b="1">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Conclusion</a:t>
              </a:r>
            </a:p>
          </p:txBody>
        </p:sp>
      </p:grpSp>
      <p:sp>
        <p:nvSpPr>
          <p:cNvPr id="5" name="Freeform 5"/>
          <p:cNvSpPr/>
          <p:nvPr/>
        </p:nvSpPr>
        <p:spPr>
          <a:xfrm>
            <a:off x="0" y="3657600"/>
            <a:ext cx="4988961" cy="3210610"/>
          </a:xfrm>
          <a:custGeom>
            <a:avLst/>
            <a:gdLst/>
            <a:ahLst/>
            <a:cxnLst/>
            <a:rect l="l" t="t" r="r" b="b"/>
            <a:pathLst>
              <a:path w="4988961" h="3210610">
                <a:moveTo>
                  <a:pt x="0" y="0"/>
                </a:moveTo>
                <a:lnTo>
                  <a:pt x="4988961" y="0"/>
                </a:lnTo>
                <a:lnTo>
                  <a:pt x="4988961" y="3210610"/>
                </a:lnTo>
                <a:lnTo>
                  <a:pt x="0" y="3210610"/>
                </a:lnTo>
                <a:lnTo>
                  <a:pt x="0" y="0"/>
                </a:lnTo>
                <a:close/>
              </a:path>
            </a:pathLst>
          </a:custGeom>
          <a:blipFill>
            <a:blip r:embed="rId3"/>
            <a:stretch>
              <a:fillRect t="-1764" b="-1764"/>
            </a:stretch>
          </a:blipFill>
        </p:spPr>
        <p:txBody>
          <a:bodyPr/>
          <a:lstStyle/>
          <a:p>
            <a:endParaRPr lang="en-GB"/>
          </a:p>
        </p:txBody>
      </p:sp>
      <p:sp>
        <p:nvSpPr>
          <p:cNvPr id="6" name="Freeform 6"/>
          <p:cNvSpPr/>
          <p:nvPr/>
        </p:nvSpPr>
        <p:spPr>
          <a:xfrm>
            <a:off x="4988961" y="3586516"/>
            <a:ext cx="4764639" cy="3174441"/>
          </a:xfrm>
          <a:custGeom>
            <a:avLst/>
            <a:gdLst/>
            <a:ahLst/>
            <a:cxnLst/>
            <a:rect l="l" t="t" r="r" b="b"/>
            <a:pathLst>
              <a:path w="4764639" h="3174441">
                <a:moveTo>
                  <a:pt x="0" y="0"/>
                </a:moveTo>
                <a:lnTo>
                  <a:pt x="4764639" y="0"/>
                </a:lnTo>
                <a:lnTo>
                  <a:pt x="4764639" y="3174441"/>
                </a:lnTo>
                <a:lnTo>
                  <a:pt x="0" y="3174441"/>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426720" y="394717"/>
            <a:ext cx="8595360" cy="3473708"/>
          </a:xfrm>
          <a:prstGeom prst="rect">
            <a:avLst/>
          </a:prstGeom>
        </p:spPr>
        <p:txBody>
          <a:bodyPr lIns="0" tIns="0" rIns="0" bIns="0" rtlCol="0" anchor="t">
            <a:spAutoFit/>
          </a:bodyPr>
          <a:lstStyle/>
          <a:p>
            <a:pPr algn="l">
              <a:lnSpc>
                <a:spcPts val="2783"/>
              </a:lnSpc>
            </a:pPr>
            <a:r>
              <a:rPr lang="en-US" sz="2319" b="1" dirty="0">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rPr>
              <a:t>➤ </a:t>
            </a:r>
            <a:r>
              <a:rPr lang="en-US" sz="2319" b="1" dirty="0">
                <a:latin typeface="Calibri (MS) Bold"/>
                <a:ea typeface="Calibri (MS) Bold"/>
                <a:cs typeface="Calibri (MS) Bold"/>
                <a:sym typeface="Calibri (MS) Bold"/>
              </a:rPr>
              <a:t>Communication problems at Flight Foods Ltd come from several areas: physical noise, language barriers, cultural differences, and weak feedback. By using the Shannon &amp; Weaver, Schramm, and Berlo models, we can easily see where communication breaks down. My theoretical and practical solutions can improve hygiene, reduce mistakes (like meat ending up in vegetarian meals), and improve factory efficiency. If these actions are used, they will not only fix the present problems but also help build a stronger safety and quality culture for the future.</a:t>
            </a:r>
          </a:p>
          <a:p>
            <a:pPr algn="l">
              <a:lnSpc>
                <a:spcPts val="1679"/>
              </a:lnSpc>
            </a:pPr>
            <a:endParaRPr lang="en-US" sz="2319" b="1" dirty="0">
              <a:gradFill>
                <a:gsLst>
                  <a:gs pos="0">
                    <a:srgbClr val="000000">
                      <a:alpha val="100000"/>
                    </a:srgbClr>
                  </a:gs>
                  <a:gs pos="100000">
                    <a:srgbClr val="3533CD">
                      <a:alpha val="100000"/>
                    </a:srgbClr>
                  </a:gs>
                </a:gsLst>
                <a:lin ang="0"/>
              </a:gradFill>
              <a:latin typeface="Calibri (MS) Bold"/>
              <a:ea typeface="Calibri (MS) Bold"/>
              <a:cs typeface="Calibri (MS) Bold"/>
              <a:sym typeface="Calibri (MS) Bold"/>
            </a:endParaRPr>
          </a:p>
        </p:txBody>
      </p:sp>
      <p:sp>
        <p:nvSpPr>
          <p:cNvPr id="8" name="TextBox 8"/>
          <p:cNvSpPr txBox="1"/>
          <p:nvPr/>
        </p:nvSpPr>
        <p:spPr>
          <a:xfrm>
            <a:off x="57873" y="6936105"/>
            <a:ext cx="4207510" cy="149272"/>
          </a:xfrm>
          <a:prstGeom prst="rect">
            <a:avLst/>
          </a:prstGeom>
        </p:spPr>
        <p:txBody>
          <a:bodyPr lIns="0" tIns="0" rIns="0" bIns="0" rtlCol="0" anchor="t">
            <a:spAutoFit/>
          </a:bodyPr>
          <a:lstStyle/>
          <a:p>
            <a:pPr>
              <a:lnSpc>
                <a:spcPts val="1199"/>
              </a:lnSpc>
              <a:spcBef>
                <a:spcPct val="0"/>
              </a:spcBef>
            </a:pPr>
            <a:r>
              <a:rPr lang="en-US" sz="999" b="1" dirty="0">
                <a:solidFill>
                  <a:srgbClr val="545454"/>
                </a:solidFill>
                <a:latin typeface="Calibri (MS) Bold"/>
                <a:ea typeface="Calibri (MS) Bold"/>
                <a:cs typeface="Calibri (MS) Bold"/>
                <a:sym typeface="Calibri (MS) Bold"/>
              </a:rPr>
              <a:t>Gettyimages.co.uk 23/11/2025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C05D"/>
        </a:solidFill>
        <a:effectLst/>
      </p:bgPr>
    </p:bg>
    <p:spTree>
      <p:nvGrpSpPr>
        <p:cNvPr id="1" name=""/>
        <p:cNvGrpSpPr/>
        <p:nvPr/>
      </p:nvGrpSpPr>
      <p:grpSpPr>
        <a:xfrm>
          <a:off x="0" y="0"/>
          <a:ext cx="0" cy="0"/>
          <a:chOff x="0" y="0"/>
          <a:chExt cx="0" cy="0"/>
        </a:xfrm>
      </p:grpSpPr>
      <p:sp>
        <p:nvSpPr>
          <p:cNvPr id="2" name="Freeform 2"/>
          <p:cNvSpPr/>
          <p:nvPr/>
        </p:nvSpPr>
        <p:spPr>
          <a:xfrm>
            <a:off x="5847621" y="0"/>
            <a:ext cx="3431064" cy="1676400"/>
          </a:xfrm>
          <a:custGeom>
            <a:avLst/>
            <a:gdLst/>
            <a:ahLst/>
            <a:cxnLst/>
            <a:rect l="l" t="t" r="r" b="b"/>
            <a:pathLst>
              <a:path w="3902735" h="2539756">
                <a:moveTo>
                  <a:pt x="0" y="0"/>
                </a:moveTo>
                <a:lnTo>
                  <a:pt x="3902735" y="0"/>
                </a:lnTo>
                <a:lnTo>
                  <a:pt x="3902735" y="2539756"/>
                </a:lnTo>
                <a:lnTo>
                  <a:pt x="0" y="2539756"/>
                </a:lnTo>
                <a:lnTo>
                  <a:pt x="0" y="0"/>
                </a:lnTo>
                <a:close/>
              </a:path>
            </a:pathLst>
          </a:custGeom>
          <a:blipFill>
            <a:blip r:embed="rId2"/>
            <a:stretch>
              <a:fillRect t="-26832" b="-26832"/>
            </a:stretch>
          </a:blipFill>
        </p:spPr>
        <p:txBody>
          <a:bodyPr/>
          <a:lstStyle/>
          <a:p>
            <a:endParaRPr lang="en-GB"/>
          </a:p>
        </p:txBody>
      </p:sp>
      <p:sp>
        <p:nvSpPr>
          <p:cNvPr id="3" name="TextBox 3"/>
          <p:cNvSpPr txBox="1"/>
          <p:nvPr/>
        </p:nvSpPr>
        <p:spPr>
          <a:xfrm>
            <a:off x="142187" y="1676400"/>
            <a:ext cx="9643839" cy="5860579"/>
          </a:xfrm>
          <a:prstGeom prst="rect">
            <a:avLst/>
          </a:prstGeom>
        </p:spPr>
        <p:txBody>
          <a:bodyPr lIns="0" tIns="0" rIns="0" bIns="0" rtlCol="0" anchor="t">
            <a:spAutoFit/>
          </a:bodyPr>
          <a:lstStyle/>
          <a:p>
            <a:r>
              <a:rPr lang="en-GB" sz="2400" dirty="0"/>
              <a:t>Adler, R., Rosenfeld, L. &amp; Proctor, R. (2018) </a:t>
            </a:r>
            <a:r>
              <a:rPr lang="en-GB" sz="2400" i="1" dirty="0"/>
              <a:t>Interplay: The Process of Interpersonal Communication</a:t>
            </a:r>
            <a:r>
              <a:rPr lang="en-GB" sz="2400" dirty="0"/>
              <a:t>. New York: Oxford University Press.</a:t>
            </a:r>
          </a:p>
          <a:p>
            <a:r>
              <a:rPr lang="en-GB" sz="2400" dirty="0"/>
              <a:t>Berlo, D. (1960) </a:t>
            </a:r>
            <a:r>
              <a:rPr lang="en-GB" sz="2400" i="1" dirty="0"/>
              <a:t>The Process of Communication</a:t>
            </a:r>
            <a:r>
              <a:rPr lang="en-GB" sz="2400" dirty="0"/>
              <a:t>. New York: Holt, Rinehart &amp; Winston.</a:t>
            </a:r>
          </a:p>
          <a:p>
            <a:r>
              <a:rPr lang="en-GB" sz="2400" dirty="0"/>
              <a:t>Bristol College (2025) </a:t>
            </a:r>
            <a:r>
              <a:rPr lang="en-GB" sz="2400" i="1" dirty="0"/>
              <a:t>Case Study: [Complete Title from the case]</a:t>
            </a:r>
            <a:r>
              <a:rPr lang="en-GB" sz="2400" dirty="0"/>
              <a:t>. Bristol: Bristol College.</a:t>
            </a:r>
          </a:p>
          <a:p>
            <a:r>
              <a:rPr lang="en-GB" sz="2400" dirty="0"/>
              <a:t>Clampitt, P. (2016) </a:t>
            </a:r>
            <a:r>
              <a:rPr lang="en-GB" sz="2400" i="1" dirty="0"/>
              <a:t>Communicating for Managerial Effectiveness</a:t>
            </a:r>
            <a:r>
              <a:rPr lang="en-GB" sz="2400" dirty="0"/>
              <a:t>. Thousand Oaks: Sage Publications.</a:t>
            </a:r>
          </a:p>
          <a:p>
            <a:r>
              <a:rPr lang="en-GB" sz="2400" dirty="0"/>
              <a:t>Keyton, J. (2017) </a:t>
            </a:r>
            <a:r>
              <a:rPr lang="en-GB" sz="2400" i="1" dirty="0"/>
              <a:t>Communication in Organizations</a:t>
            </a:r>
            <a:r>
              <a:rPr lang="en-GB" sz="2400" dirty="0"/>
              <a:t>. New York: Oxford University Press.</a:t>
            </a:r>
          </a:p>
          <a:p>
            <a:r>
              <a:rPr lang="en-GB" sz="2400" dirty="0"/>
              <a:t>Schramm, W. (1954) ‘How Communication Works’, in Schramm, W. (ed.) </a:t>
            </a:r>
            <a:r>
              <a:rPr lang="en-GB" sz="2400" i="1" dirty="0"/>
              <a:t>The Process and Effects of Mass Communication</a:t>
            </a:r>
            <a:r>
              <a:rPr lang="en-GB" sz="2400" dirty="0"/>
              <a:t>. Urbana: University of Illinois Press, pp. 3–26.</a:t>
            </a:r>
          </a:p>
          <a:p>
            <a:r>
              <a:rPr lang="en-GB" sz="2400" dirty="0"/>
              <a:t>Shannon, C. &amp; Weaver, W. (1949) </a:t>
            </a:r>
            <a:r>
              <a:rPr lang="en-GB" sz="2400" i="1" dirty="0"/>
              <a:t>The Mathematical Theory of Communication</a:t>
            </a:r>
            <a:r>
              <a:rPr lang="en-GB" sz="2400" dirty="0"/>
              <a:t>. Urbana: University of Illinois Press.</a:t>
            </a:r>
          </a:p>
          <a:p>
            <a:pPr algn="l">
              <a:lnSpc>
                <a:spcPts val="2519"/>
              </a:lnSpc>
              <a:spcBef>
                <a:spcPct val="0"/>
              </a:spcBef>
            </a:pPr>
            <a:endParaRPr lang="en-US" sz="2099" b="1" dirty="0">
              <a:solidFill>
                <a:srgbClr val="000000"/>
              </a:solidFill>
              <a:latin typeface="Calibri (MS) Bold"/>
              <a:ea typeface="Calibri (MS) Bold"/>
              <a:cs typeface="Calibri (MS) Bold"/>
              <a:sym typeface="Calibri (MS) Bold"/>
            </a:endParaRPr>
          </a:p>
        </p:txBody>
      </p:sp>
      <p:sp>
        <p:nvSpPr>
          <p:cNvPr id="4" name="TextBox 4"/>
          <p:cNvSpPr txBox="1"/>
          <p:nvPr/>
        </p:nvSpPr>
        <p:spPr>
          <a:xfrm>
            <a:off x="471672" y="381000"/>
            <a:ext cx="3431064" cy="762000"/>
          </a:xfrm>
          <a:prstGeom prst="rect">
            <a:avLst/>
          </a:prstGeom>
        </p:spPr>
        <p:txBody>
          <a:bodyPr lIns="0" tIns="0" rIns="0" bIns="0" rtlCol="0" anchor="t">
            <a:spAutoFit/>
          </a:bodyPr>
          <a:lstStyle/>
          <a:p>
            <a:pPr algn="ctr">
              <a:lnSpc>
                <a:spcPts val="5399"/>
              </a:lnSpc>
              <a:spcBef>
                <a:spcPct val="0"/>
              </a:spcBef>
            </a:pPr>
            <a:r>
              <a:rPr lang="en-US" sz="4499" b="1" dirty="0">
                <a:solidFill>
                  <a:srgbClr val="000000"/>
                </a:solidFill>
                <a:latin typeface="Calibri (MS) Bold"/>
                <a:ea typeface="Calibri (MS) Bold"/>
                <a:cs typeface="Calibri (MS) Bold"/>
                <a:sym typeface="Calibri (MS) Bold"/>
              </a:rPr>
              <a:t>■ References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TotalTime>
  <Words>1943</Words>
  <Application>Microsoft Office PowerPoint</Application>
  <PresentationFormat>Custom</PresentationFormat>
  <Paragraphs>209</Paragraphs>
  <Slides>15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 (MS)</vt:lpstr>
      <vt:lpstr>Calibri</vt:lpstr>
      <vt:lpstr>Arial</vt:lpstr>
      <vt:lpstr>Calibri (MS) Bold</vt:lpstr>
      <vt:lpstr>Calibri (MS) Bold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FlightFoods_Presentation_English_Notes_UPDATED(1).pptx</dc:title>
  <cp:lastModifiedBy>Iago Barbosa</cp:lastModifiedBy>
  <cp:revision>4</cp:revision>
  <dcterms:created xsi:type="dcterms:W3CDTF">2006-08-16T00:00:00Z</dcterms:created>
  <dcterms:modified xsi:type="dcterms:W3CDTF">2025-12-03T20:23:33Z</dcterms:modified>
  <dc:identifier>DAG5C7yfCnw</dc:identifier>
</cp:coreProperties>
</file>