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7" r:id="rId1"/>
  </p:sldMasterIdLst>
  <p:notesMasterIdLst>
    <p:notesMasterId r:id="rId12"/>
  </p:notesMasterIdLst>
  <p:sldIdLst>
    <p:sldId id="256" r:id="rId2"/>
    <p:sldId id="258" r:id="rId3"/>
    <p:sldId id="259" r:id="rId4"/>
    <p:sldId id="275" r:id="rId5"/>
    <p:sldId id="260" r:id="rId6"/>
    <p:sldId id="261" r:id="rId7"/>
    <p:sldId id="262" r:id="rId8"/>
    <p:sldId id="263" r:id="rId9"/>
    <p:sldId id="264" r:id="rId10"/>
    <p:sldId id="265" r:id="rId11"/>
  </p:sldIdLst>
  <p:sldSz cx="18288000" cy="10287000"/>
  <p:notesSz cx="6858000" cy="9144000"/>
  <p:embeddedFontLst>
    <p:embeddedFont>
      <p:font typeface="Barlow" panose="00000500000000000000" pitchFamily="2" charset="0"/>
      <p:regular r:id="rId13"/>
      <p:bold r:id="rId14"/>
      <p:italic r:id="rId15"/>
      <p:boldItalic r:id="rId16"/>
    </p:embeddedFont>
    <p:embeddedFont>
      <p:font typeface="DM Sans" pitchFamily="2" charset="0"/>
      <p:regular r:id="rId17"/>
      <p:bold r:id="rId18"/>
      <p:italic r:id="rId19"/>
      <p:boldItalic r:id="rId20"/>
    </p:embeddedFont>
    <p:embeddedFont>
      <p:font typeface="Merriweather"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55" autoAdjust="0"/>
  </p:normalViewPr>
  <p:slideViewPr>
    <p:cSldViewPr snapToGrid="0">
      <p:cViewPr varScale="1">
        <p:scale>
          <a:sx n="39" d="100"/>
          <a:sy n="39" d="100"/>
        </p:scale>
        <p:origin x="940" y="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4561456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latin typeface="Arial"/>
                <a:ea typeface="Arial"/>
                <a:cs typeface="Arial"/>
                <a:sym typeface="Arial"/>
              </a:rPr>
              <a:t>This report integrates phases of the organisation, such as delving into market dynamics, consideration, external factors and operational works. This report will also showcase a budget with income and expenditures with profit margins. Moreover, the report will also delve into market and operational factors. Lastly, SWOT and PESTLE analysis will be done regarding this event.</a:t>
            </a:r>
          </a:p>
          <a:p>
            <a:pPr marL="0" lvl="0" indent="0" algn="l" rtl="0">
              <a:spcBef>
                <a:spcPts val="0"/>
              </a:spcBef>
              <a:spcAft>
                <a:spcPts val="0"/>
              </a:spcAft>
              <a:buNone/>
            </a:pPr>
            <a:endParaRPr lang="en-US"/>
          </a:p>
        </p:txBody>
      </p:sp>
      <p:sp>
        <p:nvSpPr>
          <p:cNvPr id="318" name="Google Shape;31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latin typeface="Arial"/>
                <a:ea typeface="Arial"/>
                <a:cs typeface="Arial"/>
                <a:sym typeface="Arial"/>
              </a:rPr>
              <a:t>Market Factors</a:t>
            </a:r>
          </a:p>
          <a:p>
            <a:r>
              <a:rPr lang="en-US" sz="1100" b="0" i="0" u="none" strike="noStrike" cap="none" dirty="0">
                <a:solidFill>
                  <a:srgbClr val="000000"/>
                </a:solidFill>
                <a:latin typeface="Arial"/>
                <a:ea typeface="Arial"/>
                <a:cs typeface="Arial"/>
                <a:sym typeface="Arial"/>
              </a:rPr>
              <a:t>An ideal venue for hosting a MICE event is "The Hilton Birmingham Metropole". This event will focus on "Technology and Innovation within the hospitality sector" (Meredith, 2022). The hotel is located beside the Birmingham International Airport, so the hotel becomes a primary choice for large-scale gatherings by national and international guests. An event planner must assess the market factors to ensure the event's success.</a:t>
            </a:r>
          </a:p>
          <a:p>
            <a:r>
              <a:rPr lang="en-US" sz="1100" b="1" i="0" u="none" strike="noStrike" cap="none" dirty="0">
                <a:solidFill>
                  <a:srgbClr val="000000"/>
                </a:solidFill>
                <a:latin typeface="Arial"/>
                <a:ea typeface="Arial"/>
                <a:cs typeface="Arial"/>
                <a:sym typeface="Arial"/>
              </a:rPr>
              <a:t>Target Market</a:t>
            </a:r>
          </a:p>
          <a:p>
            <a:r>
              <a:rPr lang="en-US" sz="1100" b="0" i="0" u="none" strike="noStrike" cap="none" dirty="0">
                <a:solidFill>
                  <a:srgbClr val="000000"/>
                </a:solidFill>
                <a:latin typeface="Arial"/>
                <a:ea typeface="Arial"/>
                <a:cs typeface="Arial"/>
                <a:sym typeface="Arial"/>
              </a:rPr>
              <a:t>Professionals and stakeholders within the hospitality industry, such as technology vendors, retailers, restaurateurs, investors, and industry experts, have been selected as the target market for the MICE event. These individuals focus on the latest technological advancements and innovations that will drive revenue in the hospitality sector, streamline operations, and enhance guest experiences. This event aims to cater to around 300 to 500 guests from diverse levels with expertise and interest in innovation and technology (O'Toole, 2011).</a:t>
            </a:r>
          </a:p>
          <a:p>
            <a:r>
              <a:rPr lang="en-US" sz="1100" b="1" i="0" u="none" strike="noStrike" cap="none" dirty="0">
                <a:solidFill>
                  <a:srgbClr val="000000"/>
                </a:solidFill>
                <a:latin typeface="Arial"/>
                <a:ea typeface="Arial"/>
                <a:cs typeface="Arial"/>
                <a:sym typeface="Arial"/>
              </a:rPr>
              <a:t>Demand</a:t>
            </a:r>
          </a:p>
          <a:p>
            <a:r>
              <a:rPr lang="en-US" sz="1100" b="0" i="0" u="none" strike="noStrike" cap="none" dirty="0">
                <a:solidFill>
                  <a:srgbClr val="000000"/>
                </a:solidFill>
                <a:latin typeface="Arial"/>
                <a:ea typeface="Arial"/>
                <a:cs typeface="Arial"/>
                <a:sym typeface="Arial"/>
              </a:rPr>
              <a:t>There is a massive demand for this type of event within the hospitality sector. Industry professionals are eager to stay informed about the latest trends, best practices, and solutions as there are revolutionary technological changes in every aspect of the industry, from guest service to back-of-house operations (Johnson, 2022). This event will be highly appealing to stakeholders across the globe as there will be an excellent opportunity to learn from industry leaders, explore cutting-edge technologies, and network with peers. Additionally, the industry's ongoing pursuit of efficiency, sustainability and satisfaction also alliance with the theme of event technology and innovation, which further brings demand among hospitality professionals.</a:t>
            </a:r>
          </a:p>
        </p:txBody>
      </p:sp>
      <p:sp>
        <p:nvSpPr>
          <p:cNvPr id="358" name="Google Shape;35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latin typeface="Arial"/>
                <a:ea typeface="Arial"/>
                <a:cs typeface="Arial"/>
                <a:sym typeface="Arial"/>
              </a:rPr>
              <a:t>Supply</a:t>
            </a:r>
          </a:p>
          <a:p>
            <a:r>
              <a:rPr lang="en-US" sz="1100" b="0" i="0" u="none" strike="noStrike" cap="none" dirty="0">
                <a:solidFill>
                  <a:srgbClr val="000000"/>
                </a:solidFill>
                <a:latin typeface="Arial"/>
                <a:ea typeface="Arial"/>
                <a:cs typeface="Arial"/>
                <a:sym typeface="Arial"/>
              </a:rPr>
              <a:t>The supply side of the market factors to support the event primarily include technology vendors, venue availability, sponsors, and speakers (Brown, 2021). The Hilton Birmingham Metropole has vast space with modern facilities and experienced staff capable of arranging large-scale conferences and exhibitions. Regarding technology vendors, many companies </a:t>
            </a:r>
            <a:r>
              <a:rPr lang="en-US" sz="1100" b="0" i="0" u="none" strike="noStrike" cap="none" dirty="0" err="1">
                <a:solidFill>
                  <a:srgbClr val="000000"/>
                </a:solidFill>
                <a:latin typeface="Arial"/>
                <a:ea typeface="Arial"/>
                <a:cs typeface="Arial"/>
                <a:sym typeface="Arial"/>
              </a:rPr>
              <a:t>specialise</a:t>
            </a:r>
            <a:r>
              <a:rPr lang="en-US" sz="1100" b="0" i="0" u="none" strike="noStrike" cap="none" dirty="0">
                <a:solidFill>
                  <a:srgbClr val="000000"/>
                </a:solidFill>
                <a:latin typeface="Arial"/>
                <a:ea typeface="Arial"/>
                <a:cs typeface="Arial"/>
                <a:sym typeface="Arial"/>
              </a:rPr>
              <a:t> in hospitality technology solutions, property management systems, and guest experience platforms. To enhance the event's credibility and attract attendees, securing reputable sponsors and speakers with expertise in innovation and technology within the hospitality industry is necessary.</a:t>
            </a:r>
          </a:p>
          <a:p>
            <a:r>
              <a:rPr lang="en-US" sz="1100" b="1" i="0" u="none" strike="noStrike" cap="none" dirty="0">
                <a:solidFill>
                  <a:srgbClr val="000000"/>
                </a:solidFill>
                <a:latin typeface="Arial"/>
                <a:ea typeface="Arial"/>
                <a:cs typeface="Arial"/>
                <a:sym typeface="Arial"/>
              </a:rPr>
              <a:t>Competition</a:t>
            </a:r>
          </a:p>
          <a:p>
            <a:r>
              <a:rPr lang="en-US" sz="1100" b="0" i="0" u="none" strike="noStrike" cap="none" dirty="0">
                <a:solidFill>
                  <a:srgbClr val="000000"/>
                </a:solidFill>
                <a:latin typeface="Arial"/>
                <a:ea typeface="Arial"/>
                <a:cs typeface="Arial"/>
                <a:sym typeface="Arial"/>
              </a:rPr>
              <a:t>There might be several MICE events within the hospitality sector, but this theme, "Technology and Innovation", sets it apart. However, competition could rise if similar conferences or exhibitions happen reciprocally in other regions. By offering unique content, networking opportunities and experiential elements that attract the target audience, this event can differentiate itself to mitigate the impact of competition (Evans, 2019). The visibility and the attendees' attraction can be increased by leveraging partnerships with industry associations, media outlets and technological providers.</a:t>
            </a:r>
          </a:p>
        </p:txBody>
      </p:sp>
      <p:sp>
        <p:nvSpPr>
          <p:cNvPr id="358" name="Google Shape;35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
        <p:cNvGrpSpPr/>
        <p:nvPr/>
      </p:nvGrpSpPr>
      <p:grpSpPr>
        <a:xfrm>
          <a:off x="0" y="0"/>
          <a:ext cx="0" cy="0"/>
          <a:chOff x="0" y="0"/>
          <a:chExt cx="0" cy="0"/>
        </a:xfrm>
      </p:grpSpPr>
      <p:sp>
        <p:nvSpPr>
          <p:cNvPr id="390" name="Google Shape;39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latin typeface="Arial"/>
                <a:ea typeface="Arial"/>
                <a:cs typeface="Arial"/>
                <a:sym typeface="Arial"/>
              </a:rPr>
              <a:t>It is essential to choose the right venue and ensure smooth operations for the MICE event, which is focused on its theme, "Technology and Innovation within the Hospitality Sector". It will be held at The Hilton Birmingham Metropole.</a:t>
            </a:r>
          </a:p>
          <a:p>
            <a:r>
              <a:rPr lang="en-US" sz="1100" b="1" i="0" u="none" strike="noStrike" cap="none" dirty="0">
                <a:solidFill>
                  <a:srgbClr val="000000"/>
                </a:solidFill>
                <a:latin typeface="Arial"/>
                <a:ea typeface="Arial"/>
                <a:cs typeface="Arial"/>
                <a:sym typeface="Arial"/>
              </a:rPr>
              <a:t>Venue Availability</a:t>
            </a:r>
          </a:p>
          <a:p>
            <a:r>
              <a:rPr lang="en-US" sz="1100" b="0" i="0" u="none" strike="noStrike" cap="none" dirty="0">
                <a:solidFill>
                  <a:srgbClr val="000000"/>
                </a:solidFill>
                <a:latin typeface="Arial"/>
                <a:ea typeface="Arial"/>
                <a:cs typeface="Arial"/>
                <a:sym typeface="Arial"/>
              </a:rPr>
              <a:t>This venue offers ample meeting space, convenient access to a transportation hub and modern amenities for business and leisure </a:t>
            </a:r>
            <a:r>
              <a:rPr lang="en-US" sz="1100" b="0" i="0" u="none" strike="noStrike" cap="none" dirty="0" err="1">
                <a:solidFill>
                  <a:srgbClr val="000000"/>
                </a:solidFill>
                <a:latin typeface="Arial"/>
                <a:ea typeface="Arial"/>
                <a:cs typeface="Arial"/>
                <a:sym typeface="Arial"/>
              </a:rPr>
              <a:t>travellers</a:t>
            </a:r>
            <a:r>
              <a:rPr lang="en-US" sz="1100" b="0" i="0" u="none" strike="noStrike" cap="none" dirty="0">
                <a:solidFill>
                  <a:srgbClr val="000000"/>
                </a:solidFill>
                <a:latin typeface="Arial"/>
                <a:ea typeface="Arial"/>
                <a:cs typeface="Arial"/>
                <a:sym typeface="Arial"/>
              </a:rPr>
              <a:t>, which attracts attendees worldwide and makes it an ideal choice. To proceed with event planning, it is necessary to confirm the availability of the venue on the desired date so that it aligns with the key stakeholders and </a:t>
            </a:r>
            <a:r>
              <a:rPr lang="en-US" sz="1100" b="0" i="0" u="none" strike="noStrike" cap="none" dirty="0" err="1">
                <a:solidFill>
                  <a:srgbClr val="000000"/>
                </a:solidFill>
                <a:latin typeface="Arial"/>
                <a:ea typeface="Arial"/>
                <a:cs typeface="Arial"/>
                <a:sym typeface="Arial"/>
              </a:rPr>
              <a:t>maximises</a:t>
            </a:r>
            <a:r>
              <a:rPr lang="en-US" sz="1100" b="0" i="0" u="none" strike="noStrike" cap="none" dirty="0">
                <a:solidFill>
                  <a:srgbClr val="000000"/>
                </a:solidFill>
                <a:latin typeface="Arial"/>
                <a:ea typeface="Arial"/>
                <a:cs typeface="Arial"/>
                <a:sym typeface="Arial"/>
              </a:rPr>
              <a:t> attendance.</a:t>
            </a:r>
          </a:p>
          <a:p>
            <a:r>
              <a:rPr lang="en-US" sz="1100" b="1" i="0" u="none" strike="noStrike" cap="none" dirty="0">
                <a:solidFill>
                  <a:srgbClr val="000000"/>
                </a:solidFill>
                <a:latin typeface="Arial"/>
                <a:ea typeface="Arial"/>
                <a:cs typeface="Arial"/>
                <a:sym typeface="Arial"/>
              </a:rPr>
              <a:t>Skills Required</a:t>
            </a:r>
          </a:p>
          <a:p>
            <a:r>
              <a:rPr lang="en-US" sz="1100" b="0" i="0" u="none" strike="noStrike" cap="none" dirty="0">
                <a:solidFill>
                  <a:srgbClr val="000000"/>
                </a:solidFill>
                <a:latin typeface="Arial"/>
                <a:ea typeface="Arial"/>
                <a:cs typeface="Arial"/>
                <a:sym typeface="Arial"/>
              </a:rPr>
              <a:t>For this event, all the staff must have different skills for the execution. Additionally, for collaboration among staff members and to ensure a positive experience for attendees, working with a team and having practical communication skills and problem-solving abilities is necessary.</a:t>
            </a:r>
          </a:p>
          <a:p>
            <a:r>
              <a:rPr lang="en-US" sz="1100" b="1" i="0" u="none" strike="noStrike" cap="none" dirty="0">
                <a:solidFill>
                  <a:srgbClr val="000000"/>
                </a:solidFill>
                <a:latin typeface="Arial"/>
                <a:ea typeface="Arial"/>
                <a:cs typeface="Arial"/>
                <a:sym typeface="Arial"/>
              </a:rPr>
              <a:t>Resources</a:t>
            </a:r>
          </a:p>
          <a:p>
            <a:pPr lvl="0"/>
            <a:r>
              <a:rPr lang="en-US" sz="1100" b="1" i="0" u="none" strike="noStrike" cap="none" dirty="0">
                <a:solidFill>
                  <a:srgbClr val="000000"/>
                </a:solidFill>
                <a:latin typeface="Arial"/>
                <a:ea typeface="Arial"/>
                <a:cs typeface="Arial"/>
                <a:sym typeface="Arial"/>
              </a:rPr>
              <a:t>Catering:</a:t>
            </a:r>
            <a:r>
              <a:rPr lang="en-US" sz="1100" b="0" i="0" u="none" strike="noStrike" cap="none" dirty="0">
                <a:solidFill>
                  <a:srgbClr val="000000"/>
                </a:solidFill>
                <a:latin typeface="Arial"/>
                <a:ea typeface="Arial"/>
                <a:cs typeface="Arial"/>
                <a:sym typeface="Arial"/>
              </a:rPr>
              <a:t> High-quality catering services must keep the attendees engaged and </a:t>
            </a:r>
            <a:r>
              <a:rPr lang="en-US" sz="1100" b="0" i="0" u="none" strike="noStrike" cap="none" dirty="0" err="1">
                <a:solidFill>
                  <a:srgbClr val="000000"/>
                </a:solidFill>
                <a:latin typeface="Arial"/>
                <a:ea typeface="Arial"/>
                <a:cs typeface="Arial"/>
                <a:sym typeface="Arial"/>
              </a:rPr>
              <a:t>energised</a:t>
            </a:r>
            <a:r>
              <a:rPr lang="en-US" sz="1100" b="0" i="0" u="none" strike="noStrike" cap="none" dirty="0">
                <a:solidFill>
                  <a:srgbClr val="000000"/>
                </a:solidFill>
                <a:latin typeface="Arial"/>
                <a:ea typeface="Arial"/>
                <a:cs typeface="Arial"/>
                <a:sym typeface="Arial"/>
              </a:rPr>
              <a:t> throughout the event. The hotels' culinary team should collaborate to create a menu with various dietary preferences and reflect the theme of innovation, which can enhance the overall guest experience (Williams and Jones, 2022).</a:t>
            </a:r>
          </a:p>
          <a:p>
            <a:pPr lvl="0"/>
            <a:r>
              <a:rPr lang="en-US" sz="1100" b="1" i="0" u="none" strike="noStrike" cap="none" dirty="0">
                <a:solidFill>
                  <a:srgbClr val="000000"/>
                </a:solidFill>
                <a:latin typeface="Arial"/>
                <a:ea typeface="Arial"/>
                <a:cs typeface="Arial"/>
                <a:sym typeface="Arial"/>
              </a:rPr>
              <a:t>Lighting: </a:t>
            </a:r>
            <a:r>
              <a:rPr lang="en-US" sz="1100" b="0" i="0" u="none" strike="noStrike" cap="none" dirty="0">
                <a:solidFill>
                  <a:srgbClr val="000000"/>
                </a:solidFill>
                <a:latin typeface="Arial"/>
                <a:ea typeface="Arial"/>
                <a:cs typeface="Arial"/>
                <a:sym typeface="Arial"/>
              </a:rPr>
              <a:t>As there will be immersive presentations, interactive demos, and engaging content sessions, several investments should be made in state-of-the-art lighting and audiovisual equipment. Experienced audiovisual technicians should be hired to design and execute setups that go with the event theme and provide seamless communication, which is crucial to delivering impactful presentations.</a:t>
            </a:r>
          </a:p>
          <a:p>
            <a:pPr lvl="0"/>
            <a:r>
              <a:rPr lang="en-US" sz="1100" b="1" i="0" u="none" strike="noStrike" cap="none" dirty="0">
                <a:solidFill>
                  <a:srgbClr val="000000"/>
                </a:solidFill>
                <a:latin typeface="Arial"/>
                <a:ea typeface="Arial"/>
                <a:cs typeface="Arial"/>
                <a:sym typeface="Arial"/>
              </a:rPr>
              <a:t>Parking Facilities:</a:t>
            </a:r>
            <a:r>
              <a:rPr lang="en-US" sz="1100" b="0" i="0" u="none" strike="noStrike" cap="none" dirty="0">
                <a:solidFill>
                  <a:srgbClr val="000000"/>
                </a:solidFill>
                <a:latin typeface="Arial"/>
                <a:ea typeface="Arial"/>
                <a:cs typeface="Arial"/>
                <a:sym typeface="Arial"/>
              </a:rPr>
              <a:t> The logistics team should be concerned about providing the attendees with parking facilities or coordinating by giving them alternative transportation options to enhance accessibility to the venue. The arrival process can be streamlined, and the overall attendee experience can be improved if collaboration can be made with the local transportation provider so that they can arrange shutter services or book parking slots with discount rates (Harris and White, 2017). </a:t>
            </a:r>
            <a:r>
              <a:rPr lang="en-US" sz="1100" b="1" i="0" u="none" strike="noStrike" cap="none" dirty="0">
                <a:solidFill>
                  <a:srgbClr val="000000"/>
                </a:solidFill>
                <a:latin typeface="Arial"/>
                <a:ea typeface="Arial"/>
                <a:cs typeface="Arial"/>
                <a:sym typeface="Arial"/>
              </a:rPr>
              <a:t>Seating: </a:t>
            </a:r>
            <a:r>
              <a:rPr lang="en-US" sz="1100" b="0" i="0" u="none" strike="noStrike" cap="none" dirty="0">
                <a:solidFill>
                  <a:srgbClr val="000000"/>
                </a:solidFill>
                <a:latin typeface="Arial"/>
                <a:ea typeface="Arial"/>
                <a:cs typeface="Arial"/>
                <a:sym typeface="Arial"/>
              </a:rPr>
              <a:t>Seating arrangements should be made, which should be arranged in session format, such as panel discussions, keynote speeches, and networking breaks, which will also help </a:t>
            </a:r>
            <a:r>
              <a:rPr lang="en-US" sz="1100" b="0" i="0" u="none" strike="noStrike" cap="none" dirty="0" err="1">
                <a:solidFill>
                  <a:srgbClr val="000000"/>
                </a:solidFill>
                <a:latin typeface="Arial"/>
                <a:ea typeface="Arial"/>
                <a:cs typeface="Arial"/>
                <a:sym typeface="Arial"/>
              </a:rPr>
              <a:t>maximise</a:t>
            </a:r>
            <a:r>
              <a:rPr lang="en-US" sz="1100" b="0" i="0" u="none" strike="noStrike" cap="none" dirty="0">
                <a:solidFill>
                  <a:srgbClr val="000000"/>
                </a:solidFill>
                <a:latin typeface="Arial"/>
                <a:ea typeface="Arial"/>
                <a:cs typeface="Arial"/>
                <a:sym typeface="Arial"/>
              </a:rPr>
              <a:t> attendees and engagement based on the requirements. </a:t>
            </a:r>
            <a:r>
              <a:rPr lang="en-US" sz="1100" b="0" i="0" u="none" strike="noStrike" cap="none" dirty="0" err="1">
                <a:solidFill>
                  <a:srgbClr val="000000"/>
                </a:solidFill>
                <a:latin typeface="Arial"/>
                <a:ea typeface="Arial"/>
                <a:cs typeface="Arial"/>
                <a:sym typeface="Arial"/>
              </a:rPr>
              <a:t>Customisation</a:t>
            </a:r>
            <a:r>
              <a:rPr lang="en-US" sz="1100" b="0" i="0" u="none" strike="noStrike" cap="none" dirty="0">
                <a:solidFill>
                  <a:srgbClr val="000000"/>
                </a:solidFill>
                <a:latin typeface="Arial"/>
                <a:ea typeface="Arial"/>
                <a:cs typeface="Arial"/>
                <a:sym typeface="Arial"/>
              </a:rPr>
              <a:t> should be made to the seating layout preferences of attendees, which can </a:t>
            </a:r>
            <a:r>
              <a:rPr lang="en-US" sz="1100" b="0" i="0" u="none" strike="noStrike" cap="none" dirty="0" err="1">
                <a:solidFill>
                  <a:srgbClr val="000000"/>
                </a:solidFill>
                <a:latin typeface="Arial"/>
                <a:ea typeface="Arial"/>
                <a:cs typeface="Arial"/>
                <a:sym typeface="Arial"/>
              </a:rPr>
              <a:t>optimise</a:t>
            </a:r>
            <a:r>
              <a:rPr lang="en-US" sz="1100" b="0" i="0" u="none" strike="noStrike" cap="none" dirty="0">
                <a:solidFill>
                  <a:srgbClr val="000000"/>
                </a:solidFill>
                <a:latin typeface="Arial"/>
                <a:ea typeface="Arial"/>
                <a:cs typeface="Arial"/>
                <a:sym typeface="Arial"/>
              </a:rPr>
              <a:t> space </a:t>
            </a:r>
            <a:r>
              <a:rPr lang="en-US" sz="1100" b="0" i="0" u="none" strike="noStrike" cap="none" dirty="0" err="1">
                <a:solidFill>
                  <a:srgbClr val="000000"/>
                </a:solidFill>
                <a:latin typeface="Arial"/>
                <a:ea typeface="Arial"/>
                <a:cs typeface="Arial"/>
                <a:sym typeface="Arial"/>
              </a:rPr>
              <a:t>utilisation</a:t>
            </a:r>
            <a:r>
              <a:rPr lang="en-US" sz="1100" b="0" i="0" u="none" strike="noStrike" cap="none" dirty="0">
                <a:solidFill>
                  <a:srgbClr val="000000"/>
                </a:solidFill>
                <a:latin typeface="Arial"/>
                <a:ea typeface="Arial"/>
                <a:cs typeface="Arial"/>
                <a:sym typeface="Arial"/>
              </a:rPr>
              <a:t> and create interaction among participants.</a:t>
            </a:r>
          </a:p>
          <a:p>
            <a:pPr>
              <a:buNone/>
            </a:pPr>
            <a:endParaRPr lang="en-US" sz="1100" b="0" i="0" u="none" strike="noStrike" cap="none" dirty="0">
              <a:solidFill>
                <a:srgbClr val="000000"/>
              </a:solidFill>
              <a:latin typeface="Arial"/>
              <a:ea typeface="Arial"/>
              <a:cs typeface="Arial"/>
              <a:sym typeface="Arial"/>
            </a:endParaRPr>
          </a:p>
          <a:p>
            <a:pPr marL="0" lvl="0" indent="0" algn="l" rtl="0">
              <a:spcBef>
                <a:spcPts val="0"/>
              </a:spcBef>
              <a:spcAft>
                <a:spcPts val="0"/>
              </a:spcAft>
              <a:buNone/>
            </a:pPr>
            <a:endParaRPr lang="en-US" dirty="0"/>
          </a:p>
        </p:txBody>
      </p:sp>
      <p:sp>
        <p:nvSpPr>
          <p:cNvPr id="391" name="Google Shape;39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Cost and revenue streams should be carefully considered before planning a MICE event, especially those focused on "Technology and Innovation within the Hospitality Sector" that will be held at the Hilton Birmingham Metropole to ensure financial viability and success. Here is the financial breakdown and funding strategy: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Income</a:t>
            </a:r>
          </a:p>
          <a:p>
            <a:r>
              <a:rPr lang="en-US" sz="1100" b="0" i="0" u="none" strike="noStrike" cap="none" dirty="0">
                <a:solidFill>
                  <a:srgbClr val="000000"/>
                </a:solidFill>
                <a:latin typeface="Arial"/>
                <a:ea typeface="Arial"/>
                <a:cs typeface="Arial"/>
                <a:sym typeface="Arial"/>
              </a:rPr>
              <a:t> Ticket Sales:</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Revenue can be generated by selling tickets to attendance and offering various ticket </a:t>
            </a:r>
            <a:r>
              <a:rPr lang="en-US" sz="1100" b="0" i="0" u="none" strike="noStrike" cap="none" dirty="0" err="1">
                <a:solidFill>
                  <a:srgbClr val="000000"/>
                </a:solidFill>
                <a:latin typeface="Arial"/>
                <a:ea typeface="Arial"/>
                <a:cs typeface="Arial"/>
                <a:sym typeface="Arial"/>
              </a:rPr>
              <a:t>tyres</a:t>
            </a:r>
            <a:r>
              <a:rPr lang="en-US" sz="1100" b="0" i="0" u="none" strike="noStrike" cap="none" dirty="0">
                <a:solidFill>
                  <a:srgbClr val="000000"/>
                </a:solidFill>
                <a:latin typeface="Arial"/>
                <a:ea typeface="Arial"/>
                <a:cs typeface="Arial"/>
                <a:sym typeface="Arial"/>
              </a:rPr>
              <a:t> with different access levels and benefits.</a:t>
            </a:r>
            <a:r>
              <a:rPr lang="en-US" sz="1100" b="0" i="0" u="none" strike="noStrike" cap="none" baseline="0" dirty="0">
                <a:solidFill>
                  <a:srgbClr val="000000"/>
                </a:solidFill>
                <a:latin typeface="Arial"/>
                <a:ea typeface="Arial"/>
                <a:cs typeface="Arial"/>
                <a:sym typeface="Arial"/>
              </a:rPr>
              <a:t> </a:t>
            </a:r>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Sponsors:</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Seeking exposure to branding opportunities and networking benefits associated with sponsoring the event funding can be done by sponsors and partners.</a:t>
            </a:r>
          </a:p>
          <a:p>
            <a:r>
              <a:rPr lang="en-US" sz="1100" b="0" i="0" u="none" strike="noStrike" cap="none" dirty="0">
                <a:solidFill>
                  <a:srgbClr val="000000"/>
                </a:solidFill>
                <a:latin typeface="Arial"/>
                <a:ea typeface="Arial"/>
                <a:cs typeface="Arial"/>
                <a:sym typeface="Arial"/>
              </a:rPr>
              <a:t>Advertisements:</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Advertising can bring revenue, including digital banners, exhibitors' advertisements featured during the event and sponsored content.</a:t>
            </a:r>
          </a:p>
          <a:p>
            <a:r>
              <a:rPr lang="en-US" sz="1100" b="0" i="0" u="none" strike="noStrike" cap="none" dirty="0">
                <a:solidFill>
                  <a:srgbClr val="000000"/>
                </a:solidFill>
                <a:latin typeface="Arial"/>
                <a:ea typeface="Arial"/>
                <a:cs typeface="Arial"/>
                <a:sym typeface="Arial"/>
              </a:rPr>
              <a:t>Food Sales:</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Additional revenue can be generated from food and beverage sales such as unique dining experiences, sponsored receptions or onset concessions (Hilton Birmingham Metropole, 2024).</a:t>
            </a:r>
          </a:p>
          <a:p>
            <a:r>
              <a:rPr lang="en-US" sz="1100" b="1" i="0" u="none" strike="noStrike" cap="none" dirty="0">
                <a:solidFill>
                  <a:srgbClr val="000000"/>
                </a:solidFill>
                <a:latin typeface="Arial"/>
                <a:ea typeface="Arial"/>
                <a:cs typeface="Arial"/>
                <a:sym typeface="Arial"/>
              </a:rPr>
              <a:t>Expenses</a:t>
            </a:r>
            <a:r>
              <a:rPr lang="en-US" sz="1100" b="0" i="0" u="none" strike="noStrike" cap="none" dirty="0">
                <a:solidFill>
                  <a:srgbClr val="000000"/>
                </a:solidFill>
                <a:latin typeface="Arial"/>
                <a:ea typeface="Arial"/>
                <a:cs typeface="Arial"/>
                <a:sym typeface="Arial"/>
              </a:rPr>
              <a:t> </a:t>
            </a:r>
          </a:p>
          <a:p>
            <a:r>
              <a:rPr lang="en-US" sz="1100" b="0" i="0" u="none" strike="noStrike" cap="none" dirty="0">
                <a:solidFill>
                  <a:srgbClr val="000000"/>
                </a:solidFill>
                <a:latin typeface="Arial"/>
                <a:ea typeface="Arial"/>
                <a:cs typeface="Arial"/>
                <a:sym typeface="Arial"/>
              </a:rPr>
              <a:t>Event Rent:</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The significant expense will be booking the venue, including exhibition spaces, conference rooms and other facilities necessary for the event.</a:t>
            </a:r>
          </a:p>
          <a:p>
            <a:r>
              <a:rPr lang="en-US" sz="1100" b="0" i="0" u="none" strike="noStrike" cap="none" dirty="0">
                <a:solidFill>
                  <a:srgbClr val="000000"/>
                </a:solidFill>
                <a:latin typeface="Arial"/>
                <a:ea typeface="Arial"/>
                <a:cs typeface="Arial"/>
                <a:sym typeface="Arial"/>
              </a:rPr>
              <a:t>Staff:</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To manage various aspects of the event, salaries for the event planners, on-site staff, and technical support coordinators should be given.</a:t>
            </a:r>
          </a:p>
          <a:p>
            <a:r>
              <a:rPr lang="en-US" sz="1100" b="0" i="0" u="none" strike="noStrike" cap="none" dirty="0">
                <a:solidFill>
                  <a:srgbClr val="000000"/>
                </a:solidFill>
                <a:latin typeface="Arial"/>
                <a:ea typeface="Arial"/>
                <a:cs typeface="Arial"/>
                <a:sym typeface="Arial"/>
              </a:rPr>
              <a:t>Advertisement:</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There is an amount cost for attracting attendees and sponsors through marketing and promotional activities, which includes social media campaigns, promotional materials and digital and print advertisements</a:t>
            </a:r>
          </a:p>
          <a:p>
            <a:r>
              <a:rPr lang="en-US" sz="1100" b="0" i="0" u="none" strike="noStrike" cap="none" dirty="0">
                <a:solidFill>
                  <a:srgbClr val="000000"/>
                </a:solidFill>
                <a:latin typeface="Arial"/>
                <a:ea typeface="Arial"/>
                <a:cs typeface="Arial"/>
                <a:sym typeface="Arial"/>
              </a:rPr>
              <a:t>HR Training:</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Enhance knowledge and capabilities investment should be done in staff training and development programs to deliver a less and high-quality event experience</a:t>
            </a:r>
          </a:p>
          <a:p>
            <a:r>
              <a:rPr lang="en-US" sz="1100" b="0" i="0" u="none" strike="noStrike" cap="none" dirty="0">
                <a:solidFill>
                  <a:srgbClr val="000000"/>
                </a:solidFill>
                <a:latin typeface="Arial"/>
                <a:ea typeface="Arial"/>
                <a:cs typeface="Arial"/>
                <a:sym typeface="Arial"/>
              </a:rPr>
              <a:t>Transportation:</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There is an expense for transportation, such as transportation for speakers and VIP guests, logistical support for attendees travelling to and from the venue, and shuttle services (Mitchell and Hall, 2013).</a:t>
            </a:r>
          </a:p>
          <a:p>
            <a:r>
              <a:rPr lang="en-US" sz="1100" b="0" i="0" u="none" strike="noStrike" cap="none" dirty="0">
                <a:solidFill>
                  <a:srgbClr val="000000"/>
                </a:solidFill>
                <a:latin typeface="Arial"/>
                <a:ea typeface="Arial"/>
                <a:cs typeface="Arial"/>
                <a:sym typeface="Arial"/>
              </a:rPr>
              <a:t>Food Cost:</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There is a cost for the catering services done for attendees, which includes meals, snacks and refreshments that are tailored to dietary preferences and requirements</a:t>
            </a:r>
          </a:p>
          <a:p>
            <a:r>
              <a:rPr lang="en-US" sz="1100" b="0" i="0" u="none" strike="noStrike" cap="none" dirty="0">
                <a:solidFill>
                  <a:srgbClr val="000000"/>
                </a:solidFill>
                <a:latin typeface="Arial"/>
                <a:ea typeface="Arial"/>
                <a:cs typeface="Arial"/>
                <a:sym typeface="Arial"/>
              </a:rPr>
              <a:t>Decoration:</a:t>
            </a:r>
            <a:r>
              <a:rPr lang="en-US" sz="1100" b="0" i="0" u="none" strike="noStrike" cap="none" baseline="0" dirty="0">
                <a:solidFill>
                  <a:srgbClr val="000000"/>
                </a:solidFill>
                <a:latin typeface="Arial"/>
                <a:ea typeface="Arial"/>
                <a:cs typeface="Arial"/>
                <a:sym typeface="Arial"/>
              </a:rPr>
              <a:t> </a:t>
            </a:r>
            <a:r>
              <a:rPr lang="en-US" sz="1100" b="0" i="0" u="none" strike="noStrike" cap="none" dirty="0">
                <a:solidFill>
                  <a:srgbClr val="000000"/>
                </a:solidFill>
                <a:latin typeface="Arial"/>
                <a:ea typeface="Arial"/>
                <a:cs typeface="Arial"/>
                <a:sym typeface="Arial"/>
              </a:rPr>
              <a:t>To enhance the event's ambience, space decoration and signage must be used, including banners, stage decoration, and visual elements.</a:t>
            </a:r>
          </a:p>
        </p:txBody>
      </p:sp>
      <p:sp>
        <p:nvSpPr>
          <p:cNvPr id="435" name="Google Shape;43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latin typeface="Arial"/>
                <a:ea typeface="Arial"/>
                <a:cs typeface="Arial"/>
                <a:sym typeface="Arial"/>
              </a:rPr>
              <a:t>Funding Sources</a:t>
            </a:r>
          </a:p>
          <a:p>
            <a:r>
              <a:rPr lang="en-US" sz="1100" b="0" i="0" u="none" strike="noStrike" cap="none" dirty="0">
                <a:solidFill>
                  <a:srgbClr val="000000"/>
                </a:solidFill>
                <a:latin typeface="Arial"/>
                <a:ea typeface="Arial"/>
                <a:cs typeface="Arial"/>
                <a:sym typeface="Arial"/>
              </a:rPr>
              <a:t>Funding sources involve a combination of revenue streams, strategic partnerships, and sponsorships that will cover expenses and ensure profitability.</a:t>
            </a:r>
          </a:p>
          <a:p>
            <a:pPr lvl="0"/>
            <a:r>
              <a:rPr lang="en-US" sz="1100" b="1" i="0" u="none" strike="noStrike" cap="none" dirty="0">
                <a:solidFill>
                  <a:srgbClr val="000000"/>
                </a:solidFill>
                <a:latin typeface="Arial"/>
                <a:ea typeface="Arial"/>
                <a:cs typeface="Arial"/>
                <a:sym typeface="Arial"/>
              </a:rPr>
              <a:t>Ticket Sales: </a:t>
            </a:r>
            <a:r>
              <a:rPr lang="en-US" sz="1100" b="0" i="0" u="none" strike="noStrike" cap="none" dirty="0">
                <a:solidFill>
                  <a:srgbClr val="000000"/>
                </a:solidFill>
                <a:latin typeface="Arial"/>
                <a:ea typeface="Arial"/>
                <a:cs typeface="Arial"/>
                <a:sym typeface="Arial"/>
              </a:rPr>
              <a:t>Early bird discounts, premium ticket packages and group rates can be offered for early registration, generating revenue from ticket purchases.</a:t>
            </a:r>
          </a:p>
          <a:p>
            <a:pPr lvl="0"/>
            <a:r>
              <a:rPr lang="en-US" sz="1100" b="1" i="0" u="none" strike="noStrike" cap="none" dirty="0">
                <a:solidFill>
                  <a:srgbClr val="000000"/>
                </a:solidFill>
                <a:latin typeface="Arial"/>
                <a:ea typeface="Arial"/>
                <a:cs typeface="Arial"/>
                <a:sym typeface="Arial"/>
              </a:rPr>
              <a:t>Sponsors and Partnerships:</a:t>
            </a:r>
            <a:r>
              <a:rPr lang="en-US" sz="1100" b="0" i="0" u="none" strike="noStrike" cap="none" dirty="0">
                <a:solidFill>
                  <a:srgbClr val="000000"/>
                </a:solidFill>
                <a:latin typeface="Arial"/>
                <a:ea typeface="Arial"/>
                <a:cs typeface="Arial"/>
                <a:sym typeface="Arial"/>
              </a:rPr>
              <a:t> In exchange for branding visibility, opportunities and networking access can be achieved through sponsor technology, vendors, media partners, and </a:t>
            </a:r>
            <a:r>
              <a:rPr lang="en-US" sz="1100" b="0" i="0" u="none" strike="noStrike" cap="none" dirty="0" err="1">
                <a:solidFill>
                  <a:srgbClr val="000000"/>
                </a:solidFill>
                <a:latin typeface="Arial"/>
                <a:ea typeface="Arial"/>
                <a:cs typeface="Arial"/>
                <a:sym typeface="Arial"/>
              </a:rPr>
              <a:t>industrialisations</a:t>
            </a:r>
            <a:r>
              <a:rPr lang="en-US" sz="1100" b="0" i="0" u="none" strike="noStrike" cap="none" dirty="0">
                <a:solidFill>
                  <a:srgbClr val="000000"/>
                </a:solidFill>
                <a:latin typeface="Arial"/>
                <a:ea typeface="Arial"/>
                <a:cs typeface="Arial"/>
                <a:sym typeface="Arial"/>
              </a:rPr>
              <a:t> as they will provide financial support.</a:t>
            </a:r>
          </a:p>
          <a:p>
            <a:pPr lvl="0"/>
            <a:r>
              <a:rPr lang="en-US" sz="1100" b="1" i="0" u="none" strike="noStrike" cap="none" dirty="0">
                <a:solidFill>
                  <a:srgbClr val="000000"/>
                </a:solidFill>
                <a:latin typeface="Arial"/>
                <a:ea typeface="Arial"/>
                <a:cs typeface="Arial"/>
                <a:sym typeface="Arial"/>
              </a:rPr>
              <a:t>Advertisement and Exhibitor Fees:</a:t>
            </a:r>
            <a:r>
              <a:rPr lang="en-US" sz="1100" b="0" i="0" u="none" strike="noStrike" cap="none" dirty="0">
                <a:solidFill>
                  <a:srgbClr val="000000"/>
                </a:solidFill>
                <a:latin typeface="Arial"/>
                <a:ea typeface="Arial"/>
                <a:cs typeface="Arial"/>
                <a:sym typeface="Arial"/>
              </a:rPr>
              <a:t> Space for advertisement and exhibition with companies interested in promoting their products, solutions to the event target audience and services can be sold.</a:t>
            </a:r>
          </a:p>
          <a:p>
            <a:pPr lvl="0"/>
            <a:r>
              <a:rPr lang="en-US" sz="1100" b="1" i="0" u="none" strike="noStrike" cap="none" dirty="0">
                <a:solidFill>
                  <a:srgbClr val="000000"/>
                </a:solidFill>
                <a:latin typeface="Arial"/>
                <a:ea typeface="Arial"/>
                <a:cs typeface="Arial"/>
                <a:sym typeface="Arial"/>
              </a:rPr>
              <a:t>Food and Beverage Revenue:</a:t>
            </a:r>
            <a:r>
              <a:rPr lang="en-US" sz="1100" b="0" i="0" u="none" strike="noStrike" cap="none" dirty="0">
                <a:solidFill>
                  <a:srgbClr val="000000"/>
                </a:solidFill>
                <a:latin typeface="Arial"/>
                <a:ea typeface="Arial"/>
                <a:cs typeface="Arial"/>
                <a:sym typeface="Arial"/>
              </a:rPr>
              <a:t> Partnerships can be made with food and beverage companies, or offering branded dining experiences will bring additional revenue by selling food and beverages during the event (Patel and Brown,  2024).</a:t>
            </a:r>
          </a:p>
          <a:p>
            <a:r>
              <a:rPr lang="en-US" sz="1100" b="1" i="0" u="none" strike="noStrike" cap="none" dirty="0">
                <a:solidFill>
                  <a:srgbClr val="000000"/>
                </a:solidFill>
                <a:latin typeface="Arial"/>
                <a:ea typeface="Arial"/>
                <a:cs typeface="Arial"/>
                <a:sym typeface="Arial"/>
              </a:rPr>
              <a:t>Profit Projection</a:t>
            </a:r>
          </a:p>
          <a:p>
            <a:r>
              <a:rPr lang="en-US" sz="1100" b="0" i="0" u="none" strike="noStrike" cap="none" dirty="0">
                <a:solidFill>
                  <a:srgbClr val="000000"/>
                </a:solidFill>
                <a:latin typeface="Arial"/>
                <a:ea typeface="Arial"/>
                <a:cs typeface="Arial"/>
                <a:sym typeface="Arial"/>
              </a:rPr>
              <a:t>The event aims to gain profitability through costs and revenue projections, delivering value to attendees and stakeholders. The event has gained a net profit margin of £6,500 by carefully managing expenses, leveraging strategic partnerships and </a:t>
            </a:r>
            <a:r>
              <a:rPr lang="en-US" sz="1100" b="0" i="0" u="none" strike="noStrike" cap="none" dirty="0" err="1">
                <a:solidFill>
                  <a:srgbClr val="000000"/>
                </a:solidFill>
                <a:latin typeface="Arial"/>
                <a:ea typeface="Arial"/>
                <a:cs typeface="Arial"/>
                <a:sym typeface="Arial"/>
              </a:rPr>
              <a:t>maximising</a:t>
            </a:r>
            <a:r>
              <a:rPr lang="en-US" sz="1100" b="0" i="0" u="none" strike="noStrike" cap="none" dirty="0">
                <a:solidFill>
                  <a:srgbClr val="000000"/>
                </a:solidFill>
                <a:latin typeface="Arial"/>
                <a:ea typeface="Arial"/>
                <a:cs typeface="Arial"/>
                <a:sym typeface="Arial"/>
              </a:rPr>
              <a:t> revenue opportunities, which ensured financial sustainability and will also help create opportunities and future growth. </a:t>
            </a:r>
          </a:p>
        </p:txBody>
      </p:sp>
      <p:sp>
        <p:nvSpPr>
          <p:cNvPr id="494" name="Google Shape;49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latin typeface="Arial"/>
                <a:ea typeface="Arial"/>
                <a:cs typeface="Arial"/>
                <a:sym typeface="Arial"/>
              </a:rPr>
              <a:t>Strengths</a:t>
            </a:r>
            <a:endParaRPr lang="en-US" sz="1100" b="0" i="0" u="none" strike="noStrike" cap="none" dirty="0">
              <a:solidFill>
                <a:srgbClr val="000000"/>
              </a:solidFill>
              <a:latin typeface="Arial"/>
              <a:ea typeface="Arial"/>
              <a:cs typeface="Arial"/>
              <a:sym typeface="Arial"/>
            </a:endParaRPr>
          </a:p>
          <a:p>
            <a:pPr lvl="0"/>
            <a:r>
              <a:rPr lang="en-US" sz="1100" b="1" i="0" u="none" strike="noStrike" cap="none" dirty="0">
                <a:solidFill>
                  <a:srgbClr val="000000"/>
                </a:solidFill>
                <a:latin typeface="Arial"/>
                <a:ea typeface="Arial"/>
                <a:cs typeface="Arial"/>
                <a:sym typeface="Arial"/>
              </a:rPr>
              <a:t>Strategic Venue Location:</a:t>
            </a:r>
            <a:r>
              <a:rPr lang="en-US" sz="1100" b="0" i="0" u="none" strike="noStrike" cap="none" dirty="0">
                <a:solidFill>
                  <a:srgbClr val="000000"/>
                </a:solidFill>
                <a:latin typeface="Arial"/>
                <a:ea typeface="Arial"/>
                <a:cs typeface="Arial"/>
                <a:sym typeface="Arial"/>
              </a:rPr>
              <a:t> The Hilton Birmingham Metropole's major transportation and strategy location near Birmingham International Airport enhances the accessibility for both national and international attendees (Parker, 2012).</a:t>
            </a:r>
          </a:p>
          <a:p>
            <a:pPr lvl="0"/>
            <a:r>
              <a:rPr lang="en-US" sz="1100" b="1" i="0" u="none" strike="noStrike" cap="none" dirty="0">
                <a:solidFill>
                  <a:srgbClr val="000000"/>
                </a:solidFill>
                <a:latin typeface="Arial"/>
                <a:ea typeface="Arial"/>
                <a:cs typeface="Arial"/>
                <a:sym typeface="Arial"/>
              </a:rPr>
              <a:t>Reputation and Credibility:</a:t>
            </a:r>
            <a:r>
              <a:rPr lang="en-US" sz="1100" b="0" i="0" u="none" strike="noStrike" cap="none" dirty="0">
                <a:solidFill>
                  <a:srgbClr val="000000"/>
                </a:solidFill>
                <a:latin typeface="Arial"/>
                <a:ea typeface="Arial"/>
                <a:cs typeface="Arial"/>
                <a:sym typeface="Arial"/>
              </a:rPr>
              <a:t> The excellent reputation in hospitality by Hilton events has benefited by enhancing credibility and trust among sponsors, attendees and industry professionals, which increases appeal and perceived value.</a:t>
            </a:r>
          </a:p>
          <a:p>
            <a:pPr lvl="0"/>
            <a:r>
              <a:rPr lang="en-US" sz="1100" b="1" i="0" u="none" strike="noStrike" cap="none" dirty="0">
                <a:solidFill>
                  <a:srgbClr val="000000"/>
                </a:solidFill>
                <a:latin typeface="Arial"/>
                <a:ea typeface="Arial"/>
                <a:cs typeface="Arial"/>
                <a:sym typeface="Arial"/>
              </a:rPr>
              <a:t>Cutting-edge Technology Infrastructure: </a:t>
            </a:r>
            <a:r>
              <a:rPr lang="en-US" sz="1100" b="0" i="0" u="none" strike="noStrike" cap="none" dirty="0">
                <a:solidFill>
                  <a:srgbClr val="000000"/>
                </a:solidFill>
                <a:latin typeface="Arial"/>
                <a:ea typeface="Arial"/>
                <a:cs typeface="Arial"/>
                <a:sym typeface="Arial"/>
              </a:rPr>
              <a:t>The technology infrastructure of the revenue, including audiovisual capabilities, interactive digital display and high internet connectivity, helps to execute technology driver presentations, workshops, and demonstrations to enhance the overall event experience.</a:t>
            </a:r>
          </a:p>
          <a:p>
            <a:pPr lvl="0"/>
            <a:r>
              <a:rPr lang="en-US" sz="1100" b="1" i="0" u="none" strike="noStrike" cap="none" dirty="0">
                <a:solidFill>
                  <a:srgbClr val="000000"/>
                </a:solidFill>
                <a:latin typeface="Arial"/>
                <a:ea typeface="Arial"/>
                <a:cs typeface="Arial"/>
                <a:sym typeface="Arial"/>
              </a:rPr>
              <a:t>Diverse Audience Engagement Opportunities:</a:t>
            </a:r>
            <a:r>
              <a:rPr lang="en-US" sz="1100" b="0" i="0" u="none" strike="noStrike" cap="none" dirty="0">
                <a:solidFill>
                  <a:srgbClr val="000000"/>
                </a:solidFill>
                <a:latin typeface="Arial"/>
                <a:ea typeface="Arial"/>
                <a:cs typeface="Arial"/>
                <a:sym typeface="Arial"/>
              </a:rPr>
              <a:t> Offered diverse engagement opportunities to the target audience, including hospitality professionals, investors, industry experts and technology vendors, hands-on demos, networking sessions, interactive exhibits and panel discussions, which also get to different expertise and investment levels.</a:t>
            </a:r>
          </a:p>
          <a:p>
            <a:r>
              <a:rPr lang="en-US" sz="1100" b="1" i="0" u="none" strike="noStrike" cap="none" dirty="0">
                <a:solidFill>
                  <a:srgbClr val="000000"/>
                </a:solidFill>
                <a:latin typeface="Arial"/>
                <a:ea typeface="Arial"/>
                <a:cs typeface="Arial"/>
                <a:sym typeface="Arial"/>
              </a:rPr>
              <a:t>Weaknesses</a:t>
            </a:r>
            <a:endParaRPr lang="en-US" sz="1100" b="0" i="0" u="none" strike="noStrike" cap="none" dirty="0">
              <a:solidFill>
                <a:srgbClr val="000000"/>
              </a:solidFill>
              <a:latin typeface="Arial"/>
              <a:ea typeface="Arial"/>
              <a:cs typeface="Arial"/>
              <a:sym typeface="Arial"/>
            </a:endParaRPr>
          </a:p>
          <a:p>
            <a:pPr lvl="0"/>
            <a:r>
              <a:rPr lang="en-US" sz="1100" b="1" i="0" u="none" strike="noStrike" cap="none" dirty="0">
                <a:solidFill>
                  <a:srgbClr val="000000"/>
                </a:solidFill>
                <a:latin typeface="Arial"/>
                <a:ea typeface="Arial"/>
                <a:cs typeface="Arial"/>
                <a:sym typeface="Arial"/>
              </a:rPr>
              <a:t>Cost Constraints: </a:t>
            </a:r>
            <a:r>
              <a:rPr lang="en-US" sz="1100" b="0" i="0" u="none" strike="noStrike" cap="none" dirty="0">
                <a:solidFill>
                  <a:srgbClr val="000000"/>
                </a:solidFill>
                <a:latin typeface="Arial"/>
                <a:ea typeface="Arial"/>
                <a:cs typeface="Arial"/>
                <a:sym typeface="Arial"/>
              </a:rPr>
              <a:t>Large-scale MICE can have a high-cost association, which may include technology investments, venue rental, marketing and staffing, and it contains financial resources available for other aspects of event planning and execution.</a:t>
            </a:r>
          </a:p>
          <a:p>
            <a:pPr lvl="0"/>
            <a:r>
              <a:rPr lang="en-US" sz="1100" b="1" i="0" u="none" strike="noStrike" cap="none" dirty="0">
                <a:solidFill>
                  <a:srgbClr val="000000"/>
                </a:solidFill>
                <a:latin typeface="Arial"/>
                <a:ea typeface="Arial"/>
                <a:cs typeface="Arial"/>
                <a:sym typeface="Arial"/>
              </a:rPr>
              <a:t>Dependence on external factors:</a:t>
            </a:r>
            <a:r>
              <a:rPr lang="en-US" sz="1100" b="0" i="0" u="none" strike="noStrike" cap="none" dirty="0">
                <a:solidFill>
                  <a:srgbClr val="000000"/>
                </a:solidFill>
                <a:latin typeface="Arial"/>
                <a:ea typeface="Arial"/>
                <a:cs typeface="Arial"/>
                <a:sym typeface="Arial"/>
              </a:rPr>
              <a:t> External factors may include travel restrictions, unforeseen events and economic conditions that can impact logistics, attendees and sponsorship and pose risks to the event's success and financial sustainability.</a:t>
            </a:r>
          </a:p>
          <a:p>
            <a:pPr lvl="0"/>
            <a:r>
              <a:rPr lang="en-US" sz="1100" b="1" i="0" u="none" strike="noStrike" cap="none" dirty="0">
                <a:solidFill>
                  <a:srgbClr val="000000"/>
                </a:solidFill>
                <a:latin typeface="Arial"/>
                <a:ea typeface="Arial"/>
                <a:cs typeface="Arial"/>
                <a:sym typeface="Arial"/>
              </a:rPr>
              <a:t>Competitive Landscape:</a:t>
            </a:r>
            <a:r>
              <a:rPr lang="en-US" sz="1100" b="0" i="0" u="none" strike="noStrike" cap="none" dirty="0">
                <a:solidFill>
                  <a:srgbClr val="000000"/>
                </a:solidFill>
                <a:latin typeface="Arial"/>
                <a:ea typeface="Arial"/>
                <a:cs typeface="Arial"/>
                <a:sym typeface="Arial"/>
              </a:rPr>
              <a:t> The competitive landscape within the MICE industry includes trade shows, events, and industry conferences focused on technology and innovation, not having differentiation and attracting sponsors and attendees with numerous options (Lee, 2014).</a:t>
            </a:r>
          </a:p>
          <a:p>
            <a:pPr lvl="0"/>
            <a:r>
              <a:rPr lang="en-US" sz="1100" b="1" i="0" u="none" strike="noStrike" cap="none" dirty="0">
                <a:solidFill>
                  <a:srgbClr val="000000"/>
                </a:solidFill>
                <a:latin typeface="Arial"/>
                <a:ea typeface="Arial"/>
                <a:cs typeface="Arial"/>
                <a:sym typeface="Arial"/>
              </a:rPr>
              <a:t>Logistical Complexity: </a:t>
            </a:r>
            <a:r>
              <a:rPr lang="en-US" sz="1100" b="0" i="0" u="none" strike="noStrike" cap="none" dirty="0">
                <a:solidFill>
                  <a:srgbClr val="000000"/>
                </a:solidFill>
                <a:latin typeface="Arial"/>
                <a:ea typeface="Arial"/>
                <a:cs typeface="Arial"/>
                <a:sym typeface="Arial"/>
              </a:rPr>
              <a:t>As the MICE event is significant, it may create logistical complexity associated with coordinating the whole event and management sector.</a:t>
            </a:r>
          </a:p>
          <a:p>
            <a:r>
              <a:rPr lang="en-US" sz="1100" b="1" i="0" u="none" strike="noStrike" cap="none" dirty="0">
                <a:solidFill>
                  <a:srgbClr val="000000"/>
                </a:solidFill>
                <a:latin typeface="Arial"/>
                <a:ea typeface="Arial"/>
                <a:cs typeface="Arial"/>
                <a:sym typeface="Arial"/>
              </a:rPr>
              <a:t>Opportunities</a:t>
            </a:r>
            <a:endParaRPr lang="en-US" sz="1100" b="0" i="0" u="none" strike="noStrike" cap="none" dirty="0">
              <a:solidFill>
                <a:srgbClr val="000000"/>
              </a:solidFill>
              <a:latin typeface="Arial"/>
              <a:ea typeface="Arial"/>
              <a:cs typeface="Arial"/>
              <a:sym typeface="Arial"/>
            </a:endParaRPr>
          </a:p>
          <a:p>
            <a:pPr lvl="0"/>
            <a:r>
              <a:rPr lang="en-US" sz="1100" b="1" i="0" u="none" strike="noStrike" cap="none" dirty="0">
                <a:solidFill>
                  <a:srgbClr val="000000"/>
                </a:solidFill>
                <a:latin typeface="Arial"/>
                <a:ea typeface="Arial"/>
                <a:cs typeface="Arial"/>
                <a:sym typeface="Arial"/>
              </a:rPr>
              <a:t>Emerging Technology Trends: </a:t>
            </a:r>
            <a:r>
              <a:rPr lang="en-US" sz="1100" b="0" i="0" u="none" strike="noStrike" cap="none" dirty="0">
                <a:solidFill>
                  <a:srgbClr val="000000"/>
                </a:solidFill>
                <a:latin typeface="Arial"/>
                <a:ea typeface="Arial"/>
                <a:cs typeface="Arial"/>
                <a:sym typeface="Arial"/>
              </a:rPr>
              <a:t>Opportunities for rapid technological innovation within the hospitality industry, showcasing the latest advancements and best practices and positioning the industry through knowledge exchange and leadership (Smith, 2012).</a:t>
            </a:r>
          </a:p>
          <a:p>
            <a:pPr lvl="0"/>
            <a:r>
              <a:rPr lang="en-US" sz="1100" b="1" i="0" u="none" strike="noStrike" cap="none" dirty="0">
                <a:solidFill>
                  <a:srgbClr val="000000"/>
                </a:solidFill>
                <a:latin typeface="Arial"/>
                <a:ea typeface="Arial"/>
                <a:cs typeface="Arial"/>
                <a:sym typeface="Arial"/>
              </a:rPr>
              <a:t>Strategic Partnerships:</a:t>
            </a:r>
            <a:r>
              <a:rPr lang="en-US" sz="1100" b="0" i="0" u="none" strike="noStrike" cap="none" dirty="0">
                <a:solidFill>
                  <a:srgbClr val="000000"/>
                </a:solidFill>
                <a:latin typeface="Arial"/>
                <a:ea typeface="Arial"/>
                <a:cs typeface="Arial"/>
                <a:sym typeface="Arial"/>
              </a:rPr>
              <a:t> Enriching the overall attendee experience and fostering long-term relationships through collaborating with </a:t>
            </a:r>
            <a:r>
              <a:rPr lang="en-US" sz="1100" b="0" i="0" u="none" strike="noStrike" cap="none" dirty="0" err="1">
                <a:solidFill>
                  <a:srgbClr val="000000"/>
                </a:solidFill>
                <a:latin typeface="Arial"/>
                <a:ea typeface="Arial"/>
                <a:cs typeface="Arial"/>
                <a:sym typeface="Arial"/>
              </a:rPr>
              <a:t>industrialisation</a:t>
            </a:r>
            <a:r>
              <a:rPr lang="en-US" sz="1100" b="0" i="0" u="none" strike="noStrike" cap="none" dirty="0">
                <a:solidFill>
                  <a:srgbClr val="000000"/>
                </a:solidFill>
                <a:latin typeface="Arial"/>
                <a:ea typeface="Arial"/>
                <a:cs typeface="Arial"/>
                <a:sym typeface="Arial"/>
              </a:rPr>
              <a:t>, educational institutions, technology and media partners can expand the reach of the event sponsorship opportunities and content quality.</a:t>
            </a:r>
          </a:p>
          <a:p>
            <a:pPr lvl="0"/>
            <a:r>
              <a:rPr lang="en-US" sz="1100" b="1" i="0" u="none" strike="noStrike" cap="none" dirty="0">
                <a:solidFill>
                  <a:srgbClr val="000000"/>
                </a:solidFill>
                <a:latin typeface="Arial"/>
                <a:ea typeface="Arial"/>
                <a:cs typeface="Arial"/>
                <a:sym typeface="Arial"/>
              </a:rPr>
              <a:t>Audience Growth and Diversity:</a:t>
            </a:r>
            <a:r>
              <a:rPr lang="en-US" sz="1100" b="0" i="0" u="none" strike="noStrike" cap="none" dirty="0">
                <a:solidFill>
                  <a:srgbClr val="000000"/>
                </a:solidFill>
                <a:latin typeface="Arial"/>
                <a:ea typeface="Arial"/>
                <a:cs typeface="Arial"/>
                <a:sym typeface="Arial"/>
              </a:rPr>
              <a:t> A diverse and inclusive environment conducive to innovation, network and collaboration cultivated by continuous event reach expansion to new demographics, industry segments and geographic regions such as startups, emerging markets and academia.</a:t>
            </a:r>
          </a:p>
          <a:p>
            <a:pPr lvl="0"/>
            <a:r>
              <a:rPr lang="en-US" sz="1100" b="1" i="0" u="none" strike="noStrike" cap="none" dirty="0" err="1">
                <a:solidFill>
                  <a:srgbClr val="000000"/>
                </a:solidFill>
                <a:latin typeface="Arial"/>
                <a:ea typeface="Arial"/>
                <a:cs typeface="Arial"/>
                <a:sym typeface="Arial"/>
              </a:rPr>
              <a:t>Monetisation</a:t>
            </a:r>
            <a:r>
              <a:rPr lang="en-US" sz="1100" b="1" i="0" u="none" strike="noStrike" cap="none" dirty="0">
                <a:solidFill>
                  <a:srgbClr val="000000"/>
                </a:solidFill>
                <a:latin typeface="Arial"/>
                <a:ea typeface="Arial"/>
                <a:cs typeface="Arial"/>
                <a:sym typeface="Arial"/>
              </a:rPr>
              <a:t> Strategies:</a:t>
            </a:r>
            <a:r>
              <a:rPr lang="en-US" sz="1100" b="0" i="0" u="none" strike="noStrike" cap="none" dirty="0">
                <a:solidFill>
                  <a:srgbClr val="000000"/>
                </a:solidFill>
                <a:latin typeface="Arial"/>
                <a:ea typeface="Arial"/>
                <a:cs typeface="Arial"/>
                <a:sym typeface="Arial"/>
              </a:rPr>
              <a:t> Post-event access passes, premium content offerings and virtual attendance options differentiate the revenues and sustain and </a:t>
            </a:r>
            <a:r>
              <a:rPr lang="en-US" sz="1100" b="0" i="0" u="none" strike="noStrike" cap="none" dirty="0" err="1">
                <a:solidFill>
                  <a:srgbClr val="000000"/>
                </a:solidFill>
                <a:latin typeface="Arial"/>
                <a:ea typeface="Arial"/>
                <a:cs typeface="Arial"/>
                <a:sym typeface="Arial"/>
              </a:rPr>
              <a:t>maximise</a:t>
            </a:r>
            <a:r>
              <a:rPr lang="en-US" sz="1100" b="0" i="0" u="none" strike="noStrike" cap="none" dirty="0">
                <a:solidFill>
                  <a:srgbClr val="000000"/>
                </a:solidFill>
                <a:latin typeface="Arial"/>
                <a:ea typeface="Arial"/>
                <a:cs typeface="Arial"/>
                <a:sym typeface="Arial"/>
              </a:rPr>
              <a:t> value for sponsors and attendees beyond sponsorship and traditional sales.</a:t>
            </a:r>
          </a:p>
          <a:p>
            <a:r>
              <a:rPr lang="en-US" sz="1100" b="1" i="0" u="none" strike="noStrike" cap="none" dirty="0">
                <a:solidFill>
                  <a:srgbClr val="000000"/>
                </a:solidFill>
                <a:latin typeface="Arial"/>
                <a:ea typeface="Arial"/>
                <a:cs typeface="Arial"/>
                <a:sym typeface="Arial"/>
              </a:rPr>
              <a:t>Threats</a:t>
            </a:r>
            <a:endParaRPr lang="en-US" sz="1100" b="0" i="0" u="none" strike="noStrike" cap="none" dirty="0">
              <a:solidFill>
                <a:srgbClr val="000000"/>
              </a:solidFill>
              <a:latin typeface="Arial"/>
              <a:ea typeface="Arial"/>
              <a:cs typeface="Arial"/>
              <a:sym typeface="Arial"/>
            </a:endParaRPr>
          </a:p>
          <a:p>
            <a:pPr lvl="0"/>
            <a:r>
              <a:rPr lang="en-US" sz="1100" b="1" i="0" u="none" strike="noStrike" cap="none" dirty="0">
                <a:solidFill>
                  <a:srgbClr val="000000"/>
                </a:solidFill>
                <a:latin typeface="Arial"/>
                <a:ea typeface="Arial"/>
                <a:cs typeface="Arial"/>
                <a:sym typeface="Arial"/>
              </a:rPr>
              <a:t>Market Saturation: </a:t>
            </a:r>
            <a:r>
              <a:rPr lang="en-US" sz="1100" b="0" i="0" u="none" strike="noStrike" cap="none" dirty="0">
                <a:solidFill>
                  <a:srgbClr val="000000"/>
                </a:solidFill>
                <a:latin typeface="Arial"/>
                <a:ea typeface="Arial"/>
                <a:cs typeface="Arial"/>
                <a:sym typeface="Arial"/>
              </a:rPr>
              <a:t>Similar to the MICE event and conferences focusing on technology, the hospitality industries increase competition for attendees' attention and exhibitor participation, as well as challenge productivity and differentiation (Cooper, 2020).</a:t>
            </a:r>
          </a:p>
          <a:p>
            <a:pPr lvl="0"/>
            <a:r>
              <a:rPr lang="en-US" sz="1100" b="1" i="0" u="none" strike="noStrike" cap="none" dirty="0">
                <a:solidFill>
                  <a:srgbClr val="000000"/>
                </a:solidFill>
                <a:latin typeface="Arial"/>
                <a:ea typeface="Arial"/>
                <a:cs typeface="Arial"/>
                <a:sym typeface="Arial"/>
              </a:rPr>
              <a:t>Technological Disruptions:</a:t>
            </a:r>
            <a:r>
              <a:rPr lang="en-US" sz="1100" b="0" i="0" u="none" strike="noStrike" cap="none" dirty="0">
                <a:solidFill>
                  <a:srgbClr val="000000"/>
                </a:solidFill>
                <a:latin typeface="Arial"/>
                <a:ea typeface="Arial"/>
                <a:cs typeface="Arial"/>
                <a:sym typeface="Arial"/>
              </a:rPr>
              <a:t> Options can be created for equipment, cyber security breaches, or Internet outrages, which can destroy event operations, damage reputation, compromise experiences, and generate robust contingency and risk mitigation strategies.</a:t>
            </a:r>
          </a:p>
          <a:p>
            <a:pPr lvl="0"/>
            <a:r>
              <a:rPr lang="en-US" sz="1100" b="1" i="0" u="none" strike="noStrike" cap="none" dirty="0">
                <a:solidFill>
                  <a:srgbClr val="000000"/>
                </a:solidFill>
                <a:latin typeface="Arial"/>
                <a:ea typeface="Arial"/>
                <a:cs typeface="Arial"/>
                <a:sym typeface="Arial"/>
              </a:rPr>
              <a:t>Regulatory Compliance:</a:t>
            </a:r>
            <a:r>
              <a:rPr lang="en-US" sz="1100" b="0" i="0" u="none" strike="noStrike" cap="none" dirty="0">
                <a:solidFill>
                  <a:srgbClr val="000000"/>
                </a:solidFill>
                <a:latin typeface="Arial"/>
                <a:ea typeface="Arial"/>
                <a:cs typeface="Arial"/>
                <a:sym typeface="Arial"/>
              </a:rPr>
              <a:t> Due to pandemics or security threats, regulatory requirements must be evolved through data privacy regulation and health and safety protocols imposing operational constraints, compliance burdens and financial liabilities on event </a:t>
            </a:r>
            <a:r>
              <a:rPr lang="en-US" sz="1100" b="0" i="0" u="none" strike="noStrike" cap="none" dirty="0" err="1">
                <a:solidFill>
                  <a:srgbClr val="000000"/>
                </a:solidFill>
                <a:latin typeface="Arial"/>
                <a:ea typeface="Arial"/>
                <a:cs typeface="Arial"/>
                <a:sym typeface="Arial"/>
              </a:rPr>
              <a:t>organisers</a:t>
            </a:r>
            <a:r>
              <a:rPr lang="en-US" sz="1100" b="0" i="0" u="none" strike="noStrike" cap="none" dirty="0">
                <a:solidFill>
                  <a:srgbClr val="000000"/>
                </a:solidFill>
                <a:latin typeface="Arial"/>
                <a:ea typeface="Arial"/>
                <a:cs typeface="Arial"/>
                <a:sym typeface="Arial"/>
              </a:rPr>
              <a:t>, forming proactive planning and adaptability (King, 2015).</a:t>
            </a:r>
          </a:p>
          <a:p>
            <a:pPr lvl="0"/>
            <a:r>
              <a:rPr lang="en-US" sz="1100" b="1" i="0" u="none" strike="noStrike" cap="none" dirty="0">
                <a:solidFill>
                  <a:srgbClr val="000000"/>
                </a:solidFill>
                <a:latin typeface="Arial"/>
                <a:ea typeface="Arial"/>
                <a:cs typeface="Arial"/>
                <a:sym typeface="Arial"/>
              </a:rPr>
              <a:t>Economic Uncertainty:</a:t>
            </a:r>
            <a:r>
              <a:rPr lang="en-US" sz="1100" b="0" i="0" u="none" strike="noStrike" cap="none" dirty="0">
                <a:solidFill>
                  <a:srgbClr val="000000"/>
                </a:solidFill>
                <a:latin typeface="Arial"/>
                <a:ea typeface="Arial"/>
                <a:cs typeface="Arial"/>
                <a:sym typeface="Arial"/>
              </a:rPr>
              <a:t> Decreased attendance, sponsorship withdrawals and revenue shortfalls along with financial risk to the viability and growth prospect can be formed due to economic downturn, global economic instability, and currency fluctuations impact discretionary spending, money, travel patterns and budgets.</a:t>
            </a:r>
          </a:p>
          <a:p>
            <a:r>
              <a:rPr lang="en-US" sz="1100" b="1" i="0" u="none" strike="noStrike" cap="none" dirty="0">
                <a:solidFill>
                  <a:srgbClr val="000000"/>
                </a:solidFill>
                <a:latin typeface="Arial"/>
                <a:ea typeface="Arial"/>
                <a:cs typeface="Arial"/>
                <a:sym typeface="Arial"/>
              </a:rPr>
              <a:t>PESTLE Analysis</a:t>
            </a:r>
          </a:p>
          <a:p>
            <a:r>
              <a:rPr lang="en-US" sz="1100" b="1" i="0" u="none" strike="noStrike" cap="none" dirty="0">
                <a:solidFill>
                  <a:srgbClr val="000000"/>
                </a:solidFill>
                <a:latin typeface="Arial"/>
                <a:ea typeface="Arial"/>
                <a:cs typeface="Arial"/>
                <a:sym typeface="Arial"/>
              </a:rPr>
              <a:t>Political: </a:t>
            </a:r>
            <a:r>
              <a:rPr lang="en-US" sz="1100" b="0" i="0" u="none" strike="noStrike" cap="none" dirty="0">
                <a:solidFill>
                  <a:srgbClr val="000000"/>
                </a:solidFill>
                <a:latin typeface="Arial"/>
                <a:ea typeface="Arial"/>
                <a:cs typeface="Arial"/>
                <a:sym typeface="Arial"/>
              </a:rPr>
              <a:t>Government changes in regulations, taxation policies, or visa requirements may affect the international attendees travel to the event, which will cause fewer attendance and revenue streams. Any political instability, protest or civil unrest in the host country or region can disrupt event operation, deteriorate attendance and pose security concerns, creating assessment and continuous planning.</a:t>
            </a:r>
          </a:p>
          <a:p>
            <a:r>
              <a:rPr lang="en-US" sz="1100" b="1" i="0" u="none" strike="noStrike" cap="none" dirty="0">
                <a:solidFill>
                  <a:srgbClr val="000000"/>
                </a:solidFill>
                <a:latin typeface="Arial"/>
                <a:ea typeface="Arial"/>
                <a:cs typeface="Arial"/>
                <a:sym typeface="Arial"/>
              </a:rPr>
              <a:t>Economic: </a:t>
            </a:r>
            <a:r>
              <a:rPr lang="en-US" sz="1100" b="0" i="0" u="none" strike="noStrike" cap="none" dirty="0">
                <a:solidFill>
                  <a:srgbClr val="000000"/>
                </a:solidFill>
                <a:latin typeface="Arial"/>
                <a:ea typeface="Arial"/>
                <a:cs typeface="Arial"/>
                <a:sym typeface="Arial"/>
              </a:rPr>
              <a:t>Budgets can be impacted if economic downturns happen. Recessions or currency fluctuations can influence discretionary spending and sponsorship commitments, ultimately influencing premium pricing strategies and financial projections. Additionally, financial sustainability rises with the cost of venue rentals and technology. Marketing expenses may strain the event budget and profitability, requiring careful cost management, negotiation and resource allegation.</a:t>
            </a:r>
          </a:p>
          <a:p>
            <a:r>
              <a:rPr lang="en-US" sz="1100" b="1" i="0" u="none" strike="noStrike" cap="none" dirty="0">
                <a:solidFill>
                  <a:srgbClr val="000000"/>
                </a:solidFill>
                <a:latin typeface="Arial"/>
                <a:ea typeface="Arial"/>
                <a:cs typeface="Arial"/>
                <a:sym typeface="Arial"/>
              </a:rPr>
              <a:t>Social: </a:t>
            </a:r>
            <a:r>
              <a:rPr lang="en-US" sz="1100" b="0" i="0" u="none" strike="noStrike" cap="none" dirty="0">
                <a:solidFill>
                  <a:srgbClr val="000000"/>
                </a:solidFill>
                <a:latin typeface="Arial"/>
                <a:ea typeface="Arial"/>
                <a:cs typeface="Arial"/>
                <a:sym typeface="Arial"/>
              </a:rPr>
              <a:t>Changing consumer preferences, demographic shifts and social trends towards sustainability, </a:t>
            </a:r>
            <a:r>
              <a:rPr lang="en-US" sz="1100" b="0" i="0" u="none" strike="noStrike" cap="none" dirty="0" err="1">
                <a:solidFill>
                  <a:srgbClr val="000000"/>
                </a:solidFill>
                <a:latin typeface="Arial"/>
                <a:ea typeface="Arial"/>
                <a:cs typeface="Arial"/>
                <a:sym typeface="Arial"/>
              </a:rPr>
              <a:t>digitalisation</a:t>
            </a:r>
            <a:r>
              <a:rPr lang="en-US" sz="1100" b="0" i="0" u="none" strike="noStrike" cap="none" dirty="0">
                <a:solidFill>
                  <a:srgbClr val="000000"/>
                </a:solidFill>
                <a:latin typeface="Arial"/>
                <a:ea typeface="Arial"/>
                <a:cs typeface="Arial"/>
                <a:sym typeface="Arial"/>
              </a:rPr>
              <a:t> and experiential travel influence attendee expectations. The demand for networking opportunities, session formats, and interactive elements changes network dynamics (Rogers and Wynn-Moylan, 2022).</a:t>
            </a:r>
          </a:p>
          <a:p>
            <a:r>
              <a:rPr lang="en-US" sz="1100" b="1" i="0" u="none" strike="noStrike" cap="none" dirty="0">
                <a:solidFill>
                  <a:srgbClr val="000000"/>
                </a:solidFill>
                <a:latin typeface="Arial"/>
                <a:ea typeface="Arial"/>
                <a:cs typeface="Arial"/>
                <a:sym typeface="Arial"/>
              </a:rPr>
              <a:t>Technological: </a:t>
            </a:r>
            <a:r>
              <a:rPr lang="en-US" sz="1100" b="0" i="0" u="none" strike="noStrike" cap="none" dirty="0">
                <a:solidFill>
                  <a:srgbClr val="000000"/>
                </a:solidFill>
                <a:latin typeface="Arial"/>
                <a:ea typeface="Arial"/>
                <a:cs typeface="Arial"/>
                <a:sym typeface="Arial"/>
              </a:rPr>
              <a:t>Reliance on digital technology can also be inherited, and accessibility and content delivery can be increased if there is a law on digital or structure that includes virtual event platforms, high-speed internet connectivity, and mobile apps. However, it also has technical privacy and cyber security that require mitigation. </a:t>
            </a:r>
            <a:r>
              <a:rPr lang="en-US" sz="1100" b="1" i="0" u="none" strike="noStrike" cap="none" dirty="0">
                <a:solidFill>
                  <a:srgbClr val="000000"/>
                </a:solidFill>
                <a:latin typeface="Arial"/>
                <a:ea typeface="Arial"/>
                <a:cs typeface="Arial"/>
                <a:sym typeface="Arial"/>
              </a:rPr>
              <a:t>Legal: </a:t>
            </a:r>
            <a:r>
              <a:rPr lang="en-US" sz="1100" b="0" i="0" u="none" strike="noStrike" cap="none" dirty="0">
                <a:solidFill>
                  <a:srgbClr val="000000"/>
                </a:solidFill>
                <a:latin typeface="Arial"/>
                <a:ea typeface="Arial"/>
                <a:cs typeface="Arial"/>
                <a:sym typeface="Arial"/>
              </a:rPr>
              <a:t>Contractual obligation helps to ensure compliance, risk mitigation and dispute resolution throughout the event planning and execution process. Data protection regulations, such as general data protection regulations, must be regulated for collecting, storing, and processing attendees' information, including contact details, preferences, and registration, which will mitigate privacy.</a:t>
            </a:r>
          </a:p>
          <a:p>
            <a:r>
              <a:rPr lang="en-US" sz="1100" b="1" i="0" u="none" strike="noStrike" cap="none" dirty="0">
                <a:solidFill>
                  <a:srgbClr val="000000"/>
                </a:solidFill>
                <a:latin typeface="Arial"/>
                <a:ea typeface="Arial"/>
                <a:cs typeface="Arial"/>
                <a:sym typeface="Arial"/>
              </a:rPr>
              <a:t>Environmental: </a:t>
            </a:r>
            <a:r>
              <a:rPr lang="en-US" sz="1100" b="0" i="0" u="none" strike="noStrike" cap="none" dirty="0">
                <a:solidFill>
                  <a:srgbClr val="000000"/>
                </a:solidFill>
                <a:latin typeface="Arial"/>
                <a:ea typeface="Arial"/>
                <a:cs typeface="Arial"/>
                <a:sym typeface="Arial"/>
              </a:rPr>
              <a:t>Sustainability initiatives align with the event goal, enhance brand reputation and reduce environmental impact. Green practice implementation reduces events' logical footprint, fostering attendee engagement and a more sustainable event industry ecosystem (Getz and Page, 2019).</a:t>
            </a:r>
          </a:p>
          <a:p>
            <a:pPr marL="0" lvl="0" indent="0" algn="l" rtl="0">
              <a:spcBef>
                <a:spcPts val="0"/>
              </a:spcBef>
              <a:spcAft>
                <a:spcPts val="0"/>
              </a:spcAft>
              <a:buNone/>
            </a:pPr>
            <a:endParaRPr lang="en-US" dirty="0"/>
          </a:p>
        </p:txBody>
      </p:sp>
      <p:sp>
        <p:nvSpPr>
          <p:cNvPr id="526" name="Google Shape;52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latin typeface="Arial"/>
                <a:ea typeface="Arial"/>
                <a:cs typeface="Arial"/>
                <a:sym typeface="Arial"/>
              </a:rPr>
              <a:t>Every aspect contributes to crafting an impactful event experience. The hospital industry is now gaining new heights by facing and overcoming different challenges.</a:t>
            </a:r>
          </a:p>
          <a:p>
            <a:pPr marL="0" lvl="0" indent="0" algn="l" rtl="0">
              <a:spcBef>
                <a:spcPts val="0"/>
              </a:spcBef>
              <a:spcAft>
                <a:spcPts val="0"/>
              </a:spcAft>
              <a:buNone/>
            </a:pPr>
            <a:endParaRPr lang="en-US"/>
          </a:p>
        </p:txBody>
      </p:sp>
      <p:sp>
        <p:nvSpPr>
          <p:cNvPr id="577" name="Google Shape;57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Google Shape;607;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08" name="Google Shape;60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3"/>
          <p:cNvSpPr txBox="1">
            <a:spLocks noGrp="1"/>
          </p:cNvSpPr>
          <p:nvPr>
            <p:ph type="ctrTitle"/>
          </p:nvPr>
        </p:nvSpPr>
        <p:spPr>
          <a:xfrm>
            <a:off x="698700" y="1154100"/>
            <a:ext cx="16890600" cy="1470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 name="Google Shape;11;p3"/>
          <p:cNvSpPr txBox="1">
            <a:spLocks noGrp="1"/>
          </p:cNvSpPr>
          <p:nvPr>
            <p:ph type="subTitle" idx="1"/>
          </p:nvPr>
        </p:nvSpPr>
        <p:spPr>
          <a:xfrm>
            <a:off x="5943600" y="4410075"/>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SzPts val="3200"/>
              <a:buNone/>
              <a:defRPr/>
            </a:lvl1pPr>
            <a:lvl2pPr lvl="1" algn="ctr">
              <a:spcBef>
                <a:spcPts val="560"/>
              </a:spcBef>
              <a:spcAft>
                <a:spcPts val="0"/>
              </a:spcAft>
              <a:buSzPts val="2800"/>
              <a:buNone/>
              <a:defRPr/>
            </a:lvl2pPr>
            <a:lvl3pPr lvl="2" algn="ctr">
              <a:spcBef>
                <a:spcPts val="480"/>
              </a:spcBef>
              <a:spcAft>
                <a:spcPts val="0"/>
              </a:spcAft>
              <a:buSzPts val="2400"/>
              <a:buNone/>
              <a:defRPr/>
            </a:lvl3pPr>
            <a:lvl4pPr lvl="3" algn="ctr">
              <a:spcBef>
                <a:spcPts val="400"/>
              </a:spcBef>
              <a:spcAft>
                <a:spcPts val="0"/>
              </a:spcAft>
              <a:buSzPts val="2000"/>
              <a:buNone/>
              <a:defRPr/>
            </a:lvl4pPr>
            <a:lvl5pPr lvl="4" algn="ctr">
              <a:spcBef>
                <a:spcPts val="400"/>
              </a:spcBef>
              <a:spcAft>
                <a:spcPts val="0"/>
              </a:spcAft>
              <a:buSzPts val="2000"/>
              <a:buNone/>
              <a:defRPr/>
            </a:lvl5pPr>
            <a:lvl6pPr lvl="5" algn="ctr">
              <a:spcBef>
                <a:spcPts val="400"/>
              </a:spcBef>
              <a:spcAft>
                <a:spcPts val="0"/>
              </a:spcAft>
              <a:buSzPts val="2000"/>
              <a:buNone/>
              <a:defRPr/>
            </a:lvl6pPr>
            <a:lvl7pPr lvl="6" algn="ctr">
              <a:spcBef>
                <a:spcPts val="400"/>
              </a:spcBef>
              <a:spcAft>
                <a:spcPts val="0"/>
              </a:spcAft>
              <a:buSzPts val="2000"/>
              <a:buNone/>
              <a:defRPr/>
            </a:lvl7pPr>
            <a:lvl8pPr lvl="7" algn="ctr">
              <a:spcBef>
                <a:spcPts val="400"/>
              </a:spcBef>
              <a:spcAft>
                <a:spcPts val="0"/>
              </a:spcAft>
              <a:buSzPts val="2000"/>
              <a:buNone/>
              <a:defRPr/>
            </a:lvl8pPr>
            <a:lvl9pPr lvl="8" algn="ctr">
              <a:spcBef>
                <a:spcPts val="400"/>
              </a:spcBef>
              <a:spcAft>
                <a:spcPts val="0"/>
              </a:spcAft>
              <a:buSzPts val="2000"/>
              <a:buNone/>
              <a:defRPr/>
            </a:lvl9pPr>
          </a:lstStyle>
          <a:p>
            <a:endParaRPr/>
          </a:p>
        </p:txBody>
      </p:sp>
      <p:grpSp>
        <p:nvGrpSpPr>
          <p:cNvPr id="12" name="Google Shape;12;p3"/>
          <p:cNvGrpSpPr/>
          <p:nvPr/>
        </p:nvGrpSpPr>
        <p:grpSpPr>
          <a:xfrm>
            <a:off x="0" y="9077473"/>
            <a:ext cx="6630526" cy="1213372"/>
            <a:chOff x="0" y="-47625"/>
            <a:chExt cx="1746300" cy="319569"/>
          </a:xfrm>
        </p:grpSpPr>
        <p:sp>
          <p:nvSpPr>
            <p:cNvPr id="13" name="Google Shape;13;p3"/>
            <p:cNvSpPr/>
            <p:nvPr/>
          </p:nvSpPr>
          <p:spPr>
            <a:xfrm>
              <a:off x="0" y="0"/>
              <a:ext cx="1746173" cy="271944"/>
            </a:xfrm>
            <a:custGeom>
              <a:avLst/>
              <a:gdLst/>
              <a:ahLst/>
              <a:cxnLst/>
              <a:rect l="l" t="t" r="r" b="b"/>
              <a:pathLst>
                <a:path w="1746173" h="271944" extrusionOk="0">
                  <a:moveTo>
                    <a:pt x="0" y="0"/>
                  </a:moveTo>
                  <a:lnTo>
                    <a:pt x="1746173" y="0"/>
                  </a:lnTo>
                  <a:lnTo>
                    <a:pt x="1746173" y="271944"/>
                  </a:lnTo>
                  <a:lnTo>
                    <a:pt x="0" y="271944"/>
                  </a:lnTo>
                  <a:close/>
                </a:path>
              </a:pathLst>
            </a:custGeom>
            <a:solidFill>
              <a:srgbClr val="FFBD59"/>
            </a:solidFill>
            <a:ln>
              <a:noFill/>
            </a:ln>
          </p:spPr>
        </p:sp>
        <p:sp>
          <p:nvSpPr>
            <p:cNvPr id="14" name="Google Shape;14;p3"/>
            <p:cNvSpPr txBox="1"/>
            <p:nvPr/>
          </p:nvSpPr>
          <p:spPr>
            <a:xfrm>
              <a:off x="0" y="-47625"/>
              <a:ext cx="17463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 name="Google Shape;15;p3"/>
          <p:cNvGrpSpPr/>
          <p:nvPr/>
        </p:nvGrpSpPr>
        <p:grpSpPr>
          <a:xfrm>
            <a:off x="6630000" y="9077473"/>
            <a:ext cx="11658381" cy="1213372"/>
            <a:chOff x="0" y="-47625"/>
            <a:chExt cx="3070500" cy="319569"/>
          </a:xfrm>
        </p:grpSpPr>
        <p:sp>
          <p:nvSpPr>
            <p:cNvPr id="16" name="Google Shape;16;p3"/>
            <p:cNvSpPr/>
            <p:nvPr/>
          </p:nvSpPr>
          <p:spPr>
            <a:xfrm>
              <a:off x="0" y="0"/>
              <a:ext cx="3070420" cy="271944"/>
            </a:xfrm>
            <a:custGeom>
              <a:avLst/>
              <a:gdLst/>
              <a:ahLst/>
              <a:cxnLst/>
              <a:rect l="l" t="t" r="r" b="b"/>
              <a:pathLst>
                <a:path w="3070420" h="271944" extrusionOk="0">
                  <a:moveTo>
                    <a:pt x="0" y="0"/>
                  </a:moveTo>
                  <a:lnTo>
                    <a:pt x="3070420" y="0"/>
                  </a:lnTo>
                  <a:lnTo>
                    <a:pt x="3070420" y="271944"/>
                  </a:lnTo>
                  <a:lnTo>
                    <a:pt x="0" y="271944"/>
                  </a:lnTo>
                  <a:close/>
                </a:path>
              </a:pathLst>
            </a:custGeom>
            <a:solidFill>
              <a:srgbClr val="2235B8"/>
            </a:solidFill>
            <a:ln>
              <a:noFill/>
            </a:ln>
          </p:spPr>
        </p:sp>
        <p:sp>
          <p:nvSpPr>
            <p:cNvPr id="17" name="Google Shape;17;p3"/>
            <p:cNvSpPr txBox="1"/>
            <p:nvPr/>
          </p:nvSpPr>
          <p:spPr>
            <a:xfrm>
              <a:off x="0" y="-47625"/>
              <a:ext cx="30705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 name="Google Shape;18;p3"/>
          <p:cNvGrpSpPr/>
          <p:nvPr/>
        </p:nvGrpSpPr>
        <p:grpSpPr>
          <a:xfrm rot="5400000">
            <a:off x="16965054" y="513950"/>
            <a:ext cx="1235377" cy="1029507"/>
            <a:chOff x="78908" y="78908"/>
            <a:chExt cx="1647169" cy="1372676"/>
          </a:xfrm>
        </p:grpSpPr>
        <p:grpSp>
          <p:nvGrpSpPr>
            <p:cNvPr id="19" name="Google Shape;19;p3"/>
            <p:cNvGrpSpPr/>
            <p:nvPr/>
          </p:nvGrpSpPr>
          <p:grpSpPr>
            <a:xfrm>
              <a:off x="78908" y="742550"/>
              <a:ext cx="709034" cy="709034"/>
              <a:chOff x="73988" y="73988"/>
              <a:chExt cx="664823" cy="664823"/>
            </a:xfrm>
          </p:grpSpPr>
          <p:sp>
            <p:nvSpPr>
              <p:cNvPr id="20" name="Google Shape;20;p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 name="Google Shape;22;p3"/>
            <p:cNvGrpSpPr/>
            <p:nvPr/>
          </p:nvGrpSpPr>
          <p:grpSpPr>
            <a:xfrm>
              <a:off x="1017043" y="742550"/>
              <a:ext cx="709034" cy="709034"/>
              <a:chOff x="73988" y="73988"/>
              <a:chExt cx="664823" cy="664823"/>
            </a:xfrm>
          </p:grpSpPr>
          <p:sp>
            <p:nvSpPr>
              <p:cNvPr id="23" name="Google Shape;23;p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5" name="Google Shape;25;p3"/>
            <p:cNvGrpSpPr/>
            <p:nvPr/>
          </p:nvGrpSpPr>
          <p:grpSpPr>
            <a:xfrm>
              <a:off x="537729" y="78908"/>
              <a:ext cx="709034" cy="709034"/>
              <a:chOff x="73988" y="73988"/>
              <a:chExt cx="664823" cy="664823"/>
            </a:xfrm>
          </p:grpSpPr>
          <p:sp>
            <p:nvSpPr>
              <p:cNvPr id="26" name="Google Shape;26;p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28" name="Google Shape;28;p3"/>
          <p:cNvGrpSpPr/>
          <p:nvPr/>
        </p:nvGrpSpPr>
        <p:grpSpPr>
          <a:xfrm>
            <a:off x="520133" y="59183"/>
            <a:ext cx="531792" cy="531792"/>
            <a:chOff x="73988" y="73988"/>
            <a:chExt cx="664823" cy="664823"/>
          </a:xfrm>
        </p:grpSpPr>
        <p:sp>
          <p:nvSpPr>
            <p:cNvPr id="29" name="Google Shape;29;p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1" name="Google Shape;31;p3"/>
          <p:cNvGrpSpPr/>
          <p:nvPr/>
        </p:nvGrpSpPr>
        <p:grpSpPr>
          <a:xfrm>
            <a:off x="-740783" y="287917"/>
            <a:ext cx="1481573" cy="1481573"/>
            <a:chOff x="23387" y="23387"/>
            <a:chExt cx="766027" cy="766027"/>
          </a:xfrm>
        </p:grpSpPr>
        <p:sp>
          <p:nvSpPr>
            <p:cNvPr id="32" name="Google Shape;32;p3"/>
            <p:cNvSpPr/>
            <p:nvPr/>
          </p:nvSpPr>
          <p:spPr>
            <a:xfrm>
              <a:off x="23387" y="23387"/>
              <a:ext cx="766027" cy="766027"/>
            </a:xfrm>
            <a:custGeom>
              <a:avLst/>
              <a:gdLst/>
              <a:ahLst/>
              <a:cxnLst/>
              <a:rect l="l" t="t" r="r" b="b"/>
              <a:pathLst>
                <a:path w="766027" h="766027" extrusionOk="0">
                  <a:moveTo>
                    <a:pt x="435248" y="28848"/>
                  </a:moveTo>
                  <a:lnTo>
                    <a:pt x="737178" y="330778"/>
                  </a:lnTo>
                  <a:cubicBezTo>
                    <a:pt x="766026" y="359626"/>
                    <a:pt x="766026" y="406400"/>
                    <a:pt x="737178" y="435248"/>
                  </a:cubicBezTo>
                  <a:lnTo>
                    <a:pt x="435248" y="737178"/>
                  </a:lnTo>
                  <a:cubicBezTo>
                    <a:pt x="406400" y="766026"/>
                    <a:pt x="359626" y="766026"/>
                    <a:pt x="330778" y="737178"/>
                  </a:cubicBezTo>
                  <a:lnTo>
                    <a:pt x="28848" y="435248"/>
                  </a:lnTo>
                  <a:cubicBezTo>
                    <a:pt x="0" y="406400"/>
                    <a:pt x="0" y="359626"/>
                    <a:pt x="28848" y="330778"/>
                  </a:cubicBezTo>
                  <a:lnTo>
                    <a:pt x="330778" y="28848"/>
                  </a:lnTo>
                  <a:cubicBezTo>
                    <a:pt x="359626" y="0"/>
                    <a:pt x="406400" y="0"/>
                    <a:pt x="435248" y="2884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 name="Google Shape;34;p3"/>
          <p:cNvGrpSpPr/>
          <p:nvPr/>
        </p:nvGrpSpPr>
        <p:grpSpPr>
          <a:xfrm>
            <a:off x="-13511" y="1073930"/>
            <a:ext cx="858483" cy="858483"/>
            <a:chOff x="38741" y="38741"/>
            <a:chExt cx="735317" cy="735317"/>
          </a:xfrm>
        </p:grpSpPr>
        <p:sp>
          <p:nvSpPr>
            <p:cNvPr id="35" name="Google Shape;35;p3"/>
            <p:cNvSpPr/>
            <p:nvPr/>
          </p:nvSpPr>
          <p:spPr>
            <a:xfrm>
              <a:off x="38741" y="38741"/>
              <a:ext cx="735317" cy="735317"/>
            </a:xfrm>
            <a:custGeom>
              <a:avLst/>
              <a:gdLst/>
              <a:ahLst/>
              <a:cxnLst/>
              <a:rect l="l" t="t" r="r" b="b"/>
              <a:pathLst>
                <a:path w="735317" h="735317" extrusionOk="0">
                  <a:moveTo>
                    <a:pt x="454191" y="47791"/>
                  </a:moveTo>
                  <a:lnTo>
                    <a:pt x="687527" y="281127"/>
                  </a:lnTo>
                  <a:cubicBezTo>
                    <a:pt x="735318" y="328918"/>
                    <a:pt x="735318" y="406400"/>
                    <a:pt x="687527" y="454191"/>
                  </a:cubicBezTo>
                  <a:lnTo>
                    <a:pt x="454191" y="687527"/>
                  </a:lnTo>
                  <a:cubicBezTo>
                    <a:pt x="406400" y="735318"/>
                    <a:pt x="328918" y="735318"/>
                    <a:pt x="281127" y="687527"/>
                  </a:cubicBezTo>
                  <a:lnTo>
                    <a:pt x="47791" y="454191"/>
                  </a:lnTo>
                  <a:cubicBezTo>
                    <a:pt x="0" y="406400"/>
                    <a:pt x="0" y="328918"/>
                    <a:pt x="47791" y="281127"/>
                  </a:cubicBezTo>
                  <a:lnTo>
                    <a:pt x="281127" y="47791"/>
                  </a:lnTo>
                  <a:cubicBezTo>
                    <a:pt x="328918" y="0"/>
                    <a:pt x="406400" y="0"/>
                    <a:pt x="454191" y="47791"/>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grpSp>
        <p:nvGrpSpPr>
          <p:cNvPr id="38" name="Google Shape;38;p4"/>
          <p:cNvGrpSpPr/>
          <p:nvPr/>
        </p:nvGrpSpPr>
        <p:grpSpPr>
          <a:xfrm>
            <a:off x="-261925" y="-351424"/>
            <a:ext cx="1894315" cy="10738980"/>
            <a:chOff x="0" y="-47625"/>
            <a:chExt cx="498911" cy="2757969"/>
          </a:xfrm>
        </p:grpSpPr>
        <p:sp>
          <p:nvSpPr>
            <p:cNvPr id="39" name="Google Shape;39;p4"/>
            <p:cNvSpPr/>
            <p:nvPr/>
          </p:nvSpPr>
          <p:spPr>
            <a:xfrm>
              <a:off x="0" y="0"/>
              <a:ext cx="498911" cy="2710344"/>
            </a:xfrm>
            <a:custGeom>
              <a:avLst/>
              <a:gdLst/>
              <a:ahLst/>
              <a:cxnLst/>
              <a:rect l="l" t="t" r="r" b="b"/>
              <a:pathLst>
                <a:path w="498911" h="2710344" extrusionOk="0">
                  <a:moveTo>
                    <a:pt x="0" y="0"/>
                  </a:moveTo>
                  <a:lnTo>
                    <a:pt x="498911" y="0"/>
                  </a:lnTo>
                  <a:lnTo>
                    <a:pt x="498911" y="2710344"/>
                  </a:lnTo>
                  <a:lnTo>
                    <a:pt x="0" y="2710344"/>
                  </a:lnTo>
                  <a:close/>
                </a:path>
              </a:pathLst>
            </a:custGeom>
            <a:solidFill>
              <a:srgbClr val="FFBD59"/>
            </a:solidFill>
            <a:ln>
              <a:noFill/>
            </a:ln>
          </p:spPr>
        </p:sp>
        <p:sp>
          <p:nvSpPr>
            <p:cNvPr id="40" name="Google Shape;40;p4"/>
            <p:cNvSpPr txBox="1"/>
            <p:nvPr/>
          </p:nvSpPr>
          <p:spPr>
            <a:xfrm>
              <a:off x="0" y="-47625"/>
              <a:ext cx="498900" cy="27579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1" name="Google Shape;41;p4"/>
          <p:cNvSpPr txBox="1">
            <a:spLocks noGrp="1"/>
          </p:cNvSpPr>
          <p:nvPr>
            <p:ph type="title"/>
          </p:nvPr>
        </p:nvSpPr>
        <p:spPr>
          <a:xfrm>
            <a:off x="948300" y="1227150"/>
            <a:ext cx="169287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4"/>
          <p:cNvSpPr txBox="1">
            <a:spLocks noGrp="1"/>
          </p:cNvSpPr>
          <p:nvPr>
            <p:ph type="body" idx="1"/>
          </p:nvPr>
        </p:nvSpPr>
        <p:spPr>
          <a:xfrm>
            <a:off x="3790975" y="4648175"/>
            <a:ext cx="8229600" cy="4526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grpSp>
        <p:nvGrpSpPr>
          <p:cNvPr id="43" name="Google Shape;43;p4"/>
          <p:cNvGrpSpPr/>
          <p:nvPr/>
        </p:nvGrpSpPr>
        <p:grpSpPr>
          <a:xfrm>
            <a:off x="1483200" y="9174276"/>
            <a:ext cx="16928764" cy="1213372"/>
            <a:chOff x="0" y="-47625"/>
            <a:chExt cx="4317681" cy="319569"/>
          </a:xfrm>
        </p:grpSpPr>
        <p:sp>
          <p:nvSpPr>
            <p:cNvPr id="44" name="Google Shape;44;p4"/>
            <p:cNvSpPr/>
            <p:nvPr/>
          </p:nvSpPr>
          <p:spPr>
            <a:xfrm>
              <a:off x="0" y="0"/>
              <a:ext cx="4317681" cy="271944"/>
            </a:xfrm>
            <a:custGeom>
              <a:avLst/>
              <a:gdLst/>
              <a:ahLst/>
              <a:cxnLst/>
              <a:rect l="l" t="t" r="r" b="b"/>
              <a:pathLst>
                <a:path w="4317681" h="271944" extrusionOk="0">
                  <a:moveTo>
                    <a:pt x="0" y="0"/>
                  </a:moveTo>
                  <a:lnTo>
                    <a:pt x="4317681" y="0"/>
                  </a:lnTo>
                  <a:lnTo>
                    <a:pt x="4317681" y="271944"/>
                  </a:lnTo>
                  <a:lnTo>
                    <a:pt x="0" y="271944"/>
                  </a:lnTo>
                  <a:close/>
                </a:path>
              </a:pathLst>
            </a:custGeom>
            <a:solidFill>
              <a:srgbClr val="2235B8"/>
            </a:solidFill>
            <a:ln>
              <a:noFill/>
            </a:ln>
          </p:spPr>
        </p:sp>
        <p:sp>
          <p:nvSpPr>
            <p:cNvPr id="45" name="Google Shape;45;p4"/>
            <p:cNvSpPr txBox="1"/>
            <p:nvPr/>
          </p:nvSpPr>
          <p:spPr>
            <a:xfrm>
              <a:off x="0" y="-47625"/>
              <a:ext cx="43176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6" name="Google Shape;46;p4"/>
          <p:cNvGrpSpPr/>
          <p:nvPr/>
        </p:nvGrpSpPr>
        <p:grpSpPr>
          <a:xfrm>
            <a:off x="-2920341" y="3587715"/>
            <a:ext cx="7211164" cy="7211164"/>
            <a:chOff x="5035" y="5035"/>
            <a:chExt cx="802730" cy="802730"/>
          </a:xfrm>
        </p:grpSpPr>
        <p:sp>
          <p:nvSpPr>
            <p:cNvPr id="47" name="Google Shape;47;p4"/>
            <p:cNvSpPr/>
            <p:nvPr/>
          </p:nvSpPr>
          <p:spPr>
            <a:xfrm>
              <a:off x="5035" y="5035"/>
              <a:ext cx="802730" cy="802730"/>
            </a:xfrm>
            <a:custGeom>
              <a:avLst/>
              <a:gdLst/>
              <a:ahLst/>
              <a:cxnLst/>
              <a:rect l="l" t="t" r="r" b="b"/>
              <a:pathLst>
                <a:path w="802730" h="802730" extrusionOk="0">
                  <a:moveTo>
                    <a:pt x="412611" y="6211"/>
                  </a:moveTo>
                  <a:lnTo>
                    <a:pt x="796519" y="390119"/>
                  </a:lnTo>
                  <a:cubicBezTo>
                    <a:pt x="802730" y="396330"/>
                    <a:pt x="802730" y="406400"/>
                    <a:pt x="796519" y="412611"/>
                  </a:cubicBezTo>
                  <a:lnTo>
                    <a:pt x="412611" y="796519"/>
                  </a:lnTo>
                  <a:cubicBezTo>
                    <a:pt x="406400" y="802730"/>
                    <a:pt x="396330" y="802730"/>
                    <a:pt x="390119" y="796519"/>
                  </a:cubicBezTo>
                  <a:lnTo>
                    <a:pt x="6211" y="412611"/>
                  </a:lnTo>
                  <a:cubicBezTo>
                    <a:pt x="0" y="406400"/>
                    <a:pt x="0" y="396330"/>
                    <a:pt x="6211" y="390119"/>
                  </a:cubicBezTo>
                  <a:lnTo>
                    <a:pt x="390119" y="6211"/>
                  </a:lnTo>
                  <a:cubicBezTo>
                    <a:pt x="396330" y="0"/>
                    <a:pt x="406400" y="0"/>
                    <a:pt x="412611" y="6211"/>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4"/>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9" name="Google Shape;49;p4"/>
          <p:cNvGrpSpPr/>
          <p:nvPr/>
        </p:nvGrpSpPr>
        <p:grpSpPr>
          <a:xfrm>
            <a:off x="16641615" y="7819430"/>
            <a:ext cx="1235377" cy="1029507"/>
            <a:chOff x="78908" y="78908"/>
            <a:chExt cx="1647169" cy="1372676"/>
          </a:xfrm>
        </p:grpSpPr>
        <p:grpSp>
          <p:nvGrpSpPr>
            <p:cNvPr id="50" name="Google Shape;50;p4"/>
            <p:cNvGrpSpPr/>
            <p:nvPr/>
          </p:nvGrpSpPr>
          <p:grpSpPr>
            <a:xfrm>
              <a:off x="78908" y="742550"/>
              <a:ext cx="709034" cy="709034"/>
              <a:chOff x="73988" y="73988"/>
              <a:chExt cx="664823" cy="664823"/>
            </a:xfrm>
          </p:grpSpPr>
          <p:sp>
            <p:nvSpPr>
              <p:cNvPr id="51" name="Google Shape;51;p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3" name="Google Shape;53;p4"/>
            <p:cNvGrpSpPr/>
            <p:nvPr/>
          </p:nvGrpSpPr>
          <p:grpSpPr>
            <a:xfrm>
              <a:off x="1017043" y="742550"/>
              <a:ext cx="709034" cy="709034"/>
              <a:chOff x="73988" y="73988"/>
              <a:chExt cx="664823" cy="664823"/>
            </a:xfrm>
          </p:grpSpPr>
          <p:sp>
            <p:nvSpPr>
              <p:cNvPr id="54" name="Google Shape;54;p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6" name="Google Shape;56;p4"/>
            <p:cNvGrpSpPr/>
            <p:nvPr/>
          </p:nvGrpSpPr>
          <p:grpSpPr>
            <a:xfrm>
              <a:off x="537729" y="78908"/>
              <a:ext cx="709034" cy="709034"/>
              <a:chOff x="73988" y="73988"/>
              <a:chExt cx="664823" cy="664823"/>
            </a:xfrm>
          </p:grpSpPr>
          <p:sp>
            <p:nvSpPr>
              <p:cNvPr id="57" name="Google Shape;57;p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59" name="Google Shape;59;p4"/>
          <p:cNvGrpSpPr/>
          <p:nvPr/>
        </p:nvGrpSpPr>
        <p:grpSpPr>
          <a:xfrm>
            <a:off x="1092589" y="3930567"/>
            <a:ext cx="1779605" cy="1779605"/>
            <a:chOff x="25344" y="25344"/>
            <a:chExt cx="762111" cy="762111"/>
          </a:xfrm>
        </p:grpSpPr>
        <p:sp>
          <p:nvSpPr>
            <p:cNvPr id="60" name="Google Shape;60;p4"/>
            <p:cNvSpPr/>
            <p:nvPr/>
          </p:nvSpPr>
          <p:spPr>
            <a:xfrm>
              <a:off x="25344" y="25344"/>
              <a:ext cx="762111" cy="762111"/>
            </a:xfrm>
            <a:custGeom>
              <a:avLst/>
              <a:gdLst/>
              <a:ahLst/>
              <a:cxnLst/>
              <a:rect l="l" t="t" r="r" b="b"/>
              <a:pathLst>
                <a:path w="762111" h="762111" extrusionOk="0">
                  <a:moveTo>
                    <a:pt x="424322" y="17922"/>
                  </a:moveTo>
                  <a:lnTo>
                    <a:pt x="744190" y="337790"/>
                  </a:lnTo>
                  <a:cubicBezTo>
                    <a:pt x="755665" y="349265"/>
                    <a:pt x="762112" y="364828"/>
                    <a:pt x="762112" y="381056"/>
                  </a:cubicBezTo>
                  <a:cubicBezTo>
                    <a:pt x="762112" y="397284"/>
                    <a:pt x="755665" y="412847"/>
                    <a:pt x="744190" y="424322"/>
                  </a:cubicBezTo>
                  <a:lnTo>
                    <a:pt x="424322" y="744190"/>
                  </a:lnTo>
                  <a:cubicBezTo>
                    <a:pt x="412847" y="755665"/>
                    <a:pt x="397284" y="762112"/>
                    <a:pt x="381056" y="762112"/>
                  </a:cubicBezTo>
                  <a:cubicBezTo>
                    <a:pt x="364828" y="762112"/>
                    <a:pt x="349265" y="755665"/>
                    <a:pt x="337790" y="744190"/>
                  </a:cubicBezTo>
                  <a:lnTo>
                    <a:pt x="17922" y="424322"/>
                  </a:lnTo>
                  <a:cubicBezTo>
                    <a:pt x="6447" y="412847"/>
                    <a:pt x="0" y="397284"/>
                    <a:pt x="0" y="381056"/>
                  </a:cubicBezTo>
                  <a:cubicBezTo>
                    <a:pt x="0" y="364828"/>
                    <a:pt x="6447" y="349265"/>
                    <a:pt x="17922" y="337790"/>
                  </a:cubicBezTo>
                  <a:lnTo>
                    <a:pt x="337790" y="17922"/>
                  </a:lnTo>
                  <a:cubicBezTo>
                    <a:pt x="349265" y="6447"/>
                    <a:pt x="364828" y="0"/>
                    <a:pt x="381056" y="0"/>
                  </a:cubicBezTo>
                  <a:cubicBezTo>
                    <a:pt x="397284" y="0"/>
                    <a:pt x="412847" y="6447"/>
                    <a:pt x="424322" y="17922"/>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2"/>
        <p:cNvGrpSpPr/>
        <p:nvPr/>
      </p:nvGrpSpPr>
      <p:grpSpPr>
        <a:xfrm>
          <a:off x="0" y="0"/>
          <a:ext cx="0" cy="0"/>
          <a:chOff x="0" y="0"/>
          <a:chExt cx="0" cy="0"/>
        </a:xfrm>
      </p:grpSpPr>
      <p:sp>
        <p:nvSpPr>
          <p:cNvPr id="63" name="Google Shape;63;p5"/>
          <p:cNvSpPr txBox="1">
            <a:spLocks noGrp="1"/>
          </p:cNvSpPr>
          <p:nvPr>
            <p:ph type="title"/>
          </p:nvPr>
        </p:nvSpPr>
        <p:spPr>
          <a:xfrm>
            <a:off x="883699" y="554763"/>
            <a:ext cx="10429800" cy="1362000"/>
          </a:xfrm>
          <a:prstGeom prst="rect">
            <a:avLst/>
          </a:prstGeom>
          <a:noFill/>
          <a:ln>
            <a:noFill/>
          </a:ln>
        </p:spPr>
        <p:txBody>
          <a:bodyPr spcFirstLastPara="1" wrap="square" lIns="91425" tIns="45700" rIns="91425" bIns="45700" anchor="t" anchorCtr="0">
            <a:normAutofit/>
          </a:bodyPr>
          <a:lstStyle>
            <a:lvl1pPr lvl="0">
              <a:spcBef>
                <a:spcPts val="0"/>
              </a:spcBef>
              <a:spcAft>
                <a:spcPts val="0"/>
              </a:spcAft>
              <a:buClr>
                <a:schemeClr val="dk1"/>
              </a:buClr>
              <a:buSzPts val="9000"/>
              <a:buNone/>
              <a:defRPr cap="none"/>
            </a:lvl1pPr>
            <a:lvl2pPr lvl="1" algn="ctr">
              <a:spcBef>
                <a:spcPts val="0"/>
              </a:spcBef>
              <a:spcAft>
                <a:spcPts val="0"/>
              </a:spcAft>
              <a:buSzPts val="9000"/>
              <a:buFont typeface="Merriweather"/>
              <a:buNone/>
              <a:defRPr sz="9000">
                <a:latin typeface="Merriweather"/>
                <a:ea typeface="Merriweather"/>
                <a:cs typeface="Merriweather"/>
                <a:sym typeface="Merriweather"/>
              </a:defRPr>
            </a:lvl2pPr>
            <a:lvl3pPr lvl="2" algn="ctr">
              <a:spcBef>
                <a:spcPts val="0"/>
              </a:spcBef>
              <a:spcAft>
                <a:spcPts val="0"/>
              </a:spcAft>
              <a:buSzPts val="9000"/>
              <a:buFont typeface="Merriweather"/>
              <a:buNone/>
              <a:defRPr sz="9000">
                <a:latin typeface="Merriweather"/>
                <a:ea typeface="Merriweather"/>
                <a:cs typeface="Merriweather"/>
                <a:sym typeface="Merriweather"/>
              </a:defRPr>
            </a:lvl3pPr>
            <a:lvl4pPr lvl="3" algn="ctr">
              <a:spcBef>
                <a:spcPts val="0"/>
              </a:spcBef>
              <a:spcAft>
                <a:spcPts val="0"/>
              </a:spcAft>
              <a:buSzPts val="9000"/>
              <a:buFont typeface="Merriweather"/>
              <a:buNone/>
              <a:defRPr sz="9000">
                <a:latin typeface="Merriweather"/>
                <a:ea typeface="Merriweather"/>
                <a:cs typeface="Merriweather"/>
                <a:sym typeface="Merriweather"/>
              </a:defRPr>
            </a:lvl4pPr>
            <a:lvl5pPr lvl="4" algn="ctr">
              <a:spcBef>
                <a:spcPts val="0"/>
              </a:spcBef>
              <a:spcAft>
                <a:spcPts val="0"/>
              </a:spcAft>
              <a:buSzPts val="9000"/>
              <a:buFont typeface="Merriweather"/>
              <a:buNone/>
              <a:defRPr sz="9000">
                <a:latin typeface="Merriweather"/>
                <a:ea typeface="Merriweather"/>
                <a:cs typeface="Merriweather"/>
                <a:sym typeface="Merriweather"/>
              </a:defRPr>
            </a:lvl5pPr>
            <a:lvl6pPr lvl="5" algn="ctr">
              <a:spcBef>
                <a:spcPts val="0"/>
              </a:spcBef>
              <a:spcAft>
                <a:spcPts val="0"/>
              </a:spcAft>
              <a:buSzPts val="9000"/>
              <a:buFont typeface="Merriweather"/>
              <a:buNone/>
              <a:defRPr sz="9000">
                <a:latin typeface="Merriweather"/>
                <a:ea typeface="Merriweather"/>
                <a:cs typeface="Merriweather"/>
                <a:sym typeface="Merriweather"/>
              </a:defRPr>
            </a:lvl6pPr>
            <a:lvl7pPr lvl="6" algn="ctr">
              <a:spcBef>
                <a:spcPts val="0"/>
              </a:spcBef>
              <a:spcAft>
                <a:spcPts val="0"/>
              </a:spcAft>
              <a:buSzPts val="9000"/>
              <a:buFont typeface="Merriweather"/>
              <a:buNone/>
              <a:defRPr sz="9000">
                <a:latin typeface="Merriweather"/>
                <a:ea typeface="Merriweather"/>
                <a:cs typeface="Merriweather"/>
                <a:sym typeface="Merriweather"/>
              </a:defRPr>
            </a:lvl7pPr>
            <a:lvl8pPr lvl="7" algn="ctr">
              <a:spcBef>
                <a:spcPts val="0"/>
              </a:spcBef>
              <a:spcAft>
                <a:spcPts val="0"/>
              </a:spcAft>
              <a:buSzPts val="9000"/>
              <a:buFont typeface="Merriweather"/>
              <a:buNone/>
              <a:defRPr sz="9000">
                <a:latin typeface="Merriweather"/>
                <a:ea typeface="Merriweather"/>
                <a:cs typeface="Merriweather"/>
                <a:sym typeface="Merriweather"/>
              </a:defRPr>
            </a:lvl8pPr>
            <a:lvl9pPr lvl="8" algn="ctr">
              <a:spcBef>
                <a:spcPts val="0"/>
              </a:spcBef>
              <a:spcAft>
                <a:spcPts val="0"/>
              </a:spcAft>
              <a:buSzPts val="9000"/>
              <a:buFont typeface="Merriweather"/>
              <a:buNone/>
              <a:defRPr sz="9000">
                <a:latin typeface="Merriweather"/>
                <a:ea typeface="Merriweather"/>
                <a:cs typeface="Merriweather"/>
                <a:sym typeface="Merriweather"/>
              </a:defRPr>
            </a:lvl9pPr>
          </a:lstStyle>
          <a:p>
            <a:endParaRPr/>
          </a:p>
        </p:txBody>
      </p:sp>
      <p:sp>
        <p:nvSpPr>
          <p:cNvPr id="64" name="Google Shape;64;p5"/>
          <p:cNvSpPr txBox="1">
            <a:spLocks noGrp="1"/>
          </p:cNvSpPr>
          <p:nvPr>
            <p:ph type="body" idx="1"/>
          </p:nvPr>
        </p:nvSpPr>
        <p:spPr>
          <a:xfrm>
            <a:off x="2070563" y="7264438"/>
            <a:ext cx="77724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400"/>
              <a:buNone/>
              <a:defRPr/>
            </a:lvl1pPr>
            <a:lvl2pPr marL="914400" lvl="1" indent="-228600" algn="l">
              <a:spcBef>
                <a:spcPts val="360"/>
              </a:spcBef>
              <a:spcAft>
                <a:spcPts val="0"/>
              </a:spcAft>
              <a:buSzPts val="2400"/>
              <a:buNone/>
              <a:defRPr/>
            </a:lvl2pPr>
            <a:lvl3pPr marL="1371600" lvl="2" indent="-228600" algn="l">
              <a:spcBef>
                <a:spcPts val="320"/>
              </a:spcBef>
              <a:spcAft>
                <a:spcPts val="0"/>
              </a:spcAft>
              <a:buSzPts val="2400"/>
              <a:buNone/>
              <a:defRPr/>
            </a:lvl3pPr>
            <a:lvl4pPr marL="1828800" lvl="3" indent="-228600" algn="l">
              <a:spcBef>
                <a:spcPts val="280"/>
              </a:spcBef>
              <a:spcAft>
                <a:spcPts val="0"/>
              </a:spcAft>
              <a:buSzPts val="2400"/>
              <a:buNone/>
              <a:defRPr/>
            </a:lvl4pPr>
            <a:lvl5pPr marL="2286000" lvl="4" indent="-228600" algn="l">
              <a:spcBef>
                <a:spcPts val="280"/>
              </a:spcBef>
              <a:spcAft>
                <a:spcPts val="0"/>
              </a:spcAft>
              <a:buSzPts val="2400"/>
              <a:buNone/>
              <a:defRPr/>
            </a:lvl5pPr>
            <a:lvl6pPr marL="2743200" lvl="5" indent="-228600" algn="l">
              <a:spcBef>
                <a:spcPts val="280"/>
              </a:spcBef>
              <a:spcAft>
                <a:spcPts val="0"/>
              </a:spcAft>
              <a:buSzPts val="2400"/>
              <a:buNone/>
              <a:defRPr/>
            </a:lvl6pPr>
            <a:lvl7pPr marL="3200400" lvl="6" indent="-228600" algn="l">
              <a:spcBef>
                <a:spcPts val="280"/>
              </a:spcBef>
              <a:spcAft>
                <a:spcPts val="0"/>
              </a:spcAft>
              <a:buSzPts val="2400"/>
              <a:buNone/>
              <a:defRPr/>
            </a:lvl7pPr>
            <a:lvl8pPr marL="3657600" lvl="7" indent="-228600" algn="l">
              <a:spcBef>
                <a:spcPts val="280"/>
              </a:spcBef>
              <a:spcAft>
                <a:spcPts val="0"/>
              </a:spcAft>
              <a:buSzPts val="2400"/>
              <a:buNone/>
              <a:defRPr/>
            </a:lvl8pPr>
            <a:lvl9pPr marL="4114800" lvl="8" indent="-228600" algn="l">
              <a:spcBef>
                <a:spcPts val="280"/>
              </a:spcBef>
              <a:spcAft>
                <a:spcPts val="0"/>
              </a:spcAft>
              <a:buSzPts val="2400"/>
              <a:buNone/>
              <a:defRPr/>
            </a:lvl9pPr>
          </a:lstStyle>
          <a:p>
            <a:endParaRPr/>
          </a:p>
        </p:txBody>
      </p:sp>
      <p:grpSp>
        <p:nvGrpSpPr>
          <p:cNvPr id="65" name="Google Shape;65;p5"/>
          <p:cNvGrpSpPr/>
          <p:nvPr/>
        </p:nvGrpSpPr>
        <p:grpSpPr>
          <a:xfrm>
            <a:off x="0" y="9077476"/>
            <a:ext cx="12266211" cy="1213372"/>
            <a:chOff x="0" y="-47625"/>
            <a:chExt cx="3137700" cy="319569"/>
          </a:xfrm>
        </p:grpSpPr>
        <p:sp>
          <p:nvSpPr>
            <p:cNvPr id="66" name="Google Shape;66;p5"/>
            <p:cNvSpPr/>
            <p:nvPr/>
          </p:nvSpPr>
          <p:spPr>
            <a:xfrm>
              <a:off x="0" y="0"/>
              <a:ext cx="3137694" cy="271944"/>
            </a:xfrm>
            <a:custGeom>
              <a:avLst/>
              <a:gdLst/>
              <a:ahLst/>
              <a:cxnLst/>
              <a:rect l="l" t="t" r="r" b="b"/>
              <a:pathLst>
                <a:path w="3137694" h="271944" extrusionOk="0">
                  <a:moveTo>
                    <a:pt x="0" y="0"/>
                  </a:moveTo>
                  <a:lnTo>
                    <a:pt x="3137694" y="0"/>
                  </a:lnTo>
                  <a:lnTo>
                    <a:pt x="3137694" y="271944"/>
                  </a:lnTo>
                  <a:lnTo>
                    <a:pt x="0" y="271944"/>
                  </a:lnTo>
                  <a:close/>
                </a:path>
              </a:pathLst>
            </a:custGeom>
            <a:solidFill>
              <a:srgbClr val="FFBD59"/>
            </a:solidFill>
            <a:ln>
              <a:noFill/>
            </a:ln>
          </p:spPr>
        </p:sp>
        <p:sp>
          <p:nvSpPr>
            <p:cNvPr id="67" name="Google Shape;67;p5"/>
            <p:cNvSpPr txBox="1"/>
            <p:nvPr/>
          </p:nvSpPr>
          <p:spPr>
            <a:xfrm>
              <a:off x="0" y="-47625"/>
              <a:ext cx="31377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8" name="Google Shape;68;p5"/>
          <p:cNvGrpSpPr/>
          <p:nvPr/>
        </p:nvGrpSpPr>
        <p:grpSpPr>
          <a:xfrm>
            <a:off x="12146050" y="-520998"/>
            <a:ext cx="6618243" cy="10911077"/>
            <a:chOff x="0" y="-47625"/>
            <a:chExt cx="1743065" cy="2757969"/>
          </a:xfrm>
        </p:grpSpPr>
        <p:sp>
          <p:nvSpPr>
            <p:cNvPr id="69" name="Google Shape;69;p5"/>
            <p:cNvSpPr/>
            <p:nvPr/>
          </p:nvSpPr>
          <p:spPr>
            <a:xfrm>
              <a:off x="0" y="0"/>
              <a:ext cx="1743065" cy="2710344"/>
            </a:xfrm>
            <a:custGeom>
              <a:avLst/>
              <a:gdLst/>
              <a:ahLst/>
              <a:cxnLst/>
              <a:rect l="l" t="t" r="r" b="b"/>
              <a:pathLst>
                <a:path w="1743065" h="2710344" extrusionOk="0">
                  <a:moveTo>
                    <a:pt x="0" y="0"/>
                  </a:moveTo>
                  <a:lnTo>
                    <a:pt x="1743065" y="0"/>
                  </a:lnTo>
                  <a:lnTo>
                    <a:pt x="1743065" y="2710344"/>
                  </a:lnTo>
                  <a:lnTo>
                    <a:pt x="0" y="2710344"/>
                  </a:lnTo>
                  <a:close/>
                </a:path>
              </a:pathLst>
            </a:custGeom>
            <a:solidFill>
              <a:srgbClr val="2235B8"/>
            </a:solidFill>
            <a:ln>
              <a:noFill/>
            </a:ln>
          </p:spPr>
        </p:sp>
        <p:sp>
          <p:nvSpPr>
            <p:cNvPr id="70" name="Google Shape;70;p5"/>
            <p:cNvSpPr txBox="1"/>
            <p:nvPr/>
          </p:nvSpPr>
          <p:spPr>
            <a:xfrm>
              <a:off x="0" y="-47625"/>
              <a:ext cx="1743000" cy="27579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71" name="Google Shape;71;p5"/>
          <p:cNvGrpSpPr/>
          <p:nvPr/>
        </p:nvGrpSpPr>
        <p:grpSpPr>
          <a:xfrm>
            <a:off x="9607410" y="883427"/>
            <a:ext cx="8882115" cy="8882115"/>
            <a:chOff x="4097" y="4097"/>
            <a:chExt cx="804605" cy="804605"/>
          </a:xfrm>
        </p:grpSpPr>
        <p:sp>
          <p:nvSpPr>
            <p:cNvPr id="72" name="Google Shape;72;p5"/>
            <p:cNvSpPr/>
            <p:nvPr/>
          </p:nvSpPr>
          <p:spPr>
            <a:xfrm>
              <a:off x="4097" y="4097"/>
              <a:ext cx="804605" cy="804605"/>
            </a:xfrm>
            <a:custGeom>
              <a:avLst/>
              <a:gdLst/>
              <a:ahLst/>
              <a:cxnLst/>
              <a:rect l="l" t="t" r="r" b="b"/>
              <a:pathLst>
                <a:path w="804605" h="804605" extrusionOk="0">
                  <a:moveTo>
                    <a:pt x="411455" y="5055"/>
                  </a:moveTo>
                  <a:lnTo>
                    <a:pt x="799551" y="393151"/>
                  </a:lnTo>
                  <a:cubicBezTo>
                    <a:pt x="804606" y="398206"/>
                    <a:pt x="804606" y="406400"/>
                    <a:pt x="799551" y="411455"/>
                  </a:cubicBezTo>
                  <a:lnTo>
                    <a:pt x="411455" y="799551"/>
                  </a:lnTo>
                  <a:cubicBezTo>
                    <a:pt x="406400" y="804606"/>
                    <a:pt x="398206" y="804606"/>
                    <a:pt x="393151" y="799551"/>
                  </a:cubicBezTo>
                  <a:lnTo>
                    <a:pt x="5055" y="411455"/>
                  </a:lnTo>
                  <a:cubicBezTo>
                    <a:pt x="0" y="406400"/>
                    <a:pt x="0" y="398206"/>
                    <a:pt x="5055" y="393151"/>
                  </a:cubicBezTo>
                  <a:lnTo>
                    <a:pt x="393151" y="5055"/>
                  </a:lnTo>
                  <a:cubicBezTo>
                    <a:pt x="398206" y="0"/>
                    <a:pt x="406400" y="0"/>
                    <a:pt x="411455" y="5055"/>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74" name="Google Shape;74;p5"/>
          <p:cNvGrpSpPr/>
          <p:nvPr/>
        </p:nvGrpSpPr>
        <p:grpSpPr>
          <a:xfrm rot="5400000">
            <a:off x="16250990" y="721012"/>
            <a:ext cx="1235377" cy="1029507"/>
            <a:chOff x="78908" y="78908"/>
            <a:chExt cx="1647169" cy="1372676"/>
          </a:xfrm>
        </p:grpSpPr>
        <p:grpSp>
          <p:nvGrpSpPr>
            <p:cNvPr id="75" name="Google Shape;75;p5"/>
            <p:cNvGrpSpPr/>
            <p:nvPr/>
          </p:nvGrpSpPr>
          <p:grpSpPr>
            <a:xfrm>
              <a:off x="78908" y="742550"/>
              <a:ext cx="709034" cy="709034"/>
              <a:chOff x="73988" y="73988"/>
              <a:chExt cx="664823" cy="664823"/>
            </a:xfrm>
          </p:grpSpPr>
          <p:sp>
            <p:nvSpPr>
              <p:cNvPr id="76" name="Google Shape;76;p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78" name="Google Shape;78;p5"/>
            <p:cNvGrpSpPr/>
            <p:nvPr/>
          </p:nvGrpSpPr>
          <p:grpSpPr>
            <a:xfrm>
              <a:off x="1017043" y="742550"/>
              <a:ext cx="709034" cy="709034"/>
              <a:chOff x="73988" y="73988"/>
              <a:chExt cx="664823" cy="664823"/>
            </a:xfrm>
          </p:grpSpPr>
          <p:sp>
            <p:nvSpPr>
              <p:cNvPr id="79" name="Google Shape;79;p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5"/>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81" name="Google Shape;81;p5"/>
            <p:cNvGrpSpPr/>
            <p:nvPr/>
          </p:nvGrpSpPr>
          <p:grpSpPr>
            <a:xfrm>
              <a:off x="537729" y="78908"/>
              <a:ext cx="709034" cy="709034"/>
              <a:chOff x="73988" y="73988"/>
              <a:chExt cx="664823" cy="664823"/>
            </a:xfrm>
          </p:grpSpPr>
          <p:sp>
            <p:nvSpPr>
              <p:cNvPr id="82" name="Google Shape;82;p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5"/>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84" name="Google Shape;84;p5"/>
          <p:cNvGrpSpPr/>
          <p:nvPr/>
        </p:nvGrpSpPr>
        <p:grpSpPr>
          <a:xfrm>
            <a:off x="14419176" y="6230296"/>
            <a:ext cx="2964262" cy="2964262"/>
            <a:chOff x="15604" y="15604"/>
            <a:chExt cx="781591" cy="781591"/>
          </a:xfrm>
        </p:grpSpPr>
        <p:sp>
          <p:nvSpPr>
            <p:cNvPr id="85" name="Google Shape;85;p5"/>
            <p:cNvSpPr/>
            <p:nvPr/>
          </p:nvSpPr>
          <p:spPr>
            <a:xfrm>
              <a:off x="15604" y="15604"/>
              <a:ext cx="781591" cy="781591"/>
            </a:xfrm>
            <a:custGeom>
              <a:avLst/>
              <a:gdLst/>
              <a:ahLst/>
              <a:cxnLst/>
              <a:rect l="l" t="t" r="r" b="b"/>
              <a:pathLst>
                <a:path w="781591" h="781591" extrusionOk="0">
                  <a:moveTo>
                    <a:pt x="417434" y="11034"/>
                  </a:moveTo>
                  <a:lnTo>
                    <a:pt x="770558" y="364158"/>
                  </a:lnTo>
                  <a:cubicBezTo>
                    <a:pt x="777623" y="371223"/>
                    <a:pt x="781592" y="380805"/>
                    <a:pt x="781592" y="390796"/>
                  </a:cubicBezTo>
                  <a:cubicBezTo>
                    <a:pt x="781592" y="400787"/>
                    <a:pt x="777623" y="410369"/>
                    <a:pt x="770558" y="417434"/>
                  </a:cubicBezTo>
                  <a:lnTo>
                    <a:pt x="417434" y="770558"/>
                  </a:lnTo>
                  <a:cubicBezTo>
                    <a:pt x="410369" y="777623"/>
                    <a:pt x="400787" y="781592"/>
                    <a:pt x="390796" y="781592"/>
                  </a:cubicBezTo>
                  <a:cubicBezTo>
                    <a:pt x="380805" y="781592"/>
                    <a:pt x="371223" y="777623"/>
                    <a:pt x="364158" y="770558"/>
                  </a:cubicBezTo>
                  <a:lnTo>
                    <a:pt x="11034" y="417434"/>
                  </a:lnTo>
                  <a:cubicBezTo>
                    <a:pt x="3969" y="410369"/>
                    <a:pt x="0" y="400787"/>
                    <a:pt x="0" y="390796"/>
                  </a:cubicBezTo>
                  <a:cubicBezTo>
                    <a:pt x="0" y="380805"/>
                    <a:pt x="3969" y="371223"/>
                    <a:pt x="11034" y="364158"/>
                  </a:cubicBezTo>
                  <a:lnTo>
                    <a:pt x="364158" y="11034"/>
                  </a:lnTo>
                  <a:cubicBezTo>
                    <a:pt x="371223" y="3969"/>
                    <a:pt x="380805" y="0"/>
                    <a:pt x="390796" y="0"/>
                  </a:cubicBezTo>
                  <a:cubicBezTo>
                    <a:pt x="400787" y="0"/>
                    <a:pt x="410369" y="3969"/>
                    <a:pt x="417434" y="11034"/>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7"/>
        <p:cNvGrpSpPr/>
        <p:nvPr/>
      </p:nvGrpSpPr>
      <p:grpSpPr>
        <a:xfrm>
          <a:off x="0" y="0"/>
          <a:ext cx="0" cy="0"/>
          <a:chOff x="0" y="0"/>
          <a:chExt cx="0" cy="0"/>
        </a:xfrm>
      </p:grpSpPr>
      <p:sp>
        <p:nvSpPr>
          <p:cNvPr id="88" name="Google Shape;88;p6"/>
          <p:cNvSpPr txBox="1">
            <a:spLocks noGrp="1"/>
          </p:cNvSpPr>
          <p:nvPr>
            <p:ph type="title"/>
          </p:nvPr>
        </p:nvSpPr>
        <p:spPr>
          <a:xfrm>
            <a:off x="679650" y="1250950"/>
            <a:ext cx="169287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6"/>
          <p:cNvSpPr txBox="1">
            <a:spLocks noGrp="1"/>
          </p:cNvSpPr>
          <p:nvPr>
            <p:ph type="body" idx="1"/>
          </p:nvPr>
        </p:nvSpPr>
        <p:spPr>
          <a:xfrm>
            <a:off x="1600200" y="4338625"/>
            <a:ext cx="76299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dk1"/>
              </a:buClr>
              <a:buSzPts val="2400"/>
              <a:buChar char="•"/>
              <a:defRPr/>
            </a:lvl1pPr>
            <a:lvl2pPr marL="914400" lvl="1" indent="-381000" algn="l">
              <a:spcBef>
                <a:spcPts val="480"/>
              </a:spcBef>
              <a:spcAft>
                <a:spcPts val="0"/>
              </a:spcAft>
              <a:buClr>
                <a:schemeClr val="dk1"/>
              </a:buClr>
              <a:buSzPts val="2400"/>
              <a:buChar char="–"/>
              <a:defRPr/>
            </a:lvl2pPr>
            <a:lvl3pPr marL="1371600" lvl="2" indent="-381000" algn="l">
              <a:spcBef>
                <a:spcPts val="400"/>
              </a:spcBef>
              <a:spcAft>
                <a:spcPts val="0"/>
              </a:spcAft>
              <a:buClr>
                <a:schemeClr val="dk1"/>
              </a:buClr>
              <a:buSzPts val="2400"/>
              <a:buChar char="•"/>
              <a:defRPr/>
            </a:lvl3pPr>
            <a:lvl4pPr marL="1828800" lvl="3" indent="-381000" algn="l">
              <a:spcBef>
                <a:spcPts val="360"/>
              </a:spcBef>
              <a:spcAft>
                <a:spcPts val="0"/>
              </a:spcAft>
              <a:buClr>
                <a:schemeClr val="dk1"/>
              </a:buClr>
              <a:buSzPts val="2400"/>
              <a:buChar char="–"/>
              <a:defRPr/>
            </a:lvl4pPr>
            <a:lvl5pPr marL="2286000" lvl="4" indent="-381000" algn="l">
              <a:spcBef>
                <a:spcPts val="360"/>
              </a:spcBef>
              <a:spcAft>
                <a:spcPts val="0"/>
              </a:spcAft>
              <a:buClr>
                <a:schemeClr val="dk1"/>
              </a:buClr>
              <a:buSzPts val="2400"/>
              <a:buChar char="»"/>
              <a:defRPr/>
            </a:lvl5pPr>
            <a:lvl6pPr marL="2743200" lvl="5" indent="-381000" algn="l">
              <a:spcBef>
                <a:spcPts val="360"/>
              </a:spcBef>
              <a:spcAft>
                <a:spcPts val="0"/>
              </a:spcAft>
              <a:buClr>
                <a:schemeClr val="dk1"/>
              </a:buClr>
              <a:buSzPts val="2400"/>
              <a:buChar char="•"/>
              <a:defRPr/>
            </a:lvl6pPr>
            <a:lvl7pPr marL="3200400" lvl="6" indent="-381000" algn="l">
              <a:spcBef>
                <a:spcPts val="360"/>
              </a:spcBef>
              <a:spcAft>
                <a:spcPts val="0"/>
              </a:spcAft>
              <a:buClr>
                <a:schemeClr val="dk1"/>
              </a:buClr>
              <a:buSzPts val="2400"/>
              <a:buChar char="•"/>
              <a:defRPr/>
            </a:lvl7pPr>
            <a:lvl8pPr marL="3657600" lvl="7" indent="-381000" algn="l">
              <a:spcBef>
                <a:spcPts val="360"/>
              </a:spcBef>
              <a:spcAft>
                <a:spcPts val="0"/>
              </a:spcAft>
              <a:buClr>
                <a:schemeClr val="dk1"/>
              </a:buClr>
              <a:buSzPts val="2400"/>
              <a:buChar char="•"/>
              <a:defRPr/>
            </a:lvl8pPr>
            <a:lvl9pPr marL="4114800" lvl="8" indent="-381000" algn="l">
              <a:spcBef>
                <a:spcPts val="360"/>
              </a:spcBef>
              <a:spcAft>
                <a:spcPts val="0"/>
              </a:spcAft>
              <a:buClr>
                <a:schemeClr val="dk1"/>
              </a:buClr>
              <a:buSzPts val="2400"/>
              <a:buChar char="•"/>
              <a:defRPr/>
            </a:lvl9pPr>
          </a:lstStyle>
          <a:p>
            <a:endParaRPr/>
          </a:p>
        </p:txBody>
      </p:sp>
      <p:sp>
        <p:nvSpPr>
          <p:cNvPr id="90" name="Google Shape;90;p6"/>
          <p:cNvSpPr txBox="1">
            <a:spLocks noGrp="1"/>
          </p:cNvSpPr>
          <p:nvPr>
            <p:ph type="body" idx="2"/>
          </p:nvPr>
        </p:nvSpPr>
        <p:spPr>
          <a:xfrm>
            <a:off x="9517883" y="4338625"/>
            <a:ext cx="76299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dk1"/>
              </a:buClr>
              <a:buSzPts val="2400"/>
              <a:buChar char="•"/>
              <a:defRPr/>
            </a:lvl1pPr>
            <a:lvl2pPr marL="914400" lvl="1" indent="-381000" algn="l">
              <a:spcBef>
                <a:spcPts val="480"/>
              </a:spcBef>
              <a:spcAft>
                <a:spcPts val="0"/>
              </a:spcAft>
              <a:buClr>
                <a:schemeClr val="dk1"/>
              </a:buClr>
              <a:buSzPts val="2400"/>
              <a:buChar char="–"/>
              <a:defRPr/>
            </a:lvl2pPr>
            <a:lvl3pPr marL="1371600" lvl="2" indent="-381000" algn="l">
              <a:spcBef>
                <a:spcPts val="400"/>
              </a:spcBef>
              <a:spcAft>
                <a:spcPts val="0"/>
              </a:spcAft>
              <a:buClr>
                <a:schemeClr val="dk1"/>
              </a:buClr>
              <a:buSzPts val="2400"/>
              <a:buChar char="•"/>
              <a:defRPr/>
            </a:lvl3pPr>
            <a:lvl4pPr marL="1828800" lvl="3" indent="-381000" algn="l">
              <a:spcBef>
                <a:spcPts val="360"/>
              </a:spcBef>
              <a:spcAft>
                <a:spcPts val="0"/>
              </a:spcAft>
              <a:buClr>
                <a:schemeClr val="dk1"/>
              </a:buClr>
              <a:buSzPts val="2400"/>
              <a:buChar char="–"/>
              <a:defRPr/>
            </a:lvl4pPr>
            <a:lvl5pPr marL="2286000" lvl="4" indent="-381000" algn="l">
              <a:spcBef>
                <a:spcPts val="360"/>
              </a:spcBef>
              <a:spcAft>
                <a:spcPts val="0"/>
              </a:spcAft>
              <a:buClr>
                <a:schemeClr val="dk1"/>
              </a:buClr>
              <a:buSzPts val="2400"/>
              <a:buChar char="»"/>
              <a:defRPr/>
            </a:lvl5pPr>
            <a:lvl6pPr marL="2743200" lvl="5" indent="-381000" algn="l">
              <a:spcBef>
                <a:spcPts val="360"/>
              </a:spcBef>
              <a:spcAft>
                <a:spcPts val="0"/>
              </a:spcAft>
              <a:buClr>
                <a:schemeClr val="dk1"/>
              </a:buClr>
              <a:buSzPts val="2400"/>
              <a:buChar char="•"/>
              <a:defRPr/>
            </a:lvl6pPr>
            <a:lvl7pPr marL="3200400" lvl="6" indent="-381000" algn="l">
              <a:spcBef>
                <a:spcPts val="360"/>
              </a:spcBef>
              <a:spcAft>
                <a:spcPts val="0"/>
              </a:spcAft>
              <a:buClr>
                <a:schemeClr val="dk1"/>
              </a:buClr>
              <a:buSzPts val="2400"/>
              <a:buChar char="•"/>
              <a:defRPr/>
            </a:lvl7pPr>
            <a:lvl8pPr marL="3657600" lvl="7" indent="-381000" algn="l">
              <a:spcBef>
                <a:spcPts val="360"/>
              </a:spcBef>
              <a:spcAft>
                <a:spcPts val="0"/>
              </a:spcAft>
              <a:buClr>
                <a:schemeClr val="dk1"/>
              </a:buClr>
              <a:buSzPts val="2400"/>
              <a:buChar char="•"/>
              <a:defRPr/>
            </a:lvl8pPr>
            <a:lvl9pPr marL="4114800" lvl="8" indent="-381000" algn="l">
              <a:spcBef>
                <a:spcPts val="360"/>
              </a:spcBef>
              <a:spcAft>
                <a:spcPts val="0"/>
              </a:spcAft>
              <a:buClr>
                <a:schemeClr val="dk1"/>
              </a:buClr>
              <a:buSzPts val="2400"/>
              <a:buChar char="•"/>
              <a:defRPr/>
            </a:lvl9pPr>
          </a:lstStyle>
          <a:p>
            <a:endParaRPr/>
          </a:p>
        </p:txBody>
      </p:sp>
      <p:grpSp>
        <p:nvGrpSpPr>
          <p:cNvPr id="91" name="Google Shape;91;p6"/>
          <p:cNvGrpSpPr/>
          <p:nvPr/>
        </p:nvGrpSpPr>
        <p:grpSpPr>
          <a:xfrm>
            <a:off x="0" y="9077473"/>
            <a:ext cx="6630526" cy="1213372"/>
            <a:chOff x="0" y="-47625"/>
            <a:chExt cx="1746300" cy="319569"/>
          </a:xfrm>
        </p:grpSpPr>
        <p:sp>
          <p:nvSpPr>
            <p:cNvPr id="92" name="Google Shape;92;p6"/>
            <p:cNvSpPr/>
            <p:nvPr/>
          </p:nvSpPr>
          <p:spPr>
            <a:xfrm>
              <a:off x="0" y="0"/>
              <a:ext cx="1746173" cy="271944"/>
            </a:xfrm>
            <a:custGeom>
              <a:avLst/>
              <a:gdLst/>
              <a:ahLst/>
              <a:cxnLst/>
              <a:rect l="l" t="t" r="r" b="b"/>
              <a:pathLst>
                <a:path w="1746173" h="271944" extrusionOk="0">
                  <a:moveTo>
                    <a:pt x="0" y="0"/>
                  </a:moveTo>
                  <a:lnTo>
                    <a:pt x="1746173" y="0"/>
                  </a:lnTo>
                  <a:lnTo>
                    <a:pt x="1746173" y="271944"/>
                  </a:lnTo>
                  <a:lnTo>
                    <a:pt x="0" y="271944"/>
                  </a:lnTo>
                  <a:close/>
                </a:path>
              </a:pathLst>
            </a:custGeom>
            <a:solidFill>
              <a:srgbClr val="FFBD59"/>
            </a:solidFill>
            <a:ln>
              <a:noFill/>
            </a:ln>
          </p:spPr>
        </p:sp>
        <p:sp>
          <p:nvSpPr>
            <p:cNvPr id="93" name="Google Shape;93;p6"/>
            <p:cNvSpPr txBox="1"/>
            <p:nvPr/>
          </p:nvSpPr>
          <p:spPr>
            <a:xfrm>
              <a:off x="0" y="-47625"/>
              <a:ext cx="17463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4" name="Google Shape;94;p6"/>
          <p:cNvGrpSpPr/>
          <p:nvPr/>
        </p:nvGrpSpPr>
        <p:grpSpPr>
          <a:xfrm>
            <a:off x="6630000" y="9077473"/>
            <a:ext cx="11658381" cy="1213372"/>
            <a:chOff x="0" y="-47625"/>
            <a:chExt cx="3070500" cy="319569"/>
          </a:xfrm>
        </p:grpSpPr>
        <p:sp>
          <p:nvSpPr>
            <p:cNvPr id="95" name="Google Shape;95;p6"/>
            <p:cNvSpPr/>
            <p:nvPr/>
          </p:nvSpPr>
          <p:spPr>
            <a:xfrm>
              <a:off x="0" y="0"/>
              <a:ext cx="3070420" cy="271944"/>
            </a:xfrm>
            <a:custGeom>
              <a:avLst/>
              <a:gdLst/>
              <a:ahLst/>
              <a:cxnLst/>
              <a:rect l="l" t="t" r="r" b="b"/>
              <a:pathLst>
                <a:path w="3070420" h="271944" extrusionOk="0">
                  <a:moveTo>
                    <a:pt x="0" y="0"/>
                  </a:moveTo>
                  <a:lnTo>
                    <a:pt x="3070420" y="0"/>
                  </a:lnTo>
                  <a:lnTo>
                    <a:pt x="3070420" y="271944"/>
                  </a:lnTo>
                  <a:lnTo>
                    <a:pt x="0" y="271944"/>
                  </a:lnTo>
                  <a:close/>
                </a:path>
              </a:pathLst>
            </a:custGeom>
            <a:solidFill>
              <a:srgbClr val="2235B8"/>
            </a:solidFill>
            <a:ln>
              <a:noFill/>
            </a:ln>
          </p:spPr>
        </p:sp>
        <p:sp>
          <p:nvSpPr>
            <p:cNvPr id="96" name="Google Shape;96;p6"/>
            <p:cNvSpPr txBox="1"/>
            <p:nvPr/>
          </p:nvSpPr>
          <p:spPr>
            <a:xfrm>
              <a:off x="0" y="-47625"/>
              <a:ext cx="30705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7" name="Google Shape;97;p6"/>
          <p:cNvGrpSpPr/>
          <p:nvPr/>
        </p:nvGrpSpPr>
        <p:grpSpPr>
          <a:xfrm rot="5400000">
            <a:off x="16641610" y="522884"/>
            <a:ext cx="1235377" cy="1029507"/>
            <a:chOff x="78908" y="78908"/>
            <a:chExt cx="1647169" cy="1372676"/>
          </a:xfrm>
        </p:grpSpPr>
        <p:grpSp>
          <p:nvGrpSpPr>
            <p:cNvPr id="98" name="Google Shape;98;p6"/>
            <p:cNvGrpSpPr/>
            <p:nvPr/>
          </p:nvGrpSpPr>
          <p:grpSpPr>
            <a:xfrm>
              <a:off x="78908" y="742550"/>
              <a:ext cx="709034" cy="709034"/>
              <a:chOff x="73988" y="73988"/>
              <a:chExt cx="664823" cy="664823"/>
            </a:xfrm>
          </p:grpSpPr>
          <p:sp>
            <p:nvSpPr>
              <p:cNvPr id="99" name="Google Shape;99;p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1" name="Google Shape;101;p6"/>
            <p:cNvGrpSpPr/>
            <p:nvPr/>
          </p:nvGrpSpPr>
          <p:grpSpPr>
            <a:xfrm>
              <a:off x="1017043" y="742550"/>
              <a:ext cx="709034" cy="709034"/>
              <a:chOff x="73988" y="73988"/>
              <a:chExt cx="664823" cy="664823"/>
            </a:xfrm>
          </p:grpSpPr>
          <p:sp>
            <p:nvSpPr>
              <p:cNvPr id="102" name="Google Shape;102;p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4" name="Google Shape;104;p6"/>
            <p:cNvGrpSpPr/>
            <p:nvPr/>
          </p:nvGrpSpPr>
          <p:grpSpPr>
            <a:xfrm>
              <a:off x="537729" y="78908"/>
              <a:ext cx="709034" cy="709034"/>
              <a:chOff x="73988" y="73988"/>
              <a:chExt cx="664823" cy="664823"/>
            </a:xfrm>
          </p:grpSpPr>
          <p:sp>
            <p:nvSpPr>
              <p:cNvPr id="105" name="Google Shape;105;p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107" name="Google Shape;107;p6"/>
          <p:cNvGrpSpPr/>
          <p:nvPr/>
        </p:nvGrpSpPr>
        <p:grpSpPr>
          <a:xfrm>
            <a:off x="1073931" y="8250191"/>
            <a:ext cx="2697198" cy="2697198"/>
            <a:chOff x="13188" y="13188"/>
            <a:chExt cx="786424" cy="786424"/>
          </a:xfrm>
        </p:grpSpPr>
        <p:sp>
          <p:nvSpPr>
            <p:cNvPr id="108" name="Google Shape;108;p6"/>
            <p:cNvSpPr/>
            <p:nvPr/>
          </p:nvSpPr>
          <p:spPr>
            <a:xfrm>
              <a:off x="13188" y="13188"/>
              <a:ext cx="786424" cy="786424"/>
            </a:xfrm>
            <a:custGeom>
              <a:avLst/>
              <a:gdLst/>
              <a:ahLst/>
              <a:cxnLst/>
              <a:rect l="l" t="t" r="r" b="b"/>
              <a:pathLst>
                <a:path w="786424" h="786424" extrusionOk="0">
                  <a:moveTo>
                    <a:pt x="422669" y="16269"/>
                  </a:moveTo>
                  <a:lnTo>
                    <a:pt x="770155" y="363755"/>
                  </a:lnTo>
                  <a:cubicBezTo>
                    <a:pt x="786424" y="380024"/>
                    <a:pt x="786424" y="406400"/>
                    <a:pt x="770155" y="422669"/>
                  </a:cubicBezTo>
                  <a:lnTo>
                    <a:pt x="422669" y="770155"/>
                  </a:lnTo>
                  <a:cubicBezTo>
                    <a:pt x="406400" y="786424"/>
                    <a:pt x="380024" y="786424"/>
                    <a:pt x="363755" y="770155"/>
                  </a:cubicBezTo>
                  <a:lnTo>
                    <a:pt x="16269" y="422669"/>
                  </a:lnTo>
                  <a:cubicBezTo>
                    <a:pt x="0" y="406400"/>
                    <a:pt x="0" y="380024"/>
                    <a:pt x="16269" y="363755"/>
                  </a:cubicBezTo>
                  <a:lnTo>
                    <a:pt x="363755" y="16269"/>
                  </a:lnTo>
                  <a:cubicBezTo>
                    <a:pt x="380024" y="0"/>
                    <a:pt x="406400" y="0"/>
                    <a:pt x="422669" y="1626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0" name="Google Shape;110;p6"/>
          <p:cNvGrpSpPr/>
          <p:nvPr/>
        </p:nvGrpSpPr>
        <p:grpSpPr>
          <a:xfrm>
            <a:off x="2245342" y="7880691"/>
            <a:ext cx="1672904" cy="1672904"/>
            <a:chOff x="20849" y="20849"/>
            <a:chExt cx="771101" cy="771101"/>
          </a:xfrm>
        </p:grpSpPr>
        <p:sp>
          <p:nvSpPr>
            <p:cNvPr id="111" name="Google Shape;111;p6"/>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3" name="Google Shape;113;p6"/>
          <p:cNvGrpSpPr/>
          <p:nvPr/>
        </p:nvGrpSpPr>
        <p:grpSpPr>
          <a:xfrm>
            <a:off x="16871319" y="6706252"/>
            <a:ext cx="2833322" cy="2833322"/>
            <a:chOff x="16296" y="16296"/>
            <a:chExt cx="780207" cy="780207"/>
          </a:xfrm>
        </p:grpSpPr>
        <p:sp>
          <p:nvSpPr>
            <p:cNvPr id="114" name="Google Shape;114;p6"/>
            <p:cNvSpPr/>
            <p:nvPr/>
          </p:nvSpPr>
          <p:spPr>
            <a:xfrm>
              <a:off x="16296" y="16296"/>
              <a:ext cx="780207" cy="780207"/>
            </a:xfrm>
            <a:custGeom>
              <a:avLst/>
              <a:gdLst/>
              <a:ahLst/>
              <a:cxnLst/>
              <a:rect l="l" t="t" r="r" b="b"/>
              <a:pathLst>
                <a:path w="780207" h="780207" extrusionOk="0">
                  <a:moveTo>
                    <a:pt x="417924" y="11524"/>
                  </a:moveTo>
                  <a:lnTo>
                    <a:pt x="768684" y="362284"/>
                  </a:lnTo>
                  <a:cubicBezTo>
                    <a:pt x="776063" y="369663"/>
                    <a:pt x="780208" y="379670"/>
                    <a:pt x="780208" y="390104"/>
                  </a:cubicBezTo>
                  <a:cubicBezTo>
                    <a:pt x="780208" y="400538"/>
                    <a:pt x="776063" y="410545"/>
                    <a:pt x="768684" y="417924"/>
                  </a:cubicBezTo>
                  <a:lnTo>
                    <a:pt x="417924" y="768684"/>
                  </a:lnTo>
                  <a:cubicBezTo>
                    <a:pt x="410545" y="776063"/>
                    <a:pt x="400538" y="780208"/>
                    <a:pt x="390104" y="780208"/>
                  </a:cubicBezTo>
                  <a:cubicBezTo>
                    <a:pt x="379670" y="780208"/>
                    <a:pt x="369663" y="776063"/>
                    <a:pt x="362284" y="768684"/>
                  </a:cubicBezTo>
                  <a:lnTo>
                    <a:pt x="11524" y="417924"/>
                  </a:lnTo>
                  <a:cubicBezTo>
                    <a:pt x="4145" y="410545"/>
                    <a:pt x="0" y="400538"/>
                    <a:pt x="0" y="390104"/>
                  </a:cubicBezTo>
                  <a:cubicBezTo>
                    <a:pt x="0" y="379670"/>
                    <a:pt x="4145" y="369663"/>
                    <a:pt x="11524" y="362284"/>
                  </a:cubicBezTo>
                  <a:lnTo>
                    <a:pt x="362284" y="11524"/>
                  </a:lnTo>
                  <a:cubicBezTo>
                    <a:pt x="369663" y="4145"/>
                    <a:pt x="379670" y="0"/>
                    <a:pt x="390104" y="0"/>
                  </a:cubicBezTo>
                  <a:cubicBezTo>
                    <a:pt x="400538" y="0"/>
                    <a:pt x="410545" y="4145"/>
                    <a:pt x="417924" y="11524"/>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6" name="Google Shape;116;p6"/>
          <p:cNvGrpSpPr/>
          <p:nvPr/>
        </p:nvGrpSpPr>
        <p:grpSpPr>
          <a:xfrm>
            <a:off x="16857370" y="7994964"/>
            <a:ext cx="1218066" cy="1218066"/>
            <a:chOff x="28095" y="28095"/>
            <a:chExt cx="756610" cy="756610"/>
          </a:xfrm>
        </p:grpSpPr>
        <p:sp>
          <p:nvSpPr>
            <p:cNvPr id="117" name="Google Shape;117;p6"/>
            <p:cNvSpPr/>
            <p:nvPr/>
          </p:nvSpPr>
          <p:spPr>
            <a:xfrm>
              <a:off x="28095" y="28095"/>
              <a:ext cx="756610" cy="756610"/>
            </a:xfrm>
            <a:custGeom>
              <a:avLst/>
              <a:gdLst/>
              <a:ahLst/>
              <a:cxnLst/>
              <a:rect l="l" t="t" r="r" b="b"/>
              <a:pathLst>
                <a:path w="756610" h="756610" extrusionOk="0">
                  <a:moveTo>
                    <a:pt x="441057" y="34657"/>
                  </a:moveTo>
                  <a:lnTo>
                    <a:pt x="721953" y="315553"/>
                  </a:lnTo>
                  <a:cubicBezTo>
                    <a:pt x="756610" y="350210"/>
                    <a:pt x="756610" y="406400"/>
                    <a:pt x="721953" y="441057"/>
                  </a:cubicBezTo>
                  <a:lnTo>
                    <a:pt x="441057" y="721953"/>
                  </a:lnTo>
                  <a:cubicBezTo>
                    <a:pt x="406400" y="756610"/>
                    <a:pt x="350210" y="756610"/>
                    <a:pt x="315553" y="721953"/>
                  </a:cubicBezTo>
                  <a:lnTo>
                    <a:pt x="34657" y="441057"/>
                  </a:lnTo>
                  <a:cubicBezTo>
                    <a:pt x="0" y="406400"/>
                    <a:pt x="0" y="350210"/>
                    <a:pt x="34657" y="315553"/>
                  </a:cubicBezTo>
                  <a:lnTo>
                    <a:pt x="315553" y="34657"/>
                  </a:lnTo>
                  <a:cubicBezTo>
                    <a:pt x="350210" y="0"/>
                    <a:pt x="406400" y="0"/>
                    <a:pt x="441057" y="34657"/>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9" name="Google Shape;119;p6"/>
          <p:cNvGrpSpPr/>
          <p:nvPr/>
        </p:nvGrpSpPr>
        <p:grpSpPr>
          <a:xfrm>
            <a:off x="16115129" y="7368524"/>
            <a:ext cx="1672904" cy="1672904"/>
            <a:chOff x="20849" y="20849"/>
            <a:chExt cx="771101" cy="771101"/>
          </a:xfrm>
        </p:grpSpPr>
        <p:sp>
          <p:nvSpPr>
            <p:cNvPr id="120" name="Google Shape;120;p6"/>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2" name="Google Shape;122;p6"/>
          <p:cNvGrpSpPr/>
          <p:nvPr/>
        </p:nvGrpSpPr>
        <p:grpSpPr>
          <a:xfrm>
            <a:off x="1201215" y="8008916"/>
            <a:ext cx="650218" cy="650218"/>
            <a:chOff x="62587" y="62587"/>
            <a:chExt cx="687625" cy="687625"/>
          </a:xfrm>
        </p:grpSpPr>
        <p:sp>
          <p:nvSpPr>
            <p:cNvPr id="123" name="Google Shape;123;p6"/>
            <p:cNvSpPr/>
            <p:nvPr/>
          </p:nvSpPr>
          <p:spPr>
            <a:xfrm>
              <a:off x="62587" y="62587"/>
              <a:ext cx="687625" cy="687625"/>
            </a:xfrm>
            <a:custGeom>
              <a:avLst/>
              <a:gdLst/>
              <a:ahLst/>
              <a:cxnLst/>
              <a:rect l="l" t="t" r="r" b="b"/>
              <a:pathLst>
                <a:path w="687625" h="687625" extrusionOk="0">
                  <a:moveTo>
                    <a:pt x="450657" y="44257"/>
                  </a:moveTo>
                  <a:lnTo>
                    <a:pt x="643369" y="236969"/>
                  </a:lnTo>
                  <a:cubicBezTo>
                    <a:pt x="671706" y="265306"/>
                    <a:pt x="687625" y="303739"/>
                    <a:pt x="687625" y="343813"/>
                  </a:cubicBezTo>
                  <a:cubicBezTo>
                    <a:pt x="687625" y="383887"/>
                    <a:pt x="671706" y="422320"/>
                    <a:pt x="643369" y="450657"/>
                  </a:cubicBezTo>
                  <a:lnTo>
                    <a:pt x="450657" y="643369"/>
                  </a:lnTo>
                  <a:cubicBezTo>
                    <a:pt x="422320" y="671706"/>
                    <a:pt x="383887" y="687625"/>
                    <a:pt x="343813" y="687625"/>
                  </a:cubicBezTo>
                  <a:cubicBezTo>
                    <a:pt x="303739" y="687625"/>
                    <a:pt x="265306" y="671706"/>
                    <a:pt x="236969" y="643369"/>
                  </a:cubicBezTo>
                  <a:lnTo>
                    <a:pt x="44257" y="450657"/>
                  </a:lnTo>
                  <a:cubicBezTo>
                    <a:pt x="15920" y="422320"/>
                    <a:pt x="0" y="383887"/>
                    <a:pt x="0" y="343813"/>
                  </a:cubicBezTo>
                  <a:cubicBezTo>
                    <a:pt x="0" y="303739"/>
                    <a:pt x="15920" y="265306"/>
                    <a:pt x="44257" y="236969"/>
                  </a:cubicBezTo>
                  <a:lnTo>
                    <a:pt x="236969" y="44257"/>
                  </a:lnTo>
                  <a:cubicBezTo>
                    <a:pt x="265306" y="15920"/>
                    <a:pt x="303739" y="0"/>
                    <a:pt x="343813" y="0"/>
                  </a:cubicBezTo>
                  <a:cubicBezTo>
                    <a:pt x="383887" y="0"/>
                    <a:pt x="422320" y="15920"/>
                    <a:pt x="450657" y="44257"/>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6"/>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5"/>
        <p:cNvGrpSpPr/>
        <p:nvPr/>
      </p:nvGrpSpPr>
      <p:grpSpPr>
        <a:xfrm>
          <a:off x="0" y="0"/>
          <a:ext cx="0" cy="0"/>
          <a:chOff x="0" y="0"/>
          <a:chExt cx="0" cy="0"/>
        </a:xfrm>
      </p:grpSpPr>
      <p:sp>
        <p:nvSpPr>
          <p:cNvPr id="126" name="Google Shape;126;p7"/>
          <p:cNvSpPr txBox="1">
            <a:spLocks noGrp="1"/>
          </p:cNvSpPr>
          <p:nvPr>
            <p:ph type="title"/>
          </p:nvPr>
        </p:nvSpPr>
        <p:spPr>
          <a:xfrm>
            <a:off x="679650" y="1250950"/>
            <a:ext cx="169287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7" name="Google Shape;127;p7"/>
          <p:cNvSpPr txBox="1">
            <a:spLocks noGrp="1"/>
          </p:cNvSpPr>
          <p:nvPr>
            <p:ph type="body" idx="1"/>
          </p:nvPr>
        </p:nvSpPr>
        <p:spPr>
          <a:xfrm>
            <a:off x="870188" y="4627550"/>
            <a:ext cx="81237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a:lvl1pPr>
            <a:lvl2pPr marL="914400" lvl="1" indent="-381000" algn="l">
              <a:spcBef>
                <a:spcPts val="400"/>
              </a:spcBef>
              <a:spcAft>
                <a:spcPts val="0"/>
              </a:spcAft>
              <a:buClr>
                <a:schemeClr val="dk1"/>
              </a:buClr>
              <a:buSzPts val="2400"/>
              <a:buChar char="–"/>
              <a:defRPr/>
            </a:lvl2pPr>
            <a:lvl3pPr marL="1371600" lvl="2" indent="-381000" algn="l">
              <a:spcBef>
                <a:spcPts val="360"/>
              </a:spcBef>
              <a:spcAft>
                <a:spcPts val="0"/>
              </a:spcAft>
              <a:buClr>
                <a:schemeClr val="dk1"/>
              </a:buClr>
              <a:buSzPts val="2400"/>
              <a:buChar char="•"/>
              <a:defRPr/>
            </a:lvl3pPr>
            <a:lvl4pPr marL="1828800" lvl="3" indent="-381000" algn="l">
              <a:spcBef>
                <a:spcPts val="320"/>
              </a:spcBef>
              <a:spcAft>
                <a:spcPts val="0"/>
              </a:spcAft>
              <a:buClr>
                <a:schemeClr val="dk1"/>
              </a:buClr>
              <a:buSzPts val="2400"/>
              <a:buChar char="–"/>
              <a:defRPr/>
            </a:lvl4pPr>
            <a:lvl5pPr marL="2286000" lvl="4" indent="-381000" algn="l">
              <a:spcBef>
                <a:spcPts val="320"/>
              </a:spcBef>
              <a:spcAft>
                <a:spcPts val="0"/>
              </a:spcAft>
              <a:buClr>
                <a:schemeClr val="dk1"/>
              </a:buClr>
              <a:buSzPts val="2400"/>
              <a:buChar char="»"/>
              <a:defRPr/>
            </a:lvl5pPr>
            <a:lvl6pPr marL="2743200" lvl="5" indent="-381000" algn="l">
              <a:spcBef>
                <a:spcPts val="320"/>
              </a:spcBef>
              <a:spcAft>
                <a:spcPts val="0"/>
              </a:spcAft>
              <a:buClr>
                <a:schemeClr val="dk1"/>
              </a:buClr>
              <a:buSzPts val="2400"/>
              <a:buChar char="•"/>
              <a:defRPr/>
            </a:lvl6pPr>
            <a:lvl7pPr marL="3200400" lvl="6" indent="-381000" algn="l">
              <a:spcBef>
                <a:spcPts val="320"/>
              </a:spcBef>
              <a:spcAft>
                <a:spcPts val="0"/>
              </a:spcAft>
              <a:buClr>
                <a:schemeClr val="dk1"/>
              </a:buClr>
              <a:buSzPts val="2400"/>
              <a:buChar char="•"/>
              <a:defRPr/>
            </a:lvl7pPr>
            <a:lvl8pPr marL="3657600" lvl="7" indent="-381000" algn="l">
              <a:spcBef>
                <a:spcPts val="320"/>
              </a:spcBef>
              <a:spcAft>
                <a:spcPts val="0"/>
              </a:spcAft>
              <a:buClr>
                <a:schemeClr val="dk1"/>
              </a:buClr>
              <a:buSzPts val="2400"/>
              <a:buChar char="•"/>
              <a:defRPr/>
            </a:lvl8pPr>
            <a:lvl9pPr marL="4114800" lvl="8" indent="-381000" algn="l">
              <a:spcBef>
                <a:spcPts val="320"/>
              </a:spcBef>
              <a:spcAft>
                <a:spcPts val="0"/>
              </a:spcAft>
              <a:buClr>
                <a:schemeClr val="dk1"/>
              </a:buClr>
              <a:buSzPts val="2400"/>
              <a:buChar char="•"/>
              <a:defRPr/>
            </a:lvl9pPr>
          </a:lstStyle>
          <a:p>
            <a:endParaRPr/>
          </a:p>
        </p:txBody>
      </p:sp>
      <p:sp>
        <p:nvSpPr>
          <p:cNvPr id="128" name="Google Shape;128;p7"/>
          <p:cNvSpPr txBox="1">
            <a:spLocks noGrp="1"/>
          </p:cNvSpPr>
          <p:nvPr>
            <p:ph type="body" idx="2"/>
          </p:nvPr>
        </p:nvSpPr>
        <p:spPr>
          <a:xfrm>
            <a:off x="9290809" y="4627550"/>
            <a:ext cx="81270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a:lvl1pPr>
            <a:lvl2pPr marL="914400" lvl="1" indent="-381000" algn="l">
              <a:spcBef>
                <a:spcPts val="400"/>
              </a:spcBef>
              <a:spcAft>
                <a:spcPts val="0"/>
              </a:spcAft>
              <a:buClr>
                <a:schemeClr val="dk1"/>
              </a:buClr>
              <a:buSzPts val="2400"/>
              <a:buChar char="–"/>
              <a:defRPr/>
            </a:lvl2pPr>
            <a:lvl3pPr marL="1371600" lvl="2" indent="-381000" algn="l">
              <a:spcBef>
                <a:spcPts val="360"/>
              </a:spcBef>
              <a:spcAft>
                <a:spcPts val="0"/>
              </a:spcAft>
              <a:buClr>
                <a:schemeClr val="dk1"/>
              </a:buClr>
              <a:buSzPts val="2400"/>
              <a:buChar char="•"/>
              <a:defRPr/>
            </a:lvl3pPr>
            <a:lvl4pPr marL="1828800" lvl="3" indent="-381000" algn="l">
              <a:spcBef>
                <a:spcPts val="320"/>
              </a:spcBef>
              <a:spcAft>
                <a:spcPts val="0"/>
              </a:spcAft>
              <a:buClr>
                <a:schemeClr val="dk1"/>
              </a:buClr>
              <a:buSzPts val="2400"/>
              <a:buChar char="–"/>
              <a:defRPr/>
            </a:lvl4pPr>
            <a:lvl5pPr marL="2286000" lvl="4" indent="-381000" algn="l">
              <a:spcBef>
                <a:spcPts val="320"/>
              </a:spcBef>
              <a:spcAft>
                <a:spcPts val="0"/>
              </a:spcAft>
              <a:buClr>
                <a:schemeClr val="dk1"/>
              </a:buClr>
              <a:buSzPts val="2400"/>
              <a:buChar char="»"/>
              <a:defRPr/>
            </a:lvl5pPr>
            <a:lvl6pPr marL="2743200" lvl="5" indent="-381000" algn="l">
              <a:spcBef>
                <a:spcPts val="320"/>
              </a:spcBef>
              <a:spcAft>
                <a:spcPts val="0"/>
              </a:spcAft>
              <a:buClr>
                <a:schemeClr val="dk1"/>
              </a:buClr>
              <a:buSzPts val="2400"/>
              <a:buChar char="•"/>
              <a:defRPr/>
            </a:lvl6pPr>
            <a:lvl7pPr marL="3200400" lvl="6" indent="-381000" algn="l">
              <a:spcBef>
                <a:spcPts val="320"/>
              </a:spcBef>
              <a:spcAft>
                <a:spcPts val="0"/>
              </a:spcAft>
              <a:buClr>
                <a:schemeClr val="dk1"/>
              </a:buClr>
              <a:buSzPts val="2400"/>
              <a:buChar char="•"/>
              <a:defRPr/>
            </a:lvl7pPr>
            <a:lvl8pPr marL="3657600" lvl="7" indent="-381000" algn="l">
              <a:spcBef>
                <a:spcPts val="320"/>
              </a:spcBef>
              <a:spcAft>
                <a:spcPts val="0"/>
              </a:spcAft>
              <a:buClr>
                <a:schemeClr val="dk1"/>
              </a:buClr>
              <a:buSzPts val="2400"/>
              <a:buChar char="•"/>
              <a:defRPr/>
            </a:lvl8pPr>
            <a:lvl9pPr marL="4114800" lvl="8" indent="-381000" algn="l">
              <a:spcBef>
                <a:spcPts val="320"/>
              </a:spcBef>
              <a:spcAft>
                <a:spcPts val="0"/>
              </a:spcAft>
              <a:buClr>
                <a:schemeClr val="dk1"/>
              </a:buClr>
              <a:buSzPts val="2400"/>
              <a:buChar char="•"/>
              <a:defRPr/>
            </a:lvl9pPr>
          </a:lstStyle>
          <a:p>
            <a:endParaRPr/>
          </a:p>
        </p:txBody>
      </p:sp>
      <p:grpSp>
        <p:nvGrpSpPr>
          <p:cNvPr id="129" name="Google Shape;129;p7"/>
          <p:cNvGrpSpPr/>
          <p:nvPr/>
        </p:nvGrpSpPr>
        <p:grpSpPr>
          <a:xfrm>
            <a:off x="0" y="9077473"/>
            <a:ext cx="11913533" cy="1213372"/>
            <a:chOff x="0" y="-47625"/>
            <a:chExt cx="3137700" cy="319569"/>
          </a:xfrm>
        </p:grpSpPr>
        <p:sp>
          <p:nvSpPr>
            <p:cNvPr id="130" name="Google Shape;130;p7"/>
            <p:cNvSpPr/>
            <p:nvPr/>
          </p:nvSpPr>
          <p:spPr>
            <a:xfrm>
              <a:off x="0" y="0"/>
              <a:ext cx="3137694" cy="271944"/>
            </a:xfrm>
            <a:custGeom>
              <a:avLst/>
              <a:gdLst/>
              <a:ahLst/>
              <a:cxnLst/>
              <a:rect l="l" t="t" r="r" b="b"/>
              <a:pathLst>
                <a:path w="3137694" h="271944" extrusionOk="0">
                  <a:moveTo>
                    <a:pt x="0" y="0"/>
                  </a:moveTo>
                  <a:lnTo>
                    <a:pt x="3137694" y="0"/>
                  </a:lnTo>
                  <a:lnTo>
                    <a:pt x="3137694" y="271944"/>
                  </a:lnTo>
                  <a:lnTo>
                    <a:pt x="0" y="271944"/>
                  </a:lnTo>
                  <a:close/>
                </a:path>
              </a:pathLst>
            </a:custGeom>
            <a:solidFill>
              <a:srgbClr val="FFBD59"/>
            </a:solidFill>
            <a:ln>
              <a:noFill/>
            </a:ln>
          </p:spPr>
        </p:sp>
        <p:sp>
          <p:nvSpPr>
            <p:cNvPr id="131" name="Google Shape;131;p7"/>
            <p:cNvSpPr txBox="1"/>
            <p:nvPr/>
          </p:nvSpPr>
          <p:spPr>
            <a:xfrm>
              <a:off x="0" y="-47625"/>
              <a:ext cx="31377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2" name="Google Shape;132;p7"/>
          <p:cNvGrpSpPr/>
          <p:nvPr/>
        </p:nvGrpSpPr>
        <p:grpSpPr>
          <a:xfrm>
            <a:off x="11669800" y="9077473"/>
            <a:ext cx="6618243" cy="1213372"/>
            <a:chOff x="0" y="-47625"/>
            <a:chExt cx="1743065" cy="319569"/>
          </a:xfrm>
        </p:grpSpPr>
        <p:sp>
          <p:nvSpPr>
            <p:cNvPr id="133" name="Google Shape;133;p7"/>
            <p:cNvSpPr/>
            <p:nvPr/>
          </p:nvSpPr>
          <p:spPr>
            <a:xfrm>
              <a:off x="0" y="0"/>
              <a:ext cx="1743065" cy="271944"/>
            </a:xfrm>
            <a:custGeom>
              <a:avLst/>
              <a:gdLst/>
              <a:ahLst/>
              <a:cxnLst/>
              <a:rect l="l" t="t" r="r" b="b"/>
              <a:pathLst>
                <a:path w="1743065" h="271944" extrusionOk="0">
                  <a:moveTo>
                    <a:pt x="0" y="0"/>
                  </a:moveTo>
                  <a:lnTo>
                    <a:pt x="1743065" y="0"/>
                  </a:lnTo>
                  <a:lnTo>
                    <a:pt x="1743065" y="271944"/>
                  </a:lnTo>
                  <a:lnTo>
                    <a:pt x="0" y="271944"/>
                  </a:lnTo>
                  <a:close/>
                </a:path>
              </a:pathLst>
            </a:custGeom>
            <a:solidFill>
              <a:srgbClr val="2235B8"/>
            </a:solidFill>
            <a:ln>
              <a:noFill/>
            </a:ln>
          </p:spPr>
        </p:sp>
        <p:sp>
          <p:nvSpPr>
            <p:cNvPr id="134" name="Google Shape;134;p7"/>
            <p:cNvSpPr txBox="1"/>
            <p:nvPr/>
          </p:nvSpPr>
          <p:spPr>
            <a:xfrm>
              <a:off x="0" y="-47625"/>
              <a:ext cx="17430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5" name="Google Shape;135;p7"/>
          <p:cNvGrpSpPr/>
          <p:nvPr/>
        </p:nvGrpSpPr>
        <p:grpSpPr>
          <a:xfrm rot="5400000">
            <a:off x="16882183" y="1307696"/>
            <a:ext cx="1235377" cy="1029507"/>
            <a:chOff x="78908" y="78908"/>
            <a:chExt cx="1647169" cy="1372676"/>
          </a:xfrm>
        </p:grpSpPr>
        <p:grpSp>
          <p:nvGrpSpPr>
            <p:cNvPr id="136" name="Google Shape;136;p7"/>
            <p:cNvGrpSpPr/>
            <p:nvPr/>
          </p:nvGrpSpPr>
          <p:grpSpPr>
            <a:xfrm>
              <a:off x="78908" y="742550"/>
              <a:ext cx="709034" cy="709034"/>
              <a:chOff x="73988" y="73988"/>
              <a:chExt cx="664823" cy="664823"/>
            </a:xfrm>
          </p:grpSpPr>
          <p:sp>
            <p:nvSpPr>
              <p:cNvPr id="137" name="Google Shape;137;p7"/>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9" name="Google Shape;139;p7"/>
            <p:cNvGrpSpPr/>
            <p:nvPr/>
          </p:nvGrpSpPr>
          <p:grpSpPr>
            <a:xfrm>
              <a:off x="1017043" y="742550"/>
              <a:ext cx="709034" cy="709034"/>
              <a:chOff x="73988" y="73988"/>
              <a:chExt cx="664823" cy="664823"/>
            </a:xfrm>
          </p:grpSpPr>
          <p:sp>
            <p:nvSpPr>
              <p:cNvPr id="140" name="Google Shape;140;p7"/>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2" name="Google Shape;142;p7"/>
            <p:cNvGrpSpPr/>
            <p:nvPr/>
          </p:nvGrpSpPr>
          <p:grpSpPr>
            <a:xfrm>
              <a:off x="537729" y="78908"/>
              <a:ext cx="709034" cy="709034"/>
              <a:chOff x="73988" y="73988"/>
              <a:chExt cx="664823" cy="664823"/>
            </a:xfrm>
          </p:grpSpPr>
          <p:sp>
            <p:nvSpPr>
              <p:cNvPr id="143" name="Google Shape;143;p7"/>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145" name="Google Shape;145;p7"/>
          <p:cNvGrpSpPr/>
          <p:nvPr/>
        </p:nvGrpSpPr>
        <p:grpSpPr>
          <a:xfrm>
            <a:off x="1301315" y="8055944"/>
            <a:ext cx="811160" cy="811160"/>
            <a:chOff x="51748" y="51748"/>
            <a:chExt cx="709304" cy="709304"/>
          </a:xfrm>
        </p:grpSpPr>
        <p:sp>
          <p:nvSpPr>
            <p:cNvPr id="146" name="Google Shape;146;p7"/>
            <p:cNvSpPr/>
            <p:nvPr/>
          </p:nvSpPr>
          <p:spPr>
            <a:xfrm>
              <a:off x="51748" y="51748"/>
              <a:ext cx="709304" cy="709304"/>
            </a:xfrm>
            <a:custGeom>
              <a:avLst/>
              <a:gdLst/>
              <a:ahLst/>
              <a:cxnLst/>
              <a:rect l="l" t="t" r="r" b="b"/>
              <a:pathLst>
                <a:path w="709304" h="709304" extrusionOk="0">
                  <a:moveTo>
                    <a:pt x="442991" y="36591"/>
                  </a:moveTo>
                  <a:lnTo>
                    <a:pt x="672713" y="266313"/>
                  </a:lnTo>
                  <a:cubicBezTo>
                    <a:pt x="696142" y="289742"/>
                    <a:pt x="709304" y="321518"/>
                    <a:pt x="709304" y="354652"/>
                  </a:cubicBezTo>
                  <a:cubicBezTo>
                    <a:pt x="709304" y="387786"/>
                    <a:pt x="696142" y="419562"/>
                    <a:pt x="672713" y="442991"/>
                  </a:cubicBezTo>
                  <a:lnTo>
                    <a:pt x="442991" y="672713"/>
                  </a:lnTo>
                  <a:cubicBezTo>
                    <a:pt x="419562" y="696142"/>
                    <a:pt x="387786" y="709304"/>
                    <a:pt x="354652" y="709304"/>
                  </a:cubicBezTo>
                  <a:cubicBezTo>
                    <a:pt x="321518" y="709304"/>
                    <a:pt x="289742" y="696142"/>
                    <a:pt x="266313" y="672713"/>
                  </a:cubicBezTo>
                  <a:lnTo>
                    <a:pt x="36591" y="442991"/>
                  </a:lnTo>
                  <a:cubicBezTo>
                    <a:pt x="13162" y="419562"/>
                    <a:pt x="0" y="387786"/>
                    <a:pt x="0" y="354652"/>
                  </a:cubicBezTo>
                  <a:cubicBezTo>
                    <a:pt x="0" y="321518"/>
                    <a:pt x="13162" y="289742"/>
                    <a:pt x="36591" y="266313"/>
                  </a:cubicBezTo>
                  <a:lnTo>
                    <a:pt x="266313" y="36591"/>
                  </a:lnTo>
                  <a:cubicBezTo>
                    <a:pt x="289742" y="13162"/>
                    <a:pt x="321518" y="0"/>
                    <a:pt x="354652" y="0"/>
                  </a:cubicBezTo>
                  <a:cubicBezTo>
                    <a:pt x="387786" y="0"/>
                    <a:pt x="419562" y="13162"/>
                    <a:pt x="442991" y="36591"/>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8" name="Google Shape;148;p7"/>
          <p:cNvGrpSpPr/>
          <p:nvPr/>
        </p:nvGrpSpPr>
        <p:grpSpPr>
          <a:xfrm>
            <a:off x="2027276" y="8421865"/>
            <a:ext cx="1672904" cy="1672904"/>
            <a:chOff x="20849" y="20849"/>
            <a:chExt cx="771101" cy="771101"/>
          </a:xfrm>
        </p:grpSpPr>
        <p:sp>
          <p:nvSpPr>
            <p:cNvPr id="149" name="Google Shape;149;p7"/>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1" name="Google Shape;151;p7"/>
          <p:cNvGrpSpPr/>
          <p:nvPr/>
        </p:nvGrpSpPr>
        <p:grpSpPr>
          <a:xfrm>
            <a:off x="446623" y="9509706"/>
            <a:ext cx="2674765" cy="2674765"/>
            <a:chOff x="13295" y="13295"/>
            <a:chExt cx="786210" cy="786210"/>
          </a:xfrm>
        </p:grpSpPr>
        <p:sp>
          <p:nvSpPr>
            <p:cNvPr id="152" name="Google Shape;152;p7"/>
            <p:cNvSpPr/>
            <p:nvPr/>
          </p:nvSpPr>
          <p:spPr>
            <a:xfrm>
              <a:off x="13295" y="13295"/>
              <a:ext cx="786210" cy="786210"/>
            </a:xfrm>
            <a:custGeom>
              <a:avLst/>
              <a:gdLst/>
              <a:ahLst/>
              <a:cxnLst/>
              <a:rect l="l" t="t" r="r" b="b"/>
              <a:pathLst>
                <a:path w="786210" h="786210" extrusionOk="0">
                  <a:moveTo>
                    <a:pt x="422800" y="16400"/>
                  </a:moveTo>
                  <a:lnTo>
                    <a:pt x="769810" y="363410"/>
                  </a:lnTo>
                  <a:cubicBezTo>
                    <a:pt x="786210" y="379810"/>
                    <a:pt x="786210" y="406400"/>
                    <a:pt x="769810" y="422800"/>
                  </a:cubicBezTo>
                  <a:lnTo>
                    <a:pt x="422800" y="769810"/>
                  </a:lnTo>
                  <a:cubicBezTo>
                    <a:pt x="406400" y="786210"/>
                    <a:pt x="379810" y="786210"/>
                    <a:pt x="363410" y="769810"/>
                  </a:cubicBezTo>
                  <a:lnTo>
                    <a:pt x="16400" y="422800"/>
                  </a:lnTo>
                  <a:cubicBezTo>
                    <a:pt x="0" y="406400"/>
                    <a:pt x="0" y="379810"/>
                    <a:pt x="16400" y="363410"/>
                  </a:cubicBezTo>
                  <a:lnTo>
                    <a:pt x="363410" y="16400"/>
                  </a:lnTo>
                  <a:cubicBezTo>
                    <a:pt x="379810" y="0"/>
                    <a:pt x="406400" y="0"/>
                    <a:pt x="422800" y="16400"/>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7"/>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accent1"/>
        </a:solidFill>
        <a:effectLst/>
      </p:bgPr>
    </p:bg>
    <p:spTree>
      <p:nvGrpSpPr>
        <p:cNvPr id="1" name="Shape 154"/>
        <p:cNvGrpSpPr/>
        <p:nvPr/>
      </p:nvGrpSpPr>
      <p:grpSpPr>
        <a:xfrm>
          <a:off x="0" y="0"/>
          <a:ext cx="0" cy="0"/>
          <a:chOff x="0" y="0"/>
          <a:chExt cx="0" cy="0"/>
        </a:xfrm>
      </p:grpSpPr>
      <p:sp>
        <p:nvSpPr>
          <p:cNvPr id="155" name="Google Shape;155;p8"/>
          <p:cNvSpPr txBox="1">
            <a:spLocks noGrp="1"/>
          </p:cNvSpPr>
          <p:nvPr>
            <p:ph type="title"/>
          </p:nvPr>
        </p:nvSpPr>
        <p:spPr>
          <a:xfrm>
            <a:off x="679650" y="1250950"/>
            <a:ext cx="169287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156" name="Google Shape;156;p8"/>
          <p:cNvGrpSpPr/>
          <p:nvPr/>
        </p:nvGrpSpPr>
        <p:grpSpPr>
          <a:xfrm>
            <a:off x="-6277008" y="1478783"/>
            <a:ext cx="12710971" cy="12710971"/>
            <a:chOff x="2872" y="2872"/>
            <a:chExt cx="807056" cy="807056"/>
          </a:xfrm>
        </p:grpSpPr>
        <p:sp>
          <p:nvSpPr>
            <p:cNvPr id="157" name="Google Shape;157;p8"/>
            <p:cNvSpPr/>
            <p:nvPr/>
          </p:nvSpPr>
          <p:spPr>
            <a:xfrm>
              <a:off x="2872" y="2872"/>
              <a:ext cx="807056" cy="807056"/>
            </a:xfrm>
            <a:custGeom>
              <a:avLst/>
              <a:gdLst/>
              <a:ahLst/>
              <a:cxnLst/>
              <a:rect l="l" t="t" r="r" b="b"/>
              <a:pathLst>
                <a:path w="807056" h="807056" extrusionOk="0">
                  <a:moveTo>
                    <a:pt x="409943" y="3543"/>
                  </a:moveTo>
                  <a:lnTo>
                    <a:pt x="803513" y="397113"/>
                  </a:lnTo>
                  <a:cubicBezTo>
                    <a:pt x="807056" y="400656"/>
                    <a:pt x="807056" y="406400"/>
                    <a:pt x="803513" y="409943"/>
                  </a:cubicBezTo>
                  <a:lnTo>
                    <a:pt x="409943" y="803513"/>
                  </a:lnTo>
                  <a:cubicBezTo>
                    <a:pt x="406400" y="807056"/>
                    <a:pt x="400656" y="807056"/>
                    <a:pt x="397113" y="803513"/>
                  </a:cubicBezTo>
                  <a:lnTo>
                    <a:pt x="3543" y="409943"/>
                  </a:lnTo>
                  <a:cubicBezTo>
                    <a:pt x="0" y="406400"/>
                    <a:pt x="0" y="400656"/>
                    <a:pt x="3543" y="397113"/>
                  </a:cubicBezTo>
                  <a:lnTo>
                    <a:pt x="397113" y="3543"/>
                  </a:lnTo>
                  <a:cubicBezTo>
                    <a:pt x="400656" y="0"/>
                    <a:pt x="406400" y="0"/>
                    <a:pt x="409943" y="3543"/>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9" name="Google Shape;159;p8"/>
          <p:cNvGrpSpPr/>
          <p:nvPr/>
        </p:nvGrpSpPr>
        <p:grpSpPr>
          <a:xfrm>
            <a:off x="0" y="9077473"/>
            <a:ext cx="18288118" cy="1213372"/>
            <a:chOff x="0" y="-47625"/>
            <a:chExt cx="4816592" cy="319569"/>
          </a:xfrm>
        </p:grpSpPr>
        <p:sp>
          <p:nvSpPr>
            <p:cNvPr id="160" name="Google Shape;160;p8"/>
            <p:cNvSpPr/>
            <p:nvPr/>
          </p:nvSpPr>
          <p:spPr>
            <a:xfrm>
              <a:off x="0" y="0"/>
              <a:ext cx="4816592" cy="271944"/>
            </a:xfrm>
            <a:custGeom>
              <a:avLst/>
              <a:gdLst/>
              <a:ahLst/>
              <a:cxnLst/>
              <a:rect l="l" t="t" r="r" b="b"/>
              <a:pathLst>
                <a:path w="4816592" h="271944" extrusionOk="0">
                  <a:moveTo>
                    <a:pt x="0" y="0"/>
                  </a:moveTo>
                  <a:lnTo>
                    <a:pt x="4816592" y="0"/>
                  </a:lnTo>
                  <a:lnTo>
                    <a:pt x="4816592" y="271944"/>
                  </a:lnTo>
                  <a:lnTo>
                    <a:pt x="0" y="271944"/>
                  </a:lnTo>
                  <a:close/>
                </a:path>
              </a:pathLst>
            </a:custGeom>
            <a:solidFill>
              <a:srgbClr val="2235B8"/>
            </a:solidFill>
            <a:ln>
              <a:noFill/>
            </a:ln>
          </p:spPr>
        </p:sp>
        <p:sp>
          <p:nvSpPr>
            <p:cNvPr id="161" name="Google Shape;161;p8"/>
            <p:cNvSpPr txBox="1"/>
            <p:nvPr/>
          </p:nvSpPr>
          <p:spPr>
            <a:xfrm>
              <a:off x="0" y="-47625"/>
              <a:ext cx="48165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2" name="Google Shape;162;p8"/>
          <p:cNvGrpSpPr/>
          <p:nvPr/>
        </p:nvGrpSpPr>
        <p:grpSpPr>
          <a:xfrm rot="5400000">
            <a:off x="16641610" y="994349"/>
            <a:ext cx="1235377" cy="1029507"/>
            <a:chOff x="78908" y="78908"/>
            <a:chExt cx="1647169" cy="1372676"/>
          </a:xfrm>
        </p:grpSpPr>
        <p:grpSp>
          <p:nvGrpSpPr>
            <p:cNvPr id="163" name="Google Shape;163;p8"/>
            <p:cNvGrpSpPr/>
            <p:nvPr/>
          </p:nvGrpSpPr>
          <p:grpSpPr>
            <a:xfrm>
              <a:off x="78908" y="742550"/>
              <a:ext cx="709034" cy="709034"/>
              <a:chOff x="73988" y="73988"/>
              <a:chExt cx="664823" cy="664823"/>
            </a:xfrm>
          </p:grpSpPr>
          <p:sp>
            <p:nvSpPr>
              <p:cNvPr id="164" name="Google Shape;164;p8"/>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6" name="Google Shape;166;p8"/>
            <p:cNvGrpSpPr/>
            <p:nvPr/>
          </p:nvGrpSpPr>
          <p:grpSpPr>
            <a:xfrm>
              <a:off x="1017043" y="742550"/>
              <a:ext cx="709034" cy="709034"/>
              <a:chOff x="73988" y="73988"/>
              <a:chExt cx="664823" cy="664823"/>
            </a:xfrm>
          </p:grpSpPr>
          <p:sp>
            <p:nvSpPr>
              <p:cNvPr id="167" name="Google Shape;167;p8"/>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9" name="Google Shape;169;p8"/>
            <p:cNvGrpSpPr/>
            <p:nvPr/>
          </p:nvGrpSpPr>
          <p:grpSpPr>
            <a:xfrm>
              <a:off x="537729" y="78908"/>
              <a:ext cx="709034" cy="709034"/>
              <a:chOff x="73988" y="73988"/>
              <a:chExt cx="664823" cy="664823"/>
            </a:xfrm>
          </p:grpSpPr>
          <p:sp>
            <p:nvSpPr>
              <p:cNvPr id="170" name="Google Shape;170;p8"/>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172" name="Google Shape;172;p8"/>
          <p:cNvGrpSpPr/>
          <p:nvPr/>
        </p:nvGrpSpPr>
        <p:grpSpPr>
          <a:xfrm>
            <a:off x="6744322" y="7751089"/>
            <a:ext cx="2822694" cy="2822694"/>
            <a:chOff x="12620" y="12620"/>
            <a:chExt cx="787560" cy="787560"/>
          </a:xfrm>
        </p:grpSpPr>
        <p:sp>
          <p:nvSpPr>
            <p:cNvPr id="173" name="Google Shape;173;p8"/>
            <p:cNvSpPr/>
            <p:nvPr/>
          </p:nvSpPr>
          <p:spPr>
            <a:xfrm>
              <a:off x="12620" y="12620"/>
              <a:ext cx="787560" cy="787560"/>
            </a:xfrm>
            <a:custGeom>
              <a:avLst/>
              <a:gdLst/>
              <a:ahLst/>
              <a:cxnLst/>
              <a:rect l="l" t="t" r="r" b="b"/>
              <a:pathLst>
                <a:path w="787560" h="787560" extrusionOk="0">
                  <a:moveTo>
                    <a:pt x="421968" y="15568"/>
                  </a:moveTo>
                  <a:lnTo>
                    <a:pt x="771992" y="365592"/>
                  </a:lnTo>
                  <a:cubicBezTo>
                    <a:pt x="787560" y="381160"/>
                    <a:pt x="787560" y="406400"/>
                    <a:pt x="771992" y="421968"/>
                  </a:cubicBezTo>
                  <a:lnTo>
                    <a:pt x="421968" y="771992"/>
                  </a:lnTo>
                  <a:cubicBezTo>
                    <a:pt x="406400" y="787560"/>
                    <a:pt x="381160" y="787560"/>
                    <a:pt x="365592" y="771992"/>
                  </a:cubicBezTo>
                  <a:lnTo>
                    <a:pt x="15568" y="421968"/>
                  </a:lnTo>
                  <a:cubicBezTo>
                    <a:pt x="0" y="406400"/>
                    <a:pt x="0" y="381160"/>
                    <a:pt x="15568" y="365592"/>
                  </a:cubicBezTo>
                  <a:lnTo>
                    <a:pt x="365592" y="15568"/>
                  </a:lnTo>
                  <a:cubicBezTo>
                    <a:pt x="381160" y="0"/>
                    <a:pt x="406400" y="0"/>
                    <a:pt x="421968" y="15568"/>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5" name="Google Shape;175;p8"/>
          <p:cNvGrpSpPr/>
          <p:nvPr/>
        </p:nvGrpSpPr>
        <p:grpSpPr>
          <a:xfrm>
            <a:off x="3441615" y="7751091"/>
            <a:ext cx="5071795" cy="5071795"/>
            <a:chOff x="7122" y="7122"/>
            <a:chExt cx="798557" cy="798557"/>
          </a:xfrm>
        </p:grpSpPr>
        <p:sp>
          <p:nvSpPr>
            <p:cNvPr id="176" name="Google Shape;176;p8"/>
            <p:cNvSpPr/>
            <p:nvPr/>
          </p:nvSpPr>
          <p:spPr>
            <a:xfrm>
              <a:off x="7122" y="7122"/>
              <a:ext cx="798557" cy="798557"/>
            </a:xfrm>
            <a:custGeom>
              <a:avLst/>
              <a:gdLst/>
              <a:ahLst/>
              <a:cxnLst/>
              <a:rect l="l" t="t" r="r" b="b"/>
              <a:pathLst>
                <a:path w="798557" h="798557" extrusionOk="0">
                  <a:moveTo>
                    <a:pt x="415185" y="8785"/>
                  </a:moveTo>
                  <a:lnTo>
                    <a:pt x="789771" y="383371"/>
                  </a:lnTo>
                  <a:cubicBezTo>
                    <a:pt x="798556" y="392156"/>
                    <a:pt x="798556" y="406400"/>
                    <a:pt x="789771" y="415185"/>
                  </a:cubicBezTo>
                  <a:lnTo>
                    <a:pt x="415185" y="789771"/>
                  </a:lnTo>
                  <a:cubicBezTo>
                    <a:pt x="406400" y="798556"/>
                    <a:pt x="392156" y="798556"/>
                    <a:pt x="383371" y="789771"/>
                  </a:cubicBezTo>
                  <a:lnTo>
                    <a:pt x="8785" y="415185"/>
                  </a:lnTo>
                  <a:cubicBezTo>
                    <a:pt x="0" y="406400"/>
                    <a:pt x="0" y="392156"/>
                    <a:pt x="8785" y="383371"/>
                  </a:cubicBezTo>
                  <a:lnTo>
                    <a:pt x="383371" y="8785"/>
                  </a:lnTo>
                  <a:cubicBezTo>
                    <a:pt x="392156" y="0"/>
                    <a:pt x="406400" y="0"/>
                    <a:pt x="415185" y="8785"/>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78"/>
        <p:cNvGrpSpPr/>
        <p:nvPr/>
      </p:nvGrpSpPr>
      <p:grpSpPr>
        <a:xfrm>
          <a:off x="0" y="0"/>
          <a:ext cx="0" cy="0"/>
          <a:chOff x="0" y="0"/>
          <a:chExt cx="0" cy="0"/>
        </a:xfrm>
      </p:grpSpPr>
      <p:sp>
        <p:nvSpPr>
          <p:cNvPr id="179" name="Google Shape;179;p9"/>
          <p:cNvSpPr txBox="1">
            <a:spLocks noGrp="1"/>
          </p:cNvSpPr>
          <p:nvPr>
            <p:ph type="title"/>
          </p:nvPr>
        </p:nvSpPr>
        <p:spPr>
          <a:xfrm>
            <a:off x="798750" y="1844675"/>
            <a:ext cx="16690500" cy="1161900"/>
          </a:xfrm>
          <a:prstGeom prst="rect">
            <a:avLst/>
          </a:prstGeom>
          <a:noFill/>
          <a:ln>
            <a:noFill/>
          </a:ln>
        </p:spPr>
        <p:txBody>
          <a:bodyPr spcFirstLastPara="1" wrap="square" lIns="91425" tIns="45700" rIns="91425" bIns="45700" anchor="b" anchorCtr="0">
            <a:normAutofit/>
          </a:bodyPr>
          <a:lstStyle>
            <a:lvl1pPr lvl="0">
              <a:spcBef>
                <a:spcPts val="0"/>
              </a:spcBef>
              <a:spcAft>
                <a:spcPts val="0"/>
              </a:spcAft>
              <a:buClr>
                <a:schemeClr val="dk1"/>
              </a:buClr>
              <a:buSzPts val="9000"/>
              <a:buNone/>
              <a:defRPr/>
            </a:lvl1pPr>
            <a:lvl2pPr lvl="1" algn="ctr">
              <a:spcBef>
                <a:spcPts val="0"/>
              </a:spcBef>
              <a:spcAft>
                <a:spcPts val="0"/>
              </a:spcAft>
              <a:buSzPts val="9000"/>
              <a:buFont typeface="Merriweather"/>
              <a:buNone/>
              <a:defRPr sz="9000">
                <a:latin typeface="Merriweather"/>
                <a:ea typeface="Merriweather"/>
                <a:cs typeface="Merriweather"/>
                <a:sym typeface="Merriweather"/>
              </a:defRPr>
            </a:lvl2pPr>
            <a:lvl3pPr lvl="2" algn="ctr">
              <a:spcBef>
                <a:spcPts val="0"/>
              </a:spcBef>
              <a:spcAft>
                <a:spcPts val="0"/>
              </a:spcAft>
              <a:buSzPts val="9000"/>
              <a:buFont typeface="Merriweather"/>
              <a:buNone/>
              <a:defRPr sz="9000">
                <a:latin typeface="Merriweather"/>
                <a:ea typeface="Merriweather"/>
                <a:cs typeface="Merriweather"/>
                <a:sym typeface="Merriweather"/>
              </a:defRPr>
            </a:lvl3pPr>
            <a:lvl4pPr lvl="3" algn="ctr">
              <a:spcBef>
                <a:spcPts val="0"/>
              </a:spcBef>
              <a:spcAft>
                <a:spcPts val="0"/>
              </a:spcAft>
              <a:buSzPts val="9000"/>
              <a:buFont typeface="Merriweather"/>
              <a:buNone/>
              <a:defRPr sz="9000">
                <a:latin typeface="Merriweather"/>
                <a:ea typeface="Merriweather"/>
                <a:cs typeface="Merriweather"/>
                <a:sym typeface="Merriweather"/>
              </a:defRPr>
            </a:lvl4pPr>
            <a:lvl5pPr lvl="4" algn="ctr">
              <a:spcBef>
                <a:spcPts val="0"/>
              </a:spcBef>
              <a:spcAft>
                <a:spcPts val="0"/>
              </a:spcAft>
              <a:buSzPts val="9000"/>
              <a:buFont typeface="Merriweather"/>
              <a:buNone/>
              <a:defRPr sz="9000">
                <a:latin typeface="Merriweather"/>
                <a:ea typeface="Merriweather"/>
                <a:cs typeface="Merriweather"/>
                <a:sym typeface="Merriweather"/>
              </a:defRPr>
            </a:lvl5pPr>
            <a:lvl6pPr lvl="5" algn="ctr">
              <a:spcBef>
                <a:spcPts val="0"/>
              </a:spcBef>
              <a:spcAft>
                <a:spcPts val="0"/>
              </a:spcAft>
              <a:buSzPts val="9000"/>
              <a:buFont typeface="Merriweather"/>
              <a:buNone/>
              <a:defRPr sz="9000">
                <a:latin typeface="Merriweather"/>
                <a:ea typeface="Merriweather"/>
                <a:cs typeface="Merriweather"/>
                <a:sym typeface="Merriweather"/>
              </a:defRPr>
            </a:lvl6pPr>
            <a:lvl7pPr lvl="6" algn="ctr">
              <a:spcBef>
                <a:spcPts val="0"/>
              </a:spcBef>
              <a:spcAft>
                <a:spcPts val="0"/>
              </a:spcAft>
              <a:buSzPts val="9000"/>
              <a:buFont typeface="Merriweather"/>
              <a:buNone/>
              <a:defRPr sz="9000">
                <a:latin typeface="Merriweather"/>
                <a:ea typeface="Merriweather"/>
                <a:cs typeface="Merriweather"/>
                <a:sym typeface="Merriweather"/>
              </a:defRPr>
            </a:lvl7pPr>
            <a:lvl8pPr lvl="7" algn="ctr">
              <a:spcBef>
                <a:spcPts val="0"/>
              </a:spcBef>
              <a:spcAft>
                <a:spcPts val="0"/>
              </a:spcAft>
              <a:buSzPts val="9000"/>
              <a:buFont typeface="Merriweather"/>
              <a:buNone/>
              <a:defRPr sz="9000">
                <a:latin typeface="Merriweather"/>
                <a:ea typeface="Merriweather"/>
                <a:cs typeface="Merriweather"/>
                <a:sym typeface="Merriweather"/>
              </a:defRPr>
            </a:lvl8pPr>
            <a:lvl9pPr lvl="8" algn="ctr">
              <a:spcBef>
                <a:spcPts val="0"/>
              </a:spcBef>
              <a:spcAft>
                <a:spcPts val="0"/>
              </a:spcAft>
              <a:buSzPts val="9000"/>
              <a:buFont typeface="Merriweather"/>
              <a:buNone/>
              <a:defRPr sz="9000">
                <a:latin typeface="Merriweather"/>
                <a:ea typeface="Merriweather"/>
                <a:cs typeface="Merriweather"/>
                <a:sym typeface="Merriweather"/>
              </a:defRPr>
            </a:lvl9pPr>
          </a:lstStyle>
          <a:p>
            <a:endParaRPr/>
          </a:p>
        </p:txBody>
      </p:sp>
      <p:sp>
        <p:nvSpPr>
          <p:cNvPr id="180" name="Google Shape;180;p9"/>
          <p:cNvSpPr txBox="1">
            <a:spLocks noGrp="1"/>
          </p:cNvSpPr>
          <p:nvPr>
            <p:ph type="body" idx="1"/>
          </p:nvPr>
        </p:nvSpPr>
        <p:spPr>
          <a:xfrm>
            <a:off x="7977750" y="4292600"/>
            <a:ext cx="8666100" cy="4592700"/>
          </a:xfrm>
          <a:prstGeom prst="rect">
            <a:avLst/>
          </a:prstGeom>
          <a:noFill/>
          <a:ln>
            <a:noFill/>
          </a:ln>
        </p:spPr>
        <p:txBody>
          <a:bodyPr spcFirstLastPara="1" wrap="square" lIns="91425" tIns="45700" rIns="91425" bIns="45700" anchor="t" anchorCtr="0">
            <a:normAutofit/>
          </a:bodyPr>
          <a:lstStyle>
            <a:lvl1pPr marL="457200" lvl="0" indent="-381000" algn="l" rtl="0">
              <a:spcBef>
                <a:spcPts val="640"/>
              </a:spcBef>
              <a:spcAft>
                <a:spcPts val="0"/>
              </a:spcAft>
              <a:buClr>
                <a:schemeClr val="dk1"/>
              </a:buClr>
              <a:buSzPts val="2400"/>
              <a:buChar char="•"/>
              <a:defRPr/>
            </a:lvl1pPr>
            <a:lvl2pPr marL="914400" lvl="1" indent="-381000" algn="l" rtl="0">
              <a:spcBef>
                <a:spcPts val="560"/>
              </a:spcBef>
              <a:spcAft>
                <a:spcPts val="0"/>
              </a:spcAft>
              <a:buClr>
                <a:schemeClr val="dk1"/>
              </a:buClr>
              <a:buSzPts val="2400"/>
              <a:buChar char="–"/>
              <a:defRPr/>
            </a:lvl2pPr>
            <a:lvl3pPr marL="1371600" lvl="2" indent="-381000" algn="l" rtl="0">
              <a:spcBef>
                <a:spcPts val="480"/>
              </a:spcBef>
              <a:spcAft>
                <a:spcPts val="0"/>
              </a:spcAft>
              <a:buClr>
                <a:schemeClr val="dk1"/>
              </a:buClr>
              <a:buSzPts val="2400"/>
              <a:buChar char="•"/>
              <a:defRPr/>
            </a:lvl3pPr>
            <a:lvl4pPr marL="1828800" lvl="3" indent="-381000" algn="l" rtl="0">
              <a:spcBef>
                <a:spcPts val="400"/>
              </a:spcBef>
              <a:spcAft>
                <a:spcPts val="0"/>
              </a:spcAft>
              <a:buClr>
                <a:schemeClr val="dk1"/>
              </a:buClr>
              <a:buSzPts val="2400"/>
              <a:buChar char="–"/>
              <a:defRPr/>
            </a:lvl4pPr>
            <a:lvl5pPr marL="2286000" lvl="4" indent="-381000" algn="l" rtl="0">
              <a:spcBef>
                <a:spcPts val="400"/>
              </a:spcBef>
              <a:spcAft>
                <a:spcPts val="0"/>
              </a:spcAft>
              <a:buClr>
                <a:schemeClr val="dk1"/>
              </a:buClr>
              <a:buSzPts val="2400"/>
              <a:buChar char="»"/>
              <a:defRPr/>
            </a:lvl5pPr>
            <a:lvl6pPr marL="2743200" lvl="5" indent="-381000" algn="l" rtl="0">
              <a:spcBef>
                <a:spcPts val="400"/>
              </a:spcBef>
              <a:spcAft>
                <a:spcPts val="0"/>
              </a:spcAft>
              <a:buClr>
                <a:schemeClr val="dk1"/>
              </a:buClr>
              <a:buSzPts val="2400"/>
              <a:buChar char="•"/>
              <a:defRPr/>
            </a:lvl6pPr>
            <a:lvl7pPr marL="3200400" lvl="6" indent="-381000" algn="l" rtl="0">
              <a:spcBef>
                <a:spcPts val="400"/>
              </a:spcBef>
              <a:spcAft>
                <a:spcPts val="0"/>
              </a:spcAft>
              <a:buClr>
                <a:schemeClr val="dk1"/>
              </a:buClr>
              <a:buSzPts val="2400"/>
              <a:buChar char="•"/>
              <a:defRPr/>
            </a:lvl7pPr>
            <a:lvl8pPr marL="3657600" lvl="7" indent="-381000" algn="l" rtl="0">
              <a:spcBef>
                <a:spcPts val="400"/>
              </a:spcBef>
              <a:spcAft>
                <a:spcPts val="0"/>
              </a:spcAft>
              <a:buClr>
                <a:schemeClr val="dk1"/>
              </a:buClr>
              <a:buSzPts val="2400"/>
              <a:buChar char="•"/>
              <a:defRPr/>
            </a:lvl8pPr>
            <a:lvl9pPr marL="4114800" lvl="8" indent="-381000" algn="l" rtl="0">
              <a:spcBef>
                <a:spcPts val="400"/>
              </a:spcBef>
              <a:spcAft>
                <a:spcPts val="0"/>
              </a:spcAft>
              <a:buClr>
                <a:schemeClr val="dk1"/>
              </a:buClr>
              <a:buSzPts val="2400"/>
              <a:buChar char="•"/>
              <a:defRPr/>
            </a:lvl9pPr>
          </a:lstStyle>
          <a:p>
            <a:endParaRPr/>
          </a:p>
        </p:txBody>
      </p:sp>
      <p:sp>
        <p:nvSpPr>
          <p:cNvPr id="181" name="Google Shape;181;p9"/>
          <p:cNvSpPr txBox="1">
            <a:spLocks noGrp="1"/>
          </p:cNvSpPr>
          <p:nvPr>
            <p:ph type="body" idx="2"/>
          </p:nvPr>
        </p:nvSpPr>
        <p:spPr>
          <a:xfrm>
            <a:off x="1693325" y="4292600"/>
            <a:ext cx="6000600" cy="4691100"/>
          </a:xfrm>
          <a:prstGeom prst="rect">
            <a:avLst/>
          </a:prstGeom>
          <a:noFill/>
          <a:ln>
            <a:noFill/>
          </a:ln>
        </p:spPr>
        <p:txBody>
          <a:bodyPr spcFirstLastPara="1" wrap="square" lIns="91425" tIns="45700" rIns="91425" bIns="45700" anchor="t" anchorCtr="0">
            <a:normAutofit/>
          </a:bodyPr>
          <a:lstStyle>
            <a:lvl1pPr marL="457200" lvl="0" indent="-228600" algn="l" rtl="0">
              <a:spcBef>
                <a:spcPts val="280"/>
              </a:spcBef>
              <a:spcAft>
                <a:spcPts val="0"/>
              </a:spcAft>
              <a:buClr>
                <a:schemeClr val="dk1"/>
              </a:buClr>
              <a:buSzPts val="2400"/>
              <a:buNone/>
              <a:defRPr/>
            </a:lvl1pPr>
            <a:lvl2pPr marL="914400" lvl="1" indent="-228600" algn="l" rtl="0">
              <a:spcBef>
                <a:spcPts val="240"/>
              </a:spcBef>
              <a:spcAft>
                <a:spcPts val="0"/>
              </a:spcAft>
              <a:buClr>
                <a:schemeClr val="dk1"/>
              </a:buClr>
              <a:buSzPts val="2400"/>
              <a:buNone/>
              <a:defRPr/>
            </a:lvl2pPr>
            <a:lvl3pPr marL="1371600" lvl="2" indent="-228600" algn="l" rtl="0">
              <a:spcBef>
                <a:spcPts val="200"/>
              </a:spcBef>
              <a:spcAft>
                <a:spcPts val="0"/>
              </a:spcAft>
              <a:buClr>
                <a:schemeClr val="dk1"/>
              </a:buClr>
              <a:buSzPts val="2400"/>
              <a:buNone/>
              <a:defRPr/>
            </a:lvl3pPr>
            <a:lvl4pPr marL="1828800" lvl="3" indent="-228600" algn="l" rtl="0">
              <a:spcBef>
                <a:spcPts val="180"/>
              </a:spcBef>
              <a:spcAft>
                <a:spcPts val="0"/>
              </a:spcAft>
              <a:buClr>
                <a:schemeClr val="dk1"/>
              </a:buClr>
              <a:buSzPts val="2400"/>
              <a:buNone/>
              <a:defRPr/>
            </a:lvl4pPr>
            <a:lvl5pPr marL="2286000" lvl="4" indent="-228600" algn="l" rtl="0">
              <a:spcBef>
                <a:spcPts val="180"/>
              </a:spcBef>
              <a:spcAft>
                <a:spcPts val="0"/>
              </a:spcAft>
              <a:buClr>
                <a:schemeClr val="dk1"/>
              </a:buClr>
              <a:buSzPts val="2400"/>
              <a:buNone/>
              <a:defRPr/>
            </a:lvl5pPr>
            <a:lvl6pPr marL="2743200" lvl="5" indent="-228600" algn="l" rtl="0">
              <a:spcBef>
                <a:spcPts val="180"/>
              </a:spcBef>
              <a:spcAft>
                <a:spcPts val="0"/>
              </a:spcAft>
              <a:buClr>
                <a:schemeClr val="dk1"/>
              </a:buClr>
              <a:buSzPts val="2400"/>
              <a:buNone/>
              <a:defRPr/>
            </a:lvl6pPr>
            <a:lvl7pPr marL="3200400" lvl="6" indent="-228600" algn="l" rtl="0">
              <a:spcBef>
                <a:spcPts val="180"/>
              </a:spcBef>
              <a:spcAft>
                <a:spcPts val="0"/>
              </a:spcAft>
              <a:buClr>
                <a:schemeClr val="dk1"/>
              </a:buClr>
              <a:buSzPts val="2400"/>
              <a:buNone/>
              <a:defRPr/>
            </a:lvl7pPr>
            <a:lvl8pPr marL="3657600" lvl="7" indent="-228600" algn="l" rtl="0">
              <a:spcBef>
                <a:spcPts val="180"/>
              </a:spcBef>
              <a:spcAft>
                <a:spcPts val="0"/>
              </a:spcAft>
              <a:buClr>
                <a:schemeClr val="dk1"/>
              </a:buClr>
              <a:buSzPts val="2400"/>
              <a:buNone/>
              <a:defRPr/>
            </a:lvl8pPr>
            <a:lvl9pPr marL="4114800" lvl="8" indent="-228600" algn="l" rtl="0">
              <a:spcBef>
                <a:spcPts val="180"/>
              </a:spcBef>
              <a:spcAft>
                <a:spcPts val="0"/>
              </a:spcAft>
              <a:buClr>
                <a:schemeClr val="dk1"/>
              </a:buClr>
              <a:buSzPts val="2400"/>
              <a:buNone/>
              <a:defRPr/>
            </a:lvl9pPr>
          </a:lstStyle>
          <a:p>
            <a:endParaRPr/>
          </a:p>
        </p:txBody>
      </p:sp>
      <p:grpSp>
        <p:nvGrpSpPr>
          <p:cNvPr id="182" name="Google Shape;182;p9"/>
          <p:cNvGrpSpPr/>
          <p:nvPr/>
        </p:nvGrpSpPr>
        <p:grpSpPr>
          <a:xfrm>
            <a:off x="10145964" y="9077473"/>
            <a:ext cx="8142088" cy="1213372"/>
            <a:chOff x="0" y="-47625"/>
            <a:chExt cx="2144404" cy="319569"/>
          </a:xfrm>
        </p:grpSpPr>
        <p:sp>
          <p:nvSpPr>
            <p:cNvPr id="183" name="Google Shape;183;p9"/>
            <p:cNvSpPr/>
            <p:nvPr/>
          </p:nvSpPr>
          <p:spPr>
            <a:xfrm>
              <a:off x="0" y="0"/>
              <a:ext cx="2144404" cy="271944"/>
            </a:xfrm>
            <a:custGeom>
              <a:avLst/>
              <a:gdLst/>
              <a:ahLst/>
              <a:cxnLst/>
              <a:rect l="l" t="t" r="r" b="b"/>
              <a:pathLst>
                <a:path w="2144404" h="271944" extrusionOk="0">
                  <a:moveTo>
                    <a:pt x="0" y="0"/>
                  </a:moveTo>
                  <a:lnTo>
                    <a:pt x="2144404" y="0"/>
                  </a:lnTo>
                  <a:lnTo>
                    <a:pt x="2144404" y="271944"/>
                  </a:lnTo>
                  <a:lnTo>
                    <a:pt x="0" y="271944"/>
                  </a:lnTo>
                  <a:close/>
                </a:path>
              </a:pathLst>
            </a:custGeom>
            <a:solidFill>
              <a:srgbClr val="2235B8"/>
            </a:solidFill>
            <a:ln>
              <a:noFill/>
            </a:ln>
          </p:spPr>
        </p:sp>
        <p:sp>
          <p:nvSpPr>
            <p:cNvPr id="184" name="Google Shape;184;p9"/>
            <p:cNvSpPr txBox="1"/>
            <p:nvPr/>
          </p:nvSpPr>
          <p:spPr>
            <a:xfrm>
              <a:off x="0" y="-47625"/>
              <a:ext cx="21444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5" name="Google Shape;185;p9"/>
          <p:cNvGrpSpPr/>
          <p:nvPr/>
        </p:nvGrpSpPr>
        <p:grpSpPr>
          <a:xfrm>
            <a:off x="0" y="9077473"/>
            <a:ext cx="10146031" cy="1213372"/>
            <a:chOff x="0" y="-47625"/>
            <a:chExt cx="2672188" cy="319569"/>
          </a:xfrm>
        </p:grpSpPr>
        <p:sp>
          <p:nvSpPr>
            <p:cNvPr id="186" name="Google Shape;186;p9"/>
            <p:cNvSpPr/>
            <p:nvPr/>
          </p:nvSpPr>
          <p:spPr>
            <a:xfrm>
              <a:off x="0" y="0"/>
              <a:ext cx="2672188" cy="271944"/>
            </a:xfrm>
            <a:custGeom>
              <a:avLst/>
              <a:gdLst/>
              <a:ahLst/>
              <a:cxnLst/>
              <a:rect l="l" t="t" r="r" b="b"/>
              <a:pathLst>
                <a:path w="2672188" h="271944" extrusionOk="0">
                  <a:moveTo>
                    <a:pt x="0" y="0"/>
                  </a:moveTo>
                  <a:lnTo>
                    <a:pt x="2672188" y="0"/>
                  </a:lnTo>
                  <a:lnTo>
                    <a:pt x="2672188" y="271944"/>
                  </a:lnTo>
                  <a:lnTo>
                    <a:pt x="0" y="271944"/>
                  </a:lnTo>
                  <a:close/>
                </a:path>
              </a:pathLst>
            </a:custGeom>
            <a:solidFill>
              <a:srgbClr val="FFBD59"/>
            </a:solidFill>
            <a:ln>
              <a:noFill/>
            </a:ln>
          </p:spPr>
        </p:sp>
        <p:sp>
          <p:nvSpPr>
            <p:cNvPr id="187" name="Google Shape;187;p9"/>
            <p:cNvSpPr txBox="1"/>
            <p:nvPr/>
          </p:nvSpPr>
          <p:spPr>
            <a:xfrm>
              <a:off x="0" y="-47625"/>
              <a:ext cx="26721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8" name="Google Shape;188;p9"/>
          <p:cNvGrpSpPr/>
          <p:nvPr/>
        </p:nvGrpSpPr>
        <p:grpSpPr>
          <a:xfrm>
            <a:off x="16643851" y="1561699"/>
            <a:ext cx="1235377" cy="1029507"/>
            <a:chOff x="78908" y="78908"/>
            <a:chExt cx="1647169" cy="1372676"/>
          </a:xfrm>
        </p:grpSpPr>
        <p:grpSp>
          <p:nvGrpSpPr>
            <p:cNvPr id="189" name="Google Shape;189;p9"/>
            <p:cNvGrpSpPr/>
            <p:nvPr/>
          </p:nvGrpSpPr>
          <p:grpSpPr>
            <a:xfrm>
              <a:off x="78908" y="742550"/>
              <a:ext cx="709034" cy="709034"/>
              <a:chOff x="73988" y="73988"/>
              <a:chExt cx="664823" cy="664823"/>
            </a:xfrm>
          </p:grpSpPr>
          <p:sp>
            <p:nvSpPr>
              <p:cNvPr id="190" name="Google Shape;190;p9"/>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9"/>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2" name="Google Shape;192;p9"/>
            <p:cNvGrpSpPr/>
            <p:nvPr/>
          </p:nvGrpSpPr>
          <p:grpSpPr>
            <a:xfrm>
              <a:off x="1017043" y="742550"/>
              <a:ext cx="709034" cy="709034"/>
              <a:chOff x="73988" y="73988"/>
              <a:chExt cx="664823" cy="664823"/>
            </a:xfrm>
          </p:grpSpPr>
          <p:sp>
            <p:nvSpPr>
              <p:cNvPr id="193" name="Google Shape;193;p9"/>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9"/>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5" name="Google Shape;195;p9"/>
            <p:cNvGrpSpPr/>
            <p:nvPr/>
          </p:nvGrpSpPr>
          <p:grpSpPr>
            <a:xfrm>
              <a:off x="537729" y="78908"/>
              <a:ext cx="709034" cy="709034"/>
              <a:chOff x="73988" y="73988"/>
              <a:chExt cx="664823" cy="664823"/>
            </a:xfrm>
          </p:grpSpPr>
          <p:sp>
            <p:nvSpPr>
              <p:cNvPr id="196" name="Google Shape;196;p9"/>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9"/>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98"/>
        <p:cNvGrpSpPr/>
        <p:nvPr/>
      </p:nvGrpSpPr>
      <p:grpSpPr>
        <a:xfrm>
          <a:off x="0" y="0"/>
          <a:ext cx="0" cy="0"/>
          <a:chOff x="0" y="0"/>
          <a:chExt cx="0" cy="0"/>
        </a:xfrm>
      </p:grpSpPr>
      <p:grpSp>
        <p:nvGrpSpPr>
          <p:cNvPr id="199" name="Google Shape;199;p10"/>
          <p:cNvGrpSpPr/>
          <p:nvPr/>
        </p:nvGrpSpPr>
        <p:grpSpPr>
          <a:xfrm>
            <a:off x="13218576" y="-180825"/>
            <a:ext cx="5069984" cy="10471732"/>
            <a:chOff x="0" y="-47625"/>
            <a:chExt cx="1767900" cy="2757969"/>
          </a:xfrm>
        </p:grpSpPr>
        <p:sp>
          <p:nvSpPr>
            <p:cNvPr id="200" name="Google Shape;200;p10"/>
            <p:cNvSpPr/>
            <p:nvPr/>
          </p:nvSpPr>
          <p:spPr>
            <a:xfrm>
              <a:off x="0" y="0"/>
              <a:ext cx="1767753" cy="2710344"/>
            </a:xfrm>
            <a:custGeom>
              <a:avLst/>
              <a:gdLst/>
              <a:ahLst/>
              <a:cxnLst/>
              <a:rect l="l" t="t" r="r" b="b"/>
              <a:pathLst>
                <a:path w="1767753" h="2710344" extrusionOk="0">
                  <a:moveTo>
                    <a:pt x="0" y="0"/>
                  </a:moveTo>
                  <a:lnTo>
                    <a:pt x="1767753" y="0"/>
                  </a:lnTo>
                  <a:lnTo>
                    <a:pt x="1767753" y="2710344"/>
                  </a:lnTo>
                  <a:lnTo>
                    <a:pt x="0" y="2710344"/>
                  </a:lnTo>
                  <a:close/>
                </a:path>
              </a:pathLst>
            </a:custGeom>
            <a:solidFill>
              <a:srgbClr val="2235B8"/>
            </a:solidFill>
            <a:ln>
              <a:noFill/>
            </a:ln>
          </p:spPr>
        </p:sp>
        <p:sp>
          <p:nvSpPr>
            <p:cNvPr id="201" name="Google Shape;201;p10"/>
            <p:cNvSpPr txBox="1"/>
            <p:nvPr/>
          </p:nvSpPr>
          <p:spPr>
            <a:xfrm>
              <a:off x="0" y="-47625"/>
              <a:ext cx="1767900" cy="27579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2" name="Google Shape;202;p10"/>
          <p:cNvSpPr txBox="1">
            <a:spLocks noGrp="1"/>
          </p:cNvSpPr>
          <p:nvPr>
            <p:ph type="title"/>
          </p:nvPr>
        </p:nvSpPr>
        <p:spPr>
          <a:xfrm>
            <a:off x="649750" y="4017975"/>
            <a:ext cx="11919000" cy="566700"/>
          </a:xfrm>
          <a:prstGeom prst="rect">
            <a:avLst/>
          </a:prstGeom>
          <a:noFill/>
          <a:ln>
            <a:noFill/>
          </a:ln>
        </p:spPr>
        <p:txBody>
          <a:bodyPr spcFirstLastPara="1" wrap="square" lIns="91425" tIns="45700" rIns="91425" bIns="45700" anchor="b" anchorCtr="0">
            <a:normAutofit/>
          </a:bodyPr>
          <a:lstStyle>
            <a:lvl1pPr lvl="0">
              <a:spcBef>
                <a:spcPts val="0"/>
              </a:spcBef>
              <a:spcAft>
                <a:spcPts val="0"/>
              </a:spcAft>
              <a:buClr>
                <a:schemeClr val="dk1"/>
              </a:buClr>
              <a:buSzPts val="9000"/>
              <a:buNone/>
              <a:defRPr/>
            </a:lvl1pPr>
            <a:lvl2pPr lvl="1" algn="ctr">
              <a:spcBef>
                <a:spcPts val="0"/>
              </a:spcBef>
              <a:spcAft>
                <a:spcPts val="0"/>
              </a:spcAft>
              <a:buSzPts val="9000"/>
              <a:buFont typeface="Merriweather"/>
              <a:buNone/>
              <a:defRPr sz="9000">
                <a:latin typeface="Merriweather"/>
                <a:ea typeface="Merriweather"/>
                <a:cs typeface="Merriweather"/>
                <a:sym typeface="Merriweather"/>
              </a:defRPr>
            </a:lvl2pPr>
            <a:lvl3pPr lvl="2" algn="ctr">
              <a:spcBef>
                <a:spcPts val="0"/>
              </a:spcBef>
              <a:spcAft>
                <a:spcPts val="0"/>
              </a:spcAft>
              <a:buSzPts val="9000"/>
              <a:buFont typeface="Merriweather"/>
              <a:buNone/>
              <a:defRPr sz="9000">
                <a:latin typeface="Merriweather"/>
                <a:ea typeface="Merriweather"/>
                <a:cs typeface="Merriweather"/>
                <a:sym typeface="Merriweather"/>
              </a:defRPr>
            </a:lvl3pPr>
            <a:lvl4pPr lvl="3" algn="ctr">
              <a:spcBef>
                <a:spcPts val="0"/>
              </a:spcBef>
              <a:spcAft>
                <a:spcPts val="0"/>
              </a:spcAft>
              <a:buSzPts val="9000"/>
              <a:buFont typeface="Merriweather"/>
              <a:buNone/>
              <a:defRPr sz="9000">
                <a:latin typeface="Merriweather"/>
                <a:ea typeface="Merriweather"/>
                <a:cs typeface="Merriweather"/>
                <a:sym typeface="Merriweather"/>
              </a:defRPr>
            </a:lvl4pPr>
            <a:lvl5pPr lvl="4" algn="ctr">
              <a:spcBef>
                <a:spcPts val="0"/>
              </a:spcBef>
              <a:spcAft>
                <a:spcPts val="0"/>
              </a:spcAft>
              <a:buSzPts val="9000"/>
              <a:buFont typeface="Merriweather"/>
              <a:buNone/>
              <a:defRPr sz="9000">
                <a:latin typeface="Merriweather"/>
                <a:ea typeface="Merriweather"/>
                <a:cs typeface="Merriweather"/>
                <a:sym typeface="Merriweather"/>
              </a:defRPr>
            </a:lvl5pPr>
            <a:lvl6pPr lvl="5" algn="ctr">
              <a:spcBef>
                <a:spcPts val="0"/>
              </a:spcBef>
              <a:spcAft>
                <a:spcPts val="0"/>
              </a:spcAft>
              <a:buSzPts val="9000"/>
              <a:buFont typeface="Merriweather"/>
              <a:buNone/>
              <a:defRPr sz="9000">
                <a:latin typeface="Merriweather"/>
                <a:ea typeface="Merriweather"/>
                <a:cs typeface="Merriweather"/>
                <a:sym typeface="Merriweather"/>
              </a:defRPr>
            </a:lvl6pPr>
            <a:lvl7pPr lvl="6" algn="ctr">
              <a:spcBef>
                <a:spcPts val="0"/>
              </a:spcBef>
              <a:spcAft>
                <a:spcPts val="0"/>
              </a:spcAft>
              <a:buSzPts val="9000"/>
              <a:buFont typeface="Merriweather"/>
              <a:buNone/>
              <a:defRPr sz="9000">
                <a:latin typeface="Merriweather"/>
                <a:ea typeface="Merriweather"/>
                <a:cs typeface="Merriweather"/>
                <a:sym typeface="Merriweather"/>
              </a:defRPr>
            </a:lvl7pPr>
            <a:lvl8pPr lvl="7" algn="ctr">
              <a:spcBef>
                <a:spcPts val="0"/>
              </a:spcBef>
              <a:spcAft>
                <a:spcPts val="0"/>
              </a:spcAft>
              <a:buSzPts val="9000"/>
              <a:buFont typeface="Merriweather"/>
              <a:buNone/>
              <a:defRPr sz="9000">
                <a:latin typeface="Merriweather"/>
                <a:ea typeface="Merriweather"/>
                <a:cs typeface="Merriweather"/>
                <a:sym typeface="Merriweather"/>
              </a:defRPr>
            </a:lvl8pPr>
            <a:lvl9pPr lvl="8" algn="ctr">
              <a:spcBef>
                <a:spcPts val="0"/>
              </a:spcBef>
              <a:spcAft>
                <a:spcPts val="0"/>
              </a:spcAft>
              <a:buSzPts val="9000"/>
              <a:buFont typeface="Merriweather"/>
              <a:buNone/>
              <a:defRPr sz="9000">
                <a:latin typeface="Merriweather"/>
                <a:ea typeface="Merriweather"/>
                <a:cs typeface="Merriweather"/>
                <a:sym typeface="Merriweather"/>
              </a:defRPr>
            </a:lvl9pPr>
          </a:lstStyle>
          <a:p>
            <a:endParaRPr/>
          </a:p>
        </p:txBody>
      </p:sp>
      <p:sp>
        <p:nvSpPr>
          <p:cNvPr id="203" name="Google Shape;203;p10"/>
          <p:cNvSpPr>
            <a:spLocks noGrp="1"/>
          </p:cNvSpPr>
          <p:nvPr>
            <p:ph type="pic" idx="2"/>
          </p:nvPr>
        </p:nvSpPr>
        <p:spPr>
          <a:xfrm>
            <a:off x="12189126" y="3660775"/>
            <a:ext cx="5486400" cy="4114800"/>
          </a:xfrm>
          <a:prstGeom prst="rect">
            <a:avLst/>
          </a:prstGeom>
          <a:noFill/>
          <a:ln>
            <a:noFill/>
          </a:ln>
        </p:spPr>
      </p:sp>
      <p:sp>
        <p:nvSpPr>
          <p:cNvPr id="204" name="Google Shape;204;p10"/>
          <p:cNvSpPr txBox="1">
            <a:spLocks noGrp="1"/>
          </p:cNvSpPr>
          <p:nvPr>
            <p:ph type="body" idx="1"/>
          </p:nvPr>
        </p:nvSpPr>
        <p:spPr>
          <a:xfrm>
            <a:off x="1982829" y="5057775"/>
            <a:ext cx="7449600" cy="804900"/>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2400"/>
              <a:buNone/>
              <a:defRPr/>
            </a:lvl1pPr>
            <a:lvl2pPr marL="914400" lvl="1" indent="-228600" algn="l">
              <a:spcBef>
                <a:spcPts val="240"/>
              </a:spcBef>
              <a:spcAft>
                <a:spcPts val="0"/>
              </a:spcAft>
              <a:buClr>
                <a:schemeClr val="dk1"/>
              </a:buClr>
              <a:buSzPts val="2400"/>
              <a:buNone/>
              <a:defRPr/>
            </a:lvl2pPr>
            <a:lvl3pPr marL="1371600" lvl="2" indent="-228600" algn="l">
              <a:spcBef>
                <a:spcPts val="200"/>
              </a:spcBef>
              <a:spcAft>
                <a:spcPts val="0"/>
              </a:spcAft>
              <a:buClr>
                <a:schemeClr val="dk1"/>
              </a:buClr>
              <a:buSzPts val="2400"/>
              <a:buNone/>
              <a:defRPr/>
            </a:lvl3pPr>
            <a:lvl4pPr marL="1828800" lvl="3" indent="-228600" algn="l">
              <a:spcBef>
                <a:spcPts val="180"/>
              </a:spcBef>
              <a:spcAft>
                <a:spcPts val="0"/>
              </a:spcAft>
              <a:buClr>
                <a:schemeClr val="dk1"/>
              </a:buClr>
              <a:buSzPts val="2400"/>
              <a:buNone/>
              <a:defRPr/>
            </a:lvl4pPr>
            <a:lvl5pPr marL="2286000" lvl="4" indent="-228600" algn="l">
              <a:spcBef>
                <a:spcPts val="180"/>
              </a:spcBef>
              <a:spcAft>
                <a:spcPts val="0"/>
              </a:spcAft>
              <a:buClr>
                <a:schemeClr val="dk1"/>
              </a:buClr>
              <a:buSzPts val="2400"/>
              <a:buNone/>
              <a:defRPr/>
            </a:lvl5pPr>
            <a:lvl6pPr marL="2743200" lvl="5" indent="-228600" algn="l">
              <a:spcBef>
                <a:spcPts val="180"/>
              </a:spcBef>
              <a:spcAft>
                <a:spcPts val="0"/>
              </a:spcAft>
              <a:buClr>
                <a:schemeClr val="dk1"/>
              </a:buClr>
              <a:buSzPts val="2400"/>
              <a:buNone/>
              <a:defRPr/>
            </a:lvl6pPr>
            <a:lvl7pPr marL="3200400" lvl="6" indent="-228600" algn="l">
              <a:spcBef>
                <a:spcPts val="180"/>
              </a:spcBef>
              <a:spcAft>
                <a:spcPts val="0"/>
              </a:spcAft>
              <a:buClr>
                <a:schemeClr val="dk1"/>
              </a:buClr>
              <a:buSzPts val="2400"/>
              <a:buNone/>
              <a:defRPr/>
            </a:lvl7pPr>
            <a:lvl8pPr marL="3657600" lvl="7" indent="-228600" algn="l">
              <a:spcBef>
                <a:spcPts val="180"/>
              </a:spcBef>
              <a:spcAft>
                <a:spcPts val="0"/>
              </a:spcAft>
              <a:buClr>
                <a:schemeClr val="dk1"/>
              </a:buClr>
              <a:buSzPts val="2400"/>
              <a:buNone/>
              <a:defRPr/>
            </a:lvl8pPr>
            <a:lvl9pPr marL="4114800" lvl="8" indent="-228600" algn="l">
              <a:spcBef>
                <a:spcPts val="180"/>
              </a:spcBef>
              <a:spcAft>
                <a:spcPts val="0"/>
              </a:spcAft>
              <a:buClr>
                <a:schemeClr val="dk1"/>
              </a:buClr>
              <a:buSzPts val="2400"/>
              <a:buNone/>
              <a:defRPr/>
            </a:lvl9pPr>
          </a:lstStyle>
          <a:p>
            <a:endParaRPr/>
          </a:p>
        </p:txBody>
      </p:sp>
      <p:grpSp>
        <p:nvGrpSpPr>
          <p:cNvPr id="205" name="Google Shape;205;p10"/>
          <p:cNvGrpSpPr/>
          <p:nvPr/>
        </p:nvGrpSpPr>
        <p:grpSpPr>
          <a:xfrm>
            <a:off x="0" y="9077476"/>
            <a:ext cx="13218506" cy="1213372"/>
            <a:chOff x="0" y="-47625"/>
            <a:chExt cx="3048900" cy="319569"/>
          </a:xfrm>
        </p:grpSpPr>
        <p:sp>
          <p:nvSpPr>
            <p:cNvPr id="206" name="Google Shape;206;p10"/>
            <p:cNvSpPr/>
            <p:nvPr/>
          </p:nvSpPr>
          <p:spPr>
            <a:xfrm>
              <a:off x="0" y="0"/>
              <a:ext cx="3048840" cy="271944"/>
            </a:xfrm>
            <a:custGeom>
              <a:avLst/>
              <a:gdLst/>
              <a:ahLst/>
              <a:cxnLst/>
              <a:rect l="l" t="t" r="r" b="b"/>
              <a:pathLst>
                <a:path w="3048840" h="271944" extrusionOk="0">
                  <a:moveTo>
                    <a:pt x="0" y="0"/>
                  </a:moveTo>
                  <a:lnTo>
                    <a:pt x="3048840" y="0"/>
                  </a:lnTo>
                  <a:lnTo>
                    <a:pt x="3048840" y="271944"/>
                  </a:lnTo>
                  <a:lnTo>
                    <a:pt x="0" y="271944"/>
                  </a:lnTo>
                  <a:close/>
                </a:path>
              </a:pathLst>
            </a:custGeom>
            <a:solidFill>
              <a:srgbClr val="FFBD59"/>
            </a:solidFill>
            <a:ln>
              <a:noFill/>
            </a:ln>
          </p:spPr>
        </p:sp>
        <p:sp>
          <p:nvSpPr>
            <p:cNvPr id="207" name="Google Shape;207;p10"/>
            <p:cNvSpPr txBox="1"/>
            <p:nvPr/>
          </p:nvSpPr>
          <p:spPr>
            <a:xfrm>
              <a:off x="0" y="-47625"/>
              <a:ext cx="3048900" cy="3195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08" name="Google Shape;208;p10"/>
          <p:cNvGrpSpPr/>
          <p:nvPr/>
        </p:nvGrpSpPr>
        <p:grpSpPr>
          <a:xfrm>
            <a:off x="10463765" y="1424570"/>
            <a:ext cx="8587213" cy="8587213"/>
            <a:chOff x="5525" y="5525"/>
            <a:chExt cx="801749" cy="801749"/>
          </a:xfrm>
        </p:grpSpPr>
        <p:sp>
          <p:nvSpPr>
            <p:cNvPr id="209" name="Google Shape;209;p10"/>
            <p:cNvSpPr/>
            <p:nvPr/>
          </p:nvSpPr>
          <p:spPr>
            <a:xfrm>
              <a:off x="5525" y="5525"/>
              <a:ext cx="801749" cy="801749"/>
            </a:xfrm>
            <a:custGeom>
              <a:avLst/>
              <a:gdLst/>
              <a:ahLst/>
              <a:cxnLst/>
              <a:rect l="l" t="t" r="r" b="b"/>
              <a:pathLst>
                <a:path w="801749" h="801749" extrusionOk="0">
                  <a:moveTo>
                    <a:pt x="410308" y="3908"/>
                  </a:moveTo>
                  <a:lnTo>
                    <a:pt x="797842" y="391442"/>
                  </a:lnTo>
                  <a:cubicBezTo>
                    <a:pt x="800344" y="393944"/>
                    <a:pt x="801750" y="397337"/>
                    <a:pt x="801750" y="400875"/>
                  </a:cubicBezTo>
                  <a:cubicBezTo>
                    <a:pt x="801750" y="404413"/>
                    <a:pt x="800344" y="407806"/>
                    <a:pt x="797842" y="410308"/>
                  </a:cubicBezTo>
                  <a:lnTo>
                    <a:pt x="410308" y="797842"/>
                  </a:lnTo>
                  <a:cubicBezTo>
                    <a:pt x="407806" y="800344"/>
                    <a:pt x="404413" y="801750"/>
                    <a:pt x="400875" y="801750"/>
                  </a:cubicBezTo>
                  <a:cubicBezTo>
                    <a:pt x="397337" y="801750"/>
                    <a:pt x="393944" y="800344"/>
                    <a:pt x="391442" y="797842"/>
                  </a:cubicBezTo>
                  <a:lnTo>
                    <a:pt x="3908" y="410308"/>
                  </a:lnTo>
                  <a:cubicBezTo>
                    <a:pt x="1406" y="407806"/>
                    <a:pt x="0" y="404413"/>
                    <a:pt x="0" y="400875"/>
                  </a:cubicBezTo>
                  <a:cubicBezTo>
                    <a:pt x="0" y="397337"/>
                    <a:pt x="1406" y="393944"/>
                    <a:pt x="3908" y="391442"/>
                  </a:cubicBezTo>
                  <a:lnTo>
                    <a:pt x="391442" y="3908"/>
                  </a:lnTo>
                  <a:cubicBezTo>
                    <a:pt x="393944" y="1406"/>
                    <a:pt x="397337" y="0"/>
                    <a:pt x="400875" y="0"/>
                  </a:cubicBezTo>
                  <a:cubicBezTo>
                    <a:pt x="404413" y="0"/>
                    <a:pt x="407806" y="1406"/>
                    <a:pt x="410308" y="3908"/>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0"/>
            <p:cNvSpPr txBox="1"/>
            <p:nvPr/>
          </p:nvSpPr>
          <p:spPr>
            <a:xfrm>
              <a:off x="139700" y="92075"/>
              <a:ext cx="533400" cy="5811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11" name="Google Shape;211;p10"/>
          <p:cNvSpPr/>
          <p:nvPr/>
        </p:nvSpPr>
        <p:spPr>
          <a:xfrm>
            <a:off x="14335895" y="5862663"/>
            <a:ext cx="4262087" cy="4262087"/>
          </a:xfrm>
          <a:custGeom>
            <a:avLst/>
            <a:gdLst/>
            <a:ahLst/>
            <a:cxnLst/>
            <a:rect l="l" t="t" r="r" b="b"/>
            <a:pathLst>
              <a:path w="795908" h="795908" extrusionOk="0">
                <a:moveTo>
                  <a:pt x="416819" y="10419"/>
                </a:moveTo>
                <a:lnTo>
                  <a:pt x="785489" y="379089"/>
                </a:lnTo>
                <a:cubicBezTo>
                  <a:pt x="795908" y="389508"/>
                  <a:pt x="795908" y="406400"/>
                  <a:pt x="785489" y="416819"/>
                </a:cubicBezTo>
                <a:lnTo>
                  <a:pt x="416819" y="785489"/>
                </a:lnTo>
                <a:cubicBezTo>
                  <a:pt x="406400" y="795908"/>
                  <a:pt x="389508" y="795908"/>
                  <a:pt x="379089" y="785489"/>
                </a:cubicBezTo>
                <a:lnTo>
                  <a:pt x="10419" y="416819"/>
                </a:lnTo>
                <a:cubicBezTo>
                  <a:pt x="0" y="406400"/>
                  <a:pt x="0" y="389508"/>
                  <a:pt x="10419" y="379089"/>
                </a:cubicBezTo>
                <a:lnTo>
                  <a:pt x="379089" y="10419"/>
                </a:lnTo>
                <a:cubicBezTo>
                  <a:pt x="389508" y="0"/>
                  <a:pt x="406400" y="0"/>
                  <a:pt x="416819" y="10419"/>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79650" y="1250950"/>
            <a:ext cx="169287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2"/>
              </a:buClr>
              <a:buSzPts val="9000"/>
              <a:buFont typeface="Merriweather"/>
              <a:buNone/>
              <a:defRPr sz="9000" i="0" u="none" strike="noStrike" cap="none">
                <a:solidFill>
                  <a:schemeClr val="dk2"/>
                </a:solidFill>
                <a:latin typeface="Merriweather"/>
                <a:ea typeface="Merriweather"/>
                <a:cs typeface="Merriweather"/>
                <a:sym typeface="Merriweathe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100500" y="4624375"/>
            <a:ext cx="8229600" cy="4526100"/>
          </a:xfrm>
          <a:prstGeom prst="rect">
            <a:avLst/>
          </a:prstGeom>
          <a:noFill/>
          <a:ln>
            <a:noFill/>
          </a:ln>
        </p:spPr>
        <p:txBody>
          <a:bodyPr spcFirstLastPara="1" wrap="square" lIns="91425" tIns="45700" rIns="91425" bIns="45700" anchor="t" anchorCtr="0">
            <a:normAutofit/>
          </a:bodyPr>
          <a:lstStyle>
            <a:lvl1pPr marL="457200" marR="0" lvl="0" indent="-381000" algn="l" rtl="0">
              <a:spcBef>
                <a:spcPts val="64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1pPr>
            <a:lvl2pPr marL="914400" marR="0" lvl="1" indent="-381000" algn="l" rtl="0">
              <a:spcBef>
                <a:spcPts val="56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2pPr>
            <a:lvl3pPr marL="1371600" marR="0" lvl="2" indent="-381000" algn="l" rtl="0">
              <a:spcBef>
                <a:spcPts val="48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3pPr>
            <a:lvl4pPr marL="1828800" marR="0" lvl="3"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4pPr>
            <a:lvl5pPr marL="2286000" marR="0" lvl="4"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5pPr>
            <a:lvl6pPr marL="2743200" marR="0" lvl="5"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6pPr>
            <a:lvl7pPr marL="3200400" marR="0" lvl="6"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7pPr>
            <a:lvl8pPr marL="3657600" marR="0" lvl="7"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8pPr>
            <a:lvl9pPr marL="4114800" marR="0" lvl="8" indent="-381000" algn="l" rtl="0">
              <a:spcBef>
                <a:spcPts val="400"/>
              </a:spcBef>
              <a:spcAft>
                <a:spcPts val="0"/>
              </a:spcAft>
              <a:buClr>
                <a:schemeClr val="dk1"/>
              </a:buClr>
              <a:buSzPts val="2400"/>
              <a:buFont typeface="Merriweather"/>
              <a:buChar char="•"/>
              <a:defRPr sz="2400" i="0" u="none" strike="noStrike" cap="none">
                <a:solidFill>
                  <a:schemeClr val="dk1"/>
                </a:solidFill>
                <a:latin typeface="Merriweather"/>
                <a:ea typeface="Merriweather"/>
                <a:cs typeface="Merriweather"/>
                <a:sym typeface="Merriweath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hyperlink" Target="https://www.hilton.com/birmingham/metropole/event-planning/"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215"/>
        <p:cNvGrpSpPr/>
        <p:nvPr/>
      </p:nvGrpSpPr>
      <p:grpSpPr>
        <a:xfrm>
          <a:off x="0" y="0"/>
          <a:ext cx="0" cy="0"/>
          <a:chOff x="0" y="0"/>
          <a:chExt cx="0" cy="0"/>
        </a:xfrm>
      </p:grpSpPr>
      <p:grpSp>
        <p:nvGrpSpPr>
          <p:cNvPr id="223" name="Google Shape;223;p11"/>
          <p:cNvGrpSpPr/>
          <p:nvPr/>
        </p:nvGrpSpPr>
        <p:grpSpPr>
          <a:xfrm>
            <a:off x="12652835" y="8092153"/>
            <a:ext cx="2332298" cy="2194847"/>
            <a:chOff x="15175" y="15175"/>
            <a:chExt cx="782451" cy="782451"/>
          </a:xfrm>
        </p:grpSpPr>
        <p:sp>
          <p:nvSpPr>
            <p:cNvPr id="224" name="Google Shape;224;p11"/>
            <p:cNvSpPr/>
            <p:nvPr/>
          </p:nvSpPr>
          <p:spPr>
            <a:xfrm>
              <a:off x="15175" y="15175"/>
              <a:ext cx="782451" cy="782451"/>
            </a:xfrm>
            <a:custGeom>
              <a:avLst/>
              <a:gdLst/>
              <a:ahLst/>
              <a:cxnLst/>
              <a:rect l="l" t="t" r="r" b="b"/>
              <a:pathLst>
                <a:path w="782451" h="782451" extrusionOk="0">
                  <a:moveTo>
                    <a:pt x="425118" y="18718"/>
                  </a:moveTo>
                  <a:lnTo>
                    <a:pt x="763732" y="357332"/>
                  </a:lnTo>
                  <a:cubicBezTo>
                    <a:pt x="782450" y="376050"/>
                    <a:pt x="782450" y="406400"/>
                    <a:pt x="763732" y="425118"/>
                  </a:cubicBezTo>
                  <a:lnTo>
                    <a:pt x="425118" y="763732"/>
                  </a:lnTo>
                  <a:cubicBezTo>
                    <a:pt x="406400" y="782450"/>
                    <a:pt x="376050" y="782450"/>
                    <a:pt x="357332" y="763732"/>
                  </a:cubicBezTo>
                  <a:lnTo>
                    <a:pt x="18718" y="425118"/>
                  </a:lnTo>
                  <a:cubicBezTo>
                    <a:pt x="0" y="406400"/>
                    <a:pt x="0" y="376050"/>
                    <a:pt x="18718" y="357332"/>
                  </a:cubicBezTo>
                  <a:lnTo>
                    <a:pt x="357332" y="18718"/>
                  </a:lnTo>
                  <a:cubicBezTo>
                    <a:pt x="376050" y="0"/>
                    <a:pt x="406400" y="0"/>
                    <a:pt x="425118" y="187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38922" name="Picture 10" descr="6 Technology Trends Redefining the Hospitality Industry | Entrepreneur"/>
          <p:cNvPicPr>
            <a:picLocks noChangeAspect="1" noChangeArrowheads="1"/>
          </p:cNvPicPr>
          <p:nvPr/>
        </p:nvPicPr>
        <p:blipFill>
          <a:blip r:embed="rId3"/>
          <a:srcRect/>
          <a:stretch>
            <a:fillRect/>
          </a:stretch>
        </p:blipFill>
        <p:spPr bwMode="auto">
          <a:xfrm>
            <a:off x="13588409" y="5592097"/>
            <a:ext cx="4784651" cy="4798375"/>
          </a:xfrm>
          <a:prstGeom prst="diamond">
            <a:avLst/>
          </a:prstGeom>
          <a:noFill/>
        </p:spPr>
      </p:pic>
      <p:grpSp>
        <p:nvGrpSpPr>
          <p:cNvPr id="216" name="Google Shape;216;p11"/>
          <p:cNvGrpSpPr/>
          <p:nvPr/>
        </p:nvGrpSpPr>
        <p:grpSpPr>
          <a:xfrm>
            <a:off x="0" y="9077474"/>
            <a:ext cx="18288000" cy="1213365"/>
            <a:chOff x="0" y="-47625"/>
            <a:chExt cx="4816593" cy="319569"/>
          </a:xfrm>
        </p:grpSpPr>
        <p:sp>
          <p:nvSpPr>
            <p:cNvPr id="217" name="Google Shape;217;p11"/>
            <p:cNvSpPr/>
            <p:nvPr/>
          </p:nvSpPr>
          <p:spPr>
            <a:xfrm>
              <a:off x="0" y="0"/>
              <a:ext cx="4816592" cy="271944"/>
            </a:xfrm>
            <a:custGeom>
              <a:avLst/>
              <a:gdLst/>
              <a:ahLst/>
              <a:cxnLst/>
              <a:rect l="l" t="t" r="r" b="b"/>
              <a:pathLst>
                <a:path w="4816592" h="271944" extrusionOk="0">
                  <a:moveTo>
                    <a:pt x="0" y="0"/>
                  </a:moveTo>
                  <a:lnTo>
                    <a:pt x="4816592" y="0"/>
                  </a:lnTo>
                  <a:lnTo>
                    <a:pt x="4816592" y="271944"/>
                  </a:lnTo>
                  <a:lnTo>
                    <a:pt x="0" y="271944"/>
                  </a:lnTo>
                  <a:close/>
                </a:path>
              </a:pathLst>
            </a:custGeom>
            <a:solidFill>
              <a:srgbClr val="2235B8"/>
            </a:solidFill>
            <a:ln>
              <a:noFill/>
            </a:ln>
          </p:spPr>
          <p:txBody>
            <a:bodyPr/>
            <a:lstStyle/>
            <a:p>
              <a:endParaRPr lang="en-GB"/>
            </a:p>
          </p:txBody>
        </p:sp>
        <p:sp>
          <p:nvSpPr>
            <p:cNvPr id="218" name="Google Shape;218;p11"/>
            <p:cNvSpPr txBox="1"/>
            <p:nvPr/>
          </p:nvSpPr>
          <p:spPr>
            <a:xfrm>
              <a:off x="0" y="-47625"/>
              <a:ext cx="4816593"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6" name="Google Shape;226;p11"/>
          <p:cNvGrpSpPr/>
          <p:nvPr/>
        </p:nvGrpSpPr>
        <p:grpSpPr>
          <a:xfrm>
            <a:off x="13363857" y="6121813"/>
            <a:ext cx="3850209" cy="3850209"/>
            <a:chOff x="9329" y="9329"/>
            <a:chExt cx="794141" cy="794141"/>
          </a:xfrm>
        </p:grpSpPr>
        <p:sp>
          <p:nvSpPr>
            <p:cNvPr id="227" name="Google Shape;227;p11"/>
            <p:cNvSpPr/>
            <p:nvPr/>
          </p:nvSpPr>
          <p:spPr>
            <a:xfrm>
              <a:off x="9329" y="9329"/>
              <a:ext cx="794141" cy="794141"/>
            </a:xfrm>
            <a:custGeom>
              <a:avLst/>
              <a:gdLst/>
              <a:ahLst/>
              <a:cxnLst/>
              <a:rect l="l" t="t" r="r" b="b"/>
              <a:pathLst>
                <a:path w="794141" h="794141" extrusionOk="0">
                  <a:moveTo>
                    <a:pt x="417909" y="11509"/>
                  </a:moveTo>
                  <a:lnTo>
                    <a:pt x="782633" y="376233"/>
                  </a:lnTo>
                  <a:cubicBezTo>
                    <a:pt x="794142" y="387742"/>
                    <a:pt x="794142" y="406400"/>
                    <a:pt x="782633" y="417909"/>
                  </a:cubicBezTo>
                  <a:lnTo>
                    <a:pt x="417909" y="782633"/>
                  </a:lnTo>
                  <a:cubicBezTo>
                    <a:pt x="406400" y="794142"/>
                    <a:pt x="387742" y="794142"/>
                    <a:pt x="376233" y="782633"/>
                  </a:cubicBezTo>
                  <a:lnTo>
                    <a:pt x="11509" y="417909"/>
                  </a:lnTo>
                  <a:cubicBezTo>
                    <a:pt x="0" y="406400"/>
                    <a:pt x="0" y="387742"/>
                    <a:pt x="11509" y="376233"/>
                  </a:cubicBezTo>
                  <a:lnTo>
                    <a:pt x="376233" y="11509"/>
                  </a:lnTo>
                  <a:cubicBezTo>
                    <a:pt x="387742" y="0"/>
                    <a:pt x="406400" y="0"/>
                    <a:pt x="417909" y="1150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9" name="Google Shape;229;p11"/>
          <p:cNvGrpSpPr/>
          <p:nvPr/>
        </p:nvGrpSpPr>
        <p:grpSpPr>
          <a:xfrm rot="5400000">
            <a:off x="583777" y="7573109"/>
            <a:ext cx="1235371" cy="1029501"/>
            <a:chOff x="78907" y="78907"/>
            <a:chExt cx="1647161" cy="1372668"/>
          </a:xfrm>
        </p:grpSpPr>
        <p:grpSp>
          <p:nvGrpSpPr>
            <p:cNvPr id="230" name="Google Shape;230;p11"/>
            <p:cNvGrpSpPr/>
            <p:nvPr/>
          </p:nvGrpSpPr>
          <p:grpSpPr>
            <a:xfrm>
              <a:off x="78907" y="742549"/>
              <a:ext cx="709026" cy="709026"/>
              <a:chOff x="73988" y="73988"/>
              <a:chExt cx="664823" cy="664823"/>
            </a:xfrm>
          </p:grpSpPr>
          <p:sp>
            <p:nvSpPr>
              <p:cNvPr id="231" name="Google Shape;231;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3" name="Google Shape;233;p11"/>
            <p:cNvGrpSpPr/>
            <p:nvPr/>
          </p:nvGrpSpPr>
          <p:grpSpPr>
            <a:xfrm>
              <a:off x="1017042" y="742549"/>
              <a:ext cx="709026" cy="709026"/>
              <a:chOff x="73988" y="73988"/>
              <a:chExt cx="664823" cy="664823"/>
            </a:xfrm>
          </p:grpSpPr>
          <p:sp>
            <p:nvSpPr>
              <p:cNvPr id="234" name="Google Shape;234;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6" name="Google Shape;236;p11"/>
            <p:cNvGrpSpPr/>
            <p:nvPr/>
          </p:nvGrpSpPr>
          <p:grpSpPr>
            <a:xfrm>
              <a:off x="537728" y="78907"/>
              <a:ext cx="709026" cy="709026"/>
              <a:chOff x="73988" y="73988"/>
              <a:chExt cx="664823" cy="664823"/>
            </a:xfrm>
          </p:grpSpPr>
          <p:sp>
            <p:nvSpPr>
              <p:cNvPr id="237" name="Google Shape;237;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239" name="Google Shape;239;p11"/>
          <p:cNvGrpSpPr/>
          <p:nvPr/>
        </p:nvGrpSpPr>
        <p:grpSpPr>
          <a:xfrm>
            <a:off x="10588026" y="619784"/>
            <a:ext cx="1029501" cy="1235371"/>
            <a:chOff x="78907" y="78908"/>
            <a:chExt cx="1372668" cy="1647161"/>
          </a:xfrm>
        </p:grpSpPr>
        <p:grpSp>
          <p:nvGrpSpPr>
            <p:cNvPr id="240" name="Google Shape;240;p11"/>
            <p:cNvGrpSpPr/>
            <p:nvPr/>
          </p:nvGrpSpPr>
          <p:grpSpPr>
            <a:xfrm rot="-5400000">
              <a:off x="742549" y="1017043"/>
              <a:ext cx="709026" cy="709026"/>
              <a:chOff x="73988" y="73988"/>
              <a:chExt cx="664823" cy="664823"/>
            </a:xfrm>
          </p:grpSpPr>
          <p:sp>
            <p:nvSpPr>
              <p:cNvPr id="241" name="Google Shape;241;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43" name="Google Shape;243;p11"/>
            <p:cNvGrpSpPr/>
            <p:nvPr/>
          </p:nvGrpSpPr>
          <p:grpSpPr>
            <a:xfrm rot="-5400000">
              <a:off x="742549" y="78908"/>
              <a:ext cx="709026" cy="709026"/>
              <a:chOff x="73988" y="73988"/>
              <a:chExt cx="664823" cy="664823"/>
            </a:xfrm>
          </p:grpSpPr>
          <p:sp>
            <p:nvSpPr>
              <p:cNvPr id="244" name="Google Shape;244;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46" name="Google Shape;246;p11"/>
            <p:cNvGrpSpPr/>
            <p:nvPr/>
          </p:nvGrpSpPr>
          <p:grpSpPr>
            <a:xfrm rot="-5400000">
              <a:off x="78907" y="558222"/>
              <a:ext cx="709026" cy="709026"/>
              <a:chOff x="73988" y="73988"/>
              <a:chExt cx="664823" cy="664823"/>
            </a:xfrm>
          </p:grpSpPr>
          <p:sp>
            <p:nvSpPr>
              <p:cNvPr id="247" name="Google Shape;247;p11"/>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249" name="Google Shape;249;p11"/>
          <p:cNvGrpSpPr/>
          <p:nvPr/>
        </p:nvGrpSpPr>
        <p:grpSpPr>
          <a:xfrm>
            <a:off x="2271810" y="6558794"/>
            <a:ext cx="6474485" cy="2393820"/>
            <a:chOff x="0" y="-47625"/>
            <a:chExt cx="1705203" cy="302390"/>
          </a:xfrm>
        </p:grpSpPr>
        <p:sp>
          <p:nvSpPr>
            <p:cNvPr id="250" name="Google Shape;250;p11"/>
            <p:cNvSpPr/>
            <p:nvPr/>
          </p:nvSpPr>
          <p:spPr>
            <a:xfrm>
              <a:off x="0" y="0"/>
              <a:ext cx="1705203" cy="254765"/>
            </a:xfrm>
            <a:custGeom>
              <a:avLst/>
              <a:gdLst/>
              <a:ahLst/>
              <a:cxnLst/>
              <a:rect l="l" t="t" r="r" b="b"/>
              <a:pathLst>
                <a:path w="1705203" h="254765" extrusionOk="0">
                  <a:moveTo>
                    <a:pt x="60984" y="0"/>
                  </a:moveTo>
                  <a:lnTo>
                    <a:pt x="1644219" y="0"/>
                  </a:lnTo>
                  <a:cubicBezTo>
                    <a:pt x="1677900" y="0"/>
                    <a:pt x="1705203" y="27303"/>
                    <a:pt x="1705203" y="60984"/>
                  </a:cubicBezTo>
                  <a:lnTo>
                    <a:pt x="1705203" y="193781"/>
                  </a:lnTo>
                  <a:cubicBezTo>
                    <a:pt x="1705203" y="227462"/>
                    <a:pt x="1677900" y="254765"/>
                    <a:pt x="1644219" y="254765"/>
                  </a:cubicBezTo>
                  <a:lnTo>
                    <a:pt x="60984" y="254765"/>
                  </a:lnTo>
                  <a:cubicBezTo>
                    <a:pt x="27303" y="254765"/>
                    <a:pt x="0" y="227462"/>
                    <a:pt x="0" y="193781"/>
                  </a:cubicBezTo>
                  <a:lnTo>
                    <a:pt x="0" y="60984"/>
                  </a:lnTo>
                  <a:cubicBezTo>
                    <a:pt x="0" y="27303"/>
                    <a:pt x="27303" y="0"/>
                    <a:pt x="60984" y="0"/>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txBox="1"/>
            <p:nvPr/>
          </p:nvSpPr>
          <p:spPr>
            <a:xfrm>
              <a:off x="0" y="-47625"/>
              <a:ext cx="1705203" cy="30239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52" name="Google Shape;252;p11"/>
          <p:cNvSpPr txBox="1"/>
          <p:nvPr/>
        </p:nvSpPr>
        <p:spPr>
          <a:xfrm>
            <a:off x="1201461" y="-89680"/>
            <a:ext cx="8882400" cy="7078861"/>
          </a:xfrm>
          <a:prstGeom prst="rect">
            <a:avLst/>
          </a:prstGeom>
          <a:noFill/>
          <a:ln>
            <a:noFill/>
          </a:ln>
        </p:spPr>
        <p:txBody>
          <a:bodyPr spcFirstLastPara="1" wrap="square" lIns="0" tIns="0" rIns="0" bIns="0" anchor="t" anchorCtr="0">
            <a:spAutoFit/>
          </a:bodyPr>
          <a:lstStyle/>
          <a:p>
            <a:pPr lvl="0" algn="ctr">
              <a:lnSpc>
                <a:spcPct val="115000"/>
              </a:lnSpc>
            </a:pPr>
            <a:r>
              <a:rPr lang="en-US" sz="10000" dirty="0">
                <a:latin typeface="Merriweather" charset="0"/>
              </a:rPr>
              <a:t>Event Theme: Technology and Innovation</a:t>
            </a:r>
            <a:endParaRPr sz="10000">
              <a:latin typeface="Merriweather" charset="0"/>
            </a:endParaRPr>
          </a:p>
        </p:txBody>
      </p:sp>
      <p:sp>
        <p:nvSpPr>
          <p:cNvPr id="253" name="Google Shape;253;p11"/>
          <p:cNvSpPr txBox="1"/>
          <p:nvPr/>
        </p:nvSpPr>
        <p:spPr>
          <a:xfrm>
            <a:off x="2381693" y="7267998"/>
            <a:ext cx="6337004" cy="1809726"/>
          </a:xfrm>
          <a:prstGeom prst="rect">
            <a:avLst/>
          </a:prstGeom>
          <a:noFill/>
          <a:ln>
            <a:noFill/>
          </a:ln>
        </p:spPr>
        <p:txBody>
          <a:bodyPr spcFirstLastPara="1" wrap="square" lIns="0" tIns="0" rIns="0" bIns="0" anchor="t" anchorCtr="0">
            <a:spAutoFit/>
          </a:bodyPr>
          <a:lstStyle/>
          <a:p>
            <a:pPr marL="0" marR="0" lvl="0" indent="0" rtl="0">
              <a:lnSpc>
                <a:spcPct val="140007"/>
              </a:lnSpc>
              <a:spcBef>
                <a:spcPts val="0"/>
              </a:spcBef>
              <a:spcAft>
                <a:spcPts val="0"/>
              </a:spcAft>
              <a:buNone/>
            </a:pPr>
            <a:r>
              <a:rPr lang="en-US" sz="2800" b="1" i="0" u="none" strike="noStrike" cap="none" dirty="0">
                <a:solidFill>
                  <a:srgbClr val="FFFFFF"/>
                </a:solidFill>
                <a:latin typeface="Merriweather"/>
                <a:ea typeface="Merriweather"/>
                <a:cs typeface="Merriweather"/>
                <a:sym typeface="Merriweather"/>
              </a:rPr>
              <a:t>Student Name: Daniela Gabriela V </a:t>
            </a:r>
            <a:r>
              <a:rPr lang="en-US" sz="2800" b="1" i="0" u="none" strike="noStrike" cap="none" dirty="0" err="1">
                <a:solidFill>
                  <a:srgbClr val="FFFFFF"/>
                </a:solidFill>
                <a:latin typeface="Merriweather"/>
                <a:ea typeface="Merriweather"/>
                <a:cs typeface="Merriweather"/>
                <a:sym typeface="Merriweather"/>
              </a:rPr>
              <a:t>artolomeu</a:t>
            </a:r>
            <a:endParaRPr lang="en-US" sz="2800" b="1" i="0" u="none" strike="noStrike" cap="none" dirty="0">
              <a:solidFill>
                <a:srgbClr val="FFFFFF"/>
              </a:solidFill>
              <a:latin typeface="Merriweather"/>
              <a:ea typeface="Merriweather"/>
              <a:cs typeface="Merriweather"/>
              <a:sym typeface="Merriweather"/>
            </a:endParaRPr>
          </a:p>
          <a:p>
            <a:pPr marL="0" marR="0" lvl="0" indent="0" rtl="0">
              <a:lnSpc>
                <a:spcPct val="140007"/>
              </a:lnSpc>
              <a:spcBef>
                <a:spcPts val="0"/>
              </a:spcBef>
              <a:spcAft>
                <a:spcPts val="0"/>
              </a:spcAft>
              <a:buNone/>
            </a:pPr>
            <a:r>
              <a:rPr lang="en-US" sz="2800" b="1" dirty="0">
                <a:solidFill>
                  <a:srgbClr val="FFFFFF"/>
                </a:solidFill>
                <a:latin typeface="Merriweather"/>
                <a:sym typeface="Merriweather"/>
              </a:rPr>
              <a:t>Student </a:t>
            </a:r>
            <a:r>
              <a:rPr lang="en-US" sz="2800" b="1">
                <a:solidFill>
                  <a:srgbClr val="FFFFFF"/>
                </a:solidFill>
                <a:latin typeface="Merriweather"/>
                <a:sym typeface="Merriweather"/>
              </a:rPr>
              <a:t>Id:2130495</a:t>
            </a:r>
            <a:endParaRPr sz="2800" dirty="0"/>
          </a:p>
        </p:txBody>
      </p:sp>
      <p:grpSp>
        <p:nvGrpSpPr>
          <p:cNvPr id="220" name="Google Shape;220;p11"/>
          <p:cNvGrpSpPr/>
          <p:nvPr/>
        </p:nvGrpSpPr>
        <p:grpSpPr>
          <a:xfrm>
            <a:off x="10716256" y="56498"/>
            <a:ext cx="7526518" cy="7526518"/>
            <a:chOff x="4827" y="4827"/>
            <a:chExt cx="803147" cy="803147"/>
          </a:xfrm>
        </p:grpSpPr>
        <p:sp>
          <p:nvSpPr>
            <p:cNvPr id="221" name="Google Shape;221;p11"/>
            <p:cNvSpPr/>
            <p:nvPr/>
          </p:nvSpPr>
          <p:spPr>
            <a:xfrm>
              <a:off x="4827" y="4827"/>
              <a:ext cx="803147" cy="803147"/>
            </a:xfrm>
            <a:custGeom>
              <a:avLst/>
              <a:gdLst/>
              <a:ahLst/>
              <a:cxnLst/>
              <a:rect l="l" t="t" r="r" b="b"/>
              <a:pathLst>
                <a:path w="803147" h="803147" extrusionOk="0">
                  <a:moveTo>
                    <a:pt x="412354" y="5954"/>
                  </a:moveTo>
                  <a:lnTo>
                    <a:pt x="797192" y="390792"/>
                  </a:lnTo>
                  <a:cubicBezTo>
                    <a:pt x="803146" y="396746"/>
                    <a:pt x="803146" y="406400"/>
                    <a:pt x="797192" y="412354"/>
                  </a:cubicBezTo>
                  <a:lnTo>
                    <a:pt x="412354" y="797192"/>
                  </a:lnTo>
                  <a:cubicBezTo>
                    <a:pt x="406400" y="803146"/>
                    <a:pt x="396746" y="803146"/>
                    <a:pt x="390792" y="797192"/>
                  </a:cubicBezTo>
                  <a:lnTo>
                    <a:pt x="5954" y="412354"/>
                  </a:lnTo>
                  <a:cubicBezTo>
                    <a:pt x="0" y="406400"/>
                    <a:pt x="0" y="396746"/>
                    <a:pt x="5954" y="390792"/>
                  </a:cubicBezTo>
                  <a:lnTo>
                    <a:pt x="390792" y="5954"/>
                  </a:lnTo>
                  <a:cubicBezTo>
                    <a:pt x="396746" y="0"/>
                    <a:pt x="406400" y="0"/>
                    <a:pt x="412354" y="5954"/>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943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38918" name="Picture 6" descr="Technology Shaping the Future of the Hospitality Industry | School of  Hospitality Administration"/>
          <p:cNvPicPr>
            <a:picLocks noChangeAspect="1" noChangeArrowheads="1"/>
          </p:cNvPicPr>
          <p:nvPr/>
        </p:nvPicPr>
        <p:blipFill>
          <a:blip r:embed="rId4"/>
          <a:srcRect/>
          <a:stretch>
            <a:fillRect/>
          </a:stretch>
        </p:blipFill>
        <p:spPr bwMode="auto">
          <a:xfrm>
            <a:off x="10696352" y="0"/>
            <a:ext cx="7591647" cy="7591646"/>
          </a:xfrm>
          <a:prstGeom prst="diamond">
            <a:avLst/>
          </a:prstGeom>
          <a:noFill/>
        </p:spPr>
      </p:pic>
      <p:pic>
        <p:nvPicPr>
          <p:cNvPr id="38924" name="Picture 12" descr="The Future of Hospitality: Leverage Technology in the Guest Journey"/>
          <p:cNvPicPr>
            <a:picLocks noChangeAspect="1" noChangeArrowheads="1"/>
          </p:cNvPicPr>
          <p:nvPr/>
        </p:nvPicPr>
        <p:blipFill>
          <a:blip r:embed="rId5"/>
          <a:srcRect/>
          <a:stretch>
            <a:fillRect/>
          </a:stretch>
        </p:blipFill>
        <p:spPr bwMode="auto">
          <a:xfrm>
            <a:off x="9760688" y="5605166"/>
            <a:ext cx="4018738" cy="3429001"/>
          </a:xfrm>
          <a:prstGeom prst="diamond">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319"/>
        <p:cNvGrpSpPr/>
        <p:nvPr/>
      </p:nvGrpSpPr>
      <p:grpSpPr>
        <a:xfrm>
          <a:off x="0" y="0"/>
          <a:ext cx="0" cy="0"/>
          <a:chOff x="0" y="0"/>
          <a:chExt cx="0" cy="0"/>
        </a:xfrm>
      </p:grpSpPr>
      <p:grpSp>
        <p:nvGrpSpPr>
          <p:cNvPr id="320" name="Google Shape;320;p13"/>
          <p:cNvGrpSpPr/>
          <p:nvPr/>
        </p:nvGrpSpPr>
        <p:grpSpPr>
          <a:xfrm>
            <a:off x="0" y="-180826"/>
            <a:ext cx="6605389" cy="10471665"/>
            <a:chOff x="0" y="-47625"/>
            <a:chExt cx="1739691" cy="2757969"/>
          </a:xfrm>
        </p:grpSpPr>
        <p:sp>
          <p:nvSpPr>
            <p:cNvPr id="321" name="Google Shape;321;p13"/>
            <p:cNvSpPr/>
            <p:nvPr/>
          </p:nvSpPr>
          <p:spPr>
            <a:xfrm>
              <a:off x="0" y="0"/>
              <a:ext cx="1739691" cy="2710344"/>
            </a:xfrm>
            <a:custGeom>
              <a:avLst/>
              <a:gdLst/>
              <a:ahLst/>
              <a:cxnLst/>
              <a:rect l="l" t="t" r="r" b="b"/>
              <a:pathLst>
                <a:path w="1739691" h="2710344" extrusionOk="0">
                  <a:moveTo>
                    <a:pt x="0" y="0"/>
                  </a:moveTo>
                  <a:lnTo>
                    <a:pt x="1739691" y="0"/>
                  </a:lnTo>
                  <a:lnTo>
                    <a:pt x="1739691" y="2710344"/>
                  </a:lnTo>
                  <a:lnTo>
                    <a:pt x="0" y="2710344"/>
                  </a:lnTo>
                  <a:close/>
                </a:path>
              </a:pathLst>
            </a:custGeom>
            <a:solidFill>
              <a:srgbClr val="FFBD59"/>
            </a:solidFill>
            <a:ln>
              <a:noFill/>
            </a:ln>
          </p:spPr>
          <p:txBody>
            <a:bodyPr/>
            <a:lstStyle/>
            <a:p>
              <a:endParaRPr lang="en-GB"/>
            </a:p>
          </p:txBody>
        </p:sp>
        <p:sp>
          <p:nvSpPr>
            <p:cNvPr id="322" name="Google Shape;322;p13"/>
            <p:cNvSpPr txBox="1"/>
            <p:nvPr/>
          </p:nvSpPr>
          <p:spPr>
            <a:xfrm>
              <a:off x="0" y="-47625"/>
              <a:ext cx="1739691"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23" name="Google Shape;323;p13"/>
          <p:cNvGrpSpPr/>
          <p:nvPr/>
        </p:nvGrpSpPr>
        <p:grpSpPr>
          <a:xfrm>
            <a:off x="3859132" y="6473125"/>
            <a:ext cx="2708370" cy="2708370"/>
            <a:chOff x="17017" y="17017"/>
            <a:chExt cx="778766" cy="778766"/>
          </a:xfrm>
        </p:grpSpPr>
        <p:sp>
          <p:nvSpPr>
            <p:cNvPr id="324" name="Google Shape;324;p13"/>
            <p:cNvSpPr/>
            <p:nvPr/>
          </p:nvSpPr>
          <p:spPr>
            <a:xfrm>
              <a:off x="17017" y="17017"/>
              <a:ext cx="778766" cy="778766"/>
            </a:xfrm>
            <a:custGeom>
              <a:avLst/>
              <a:gdLst/>
              <a:ahLst/>
              <a:cxnLst/>
              <a:rect l="l" t="t" r="r" b="b"/>
              <a:pathLst>
                <a:path w="778766" h="778766" extrusionOk="0">
                  <a:moveTo>
                    <a:pt x="418433" y="12033"/>
                  </a:moveTo>
                  <a:lnTo>
                    <a:pt x="766733" y="360333"/>
                  </a:lnTo>
                  <a:cubicBezTo>
                    <a:pt x="774438" y="368038"/>
                    <a:pt x="778766" y="378487"/>
                    <a:pt x="778766" y="389383"/>
                  </a:cubicBezTo>
                  <a:cubicBezTo>
                    <a:pt x="778766" y="400279"/>
                    <a:pt x="774438" y="410728"/>
                    <a:pt x="766733" y="418433"/>
                  </a:cubicBezTo>
                  <a:lnTo>
                    <a:pt x="418433" y="766733"/>
                  </a:lnTo>
                  <a:cubicBezTo>
                    <a:pt x="410728" y="774438"/>
                    <a:pt x="400279" y="778766"/>
                    <a:pt x="389383" y="778766"/>
                  </a:cubicBezTo>
                  <a:cubicBezTo>
                    <a:pt x="378487" y="778766"/>
                    <a:pt x="368038" y="774438"/>
                    <a:pt x="360333" y="766733"/>
                  </a:cubicBezTo>
                  <a:lnTo>
                    <a:pt x="12033" y="418433"/>
                  </a:lnTo>
                  <a:cubicBezTo>
                    <a:pt x="4328" y="410728"/>
                    <a:pt x="0" y="400279"/>
                    <a:pt x="0" y="389383"/>
                  </a:cubicBezTo>
                  <a:cubicBezTo>
                    <a:pt x="0" y="378487"/>
                    <a:pt x="4328" y="368038"/>
                    <a:pt x="12033" y="360333"/>
                  </a:cubicBezTo>
                  <a:lnTo>
                    <a:pt x="360333" y="12033"/>
                  </a:lnTo>
                  <a:cubicBezTo>
                    <a:pt x="368038" y="4328"/>
                    <a:pt x="378487" y="0"/>
                    <a:pt x="389383" y="0"/>
                  </a:cubicBezTo>
                  <a:cubicBezTo>
                    <a:pt x="400279" y="0"/>
                    <a:pt x="410728" y="4328"/>
                    <a:pt x="418433" y="12033"/>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26" name="Google Shape;326;p13"/>
          <p:cNvGrpSpPr/>
          <p:nvPr/>
        </p:nvGrpSpPr>
        <p:grpSpPr>
          <a:xfrm>
            <a:off x="0" y="9077474"/>
            <a:ext cx="18288000" cy="1213365"/>
            <a:chOff x="0" y="-47625"/>
            <a:chExt cx="4816593" cy="319569"/>
          </a:xfrm>
        </p:grpSpPr>
        <p:sp>
          <p:nvSpPr>
            <p:cNvPr id="327" name="Google Shape;327;p13"/>
            <p:cNvSpPr/>
            <p:nvPr/>
          </p:nvSpPr>
          <p:spPr>
            <a:xfrm>
              <a:off x="0" y="0"/>
              <a:ext cx="4816592" cy="271944"/>
            </a:xfrm>
            <a:custGeom>
              <a:avLst/>
              <a:gdLst/>
              <a:ahLst/>
              <a:cxnLst/>
              <a:rect l="l" t="t" r="r" b="b"/>
              <a:pathLst>
                <a:path w="4816592" h="271944" extrusionOk="0">
                  <a:moveTo>
                    <a:pt x="0" y="0"/>
                  </a:moveTo>
                  <a:lnTo>
                    <a:pt x="4816592" y="0"/>
                  </a:lnTo>
                  <a:lnTo>
                    <a:pt x="4816592" y="271944"/>
                  </a:lnTo>
                  <a:lnTo>
                    <a:pt x="0" y="271944"/>
                  </a:lnTo>
                  <a:close/>
                </a:path>
              </a:pathLst>
            </a:custGeom>
            <a:solidFill>
              <a:srgbClr val="2235B8"/>
            </a:solidFill>
            <a:ln>
              <a:noFill/>
            </a:ln>
          </p:spPr>
          <p:txBody>
            <a:bodyPr/>
            <a:lstStyle/>
            <a:p>
              <a:endParaRPr lang="en-GB"/>
            </a:p>
          </p:txBody>
        </p:sp>
        <p:sp>
          <p:nvSpPr>
            <p:cNvPr id="328" name="Google Shape;328;p13"/>
            <p:cNvSpPr txBox="1"/>
            <p:nvPr/>
          </p:nvSpPr>
          <p:spPr>
            <a:xfrm>
              <a:off x="0" y="-47625"/>
              <a:ext cx="4816593"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35" name="Google Shape;335;p13"/>
          <p:cNvGrpSpPr/>
          <p:nvPr/>
        </p:nvGrpSpPr>
        <p:grpSpPr>
          <a:xfrm>
            <a:off x="16173518" y="7520666"/>
            <a:ext cx="1235371" cy="1029501"/>
            <a:chOff x="78907" y="78907"/>
            <a:chExt cx="1647161" cy="1372668"/>
          </a:xfrm>
        </p:grpSpPr>
        <p:grpSp>
          <p:nvGrpSpPr>
            <p:cNvPr id="336" name="Google Shape;336;p13"/>
            <p:cNvGrpSpPr/>
            <p:nvPr/>
          </p:nvGrpSpPr>
          <p:grpSpPr>
            <a:xfrm>
              <a:off x="78907" y="742549"/>
              <a:ext cx="709026" cy="709026"/>
              <a:chOff x="73988" y="73988"/>
              <a:chExt cx="664823" cy="664823"/>
            </a:xfrm>
          </p:grpSpPr>
          <p:sp>
            <p:nvSpPr>
              <p:cNvPr id="337" name="Google Shape;337;p1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39" name="Google Shape;339;p13"/>
            <p:cNvGrpSpPr/>
            <p:nvPr/>
          </p:nvGrpSpPr>
          <p:grpSpPr>
            <a:xfrm>
              <a:off x="1017042" y="742549"/>
              <a:ext cx="709026" cy="709026"/>
              <a:chOff x="73988" y="73988"/>
              <a:chExt cx="664823" cy="664823"/>
            </a:xfrm>
          </p:grpSpPr>
          <p:sp>
            <p:nvSpPr>
              <p:cNvPr id="340" name="Google Shape;340;p1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2" name="Google Shape;342;p13"/>
            <p:cNvGrpSpPr/>
            <p:nvPr/>
          </p:nvGrpSpPr>
          <p:grpSpPr>
            <a:xfrm>
              <a:off x="537728" y="78907"/>
              <a:ext cx="709026" cy="709026"/>
              <a:chOff x="73988" y="73988"/>
              <a:chExt cx="664823" cy="664823"/>
            </a:xfrm>
          </p:grpSpPr>
          <p:sp>
            <p:nvSpPr>
              <p:cNvPr id="343" name="Google Shape;343;p13"/>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sp>
        <p:nvSpPr>
          <p:cNvPr id="345" name="Google Shape;345;p13"/>
          <p:cNvSpPr txBox="1"/>
          <p:nvPr/>
        </p:nvSpPr>
        <p:spPr>
          <a:xfrm>
            <a:off x="8405669" y="3076575"/>
            <a:ext cx="7378075" cy="13811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1" i="0" u="none" strike="noStrike" cap="none" dirty="0">
                <a:solidFill>
                  <a:srgbClr val="2235B8"/>
                </a:solidFill>
                <a:latin typeface="Merriweather"/>
                <a:ea typeface="Merriweather"/>
                <a:cs typeface="Merriweather"/>
                <a:sym typeface="Merriweather"/>
              </a:rPr>
              <a:t>Introduction</a:t>
            </a:r>
            <a:endParaRPr/>
          </a:p>
        </p:txBody>
      </p:sp>
      <p:sp>
        <p:nvSpPr>
          <p:cNvPr id="346" name="Google Shape;346;p13"/>
          <p:cNvSpPr txBox="1"/>
          <p:nvPr/>
        </p:nvSpPr>
        <p:spPr>
          <a:xfrm>
            <a:off x="9080938" y="5027754"/>
            <a:ext cx="6716110" cy="2320635"/>
          </a:xfrm>
          <a:prstGeom prst="rect">
            <a:avLst/>
          </a:prstGeom>
          <a:noFill/>
          <a:ln>
            <a:noFill/>
          </a:ln>
        </p:spPr>
        <p:txBody>
          <a:bodyPr spcFirstLastPara="1" wrap="square" lIns="0" tIns="0" rIns="0" bIns="0" anchor="t" anchorCtr="0">
            <a:spAutoFit/>
          </a:bodyPr>
          <a:lstStyle/>
          <a:p>
            <a:pPr lvl="0" algn="ctr">
              <a:lnSpc>
                <a:spcPct val="130000"/>
              </a:lnSpc>
            </a:pPr>
            <a:r>
              <a:rPr lang="en-US" sz="2900" dirty="0">
                <a:latin typeface="Barlow" charset="0"/>
              </a:rPr>
              <a:t>The name of the MICE event theme is "Technology and Innovation", </a:t>
            </a:r>
            <a:r>
              <a:rPr lang="en-US" sz="2900" dirty="0" err="1">
                <a:latin typeface="Barlow" charset="0"/>
              </a:rPr>
              <a:t>organised</a:t>
            </a:r>
            <a:r>
              <a:rPr lang="en-US" sz="2900" dirty="0">
                <a:latin typeface="Barlow" charset="0"/>
              </a:rPr>
              <a:t> at the renowned hotel "Hilton Birmingham </a:t>
            </a:r>
            <a:r>
              <a:rPr lang="en-US" sz="2900" dirty="0" err="1">
                <a:latin typeface="Barlow" charset="0"/>
              </a:rPr>
              <a:t>Metropole</a:t>
            </a:r>
            <a:r>
              <a:rPr lang="en-US" sz="2900" dirty="0">
                <a:latin typeface="Barlow" charset="0"/>
              </a:rPr>
              <a:t>" (Fox, 2014). </a:t>
            </a:r>
            <a:endParaRPr sz="2900">
              <a:latin typeface="Barlow" charset="0"/>
            </a:endParaRPr>
          </a:p>
        </p:txBody>
      </p:sp>
      <p:pic>
        <p:nvPicPr>
          <p:cNvPr id="34818" name="Picture 2" descr="How tech innovation is changing the hospitality · C4S search Pro"/>
          <p:cNvPicPr>
            <a:picLocks noChangeAspect="1" noChangeArrowheads="1"/>
          </p:cNvPicPr>
          <p:nvPr/>
        </p:nvPicPr>
        <p:blipFill>
          <a:blip r:embed="rId3"/>
          <a:srcRect/>
          <a:stretch>
            <a:fillRect/>
          </a:stretch>
        </p:blipFill>
        <p:spPr bwMode="auto">
          <a:xfrm>
            <a:off x="489097" y="489099"/>
            <a:ext cx="6613799" cy="6592186"/>
          </a:xfrm>
          <a:prstGeom prst="diamond">
            <a:avLst/>
          </a:prstGeom>
          <a:noFill/>
        </p:spPr>
      </p:pic>
      <p:grpSp>
        <p:nvGrpSpPr>
          <p:cNvPr id="352" name="Google Shape;352;p13"/>
          <p:cNvGrpSpPr/>
          <p:nvPr/>
        </p:nvGrpSpPr>
        <p:grpSpPr>
          <a:xfrm>
            <a:off x="5897054" y="1611511"/>
            <a:ext cx="1779570" cy="1779570"/>
            <a:chOff x="25344" y="25344"/>
            <a:chExt cx="762111" cy="762111"/>
          </a:xfrm>
        </p:grpSpPr>
        <p:sp>
          <p:nvSpPr>
            <p:cNvPr id="353" name="Google Shape;353;p13"/>
            <p:cNvSpPr/>
            <p:nvPr/>
          </p:nvSpPr>
          <p:spPr>
            <a:xfrm>
              <a:off x="25344" y="25344"/>
              <a:ext cx="762111" cy="762111"/>
            </a:xfrm>
            <a:custGeom>
              <a:avLst/>
              <a:gdLst/>
              <a:ahLst/>
              <a:cxnLst/>
              <a:rect l="l" t="t" r="r" b="b"/>
              <a:pathLst>
                <a:path w="762111" h="762111" extrusionOk="0">
                  <a:moveTo>
                    <a:pt x="424322" y="17922"/>
                  </a:moveTo>
                  <a:lnTo>
                    <a:pt x="744190" y="337790"/>
                  </a:lnTo>
                  <a:cubicBezTo>
                    <a:pt x="755665" y="349265"/>
                    <a:pt x="762112" y="364828"/>
                    <a:pt x="762112" y="381056"/>
                  </a:cubicBezTo>
                  <a:cubicBezTo>
                    <a:pt x="762112" y="397284"/>
                    <a:pt x="755665" y="412847"/>
                    <a:pt x="744190" y="424322"/>
                  </a:cubicBezTo>
                  <a:lnTo>
                    <a:pt x="424322" y="744190"/>
                  </a:lnTo>
                  <a:cubicBezTo>
                    <a:pt x="412847" y="755665"/>
                    <a:pt x="397284" y="762112"/>
                    <a:pt x="381056" y="762112"/>
                  </a:cubicBezTo>
                  <a:cubicBezTo>
                    <a:pt x="364828" y="762112"/>
                    <a:pt x="349265" y="755665"/>
                    <a:pt x="337790" y="744190"/>
                  </a:cubicBezTo>
                  <a:lnTo>
                    <a:pt x="17922" y="424322"/>
                  </a:lnTo>
                  <a:cubicBezTo>
                    <a:pt x="6447" y="412847"/>
                    <a:pt x="0" y="397284"/>
                    <a:pt x="0" y="381056"/>
                  </a:cubicBezTo>
                  <a:cubicBezTo>
                    <a:pt x="0" y="364828"/>
                    <a:pt x="6447" y="349265"/>
                    <a:pt x="17922" y="337790"/>
                  </a:cubicBezTo>
                  <a:lnTo>
                    <a:pt x="337790" y="17922"/>
                  </a:lnTo>
                  <a:cubicBezTo>
                    <a:pt x="349265" y="6447"/>
                    <a:pt x="364828" y="0"/>
                    <a:pt x="381056" y="0"/>
                  </a:cubicBezTo>
                  <a:cubicBezTo>
                    <a:pt x="397284" y="0"/>
                    <a:pt x="412847" y="6447"/>
                    <a:pt x="424322" y="17922"/>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9" name="Google Shape;349;p13"/>
          <p:cNvGrpSpPr/>
          <p:nvPr/>
        </p:nvGrpSpPr>
        <p:grpSpPr>
          <a:xfrm>
            <a:off x="919112" y="324341"/>
            <a:ext cx="6757516" cy="6757516"/>
            <a:chOff x="6996" y="6996"/>
            <a:chExt cx="798808" cy="798808"/>
          </a:xfrm>
        </p:grpSpPr>
        <p:sp>
          <p:nvSpPr>
            <p:cNvPr id="350" name="Google Shape;350;p13"/>
            <p:cNvSpPr/>
            <p:nvPr/>
          </p:nvSpPr>
          <p:spPr>
            <a:xfrm>
              <a:off x="6996" y="6996"/>
              <a:ext cx="798808" cy="798808"/>
            </a:xfrm>
            <a:custGeom>
              <a:avLst/>
              <a:gdLst/>
              <a:ahLst/>
              <a:cxnLst/>
              <a:rect l="l" t="t" r="r" b="b"/>
              <a:pathLst>
                <a:path w="798808" h="798808" extrusionOk="0">
                  <a:moveTo>
                    <a:pt x="411347" y="4947"/>
                  </a:moveTo>
                  <a:lnTo>
                    <a:pt x="793861" y="387461"/>
                  </a:lnTo>
                  <a:cubicBezTo>
                    <a:pt x="797029" y="390629"/>
                    <a:pt x="798808" y="394925"/>
                    <a:pt x="798808" y="399404"/>
                  </a:cubicBezTo>
                  <a:cubicBezTo>
                    <a:pt x="798808" y="403883"/>
                    <a:pt x="797029" y="408179"/>
                    <a:pt x="793861" y="411347"/>
                  </a:cubicBezTo>
                  <a:lnTo>
                    <a:pt x="411347" y="793861"/>
                  </a:lnTo>
                  <a:cubicBezTo>
                    <a:pt x="408179" y="797029"/>
                    <a:pt x="403883" y="798808"/>
                    <a:pt x="399404" y="798808"/>
                  </a:cubicBezTo>
                  <a:cubicBezTo>
                    <a:pt x="394925" y="798808"/>
                    <a:pt x="390629" y="797029"/>
                    <a:pt x="387461" y="793861"/>
                  </a:cubicBezTo>
                  <a:lnTo>
                    <a:pt x="4947" y="411347"/>
                  </a:lnTo>
                  <a:cubicBezTo>
                    <a:pt x="1779" y="408179"/>
                    <a:pt x="0" y="403883"/>
                    <a:pt x="0" y="399404"/>
                  </a:cubicBezTo>
                  <a:cubicBezTo>
                    <a:pt x="0" y="394925"/>
                    <a:pt x="1779" y="390629"/>
                    <a:pt x="4947" y="387461"/>
                  </a:cubicBezTo>
                  <a:lnTo>
                    <a:pt x="387461" y="4947"/>
                  </a:lnTo>
                  <a:cubicBezTo>
                    <a:pt x="390629" y="1779"/>
                    <a:pt x="394925" y="0"/>
                    <a:pt x="399404" y="0"/>
                  </a:cubicBezTo>
                  <a:cubicBezTo>
                    <a:pt x="403883" y="0"/>
                    <a:pt x="408179" y="1779"/>
                    <a:pt x="411347" y="4947"/>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3"/>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34820" name="Picture 4" descr="Hilton Birmingham Metropole | Day Use Birmingham | DayBreakHotels"/>
          <p:cNvPicPr>
            <a:picLocks noChangeAspect="1" noChangeArrowheads="1"/>
          </p:cNvPicPr>
          <p:nvPr/>
        </p:nvPicPr>
        <p:blipFill>
          <a:blip r:embed="rId4"/>
          <a:srcRect/>
          <a:stretch>
            <a:fillRect/>
          </a:stretch>
        </p:blipFill>
        <p:spPr bwMode="auto">
          <a:xfrm flipH="1">
            <a:off x="4104167" y="6442921"/>
            <a:ext cx="2721935" cy="2743609"/>
          </a:xfrm>
          <a:prstGeom prst="diamond">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359"/>
        <p:cNvGrpSpPr/>
        <p:nvPr/>
      </p:nvGrpSpPr>
      <p:grpSpPr>
        <a:xfrm>
          <a:off x="0" y="0"/>
          <a:ext cx="0" cy="0"/>
          <a:chOff x="0" y="0"/>
          <a:chExt cx="0" cy="0"/>
        </a:xfrm>
      </p:grpSpPr>
      <p:grpSp>
        <p:nvGrpSpPr>
          <p:cNvPr id="360" name="Google Shape;360;p14"/>
          <p:cNvGrpSpPr/>
          <p:nvPr/>
        </p:nvGrpSpPr>
        <p:grpSpPr>
          <a:xfrm>
            <a:off x="1894303" y="9077474"/>
            <a:ext cx="16393697" cy="1213365"/>
            <a:chOff x="0" y="-47625"/>
            <a:chExt cx="4317682" cy="319569"/>
          </a:xfrm>
        </p:grpSpPr>
        <p:sp>
          <p:nvSpPr>
            <p:cNvPr id="361" name="Google Shape;361;p14"/>
            <p:cNvSpPr/>
            <p:nvPr/>
          </p:nvSpPr>
          <p:spPr>
            <a:xfrm>
              <a:off x="0" y="0"/>
              <a:ext cx="4317681" cy="271944"/>
            </a:xfrm>
            <a:custGeom>
              <a:avLst/>
              <a:gdLst/>
              <a:ahLst/>
              <a:cxnLst/>
              <a:rect l="l" t="t" r="r" b="b"/>
              <a:pathLst>
                <a:path w="4317681" h="271944" extrusionOk="0">
                  <a:moveTo>
                    <a:pt x="0" y="0"/>
                  </a:moveTo>
                  <a:lnTo>
                    <a:pt x="4317681" y="0"/>
                  </a:lnTo>
                  <a:lnTo>
                    <a:pt x="4317681" y="271944"/>
                  </a:lnTo>
                  <a:lnTo>
                    <a:pt x="0" y="271944"/>
                  </a:lnTo>
                  <a:close/>
                </a:path>
              </a:pathLst>
            </a:custGeom>
            <a:solidFill>
              <a:srgbClr val="2235B8"/>
            </a:solidFill>
            <a:ln>
              <a:noFill/>
            </a:ln>
          </p:spPr>
          <p:txBody>
            <a:bodyPr/>
            <a:lstStyle/>
            <a:p>
              <a:endParaRPr lang="en-GB"/>
            </a:p>
          </p:txBody>
        </p:sp>
        <p:sp>
          <p:nvSpPr>
            <p:cNvPr id="362" name="Google Shape;362;p14"/>
            <p:cNvSpPr txBox="1"/>
            <p:nvPr/>
          </p:nvSpPr>
          <p:spPr>
            <a:xfrm>
              <a:off x="0" y="-47625"/>
              <a:ext cx="4317682"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63" name="Google Shape;363;p14"/>
          <p:cNvGrpSpPr/>
          <p:nvPr/>
        </p:nvGrpSpPr>
        <p:grpSpPr>
          <a:xfrm>
            <a:off x="716221" y="3529489"/>
            <a:ext cx="6757511" cy="6757511"/>
            <a:chOff x="6996" y="6996"/>
            <a:chExt cx="798808" cy="798808"/>
          </a:xfrm>
        </p:grpSpPr>
        <p:sp>
          <p:nvSpPr>
            <p:cNvPr id="364" name="Google Shape;364;p14"/>
            <p:cNvSpPr/>
            <p:nvPr/>
          </p:nvSpPr>
          <p:spPr>
            <a:xfrm>
              <a:off x="6996" y="6996"/>
              <a:ext cx="798808" cy="798808"/>
            </a:xfrm>
            <a:custGeom>
              <a:avLst/>
              <a:gdLst/>
              <a:ahLst/>
              <a:cxnLst/>
              <a:rect l="l" t="t" r="r" b="b"/>
              <a:pathLst>
                <a:path w="798808" h="798808" extrusionOk="0">
                  <a:moveTo>
                    <a:pt x="411347" y="4947"/>
                  </a:moveTo>
                  <a:lnTo>
                    <a:pt x="793861" y="387461"/>
                  </a:lnTo>
                  <a:cubicBezTo>
                    <a:pt x="797029" y="390629"/>
                    <a:pt x="798808" y="394925"/>
                    <a:pt x="798808" y="399404"/>
                  </a:cubicBezTo>
                  <a:cubicBezTo>
                    <a:pt x="798808" y="403883"/>
                    <a:pt x="797029" y="408179"/>
                    <a:pt x="793861" y="411347"/>
                  </a:cubicBezTo>
                  <a:lnTo>
                    <a:pt x="411347" y="793861"/>
                  </a:lnTo>
                  <a:cubicBezTo>
                    <a:pt x="408179" y="797029"/>
                    <a:pt x="403883" y="798808"/>
                    <a:pt x="399404" y="798808"/>
                  </a:cubicBezTo>
                  <a:cubicBezTo>
                    <a:pt x="394925" y="798808"/>
                    <a:pt x="390629" y="797029"/>
                    <a:pt x="387461" y="793861"/>
                  </a:cubicBezTo>
                  <a:lnTo>
                    <a:pt x="4947" y="411347"/>
                  </a:lnTo>
                  <a:cubicBezTo>
                    <a:pt x="1779" y="408179"/>
                    <a:pt x="0" y="403883"/>
                    <a:pt x="0" y="399404"/>
                  </a:cubicBezTo>
                  <a:cubicBezTo>
                    <a:pt x="0" y="394925"/>
                    <a:pt x="1779" y="390629"/>
                    <a:pt x="4947" y="387461"/>
                  </a:cubicBezTo>
                  <a:lnTo>
                    <a:pt x="387461" y="4947"/>
                  </a:lnTo>
                  <a:cubicBezTo>
                    <a:pt x="390629" y="1779"/>
                    <a:pt x="394925" y="0"/>
                    <a:pt x="399404" y="0"/>
                  </a:cubicBezTo>
                  <a:cubicBezTo>
                    <a:pt x="403883" y="0"/>
                    <a:pt x="408179" y="1779"/>
                    <a:pt x="411347" y="4947"/>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66" name="Google Shape;366;p14"/>
          <p:cNvGrpSpPr/>
          <p:nvPr/>
        </p:nvGrpSpPr>
        <p:grpSpPr>
          <a:xfrm>
            <a:off x="0" y="-180826"/>
            <a:ext cx="1894303" cy="10471665"/>
            <a:chOff x="0" y="-47625"/>
            <a:chExt cx="498911" cy="2757969"/>
          </a:xfrm>
        </p:grpSpPr>
        <p:sp>
          <p:nvSpPr>
            <p:cNvPr id="367" name="Google Shape;367;p14"/>
            <p:cNvSpPr/>
            <p:nvPr/>
          </p:nvSpPr>
          <p:spPr>
            <a:xfrm>
              <a:off x="0" y="0"/>
              <a:ext cx="498911" cy="2710344"/>
            </a:xfrm>
            <a:custGeom>
              <a:avLst/>
              <a:gdLst/>
              <a:ahLst/>
              <a:cxnLst/>
              <a:rect l="l" t="t" r="r" b="b"/>
              <a:pathLst>
                <a:path w="498911" h="2710344" extrusionOk="0">
                  <a:moveTo>
                    <a:pt x="0" y="0"/>
                  </a:moveTo>
                  <a:lnTo>
                    <a:pt x="498911" y="0"/>
                  </a:lnTo>
                  <a:lnTo>
                    <a:pt x="498911" y="2710344"/>
                  </a:lnTo>
                  <a:lnTo>
                    <a:pt x="0" y="2710344"/>
                  </a:lnTo>
                  <a:close/>
                </a:path>
              </a:pathLst>
            </a:custGeom>
            <a:solidFill>
              <a:srgbClr val="FFBD59"/>
            </a:solidFill>
            <a:ln>
              <a:noFill/>
            </a:ln>
          </p:spPr>
          <p:txBody>
            <a:bodyPr/>
            <a:lstStyle/>
            <a:p>
              <a:endParaRPr lang="en-GB"/>
            </a:p>
          </p:txBody>
        </p:sp>
        <p:sp>
          <p:nvSpPr>
            <p:cNvPr id="368" name="Google Shape;368;p14"/>
            <p:cNvSpPr txBox="1"/>
            <p:nvPr/>
          </p:nvSpPr>
          <p:spPr>
            <a:xfrm>
              <a:off x="0" y="-47625"/>
              <a:ext cx="498911"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69" name="Google Shape;369;p14"/>
          <p:cNvSpPr txBox="1"/>
          <p:nvPr/>
        </p:nvSpPr>
        <p:spPr>
          <a:xfrm>
            <a:off x="8705694" y="1016318"/>
            <a:ext cx="8421123" cy="332398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0" i="0" u="none" strike="noStrike" cap="none" dirty="0">
                <a:solidFill>
                  <a:srgbClr val="2235B8"/>
                </a:solidFill>
                <a:latin typeface="Merriweather"/>
                <a:ea typeface="Merriweather"/>
                <a:cs typeface="Merriweather"/>
                <a:sym typeface="Merriweather"/>
              </a:rPr>
              <a:t>Market Factors</a:t>
            </a:r>
            <a:endParaRPr/>
          </a:p>
        </p:txBody>
      </p:sp>
      <p:grpSp>
        <p:nvGrpSpPr>
          <p:cNvPr id="371" name="Google Shape;371;p14"/>
          <p:cNvGrpSpPr/>
          <p:nvPr/>
        </p:nvGrpSpPr>
        <p:grpSpPr>
          <a:xfrm>
            <a:off x="-2658428" y="1539840"/>
            <a:ext cx="7211159" cy="7211159"/>
            <a:chOff x="5035" y="5035"/>
            <a:chExt cx="802730" cy="802730"/>
          </a:xfrm>
        </p:grpSpPr>
        <p:sp>
          <p:nvSpPr>
            <p:cNvPr id="372" name="Google Shape;372;p14"/>
            <p:cNvSpPr/>
            <p:nvPr/>
          </p:nvSpPr>
          <p:spPr>
            <a:xfrm>
              <a:off x="5035" y="5035"/>
              <a:ext cx="802730" cy="802730"/>
            </a:xfrm>
            <a:custGeom>
              <a:avLst/>
              <a:gdLst/>
              <a:ahLst/>
              <a:cxnLst/>
              <a:rect l="l" t="t" r="r" b="b"/>
              <a:pathLst>
                <a:path w="802730" h="802730" extrusionOk="0">
                  <a:moveTo>
                    <a:pt x="412611" y="6211"/>
                  </a:moveTo>
                  <a:lnTo>
                    <a:pt x="796519" y="390119"/>
                  </a:lnTo>
                  <a:cubicBezTo>
                    <a:pt x="802730" y="396330"/>
                    <a:pt x="802730" y="406400"/>
                    <a:pt x="796519" y="412611"/>
                  </a:cubicBezTo>
                  <a:lnTo>
                    <a:pt x="412611" y="796519"/>
                  </a:lnTo>
                  <a:cubicBezTo>
                    <a:pt x="406400" y="802730"/>
                    <a:pt x="396330" y="802730"/>
                    <a:pt x="390119" y="796519"/>
                  </a:cubicBezTo>
                  <a:lnTo>
                    <a:pt x="6211" y="412611"/>
                  </a:lnTo>
                  <a:cubicBezTo>
                    <a:pt x="0" y="406400"/>
                    <a:pt x="0" y="396330"/>
                    <a:pt x="6211" y="390119"/>
                  </a:cubicBezTo>
                  <a:lnTo>
                    <a:pt x="390119" y="6211"/>
                  </a:lnTo>
                  <a:cubicBezTo>
                    <a:pt x="396330" y="0"/>
                    <a:pt x="406400" y="0"/>
                    <a:pt x="412611" y="6211"/>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74" name="Google Shape;374;p14"/>
          <p:cNvSpPr txBox="1"/>
          <p:nvPr/>
        </p:nvSpPr>
        <p:spPr>
          <a:xfrm>
            <a:off x="10548283" y="4140518"/>
            <a:ext cx="7396817" cy="4278094"/>
          </a:xfrm>
          <a:prstGeom prst="rect">
            <a:avLst/>
          </a:prstGeom>
          <a:noFill/>
          <a:ln>
            <a:noFill/>
          </a:ln>
        </p:spPr>
        <p:txBody>
          <a:bodyPr spcFirstLastPara="1" wrap="square" lIns="0" tIns="0" rIns="0" bIns="0" anchor="t" anchorCtr="0">
            <a:spAutoFit/>
          </a:bodyPr>
          <a:lstStyle/>
          <a:p>
            <a:r>
              <a:rPr lang="en-US" sz="2400" b="1" dirty="0">
                <a:latin typeface="Barlow" charset="0"/>
              </a:rPr>
              <a:t>Target Market</a:t>
            </a:r>
          </a:p>
          <a:p>
            <a:pPr>
              <a:buFont typeface="Arial" pitchFamily="34" charset="0"/>
              <a:buChar char="•"/>
            </a:pPr>
            <a:r>
              <a:rPr lang="en-US" sz="2400" dirty="0">
                <a:latin typeface="Barlow" charset="0"/>
              </a:rPr>
              <a:t> Professionals and stakeholders within the hospitality industry been selected as the target market for the MICE event. </a:t>
            </a:r>
            <a:endParaRPr lang="en-US" sz="2400" dirty="0">
              <a:latin typeface="Barlow" charset="0"/>
              <a:sym typeface="Barlow"/>
            </a:endParaRPr>
          </a:p>
          <a:p>
            <a:r>
              <a:rPr lang="en-US" sz="2400" b="1" dirty="0">
                <a:latin typeface="Barlow" charset="0"/>
              </a:rPr>
              <a:t>Demand</a:t>
            </a:r>
          </a:p>
          <a:p>
            <a:pPr>
              <a:buFont typeface="Arial" pitchFamily="34" charset="0"/>
              <a:buChar char="•"/>
            </a:pPr>
            <a:r>
              <a:rPr lang="en-US" sz="2400" dirty="0">
                <a:latin typeface="Barlow" charset="0"/>
              </a:rPr>
              <a:t> The professionals are eager to stay informed about the latest trends, best practices, and solutions as there are revolutionary technological changes in every aspect of the industry, from guest service to back-of-house operations (Johnson, 2022). </a:t>
            </a:r>
          </a:p>
          <a:p>
            <a:endParaRPr lang="en-US" sz="2400" b="0" i="0" u="none" strike="noStrike" cap="none" dirty="0">
              <a:solidFill>
                <a:srgbClr val="000000"/>
              </a:solidFill>
              <a:latin typeface="Barlow" charset="0"/>
              <a:ea typeface="Barlow"/>
              <a:cs typeface="Barlow"/>
              <a:sym typeface="Barlow"/>
            </a:endParaRPr>
          </a:p>
          <a:p>
            <a:endParaRPr>
              <a:latin typeface="Barlow" charset="0"/>
            </a:endParaRPr>
          </a:p>
        </p:txBody>
      </p:sp>
      <p:grpSp>
        <p:nvGrpSpPr>
          <p:cNvPr id="376" name="Google Shape;376;p14"/>
          <p:cNvGrpSpPr/>
          <p:nvPr/>
        </p:nvGrpSpPr>
        <p:grpSpPr>
          <a:xfrm>
            <a:off x="16641615" y="7819430"/>
            <a:ext cx="1235371" cy="1029501"/>
            <a:chOff x="78907" y="78907"/>
            <a:chExt cx="1647161" cy="1372668"/>
          </a:xfrm>
        </p:grpSpPr>
        <p:grpSp>
          <p:nvGrpSpPr>
            <p:cNvPr id="377" name="Google Shape;377;p14"/>
            <p:cNvGrpSpPr/>
            <p:nvPr/>
          </p:nvGrpSpPr>
          <p:grpSpPr>
            <a:xfrm>
              <a:off x="78907" y="742549"/>
              <a:ext cx="709026" cy="709026"/>
              <a:chOff x="73988" y="73988"/>
              <a:chExt cx="664823" cy="664823"/>
            </a:xfrm>
          </p:grpSpPr>
          <p:sp>
            <p:nvSpPr>
              <p:cNvPr id="378" name="Google Shape;378;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80" name="Google Shape;380;p14"/>
            <p:cNvGrpSpPr/>
            <p:nvPr/>
          </p:nvGrpSpPr>
          <p:grpSpPr>
            <a:xfrm>
              <a:off x="1017042" y="742549"/>
              <a:ext cx="709026" cy="709026"/>
              <a:chOff x="73988" y="73988"/>
              <a:chExt cx="664823" cy="664823"/>
            </a:xfrm>
          </p:grpSpPr>
          <p:sp>
            <p:nvSpPr>
              <p:cNvPr id="381" name="Google Shape;381;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83" name="Google Shape;383;p14"/>
            <p:cNvGrpSpPr/>
            <p:nvPr/>
          </p:nvGrpSpPr>
          <p:grpSpPr>
            <a:xfrm>
              <a:off x="537728" y="78907"/>
              <a:ext cx="709026" cy="709026"/>
              <a:chOff x="73988" y="73988"/>
              <a:chExt cx="664823" cy="664823"/>
            </a:xfrm>
          </p:grpSpPr>
          <p:sp>
            <p:nvSpPr>
              <p:cNvPr id="384" name="Google Shape;384;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386" name="Google Shape;386;p14"/>
          <p:cNvGrpSpPr/>
          <p:nvPr/>
        </p:nvGrpSpPr>
        <p:grpSpPr>
          <a:xfrm>
            <a:off x="1378338" y="1930291"/>
            <a:ext cx="1779570" cy="1779570"/>
            <a:chOff x="25344" y="25344"/>
            <a:chExt cx="762111" cy="762111"/>
          </a:xfrm>
        </p:grpSpPr>
        <p:sp>
          <p:nvSpPr>
            <p:cNvPr id="387" name="Google Shape;387;p14"/>
            <p:cNvSpPr/>
            <p:nvPr/>
          </p:nvSpPr>
          <p:spPr>
            <a:xfrm>
              <a:off x="25344" y="25344"/>
              <a:ext cx="762111" cy="762111"/>
            </a:xfrm>
            <a:custGeom>
              <a:avLst/>
              <a:gdLst/>
              <a:ahLst/>
              <a:cxnLst/>
              <a:rect l="l" t="t" r="r" b="b"/>
              <a:pathLst>
                <a:path w="762111" h="762111" extrusionOk="0">
                  <a:moveTo>
                    <a:pt x="424322" y="17922"/>
                  </a:moveTo>
                  <a:lnTo>
                    <a:pt x="744190" y="337790"/>
                  </a:lnTo>
                  <a:cubicBezTo>
                    <a:pt x="755665" y="349265"/>
                    <a:pt x="762112" y="364828"/>
                    <a:pt x="762112" y="381056"/>
                  </a:cubicBezTo>
                  <a:cubicBezTo>
                    <a:pt x="762112" y="397284"/>
                    <a:pt x="755665" y="412847"/>
                    <a:pt x="744190" y="424322"/>
                  </a:cubicBezTo>
                  <a:lnTo>
                    <a:pt x="424322" y="744190"/>
                  </a:lnTo>
                  <a:cubicBezTo>
                    <a:pt x="412847" y="755665"/>
                    <a:pt x="397284" y="762112"/>
                    <a:pt x="381056" y="762112"/>
                  </a:cubicBezTo>
                  <a:cubicBezTo>
                    <a:pt x="364828" y="762112"/>
                    <a:pt x="349265" y="755665"/>
                    <a:pt x="337790" y="744190"/>
                  </a:cubicBezTo>
                  <a:lnTo>
                    <a:pt x="17922" y="424322"/>
                  </a:lnTo>
                  <a:cubicBezTo>
                    <a:pt x="6447" y="412847"/>
                    <a:pt x="0" y="397284"/>
                    <a:pt x="0" y="381056"/>
                  </a:cubicBezTo>
                  <a:cubicBezTo>
                    <a:pt x="0" y="364828"/>
                    <a:pt x="6447" y="349265"/>
                    <a:pt x="17922" y="337790"/>
                  </a:cubicBezTo>
                  <a:lnTo>
                    <a:pt x="337790" y="17922"/>
                  </a:lnTo>
                  <a:cubicBezTo>
                    <a:pt x="349265" y="6447"/>
                    <a:pt x="364828" y="0"/>
                    <a:pt x="381056" y="0"/>
                  </a:cubicBezTo>
                  <a:cubicBezTo>
                    <a:pt x="397284" y="0"/>
                    <a:pt x="412847" y="6447"/>
                    <a:pt x="424322" y="17922"/>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32770" name="Picture 2" descr="4 Factors That Shape Market Trends"/>
          <p:cNvPicPr>
            <a:picLocks noChangeAspect="1" noChangeArrowheads="1"/>
          </p:cNvPicPr>
          <p:nvPr/>
        </p:nvPicPr>
        <p:blipFill>
          <a:blip r:embed="rId3"/>
          <a:srcRect/>
          <a:stretch>
            <a:fillRect/>
          </a:stretch>
        </p:blipFill>
        <p:spPr bwMode="auto">
          <a:xfrm>
            <a:off x="2329543" y="1476563"/>
            <a:ext cx="8207828" cy="7819836"/>
          </a:xfrm>
          <a:prstGeom prst="diamond">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359"/>
        <p:cNvGrpSpPr/>
        <p:nvPr/>
      </p:nvGrpSpPr>
      <p:grpSpPr>
        <a:xfrm>
          <a:off x="0" y="0"/>
          <a:ext cx="0" cy="0"/>
          <a:chOff x="0" y="0"/>
          <a:chExt cx="0" cy="0"/>
        </a:xfrm>
      </p:grpSpPr>
      <p:grpSp>
        <p:nvGrpSpPr>
          <p:cNvPr id="2" name="Google Shape;360;p14"/>
          <p:cNvGrpSpPr/>
          <p:nvPr/>
        </p:nvGrpSpPr>
        <p:grpSpPr>
          <a:xfrm>
            <a:off x="1894303" y="9077474"/>
            <a:ext cx="16393697" cy="1213365"/>
            <a:chOff x="0" y="-47625"/>
            <a:chExt cx="4317682" cy="319569"/>
          </a:xfrm>
        </p:grpSpPr>
        <p:sp>
          <p:nvSpPr>
            <p:cNvPr id="361" name="Google Shape;361;p14"/>
            <p:cNvSpPr/>
            <p:nvPr/>
          </p:nvSpPr>
          <p:spPr>
            <a:xfrm>
              <a:off x="0" y="0"/>
              <a:ext cx="4317681" cy="271944"/>
            </a:xfrm>
            <a:custGeom>
              <a:avLst/>
              <a:gdLst/>
              <a:ahLst/>
              <a:cxnLst/>
              <a:rect l="l" t="t" r="r" b="b"/>
              <a:pathLst>
                <a:path w="4317681" h="271944" extrusionOk="0">
                  <a:moveTo>
                    <a:pt x="0" y="0"/>
                  </a:moveTo>
                  <a:lnTo>
                    <a:pt x="4317681" y="0"/>
                  </a:lnTo>
                  <a:lnTo>
                    <a:pt x="4317681" y="271944"/>
                  </a:lnTo>
                  <a:lnTo>
                    <a:pt x="0" y="271944"/>
                  </a:lnTo>
                  <a:close/>
                </a:path>
              </a:pathLst>
            </a:custGeom>
            <a:solidFill>
              <a:srgbClr val="2235B8"/>
            </a:solidFill>
            <a:ln>
              <a:noFill/>
            </a:ln>
          </p:spPr>
          <p:txBody>
            <a:bodyPr/>
            <a:lstStyle/>
            <a:p>
              <a:endParaRPr lang="en-GB"/>
            </a:p>
          </p:txBody>
        </p:sp>
        <p:sp>
          <p:nvSpPr>
            <p:cNvPr id="362" name="Google Shape;362;p14"/>
            <p:cNvSpPr txBox="1"/>
            <p:nvPr/>
          </p:nvSpPr>
          <p:spPr>
            <a:xfrm>
              <a:off x="0" y="-47625"/>
              <a:ext cx="4317682"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 name="Google Shape;363;p14"/>
          <p:cNvGrpSpPr/>
          <p:nvPr/>
        </p:nvGrpSpPr>
        <p:grpSpPr>
          <a:xfrm>
            <a:off x="716221" y="3529489"/>
            <a:ext cx="6757511" cy="6757511"/>
            <a:chOff x="6996" y="6996"/>
            <a:chExt cx="798808" cy="798808"/>
          </a:xfrm>
        </p:grpSpPr>
        <p:sp>
          <p:nvSpPr>
            <p:cNvPr id="364" name="Google Shape;364;p14"/>
            <p:cNvSpPr/>
            <p:nvPr/>
          </p:nvSpPr>
          <p:spPr>
            <a:xfrm>
              <a:off x="6996" y="6996"/>
              <a:ext cx="798808" cy="798808"/>
            </a:xfrm>
            <a:custGeom>
              <a:avLst/>
              <a:gdLst/>
              <a:ahLst/>
              <a:cxnLst/>
              <a:rect l="l" t="t" r="r" b="b"/>
              <a:pathLst>
                <a:path w="798808" h="798808" extrusionOk="0">
                  <a:moveTo>
                    <a:pt x="411347" y="4947"/>
                  </a:moveTo>
                  <a:lnTo>
                    <a:pt x="793861" y="387461"/>
                  </a:lnTo>
                  <a:cubicBezTo>
                    <a:pt x="797029" y="390629"/>
                    <a:pt x="798808" y="394925"/>
                    <a:pt x="798808" y="399404"/>
                  </a:cubicBezTo>
                  <a:cubicBezTo>
                    <a:pt x="798808" y="403883"/>
                    <a:pt x="797029" y="408179"/>
                    <a:pt x="793861" y="411347"/>
                  </a:cubicBezTo>
                  <a:lnTo>
                    <a:pt x="411347" y="793861"/>
                  </a:lnTo>
                  <a:cubicBezTo>
                    <a:pt x="408179" y="797029"/>
                    <a:pt x="403883" y="798808"/>
                    <a:pt x="399404" y="798808"/>
                  </a:cubicBezTo>
                  <a:cubicBezTo>
                    <a:pt x="394925" y="798808"/>
                    <a:pt x="390629" y="797029"/>
                    <a:pt x="387461" y="793861"/>
                  </a:cubicBezTo>
                  <a:lnTo>
                    <a:pt x="4947" y="411347"/>
                  </a:lnTo>
                  <a:cubicBezTo>
                    <a:pt x="1779" y="408179"/>
                    <a:pt x="0" y="403883"/>
                    <a:pt x="0" y="399404"/>
                  </a:cubicBezTo>
                  <a:cubicBezTo>
                    <a:pt x="0" y="394925"/>
                    <a:pt x="1779" y="390629"/>
                    <a:pt x="4947" y="387461"/>
                  </a:cubicBezTo>
                  <a:lnTo>
                    <a:pt x="387461" y="4947"/>
                  </a:lnTo>
                  <a:cubicBezTo>
                    <a:pt x="390629" y="1779"/>
                    <a:pt x="394925" y="0"/>
                    <a:pt x="399404" y="0"/>
                  </a:cubicBezTo>
                  <a:cubicBezTo>
                    <a:pt x="403883" y="0"/>
                    <a:pt x="408179" y="1779"/>
                    <a:pt x="411347" y="4947"/>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 name="Google Shape;366;p14"/>
          <p:cNvGrpSpPr/>
          <p:nvPr/>
        </p:nvGrpSpPr>
        <p:grpSpPr>
          <a:xfrm>
            <a:off x="0" y="-180826"/>
            <a:ext cx="1894303" cy="10471665"/>
            <a:chOff x="0" y="-47625"/>
            <a:chExt cx="498911" cy="2757969"/>
          </a:xfrm>
        </p:grpSpPr>
        <p:sp>
          <p:nvSpPr>
            <p:cNvPr id="367" name="Google Shape;367;p14"/>
            <p:cNvSpPr/>
            <p:nvPr/>
          </p:nvSpPr>
          <p:spPr>
            <a:xfrm>
              <a:off x="0" y="0"/>
              <a:ext cx="498911" cy="2710344"/>
            </a:xfrm>
            <a:custGeom>
              <a:avLst/>
              <a:gdLst/>
              <a:ahLst/>
              <a:cxnLst/>
              <a:rect l="l" t="t" r="r" b="b"/>
              <a:pathLst>
                <a:path w="498911" h="2710344" extrusionOk="0">
                  <a:moveTo>
                    <a:pt x="0" y="0"/>
                  </a:moveTo>
                  <a:lnTo>
                    <a:pt x="498911" y="0"/>
                  </a:lnTo>
                  <a:lnTo>
                    <a:pt x="498911" y="2710344"/>
                  </a:lnTo>
                  <a:lnTo>
                    <a:pt x="0" y="2710344"/>
                  </a:lnTo>
                  <a:close/>
                </a:path>
              </a:pathLst>
            </a:custGeom>
            <a:solidFill>
              <a:srgbClr val="FFBD59"/>
            </a:solidFill>
            <a:ln>
              <a:noFill/>
            </a:ln>
          </p:spPr>
          <p:txBody>
            <a:bodyPr/>
            <a:lstStyle/>
            <a:p>
              <a:endParaRPr lang="en-GB"/>
            </a:p>
          </p:txBody>
        </p:sp>
        <p:sp>
          <p:nvSpPr>
            <p:cNvPr id="368" name="Google Shape;368;p14"/>
            <p:cNvSpPr txBox="1"/>
            <p:nvPr/>
          </p:nvSpPr>
          <p:spPr>
            <a:xfrm>
              <a:off x="0" y="-47625"/>
              <a:ext cx="498911"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69" name="Google Shape;369;p14"/>
          <p:cNvSpPr txBox="1"/>
          <p:nvPr/>
        </p:nvSpPr>
        <p:spPr>
          <a:xfrm>
            <a:off x="8705694" y="228043"/>
            <a:ext cx="8421123" cy="332398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0" i="0" u="none" strike="noStrike" cap="none" dirty="0">
                <a:solidFill>
                  <a:srgbClr val="2235B8"/>
                </a:solidFill>
                <a:latin typeface="Merriweather"/>
                <a:ea typeface="Merriweather"/>
                <a:cs typeface="Merriweather"/>
                <a:sym typeface="Merriweather"/>
              </a:rPr>
              <a:t>Market Factors</a:t>
            </a:r>
            <a:endParaRPr/>
          </a:p>
        </p:txBody>
      </p:sp>
      <p:grpSp>
        <p:nvGrpSpPr>
          <p:cNvPr id="5" name="Google Shape;371;p14"/>
          <p:cNvGrpSpPr/>
          <p:nvPr/>
        </p:nvGrpSpPr>
        <p:grpSpPr>
          <a:xfrm>
            <a:off x="-2658428" y="1539840"/>
            <a:ext cx="7211159" cy="7211159"/>
            <a:chOff x="5035" y="5035"/>
            <a:chExt cx="802730" cy="802730"/>
          </a:xfrm>
        </p:grpSpPr>
        <p:sp>
          <p:nvSpPr>
            <p:cNvPr id="372" name="Google Shape;372;p14"/>
            <p:cNvSpPr/>
            <p:nvPr/>
          </p:nvSpPr>
          <p:spPr>
            <a:xfrm>
              <a:off x="5035" y="5035"/>
              <a:ext cx="802730" cy="802730"/>
            </a:xfrm>
            <a:custGeom>
              <a:avLst/>
              <a:gdLst/>
              <a:ahLst/>
              <a:cxnLst/>
              <a:rect l="l" t="t" r="r" b="b"/>
              <a:pathLst>
                <a:path w="802730" h="802730" extrusionOk="0">
                  <a:moveTo>
                    <a:pt x="412611" y="6211"/>
                  </a:moveTo>
                  <a:lnTo>
                    <a:pt x="796519" y="390119"/>
                  </a:lnTo>
                  <a:cubicBezTo>
                    <a:pt x="802730" y="396330"/>
                    <a:pt x="802730" y="406400"/>
                    <a:pt x="796519" y="412611"/>
                  </a:cubicBezTo>
                  <a:lnTo>
                    <a:pt x="412611" y="796519"/>
                  </a:lnTo>
                  <a:cubicBezTo>
                    <a:pt x="406400" y="802730"/>
                    <a:pt x="396330" y="802730"/>
                    <a:pt x="390119" y="796519"/>
                  </a:cubicBezTo>
                  <a:lnTo>
                    <a:pt x="6211" y="412611"/>
                  </a:lnTo>
                  <a:cubicBezTo>
                    <a:pt x="0" y="406400"/>
                    <a:pt x="0" y="396330"/>
                    <a:pt x="6211" y="390119"/>
                  </a:cubicBezTo>
                  <a:lnTo>
                    <a:pt x="390119" y="6211"/>
                  </a:lnTo>
                  <a:cubicBezTo>
                    <a:pt x="396330" y="0"/>
                    <a:pt x="406400" y="0"/>
                    <a:pt x="412611" y="6211"/>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74" name="Google Shape;374;p14"/>
          <p:cNvSpPr txBox="1"/>
          <p:nvPr/>
        </p:nvSpPr>
        <p:spPr>
          <a:xfrm>
            <a:off x="9503817" y="3660764"/>
            <a:ext cx="7396817" cy="6247864"/>
          </a:xfrm>
          <a:prstGeom prst="rect">
            <a:avLst/>
          </a:prstGeom>
          <a:noFill/>
          <a:ln>
            <a:noFill/>
          </a:ln>
        </p:spPr>
        <p:txBody>
          <a:bodyPr spcFirstLastPara="1" wrap="square" lIns="0" tIns="0" rIns="0" bIns="0" anchor="t" anchorCtr="0">
            <a:spAutoFit/>
          </a:bodyPr>
          <a:lstStyle/>
          <a:p>
            <a:r>
              <a:rPr lang="en-US" sz="2900" b="1" dirty="0">
                <a:latin typeface="Barlow" charset="0"/>
              </a:rPr>
              <a:t>Supply</a:t>
            </a:r>
          </a:p>
          <a:p>
            <a:pPr>
              <a:buFont typeface="Arial" pitchFamily="34" charset="0"/>
              <a:buChar char="•"/>
            </a:pPr>
            <a:r>
              <a:rPr lang="en-US" sz="2900" dirty="0">
                <a:latin typeface="Barlow" charset="0"/>
              </a:rPr>
              <a:t> The supply side of the market factors to support the event primarily include technology vendors, venue availability, sponsors, and speakers (Brown, 2021). </a:t>
            </a:r>
          </a:p>
          <a:p>
            <a:r>
              <a:rPr lang="en-US" sz="2900" b="1" dirty="0">
                <a:latin typeface="Barlow" charset="0"/>
              </a:rPr>
              <a:t>Competition</a:t>
            </a:r>
          </a:p>
          <a:p>
            <a:pPr>
              <a:buFont typeface="Arial" pitchFamily="34" charset="0"/>
              <a:buChar char="•"/>
            </a:pPr>
            <a:r>
              <a:rPr lang="en-US" sz="2900" dirty="0">
                <a:latin typeface="Barlow" charset="0"/>
              </a:rPr>
              <a:t>There might be several MICE events within the hospitality sector, but this theme, "Technology and Innovation", sets it apart. </a:t>
            </a:r>
          </a:p>
          <a:p>
            <a:pPr>
              <a:buFont typeface="Arial" pitchFamily="34" charset="0"/>
              <a:buChar char="•"/>
            </a:pPr>
            <a:r>
              <a:rPr lang="en-US" sz="2900" dirty="0">
                <a:latin typeface="Barlow" charset="0"/>
              </a:rPr>
              <a:t> Competition could rise if similar conferences or exhibitions happen reciprocally in other regions. </a:t>
            </a:r>
          </a:p>
          <a:p>
            <a:endParaRPr lang="en-US" sz="2900" b="0" i="0" u="none" strike="noStrike" cap="none" dirty="0">
              <a:solidFill>
                <a:srgbClr val="000000"/>
              </a:solidFill>
              <a:latin typeface="Barlow" charset="0"/>
              <a:ea typeface="Barlow"/>
              <a:cs typeface="Barlow"/>
              <a:sym typeface="Barlow"/>
            </a:endParaRPr>
          </a:p>
          <a:p>
            <a:endParaRPr sz="2900">
              <a:latin typeface="Barlow" charset="0"/>
            </a:endParaRPr>
          </a:p>
        </p:txBody>
      </p:sp>
      <p:grpSp>
        <p:nvGrpSpPr>
          <p:cNvPr id="6" name="Google Shape;376;p14"/>
          <p:cNvGrpSpPr/>
          <p:nvPr/>
        </p:nvGrpSpPr>
        <p:grpSpPr>
          <a:xfrm>
            <a:off x="16641615" y="7819430"/>
            <a:ext cx="1235371" cy="1029501"/>
            <a:chOff x="78907" y="78907"/>
            <a:chExt cx="1647161" cy="1372668"/>
          </a:xfrm>
        </p:grpSpPr>
        <p:grpSp>
          <p:nvGrpSpPr>
            <p:cNvPr id="7" name="Google Shape;377;p14"/>
            <p:cNvGrpSpPr/>
            <p:nvPr/>
          </p:nvGrpSpPr>
          <p:grpSpPr>
            <a:xfrm>
              <a:off x="78907" y="742549"/>
              <a:ext cx="709026" cy="709026"/>
              <a:chOff x="73988" y="73988"/>
              <a:chExt cx="664823" cy="664823"/>
            </a:xfrm>
          </p:grpSpPr>
          <p:sp>
            <p:nvSpPr>
              <p:cNvPr id="378" name="Google Shape;378;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8" name="Google Shape;380;p14"/>
            <p:cNvGrpSpPr/>
            <p:nvPr/>
          </p:nvGrpSpPr>
          <p:grpSpPr>
            <a:xfrm>
              <a:off x="1017042" y="742549"/>
              <a:ext cx="709026" cy="709026"/>
              <a:chOff x="73988" y="73988"/>
              <a:chExt cx="664823" cy="664823"/>
            </a:xfrm>
          </p:grpSpPr>
          <p:sp>
            <p:nvSpPr>
              <p:cNvPr id="381" name="Google Shape;381;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 name="Google Shape;383;p14"/>
            <p:cNvGrpSpPr/>
            <p:nvPr/>
          </p:nvGrpSpPr>
          <p:grpSpPr>
            <a:xfrm>
              <a:off x="537728" y="78907"/>
              <a:ext cx="709026" cy="709026"/>
              <a:chOff x="73988" y="73988"/>
              <a:chExt cx="664823" cy="664823"/>
            </a:xfrm>
          </p:grpSpPr>
          <p:sp>
            <p:nvSpPr>
              <p:cNvPr id="384" name="Google Shape;384;p14"/>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10" name="Google Shape;386;p14"/>
          <p:cNvGrpSpPr/>
          <p:nvPr/>
        </p:nvGrpSpPr>
        <p:grpSpPr>
          <a:xfrm>
            <a:off x="1378338" y="1930291"/>
            <a:ext cx="1779570" cy="1779570"/>
            <a:chOff x="25344" y="25344"/>
            <a:chExt cx="762111" cy="762111"/>
          </a:xfrm>
        </p:grpSpPr>
        <p:sp>
          <p:nvSpPr>
            <p:cNvPr id="387" name="Google Shape;387;p14"/>
            <p:cNvSpPr/>
            <p:nvPr/>
          </p:nvSpPr>
          <p:spPr>
            <a:xfrm>
              <a:off x="25344" y="25344"/>
              <a:ext cx="762111" cy="762111"/>
            </a:xfrm>
            <a:custGeom>
              <a:avLst/>
              <a:gdLst/>
              <a:ahLst/>
              <a:cxnLst/>
              <a:rect l="l" t="t" r="r" b="b"/>
              <a:pathLst>
                <a:path w="762111" h="762111" extrusionOk="0">
                  <a:moveTo>
                    <a:pt x="424322" y="17922"/>
                  </a:moveTo>
                  <a:lnTo>
                    <a:pt x="744190" y="337790"/>
                  </a:lnTo>
                  <a:cubicBezTo>
                    <a:pt x="755665" y="349265"/>
                    <a:pt x="762112" y="364828"/>
                    <a:pt x="762112" y="381056"/>
                  </a:cubicBezTo>
                  <a:cubicBezTo>
                    <a:pt x="762112" y="397284"/>
                    <a:pt x="755665" y="412847"/>
                    <a:pt x="744190" y="424322"/>
                  </a:cubicBezTo>
                  <a:lnTo>
                    <a:pt x="424322" y="744190"/>
                  </a:lnTo>
                  <a:cubicBezTo>
                    <a:pt x="412847" y="755665"/>
                    <a:pt x="397284" y="762112"/>
                    <a:pt x="381056" y="762112"/>
                  </a:cubicBezTo>
                  <a:cubicBezTo>
                    <a:pt x="364828" y="762112"/>
                    <a:pt x="349265" y="755665"/>
                    <a:pt x="337790" y="744190"/>
                  </a:cubicBezTo>
                  <a:lnTo>
                    <a:pt x="17922" y="424322"/>
                  </a:lnTo>
                  <a:cubicBezTo>
                    <a:pt x="6447" y="412847"/>
                    <a:pt x="0" y="397284"/>
                    <a:pt x="0" y="381056"/>
                  </a:cubicBezTo>
                  <a:cubicBezTo>
                    <a:pt x="0" y="364828"/>
                    <a:pt x="6447" y="349265"/>
                    <a:pt x="17922" y="337790"/>
                  </a:cubicBezTo>
                  <a:lnTo>
                    <a:pt x="337790" y="17922"/>
                  </a:lnTo>
                  <a:cubicBezTo>
                    <a:pt x="349265" y="6447"/>
                    <a:pt x="364828" y="0"/>
                    <a:pt x="381056" y="0"/>
                  </a:cubicBezTo>
                  <a:cubicBezTo>
                    <a:pt x="397284" y="0"/>
                    <a:pt x="412847" y="6447"/>
                    <a:pt x="424322" y="17922"/>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4"/>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2226" name="AutoShape 2" descr="Factors Affecting Your Market - FasterCa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2228" name="AutoShape 4" descr="Factors Affecting Your Market - FasterCa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2230" name="AutoShape 6" descr="Top 3 Pricing Factors of Competitive Pricing that Companies must Consi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2232" name="Picture 8" descr="5 Steps to Defining Your Target Market"/>
          <p:cNvPicPr>
            <a:picLocks noChangeAspect="1" noChangeArrowheads="1"/>
          </p:cNvPicPr>
          <p:nvPr/>
        </p:nvPicPr>
        <p:blipFill>
          <a:blip r:embed="rId3"/>
          <a:srcRect/>
          <a:stretch>
            <a:fillRect/>
          </a:stretch>
        </p:blipFill>
        <p:spPr bwMode="auto">
          <a:xfrm>
            <a:off x="2370942" y="4035972"/>
            <a:ext cx="5543348" cy="502131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392"/>
        <p:cNvGrpSpPr/>
        <p:nvPr/>
      </p:nvGrpSpPr>
      <p:grpSpPr>
        <a:xfrm>
          <a:off x="0" y="0"/>
          <a:ext cx="0" cy="0"/>
          <a:chOff x="0" y="0"/>
          <a:chExt cx="0" cy="0"/>
        </a:xfrm>
      </p:grpSpPr>
      <p:grpSp>
        <p:nvGrpSpPr>
          <p:cNvPr id="393" name="Google Shape;393;p15"/>
          <p:cNvGrpSpPr/>
          <p:nvPr/>
        </p:nvGrpSpPr>
        <p:grpSpPr>
          <a:xfrm>
            <a:off x="0" y="9077474"/>
            <a:ext cx="11913431" cy="1213365"/>
            <a:chOff x="0" y="-47625"/>
            <a:chExt cx="3137694" cy="319569"/>
          </a:xfrm>
        </p:grpSpPr>
        <p:sp>
          <p:nvSpPr>
            <p:cNvPr id="394" name="Google Shape;394;p15"/>
            <p:cNvSpPr/>
            <p:nvPr/>
          </p:nvSpPr>
          <p:spPr>
            <a:xfrm>
              <a:off x="0" y="0"/>
              <a:ext cx="3137694" cy="271944"/>
            </a:xfrm>
            <a:custGeom>
              <a:avLst/>
              <a:gdLst/>
              <a:ahLst/>
              <a:cxnLst/>
              <a:rect l="l" t="t" r="r" b="b"/>
              <a:pathLst>
                <a:path w="3137694" h="271944" extrusionOk="0">
                  <a:moveTo>
                    <a:pt x="0" y="0"/>
                  </a:moveTo>
                  <a:lnTo>
                    <a:pt x="3137694" y="0"/>
                  </a:lnTo>
                  <a:lnTo>
                    <a:pt x="3137694" y="271944"/>
                  </a:lnTo>
                  <a:lnTo>
                    <a:pt x="0" y="271944"/>
                  </a:lnTo>
                  <a:close/>
                </a:path>
              </a:pathLst>
            </a:custGeom>
            <a:solidFill>
              <a:srgbClr val="FFBD59"/>
            </a:solidFill>
            <a:ln>
              <a:noFill/>
            </a:ln>
          </p:spPr>
          <p:txBody>
            <a:bodyPr/>
            <a:lstStyle/>
            <a:p>
              <a:endParaRPr lang="en-GB"/>
            </a:p>
          </p:txBody>
        </p:sp>
        <p:sp>
          <p:nvSpPr>
            <p:cNvPr id="395" name="Google Shape;395;p15"/>
            <p:cNvSpPr txBox="1"/>
            <p:nvPr/>
          </p:nvSpPr>
          <p:spPr>
            <a:xfrm>
              <a:off x="0" y="-47625"/>
              <a:ext cx="3137694"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96" name="Google Shape;396;p15"/>
          <p:cNvGrpSpPr/>
          <p:nvPr/>
        </p:nvGrpSpPr>
        <p:grpSpPr>
          <a:xfrm>
            <a:off x="11669800" y="-180826"/>
            <a:ext cx="6618200" cy="10471665"/>
            <a:chOff x="0" y="-47625"/>
            <a:chExt cx="1743065" cy="2757969"/>
          </a:xfrm>
        </p:grpSpPr>
        <p:sp>
          <p:nvSpPr>
            <p:cNvPr id="397" name="Google Shape;397;p15"/>
            <p:cNvSpPr/>
            <p:nvPr/>
          </p:nvSpPr>
          <p:spPr>
            <a:xfrm>
              <a:off x="0" y="0"/>
              <a:ext cx="1743065" cy="2710344"/>
            </a:xfrm>
            <a:custGeom>
              <a:avLst/>
              <a:gdLst/>
              <a:ahLst/>
              <a:cxnLst/>
              <a:rect l="l" t="t" r="r" b="b"/>
              <a:pathLst>
                <a:path w="1743065" h="2710344" extrusionOk="0">
                  <a:moveTo>
                    <a:pt x="0" y="0"/>
                  </a:moveTo>
                  <a:lnTo>
                    <a:pt x="1743065" y="0"/>
                  </a:lnTo>
                  <a:lnTo>
                    <a:pt x="1743065" y="2710344"/>
                  </a:lnTo>
                  <a:lnTo>
                    <a:pt x="0" y="2710344"/>
                  </a:lnTo>
                  <a:close/>
                </a:path>
              </a:pathLst>
            </a:custGeom>
            <a:solidFill>
              <a:srgbClr val="2235B8"/>
            </a:solidFill>
            <a:ln>
              <a:noFill/>
            </a:ln>
          </p:spPr>
          <p:txBody>
            <a:bodyPr/>
            <a:lstStyle/>
            <a:p>
              <a:endParaRPr lang="en-GB"/>
            </a:p>
          </p:txBody>
        </p:sp>
        <p:sp>
          <p:nvSpPr>
            <p:cNvPr id="398" name="Google Shape;398;p15"/>
            <p:cNvSpPr txBox="1"/>
            <p:nvPr/>
          </p:nvSpPr>
          <p:spPr>
            <a:xfrm>
              <a:off x="0" y="-47625"/>
              <a:ext cx="1743065"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99" name="Google Shape;399;p15"/>
          <p:cNvSpPr txBox="1"/>
          <p:nvPr/>
        </p:nvSpPr>
        <p:spPr>
          <a:xfrm>
            <a:off x="0" y="0"/>
            <a:ext cx="10641100" cy="332398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0" i="0" u="none" strike="noStrike" cap="none" dirty="0">
                <a:solidFill>
                  <a:srgbClr val="2235B8"/>
                </a:solidFill>
                <a:latin typeface="Merriweather"/>
                <a:ea typeface="Merriweather"/>
                <a:cs typeface="Merriweather"/>
                <a:sym typeface="Merriweather"/>
              </a:rPr>
              <a:t>Operational Factors</a:t>
            </a:r>
            <a:endParaRPr/>
          </a:p>
        </p:txBody>
      </p:sp>
      <p:grpSp>
        <p:nvGrpSpPr>
          <p:cNvPr id="400" name="Google Shape;400;p15"/>
          <p:cNvGrpSpPr/>
          <p:nvPr/>
        </p:nvGrpSpPr>
        <p:grpSpPr>
          <a:xfrm>
            <a:off x="7600227" y="1280989"/>
            <a:ext cx="8882127" cy="8882127"/>
            <a:chOff x="4097" y="4097"/>
            <a:chExt cx="804605" cy="804605"/>
          </a:xfrm>
        </p:grpSpPr>
        <p:sp>
          <p:nvSpPr>
            <p:cNvPr id="401" name="Google Shape;401;p15"/>
            <p:cNvSpPr/>
            <p:nvPr/>
          </p:nvSpPr>
          <p:spPr>
            <a:xfrm>
              <a:off x="4097" y="4097"/>
              <a:ext cx="804605" cy="804605"/>
            </a:xfrm>
            <a:custGeom>
              <a:avLst/>
              <a:gdLst/>
              <a:ahLst/>
              <a:cxnLst/>
              <a:rect l="l" t="t" r="r" b="b"/>
              <a:pathLst>
                <a:path w="804605" h="804605" extrusionOk="0">
                  <a:moveTo>
                    <a:pt x="411455" y="5055"/>
                  </a:moveTo>
                  <a:lnTo>
                    <a:pt x="799551" y="393151"/>
                  </a:lnTo>
                  <a:cubicBezTo>
                    <a:pt x="804606" y="398206"/>
                    <a:pt x="804606" y="406400"/>
                    <a:pt x="799551" y="411455"/>
                  </a:cubicBezTo>
                  <a:lnTo>
                    <a:pt x="411455" y="799551"/>
                  </a:lnTo>
                  <a:cubicBezTo>
                    <a:pt x="406400" y="804606"/>
                    <a:pt x="398206" y="804606"/>
                    <a:pt x="393151" y="799551"/>
                  </a:cubicBezTo>
                  <a:lnTo>
                    <a:pt x="5055" y="411455"/>
                  </a:lnTo>
                  <a:cubicBezTo>
                    <a:pt x="0" y="406400"/>
                    <a:pt x="0" y="398206"/>
                    <a:pt x="5055" y="393151"/>
                  </a:cubicBezTo>
                  <a:lnTo>
                    <a:pt x="393151" y="5055"/>
                  </a:lnTo>
                  <a:cubicBezTo>
                    <a:pt x="398206" y="0"/>
                    <a:pt x="406400" y="0"/>
                    <a:pt x="411455" y="5055"/>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03" name="Google Shape;403;p15"/>
          <p:cNvSpPr txBox="1"/>
          <p:nvPr/>
        </p:nvSpPr>
        <p:spPr>
          <a:xfrm>
            <a:off x="2278517" y="4889531"/>
            <a:ext cx="3530525" cy="646203"/>
          </a:xfrm>
          <a:prstGeom prst="rect">
            <a:avLst/>
          </a:prstGeom>
          <a:noFill/>
          <a:ln>
            <a:noFill/>
          </a:ln>
        </p:spPr>
        <p:txBody>
          <a:bodyPr spcFirstLastPara="1" wrap="square" lIns="0" tIns="0" rIns="0" bIns="0" anchor="t" anchorCtr="0">
            <a:spAutoFit/>
          </a:bodyPr>
          <a:lstStyle/>
          <a:p>
            <a:pPr marL="0" marR="0" lvl="0" indent="0" algn="l" rtl="0">
              <a:lnSpc>
                <a:spcPct val="120005"/>
              </a:lnSpc>
              <a:spcBef>
                <a:spcPts val="0"/>
              </a:spcBef>
              <a:spcAft>
                <a:spcPts val="0"/>
              </a:spcAft>
              <a:buNone/>
            </a:pPr>
            <a:r>
              <a:rPr lang="en-US" sz="3499" b="1" i="0" u="none" strike="noStrike" cap="none" dirty="0">
                <a:solidFill>
                  <a:srgbClr val="2235B8"/>
                </a:solidFill>
                <a:latin typeface="DM Sans"/>
                <a:ea typeface="DM Sans"/>
                <a:cs typeface="DM Sans"/>
                <a:sym typeface="DM Sans"/>
              </a:rPr>
              <a:t>Skills Required </a:t>
            </a:r>
            <a:endParaRPr/>
          </a:p>
        </p:txBody>
      </p:sp>
      <p:sp>
        <p:nvSpPr>
          <p:cNvPr id="404" name="Google Shape;404;p15"/>
          <p:cNvSpPr txBox="1"/>
          <p:nvPr/>
        </p:nvSpPr>
        <p:spPr>
          <a:xfrm>
            <a:off x="2131033" y="3217146"/>
            <a:ext cx="6190007" cy="1292662"/>
          </a:xfrm>
          <a:prstGeom prst="rect">
            <a:avLst/>
          </a:prstGeom>
          <a:noFill/>
          <a:ln>
            <a:noFill/>
          </a:ln>
        </p:spPr>
        <p:txBody>
          <a:bodyPr spcFirstLastPara="1" wrap="square" lIns="0" tIns="0" rIns="0" bIns="0" anchor="t" anchorCtr="0">
            <a:spAutoFit/>
          </a:bodyPr>
          <a:lstStyle/>
          <a:p>
            <a:pPr>
              <a:lnSpc>
                <a:spcPct val="120005"/>
              </a:lnSpc>
            </a:pPr>
            <a:r>
              <a:rPr lang="en-US" sz="3500" b="1" dirty="0">
                <a:solidFill>
                  <a:srgbClr val="0070C0"/>
                </a:solidFill>
                <a:latin typeface="DM Sans" charset="0"/>
              </a:rPr>
              <a:t>Venue Availability</a:t>
            </a:r>
          </a:p>
          <a:p>
            <a:pPr marL="0" marR="0" lvl="0" indent="0" algn="l" rtl="0">
              <a:lnSpc>
                <a:spcPct val="120005"/>
              </a:lnSpc>
              <a:spcBef>
                <a:spcPts val="0"/>
              </a:spcBef>
              <a:spcAft>
                <a:spcPts val="0"/>
              </a:spcAft>
              <a:buNone/>
            </a:pPr>
            <a:endParaRPr sz="3500">
              <a:solidFill>
                <a:srgbClr val="0070C0"/>
              </a:solidFill>
              <a:latin typeface="DM Sans" charset="0"/>
            </a:endParaRPr>
          </a:p>
        </p:txBody>
      </p:sp>
      <p:sp>
        <p:nvSpPr>
          <p:cNvPr id="405" name="Google Shape;405;p15"/>
          <p:cNvSpPr txBox="1"/>
          <p:nvPr/>
        </p:nvSpPr>
        <p:spPr>
          <a:xfrm>
            <a:off x="530942" y="3850595"/>
            <a:ext cx="6872749" cy="1034129"/>
          </a:xfrm>
          <a:prstGeom prst="rect">
            <a:avLst/>
          </a:prstGeom>
          <a:noFill/>
          <a:ln>
            <a:noFill/>
          </a:ln>
        </p:spPr>
        <p:txBody>
          <a:bodyPr spcFirstLastPara="1" wrap="square" lIns="0" tIns="0" rIns="0" bIns="0" anchor="t" anchorCtr="0">
            <a:spAutoFit/>
          </a:bodyPr>
          <a:lstStyle/>
          <a:p>
            <a:pPr lvl="0">
              <a:lnSpc>
                <a:spcPct val="140016"/>
              </a:lnSpc>
              <a:buFont typeface="Arial" pitchFamily="34" charset="0"/>
              <a:buChar char="•"/>
            </a:pPr>
            <a:r>
              <a:rPr lang="en-US" sz="2400" dirty="0">
                <a:latin typeface="Barlow" charset="0"/>
              </a:rPr>
              <a:t> The event will be held at the "Hilton Birmingham </a:t>
            </a:r>
            <a:r>
              <a:rPr lang="en-US" sz="2400" dirty="0" err="1">
                <a:latin typeface="Barlow" charset="0"/>
              </a:rPr>
              <a:t>Metropole</a:t>
            </a:r>
            <a:r>
              <a:rPr lang="en-US" sz="2400" dirty="0">
                <a:latin typeface="Barlow" charset="0"/>
              </a:rPr>
              <a:t>" renowned hotel. </a:t>
            </a:r>
            <a:endParaRPr sz="2400">
              <a:latin typeface="Barlow" charset="0"/>
            </a:endParaRPr>
          </a:p>
        </p:txBody>
      </p:sp>
      <p:sp>
        <p:nvSpPr>
          <p:cNvPr id="406" name="Google Shape;406;p15"/>
          <p:cNvSpPr txBox="1"/>
          <p:nvPr/>
        </p:nvSpPr>
        <p:spPr>
          <a:xfrm>
            <a:off x="383456" y="5567306"/>
            <a:ext cx="7190162" cy="1551194"/>
          </a:xfrm>
          <a:prstGeom prst="rect">
            <a:avLst/>
          </a:prstGeom>
          <a:noFill/>
          <a:ln>
            <a:noFill/>
          </a:ln>
        </p:spPr>
        <p:txBody>
          <a:bodyPr spcFirstLastPara="1" wrap="square" lIns="0" tIns="0" rIns="0" bIns="0" anchor="t" anchorCtr="0">
            <a:spAutoFit/>
          </a:bodyPr>
          <a:lstStyle/>
          <a:p>
            <a:pPr lvl="0">
              <a:lnSpc>
                <a:spcPct val="140016"/>
              </a:lnSpc>
              <a:buFont typeface="Arial" pitchFamily="34" charset="0"/>
              <a:buChar char="•"/>
            </a:pPr>
            <a:r>
              <a:rPr lang="en-US" sz="2400" dirty="0">
                <a:latin typeface="Barlow" charset="0"/>
              </a:rPr>
              <a:t> Staff needs expertise in event coordination and management, customer service prophecy to cater to the attendees' needs (Gupta and Singh, 2018). </a:t>
            </a:r>
            <a:endParaRPr>
              <a:latin typeface="Barlow" charset="0"/>
            </a:endParaRPr>
          </a:p>
        </p:txBody>
      </p:sp>
      <p:grpSp>
        <p:nvGrpSpPr>
          <p:cNvPr id="408" name="Google Shape;408;p15"/>
          <p:cNvGrpSpPr/>
          <p:nvPr/>
        </p:nvGrpSpPr>
        <p:grpSpPr>
          <a:xfrm>
            <a:off x="8893035" y="1073927"/>
            <a:ext cx="8882127" cy="8882127"/>
            <a:chOff x="4097" y="4097"/>
            <a:chExt cx="804605" cy="804605"/>
          </a:xfrm>
        </p:grpSpPr>
        <p:sp>
          <p:nvSpPr>
            <p:cNvPr id="409" name="Google Shape;409;p15"/>
            <p:cNvSpPr/>
            <p:nvPr/>
          </p:nvSpPr>
          <p:spPr>
            <a:xfrm>
              <a:off x="4097" y="4097"/>
              <a:ext cx="804605" cy="804605"/>
            </a:xfrm>
            <a:custGeom>
              <a:avLst/>
              <a:gdLst/>
              <a:ahLst/>
              <a:cxnLst/>
              <a:rect l="l" t="t" r="r" b="b"/>
              <a:pathLst>
                <a:path w="804605" h="804605" extrusionOk="0">
                  <a:moveTo>
                    <a:pt x="411455" y="5055"/>
                  </a:moveTo>
                  <a:lnTo>
                    <a:pt x="799551" y="393151"/>
                  </a:lnTo>
                  <a:cubicBezTo>
                    <a:pt x="804606" y="398206"/>
                    <a:pt x="804606" y="406400"/>
                    <a:pt x="799551" y="411455"/>
                  </a:cubicBezTo>
                  <a:lnTo>
                    <a:pt x="411455" y="799551"/>
                  </a:lnTo>
                  <a:cubicBezTo>
                    <a:pt x="406400" y="804606"/>
                    <a:pt x="398206" y="804606"/>
                    <a:pt x="393151" y="799551"/>
                  </a:cubicBezTo>
                  <a:lnTo>
                    <a:pt x="5055" y="411455"/>
                  </a:lnTo>
                  <a:cubicBezTo>
                    <a:pt x="0" y="406400"/>
                    <a:pt x="0" y="398206"/>
                    <a:pt x="5055" y="393151"/>
                  </a:cubicBezTo>
                  <a:lnTo>
                    <a:pt x="393151" y="5055"/>
                  </a:lnTo>
                  <a:cubicBezTo>
                    <a:pt x="398206" y="0"/>
                    <a:pt x="406400" y="0"/>
                    <a:pt x="411455" y="5055"/>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11" name="Google Shape;411;p15"/>
          <p:cNvGrpSpPr/>
          <p:nvPr/>
        </p:nvGrpSpPr>
        <p:grpSpPr>
          <a:xfrm rot="5400000">
            <a:off x="16250996" y="721011"/>
            <a:ext cx="1235371" cy="1029501"/>
            <a:chOff x="78907" y="78907"/>
            <a:chExt cx="1647161" cy="1372668"/>
          </a:xfrm>
        </p:grpSpPr>
        <p:grpSp>
          <p:nvGrpSpPr>
            <p:cNvPr id="412" name="Google Shape;412;p15"/>
            <p:cNvGrpSpPr/>
            <p:nvPr/>
          </p:nvGrpSpPr>
          <p:grpSpPr>
            <a:xfrm>
              <a:off x="78907" y="742549"/>
              <a:ext cx="709026" cy="709026"/>
              <a:chOff x="73988" y="73988"/>
              <a:chExt cx="664823" cy="664823"/>
            </a:xfrm>
          </p:grpSpPr>
          <p:sp>
            <p:nvSpPr>
              <p:cNvPr id="413" name="Google Shape;413;p1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15" name="Google Shape;415;p15"/>
            <p:cNvGrpSpPr/>
            <p:nvPr/>
          </p:nvGrpSpPr>
          <p:grpSpPr>
            <a:xfrm>
              <a:off x="1017042" y="742549"/>
              <a:ext cx="709026" cy="709026"/>
              <a:chOff x="73988" y="73988"/>
              <a:chExt cx="664823" cy="664823"/>
            </a:xfrm>
          </p:grpSpPr>
          <p:sp>
            <p:nvSpPr>
              <p:cNvPr id="416" name="Google Shape;416;p1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18" name="Google Shape;418;p15"/>
            <p:cNvGrpSpPr/>
            <p:nvPr/>
          </p:nvGrpSpPr>
          <p:grpSpPr>
            <a:xfrm>
              <a:off x="537728" y="78907"/>
              <a:ext cx="709026" cy="709026"/>
              <a:chOff x="73988" y="73988"/>
              <a:chExt cx="664823" cy="664823"/>
            </a:xfrm>
          </p:grpSpPr>
          <p:sp>
            <p:nvSpPr>
              <p:cNvPr id="419" name="Google Shape;419;p15"/>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424" name="Google Shape;424;p15"/>
          <p:cNvGrpSpPr/>
          <p:nvPr/>
        </p:nvGrpSpPr>
        <p:grpSpPr>
          <a:xfrm>
            <a:off x="14419176" y="6230296"/>
            <a:ext cx="2964253" cy="2964253"/>
            <a:chOff x="15604" y="15604"/>
            <a:chExt cx="781591" cy="781591"/>
          </a:xfrm>
        </p:grpSpPr>
        <p:sp>
          <p:nvSpPr>
            <p:cNvPr id="425" name="Google Shape;425;p15"/>
            <p:cNvSpPr/>
            <p:nvPr/>
          </p:nvSpPr>
          <p:spPr>
            <a:xfrm>
              <a:off x="15604" y="15604"/>
              <a:ext cx="781591" cy="781591"/>
            </a:xfrm>
            <a:custGeom>
              <a:avLst/>
              <a:gdLst/>
              <a:ahLst/>
              <a:cxnLst/>
              <a:rect l="l" t="t" r="r" b="b"/>
              <a:pathLst>
                <a:path w="781591" h="781591" extrusionOk="0">
                  <a:moveTo>
                    <a:pt x="417434" y="11034"/>
                  </a:moveTo>
                  <a:lnTo>
                    <a:pt x="770558" y="364158"/>
                  </a:lnTo>
                  <a:cubicBezTo>
                    <a:pt x="777623" y="371223"/>
                    <a:pt x="781592" y="380805"/>
                    <a:pt x="781592" y="390796"/>
                  </a:cubicBezTo>
                  <a:cubicBezTo>
                    <a:pt x="781592" y="400787"/>
                    <a:pt x="777623" y="410369"/>
                    <a:pt x="770558" y="417434"/>
                  </a:cubicBezTo>
                  <a:lnTo>
                    <a:pt x="417434" y="770558"/>
                  </a:lnTo>
                  <a:cubicBezTo>
                    <a:pt x="410369" y="777623"/>
                    <a:pt x="400787" y="781592"/>
                    <a:pt x="390796" y="781592"/>
                  </a:cubicBezTo>
                  <a:cubicBezTo>
                    <a:pt x="380805" y="781592"/>
                    <a:pt x="371223" y="777623"/>
                    <a:pt x="364158" y="770558"/>
                  </a:cubicBezTo>
                  <a:lnTo>
                    <a:pt x="11034" y="417434"/>
                  </a:lnTo>
                  <a:cubicBezTo>
                    <a:pt x="3969" y="410369"/>
                    <a:pt x="0" y="400787"/>
                    <a:pt x="0" y="390796"/>
                  </a:cubicBezTo>
                  <a:cubicBezTo>
                    <a:pt x="0" y="380805"/>
                    <a:pt x="3969" y="371223"/>
                    <a:pt x="11034" y="364158"/>
                  </a:cubicBezTo>
                  <a:lnTo>
                    <a:pt x="364158" y="11034"/>
                  </a:lnTo>
                  <a:cubicBezTo>
                    <a:pt x="371223" y="3969"/>
                    <a:pt x="380805" y="0"/>
                    <a:pt x="390796" y="0"/>
                  </a:cubicBezTo>
                  <a:cubicBezTo>
                    <a:pt x="400787" y="0"/>
                    <a:pt x="410369" y="3969"/>
                    <a:pt x="417434" y="11034"/>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27" name="Google Shape;427;p15"/>
          <p:cNvGrpSpPr/>
          <p:nvPr/>
        </p:nvGrpSpPr>
        <p:grpSpPr>
          <a:xfrm rot="-5400000">
            <a:off x="1382303" y="3262378"/>
            <a:ext cx="497390" cy="497390"/>
            <a:chOff x="62540" y="62540"/>
            <a:chExt cx="687720" cy="687720"/>
          </a:xfrm>
        </p:grpSpPr>
        <p:sp>
          <p:nvSpPr>
            <p:cNvPr id="428" name="Google Shape;428;p15"/>
            <p:cNvSpPr/>
            <p:nvPr/>
          </p:nvSpPr>
          <p:spPr>
            <a:xfrm>
              <a:off x="62540" y="62540"/>
              <a:ext cx="687720" cy="687720"/>
            </a:xfrm>
            <a:custGeom>
              <a:avLst/>
              <a:gdLst/>
              <a:ahLst/>
              <a:cxnLst/>
              <a:rect l="l" t="t" r="r" b="b"/>
              <a:pathLst>
                <a:path w="687720" h="687720" extrusionOk="0">
                  <a:moveTo>
                    <a:pt x="483547" y="77147"/>
                  </a:moveTo>
                  <a:lnTo>
                    <a:pt x="610573" y="204173"/>
                  </a:lnTo>
                  <a:cubicBezTo>
                    <a:pt x="687720" y="281320"/>
                    <a:pt x="687720" y="406400"/>
                    <a:pt x="610573" y="483547"/>
                  </a:cubicBezTo>
                  <a:lnTo>
                    <a:pt x="483547" y="610573"/>
                  </a:lnTo>
                  <a:cubicBezTo>
                    <a:pt x="406400" y="687720"/>
                    <a:pt x="281320" y="687720"/>
                    <a:pt x="204173" y="610573"/>
                  </a:cubicBezTo>
                  <a:lnTo>
                    <a:pt x="77147" y="483547"/>
                  </a:lnTo>
                  <a:cubicBezTo>
                    <a:pt x="0" y="406400"/>
                    <a:pt x="0" y="281320"/>
                    <a:pt x="77147" y="204173"/>
                  </a:cubicBezTo>
                  <a:lnTo>
                    <a:pt x="204173" y="77147"/>
                  </a:lnTo>
                  <a:cubicBezTo>
                    <a:pt x="281320" y="0"/>
                    <a:pt x="406400" y="0"/>
                    <a:pt x="483547" y="77147"/>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30" name="Google Shape;430;p15"/>
          <p:cNvGrpSpPr/>
          <p:nvPr/>
        </p:nvGrpSpPr>
        <p:grpSpPr>
          <a:xfrm rot="-5400000">
            <a:off x="1411800" y="4961768"/>
            <a:ext cx="497390" cy="497390"/>
            <a:chOff x="62540" y="62540"/>
            <a:chExt cx="687720" cy="687720"/>
          </a:xfrm>
        </p:grpSpPr>
        <p:sp>
          <p:nvSpPr>
            <p:cNvPr id="431" name="Google Shape;431;p15"/>
            <p:cNvSpPr/>
            <p:nvPr/>
          </p:nvSpPr>
          <p:spPr>
            <a:xfrm>
              <a:off x="62540" y="62540"/>
              <a:ext cx="687720" cy="687720"/>
            </a:xfrm>
            <a:custGeom>
              <a:avLst/>
              <a:gdLst/>
              <a:ahLst/>
              <a:cxnLst/>
              <a:rect l="l" t="t" r="r" b="b"/>
              <a:pathLst>
                <a:path w="687720" h="687720" extrusionOk="0">
                  <a:moveTo>
                    <a:pt x="483547" y="77147"/>
                  </a:moveTo>
                  <a:lnTo>
                    <a:pt x="610573" y="204173"/>
                  </a:lnTo>
                  <a:cubicBezTo>
                    <a:pt x="687720" y="281320"/>
                    <a:pt x="687720" y="406400"/>
                    <a:pt x="610573" y="483547"/>
                  </a:cubicBezTo>
                  <a:lnTo>
                    <a:pt x="483547" y="610573"/>
                  </a:lnTo>
                  <a:cubicBezTo>
                    <a:pt x="406400" y="687720"/>
                    <a:pt x="281320" y="687720"/>
                    <a:pt x="204173" y="610573"/>
                  </a:cubicBezTo>
                  <a:lnTo>
                    <a:pt x="77147" y="483547"/>
                  </a:lnTo>
                  <a:cubicBezTo>
                    <a:pt x="0" y="406400"/>
                    <a:pt x="0" y="281320"/>
                    <a:pt x="77147" y="204173"/>
                  </a:cubicBezTo>
                  <a:lnTo>
                    <a:pt x="204173" y="77147"/>
                  </a:lnTo>
                  <a:cubicBezTo>
                    <a:pt x="281320" y="0"/>
                    <a:pt x="406400" y="0"/>
                    <a:pt x="483547" y="77147"/>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30722" name="Picture 2" descr="Perfect Planning: 7 Tips for Booking Your Next Event Venue - Visit Concord"/>
          <p:cNvPicPr>
            <a:picLocks noChangeAspect="1" noChangeArrowheads="1"/>
          </p:cNvPicPr>
          <p:nvPr/>
        </p:nvPicPr>
        <p:blipFill>
          <a:blip r:embed="rId3"/>
          <a:srcRect/>
          <a:stretch>
            <a:fillRect/>
          </a:stretch>
        </p:blipFill>
        <p:spPr bwMode="auto">
          <a:xfrm>
            <a:off x="9207379" y="1204330"/>
            <a:ext cx="9080621" cy="8574208"/>
          </a:xfrm>
          <a:prstGeom prst="diamond">
            <a:avLst/>
          </a:prstGeom>
          <a:noFill/>
        </p:spPr>
      </p:pic>
      <p:grpSp>
        <p:nvGrpSpPr>
          <p:cNvPr id="43" name="Google Shape;427;p15"/>
          <p:cNvGrpSpPr/>
          <p:nvPr/>
        </p:nvGrpSpPr>
        <p:grpSpPr>
          <a:xfrm rot="-5400000">
            <a:off x="1382303" y="7165732"/>
            <a:ext cx="497390" cy="497390"/>
            <a:chOff x="62540" y="62540"/>
            <a:chExt cx="687720" cy="687720"/>
          </a:xfrm>
        </p:grpSpPr>
        <p:sp>
          <p:nvSpPr>
            <p:cNvPr id="44" name="Google Shape;428;p15"/>
            <p:cNvSpPr/>
            <p:nvPr/>
          </p:nvSpPr>
          <p:spPr>
            <a:xfrm>
              <a:off x="62540" y="62540"/>
              <a:ext cx="687720" cy="687720"/>
            </a:xfrm>
            <a:custGeom>
              <a:avLst/>
              <a:gdLst/>
              <a:ahLst/>
              <a:cxnLst/>
              <a:rect l="l" t="t" r="r" b="b"/>
              <a:pathLst>
                <a:path w="687720" h="687720" extrusionOk="0">
                  <a:moveTo>
                    <a:pt x="483547" y="77147"/>
                  </a:moveTo>
                  <a:lnTo>
                    <a:pt x="610573" y="204173"/>
                  </a:lnTo>
                  <a:cubicBezTo>
                    <a:pt x="687720" y="281320"/>
                    <a:pt x="687720" y="406400"/>
                    <a:pt x="610573" y="483547"/>
                  </a:cubicBezTo>
                  <a:lnTo>
                    <a:pt x="483547" y="610573"/>
                  </a:lnTo>
                  <a:cubicBezTo>
                    <a:pt x="406400" y="687720"/>
                    <a:pt x="281320" y="687720"/>
                    <a:pt x="204173" y="610573"/>
                  </a:cubicBezTo>
                  <a:lnTo>
                    <a:pt x="77147" y="483547"/>
                  </a:lnTo>
                  <a:cubicBezTo>
                    <a:pt x="0" y="406400"/>
                    <a:pt x="0" y="281320"/>
                    <a:pt x="77147" y="204173"/>
                  </a:cubicBezTo>
                  <a:lnTo>
                    <a:pt x="204173" y="77147"/>
                  </a:lnTo>
                  <a:cubicBezTo>
                    <a:pt x="281320" y="0"/>
                    <a:pt x="406400" y="0"/>
                    <a:pt x="483547" y="77147"/>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29;p15"/>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6" name="Google Shape;404;p15"/>
          <p:cNvSpPr txBox="1"/>
          <p:nvPr/>
        </p:nvSpPr>
        <p:spPr>
          <a:xfrm>
            <a:off x="2153336" y="7053612"/>
            <a:ext cx="6190007" cy="1292662"/>
          </a:xfrm>
          <a:prstGeom prst="rect">
            <a:avLst/>
          </a:prstGeom>
          <a:noFill/>
          <a:ln>
            <a:noFill/>
          </a:ln>
        </p:spPr>
        <p:txBody>
          <a:bodyPr spcFirstLastPara="1" wrap="square" lIns="0" tIns="0" rIns="0" bIns="0" anchor="t" anchorCtr="0">
            <a:spAutoFit/>
          </a:bodyPr>
          <a:lstStyle/>
          <a:p>
            <a:pPr>
              <a:lnSpc>
                <a:spcPct val="120005"/>
              </a:lnSpc>
            </a:pPr>
            <a:r>
              <a:rPr lang="en-US" sz="3500" b="1" dirty="0">
                <a:solidFill>
                  <a:srgbClr val="0070C0"/>
                </a:solidFill>
                <a:latin typeface="DM Sans" charset="0"/>
              </a:rPr>
              <a:t>Resources</a:t>
            </a:r>
          </a:p>
          <a:p>
            <a:pPr marL="0" marR="0" lvl="0" indent="0" algn="l" rtl="0">
              <a:lnSpc>
                <a:spcPct val="120005"/>
              </a:lnSpc>
              <a:spcBef>
                <a:spcPts val="0"/>
              </a:spcBef>
              <a:spcAft>
                <a:spcPts val="0"/>
              </a:spcAft>
              <a:buNone/>
            </a:pPr>
            <a:endParaRPr sz="3500">
              <a:solidFill>
                <a:srgbClr val="0070C0"/>
              </a:solidFill>
              <a:latin typeface="DM Sans" charset="0"/>
            </a:endParaRPr>
          </a:p>
        </p:txBody>
      </p:sp>
      <p:sp>
        <p:nvSpPr>
          <p:cNvPr id="47" name="Google Shape;405;p15"/>
          <p:cNvSpPr txBox="1"/>
          <p:nvPr/>
        </p:nvSpPr>
        <p:spPr>
          <a:xfrm>
            <a:off x="330224" y="7851429"/>
            <a:ext cx="3406890" cy="1034129"/>
          </a:xfrm>
          <a:prstGeom prst="rect">
            <a:avLst/>
          </a:prstGeom>
          <a:noFill/>
          <a:ln>
            <a:noFill/>
          </a:ln>
        </p:spPr>
        <p:txBody>
          <a:bodyPr spcFirstLastPara="1" wrap="square" lIns="0" tIns="0" rIns="0" bIns="0" anchor="t" anchorCtr="0">
            <a:spAutoFit/>
          </a:bodyPr>
          <a:lstStyle/>
          <a:p>
            <a:pPr lvl="0">
              <a:lnSpc>
                <a:spcPct val="140016"/>
              </a:lnSpc>
              <a:buFont typeface="Arial" pitchFamily="34" charset="0"/>
              <a:buChar char="•"/>
            </a:pPr>
            <a:r>
              <a:rPr lang="en-US" sz="2400" dirty="0">
                <a:latin typeface="Barlow" charset="0"/>
              </a:rPr>
              <a:t> Catering</a:t>
            </a:r>
          </a:p>
          <a:p>
            <a:pPr lvl="0">
              <a:lnSpc>
                <a:spcPct val="140016"/>
              </a:lnSpc>
              <a:buFont typeface="Arial" pitchFamily="34" charset="0"/>
              <a:buChar char="•"/>
            </a:pPr>
            <a:r>
              <a:rPr lang="en-US" sz="2400" dirty="0">
                <a:latin typeface="Barlow" charset="0"/>
              </a:rPr>
              <a:t> Lighting</a:t>
            </a:r>
          </a:p>
        </p:txBody>
      </p:sp>
      <p:sp>
        <p:nvSpPr>
          <p:cNvPr id="48" name="Rectangle 47"/>
          <p:cNvSpPr/>
          <p:nvPr/>
        </p:nvSpPr>
        <p:spPr>
          <a:xfrm>
            <a:off x="2584174" y="7817208"/>
            <a:ext cx="9144000" cy="1126462"/>
          </a:xfrm>
          <a:prstGeom prst="rect">
            <a:avLst/>
          </a:prstGeom>
        </p:spPr>
        <p:txBody>
          <a:bodyPr>
            <a:spAutoFit/>
          </a:bodyPr>
          <a:lstStyle/>
          <a:p>
            <a:pPr lvl="0">
              <a:lnSpc>
                <a:spcPct val="140016"/>
              </a:lnSpc>
              <a:buFont typeface="Arial" pitchFamily="34" charset="0"/>
              <a:buChar char="•"/>
            </a:pPr>
            <a:r>
              <a:rPr lang="en-US" sz="2400" dirty="0">
                <a:latin typeface="Barlow" charset="0"/>
              </a:rPr>
              <a:t> Parking Facilities</a:t>
            </a:r>
          </a:p>
          <a:p>
            <a:pPr lvl="0">
              <a:lnSpc>
                <a:spcPct val="140016"/>
              </a:lnSpc>
              <a:buFont typeface="Arial" pitchFamily="34" charset="0"/>
              <a:buChar char="•"/>
            </a:pPr>
            <a:r>
              <a:rPr lang="en-US" sz="2400" dirty="0">
                <a:latin typeface="Barlow" charset="0"/>
              </a:rPr>
              <a:t> Seating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436"/>
        <p:cNvGrpSpPr/>
        <p:nvPr/>
      </p:nvGrpSpPr>
      <p:grpSpPr>
        <a:xfrm>
          <a:off x="0" y="0"/>
          <a:ext cx="0" cy="0"/>
          <a:chOff x="0" y="0"/>
          <a:chExt cx="0" cy="0"/>
        </a:xfrm>
      </p:grpSpPr>
      <p:grpSp>
        <p:nvGrpSpPr>
          <p:cNvPr id="437" name="Google Shape;437;p16"/>
          <p:cNvGrpSpPr/>
          <p:nvPr/>
        </p:nvGrpSpPr>
        <p:grpSpPr>
          <a:xfrm>
            <a:off x="0" y="9077474"/>
            <a:ext cx="6630000" cy="1213365"/>
            <a:chOff x="0" y="-47625"/>
            <a:chExt cx="1746173" cy="319569"/>
          </a:xfrm>
        </p:grpSpPr>
        <p:sp>
          <p:nvSpPr>
            <p:cNvPr id="438" name="Google Shape;438;p16"/>
            <p:cNvSpPr/>
            <p:nvPr/>
          </p:nvSpPr>
          <p:spPr>
            <a:xfrm>
              <a:off x="0" y="0"/>
              <a:ext cx="1746173" cy="271944"/>
            </a:xfrm>
            <a:custGeom>
              <a:avLst/>
              <a:gdLst/>
              <a:ahLst/>
              <a:cxnLst/>
              <a:rect l="l" t="t" r="r" b="b"/>
              <a:pathLst>
                <a:path w="1746173" h="271944" extrusionOk="0">
                  <a:moveTo>
                    <a:pt x="0" y="0"/>
                  </a:moveTo>
                  <a:lnTo>
                    <a:pt x="1746173" y="0"/>
                  </a:lnTo>
                  <a:lnTo>
                    <a:pt x="1746173" y="271944"/>
                  </a:lnTo>
                  <a:lnTo>
                    <a:pt x="0" y="271944"/>
                  </a:lnTo>
                  <a:close/>
                </a:path>
              </a:pathLst>
            </a:custGeom>
            <a:solidFill>
              <a:srgbClr val="FFBD59"/>
            </a:solidFill>
            <a:ln>
              <a:noFill/>
            </a:ln>
          </p:spPr>
          <p:txBody>
            <a:bodyPr/>
            <a:lstStyle/>
            <a:p>
              <a:endParaRPr lang="en-GB"/>
            </a:p>
          </p:txBody>
        </p:sp>
        <p:sp>
          <p:nvSpPr>
            <p:cNvPr id="439" name="Google Shape;439;p16"/>
            <p:cNvSpPr txBox="1"/>
            <p:nvPr/>
          </p:nvSpPr>
          <p:spPr>
            <a:xfrm>
              <a:off x="0" y="-47625"/>
              <a:ext cx="1746173"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40" name="Google Shape;440;p16"/>
          <p:cNvGrpSpPr/>
          <p:nvPr/>
        </p:nvGrpSpPr>
        <p:grpSpPr>
          <a:xfrm>
            <a:off x="6630000" y="9077474"/>
            <a:ext cx="11658000" cy="1213365"/>
            <a:chOff x="0" y="-47625"/>
            <a:chExt cx="3070420" cy="319569"/>
          </a:xfrm>
        </p:grpSpPr>
        <p:sp>
          <p:nvSpPr>
            <p:cNvPr id="441" name="Google Shape;441;p16"/>
            <p:cNvSpPr/>
            <p:nvPr/>
          </p:nvSpPr>
          <p:spPr>
            <a:xfrm>
              <a:off x="0" y="0"/>
              <a:ext cx="3070420" cy="271944"/>
            </a:xfrm>
            <a:custGeom>
              <a:avLst/>
              <a:gdLst/>
              <a:ahLst/>
              <a:cxnLst/>
              <a:rect l="l" t="t" r="r" b="b"/>
              <a:pathLst>
                <a:path w="3070420" h="271944" extrusionOk="0">
                  <a:moveTo>
                    <a:pt x="0" y="0"/>
                  </a:moveTo>
                  <a:lnTo>
                    <a:pt x="3070420" y="0"/>
                  </a:lnTo>
                  <a:lnTo>
                    <a:pt x="3070420" y="271944"/>
                  </a:lnTo>
                  <a:lnTo>
                    <a:pt x="0" y="271944"/>
                  </a:lnTo>
                  <a:close/>
                </a:path>
              </a:pathLst>
            </a:custGeom>
            <a:solidFill>
              <a:srgbClr val="2235B8"/>
            </a:solidFill>
            <a:ln>
              <a:noFill/>
            </a:ln>
          </p:spPr>
          <p:txBody>
            <a:bodyPr/>
            <a:lstStyle/>
            <a:p>
              <a:endParaRPr lang="en-GB"/>
            </a:p>
          </p:txBody>
        </p:sp>
        <p:sp>
          <p:nvSpPr>
            <p:cNvPr id="442" name="Google Shape;442;p16"/>
            <p:cNvSpPr txBox="1"/>
            <p:nvPr/>
          </p:nvSpPr>
          <p:spPr>
            <a:xfrm>
              <a:off x="0" y="-47625"/>
              <a:ext cx="3070420"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60" name="Google Shape;460;p16"/>
          <p:cNvSpPr txBox="1"/>
          <p:nvPr/>
        </p:nvSpPr>
        <p:spPr>
          <a:xfrm>
            <a:off x="1910591" y="37887"/>
            <a:ext cx="14466817" cy="16619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0" i="0" u="none" strike="noStrike" cap="none" dirty="0">
                <a:solidFill>
                  <a:srgbClr val="2235B8"/>
                </a:solidFill>
                <a:latin typeface="Merriweather"/>
                <a:ea typeface="Merriweather"/>
                <a:cs typeface="Merriweather"/>
                <a:sym typeface="Merriweather"/>
              </a:rPr>
              <a:t>Financial Factors</a:t>
            </a:r>
            <a:endParaRPr/>
          </a:p>
        </p:txBody>
      </p:sp>
      <p:grpSp>
        <p:nvGrpSpPr>
          <p:cNvPr id="462" name="Google Shape;462;p16"/>
          <p:cNvGrpSpPr/>
          <p:nvPr/>
        </p:nvGrpSpPr>
        <p:grpSpPr>
          <a:xfrm rot="5400000">
            <a:off x="16641616" y="522883"/>
            <a:ext cx="1235371" cy="1029501"/>
            <a:chOff x="78907" y="78907"/>
            <a:chExt cx="1647161" cy="1372668"/>
          </a:xfrm>
        </p:grpSpPr>
        <p:grpSp>
          <p:nvGrpSpPr>
            <p:cNvPr id="463" name="Google Shape;463;p16"/>
            <p:cNvGrpSpPr/>
            <p:nvPr/>
          </p:nvGrpSpPr>
          <p:grpSpPr>
            <a:xfrm>
              <a:off x="78907" y="742549"/>
              <a:ext cx="709026" cy="709026"/>
              <a:chOff x="73988" y="73988"/>
              <a:chExt cx="664823" cy="664823"/>
            </a:xfrm>
          </p:grpSpPr>
          <p:sp>
            <p:nvSpPr>
              <p:cNvPr id="464" name="Google Shape;464;p1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66" name="Google Shape;466;p16"/>
            <p:cNvGrpSpPr/>
            <p:nvPr/>
          </p:nvGrpSpPr>
          <p:grpSpPr>
            <a:xfrm>
              <a:off x="1017042" y="742549"/>
              <a:ext cx="709026" cy="709026"/>
              <a:chOff x="73988" y="73988"/>
              <a:chExt cx="664823" cy="664823"/>
            </a:xfrm>
          </p:grpSpPr>
          <p:sp>
            <p:nvSpPr>
              <p:cNvPr id="467" name="Google Shape;467;p1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69" name="Google Shape;469;p16"/>
            <p:cNvGrpSpPr/>
            <p:nvPr/>
          </p:nvGrpSpPr>
          <p:grpSpPr>
            <a:xfrm>
              <a:off x="537728" y="78907"/>
              <a:ext cx="709026" cy="709026"/>
              <a:chOff x="73988" y="73988"/>
              <a:chExt cx="664823" cy="664823"/>
            </a:xfrm>
          </p:grpSpPr>
          <p:sp>
            <p:nvSpPr>
              <p:cNvPr id="470" name="Google Shape;470;p16"/>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472" name="Google Shape;472;p16"/>
          <p:cNvGrpSpPr/>
          <p:nvPr/>
        </p:nvGrpSpPr>
        <p:grpSpPr>
          <a:xfrm>
            <a:off x="1073931" y="8250191"/>
            <a:ext cx="2697205" cy="2697205"/>
            <a:chOff x="13188" y="13188"/>
            <a:chExt cx="786424" cy="786424"/>
          </a:xfrm>
        </p:grpSpPr>
        <p:sp>
          <p:nvSpPr>
            <p:cNvPr id="473" name="Google Shape;473;p16"/>
            <p:cNvSpPr/>
            <p:nvPr/>
          </p:nvSpPr>
          <p:spPr>
            <a:xfrm>
              <a:off x="13188" y="13188"/>
              <a:ext cx="786424" cy="786424"/>
            </a:xfrm>
            <a:custGeom>
              <a:avLst/>
              <a:gdLst/>
              <a:ahLst/>
              <a:cxnLst/>
              <a:rect l="l" t="t" r="r" b="b"/>
              <a:pathLst>
                <a:path w="786424" h="786424" extrusionOk="0">
                  <a:moveTo>
                    <a:pt x="422669" y="16269"/>
                  </a:moveTo>
                  <a:lnTo>
                    <a:pt x="770155" y="363755"/>
                  </a:lnTo>
                  <a:cubicBezTo>
                    <a:pt x="786424" y="380024"/>
                    <a:pt x="786424" y="406400"/>
                    <a:pt x="770155" y="422669"/>
                  </a:cubicBezTo>
                  <a:lnTo>
                    <a:pt x="422669" y="770155"/>
                  </a:lnTo>
                  <a:cubicBezTo>
                    <a:pt x="406400" y="786424"/>
                    <a:pt x="380024" y="786424"/>
                    <a:pt x="363755" y="770155"/>
                  </a:cubicBezTo>
                  <a:lnTo>
                    <a:pt x="16269" y="422669"/>
                  </a:lnTo>
                  <a:cubicBezTo>
                    <a:pt x="0" y="406400"/>
                    <a:pt x="0" y="380024"/>
                    <a:pt x="16269" y="363755"/>
                  </a:cubicBezTo>
                  <a:lnTo>
                    <a:pt x="363755" y="16269"/>
                  </a:lnTo>
                  <a:cubicBezTo>
                    <a:pt x="380024" y="0"/>
                    <a:pt x="406400" y="0"/>
                    <a:pt x="422669" y="1626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75" name="Google Shape;475;p16"/>
          <p:cNvGrpSpPr/>
          <p:nvPr/>
        </p:nvGrpSpPr>
        <p:grpSpPr>
          <a:xfrm>
            <a:off x="2245341" y="7880690"/>
            <a:ext cx="1672871" cy="1672871"/>
            <a:chOff x="20849" y="20849"/>
            <a:chExt cx="771101" cy="771101"/>
          </a:xfrm>
        </p:grpSpPr>
        <p:sp>
          <p:nvSpPr>
            <p:cNvPr id="476" name="Google Shape;476;p16"/>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78" name="Google Shape;478;p16"/>
          <p:cNvGrpSpPr/>
          <p:nvPr/>
        </p:nvGrpSpPr>
        <p:grpSpPr>
          <a:xfrm>
            <a:off x="16871320" y="6706253"/>
            <a:ext cx="2833357" cy="2833357"/>
            <a:chOff x="16296" y="16296"/>
            <a:chExt cx="780207" cy="780207"/>
          </a:xfrm>
        </p:grpSpPr>
        <p:sp>
          <p:nvSpPr>
            <p:cNvPr id="479" name="Google Shape;479;p16"/>
            <p:cNvSpPr/>
            <p:nvPr/>
          </p:nvSpPr>
          <p:spPr>
            <a:xfrm>
              <a:off x="16296" y="16296"/>
              <a:ext cx="780207" cy="780207"/>
            </a:xfrm>
            <a:custGeom>
              <a:avLst/>
              <a:gdLst/>
              <a:ahLst/>
              <a:cxnLst/>
              <a:rect l="l" t="t" r="r" b="b"/>
              <a:pathLst>
                <a:path w="780207" h="780207" extrusionOk="0">
                  <a:moveTo>
                    <a:pt x="417924" y="11524"/>
                  </a:moveTo>
                  <a:lnTo>
                    <a:pt x="768684" y="362284"/>
                  </a:lnTo>
                  <a:cubicBezTo>
                    <a:pt x="776063" y="369663"/>
                    <a:pt x="780208" y="379670"/>
                    <a:pt x="780208" y="390104"/>
                  </a:cubicBezTo>
                  <a:cubicBezTo>
                    <a:pt x="780208" y="400538"/>
                    <a:pt x="776063" y="410545"/>
                    <a:pt x="768684" y="417924"/>
                  </a:cubicBezTo>
                  <a:lnTo>
                    <a:pt x="417924" y="768684"/>
                  </a:lnTo>
                  <a:cubicBezTo>
                    <a:pt x="410545" y="776063"/>
                    <a:pt x="400538" y="780208"/>
                    <a:pt x="390104" y="780208"/>
                  </a:cubicBezTo>
                  <a:cubicBezTo>
                    <a:pt x="379670" y="780208"/>
                    <a:pt x="369663" y="776063"/>
                    <a:pt x="362284" y="768684"/>
                  </a:cubicBezTo>
                  <a:lnTo>
                    <a:pt x="11524" y="417924"/>
                  </a:lnTo>
                  <a:cubicBezTo>
                    <a:pt x="4145" y="410545"/>
                    <a:pt x="0" y="400538"/>
                    <a:pt x="0" y="390104"/>
                  </a:cubicBezTo>
                  <a:cubicBezTo>
                    <a:pt x="0" y="379670"/>
                    <a:pt x="4145" y="369663"/>
                    <a:pt x="11524" y="362284"/>
                  </a:cubicBezTo>
                  <a:lnTo>
                    <a:pt x="362284" y="11524"/>
                  </a:lnTo>
                  <a:cubicBezTo>
                    <a:pt x="369663" y="4145"/>
                    <a:pt x="379670" y="0"/>
                    <a:pt x="390104" y="0"/>
                  </a:cubicBezTo>
                  <a:cubicBezTo>
                    <a:pt x="400538" y="0"/>
                    <a:pt x="410545" y="4145"/>
                    <a:pt x="417924" y="11524"/>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81" name="Google Shape;481;p16"/>
          <p:cNvGrpSpPr/>
          <p:nvPr/>
        </p:nvGrpSpPr>
        <p:grpSpPr>
          <a:xfrm>
            <a:off x="16857371" y="7994965"/>
            <a:ext cx="1218103" cy="1218103"/>
            <a:chOff x="28095" y="28095"/>
            <a:chExt cx="756610" cy="756610"/>
          </a:xfrm>
        </p:grpSpPr>
        <p:sp>
          <p:nvSpPr>
            <p:cNvPr id="482" name="Google Shape;482;p16"/>
            <p:cNvSpPr/>
            <p:nvPr/>
          </p:nvSpPr>
          <p:spPr>
            <a:xfrm>
              <a:off x="28095" y="28095"/>
              <a:ext cx="756610" cy="756610"/>
            </a:xfrm>
            <a:custGeom>
              <a:avLst/>
              <a:gdLst/>
              <a:ahLst/>
              <a:cxnLst/>
              <a:rect l="l" t="t" r="r" b="b"/>
              <a:pathLst>
                <a:path w="756610" h="756610" extrusionOk="0">
                  <a:moveTo>
                    <a:pt x="441057" y="34657"/>
                  </a:moveTo>
                  <a:lnTo>
                    <a:pt x="721953" y="315553"/>
                  </a:lnTo>
                  <a:cubicBezTo>
                    <a:pt x="756610" y="350210"/>
                    <a:pt x="756610" y="406400"/>
                    <a:pt x="721953" y="441057"/>
                  </a:cubicBezTo>
                  <a:lnTo>
                    <a:pt x="441057" y="721953"/>
                  </a:lnTo>
                  <a:cubicBezTo>
                    <a:pt x="406400" y="756610"/>
                    <a:pt x="350210" y="756610"/>
                    <a:pt x="315553" y="721953"/>
                  </a:cubicBezTo>
                  <a:lnTo>
                    <a:pt x="34657" y="441057"/>
                  </a:lnTo>
                  <a:cubicBezTo>
                    <a:pt x="0" y="406400"/>
                    <a:pt x="0" y="350210"/>
                    <a:pt x="34657" y="315553"/>
                  </a:cubicBezTo>
                  <a:lnTo>
                    <a:pt x="315553" y="34657"/>
                  </a:lnTo>
                  <a:cubicBezTo>
                    <a:pt x="350210" y="0"/>
                    <a:pt x="406400" y="0"/>
                    <a:pt x="441057" y="34657"/>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84" name="Google Shape;484;p16"/>
          <p:cNvGrpSpPr/>
          <p:nvPr/>
        </p:nvGrpSpPr>
        <p:grpSpPr>
          <a:xfrm>
            <a:off x="16115128" y="7368523"/>
            <a:ext cx="1672871" cy="1672871"/>
            <a:chOff x="20849" y="20849"/>
            <a:chExt cx="771101" cy="771101"/>
          </a:xfrm>
        </p:grpSpPr>
        <p:sp>
          <p:nvSpPr>
            <p:cNvPr id="485" name="Google Shape;485;p16"/>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87" name="Google Shape;487;p16"/>
          <p:cNvGrpSpPr/>
          <p:nvPr/>
        </p:nvGrpSpPr>
        <p:grpSpPr>
          <a:xfrm>
            <a:off x="1201213" y="8008914"/>
            <a:ext cx="650196" cy="650196"/>
            <a:chOff x="62587" y="62587"/>
            <a:chExt cx="687625" cy="687625"/>
          </a:xfrm>
        </p:grpSpPr>
        <p:sp>
          <p:nvSpPr>
            <p:cNvPr id="488" name="Google Shape;488;p16"/>
            <p:cNvSpPr/>
            <p:nvPr/>
          </p:nvSpPr>
          <p:spPr>
            <a:xfrm>
              <a:off x="62587" y="62587"/>
              <a:ext cx="687625" cy="687625"/>
            </a:xfrm>
            <a:custGeom>
              <a:avLst/>
              <a:gdLst/>
              <a:ahLst/>
              <a:cxnLst/>
              <a:rect l="l" t="t" r="r" b="b"/>
              <a:pathLst>
                <a:path w="687625" h="687625" extrusionOk="0">
                  <a:moveTo>
                    <a:pt x="450657" y="44257"/>
                  </a:moveTo>
                  <a:lnTo>
                    <a:pt x="643369" y="236969"/>
                  </a:lnTo>
                  <a:cubicBezTo>
                    <a:pt x="671706" y="265306"/>
                    <a:pt x="687625" y="303739"/>
                    <a:pt x="687625" y="343813"/>
                  </a:cubicBezTo>
                  <a:cubicBezTo>
                    <a:pt x="687625" y="383887"/>
                    <a:pt x="671706" y="422320"/>
                    <a:pt x="643369" y="450657"/>
                  </a:cubicBezTo>
                  <a:lnTo>
                    <a:pt x="450657" y="643369"/>
                  </a:lnTo>
                  <a:cubicBezTo>
                    <a:pt x="422320" y="671706"/>
                    <a:pt x="383887" y="687625"/>
                    <a:pt x="343813" y="687625"/>
                  </a:cubicBezTo>
                  <a:cubicBezTo>
                    <a:pt x="303739" y="687625"/>
                    <a:pt x="265306" y="671706"/>
                    <a:pt x="236969" y="643369"/>
                  </a:cubicBezTo>
                  <a:lnTo>
                    <a:pt x="44257" y="450657"/>
                  </a:lnTo>
                  <a:cubicBezTo>
                    <a:pt x="15920" y="422320"/>
                    <a:pt x="0" y="383887"/>
                    <a:pt x="0" y="343813"/>
                  </a:cubicBezTo>
                  <a:cubicBezTo>
                    <a:pt x="0" y="303739"/>
                    <a:pt x="15920" y="265306"/>
                    <a:pt x="44257" y="236969"/>
                  </a:cubicBezTo>
                  <a:lnTo>
                    <a:pt x="236969" y="44257"/>
                  </a:lnTo>
                  <a:cubicBezTo>
                    <a:pt x="265306" y="15920"/>
                    <a:pt x="303739" y="0"/>
                    <a:pt x="343813" y="0"/>
                  </a:cubicBezTo>
                  <a:cubicBezTo>
                    <a:pt x="383887" y="0"/>
                    <a:pt x="422320" y="15920"/>
                    <a:pt x="450657" y="44257"/>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6"/>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aphicFrame>
        <p:nvGraphicFramePr>
          <p:cNvPr id="58" name="Table 57"/>
          <p:cNvGraphicFramePr>
            <a:graphicFrameLocks noGrp="1"/>
          </p:cNvGraphicFramePr>
          <p:nvPr/>
        </p:nvGraphicFramePr>
        <p:xfrm>
          <a:off x="2877014" y="1694985"/>
          <a:ext cx="12556273" cy="8257478"/>
        </p:xfrm>
        <a:graphic>
          <a:graphicData uri="http://schemas.openxmlformats.org/drawingml/2006/table">
            <a:tbl>
              <a:tblPr/>
              <a:tblGrid>
                <a:gridCol w="7315786">
                  <a:extLst>
                    <a:ext uri="{9D8B030D-6E8A-4147-A177-3AD203B41FA5}">
                      <a16:colId xmlns:a16="http://schemas.microsoft.com/office/drawing/2014/main" val="20000"/>
                    </a:ext>
                  </a:extLst>
                </a:gridCol>
                <a:gridCol w="5240487">
                  <a:extLst>
                    <a:ext uri="{9D8B030D-6E8A-4147-A177-3AD203B41FA5}">
                      <a16:colId xmlns:a16="http://schemas.microsoft.com/office/drawing/2014/main" val="20001"/>
                    </a:ext>
                  </a:extLst>
                </a:gridCol>
              </a:tblGrid>
              <a:tr h="242867">
                <a:tc>
                  <a:txBody>
                    <a:bodyPr/>
                    <a:lstStyle/>
                    <a:p>
                      <a:pPr marL="0" marR="0" algn="just">
                        <a:lnSpc>
                          <a:spcPct val="150000"/>
                        </a:lnSpc>
                        <a:spcBef>
                          <a:spcPts val="0"/>
                        </a:spcBef>
                        <a:spcAft>
                          <a:spcPts val="0"/>
                        </a:spcAft>
                      </a:pPr>
                      <a:r>
                        <a:rPr lang="en-US" sz="1000" b="1">
                          <a:solidFill>
                            <a:srgbClr val="FFFFFF"/>
                          </a:solidFill>
                          <a:latin typeface="Times New Roman"/>
                          <a:ea typeface="Calibri"/>
                          <a:cs typeface="Times New Roman"/>
                        </a:rPr>
                        <a:t>Category</a:t>
                      </a:r>
                      <a:endParaRPr lang="en-US" sz="1000">
                        <a:solidFill>
                          <a:srgbClr val="000000"/>
                        </a:solidFill>
                        <a:latin typeface="Times New Roman"/>
                        <a:ea typeface="Calibri"/>
                        <a:cs typeface="Times New Roman"/>
                      </a:endParaRPr>
                    </a:p>
                  </a:txBody>
                  <a:tcPr marL="59765" marR="59765" marT="0" marB="0">
                    <a:lnL>
                      <a:noFill/>
                    </a:lnL>
                    <a:lnR>
                      <a:noFill/>
                    </a:lnR>
                    <a:lnT>
                      <a:noFill/>
                    </a:lnT>
                    <a:lnB w="19050" cap="flat" cmpd="sng" algn="ctr">
                      <a:solidFill>
                        <a:srgbClr val="FFFFFF"/>
                      </a:solidFill>
                      <a:prstDash val="solid"/>
                      <a:round/>
                      <a:headEnd type="none" w="med" len="med"/>
                      <a:tailEnd type="none" w="med" len="med"/>
                    </a:lnB>
                    <a:solidFill>
                      <a:srgbClr val="348DA5"/>
                    </a:solidFill>
                  </a:tcPr>
                </a:tc>
                <a:tc>
                  <a:txBody>
                    <a:bodyPr/>
                    <a:lstStyle/>
                    <a:p>
                      <a:pPr marL="0" marR="0" algn="just">
                        <a:lnSpc>
                          <a:spcPct val="150000"/>
                        </a:lnSpc>
                        <a:spcBef>
                          <a:spcPts val="0"/>
                        </a:spcBef>
                        <a:spcAft>
                          <a:spcPts val="0"/>
                        </a:spcAft>
                      </a:pPr>
                      <a:r>
                        <a:rPr lang="en-US" sz="1000" b="1">
                          <a:solidFill>
                            <a:srgbClr val="FFFFFF"/>
                          </a:solidFill>
                          <a:latin typeface="Times New Roman"/>
                          <a:ea typeface="Calibri"/>
                          <a:cs typeface="Times New Roman"/>
                        </a:rPr>
                        <a:t>Amount</a:t>
                      </a:r>
                      <a:endParaRPr lang="en-US" sz="1000">
                        <a:solidFill>
                          <a:srgbClr val="000000"/>
                        </a:solidFill>
                        <a:latin typeface="Times New Roman"/>
                        <a:ea typeface="Calibri"/>
                        <a:cs typeface="Times New Roman"/>
                      </a:endParaRPr>
                    </a:p>
                  </a:txBody>
                  <a:tcPr marL="59765" marR="59765" marT="0" marB="0">
                    <a:lnL>
                      <a:noFill/>
                    </a:lnL>
                    <a:lnR>
                      <a:noFill/>
                    </a:lnR>
                    <a:lnT>
                      <a:noFill/>
                    </a:lnT>
                    <a:lnB w="19050" cap="flat" cmpd="sng" algn="ctr">
                      <a:solidFill>
                        <a:srgbClr val="FFFFFF"/>
                      </a:solidFill>
                      <a:prstDash val="solid"/>
                      <a:round/>
                      <a:headEnd type="none" w="med" len="med"/>
                      <a:tailEnd type="none" w="med" len="med"/>
                    </a:lnB>
                    <a:solidFill>
                      <a:srgbClr val="348DA5"/>
                    </a:solidFill>
                  </a:tcPr>
                </a:tc>
                <a:extLst>
                  <a:ext uri="{0D108BD9-81ED-4DB2-BD59-A6C34878D82A}">
                    <a16:rowId xmlns:a16="http://schemas.microsoft.com/office/drawing/2014/main" val="10000"/>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Income</a:t>
                      </a:r>
                      <a:endParaRPr lang="en-US" sz="1000">
                        <a:solidFill>
                          <a:srgbClr val="000000"/>
                        </a:solidFill>
                        <a:latin typeface="Times New Roman"/>
                        <a:ea typeface="Calibri"/>
                        <a:cs typeface="Times New Roman"/>
                      </a:endParaRPr>
                    </a:p>
                  </a:txBody>
                  <a:tcPr marL="59765" marR="59765" marT="0" marB="0">
                    <a:lnL>
                      <a:noFill/>
                    </a:lnL>
                    <a:lnR>
                      <a:noFill/>
                    </a:lnR>
                    <a:lnT w="19050" cap="flat" cmpd="sng" algn="ctr">
                      <a:solidFill>
                        <a:srgbClr val="FFFFFF"/>
                      </a:solidFill>
                      <a:prstDash val="solid"/>
                      <a:round/>
                      <a:headEnd type="none" w="med" len="med"/>
                      <a:tailEnd type="none" w="med" len="med"/>
                    </a:lnT>
                    <a:lnB>
                      <a:noFill/>
                    </a:lnB>
                    <a:solidFill>
                      <a:srgbClr val="FDE9D9"/>
                    </a:solidFill>
                  </a:tcPr>
                </a:tc>
                <a:tc>
                  <a:txBody>
                    <a:bodyPr/>
                    <a:lstStyle/>
                    <a:p>
                      <a:pPr marL="0" marR="0" algn="just">
                        <a:lnSpc>
                          <a:spcPct val="150000"/>
                        </a:lnSpc>
                        <a:spcBef>
                          <a:spcPts val="0"/>
                        </a:spcBef>
                        <a:spcAft>
                          <a:spcPts val="0"/>
                        </a:spcAft>
                      </a:pPr>
                      <a:endParaRPr lang="en-US" sz="1000">
                        <a:solidFill>
                          <a:srgbClr val="000000"/>
                        </a:solidFill>
                        <a:latin typeface="Times New Roman"/>
                        <a:ea typeface="Calibri"/>
                        <a:cs typeface="Times New Roman"/>
                      </a:endParaRPr>
                    </a:p>
                  </a:txBody>
                  <a:tcPr marL="59765" marR="59765" marT="0" marB="0">
                    <a:lnL>
                      <a:noFill/>
                    </a:lnL>
                    <a:lnR>
                      <a:noFill/>
                    </a:lnR>
                    <a:lnT w="19050" cap="flat" cmpd="sng" algn="ctr">
                      <a:solidFill>
                        <a:srgbClr val="FFFFFF"/>
                      </a:solidFill>
                      <a:prstDash val="solid"/>
                      <a:round/>
                      <a:headEnd type="none" w="med" len="med"/>
                      <a:tailEnd type="none" w="med" len="med"/>
                    </a:lnT>
                    <a:lnB>
                      <a:noFill/>
                    </a:lnB>
                    <a:solidFill>
                      <a:srgbClr val="FDE9D9"/>
                    </a:solidFill>
                  </a:tcPr>
                </a:tc>
                <a:extLst>
                  <a:ext uri="{0D108BD9-81ED-4DB2-BD59-A6C34878D82A}">
                    <a16:rowId xmlns:a16="http://schemas.microsoft.com/office/drawing/2014/main" val="10001"/>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Ticket Sales</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02"/>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Sponsors</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£10,000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03"/>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Advertisements</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£3,000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04"/>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Food Sales</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£2,000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05"/>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Total Income</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£30,000</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06"/>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07"/>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Event Rent</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£8,000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08"/>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Staff</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£5,000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09"/>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Advertisement</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£2,000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10"/>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HR Training</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11"/>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Transportation</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12"/>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Food Cost</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£4,000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13"/>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Decoration</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14"/>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Total 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£23,500</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15"/>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Profit (Income – 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£6,500</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16"/>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Category</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Amount</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17"/>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Income</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18"/>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Ticket Sales</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19"/>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Sponsors</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£10,000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20"/>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Advertisements</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£3,000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21"/>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Food Sales</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£2,000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22"/>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Total Income</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£30,000</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23"/>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24"/>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Event Rent</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£8,000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25"/>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Staff</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£5,000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26"/>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Advertisement</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£2,000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27"/>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HR Training</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28"/>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Transportation</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29"/>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Food Cost</a:t>
                      </a: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£4,000</a:t>
                      </a: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30"/>
                  </a:ext>
                </a:extLst>
              </a:tr>
              <a:tr h="242867">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Decoration</a:t>
                      </a: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a:solidFill>
                            <a:srgbClr val="000000"/>
                          </a:solidFill>
                          <a:latin typeface="Times New Roman"/>
                          <a:ea typeface="Calibri"/>
                          <a:cs typeface="Times New Roman"/>
                        </a:rPr>
                        <a:t>£1,500</a:t>
                      </a: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31"/>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Total 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£23,500</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EF4EC"/>
                    </a:solidFill>
                  </a:tcPr>
                </a:tc>
                <a:extLst>
                  <a:ext uri="{0D108BD9-81ED-4DB2-BD59-A6C34878D82A}">
                    <a16:rowId xmlns:a16="http://schemas.microsoft.com/office/drawing/2014/main" val="10032"/>
                  </a:ext>
                </a:extLst>
              </a:tr>
              <a:tr h="242867">
                <a:tc>
                  <a:txBody>
                    <a:bodyPr/>
                    <a:lstStyle/>
                    <a:p>
                      <a:pPr marL="0" marR="0" algn="just">
                        <a:lnSpc>
                          <a:spcPct val="150000"/>
                        </a:lnSpc>
                        <a:spcBef>
                          <a:spcPts val="0"/>
                        </a:spcBef>
                        <a:spcAft>
                          <a:spcPts val="0"/>
                        </a:spcAft>
                      </a:pPr>
                      <a:r>
                        <a:rPr lang="en-US" sz="1000" b="1">
                          <a:solidFill>
                            <a:srgbClr val="000000"/>
                          </a:solidFill>
                          <a:latin typeface="Times New Roman"/>
                          <a:ea typeface="Calibri"/>
                          <a:cs typeface="Times New Roman"/>
                        </a:rPr>
                        <a:t>Profit (Income – Expenses)</a:t>
                      </a:r>
                      <a:endParaRPr lang="en-US" sz="100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tc>
                  <a:txBody>
                    <a:bodyPr/>
                    <a:lstStyle/>
                    <a:p>
                      <a:pPr marL="0" marR="0" algn="just">
                        <a:lnSpc>
                          <a:spcPct val="150000"/>
                        </a:lnSpc>
                        <a:spcBef>
                          <a:spcPts val="0"/>
                        </a:spcBef>
                        <a:spcAft>
                          <a:spcPts val="0"/>
                        </a:spcAft>
                      </a:pPr>
                      <a:r>
                        <a:rPr lang="en-US" sz="1000" b="1" dirty="0">
                          <a:solidFill>
                            <a:srgbClr val="000000"/>
                          </a:solidFill>
                          <a:latin typeface="Times New Roman"/>
                          <a:ea typeface="Calibri"/>
                          <a:cs typeface="Times New Roman"/>
                        </a:rPr>
                        <a:t>£6,500</a:t>
                      </a:r>
                      <a:endParaRPr lang="en-US" sz="1000" dirty="0">
                        <a:solidFill>
                          <a:srgbClr val="000000"/>
                        </a:solidFill>
                        <a:latin typeface="Times New Roman"/>
                        <a:ea typeface="Calibri"/>
                        <a:cs typeface="Times New Roman"/>
                      </a:endParaRPr>
                    </a:p>
                  </a:txBody>
                  <a:tcPr marL="59765" marR="59765" marT="0" marB="0">
                    <a:lnL>
                      <a:noFill/>
                    </a:lnL>
                    <a:lnR>
                      <a:noFill/>
                    </a:lnR>
                    <a:lnT>
                      <a:noFill/>
                    </a:lnT>
                    <a:lnB>
                      <a:noFill/>
                    </a:lnB>
                    <a:solidFill>
                      <a:srgbClr val="FDE9D9"/>
                    </a:solidFill>
                  </a:tcPr>
                </a:tc>
                <a:extLst>
                  <a:ext uri="{0D108BD9-81ED-4DB2-BD59-A6C34878D82A}">
                    <a16:rowId xmlns:a16="http://schemas.microsoft.com/office/drawing/2014/main" val="1003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495"/>
        <p:cNvGrpSpPr/>
        <p:nvPr/>
      </p:nvGrpSpPr>
      <p:grpSpPr>
        <a:xfrm>
          <a:off x="0" y="0"/>
          <a:ext cx="0" cy="0"/>
          <a:chOff x="0" y="0"/>
          <a:chExt cx="0" cy="0"/>
        </a:xfrm>
      </p:grpSpPr>
      <p:grpSp>
        <p:nvGrpSpPr>
          <p:cNvPr id="496" name="Google Shape;496;p17"/>
          <p:cNvGrpSpPr/>
          <p:nvPr/>
        </p:nvGrpSpPr>
        <p:grpSpPr>
          <a:xfrm>
            <a:off x="7291176" y="-697096"/>
            <a:ext cx="10996824" cy="10471665"/>
            <a:chOff x="0" y="-47625"/>
            <a:chExt cx="2896283" cy="2757969"/>
          </a:xfrm>
        </p:grpSpPr>
        <p:sp>
          <p:nvSpPr>
            <p:cNvPr id="497" name="Google Shape;497;p17"/>
            <p:cNvSpPr/>
            <p:nvPr/>
          </p:nvSpPr>
          <p:spPr>
            <a:xfrm>
              <a:off x="0" y="0"/>
              <a:ext cx="2896283" cy="2710344"/>
            </a:xfrm>
            <a:custGeom>
              <a:avLst/>
              <a:gdLst/>
              <a:ahLst/>
              <a:cxnLst/>
              <a:rect l="l" t="t" r="r" b="b"/>
              <a:pathLst>
                <a:path w="2896283" h="2710344" extrusionOk="0">
                  <a:moveTo>
                    <a:pt x="0" y="0"/>
                  </a:moveTo>
                  <a:lnTo>
                    <a:pt x="2896283" y="0"/>
                  </a:lnTo>
                  <a:lnTo>
                    <a:pt x="2896283" y="2710344"/>
                  </a:lnTo>
                  <a:lnTo>
                    <a:pt x="0" y="2710344"/>
                  </a:lnTo>
                  <a:close/>
                </a:path>
              </a:pathLst>
            </a:custGeom>
            <a:solidFill>
              <a:srgbClr val="FFBD59"/>
            </a:solidFill>
            <a:ln>
              <a:noFill/>
            </a:ln>
          </p:spPr>
          <p:txBody>
            <a:bodyPr/>
            <a:lstStyle/>
            <a:p>
              <a:endParaRPr lang="en-GB"/>
            </a:p>
          </p:txBody>
        </p:sp>
        <p:sp>
          <p:nvSpPr>
            <p:cNvPr id="498" name="Google Shape;498;p17"/>
            <p:cNvSpPr txBox="1"/>
            <p:nvPr/>
          </p:nvSpPr>
          <p:spPr>
            <a:xfrm>
              <a:off x="0" y="-47625"/>
              <a:ext cx="2896283"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99" name="Google Shape;499;p17"/>
          <p:cNvGrpSpPr/>
          <p:nvPr/>
        </p:nvGrpSpPr>
        <p:grpSpPr>
          <a:xfrm>
            <a:off x="0" y="9077474"/>
            <a:ext cx="18288000" cy="1213365"/>
            <a:chOff x="0" y="-47625"/>
            <a:chExt cx="4816593" cy="319569"/>
          </a:xfrm>
        </p:grpSpPr>
        <p:sp>
          <p:nvSpPr>
            <p:cNvPr id="500" name="Google Shape;500;p17"/>
            <p:cNvSpPr/>
            <p:nvPr/>
          </p:nvSpPr>
          <p:spPr>
            <a:xfrm>
              <a:off x="0" y="0"/>
              <a:ext cx="4816592" cy="271944"/>
            </a:xfrm>
            <a:custGeom>
              <a:avLst/>
              <a:gdLst/>
              <a:ahLst/>
              <a:cxnLst/>
              <a:rect l="l" t="t" r="r" b="b"/>
              <a:pathLst>
                <a:path w="4816592" h="271944" extrusionOk="0">
                  <a:moveTo>
                    <a:pt x="0" y="0"/>
                  </a:moveTo>
                  <a:lnTo>
                    <a:pt x="4816592" y="0"/>
                  </a:lnTo>
                  <a:lnTo>
                    <a:pt x="4816592" y="271944"/>
                  </a:lnTo>
                  <a:lnTo>
                    <a:pt x="0" y="271944"/>
                  </a:lnTo>
                  <a:close/>
                </a:path>
              </a:pathLst>
            </a:custGeom>
            <a:solidFill>
              <a:srgbClr val="2235B8"/>
            </a:solidFill>
            <a:ln>
              <a:noFill/>
            </a:ln>
          </p:spPr>
          <p:txBody>
            <a:bodyPr/>
            <a:lstStyle/>
            <a:p>
              <a:endParaRPr lang="en-GB"/>
            </a:p>
          </p:txBody>
        </p:sp>
        <p:sp>
          <p:nvSpPr>
            <p:cNvPr id="501" name="Google Shape;501;p17"/>
            <p:cNvSpPr txBox="1"/>
            <p:nvPr/>
          </p:nvSpPr>
          <p:spPr>
            <a:xfrm>
              <a:off x="0" y="-47625"/>
              <a:ext cx="4816593"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02" name="Google Shape;502;p17"/>
          <p:cNvGrpSpPr/>
          <p:nvPr/>
        </p:nvGrpSpPr>
        <p:grpSpPr>
          <a:xfrm>
            <a:off x="1073931" y="619338"/>
            <a:ext cx="7211159" cy="7211159"/>
            <a:chOff x="5035" y="5035"/>
            <a:chExt cx="802730" cy="802730"/>
          </a:xfrm>
        </p:grpSpPr>
        <p:sp>
          <p:nvSpPr>
            <p:cNvPr id="503" name="Google Shape;503;p17"/>
            <p:cNvSpPr/>
            <p:nvPr/>
          </p:nvSpPr>
          <p:spPr>
            <a:xfrm>
              <a:off x="5035" y="5035"/>
              <a:ext cx="802730" cy="802730"/>
            </a:xfrm>
            <a:custGeom>
              <a:avLst/>
              <a:gdLst/>
              <a:ahLst/>
              <a:cxnLst/>
              <a:rect l="l" t="t" r="r" b="b"/>
              <a:pathLst>
                <a:path w="802730" h="802730" extrusionOk="0">
                  <a:moveTo>
                    <a:pt x="412611" y="6211"/>
                  </a:moveTo>
                  <a:lnTo>
                    <a:pt x="796519" y="390119"/>
                  </a:lnTo>
                  <a:cubicBezTo>
                    <a:pt x="802730" y="396330"/>
                    <a:pt x="802730" y="406400"/>
                    <a:pt x="796519" y="412611"/>
                  </a:cubicBezTo>
                  <a:lnTo>
                    <a:pt x="412611" y="796519"/>
                  </a:lnTo>
                  <a:cubicBezTo>
                    <a:pt x="406400" y="802730"/>
                    <a:pt x="396330" y="802730"/>
                    <a:pt x="390119" y="796519"/>
                  </a:cubicBezTo>
                  <a:lnTo>
                    <a:pt x="6211" y="412611"/>
                  </a:lnTo>
                  <a:cubicBezTo>
                    <a:pt x="0" y="406400"/>
                    <a:pt x="0" y="396330"/>
                    <a:pt x="6211" y="390119"/>
                  </a:cubicBezTo>
                  <a:lnTo>
                    <a:pt x="390119" y="6211"/>
                  </a:lnTo>
                  <a:cubicBezTo>
                    <a:pt x="396330" y="0"/>
                    <a:pt x="406400" y="0"/>
                    <a:pt x="412611" y="6211"/>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7"/>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05" name="Google Shape;505;p17"/>
          <p:cNvSpPr txBox="1"/>
          <p:nvPr/>
        </p:nvSpPr>
        <p:spPr>
          <a:xfrm>
            <a:off x="8252460" y="-343170"/>
            <a:ext cx="9624060" cy="1661993"/>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9000" b="1" i="0" u="none" strike="noStrike" cap="none" dirty="0">
                <a:solidFill>
                  <a:srgbClr val="2235B8"/>
                </a:solidFill>
                <a:latin typeface="Merriweather"/>
                <a:ea typeface="Merriweather"/>
                <a:cs typeface="Merriweather"/>
                <a:sym typeface="Merriweather"/>
              </a:rPr>
              <a:t>Funding Sources</a:t>
            </a:r>
            <a:endParaRPr/>
          </a:p>
        </p:txBody>
      </p:sp>
      <p:sp>
        <p:nvSpPr>
          <p:cNvPr id="506" name="Google Shape;506;p17"/>
          <p:cNvSpPr txBox="1"/>
          <p:nvPr/>
        </p:nvSpPr>
        <p:spPr>
          <a:xfrm>
            <a:off x="10627953" y="1274701"/>
            <a:ext cx="5320741" cy="2900794"/>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Font typeface="Arial" pitchFamily="34" charset="0"/>
              <a:buChar char="•"/>
            </a:pPr>
            <a:r>
              <a:rPr lang="en-US" sz="2900" dirty="0">
                <a:latin typeface="Barlow"/>
                <a:ea typeface="Barlow"/>
                <a:cs typeface="Barlow"/>
                <a:sym typeface="Barlow"/>
              </a:rPr>
              <a:t> Ticket Sales</a:t>
            </a:r>
          </a:p>
          <a:p>
            <a:pPr marL="0" marR="0" lvl="0" indent="0" algn="l" rtl="0">
              <a:lnSpc>
                <a:spcPct val="130000"/>
              </a:lnSpc>
              <a:spcBef>
                <a:spcPts val="0"/>
              </a:spcBef>
              <a:spcAft>
                <a:spcPts val="0"/>
              </a:spcAft>
              <a:buFont typeface="Arial" pitchFamily="34" charset="0"/>
              <a:buChar char="•"/>
            </a:pPr>
            <a:r>
              <a:rPr lang="en-US" sz="2900" b="0" i="0" u="none" strike="noStrike" cap="none" dirty="0">
                <a:solidFill>
                  <a:srgbClr val="000000"/>
                </a:solidFill>
                <a:latin typeface="Barlow"/>
                <a:ea typeface="Barlow"/>
                <a:cs typeface="Barlow"/>
                <a:sym typeface="Barlow"/>
              </a:rPr>
              <a:t> Sponsors and Partnerships</a:t>
            </a:r>
          </a:p>
          <a:p>
            <a:pPr marL="0" marR="0" lvl="0" indent="0" algn="l" rtl="0">
              <a:lnSpc>
                <a:spcPct val="130000"/>
              </a:lnSpc>
              <a:spcBef>
                <a:spcPts val="0"/>
              </a:spcBef>
              <a:spcAft>
                <a:spcPts val="0"/>
              </a:spcAft>
              <a:buFont typeface="Arial" pitchFamily="34" charset="0"/>
              <a:buChar char="•"/>
            </a:pPr>
            <a:r>
              <a:rPr lang="en-US" sz="2900" dirty="0">
                <a:latin typeface="Barlow"/>
                <a:ea typeface="Barlow"/>
                <a:cs typeface="Barlow"/>
                <a:sym typeface="Barlow"/>
              </a:rPr>
              <a:t> Advertisement and Exhibitor Fees</a:t>
            </a:r>
          </a:p>
          <a:p>
            <a:pPr marL="0" marR="0" lvl="0" indent="0" algn="l" rtl="0">
              <a:lnSpc>
                <a:spcPct val="130000"/>
              </a:lnSpc>
              <a:spcBef>
                <a:spcPts val="0"/>
              </a:spcBef>
              <a:spcAft>
                <a:spcPts val="0"/>
              </a:spcAft>
              <a:buFont typeface="Arial" pitchFamily="34" charset="0"/>
              <a:buChar char="•"/>
            </a:pPr>
            <a:r>
              <a:rPr lang="en-US" sz="2900" b="0" i="0" u="none" strike="noStrike" cap="none" dirty="0">
                <a:solidFill>
                  <a:srgbClr val="000000"/>
                </a:solidFill>
                <a:latin typeface="Barlow"/>
                <a:ea typeface="Barlow"/>
                <a:cs typeface="Barlow"/>
                <a:sym typeface="Barlow"/>
              </a:rPr>
              <a:t> </a:t>
            </a:r>
            <a:r>
              <a:rPr lang="en-US" sz="2900" dirty="0">
                <a:latin typeface="Barlow"/>
                <a:ea typeface="Barlow"/>
                <a:cs typeface="Barlow"/>
                <a:sym typeface="Barlow"/>
              </a:rPr>
              <a:t>Food and Beverage Revenue</a:t>
            </a:r>
            <a:r>
              <a:rPr lang="en-US" sz="2900" b="0" i="0" u="none" strike="noStrike" cap="none" dirty="0">
                <a:solidFill>
                  <a:srgbClr val="000000"/>
                </a:solidFill>
                <a:latin typeface="Barlow"/>
                <a:ea typeface="Barlow"/>
                <a:cs typeface="Barlow"/>
                <a:sym typeface="Barlow"/>
              </a:rPr>
              <a:t> </a:t>
            </a:r>
            <a:endParaRPr sz="2900"/>
          </a:p>
        </p:txBody>
      </p:sp>
      <p:grpSp>
        <p:nvGrpSpPr>
          <p:cNvPr id="517" name="Google Shape;517;p17"/>
          <p:cNvGrpSpPr/>
          <p:nvPr/>
        </p:nvGrpSpPr>
        <p:grpSpPr>
          <a:xfrm>
            <a:off x="86045" y="3282262"/>
            <a:ext cx="1885313" cy="1885313"/>
            <a:chOff x="18608" y="18608"/>
            <a:chExt cx="775585" cy="775585"/>
          </a:xfrm>
        </p:grpSpPr>
        <p:sp>
          <p:nvSpPr>
            <p:cNvPr id="518" name="Google Shape;518;p17"/>
            <p:cNvSpPr/>
            <p:nvPr/>
          </p:nvSpPr>
          <p:spPr>
            <a:xfrm>
              <a:off x="18608" y="18608"/>
              <a:ext cx="775585" cy="775585"/>
            </a:xfrm>
            <a:custGeom>
              <a:avLst/>
              <a:gdLst/>
              <a:ahLst/>
              <a:cxnLst/>
              <a:rect l="l" t="t" r="r" b="b"/>
              <a:pathLst>
                <a:path w="775585" h="775585" extrusionOk="0">
                  <a:moveTo>
                    <a:pt x="429353" y="22953"/>
                  </a:moveTo>
                  <a:lnTo>
                    <a:pt x="752631" y="346231"/>
                  </a:lnTo>
                  <a:cubicBezTo>
                    <a:pt x="775584" y="369184"/>
                    <a:pt x="775584" y="406400"/>
                    <a:pt x="752631" y="429353"/>
                  </a:cubicBezTo>
                  <a:lnTo>
                    <a:pt x="429353" y="752631"/>
                  </a:lnTo>
                  <a:cubicBezTo>
                    <a:pt x="406400" y="775584"/>
                    <a:pt x="369184" y="775584"/>
                    <a:pt x="346231" y="752631"/>
                  </a:cubicBezTo>
                  <a:lnTo>
                    <a:pt x="22953" y="429353"/>
                  </a:lnTo>
                  <a:cubicBezTo>
                    <a:pt x="0" y="406400"/>
                    <a:pt x="0" y="369184"/>
                    <a:pt x="22953" y="346231"/>
                  </a:cubicBezTo>
                  <a:lnTo>
                    <a:pt x="346231" y="22953"/>
                  </a:lnTo>
                  <a:cubicBezTo>
                    <a:pt x="369184" y="0"/>
                    <a:pt x="406400" y="0"/>
                    <a:pt x="429353" y="22953"/>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7"/>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20" name="Google Shape;520;p17"/>
          <p:cNvGrpSpPr/>
          <p:nvPr/>
        </p:nvGrpSpPr>
        <p:grpSpPr>
          <a:xfrm>
            <a:off x="393112" y="2716323"/>
            <a:ext cx="1271177" cy="1271177"/>
            <a:chOff x="27000" y="27000"/>
            <a:chExt cx="758800" cy="758800"/>
          </a:xfrm>
        </p:grpSpPr>
        <p:sp>
          <p:nvSpPr>
            <p:cNvPr id="521" name="Google Shape;521;p17"/>
            <p:cNvSpPr/>
            <p:nvPr/>
          </p:nvSpPr>
          <p:spPr>
            <a:xfrm>
              <a:off x="27000" y="27000"/>
              <a:ext cx="758800" cy="758800"/>
            </a:xfrm>
            <a:custGeom>
              <a:avLst/>
              <a:gdLst/>
              <a:ahLst/>
              <a:cxnLst/>
              <a:rect l="l" t="t" r="r" b="b"/>
              <a:pathLst>
                <a:path w="758800" h="758800" extrusionOk="0">
                  <a:moveTo>
                    <a:pt x="439706" y="33306"/>
                  </a:moveTo>
                  <a:lnTo>
                    <a:pt x="725494" y="319094"/>
                  </a:lnTo>
                  <a:cubicBezTo>
                    <a:pt x="758800" y="352400"/>
                    <a:pt x="758800" y="406400"/>
                    <a:pt x="725494" y="439706"/>
                  </a:cubicBezTo>
                  <a:lnTo>
                    <a:pt x="439706" y="725494"/>
                  </a:lnTo>
                  <a:cubicBezTo>
                    <a:pt x="406400" y="758800"/>
                    <a:pt x="352400" y="758800"/>
                    <a:pt x="319094" y="725494"/>
                  </a:cubicBezTo>
                  <a:lnTo>
                    <a:pt x="33306" y="439706"/>
                  </a:lnTo>
                  <a:cubicBezTo>
                    <a:pt x="0" y="406400"/>
                    <a:pt x="0" y="352400"/>
                    <a:pt x="33306" y="319094"/>
                  </a:cubicBezTo>
                  <a:lnTo>
                    <a:pt x="319094" y="33306"/>
                  </a:lnTo>
                  <a:cubicBezTo>
                    <a:pt x="352400" y="0"/>
                    <a:pt x="406400" y="0"/>
                    <a:pt x="439706" y="33306"/>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7"/>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0" name="Google Shape;505;p17"/>
          <p:cNvSpPr txBox="1"/>
          <p:nvPr/>
        </p:nvSpPr>
        <p:spPr>
          <a:xfrm>
            <a:off x="8382000" y="3969750"/>
            <a:ext cx="9624060" cy="1661993"/>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9000" b="1" dirty="0">
                <a:solidFill>
                  <a:srgbClr val="2235B8"/>
                </a:solidFill>
                <a:latin typeface="Merriweather"/>
                <a:sym typeface="Merriweather"/>
              </a:rPr>
              <a:t>Profit Projection</a:t>
            </a:r>
            <a:endParaRPr/>
          </a:p>
        </p:txBody>
      </p:sp>
      <p:sp>
        <p:nvSpPr>
          <p:cNvPr id="31" name="Google Shape;506;p17"/>
          <p:cNvSpPr txBox="1"/>
          <p:nvPr/>
        </p:nvSpPr>
        <p:spPr>
          <a:xfrm>
            <a:off x="10574613" y="5937615"/>
            <a:ext cx="5320741" cy="2900794"/>
          </a:xfrm>
          <a:prstGeom prst="rect">
            <a:avLst/>
          </a:prstGeom>
          <a:noFill/>
          <a:ln>
            <a:noFill/>
          </a:ln>
        </p:spPr>
        <p:txBody>
          <a:bodyPr spcFirstLastPara="1" wrap="square" lIns="0" tIns="0" rIns="0" bIns="0" anchor="t" anchorCtr="0">
            <a:spAutoFit/>
          </a:bodyPr>
          <a:lstStyle/>
          <a:p>
            <a:pPr lvl="0">
              <a:lnSpc>
                <a:spcPct val="130000"/>
              </a:lnSpc>
              <a:buFont typeface="Arial" pitchFamily="34" charset="0"/>
              <a:buChar char="•"/>
            </a:pPr>
            <a:r>
              <a:rPr lang="en-US" sz="2900" dirty="0">
                <a:latin typeface="Barlow" charset="0"/>
                <a:ea typeface="Barlow"/>
                <a:cs typeface="Barlow"/>
                <a:sym typeface="Barlow"/>
              </a:rPr>
              <a:t> </a:t>
            </a:r>
            <a:r>
              <a:rPr lang="en-US" sz="2900" dirty="0">
                <a:latin typeface="Barlow" charset="0"/>
              </a:rPr>
              <a:t>The event aims to gain profitability through costs and revenue projections.</a:t>
            </a:r>
          </a:p>
          <a:p>
            <a:pPr lvl="0">
              <a:lnSpc>
                <a:spcPct val="130000"/>
              </a:lnSpc>
              <a:buFont typeface="Arial" pitchFamily="34" charset="0"/>
              <a:buChar char="•"/>
            </a:pPr>
            <a:r>
              <a:rPr lang="en-US" sz="2900" dirty="0">
                <a:latin typeface="Barlow" charset="0"/>
              </a:rPr>
              <a:t> The event has gained a net profit margin of £6,500</a:t>
            </a:r>
            <a:endParaRPr sz="2900">
              <a:latin typeface="Barlow" charset="0"/>
            </a:endParaRPr>
          </a:p>
        </p:txBody>
      </p:sp>
      <p:pic>
        <p:nvPicPr>
          <p:cNvPr id="26626" name="Picture 2" descr="Sources of Funding – The Third Way"/>
          <p:cNvPicPr>
            <a:picLocks noChangeAspect="1" noChangeArrowheads="1"/>
          </p:cNvPicPr>
          <p:nvPr/>
        </p:nvPicPr>
        <p:blipFill>
          <a:blip r:embed="rId3"/>
          <a:srcRect/>
          <a:stretch>
            <a:fillRect/>
          </a:stretch>
        </p:blipFill>
        <p:spPr bwMode="auto">
          <a:xfrm>
            <a:off x="1324303" y="851337"/>
            <a:ext cx="6810704" cy="6747642"/>
          </a:xfrm>
          <a:prstGeom prst="diamond">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527"/>
        <p:cNvGrpSpPr/>
        <p:nvPr/>
      </p:nvGrpSpPr>
      <p:grpSpPr>
        <a:xfrm>
          <a:off x="0" y="0"/>
          <a:ext cx="0" cy="0"/>
          <a:chOff x="0" y="0"/>
          <a:chExt cx="0" cy="0"/>
        </a:xfrm>
      </p:grpSpPr>
      <p:grpSp>
        <p:nvGrpSpPr>
          <p:cNvPr id="528" name="Google Shape;528;p18"/>
          <p:cNvGrpSpPr/>
          <p:nvPr/>
        </p:nvGrpSpPr>
        <p:grpSpPr>
          <a:xfrm>
            <a:off x="0" y="9077474"/>
            <a:ext cx="13488497" cy="1213365"/>
            <a:chOff x="0" y="-47625"/>
            <a:chExt cx="3552526" cy="319569"/>
          </a:xfrm>
        </p:grpSpPr>
        <p:sp>
          <p:nvSpPr>
            <p:cNvPr id="529" name="Google Shape;529;p18"/>
            <p:cNvSpPr/>
            <p:nvPr/>
          </p:nvSpPr>
          <p:spPr>
            <a:xfrm>
              <a:off x="0" y="0"/>
              <a:ext cx="3552526" cy="271944"/>
            </a:xfrm>
            <a:custGeom>
              <a:avLst/>
              <a:gdLst/>
              <a:ahLst/>
              <a:cxnLst/>
              <a:rect l="l" t="t" r="r" b="b"/>
              <a:pathLst>
                <a:path w="3552526" h="271944" extrusionOk="0">
                  <a:moveTo>
                    <a:pt x="0" y="0"/>
                  </a:moveTo>
                  <a:lnTo>
                    <a:pt x="3552526" y="0"/>
                  </a:lnTo>
                  <a:lnTo>
                    <a:pt x="3552526" y="271944"/>
                  </a:lnTo>
                  <a:lnTo>
                    <a:pt x="0" y="271944"/>
                  </a:lnTo>
                  <a:close/>
                </a:path>
              </a:pathLst>
            </a:custGeom>
            <a:solidFill>
              <a:srgbClr val="FFBD59"/>
            </a:solidFill>
            <a:ln>
              <a:noFill/>
            </a:ln>
          </p:spPr>
          <p:txBody>
            <a:bodyPr/>
            <a:lstStyle/>
            <a:p>
              <a:endParaRPr lang="en-GB"/>
            </a:p>
          </p:txBody>
        </p:sp>
        <p:sp>
          <p:nvSpPr>
            <p:cNvPr id="530" name="Google Shape;530;p18"/>
            <p:cNvSpPr txBox="1"/>
            <p:nvPr/>
          </p:nvSpPr>
          <p:spPr>
            <a:xfrm>
              <a:off x="0" y="-47625"/>
              <a:ext cx="3552526"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34" name="Google Shape;534;p18"/>
          <p:cNvSpPr txBox="1"/>
          <p:nvPr/>
        </p:nvSpPr>
        <p:spPr>
          <a:xfrm>
            <a:off x="-2069325" y="287655"/>
            <a:ext cx="9844812" cy="738664"/>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000" dirty="0">
                <a:solidFill>
                  <a:srgbClr val="2235B8"/>
                </a:solidFill>
                <a:latin typeface="Merriweather"/>
                <a:sym typeface="Merriweather"/>
              </a:rPr>
              <a:t>SWOT ANALYSIS</a:t>
            </a:r>
            <a:endParaRPr sz="4000"/>
          </a:p>
        </p:txBody>
      </p:sp>
      <p:grpSp>
        <p:nvGrpSpPr>
          <p:cNvPr id="549" name="Google Shape;549;p18"/>
          <p:cNvGrpSpPr/>
          <p:nvPr/>
        </p:nvGrpSpPr>
        <p:grpSpPr>
          <a:xfrm>
            <a:off x="16370068" y="2576865"/>
            <a:ext cx="1098787" cy="1098787"/>
            <a:chOff x="30914" y="30914"/>
            <a:chExt cx="750972" cy="750972"/>
          </a:xfrm>
        </p:grpSpPr>
        <p:sp>
          <p:nvSpPr>
            <p:cNvPr id="550" name="Google Shape;550;p18"/>
            <p:cNvSpPr/>
            <p:nvPr/>
          </p:nvSpPr>
          <p:spPr>
            <a:xfrm>
              <a:off x="30914" y="30914"/>
              <a:ext cx="750972" cy="750972"/>
            </a:xfrm>
            <a:custGeom>
              <a:avLst/>
              <a:gdLst/>
              <a:ahLst/>
              <a:cxnLst/>
              <a:rect l="l" t="t" r="r" b="b"/>
              <a:pathLst>
                <a:path w="750972" h="750972" extrusionOk="0">
                  <a:moveTo>
                    <a:pt x="444534" y="38134"/>
                  </a:moveTo>
                  <a:lnTo>
                    <a:pt x="712838" y="306438"/>
                  </a:lnTo>
                  <a:cubicBezTo>
                    <a:pt x="750972" y="344572"/>
                    <a:pt x="750972" y="406400"/>
                    <a:pt x="712838" y="444534"/>
                  </a:cubicBezTo>
                  <a:lnTo>
                    <a:pt x="444534" y="712838"/>
                  </a:lnTo>
                  <a:cubicBezTo>
                    <a:pt x="406400" y="750972"/>
                    <a:pt x="344572" y="750972"/>
                    <a:pt x="306438" y="712838"/>
                  </a:cubicBezTo>
                  <a:lnTo>
                    <a:pt x="38134" y="444534"/>
                  </a:lnTo>
                  <a:cubicBezTo>
                    <a:pt x="0" y="406400"/>
                    <a:pt x="0" y="344572"/>
                    <a:pt x="38134" y="306438"/>
                  </a:cubicBezTo>
                  <a:lnTo>
                    <a:pt x="306438" y="38134"/>
                  </a:lnTo>
                  <a:cubicBezTo>
                    <a:pt x="344572" y="0"/>
                    <a:pt x="406400" y="0"/>
                    <a:pt x="444534" y="38134"/>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18"/>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9" name="Google Shape;534;p18"/>
          <p:cNvSpPr txBox="1"/>
          <p:nvPr/>
        </p:nvSpPr>
        <p:spPr>
          <a:xfrm>
            <a:off x="4490181" y="302895"/>
            <a:ext cx="9844812" cy="738664"/>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000" dirty="0">
                <a:solidFill>
                  <a:srgbClr val="2235B8"/>
                </a:solidFill>
                <a:latin typeface="Merriweather"/>
                <a:sym typeface="Merriweather"/>
              </a:rPr>
              <a:t>PESTLE ANALYSIS</a:t>
            </a:r>
            <a:endParaRPr sz="4000"/>
          </a:p>
        </p:txBody>
      </p:sp>
      <p:sp>
        <p:nvSpPr>
          <p:cNvPr id="24577" name="Rectangle 1"/>
          <p:cNvSpPr>
            <a:spLocks noChangeArrowheads="1"/>
          </p:cNvSpPr>
          <p:nvPr/>
        </p:nvSpPr>
        <p:spPr bwMode="auto">
          <a:xfrm>
            <a:off x="126124" y="1105355"/>
            <a:ext cx="7265130" cy="827919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chemeClr val="tx1"/>
                </a:solidFill>
                <a:effectLst/>
                <a:latin typeface="Barlow" charset="0"/>
                <a:ea typeface="Times New Roman" pitchFamily="18" charset="0"/>
                <a:cs typeface="Times New Roman" pitchFamily="18" charset="0"/>
              </a:rPr>
              <a:t>Strengths</a:t>
            </a:r>
            <a:endParaRPr kumimoji="0" lang="en-US" sz="2800" b="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Strategic Venue Location</a:t>
            </a:r>
            <a:endPar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Reputation and Credibility</a:t>
            </a:r>
            <a:endPar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Cutting-edge Technology Infrastructure</a:t>
            </a:r>
            <a:endPar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Diverse Audience Engagement Opportunities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a:ln>
                  <a:noFill/>
                </a:ln>
                <a:solidFill>
                  <a:schemeClr val="tx1"/>
                </a:solidFill>
                <a:effectLst/>
                <a:latin typeface="Barlow" charset="0"/>
                <a:ea typeface="Times New Roman" pitchFamily="18" charset="0"/>
                <a:cs typeface="Arial" pitchFamily="34" charset="0"/>
              </a:rPr>
              <a:t>Weaknesses</a:t>
            </a:r>
            <a:endParaRPr kumimoji="0" lang="en-US" sz="2800" b="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Cost Constraints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Dependence on external factors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Competitive Landscape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Logistical Complexity</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a:ln>
                  <a:noFill/>
                </a:ln>
                <a:solidFill>
                  <a:schemeClr val="tx1"/>
                </a:solidFill>
                <a:effectLst/>
                <a:latin typeface="Barlow" charset="0"/>
                <a:ea typeface="Times New Roman" pitchFamily="18" charset="0"/>
                <a:cs typeface="Arial" pitchFamily="34" charset="0"/>
              </a:rPr>
              <a:t>Opportunities</a:t>
            </a:r>
            <a:endParaRPr kumimoji="0" lang="en-US" sz="2800" b="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Emerging Technology Trends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Strategic Partnerships</a:t>
            </a:r>
            <a:endPar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Audience Growth and Diversity</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err="1">
                <a:ln>
                  <a:noFill/>
                </a:ln>
                <a:solidFill>
                  <a:schemeClr val="tx1"/>
                </a:solidFill>
                <a:effectLst/>
                <a:latin typeface="Barlow" charset="0"/>
                <a:ea typeface="Times New Roman" pitchFamily="18" charset="0"/>
                <a:cs typeface="Arial" pitchFamily="34" charset="0"/>
              </a:rPr>
              <a:t>Monetisation</a:t>
            </a: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 Strategies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a:ln>
                  <a:noFill/>
                </a:ln>
                <a:solidFill>
                  <a:schemeClr val="tx1"/>
                </a:solidFill>
                <a:effectLst/>
                <a:latin typeface="Barlow" charset="0"/>
                <a:ea typeface="Times New Roman" pitchFamily="18" charset="0"/>
                <a:cs typeface="Arial" pitchFamily="34" charset="0"/>
              </a:rPr>
              <a:t>Threats</a:t>
            </a:r>
            <a:endParaRPr kumimoji="0" lang="en-US" sz="2800" b="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Market Saturation:</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Technological Disruptions: </a:t>
            </a:r>
          </a:p>
          <a:p>
            <a:pPr marL="0" marR="0" lvl="0" indent="0" algn="just" defTabSz="914400" rtl="0" eaLnBrk="0" fontAlgn="base" latinLnBrk="0" hangingPunct="0">
              <a:lnSpc>
                <a:spcPct val="100000"/>
              </a:lnSpc>
              <a:spcBef>
                <a:spcPct val="0"/>
              </a:spcBef>
              <a:spcAft>
                <a:spcPct val="0"/>
              </a:spcAft>
              <a:buClrTx/>
              <a:buSzTx/>
              <a:buFontTx/>
              <a:buChar char="•"/>
              <a:tabLst/>
            </a:pPr>
            <a:r>
              <a:rPr lang="en-US" sz="2800" dirty="0">
                <a:solidFill>
                  <a:schemeClr val="tx1"/>
                </a:solidFill>
                <a:latin typeface="Barlow" charset="0"/>
                <a:ea typeface="Times New Roman" pitchFamily="18" charset="0"/>
                <a:cs typeface="Arial" pitchFamily="34" charset="0"/>
              </a:rPr>
              <a:t> </a:t>
            </a:r>
            <a:r>
              <a:rPr kumimoji="0" lang="en-US" sz="2800" i="0" u="none" strike="noStrike" cap="none" normalizeH="0" baseline="0" dirty="0">
                <a:ln>
                  <a:noFill/>
                </a:ln>
                <a:solidFill>
                  <a:schemeClr val="tx1"/>
                </a:solidFill>
                <a:effectLst/>
                <a:latin typeface="Barlow" charset="0"/>
                <a:ea typeface="Times New Roman" pitchFamily="18" charset="0"/>
                <a:cs typeface="Arial" pitchFamily="34" charset="0"/>
              </a:rPr>
              <a:t>Economic Uncertainty</a:t>
            </a:r>
            <a:endParaRPr kumimoji="0" lang="en-US" sz="2800" i="0" u="none" strike="noStrike" cap="none" normalizeH="0" baseline="0" dirty="0">
              <a:ln>
                <a:noFill/>
              </a:ln>
              <a:solidFill>
                <a:schemeClr val="tx1"/>
              </a:solidFill>
              <a:effectLst/>
              <a:latin typeface="Barlow" charset="0"/>
              <a:cs typeface="Arial" pitchFamily="34" charset="0"/>
            </a:endParaRPr>
          </a:p>
        </p:txBody>
      </p:sp>
      <p:sp>
        <p:nvSpPr>
          <p:cNvPr id="51" name="Rectangle 1"/>
          <p:cNvSpPr>
            <a:spLocks noChangeArrowheads="1"/>
          </p:cNvSpPr>
          <p:nvPr/>
        </p:nvSpPr>
        <p:spPr bwMode="auto">
          <a:xfrm>
            <a:off x="7373007" y="1194694"/>
            <a:ext cx="4751622" cy="784830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US" sz="2800" b="1" dirty="0">
                <a:solidFill>
                  <a:schemeClr val="tx1"/>
                </a:solidFill>
                <a:latin typeface="Barlow" charset="0"/>
                <a:ea typeface="Times New Roman" pitchFamily="18" charset="0"/>
                <a:cs typeface="Times New Roman" pitchFamily="18" charset="0"/>
              </a:rPr>
              <a:t>Political</a:t>
            </a:r>
            <a:endParaRPr kumimoji="0" lang="en-US" sz="2800" b="0" i="0" u="none" strike="noStrike" cap="none" normalizeH="0" baseline="0" dirty="0">
              <a:ln>
                <a:noFill/>
              </a:ln>
              <a:solidFill>
                <a:schemeClr val="tx1"/>
              </a:solidFill>
              <a:effectLst/>
              <a:latin typeface="Barlow"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Government</a:t>
            </a: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 Regulations</a:t>
            </a:r>
          </a:p>
          <a:p>
            <a:pPr marL="0" marR="0" lvl="0" indent="0" algn="just" defTabSz="914400" rtl="0" eaLnBrk="0" fontAlgn="base" latinLnBrk="0" hangingPunct="0">
              <a:lnSpc>
                <a:spcPct val="100000"/>
              </a:lnSpc>
              <a:spcBef>
                <a:spcPct val="0"/>
              </a:spcBef>
              <a:spcAft>
                <a:spcPct val="0"/>
              </a:spcAft>
              <a:buClrTx/>
              <a:buSzTx/>
              <a:buFontTx/>
              <a:buChar char="•"/>
              <a:tabLst/>
            </a:pPr>
            <a:r>
              <a:rPr lang="en-US" sz="2800" baseline="0" dirty="0">
                <a:solidFill>
                  <a:schemeClr val="tx1"/>
                </a:solidFill>
                <a:latin typeface="Barlow" charset="0"/>
                <a:ea typeface="Calibri" pitchFamily="34" charset="0"/>
                <a:cs typeface="Times New Roman" pitchFamily="18" charset="0"/>
              </a:rPr>
              <a:t> Political Stability</a:t>
            </a:r>
          </a:p>
          <a:p>
            <a:pPr marL="0" marR="0" lvl="0" indent="0" algn="just" defTabSz="914400" rtl="0" eaLnBrk="0" fontAlgn="base" latinLnBrk="0" hangingPunct="0">
              <a:lnSpc>
                <a:spcPct val="100000"/>
              </a:lnSpc>
              <a:spcBef>
                <a:spcPct val="0"/>
              </a:spcBef>
              <a:spcAft>
                <a:spcPct val="0"/>
              </a:spcAft>
              <a:buClrTx/>
              <a:buSzTx/>
              <a:tabLst/>
            </a:pPr>
            <a:r>
              <a:rPr kumimoji="0" lang="en-US" sz="2800" b="1" i="0" u="none" strike="noStrike" cap="none" normalizeH="0" dirty="0">
                <a:ln>
                  <a:noFill/>
                </a:ln>
                <a:solidFill>
                  <a:schemeClr val="tx1"/>
                </a:solidFill>
                <a:effectLst/>
                <a:latin typeface="Barlow" charset="0"/>
                <a:ea typeface="Calibri" pitchFamily="34" charset="0"/>
                <a:cs typeface="Times New Roman" pitchFamily="18" charset="0"/>
              </a:rPr>
              <a:t>Economic</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lang="en-US" sz="2800" b="1" baseline="0" dirty="0">
                <a:solidFill>
                  <a:schemeClr val="tx1"/>
                </a:solidFill>
                <a:latin typeface="Barlow" charset="0"/>
                <a:ea typeface="Calibri" pitchFamily="34" charset="0"/>
                <a:cs typeface="Times New Roman" pitchFamily="18" charset="0"/>
              </a:rPr>
              <a:t> </a:t>
            </a:r>
            <a:r>
              <a:rPr lang="en-US" sz="2800" baseline="0" dirty="0">
                <a:solidFill>
                  <a:schemeClr val="tx1"/>
                </a:solidFill>
                <a:latin typeface="Barlow" charset="0"/>
                <a:ea typeface="Calibri" pitchFamily="34" charset="0"/>
                <a:cs typeface="Times New Roman" pitchFamily="18" charset="0"/>
              </a:rPr>
              <a:t>Global Economic Conditions</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 Cost Considerations</a:t>
            </a:r>
          </a:p>
          <a:p>
            <a:pPr marL="0" marR="0" lvl="0" indent="0" algn="just" defTabSz="914400" rtl="0" eaLnBrk="0" fontAlgn="base" latinLnBrk="0" hangingPunct="0">
              <a:lnSpc>
                <a:spcPct val="100000"/>
              </a:lnSpc>
              <a:spcBef>
                <a:spcPct val="0"/>
              </a:spcBef>
              <a:spcAft>
                <a:spcPct val="0"/>
              </a:spcAft>
              <a:buClrTx/>
              <a:buSzTx/>
              <a:tabLst/>
            </a:pPr>
            <a:r>
              <a:rPr kumimoji="0" lang="en-US" sz="2800" b="1" i="0" u="none" strike="noStrike" cap="none" normalizeH="0" dirty="0">
                <a:ln>
                  <a:noFill/>
                </a:ln>
                <a:solidFill>
                  <a:schemeClr val="tx1"/>
                </a:solidFill>
                <a:effectLst/>
                <a:latin typeface="Barlow" charset="0"/>
                <a:ea typeface="Calibri" pitchFamily="34" charset="0"/>
                <a:cs typeface="Times New Roman" pitchFamily="18" charset="0"/>
              </a:rPr>
              <a:t>Social</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lang="en-US" sz="2800" b="1" dirty="0">
                <a:solidFill>
                  <a:schemeClr val="tx1"/>
                </a:solidFill>
                <a:latin typeface="Barlow" charset="0"/>
                <a:ea typeface="Calibri" pitchFamily="34" charset="0"/>
                <a:cs typeface="Times New Roman" pitchFamily="18" charset="0"/>
              </a:rPr>
              <a:t> </a:t>
            </a:r>
            <a:r>
              <a:rPr lang="en-US" sz="2800" dirty="0">
                <a:solidFill>
                  <a:schemeClr val="tx1"/>
                </a:solidFill>
                <a:latin typeface="Barlow" charset="0"/>
                <a:ea typeface="Calibri" pitchFamily="34" charset="0"/>
                <a:cs typeface="Times New Roman" pitchFamily="18" charset="0"/>
              </a:rPr>
              <a:t>Industry Trends</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i="0" u="none" strike="noStrike" cap="none" normalizeH="0" baseline="0" dirty="0">
                <a:ln>
                  <a:noFill/>
                </a:ln>
                <a:solidFill>
                  <a:schemeClr val="tx1"/>
                </a:solidFill>
                <a:effectLst/>
                <a:latin typeface="Barlow" charset="0"/>
                <a:ea typeface="Calibri" pitchFamily="34" charset="0"/>
                <a:cs typeface="Times New Roman" pitchFamily="18" charset="0"/>
              </a:rPr>
              <a:t> Networking Dynamics</a:t>
            </a:r>
          </a:p>
          <a:p>
            <a:pPr marL="0" marR="0" lvl="0" indent="0" algn="just" defTabSz="914400" rtl="0" eaLnBrk="0" fontAlgn="base" latinLnBrk="0" hangingPunct="0">
              <a:lnSpc>
                <a:spcPct val="100000"/>
              </a:lnSpc>
              <a:spcBef>
                <a:spcPct val="0"/>
              </a:spcBef>
              <a:spcAft>
                <a:spcPct val="0"/>
              </a:spcAft>
              <a:buClrTx/>
              <a:buSzTx/>
              <a:tabLst/>
            </a:pPr>
            <a:r>
              <a:rPr kumimoji="0" lang="en-US" sz="2800" b="1" i="0" u="none" strike="noStrike" cap="none" normalizeH="0" baseline="0" dirty="0">
                <a:ln>
                  <a:noFill/>
                </a:ln>
                <a:solidFill>
                  <a:schemeClr val="tx1"/>
                </a:solidFill>
                <a:effectLst/>
                <a:latin typeface="Barlow" charset="0"/>
                <a:ea typeface="Calibri" pitchFamily="34" charset="0"/>
                <a:cs typeface="Times New Roman" pitchFamily="18" charset="0"/>
              </a:rPr>
              <a:t>Technological</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lang="en-US" sz="2800" b="1" dirty="0">
                <a:solidFill>
                  <a:schemeClr val="tx1"/>
                </a:solidFill>
                <a:latin typeface="Barlow" charset="0"/>
                <a:ea typeface="Calibri" pitchFamily="34" charset="0"/>
                <a:cs typeface="Times New Roman" pitchFamily="18" charset="0"/>
              </a:rPr>
              <a:t> </a:t>
            </a:r>
            <a:r>
              <a:rPr lang="en-US" sz="2800" dirty="0">
                <a:solidFill>
                  <a:schemeClr val="tx1"/>
                </a:solidFill>
                <a:latin typeface="Barlow" charset="0"/>
                <a:ea typeface="Calibri" pitchFamily="34" charset="0"/>
                <a:cs typeface="Times New Roman" pitchFamily="18" charset="0"/>
              </a:rPr>
              <a:t>Digital Infrastructure</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 Innovation Adaption</a:t>
            </a:r>
          </a:p>
          <a:p>
            <a:pPr marL="0" marR="0" lvl="0" indent="0" algn="just" defTabSz="914400" rtl="0" eaLnBrk="0" fontAlgn="base" latinLnBrk="0" hangingPunct="0">
              <a:lnSpc>
                <a:spcPct val="100000"/>
              </a:lnSpc>
              <a:spcBef>
                <a:spcPct val="0"/>
              </a:spcBef>
              <a:spcAft>
                <a:spcPct val="0"/>
              </a:spcAft>
              <a:buClrTx/>
              <a:buSzTx/>
              <a:tabLst/>
            </a:pPr>
            <a:r>
              <a:rPr lang="en-US" sz="2800" b="1" baseline="0" dirty="0">
                <a:solidFill>
                  <a:schemeClr val="tx1"/>
                </a:solidFill>
                <a:latin typeface="Barlow" charset="0"/>
                <a:ea typeface="Calibri" pitchFamily="34" charset="0"/>
                <a:cs typeface="Times New Roman" pitchFamily="18" charset="0"/>
              </a:rPr>
              <a:t>Legal</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b="1" i="0" u="none" strike="noStrike" cap="none" normalizeH="0" dirty="0">
                <a:ln>
                  <a:noFill/>
                </a:ln>
                <a:solidFill>
                  <a:schemeClr val="tx1"/>
                </a:solidFill>
                <a:effectLst/>
                <a:latin typeface="Barlow" charset="0"/>
                <a:ea typeface="Calibri" pitchFamily="34" charset="0"/>
                <a:cs typeface="Times New Roman" pitchFamily="18" charset="0"/>
              </a:rPr>
              <a:t> </a:t>
            </a: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Contractual </a:t>
            </a:r>
            <a:r>
              <a:rPr lang="en-US" sz="2800" dirty="0">
                <a:solidFill>
                  <a:schemeClr val="tx1"/>
                </a:solidFill>
                <a:latin typeface="Barlow" charset="0"/>
                <a:ea typeface="Calibri" pitchFamily="34" charset="0"/>
                <a:cs typeface="Times New Roman" pitchFamily="18" charset="0"/>
              </a:rPr>
              <a:t>Obligations</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 Data Protection Regulations</a:t>
            </a:r>
          </a:p>
          <a:p>
            <a:pPr marL="0" marR="0" lvl="0" indent="0" algn="just" defTabSz="914400" rtl="0" eaLnBrk="0" fontAlgn="base" latinLnBrk="0" hangingPunct="0">
              <a:lnSpc>
                <a:spcPct val="100000"/>
              </a:lnSpc>
              <a:spcBef>
                <a:spcPct val="0"/>
              </a:spcBef>
              <a:spcAft>
                <a:spcPct val="0"/>
              </a:spcAft>
              <a:buClrTx/>
              <a:buSzTx/>
              <a:tabLst/>
            </a:pPr>
            <a:r>
              <a:rPr kumimoji="0" lang="en-US" sz="2800" b="1" i="0" u="none" strike="noStrike" cap="none" normalizeH="0" dirty="0">
                <a:ln>
                  <a:noFill/>
                </a:ln>
                <a:solidFill>
                  <a:schemeClr val="tx1"/>
                </a:solidFill>
                <a:effectLst/>
                <a:latin typeface="Barlow" charset="0"/>
                <a:ea typeface="Calibri" pitchFamily="34" charset="0"/>
                <a:cs typeface="Times New Roman" pitchFamily="18" charset="0"/>
              </a:rPr>
              <a:t>Environmental</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lang="en-US" sz="2800" b="1" dirty="0">
                <a:solidFill>
                  <a:schemeClr val="tx1"/>
                </a:solidFill>
                <a:latin typeface="Barlow" charset="0"/>
                <a:ea typeface="Calibri" pitchFamily="34" charset="0"/>
                <a:cs typeface="Times New Roman" pitchFamily="18" charset="0"/>
              </a:rPr>
              <a:t> </a:t>
            </a:r>
            <a:r>
              <a:rPr lang="en-US" sz="2800" dirty="0">
                <a:solidFill>
                  <a:schemeClr val="tx1"/>
                </a:solidFill>
                <a:latin typeface="Barlow" charset="0"/>
                <a:ea typeface="Calibri" pitchFamily="34" charset="0"/>
                <a:cs typeface="Times New Roman" pitchFamily="18" charset="0"/>
              </a:rPr>
              <a:t>Sustainability Initiatives</a:t>
            </a: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2800" i="0" u="none" strike="noStrike" cap="none" normalizeH="0" dirty="0">
                <a:ln>
                  <a:noFill/>
                </a:ln>
                <a:solidFill>
                  <a:schemeClr val="tx1"/>
                </a:solidFill>
                <a:effectLst/>
                <a:latin typeface="Barlow" charset="0"/>
                <a:ea typeface="Calibri" pitchFamily="34" charset="0"/>
                <a:cs typeface="Times New Roman" pitchFamily="18" charset="0"/>
              </a:rPr>
              <a:t> Green Practices</a:t>
            </a:r>
            <a:endParaRPr kumimoji="0" lang="en-US" sz="2800" i="0" u="none" strike="noStrike" cap="none" normalizeH="0" baseline="0" dirty="0">
              <a:ln>
                <a:noFill/>
              </a:ln>
              <a:solidFill>
                <a:schemeClr val="tx1"/>
              </a:solidFill>
              <a:effectLst/>
              <a:latin typeface="Barlow" charset="0"/>
              <a:cs typeface="Arial" pitchFamily="34" charset="0"/>
            </a:endParaRPr>
          </a:p>
        </p:txBody>
      </p:sp>
      <p:pic>
        <p:nvPicPr>
          <p:cNvPr id="24579" name="Picture 3" descr="Market Saturation - Meaning, Examples, How to Calculate?"/>
          <p:cNvPicPr>
            <a:picLocks noChangeAspect="1" noChangeArrowheads="1"/>
          </p:cNvPicPr>
          <p:nvPr/>
        </p:nvPicPr>
        <p:blipFill>
          <a:blip r:embed="rId3"/>
          <a:srcRect/>
          <a:stretch>
            <a:fillRect/>
          </a:stretch>
        </p:blipFill>
        <p:spPr bwMode="auto">
          <a:xfrm>
            <a:off x="12675476" y="777820"/>
            <a:ext cx="4887310" cy="3638551"/>
          </a:xfrm>
          <a:prstGeom prst="rect">
            <a:avLst/>
          </a:prstGeom>
          <a:noFill/>
        </p:spPr>
      </p:pic>
      <p:sp>
        <p:nvSpPr>
          <p:cNvPr id="24581" name="AutoShape 5" descr="Monetization Strategy - How to Generate Revenue via a Mobile App? - Existek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4583" name="Picture 7" descr="Use These Successful Strategies For Monetizing Software"/>
          <p:cNvPicPr>
            <a:picLocks noChangeAspect="1" noChangeArrowheads="1"/>
          </p:cNvPicPr>
          <p:nvPr/>
        </p:nvPicPr>
        <p:blipFill>
          <a:blip r:embed="rId4"/>
          <a:srcRect/>
          <a:stretch>
            <a:fillRect/>
          </a:stretch>
        </p:blipFill>
        <p:spPr bwMode="auto">
          <a:xfrm>
            <a:off x="12675476" y="5360274"/>
            <a:ext cx="4950372" cy="315901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578"/>
        <p:cNvGrpSpPr/>
        <p:nvPr/>
      </p:nvGrpSpPr>
      <p:grpSpPr>
        <a:xfrm>
          <a:off x="0" y="0"/>
          <a:ext cx="0" cy="0"/>
          <a:chOff x="0" y="0"/>
          <a:chExt cx="0" cy="0"/>
        </a:xfrm>
      </p:grpSpPr>
      <p:grpSp>
        <p:nvGrpSpPr>
          <p:cNvPr id="579" name="Google Shape;579;p19"/>
          <p:cNvGrpSpPr/>
          <p:nvPr/>
        </p:nvGrpSpPr>
        <p:grpSpPr>
          <a:xfrm>
            <a:off x="0" y="-184665"/>
            <a:ext cx="7011274" cy="10471665"/>
            <a:chOff x="0" y="-47625"/>
            <a:chExt cx="1846591" cy="2757969"/>
          </a:xfrm>
        </p:grpSpPr>
        <p:sp>
          <p:nvSpPr>
            <p:cNvPr id="580" name="Google Shape;580;p19"/>
            <p:cNvSpPr/>
            <p:nvPr/>
          </p:nvSpPr>
          <p:spPr>
            <a:xfrm>
              <a:off x="0" y="0"/>
              <a:ext cx="1846591" cy="2710344"/>
            </a:xfrm>
            <a:custGeom>
              <a:avLst/>
              <a:gdLst/>
              <a:ahLst/>
              <a:cxnLst/>
              <a:rect l="l" t="t" r="r" b="b"/>
              <a:pathLst>
                <a:path w="1846591" h="2710344" extrusionOk="0">
                  <a:moveTo>
                    <a:pt x="0" y="0"/>
                  </a:moveTo>
                  <a:lnTo>
                    <a:pt x="1846591" y="0"/>
                  </a:lnTo>
                  <a:lnTo>
                    <a:pt x="1846591" y="2710344"/>
                  </a:lnTo>
                  <a:lnTo>
                    <a:pt x="0" y="2710344"/>
                  </a:lnTo>
                  <a:close/>
                </a:path>
              </a:pathLst>
            </a:custGeom>
            <a:solidFill>
              <a:srgbClr val="FFBD59"/>
            </a:solidFill>
            <a:ln>
              <a:noFill/>
            </a:ln>
          </p:spPr>
          <p:txBody>
            <a:bodyPr/>
            <a:lstStyle/>
            <a:p>
              <a:endParaRPr lang="en-GB"/>
            </a:p>
          </p:txBody>
        </p:sp>
        <p:sp>
          <p:nvSpPr>
            <p:cNvPr id="581" name="Google Shape;581;p19"/>
            <p:cNvSpPr txBox="1"/>
            <p:nvPr/>
          </p:nvSpPr>
          <p:spPr>
            <a:xfrm>
              <a:off x="0" y="-47625"/>
              <a:ext cx="1846591" cy="27579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82" name="Google Shape;582;p19"/>
          <p:cNvGrpSpPr/>
          <p:nvPr/>
        </p:nvGrpSpPr>
        <p:grpSpPr>
          <a:xfrm>
            <a:off x="7011274" y="4300116"/>
            <a:ext cx="11276726" cy="5990724"/>
            <a:chOff x="0" y="-47625"/>
            <a:chExt cx="2970002" cy="1577804"/>
          </a:xfrm>
        </p:grpSpPr>
        <p:sp>
          <p:nvSpPr>
            <p:cNvPr id="583" name="Google Shape;583;p19"/>
            <p:cNvSpPr/>
            <p:nvPr/>
          </p:nvSpPr>
          <p:spPr>
            <a:xfrm>
              <a:off x="0" y="0"/>
              <a:ext cx="2970002" cy="1530179"/>
            </a:xfrm>
            <a:custGeom>
              <a:avLst/>
              <a:gdLst/>
              <a:ahLst/>
              <a:cxnLst/>
              <a:rect l="l" t="t" r="r" b="b"/>
              <a:pathLst>
                <a:path w="2970002" h="1530179" extrusionOk="0">
                  <a:moveTo>
                    <a:pt x="0" y="0"/>
                  </a:moveTo>
                  <a:lnTo>
                    <a:pt x="2970002" y="0"/>
                  </a:lnTo>
                  <a:lnTo>
                    <a:pt x="2970002" y="1530179"/>
                  </a:lnTo>
                  <a:lnTo>
                    <a:pt x="0" y="1530179"/>
                  </a:lnTo>
                  <a:close/>
                </a:path>
              </a:pathLst>
            </a:custGeom>
            <a:solidFill>
              <a:srgbClr val="2235B8"/>
            </a:solidFill>
            <a:ln>
              <a:noFill/>
            </a:ln>
          </p:spPr>
          <p:txBody>
            <a:bodyPr/>
            <a:lstStyle/>
            <a:p>
              <a:endParaRPr lang="en-GB"/>
            </a:p>
          </p:txBody>
        </p:sp>
        <p:sp>
          <p:nvSpPr>
            <p:cNvPr id="584" name="Google Shape;584;p19"/>
            <p:cNvSpPr txBox="1"/>
            <p:nvPr/>
          </p:nvSpPr>
          <p:spPr>
            <a:xfrm>
              <a:off x="0" y="-47625"/>
              <a:ext cx="2970002" cy="1577804"/>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85" name="Google Shape;585;p19"/>
          <p:cNvSpPr/>
          <p:nvPr/>
        </p:nvSpPr>
        <p:spPr>
          <a:xfrm>
            <a:off x="-477903" y="122375"/>
            <a:ext cx="7669736" cy="7669736"/>
          </a:xfrm>
          <a:custGeom>
            <a:avLst/>
            <a:gdLst/>
            <a:ahLst/>
            <a:cxnLst/>
            <a:rect l="l" t="t" r="r" b="b"/>
            <a:pathLst>
              <a:path w="803324" h="803324" extrusionOk="0">
                <a:moveTo>
                  <a:pt x="412245" y="5845"/>
                </a:moveTo>
                <a:lnTo>
                  <a:pt x="797479" y="391079"/>
                </a:lnTo>
                <a:cubicBezTo>
                  <a:pt x="803324" y="396924"/>
                  <a:pt x="803324" y="406400"/>
                  <a:pt x="797479" y="412245"/>
                </a:cubicBezTo>
                <a:lnTo>
                  <a:pt x="412245" y="797479"/>
                </a:lnTo>
                <a:cubicBezTo>
                  <a:pt x="406400" y="803324"/>
                  <a:pt x="396924" y="803324"/>
                  <a:pt x="391079" y="797479"/>
                </a:cubicBezTo>
                <a:lnTo>
                  <a:pt x="5845" y="412245"/>
                </a:lnTo>
                <a:cubicBezTo>
                  <a:pt x="0" y="406400"/>
                  <a:pt x="0" y="396924"/>
                  <a:pt x="5845" y="391079"/>
                </a:cubicBezTo>
                <a:lnTo>
                  <a:pt x="391079" y="5845"/>
                </a:lnTo>
                <a:cubicBezTo>
                  <a:pt x="396924" y="0"/>
                  <a:pt x="406400" y="0"/>
                  <a:pt x="412245" y="5845"/>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6" name="Google Shape;586;p19"/>
          <p:cNvGrpSpPr/>
          <p:nvPr/>
        </p:nvGrpSpPr>
        <p:grpSpPr>
          <a:xfrm>
            <a:off x="12464486" y="3512584"/>
            <a:ext cx="6918812" cy="6918812"/>
            <a:chOff x="6835" y="6835"/>
            <a:chExt cx="799129" cy="799129"/>
          </a:xfrm>
        </p:grpSpPr>
        <p:sp>
          <p:nvSpPr>
            <p:cNvPr id="587" name="Google Shape;587;p19"/>
            <p:cNvSpPr/>
            <p:nvPr/>
          </p:nvSpPr>
          <p:spPr>
            <a:xfrm>
              <a:off x="6835" y="6835"/>
              <a:ext cx="799129" cy="799129"/>
            </a:xfrm>
            <a:custGeom>
              <a:avLst/>
              <a:gdLst/>
              <a:ahLst/>
              <a:cxnLst/>
              <a:rect l="l" t="t" r="r" b="b"/>
              <a:pathLst>
                <a:path w="799129" h="799129" extrusionOk="0">
                  <a:moveTo>
                    <a:pt x="411234" y="4834"/>
                  </a:moveTo>
                  <a:lnTo>
                    <a:pt x="794296" y="387896"/>
                  </a:lnTo>
                  <a:cubicBezTo>
                    <a:pt x="797391" y="390991"/>
                    <a:pt x="799130" y="395188"/>
                    <a:pt x="799130" y="399565"/>
                  </a:cubicBezTo>
                  <a:cubicBezTo>
                    <a:pt x="799130" y="403942"/>
                    <a:pt x="797391" y="408139"/>
                    <a:pt x="794296" y="411234"/>
                  </a:cubicBezTo>
                  <a:lnTo>
                    <a:pt x="411234" y="794296"/>
                  </a:lnTo>
                  <a:cubicBezTo>
                    <a:pt x="408139" y="797391"/>
                    <a:pt x="403942" y="799130"/>
                    <a:pt x="399565" y="799130"/>
                  </a:cubicBezTo>
                  <a:cubicBezTo>
                    <a:pt x="395188" y="799130"/>
                    <a:pt x="390991" y="797391"/>
                    <a:pt x="387896" y="794296"/>
                  </a:cubicBezTo>
                  <a:lnTo>
                    <a:pt x="4834" y="411234"/>
                  </a:lnTo>
                  <a:cubicBezTo>
                    <a:pt x="1739" y="408139"/>
                    <a:pt x="0" y="403942"/>
                    <a:pt x="0" y="399565"/>
                  </a:cubicBezTo>
                  <a:cubicBezTo>
                    <a:pt x="0" y="395188"/>
                    <a:pt x="1739" y="390991"/>
                    <a:pt x="4834" y="387896"/>
                  </a:cubicBezTo>
                  <a:lnTo>
                    <a:pt x="387896" y="4834"/>
                  </a:lnTo>
                  <a:cubicBezTo>
                    <a:pt x="390991" y="1739"/>
                    <a:pt x="395188" y="0"/>
                    <a:pt x="399565" y="0"/>
                  </a:cubicBezTo>
                  <a:cubicBezTo>
                    <a:pt x="403942" y="0"/>
                    <a:pt x="408139" y="1739"/>
                    <a:pt x="411234" y="4834"/>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9"/>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89" name="Google Shape;589;p19"/>
          <p:cNvSpPr txBox="1"/>
          <p:nvPr/>
        </p:nvSpPr>
        <p:spPr>
          <a:xfrm>
            <a:off x="7011274" y="514679"/>
            <a:ext cx="9771696" cy="16619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dirty="0">
                <a:solidFill>
                  <a:srgbClr val="2235B8"/>
                </a:solidFill>
                <a:latin typeface="Merriweather"/>
                <a:ea typeface="Merriweather"/>
                <a:cs typeface="Merriweather"/>
                <a:sym typeface="Merriweather"/>
              </a:rPr>
              <a:t>Conclusion</a:t>
            </a:r>
            <a:r>
              <a:rPr lang="en-US" sz="9000" b="0" i="0" u="none" strike="noStrike" cap="none" dirty="0">
                <a:solidFill>
                  <a:srgbClr val="2235B8"/>
                </a:solidFill>
                <a:latin typeface="Merriweather"/>
                <a:ea typeface="Merriweather"/>
                <a:cs typeface="Merriweather"/>
                <a:sym typeface="Merriweather"/>
              </a:rPr>
              <a:t> </a:t>
            </a:r>
            <a:endParaRPr/>
          </a:p>
        </p:txBody>
      </p:sp>
      <p:sp>
        <p:nvSpPr>
          <p:cNvPr id="590" name="Google Shape;590;p19"/>
          <p:cNvSpPr txBox="1"/>
          <p:nvPr/>
        </p:nvSpPr>
        <p:spPr>
          <a:xfrm>
            <a:off x="7441324" y="2146598"/>
            <a:ext cx="9869213" cy="1920526"/>
          </a:xfrm>
          <a:prstGeom prst="rect">
            <a:avLst/>
          </a:prstGeom>
          <a:noFill/>
          <a:ln>
            <a:noFill/>
          </a:ln>
        </p:spPr>
        <p:txBody>
          <a:bodyPr spcFirstLastPara="1" wrap="square" lIns="0" tIns="0" rIns="0" bIns="0" anchor="t" anchorCtr="0">
            <a:spAutoFit/>
          </a:bodyPr>
          <a:lstStyle/>
          <a:p>
            <a:pPr lvl="0" algn="ctr">
              <a:lnSpc>
                <a:spcPct val="130000"/>
              </a:lnSpc>
            </a:pPr>
            <a:r>
              <a:rPr lang="en-US" sz="2400" dirty="0">
                <a:latin typeface="Barlow" charset="0"/>
              </a:rPr>
              <a:t>Success depends on meticulous planning, foresight, and adaptability. Critical components that shape the event's success, such as market factors, financial consideration, operational processes and external influences, are discussed here.</a:t>
            </a:r>
            <a:endParaRPr sz="2400">
              <a:latin typeface="Barlow" charset="0"/>
            </a:endParaRPr>
          </a:p>
        </p:txBody>
      </p:sp>
      <p:grpSp>
        <p:nvGrpSpPr>
          <p:cNvPr id="592" name="Google Shape;592;p19"/>
          <p:cNvGrpSpPr/>
          <p:nvPr/>
        </p:nvGrpSpPr>
        <p:grpSpPr>
          <a:xfrm>
            <a:off x="2386851" y="6058929"/>
            <a:ext cx="3882941" cy="3882941"/>
            <a:chOff x="9253" y="9253"/>
            <a:chExt cx="794295" cy="794295"/>
          </a:xfrm>
        </p:grpSpPr>
        <p:sp>
          <p:nvSpPr>
            <p:cNvPr id="593" name="Google Shape;593;p19"/>
            <p:cNvSpPr/>
            <p:nvPr/>
          </p:nvSpPr>
          <p:spPr>
            <a:xfrm>
              <a:off x="9253" y="9253"/>
              <a:ext cx="794295" cy="794295"/>
            </a:xfrm>
            <a:custGeom>
              <a:avLst/>
              <a:gdLst/>
              <a:ahLst/>
              <a:cxnLst/>
              <a:rect l="l" t="t" r="r" b="b"/>
              <a:pathLst>
                <a:path w="794295" h="794295" extrusionOk="0">
                  <a:moveTo>
                    <a:pt x="417813" y="11413"/>
                  </a:moveTo>
                  <a:lnTo>
                    <a:pt x="782881" y="376481"/>
                  </a:lnTo>
                  <a:cubicBezTo>
                    <a:pt x="794294" y="387894"/>
                    <a:pt x="794294" y="406400"/>
                    <a:pt x="782881" y="417813"/>
                  </a:cubicBezTo>
                  <a:lnTo>
                    <a:pt x="417813" y="782881"/>
                  </a:lnTo>
                  <a:cubicBezTo>
                    <a:pt x="406400" y="794294"/>
                    <a:pt x="387894" y="794294"/>
                    <a:pt x="376481" y="782881"/>
                  </a:cubicBezTo>
                  <a:lnTo>
                    <a:pt x="11413" y="417813"/>
                  </a:lnTo>
                  <a:cubicBezTo>
                    <a:pt x="0" y="406400"/>
                    <a:pt x="0" y="387894"/>
                    <a:pt x="11413" y="376481"/>
                  </a:cubicBezTo>
                  <a:lnTo>
                    <a:pt x="376481" y="11413"/>
                  </a:lnTo>
                  <a:cubicBezTo>
                    <a:pt x="387894" y="0"/>
                    <a:pt x="406400" y="0"/>
                    <a:pt x="417813" y="11413"/>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9"/>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95" name="Google Shape;595;p19"/>
          <p:cNvGrpSpPr/>
          <p:nvPr/>
        </p:nvGrpSpPr>
        <p:grpSpPr>
          <a:xfrm>
            <a:off x="11366065" y="6957189"/>
            <a:ext cx="1604510" cy="1604510"/>
            <a:chOff x="21690" y="21690"/>
            <a:chExt cx="769420" cy="769420"/>
          </a:xfrm>
        </p:grpSpPr>
        <p:sp>
          <p:nvSpPr>
            <p:cNvPr id="596" name="Google Shape;596;p19"/>
            <p:cNvSpPr/>
            <p:nvPr/>
          </p:nvSpPr>
          <p:spPr>
            <a:xfrm>
              <a:off x="21690" y="21690"/>
              <a:ext cx="769420" cy="769420"/>
            </a:xfrm>
            <a:custGeom>
              <a:avLst/>
              <a:gdLst/>
              <a:ahLst/>
              <a:cxnLst/>
              <a:rect l="l" t="t" r="r" b="b"/>
              <a:pathLst>
                <a:path w="769420" h="769420" extrusionOk="0">
                  <a:moveTo>
                    <a:pt x="433157" y="26757"/>
                  </a:moveTo>
                  <a:lnTo>
                    <a:pt x="742663" y="336263"/>
                  </a:lnTo>
                  <a:cubicBezTo>
                    <a:pt x="769420" y="363020"/>
                    <a:pt x="769420" y="406400"/>
                    <a:pt x="742663" y="433157"/>
                  </a:cubicBezTo>
                  <a:lnTo>
                    <a:pt x="433157" y="742663"/>
                  </a:lnTo>
                  <a:cubicBezTo>
                    <a:pt x="406400" y="769420"/>
                    <a:pt x="363020" y="769420"/>
                    <a:pt x="336263" y="742663"/>
                  </a:cubicBezTo>
                  <a:lnTo>
                    <a:pt x="26757" y="433157"/>
                  </a:lnTo>
                  <a:cubicBezTo>
                    <a:pt x="0" y="406400"/>
                    <a:pt x="0" y="363020"/>
                    <a:pt x="26757" y="336263"/>
                  </a:cubicBezTo>
                  <a:lnTo>
                    <a:pt x="336263" y="26757"/>
                  </a:lnTo>
                  <a:cubicBezTo>
                    <a:pt x="363020" y="0"/>
                    <a:pt x="406400" y="0"/>
                    <a:pt x="433157" y="26757"/>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9"/>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98" name="Google Shape;598;p19"/>
          <p:cNvGrpSpPr/>
          <p:nvPr/>
        </p:nvGrpSpPr>
        <p:grpSpPr>
          <a:xfrm>
            <a:off x="1539362" y="7198142"/>
            <a:ext cx="1604510" cy="1604510"/>
            <a:chOff x="21690" y="21690"/>
            <a:chExt cx="769420" cy="769420"/>
          </a:xfrm>
        </p:grpSpPr>
        <p:sp>
          <p:nvSpPr>
            <p:cNvPr id="599" name="Google Shape;599;p19"/>
            <p:cNvSpPr/>
            <p:nvPr/>
          </p:nvSpPr>
          <p:spPr>
            <a:xfrm>
              <a:off x="21690" y="21690"/>
              <a:ext cx="769420" cy="769420"/>
            </a:xfrm>
            <a:custGeom>
              <a:avLst/>
              <a:gdLst/>
              <a:ahLst/>
              <a:cxnLst/>
              <a:rect l="l" t="t" r="r" b="b"/>
              <a:pathLst>
                <a:path w="769420" h="769420" extrusionOk="0">
                  <a:moveTo>
                    <a:pt x="433157" y="26757"/>
                  </a:moveTo>
                  <a:lnTo>
                    <a:pt x="742663" y="336263"/>
                  </a:lnTo>
                  <a:cubicBezTo>
                    <a:pt x="769420" y="363020"/>
                    <a:pt x="769420" y="406400"/>
                    <a:pt x="742663" y="433157"/>
                  </a:cubicBezTo>
                  <a:lnTo>
                    <a:pt x="433157" y="742663"/>
                  </a:lnTo>
                  <a:cubicBezTo>
                    <a:pt x="406400" y="769420"/>
                    <a:pt x="363020" y="769420"/>
                    <a:pt x="336263" y="742663"/>
                  </a:cubicBezTo>
                  <a:lnTo>
                    <a:pt x="26757" y="433157"/>
                  </a:lnTo>
                  <a:cubicBezTo>
                    <a:pt x="0" y="406400"/>
                    <a:pt x="0" y="363020"/>
                    <a:pt x="26757" y="336263"/>
                  </a:cubicBezTo>
                  <a:lnTo>
                    <a:pt x="336263" y="26757"/>
                  </a:lnTo>
                  <a:cubicBezTo>
                    <a:pt x="363020" y="0"/>
                    <a:pt x="406400" y="0"/>
                    <a:pt x="433157" y="26757"/>
                  </a:cubicBezTo>
                  <a:close/>
                </a:path>
              </a:pathLst>
            </a:custGeom>
            <a:solidFill>
              <a:srgbClr val="000000">
                <a:alpha val="0"/>
              </a:srgbClr>
            </a:solidFill>
            <a:ln w="571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9"/>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02" name="Google Shape;602;p19"/>
          <p:cNvGrpSpPr/>
          <p:nvPr/>
        </p:nvGrpSpPr>
        <p:grpSpPr>
          <a:xfrm>
            <a:off x="9182355" y="6552853"/>
            <a:ext cx="2926782" cy="2926782"/>
            <a:chOff x="15796" y="15796"/>
            <a:chExt cx="781207" cy="781207"/>
          </a:xfrm>
        </p:grpSpPr>
        <p:sp>
          <p:nvSpPr>
            <p:cNvPr id="603" name="Google Shape;603;p19"/>
            <p:cNvSpPr/>
            <p:nvPr/>
          </p:nvSpPr>
          <p:spPr>
            <a:xfrm>
              <a:off x="15796" y="15796"/>
              <a:ext cx="781207" cy="781207"/>
            </a:xfrm>
            <a:custGeom>
              <a:avLst/>
              <a:gdLst/>
              <a:ahLst/>
              <a:cxnLst/>
              <a:rect l="l" t="t" r="r" b="b"/>
              <a:pathLst>
                <a:path w="781207" h="781207" extrusionOk="0">
                  <a:moveTo>
                    <a:pt x="417570" y="11170"/>
                  </a:moveTo>
                  <a:lnTo>
                    <a:pt x="770038" y="363638"/>
                  </a:lnTo>
                  <a:cubicBezTo>
                    <a:pt x="777190" y="370790"/>
                    <a:pt x="781208" y="380490"/>
                    <a:pt x="781208" y="390604"/>
                  </a:cubicBezTo>
                  <a:cubicBezTo>
                    <a:pt x="781208" y="400718"/>
                    <a:pt x="777190" y="410418"/>
                    <a:pt x="770038" y="417570"/>
                  </a:cubicBezTo>
                  <a:lnTo>
                    <a:pt x="417570" y="770038"/>
                  </a:lnTo>
                  <a:cubicBezTo>
                    <a:pt x="410418" y="777190"/>
                    <a:pt x="400718" y="781208"/>
                    <a:pt x="390604" y="781208"/>
                  </a:cubicBezTo>
                  <a:cubicBezTo>
                    <a:pt x="380490" y="781208"/>
                    <a:pt x="370790" y="777190"/>
                    <a:pt x="363638" y="770038"/>
                  </a:cubicBezTo>
                  <a:lnTo>
                    <a:pt x="11170" y="417570"/>
                  </a:lnTo>
                  <a:cubicBezTo>
                    <a:pt x="4018" y="410418"/>
                    <a:pt x="0" y="400718"/>
                    <a:pt x="0" y="390604"/>
                  </a:cubicBezTo>
                  <a:cubicBezTo>
                    <a:pt x="0" y="380490"/>
                    <a:pt x="4018" y="370790"/>
                    <a:pt x="11170" y="363638"/>
                  </a:cubicBezTo>
                  <a:lnTo>
                    <a:pt x="363638" y="11170"/>
                  </a:lnTo>
                  <a:cubicBezTo>
                    <a:pt x="370790" y="4018"/>
                    <a:pt x="380490" y="0"/>
                    <a:pt x="390604" y="0"/>
                  </a:cubicBezTo>
                  <a:cubicBezTo>
                    <a:pt x="400718" y="0"/>
                    <a:pt x="410418" y="4018"/>
                    <a:pt x="417570" y="11170"/>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9"/>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22530" name="Picture 2" descr="Economic uncertainty affects economic decisions"/>
          <p:cNvPicPr>
            <a:picLocks noChangeAspect="1" noChangeArrowheads="1"/>
          </p:cNvPicPr>
          <p:nvPr/>
        </p:nvPicPr>
        <p:blipFill>
          <a:blip r:embed="rId3"/>
          <a:srcRect/>
          <a:stretch>
            <a:fillRect/>
          </a:stretch>
        </p:blipFill>
        <p:spPr bwMode="auto">
          <a:xfrm>
            <a:off x="0" y="0"/>
            <a:ext cx="8116616" cy="7977350"/>
          </a:xfrm>
          <a:prstGeom prst="diamond">
            <a:avLst/>
          </a:prstGeom>
          <a:noFill/>
        </p:spPr>
      </p:pic>
      <p:pic>
        <p:nvPicPr>
          <p:cNvPr id="22532" name="Picture 4" descr="How to improve regulatory compliance in an organization - iPleaders"/>
          <p:cNvPicPr>
            <a:picLocks noChangeAspect="1" noChangeArrowheads="1"/>
          </p:cNvPicPr>
          <p:nvPr/>
        </p:nvPicPr>
        <p:blipFill>
          <a:blip r:embed="rId4"/>
          <a:srcRect/>
          <a:stretch>
            <a:fillRect/>
          </a:stretch>
        </p:blipFill>
        <p:spPr bwMode="auto">
          <a:xfrm>
            <a:off x="5896304" y="4876800"/>
            <a:ext cx="5171089" cy="5410200"/>
          </a:xfrm>
          <a:prstGeom prst="diamond">
            <a:avLst/>
          </a:prstGeom>
          <a:noFill/>
        </p:spPr>
      </p:pic>
      <p:sp>
        <p:nvSpPr>
          <p:cNvPr id="22534" name="AutoShape 6" descr="Technological Disruption on Localization - Commit Glob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6" name="Picture 8" descr="Embracing Technology Disruptions"/>
          <p:cNvPicPr>
            <a:picLocks noChangeAspect="1" noChangeArrowheads="1"/>
          </p:cNvPicPr>
          <p:nvPr/>
        </p:nvPicPr>
        <p:blipFill>
          <a:blip r:embed="rId5"/>
          <a:srcRect/>
          <a:stretch>
            <a:fillRect/>
          </a:stretch>
        </p:blipFill>
        <p:spPr bwMode="auto">
          <a:xfrm>
            <a:off x="11981793" y="3468414"/>
            <a:ext cx="6936828" cy="6818586"/>
          </a:xfrm>
          <a:prstGeom prst="diamond">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609"/>
        <p:cNvGrpSpPr/>
        <p:nvPr/>
      </p:nvGrpSpPr>
      <p:grpSpPr>
        <a:xfrm>
          <a:off x="0" y="0"/>
          <a:ext cx="0" cy="0"/>
          <a:chOff x="0" y="0"/>
          <a:chExt cx="0" cy="0"/>
        </a:xfrm>
      </p:grpSpPr>
      <p:sp>
        <p:nvSpPr>
          <p:cNvPr id="612" name="Google Shape;612;p20"/>
          <p:cNvSpPr txBox="1"/>
          <p:nvPr/>
        </p:nvSpPr>
        <p:spPr>
          <a:xfrm>
            <a:off x="2171684" y="1019175"/>
            <a:ext cx="13944632" cy="16619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0" i="0" u="none" strike="noStrike" cap="none" dirty="0">
                <a:solidFill>
                  <a:srgbClr val="2235B8"/>
                </a:solidFill>
                <a:latin typeface="Merriweather"/>
                <a:ea typeface="Merriweather"/>
                <a:cs typeface="Merriweather"/>
                <a:sym typeface="Merriweather"/>
              </a:rPr>
              <a:t>References</a:t>
            </a:r>
            <a:endParaRPr/>
          </a:p>
        </p:txBody>
      </p:sp>
      <p:grpSp>
        <p:nvGrpSpPr>
          <p:cNvPr id="614" name="Google Shape;614;p20"/>
          <p:cNvGrpSpPr/>
          <p:nvPr/>
        </p:nvGrpSpPr>
        <p:grpSpPr>
          <a:xfrm>
            <a:off x="0" y="9077474"/>
            <a:ext cx="11913431" cy="1213365"/>
            <a:chOff x="0" y="-47625"/>
            <a:chExt cx="3137694" cy="319569"/>
          </a:xfrm>
        </p:grpSpPr>
        <p:sp>
          <p:nvSpPr>
            <p:cNvPr id="615" name="Google Shape;615;p20"/>
            <p:cNvSpPr/>
            <p:nvPr/>
          </p:nvSpPr>
          <p:spPr>
            <a:xfrm>
              <a:off x="0" y="0"/>
              <a:ext cx="3137694" cy="271944"/>
            </a:xfrm>
            <a:custGeom>
              <a:avLst/>
              <a:gdLst/>
              <a:ahLst/>
              <a:cxnLst/>
              <a:rect l="l" t="t" r="r" b="b"/>
              <a:pathLst>
                <a:path w="3137694" h="271944" extrusionOk="0">
                  <a:moveTo>
                    <a:pt x="0" y="0"/>
                  </a:moveTo>
                  <a:lnTo>
                    <a:pt x="3137694" y="0"/>
                  </a:lnTo>
                  <a:lnTo>
                    <a:pt x="3137694" y="271944"/>
                  </a:lnTo>
                  <a:lnTo>
                    <a:pt x="0" y="271944"/>
                  </a:lnTo>
                  <a:close/>
                </a:path>
              </a:pathLst>
            </a:custGeom>
            <a:solidFill>
              <a:srgbClr val="FFBD59"/>
            </a:solidFill>
            <a:ln>
              <a:noFill/>
            </a:ln>
          </p:spPr>
          <p:txBody>
            <a:bodyPr/>
            <a:lstStyle/>
            <a:p>
              <a:endParaRPr lang="en-GB"/>
            </a:p>
          </p:txBody>
        </p:sp>
        <p:sp>
          <p:nvSpPr>
            <p:cNvPr id="616" name="Google Shape;616;p20"/>
            <p:cNvSpPr txBox="1"/>
            <p:nvPr/>
          </p:nvSpPr>
          <p:spPr>
            <a:xfrm>
              <a:off x="0" y="-47625"/>
              <a:ext cx="3137694"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17" name="Google Shape;617;p20"/>
          <p:cNvGrpSpPr/>
          <p:nvPr/>
        </p:nvGrpSpPr>
        <p:grpSpPr>
          <a:xfrm>
            <a:off x="11669800" y="9077474"/>
            <a:ext cx="6618200" cy="1213365"/>
            <a:chOff x="0" y="-47625"/>
            <a:chExt cx="1743065" cy="319569"/>
          </a:xfrm>
        </p:grpSpPr>
        <p:sp>
          <p:nvSpPr>
            <p:cNvPr id="618" name="Google Shape;618;p20"/>
            <p:cNvSpPr/>
            <p:nvPr/>
          </p:nvSpPr>
          <p:spPr>
            <a:xfrm>
              <a:off x="0" y="0"/>
              <a:ext cx="1743065" cy="271944"/>
            </a:xfrm>
            <a:custGeom>
              <a:avLst/>
              <a:gdLst/>
              <a:ahLst/>
              <a:cxnLst/>
              <a:rect l="l" t="t" r="r" b="b"/>
              <a:pathLst>
                <a:path w="1743065" h="271944" extrusionOk="0">
                  <a:moveTo>
                    <a:pt x="0" y="0"/>
                  </a:moveTo>
                  <a:lnTo>
                    <a:pt x="1743065" y="0"/>
                  </a:lnTo>
                  <a:lnTo>
                    <a:pt x="1743065" y="271944"/>
                  </a:lnTo>
                  <a:lnTo>
                    <a:pt x="0" y="271944"/>
                  </a:lnTo>
                  <a:close/>
                </a:path>
              </a:pathLst>
            </a:custGeom>
            <a:solidFill>
              <a:srgbClr val="2235B8"/>
            </a:solidFill>
            <a:ln>
              <a:noFill/>
            </a:ln>
          </p:spPr>
          <p:txBody>
            <a:bodyPr/>
            <a:lstStyle/>
            <a:p>
              <a:endParaRPr lang="en-GB"/>
            </a:p>
          </p:txBody>
        </p:sp>
        <p:sp>
          <p:nvSpPr>
            <p:cNvPr id="619" name="Google Shape;619;p20"/>
            <p:cNvSpPr txBox="1"/>
            <p:nvPr/>
          </p:nvSpPr>
          <p:spPr>
            <a:xfrm>
              <a:off x="0" y="-47625"/>
              <a:ext cx="1743065" cy="31956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30" name="Google Shape;630;p20"/>
          <p:cNvGrpSpPr/>
          <p:nvPr/>
        </p:nvGrpSpPr>
        <p:grpSpPr>
          <a:xfrm rot="5400000">
            <a:off x="16072564" y="1208683"/>
            <a:ext cx="1235371" cy="1029501"/>
            <a:chOff x="78907" y="78907"/>
            <a:chExt cx="1647161" cy="1372668"/>
          </a:xfrm>
        </p:grpSpPr>
        <p:grpSp>
          <p:nvGrpSpPr>
            <p:cNvPr id="631" name="Google Shape;631;p20"/>
            <p:cNvGrpSpPr/>
            <p:nvPr/>
          </p:nvGrpSpPr>
          <p:grpSpPr>
            <a:xfrm>
              <a:off x="78907" y="742549"/>
              <a:ext cx="709026" cy="709026"/>
              <a:chOff x="73988" y="73988"/>
              <a:chExt cx="664823" cy="664823"/>
            </a:xfrm>
          </p:grpSpPr>
          <p:sp>
            <p:nvSpPr>
              <p:cNvPr id="632" name="Google Shape;632;p20"/>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34" name="Google Shape;634;p20"/>
            <p:cNvGrpSpPr/>
            <p:nvPr/>
          </p:nvGrpSpPr>
          <p:grpSpPr>
            <a:xfrm>
              <a:off x="1017042" y="742549"/>
              <a:ext cx="709026" cy="709026"/>
              <a:chOff x="73988" y="73988"/>
              <a:chExt cx="664823" cy="664823"/>
            </a:xfrm>
          </p:grpSpPr>
          <p:sp>
            <p:nvSpPr>
              <p:cNvPr id="635" name="Google Shape;635;p20"/>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37" name="Google Shape;637;p20"/>
            <p:cNvGrpSpPr/>
            <p:nvPr/>
          </p:nvGrpSpPr>
          <p:grpSpPr>
            <a:xfrm>
              <a:off x="537728" y="78907"/>
              <a:ext cx="709026" cy="709026"/>
              <a:chOff x="73988" y="73988"/>
              <a:chExt cx="664823" cy="664823"/>
            </a:xfrm>
          </p:grpSpPr>
          <p:sp>
            <p:nvSpPr>
              <p:cNvPr id="638" name="Google Shape;638;p20"/>
              <p:cNvSpPr/>
              <p:nvPr/>
            </p:nvSpPr>
            <p:spPr>
              <a:xfrm>
                <a:off x="73988" y="73988"/>
                <a:ext cx="664823" cy="664823"/>
              </a:xfrm>
              <a:custGeom>
                <a:avLst/>
                <a:gdLst/>
                <a:ahLst/>
                <a:cxnLst/>
                <a:rect l="l" t="t" r="r" b="b"/>
                <a:pathLst>
                  <a:path w="664823" h="664823" extrusionOk="0">
                    <a:moveTo>
                      <a:pt x="458718" y="52318"/>
                    </a:moveTo>
                    <a:lnTo>
                      <a:pt x="612506" y="206106"/>
                    </a:lnTo>
                    <a:cubicBezTo>
                      <a:pt x="646005" y="239605"/>
                      <a:pt x="664824" y="285038"/>
                      <a:pt x="664824" y="332412"/>
                    </a:cubicBezTo>
                    <a:cubicBezTo>
                      <a:pt x="664824" y="379786"/>
                      <a:pt x="646005" y="425219"/>
                      <a:pt x="612506" y="458718"/>
                    </a:cubicBezTo>
                    <a:lnTo>
                      <a:pt x="458718" y="612506"/>
                    </a:lnTo>
                    <a:cubicBezTo>
                      <a:pt x="425219" y="646005"/>
                      <a:pt x="379786" y="664824"/>
                      <a:pt x="332412" y="664824"/>
                    </a:cubicBezTo>
                    <a:cubicBezTo>
                      <a:pt x="285038" y="664824"/>
                      <a:pt x="239605" y="646005"/>
                      <a:pt x="206106" y="612506"/>
                    </a:cubicBezTo>
                    <a:lnTo>
                      <a:pt x="52318" y="458718"/>
                    </a:lnTo>
                    <a:cubicBezTo>
                      <a:pt x="18819" y="425219"/>
                      <a:pt x="0" y="379786"/>
                      <a:pt x="0" y="332412"/>
                    </a:cubicBezTo>
                    <a:cubicBezTo>
                      <a:pt x="0" y="285038"/>
                      <a:pt x="18819" y="239605"/>
                      <a:pt x="52318" y="206106"/>
                    </a:cubicBezTo>
                    <a:lnTo>
                      <a:pt x="206106" y="52318"/>
                    </a:lnTo>
                    <a:cubicBezTo>
                      <a:pt x="239605" y="18819"/>
                      <a:pt x="285038" y="0"/>
                      <a:pt x="332412" y="0"/>
                    </a:cubicBezTo>
                    <a:cubicBezTo>
                      <a:pt x="379786" y="0"/>
                      <a:pt x="425219" y="18819"/>
                      <a:pt x="458718" y="52318"/>
                    </a:cubicBezTo>
                    <a:close/>
                  </a:path>
                </a:pathLst>
              </a:custGeom>
              <a:solidFill>
                <a:srgbClr val="FFBD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grpSp>
        <p:nvGrpSpPr>
          <p:cNvPr id="640" name="Google Shape;640;p20"/>
          <p:cNvGrpSpPr/>
          <p:nvPr/>
        </p:nvGrpSpPr>
        <p:grpSpPr>
          <a:xfrm>
            <a:off x="1301317" y="8055946"/>
            <a:ext cx="811186" cy="811186"/>
            <a:chOff x="51748" y="51748"/>
            <a:chExt cx="709304" cy="709304"/>
          </a:xfrm>
        </p:grpSpPr>
        <p:sp>
          <p:nvSpPr>
            <p:cNvPr id="641" name="Google Shape;641;p20"/>
            <p:cNvSpPr/>
            <p:nvPr/>
          </p:nvSpPr>
          <p:spPr>
            <a:xfrm>
              <a:off x="51748" y="51748"/>
              <a:ext cx="709304" cy="709304"/>
            </a:xfrm>
            <a:custGeom>
              <a:avLst/>
              <a:gdLst/>
              <a:ahLst/>
              <a:cxnLst/>
              <a:rect l="l" t="t" r="r" b="b"/>
              <a:pathLst>
                <a:path w="709304" h="709304" extrusionOk="0">
                  <a:moveTo>
                    <a:pt x="442991" y="36591"/>
                  </a:moveTo>
                  <a:lnTo>
                    <a:pt x="672713" y="266313"/>
                  </a:lnTo>
                  <a:cubicBezTo>
                    <a:pt x="696142" y="289742"/>
                    <a:pt x="709304" y="321518"/>
                    <a:pt x="709304" y="354652"/>
                  </a:cubicBezTo>
                  <a:cubicBezTo>
                    <a:pt x="709304" y="387786"/>
                    <a:pt x="696142" y="419562"/>
                    <a:pt x="672713" y="442991"/>
                  </a:cubicBezTo>
                  <a:lnTo>
                    <a:pt x="442991" y="672713"/>
                  </a:lnTo>
                  <a:cubicBezTo>
                    <a:pt x="419562" y="696142"/>
                    <a:pt x="387786" y="709304"/>
                    <a:pt x="354652" y="709304"/>
                  </a:cubicBezTo>
                  <a:cubicBezTo>
                    <a:pt x="321518" y="709304"/>
                    <a:pt x="289742" y="696142"/>
                    <a:pt x="266313" y="672713"/>
                  </a:cubicBezTo>
                  <a:lnTo>
                    <a:pt x="36591" y="442991"/>
                  </a:lnTo>
                  <a:cubicBezTo>
                    <a:pt x="13162" y="419562"/>
                    <a:pt x="0" y="387786"/>
                    <a:pt x="0" y="354652"/>
                  </a:cubicBezTo>
                  <a:cubicBezTo>
                    <a:pt x="0" y="321518"/>
                    <a:pt x="13162" y="289742"/>
                    <a:pt x="36591" y="266313"/>
                  </a:cubicBezTo>
                  <a:lnTo>
                    <a:pt x="266313" y="36591"/>
                  </a:lnTo>
                  <a:cubicBezTo>
                    <a:pt x="289742" y="13162"/>
                    <a:pt x="321518" y="0"/>
                    <a:pt x="354652" y="0"/>
                  </a:cubicBezTo>
                  <a:cubicBezTo>
                    <a:pt x="387786" y="0"/>
                    <a:pt x="419562" y="13162"/>
                    <a:pt x="442991" y="36591"/>
                  </a:cubicBezTo>
                  <a:close/>
                </a:path>
              </a:pathLst>
            </a:custGeom>
            <a:solidFill>
              <a:srgbClr val="000000">
                <a:alpha val="0"/>
              </a:srgbClr>
            </a:solidFill>
            <a:ln w="57150" cap="sq" cmpd="sng">
              <a:solidFill>
                <a:srgbClr val="FFBD5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43" name="Google Shape;643;p20"/>
          <p:cNvGrpSpPr/>
          <p:nvPr/>
        </p:nvGrpSpPr>
        <p:grpSpPr>
          <a:xfrm>
            <a:off x="2027275" y="8421864"/>
            <a:ext cx="1672871" cy="1672871"/>
            <a:chOff x="20849" y="20849"/>
            <a:chExt cx="771101" cy="771101"/>
          </a:xfrm>
        </p:grpSpPr>
        <p:sp>
          <p:nvSpPr>
            <p:cNvPr id="644" name="Google Shape;644;p20"/>
            <p:cNvSpPr/>
            <p:nvPr/>
          </p:nvSpPr>
          <p:spPr>
            <a:xfrm>
              <a:off x="20849" y="20849"/>
              <a:ext cx="771101" cy="771101"/>
            </a:xfrm>
            <a:custGeom>
              <a:avLst/>
              <a:gdLst/>
              <a:ahLst/>
              <a:cxnLst/>
              <a:rect l="l" t="t" r="r" b="b"/>
              <a:pathLst>
                <a:path w="771101" h="771101" extrusionOk="0">
                  <a:moveTo>
                    <a:pt x="432119" y="25719"/>
                  </a:moveTo>
                  <a:lnTo>
                    <a:pt x="745383" y="338983"/>
                  </a:lnTo>
                  <a:cubicBezTo>
                    <a:pt x="771102" y="364702"/>
                    <a:pt x="771102" y="406400"/>
                    <a:pt x="745383" y="432119"/>
                  </a:cubicBezTo>
                  <a:lnTo>
                    <a:pt x="432119" y="745383"/>
                  </a:lnTo>
                  <a:cubicBezTo>
                    <a:pt x="406400" y="771102"/>
                    <a:pt x="364702" y="771102"/>
                    <a:pt x="338983" y="745383"/>
                  </a:cubicBezTo>
                  <a:lnTo>
                    <a:pt x="25719" y="432119"/>
                  </a:lnTo>
                  <a:cubicBezTo>
                    <a:pt x="0" y="406400"/>
                    <a:pt x="0" y="364702"/>
                    <a:pt x="25719" y="338983"/>
                  </a:cubicBezTo>
                  <a:lnTo>
                    <a:pt x="338983" y="25719"/>
                  </a:lnTo>
                  <a:cubicBezTo>
                    <a:pt x="364702" y="0"/>
                    <a:pt x="406400" y="0"/>
                    <a:pt x="432119" y="25719"/>
                  </a:cubicBezTo>
                  <a:close/>
                </a:path>
              </a:pathLst>
            </a:custGeom>
            <a:solidFill>
              <a:srgbClr val="000000">
                <a:alpha val="0"/>
              </a:srgbClr>
            </a:solidFill>
            <a:ln w="57150" cap="sq" cmpd="sng">
              <a:solidFill>
                <a:srgbClr val="2235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46" name="Google Shape;646;p20"/>
          <p:cNvGrpSpPr/>
          <p:nvPr/>
        </p:nvGrpSpPr>
        <p:grpSpPr>
          <a:xfrm>
            <a:off x="446623" y="9509706"/>
            <a:ext cx="2674794" cy="2674794"/>
            <a:chOff x="13295" y="13295"/>
            <a:chExt cx="786210" cy="786210"/>
          </a:xfrm>
        </p:grpSpPr>
        <p:sp>
          <p:nvSpPr>
            <p:cNvPr id="647" name="Google Shape;647;p20"/>
            <p:cNvSpPr/>
            <p:nvPr/>
          </p:nvSpPr>
          <p:spPr>
            <a:xfrm>
              <a:off x="13295" y="13295"/>
              <a:ext cx="786210" cy="786210"/>
            </a:xfrm>
            <a:custGeom>
              <a:avLst/>
              <a:gdLst/>
              <a:ahLst/>
              <a:cxnLst/>
              <a:rect l="l" t="t" r="r" b="b"/>
              <a:pathLst>
                <a:path w="786210" h="786210" extrusionOk="0">
                  <a:moveTo>
                    <a:pt x="422800" y="16400"/>
                  </a:moveTo>
                  <a:lnTo>
                    <a:pt x="769810" y="363410"/>
                  </a:lnTo>
                  <a:cubicBezTo>
                    <a:pt x="786210" y="379810"/>
                    <a:pt x="786210" y="406400"/>
                    <a:pt x="769810" y="422800"/>
                  </a:cubicBezTo>
                  <a:lnTo>
                    <a:pt x="422800" y="769810"/>
                  </a:lnTo>
                  <a:cubicBezTo>
                    <a:pt x="406400" y="786210"/>
                    <a:pt x="379810" y="786210"/>
                    <a:pt x="363410" y="769810"/>
                  </a:cubicBezTo>
                  <a:lnTo>
                    <a:pt x="16400" y="422800"/>
                  </a:lnTo>
                  <a:cubicBezTo>
                    <a:pt x="0" y="406400"/>
                    <a:pt x="0" y="379810"/>
                    <a:pt x="16400" y="363410"/>
                  </a:cubicBezTo>
                  <a:lnTo>
                    <a:pt x="363410" y="16400"/>
                  </a:lnTo>
                  <a:cubicBezTo>
                    <a:pt x="379810" y="0"/>
                    <a:pt x="406400" y="0"/>
                    <a:pt x="422800" y="16400"/>
                  </a:cubicBezTo>
                  <a:close/>
                </a:path>
              </a:pathLst>
            </a:custGeom>
            <a:solidFill>
              <a:srgbClr val="2235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0"/>
            <p:cNvSpPr txBox="1"/>
            <p:nvPr/>
          </p:nvSpPr>
          <p:spPr>
            <a:xfrm>
              <a:off x="139700" y="92075"/>
              <a:ext cx="533400" cy="581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481" name="Rectangle 1"/>
          <p:cNvSpPr>
            <a:spLocks noChangeArrowheads="1"/>
          </p:cNvSpPr>
          <p:nvPr/>
        </p:nvSpPr>
        <p:spPr bwMode="auto">
          <a:xfrm>
            <a:off x="0" y="2648609"/>
            <a:ext cx="18288000" cy="65556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Brown, T. (2021).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Technology Trends in Hospitality: Innovations for the Future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London: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Routledge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Cooper, J. (2020).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Hospitality Technology: Concepts, Innovations, and Trends</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New York: Wiley.</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Evans, M. (2019).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Strategic Hospitality Management: Theory and Practice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Boston: Pearson.</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Fox, D. et al. (2014)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Doing events research: from theory to practice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Routledge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Oxford</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Getz, D. and Page, S. (2019)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Event studies: theory, research and policy for planned events.</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3rd Edition.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Routledge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Oxford</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Gupta, R. and Singh, A. (2018).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Technology Integration in the Hospitality Industry</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Singapore: Springer.</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Harris, J. and White, M. (2017).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Innovation in Hospitality Management.</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London: Palgrave Macmillan.</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Hilton Birmingham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Metropole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(2024). Event Planning Services. [Online] Available at: </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hlinkClick r:id="rId3"/>
              </a:rPr>
              <a:t>https://www.hilton.com/birmingham/metropole/event-planning/</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Johnson, A. (2022). " International Journal of Event and Festival Management." Journal of Hospitality Technology, 10(3), pp. 45-58.</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King, D. (2015).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Digital Innovation in Hospitality</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New York: McGraw-Hill.</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Lee, S. (2014).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Hospitality Technology: Principles and Practice.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London: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Cengage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Learning.</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Lee, S. and Smith, R. (2023). " Journal of Convention &amp; Event Tourism." International Journal of Hospitality Management, 25(2), pp. 123-136.</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Meredith, J. (2022) Project management: a managerial approach</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Mitchell, A. and Hall, M. (2013).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Strategic Management in Hospitality</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Hoboken: John Wiley &amp; Sons.</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O'Toole, W. (2011)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Events feasibility and development: from strategy to operations</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Elsevier: Oxford</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Parker, E. (2012).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Technology and Innovation in the Hospitality Industry</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Chicago: University of Chicago Press.</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Patel, K. and Brown, M. (2024). " International Journal of Events Management Research." Journal of Hospitality and Tourism Technology, 15(4), pp. 320-335.</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Rogers, T. and Wynn-Moylan, P. (2022)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Conferences and conventions: a global industry</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4th Edition.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Routledge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Smith, A. (2012) </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Events and urban regeneration: the strategic use of events to </a:t>
            </a:r>
            <a:r>
              <a:rPr kumimoji="0" lang="en-US" sz="2000" b="0" i="1" u="none" strike="noStrike" cap="none" normalizeH="0" baseline="0" dirty="0" err="1">
                <a:ln>
                  <a:noFill/>
                </a:ln>
                <a:solidFill>
                  <a:schemeClr val="tx1"/>
                </a:solidFill>
                <a:effectLst/>
                <a:latin typeface="Barlow" charset="0"/>
                <a:ea typeface="Calibri" pitchFamily="34" charset="0"/>
                <a:cs typeface="Times New Roman" pitchFamily="18" charset="0"/>
              </a:rPr>
              <a:t>revitalise</a:t>
            </a:r>
            <a:r>
              <a:rPr kumimoji="0" lang="en-US" sz="2000" b="0" i="1" u="none" strike="noStrike" cap="none" normalizeH="0" baseline="0" dirty="0">
                <a:ln>
                  <a:noFill/>
                </a:ln>
                <a:solidFill>
                  <a:schemeClr val="tx1"/>
                </a:solidFill>
                <a:effectLst/>
                <a:latin typeface="Barlow" charset="0"/>
                <a:ea typeface="Calibri" pitchFamily="34" charset="0"/>
                <a:cs typeface="Times New Roman" pitchFamily="18" charset="0"/>
              </a:rPr>
              <a:t> cities. </a:t>
            </a:r>
            <a:r>
              <a:rPr kumimoji="0" lang="en-US" sz="2000" b="0" i="0" u="none" strike="noStrike" cap="none" normalizeH="0" baseline="0" dirty="0" err="1">
                <a:ln>
                  <a:noFill/>
                </a:ln>
                <a:solidFill>
                  <a:schemeClr val="tx1"/>
                </a:solidFill>
                <a:effectLst/>
                <a:latin typeface="Barlow" charset="0"/>
                <a:ea typeface="Calibri" pitchFamily="34" charset="0"/>
                <a:cs typeface="Times New Roman" pitchFamily="18" charset="0"/>
              </a:rPr>
              <a:t>Routledge</a:t>
            </a: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 Oxford</a:t>
            </a:r>
            <a:endParaRPr kumimoji="0" lang="en-US" sz="2000" b="0" i="0" u="none" strike="noStrike" cap="none" normalizeH="0" baseline="0" dirty="0">
              <a:ln>
                <a:noFill/>
              </a:ln>
              <a:solidFill>
                <a:schemeClr val="tx1"/>
              </a:solidFill>
              <a:effectLst/>
              <a:latin typeface="Barlow"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Barlow" charset="0"/>
                <a:ea typeface="Calibri" pitchFamily="34" charset="0"/>
                <a:cs typeface="Times New Roman" pitchFamily="18" charset="0"/>
              </a:rPr>
              <a:t>Williams, E. and Jones, P. (2022). " Journal of Policy Research in Tourism, Leisure and Events." International Journal of Contemporary Hospitality Management, 18(1), pp. 76-89.</a:t>
            </a:r>
            <a:endParaRPr kumimoji="0" lang="en-US" sz="2000" b="0" i="0" u="none" strike="noStrike" cap="none" normalizeH="0" baseline="0" dirty="0">
              <a:ln>
                <a:noFill/>
              </a:ln>
              <a:solidFill>
                <a:schemeClr val="tx1"/>
              </a:solidFill>
              <a:effectLst/>
              <a:latin typeface="Barlow" charset="0"/>
              <a:cs typeface="Arial" pitchFamily="34" charset="0"/>
            </a:endParaRPr>
          </a:p>
        </p:txBody>
      </p:sp>
    </p:spTree>
  </p:cSld>
  <p:clrMapOvr>
    <a:masterClrMapping/>
  </p:clrMapOvr>
</p:sld>
</file>

<file path=ppt/theme/theme1.xml><?xml version="1.0" encoding="utf-8"?>
<a:theme xmlns:a="http://schemas.openxmlformats.org/drawingml/2006/main" name="Occupational Accident Insurance Presentation">
  <a:themeElements>
    <a:clrScheme name="Office">
      <a:dk1>
        <a:srgbClr val="000000"/>
      </a:dk1>
      <a:lt1>
        <a:srgbClr val="FFFFFF"/>
      </a:lt1>
      <a:dk2>
        <a:srgbClr val="2235B8"/>
      </a:dk2>
      <a:lt2>
        <a:srgbClr val="FAF9F5"/>
      </a:lt2>
      <a:accent1>
        <a:srgbClr val="FFBD59"/>
      </a:accent1>
      <a:accent2>
        <a:srgbClr val="888888"/>
      </a:accent2>
      <a:accent3>
        <a:srgbClr val="FFFFFF"/>
      </a:accent3>
      <a:accent4>
        <a:srgbClr val="2235B8"/>
      </a:accent4>
      <a:accent5>
        <a:srgbClr val="FAF9F5"/>
      </a:accent5>
      <a:accent6>
        <a:srgbClr val="FFBD59"/>
      </a:accent6>
      <a:hlink>
        <a:srgbClr val="888888"/>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3531</Words>
  <Application>Microsoft Office PowerPoint</Application>
  <PresentationFormat>Custom</PresentationFormat>
  <Paragraphs>230</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Calibri</vt:lpstr>
      <vt:lpstr>Arial</vt:lpstr>
      <vt:lpstr>DM Sans</vt:lpstr>
      <vt:lpstr>Merriweather</vt:lpstr>
      <vt:lpstr>Barlow</vt:lpstr>
      <vt:lpstr>Times New Roman</vt:lpstr>
      <vt:lpstr>Occupational Accident Insurance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2024-05-03T13:19:26Z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617528</vt:lpwstr>
  </property>
  <property fmtid="{D5CDD505-2E9C-101B-9397-08002B2CF9AE}" pid="3" name="NXPowerLiteSettings">
    <vt:lpwstr>F7000400038000</vt:lpwstr>
  </property>
  <property fmtid="{D5CDD505-2E9C-101B-9397-08002B2CF9AE}" pid="4" name="NXPowerLiteVersion">
    <vt:lpwstr>S10.2.0</vt:lpwstr>
  </property>
</Properties>
</file>