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5"/>
  </p:notesMasterIdLst>
  <p:handoutMasterIdLst>
    <p:handoutMasterId r:id="rId16"/>
  </p:handoutMasterIdLst>
  <p:sldIdLst>
    <p:sldId id="270" r:id="rId2"/>
    <p:sldId id="271" r:id="rId3"/>
    <p:sldId id="258" r:id="rId4"/>
    <p:sldId id="266" r:id="rId5"/>
    <p:sldId id="267" r:id="rId6"/>
    <p:sldId id="257" r:id="rId7"/>
    <p:sldId id="263" r:id="rId8"/>
    <p:sldId id="259" r:id="rId9"/>
    <p:sldId id="264" r:id="rId10"/>
    <p:sldId id="261" r:id="rId11"/>
    <p:sldId id="262" r:id="rId12"/>
    <p:sldId id="273" r:id="rId13"/>
    <p:sldId id="274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277" autoAdjust="0"/>
  </p:normalViewPr>
  <p:slideViewPr>
    <p:cSldViewPr>
      <p:cViewPr varScale="1">
        <p:scale>
          <a:sx n="74" d="100"/>
          <a:sy n="74" d="100"/>
        </p:scale>
        <p:origin x="266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2184" y="11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5D5EBC-605B-4174-9DB1-B1BA6C67F1FF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A9C0C-E9B7-4128-9E8D-0FB8B611D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4882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73E3D-41A2-4A70-8A9F-B135F2F1A4CA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659E18-B8BD-48D8-8FA1-332FF3D5A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37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76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971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4888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5296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2198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933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740025" y="350838"/>
            <a:ext cx="3654425" cy="27416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3399895"/>
            <a:ext cx="5438140" cy="5782245"/>
          </a:xfrm>
        </p:spPr>
        <p:txBody>
          <a:bodyPr>
            <a:normAutofit/>
          </a:bodyPr>
          <a:lstStyle/>
          <a:p>
            <a:endParaRPr 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7414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4160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1217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670050" y="428625"/>
            <a:ext cx="4191000" cy="31448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3955206"/>
            <a:ext cx="5438140" cy="5542041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17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159000" y="273050"/>
            <a:ext cx="3644900" cy="273526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329730" y="3165381"/>
            <a:ext cx="6138215" cy="6488209"/>
          </a:xfrm>
        </p:spPr>
        <p:txBody>
          <a:bodyPr>
            <a:noAutofit/>
          </a:bodyPr>
          <a:lstStyle/>
          <a:p>
            <a:endParaRPr lang="en-GB" sz="1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59E18-B8BD-48D8-8FA1-332FF3D5A73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174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189" indent="0" algn="ctr">
              <a:buNone/>
              <a:defRPr sz="1600"/>
            </a:lvl2pPr>
            <a:lvl3pPr marL="914377" indent="0" algn="ctr">
              <a:buNone/>
              <a:defRPr sz="16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837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131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072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853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marL="0" lvl="0" indent="0" algn="l" defTabSz="914377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090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170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5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06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550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989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895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39C15098-B4D3-4040-98BC-DD43DAF850D9}" type="datetimeFigureOut">
              <a:rPr lang="en-US" smtClean="0"/>
              <a:pPr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6AEB63E4-3D03-40AD-8D21-EE6968CBA592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3843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377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377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57" algn="l" defTabSz="914377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ingmats.com/" TargetMode="External"/><Relationship Id="rId2" Type="http://schemas.openxmlformats.org/officeDocument/2006/relationships/hyperlink" Target="http://www.puppetsproject.com/research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slstirling.smallmajority.co.uk/video_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Thesis Proposal Module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Jessica Clapham</a:t>
            </a:r>
          </a:p>
          <a:p>
            <a:r>
              <a:rPr lang="en-GB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2133099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 and methodology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 Jessica Clapham</a:t>
            </a:r>
          </a:p>
        </p:txBody>
      </p:sp>
    </p:spTree>
    <p:extLst>
      <p:ext uri="{BB962C8B-B14F-4D97-AF65-F5344CB8AC3E}">
        <p14:creationId xmlns:p14="http://schemas.microsoft.com/office/powerpoint/2010/main" val="2531533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 deductive approach to research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area</a:t>
            </a:r>
          </a:p>
          <a:p>
            <a:r>
              <a:rPr lang="en-GB" dirty="0"/>
              <a:t>Research topic</a:t>
            </a:r>
          </a:p>
          <a:p>
            <a:r>
              <a:rPr lang="en-GB" dirty="0"/>
              <a:t>General research questions</a:t>
            </a:r>
          </a:p>
          <a:p>
            <a:r>
              <a:rPr lang="en-GB" dirty="0"/>
              <a:t>Specific research questions</a:t>
            </a:r>
          </a:p>
          <a:p>
            <a:r>
              <a:rPr lang="en-GB" dirty="0"/>
              <a:t>Methodological questions</a:t>
            </a:r>
          </a:p>
          <a:p>
            <a:r>
              <a:rPr lang="en-GB" dirty="0"/>
              <a:t>Data collection questions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area </a:t>
            </a:r>
          </a:p>
          <a:p>
            <a:r>
              <a:rPr lang="en-GB" dirty="0">
                <a:solidFill>
                  <a:srgbClr val="FF0000"/>
                </a:solidFill>
              </a:rPr>
              <a:t>Teaching children with PMLD</a:t>
            </a:r>
          </a:p>
          <a:p>
            <a:r>
              <a:rPr lang="en-GB" dirty="0"/>
              <a:t>Research topic</a:t>
            </a:r>
          </a:p>
          <a:p>
            <a:r>
              <a:rPr lang="en-GB" dirty="0">
                <a:solidFill>
                  <a:srgbClr val="FF0000"/>
                </a:solidFill>
              </a:rPr>
              <a:t>Teaching cause and effect to children with PMLD</a:t>
            </a:r>
          </a:p>
          <a:p>
            <a:r>
              <a:rPr lang="en-GB" dirty="0"/>
              <a:t>General Research Question(s) </a:t>
            </a:r>
          </a:p>
          <a:p>
            <a:r>
              <a:rPr lang="en-GB" dirty="0">
                <a:solidFill>
                  <a:srgbClr val="FF0000"/>
                </a:solidFill>
              </a:rPr>
              <a:t>How can we help children with PMLD achieve Cause and effect?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37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Specific Research Question(s)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Are the Declan Programme and the </a:t>
            </a:r>
            <a:r>
              <a:rPr lang="en-GB" dirty="0" err="1">
                <a:solidFill>
                  <a:srgbClr val="FF0000"/>
                </a:solidFill>
              </a:rPr>
              <a:t>BeActive</a:t>
            </a:r>
            <a:r>
              <a:rPr lang="en-GB" dirty="0">
                <a:solidFill>
                  <a:srgbClr val="FF0000"/>
                </a:solidFill>
              </a:rPr>
              <a:t> Box effective methods for teaching cause and effect to children with PMLD?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Are there any particular factors which impact on the effectiveness of the two methods?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What support is necessary for teachers to enable them to use these methods effectively?</a:t>
            </a:r>
          </a:p>
        </p:txBody>
      </p:sp>
    </p:spTree>
    <p:extLst>
      <p:ext uri="{BB962C8B-B14F-4D97-AF65-F5344CB8AC3E}">
        <p14:creationId xmlns:p14="http://schemas.microsoft.com/office/powerpoint/2010/main" val="1438219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data?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Qualitative or quantitative?</a:t>
            </a:r>
          </a:p>
          <a:p>
            <a:r>
              <a:rPr lang="en-GB" dirty="0"/>
              <a:t>Both?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Useful issues to think about: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sort of answers you are looking for to your research questions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sort of approaches might be useful?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 to choose between approaches?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906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Sampling</a:t>
            </a:r>
          </a:p>
          <a:p>
            <a:r>
              <a:rPr lang="en-GB" dirty="0"/>
              <a:t>How to decide who/ where the data is to be collected from?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 for quantitative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Selection according to characteristic(s) of interest</a:t>
            </a:r>
          </a:p>
          <a:p>
            <a:r>
              <a:rPr lang="en-GB" dirty="0"/>
              <a:t>Allocation to groups through randomisation or matching (on one or more relevant characteristics) </a:t>
            </a:r>
          </a:p>
          <a:p>
            <a:r>
              <a:rPr lang="en-GB" dirty="0"/>
              <a:t>Application of statistical tests to the resultant data mean that relatively large samples are required</a:t>
            </a:r>
          </a:p>
        </p:txBody>
      </p:sp>
    </p:spTree>
    <p:extLst>
      <p:ext uri="{BB962C8B-B14F-4D97-AF65-F5344CB8AC3E}">
        <p14:creationId xmlns:p14="http://schemas.microsoft.com/office/powerpoint/2010/main" val="3906591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 for qualitative studies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Maximum variation</a:t>
            </a:r>
          </a:p>
          <a:p>
            <a:r>
              <a:rPr lang="en-GB" dirty="0"/>
              <a:t>Typical</a:t>
            </a:r>
          </a:p>
          <a:p>
            <a:r>
              <a:rPr lang="en-GB" dirty="0"/>
              <a:t>Extreme or deviant case</a:t>
            </a:r>
          </a:p>
          <a:p>
            <a:r>
              <a:rPr lang="en-GB" dirty="0"/>
              <a:t>Snowball </a:t>
            </a:r>
          </a:p>
          <a:p>
            <a:r>
              <a:rPr lang="en-GB" dirty="0"/>
              <a:t>Stratified purposeful</a:t>
            </a:r>
          </a:p>
          <a:p>
            <a:r>
              <a:rPr lang="en-GB" dirty="0"/>
              <a:t>Politically important cases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Analysing  quantitative data</a:t>
            </a:r>
          </a:p>
          <a:p>
            <a:pPr lvl="1"/>
            <a:r>
              <a:rPr lang="en-GB" dirty="0"/>
              <a:t>What relationships are you predicting will be present in your data- how will you test for these?</a:t>
            </a:r>
          </a:p>
          <a:p>
            <a:r>
              <a:rPr lang="en-GB" dirty="0"/>
              <a:t>Analysing qualitative data</a:t>
            </a:r>
          </a:p>
          <a:p>
            <a:pPr lvl="1"/>
            <a:r>
              <a:rPr lang="en-GB" dirty="0"/>
              <a:t>What themes are you expecting to emerge from your data (or are you simply going to see what emerges)?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28700" y="1997917"/>
            <a:ext cx="7200900" cy="325988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Browne, C (1998) Women, Feminism and Ageing, New York: Springer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Bryman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A. (2012)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Social Research Methods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4</a:t>
            </a:r>
            <a:r>
              <a:rPr lang="en-GB" sz="4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Oxford University Press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Butler-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Kisber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L. (2010)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Qualitative Inquiry: Thematic, Narrative and Arts-Informed Perspectives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Crang, M. and Cook, I. (2007)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Doing Ethnographies,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London: Sage.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(Girl, 15 Picture) taken from Davey, C., Dwyer, C., McAlister, S., Kilkenny, Y., Kilpatrick, R., Lundy, L., Moore, L and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Scraton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P (2005) Kids Rights: An Analysis of Research Conducted with School Children’ Belfast,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Northen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Ireland Commissioner for Children and Young People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Driessnack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M (2005) ‘Integrating ‘art’ into research with children’,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Nursing: State of the Science MNRS Pre-conference Workshop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Mason, J. (2002)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researching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London: Sage Punch, K. (2011)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 Methods in Education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Prosser, Jon  (Ed) ‘Image-Based Research : A Sourcebook for Qualitative Researchers.’ London :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Falmer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Press 1998 ISBN 0750707062. A collection of researchers’ experiences of using photography as a method 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Thomas, G. (2009)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How to do your research project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Tisdall, K. et al (2009)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Researching with children and young people: Research design, methods and analysis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texts of interest: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Alderson, P. and Morrow, V. (2004)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Ethics, social research and consulting with children and young people,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Barkingside, UK: Barnardo’s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Kellett, M. (2010)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Rethinking Children and Research. Attitudes in Contemporary Society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Continuum.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789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2049070"/>
            <a:ext cx="5760720" cy="3412692"/>
          </a:xfrm>
        </p:spPr>
        <p:txBody>
          <a:bodyPr>
            <a:normAutofit fontScale="62500" lnSpcReduction="20000"/>
          </a:bodyPr>
          <a:lstStyle/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Andrews, M., Squire, C., and Tamboukou, M. (</a:t>
            </a:r>
            <a:r>
              <a:rPr lang="en-GB" sz="1425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425" i="1" dirty="0">
                <a:latin typeface="Arial" panose="020B0604020202020204" pitchFamily="34" charset="0"/>
                <a:cs typeface="Arial" panose="020B0604020202020204" pitchFamily="34" charset="0"/>
              </a:rPr>
              <a:t>Doing Narrative Research</a:t>
            </a:r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, 2</a:t>
            </a:r>
            <a:r>
              <a:rPr lang="en-GB" sz="1425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 edition, London: Sage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and Squire C. (2013) ‘Visual Autobiographies in East London: Narratives of Still Images, Interpersonal Exchanges, and Intrapersonal Dialogues’,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Forum: Qualitative Social Research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Sozialforschung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14:2, 1.</a:t>
            </a:r>
            <a:endParaRPr lang="en-GB" sz="14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Harper, D (2002) Talking about pictures : a case for photo elicitation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Harrison, B. (2002) ‘Photographic Visions and Narrative Inquiry’,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Narrative Inquiry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(special issue ‘Counter Narratives’), 12:1, 87-111.</a:t>
            </a:r>
            <a:endParaRPr lang="en-GB" sz="14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Luttrell, Wendy (2010) ‘A camera is a big responsibility’: a lens for analysing children’s visual voices, in </a:t>
            </a:r>
            <a:r>
              <a:rPr lang="en-GB" sz="1425" i="1" dirty="0">
                <a:latin typeface="Arial" panose="020B0604020202020204" pitchFamily="34" charset="0"/>
                <a:cs typeface="Arial" panose="020B0604020202020204" pitchFamily="34" charset="0"/>
              </a:rPr>
              <a:t>Visual Studies</a:t>
            </a:r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, 25:3, 224-237</a:t>
            </a: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Reissman, C.K. (2008) </a:t>
            </a:r>
            <a:r>
              <a:rPr lang="en-GB" sz="1425" i="1" dirty="0">
                <a:latin typeface="Arial" panose="020B0604020202020204" pitchFamily="34" charset="0"/>
                <a:cs typeface="Arial" panose="020B0604020202020204" pitchFamily="34" charset="0"/>
              </a:rPr>
              <a:t>Narrative Methods for the Human Sciences</a:t>
            </a:r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, California/London: Sage Publications.</a:t>
            </a: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Wallace, A and </a:t>
            </a:r>
            <a:r>
              <a:rPr lang="en-GB" sz="1425" dirty="0" err="1">
                <a:latin typeface="Arial" panose="020B0604020202020204" pitchFamily="34" charset="0"/>
                <a:cs typeface="Arial" panose="020B0604020202020204" pitchFamily="34" charset="0"/>
              </a:rPr>
              <a:t>Mishina,L</a:t>
            </a:r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</a:rPr>
              <a:t>.(2004)Relations between the use of puppetry in the classroom, student attention and student</a:t>
            </a: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http://www.puppetsproject.com/research.php</a:t>
            </a:r>
            <a:endParaRPr lang="en-GB" sz="14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http://www.talkingmats.com/</a:t>
            </a:r>
            <a:endParaRPr lang="en-GB" sz="14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25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http://www.aslstirling.smallmajority.co.uk/video_index.html#</a:t>
            </a:r>
            <a:endParaRPr lang="en-GB" sz="14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7195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1687</TotalTime>
  <Words>860</Words>
  <Application>Microsoft Office PowerPoint</Application>
  <PresentationFormat>On-screen Show (4:3)</PresentationFormat>
  <Paragraphs>88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Tw Cen MT</vt:lpstr>
      <vt:lpstr>Tw Cen MT Condensed</vt:lpstr>
      <vt:lpstr>Wingdings 3</vt:lpstr>
      <vt:lpstr>Integral</vt:lpstr>
      <vt:lpstr> Thesis Proposal Module </vt:lpstr>
      <vt:lpstr>Research design and methodology</vt:lpstr>
      <vt:lpstr>An deductive approach to research design</vt:lpstr>
      <vt:lpstr>Example: </vt:lpstr>
      <vt:lpstr>Specific Research Question(s) </vt:lpstr>
      <vt:lpstr>What data?</vt:lpstr>
      <vt:lpstr>Research Design</vt:lpstr>
      <vt:lpstr>Research design</vt:lpstr>
      <vt:lpstr>Sampling for quantitative studies</vt:lpstr>
      <vt:lpstr>Sampling for qualitative studies</vt:lpstr>
      <vt:lpstr>Data Analysis</vt:lpstr>
      <vt:lpstr>References</vt:lpstr>
      <vt:lpstr>References/further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XME 5001 Thesis Proposal Module</dc:title>
  <dc:creator>Jean</dc:creator>
  <cp:lastModifiedBy>Jessica Clapham</cp:lastModifiedBy>
  <cp:revision>35</cp:revision>
  <cp:lastPrinted>2020-01-31T18:06:11Z</cp:lastPrinted>
  <dcterms:created xsi:type="dcterms:W3CDTF">2014-08-17T19:20:20Z</dcterms:created>
  <dcterms:modified xsi:type="dcterms:W3CDTF">2022-09-02T16:09:20Z</dcterms:modified>
</cp:coreProperties>
</file>