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3" r:id="rId1"/>
  </p:sldMasterIdLst>
  <p:notesMasterIdLst>
    <p:notesMasterId r:id="rId9"/>
  </p:notesMasterIdLst>
  <p:sldIdLst>
    <p:sldId id="275" r:id="rId2"/>
    <p:sldId id="277" r:id="rId3"/>
    <p:sldId id="256" r:id="rId4"/>
    <p:sldId id="265" r:id="rId5"/>
    <p:sldId id="276" r:id="rId6"/>
    <p:sldId id="258" r:id="rId7"/>
    <p:sldId id="261" r:id="rId8"/>
  </p:sldIdLst>
  <p:sldSz cx="9906000" cy="6858000" type="A4"/>
  <p:notesSz cx="6858000" cy="9144000"/>
  <p:embeddedFontLst>
    <p:embeddedFont>
      <p:font typeface="Abril Fatface" panose="02000503000000020003" pitchFamily="2" charset="0"/>
      <p:regular r:id="rId10"/>
    </p:embeddedFont>
    <p:embeddedFont>
      <p:font typeface="Barlow Condensed" panose="02000000000000000000" pitchFamily="2" charset="0"/>
      <p:regular r:id="rId11"/>
      <p:bold r:id="rId12"/>
      <p:italic r:id="rId13"/>
      <p:boldItalic r:id="rId14"/>
    </p:embeddedFont>
    <p:embeddedFont>
      <p:font typeface="Barlow Condensed Medium" panose="02000000000000000000" pitchFamily="2" charset="0"/>
      <p:regular r:id="rId15"/>
      <p:bold r:id="rId16"/>
      <p:italic r:id="rId17"/>
      <p:boldItalic r:id="rId18"/>
    </p:embeddedFont>
    <p:embeddedFont>
      <p:font typeface="Cairo" pitchFamily="2" charset="-78"/>
      <p:regular r:id="rId19"/>
      <p:bold r:id="rId20"/>
    </p:embeddedFont>
    <p:embeddedFont>
      <p:font typeface="Calibri" panose="020F0502020204030204" pitchFamily="34" charset="0"/>
      <p:regular r:id="rId21"/>
      <p:bold r:id="rId22"/>
      <p:italic r:id="rId23"/>
      <p:boldItalic r:id="rId24"/>
    </p:embeddedFont>
    <p:embeddedFont>
      <p:font typeface="Lobster" pitchFamily="2" charset="0"/>
      <p:regular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1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02F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720" y="77"/>
      </p:cViewPr>
      <p:guideLst>
        <p:guide orient="horz" pos="2160"/>
        <p:guide pos="312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4.fntdata" /><Relationship Id="rId18" Type="http://schemas.openxmlformats.org/officeDocument/2006/relationships/font" Target="fonts/font9.fntdata"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font" Target="fonts/font12.fntdata" /><Relationship Id="rId7" Type="http://schemas.openxmlformats.org/officeDocument/2006/relationships/slide" Target="slides/slide6.xml" /><Relationship Id="rId12" Type="http://schemas.openxmlformats.org/officeDocument/2006/relationships/font" Target="fonts/font3.fntdata" /><Relationship Id="rId17" Type="http://schemas.openxmlformats.org/officeDocument/2006/relationships/font" Target="fonts/font8.fntdata" /><Relationship Id="rId25" Type="http://schemas.openxmlformats.org/officeDocument/2006/relationships/font" Target="fonts/font16.fntdata" /><Relationship Id="rId2" Type="http://schemas.openxmlformats.org/officeDocument/2006/relationships/slide" Target="slides/slide1.xml" /><Relationship Id="rId16" Type="http://schemas.openxmlformats.org/officeDocument/2006/relationships/font" Target="fonts/font7.fntdata" /><Relationship Id="rId20" Type="http://schemas.openxmlformats.org/officeDocument/2006/relationships/font" Target="fonts/font11.fntdata"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font" Target="fonts/font2.fntdata" /><Relationship Id="rId24" Type="http://schemas.openxmlformats.org/officeDocument/2006/relationships/font" Target="fonts/font15.fntdata" /><Relationship Id="rId5" Type="http://schemas.openxmlformats.org/officeDocument/2006/relationships/slide" Target="slides/slide4.xml" /><Relationship Id="rId15" Type="http://schemas.openxmlformats.org/officeDocument/2006/relationships/font" Target="fonts/font6.fntdata" /><Relationship Id="rId23" Type="http://schemas.openxmlformats.org/officeDocument/2006/relationships/font" Target="fonts/font14.fntdata" /><Relationship Id="rId28" Type="http://schemas.openxmlformats.org/officeDocument/2006/relationships/theme" Target="theme/theme1.xml" /><Relationship Id="rId10" Type="http://schemas.openxmlformats.org/officeDocument/2006/relationships/font" Target="fonts/font1.fntdata" /><Relationship Id="rId19" Type="http://schemas.openxmlformats.org/officeDocument/2006/relationships/font" Target="fonts/font10.fntdata" /><Relationship Id="rId4" Type="http://schemas.openxmlformats.org/officeDocument/2006/relationships/slide" Target="slides/slide3.xml" /><Relationship Id="rId9" Type="http://schemas.openxmlformats.org/officeDocument/2006/relationships/notesMaster" Target="notesMasters/notesMaster1.xml" /><Relationship Id="rId14" Type="http://schemas.openxmlformats.org/officeDocument/2006/relationships/font" Target="fonts/font5.fntdata" /><Relationship Id="rId22" Type="http://schemas.openxmlformats.org/officeDocument/2006/relationships/font" Target="fonts/font13.fntdata"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
        <p:cNvGrpSpPr/>
        <p:nvPr/>
      </p:nvGrpSpPr>
      <p:grpSpPr>
        <a:xfrm>
          <a:off x="0" y="0"/>
          <a:ext cx="0" cy="0"/>
          <a:chOff x="0" y="0"/>
          <a:chExt cx="0" cy="0"/>
        </a:xfrm>
      </p:grpSpPr>
      <p:sp>
        <p:nvSpPr>
          <p:cNvPr id="48" name="Google Shape;48;p1:notes"/>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9" name="Google Shape;4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1d57ff645d_0_101:notes"/>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1d57ff645d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11d57ff645d_0_101:notes"/>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11d57ff645d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6646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11d57ff645d_0_162:notes"/>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11d57ff645d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11d57ff645d_0_81:notes"/>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11d57ff645d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Menu">
  <p:cSld name="CUSTOM_6">
    <p:spTree>
      <p:nvGrpSpPr>
        <p:cNvPr id="1" name="Shape 10"/>
        <p:cNvGrpSpPr/>
        <p:nvPr/>
      </p:nvGrpSpPr>
      <p:grpSpPr>
        <a:xfrm>
          <a:off x="0" y="0"/>
          <a:ext cx="0" cy="0"/>
          <a:chOff x="0" y="0"/>
          <a:chExt cx="0" cy="0"/>
        </a:xfrm>
      </p:grpSpPr>
      <p:sp>
        <p:nvSpPr>
          <p:cNvPr id="11" name="Google Shape;11;p2"/>
          <p:cNvSpPr/>
          <p:nvPr/>
        </p:nvSpPr>
        <p:spPr>
          <a:xfrm>
            <a:off x="624731" y="483753"/>
            <a:ext cx="8656538" cy="6093900"/>
          </a:xfrm>
          <a:prstGeom prst="rect">
            <a:avLst/>
          </a:prstGeom>
          <a:noFill/>
          <a:ln w="25400" cap="flat" cmpd="sng">
            <a:solidFill>
              <a:schemeClr val="accent1"/>
            </a:solidFill>
            <a:prstDash val="solid"/>
            <a:round/>
            <a:headEnd type="none" w="sm" len="sm"/>
            <a:tailEnd type="none" w="sm" len="sm"/>
          </a:ln>
        </p:spPr>
        <p:txBody>
          <a:bodyPr spcFirstLastPara="1" wrap="square" lIns="74283" tIns="37131" rIns="74283" bIns="37131" anchor="ctr" anchorCtr="0">
            <a:noAutofit/>
          </a:bodyPr>
          <a:lstStyle/>
          <a:p>
            <a:pPr marL="0" marR="0" lvl="0" indent="0" algn="ctr" rtl="0">
              <a:lnSpc>
                <a:spcPct val="100000"/>
              </a:lnSpc>
              <a:spcBef>
                <a:spcPts val="0"/>
              </a:spcBef>
              <a:spcAft>
                <a:spcPts val="0"/>
              </a:spcAft>
              <a:buNone/>
            </a:pPr>
            <a:endParaRPr sz="1138" b="0" i="0" u="none" strike="noStrike" cap="none">
              <a:solidFill>
                <a:schemeClr val="lt1"/>
              </a:solidFill>
              <a:latin typeface="Arial"/>
              <a:ea typeface="Arial"/>
              <a:cs typeface="Arial"/>
              <a:sym typeface="Arial"/>
            </a:endParaRPr>
          </a:p>
        </p:txBody>
      </p:sp>
      <p:cxnSp>
        <p:nvCxnSpPr>
          <p:cNvPr id="12" name="Google Shape;12;p2"/>
          <p:cNvCxnSpPr/>
          <p:nvPr/>
        </p:nvCxnSpPr>
        <p:spPr>
          <a:xfrm>
            <a:off x="4953000" y="1312850"/>
            <a:ext cx="0" cy="4940400"/>
          </a:xfrm>
          <a:prstGeom prst="straightConnector1">
            <a:avLst/>
          </a:prstGeom>
          <a:noFill/>
          <a:ln w="31750" cap="rnd" cmpd="sng">
            <a:solidFill>
              <a:schemeClr val="accent2"/>
            </a:solidFill>
            <a:prstDash val="solid"/>
            <a:round/>
            <a:headEnd type="none" w="sm" len="sm"/>
            <a:tailEnd type="none" w="sm" len="sm"/>
          </a:ln>
        </p:spPr>
      </p:cxnSp>
      <p:grpSp>
        <p:nvGrpSpPr>
          <p:cNvPr id="13" name="Google Shape;13;p2"/>
          <p:cNvGrpSpPr/>
          <p:nvPr/>
        </p:nvGrpSpPr>
        <p:grpSpPr>
          <a:xfrm>
            <a:off x="952882" y="3566897"/>
            <a:ext cx="8000238" cy="983"/>
            <a:chOff x="930631" y="3566896"/>
            <a:chExt cx="9846447" cy="983"/>
          </a:xfrm>
        </p:grpSpPr>
        <p:cxnSp>
          <p:nvCxnSpPr>
            <p:cNvPr id="14" name="Google Shape;14;p2"/>
            <p:cNvCxnSpPr/>
            <p:nvPr/>
          </p:nvCxnSpPr>
          <p:spPr>
            <a:xfrm>
              <a:off x="930631" y="3567879"/>
              <a:ext cx="4585200" cy="0"/>
            </a:xfrm>
            <a:prstGeom prst="straightConnector1">
              <a:avLst/>
            </a:prstGeom>
            <a:noFill/>
            <a:ln w="31750" cap="rnd" cmpd="sng">
              <a:solidFill>
                <a:schemeClr val="accent2"/>
              </a:solidFill>
              <a:prstDash val="solid"/>
              <a:round/>
              <a:headEnd type="none" w="sm" len="sm"/>
              <a:tailEnd type="none" w="sm" len="sm"/>
            </a:ln>
          </p:spPr>
        </p:cxnSp>
        <p:cxnSp>
          <p:nvCxnSpPr>
            <p:cNvPr id="15" name="Google Shape;15;p2"/>
            <p:cNvCxnSpPr/>
            <p:nvPr/>
          </p:nvCxnSpPr>
          <p:spPr>
            <a:xfrm>
              <a:off x="6191878" y="3566896"/>
              <a:ext cx="4585200" cy="0"/>
            </a:xfrm>
            <a:prstGeom prst="straightConnector1">
              <a:avLst/>
            </a:prstGeom>
            <a:noFill/>
            <a:ln w="31750" cap="rnd" cmpd="sng">
              <a:solidFill>
                <a:schemeClr val="accent2"/>
              </a:solidFill>
              <a:prstDash val="solid"/>
              <a:round/>
              <a:headEnd type="none" w="sm" len="sm"/>
              <a:tailEnd type="none" w="sm" len="sm"/>
            </a:ln>
          </p:spPr>
        </p:cxnSp>
      </p:grpSp>
      <p:sp>
        <p:nvSpPr>
          <p:cNvPr id="16" name="Google Shape;16;p2"/>
          <p:cNvSpPr txBox="1">
            <a:spLocks noGrp="1"/>
          </p:cNvSpPr>
          <p:nvPr>
            <p:ph type="title"/>
          </p:nvPr>
        </p:nvSpPr>
        <p:spPr>
          <a:xfrm>
            <a:off x="3743878" y="136175"/>
            <a:ext cx="2418244" cy="763500"/>
          </a:xfrm>
          <a:prstGeom prst="rect">
            <a:avLst/>
          </a:prstGeom>
          <a:solidFill>
            <a:srgbClr val="21231E"/>
          </a:solidFill>
          <a:ln>
            <a:noFill/>
          </a:ln>
        </p:spPr>
        <p:txBody>
          <a:bodyPr spcFirstLastPara="1" wrap="square" lIns="121900" tIns="121900" rIns="121900" bIns="121900" anchor="t" anchorCtr="0">
            <a:noAutofit/>
          </a:bodyPr>
          <a:lstStyle>
            <a:lvl1pPr marR="0" lvl="0" algn="ctr" rtl="0">
              <a:lnSpc>
                <a:spcPct val="100000"/>
              </a:lnSpc>
              <a:spcBef>
                <a:spcPts val="0"/>
              </a:spcBef>
              <a:spcAft>
                <a:spcPts val="0"/>
              </a:spcAft>
              <a:buClr>
                <a:schemeClr val="accent1"/>
              </a:buClr>
              <a:buSzPts val="4000"/>
              <a:buFont typeface="Aldrich"/>
              <a:buNone/>
              <a:defRPr>
                <a:solidFill>
                  <a:schemeClr val="accent1"/>
                </a:solidFill>
              </a:defRPr>
            </a:lvl1pPr>
            <a:lvl2pPr lvl="1"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2pPr>
            <a:lvl3pPr lvl="2"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3pPr>
            <a:lvl4pPr lvl="3"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4pPr>
            <a:lvl5pPr lvl="4"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5pPr>
            <a:lvl6pPr lvl="5"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6pPr>
            <a:lvl7pPr lvl="6"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7pPr>
            <a:lvl8pPr lvl="7"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8pPr>
            <a:lvl9pPr lvl="8" algn="ctr" rtl="0">
              <a:lnSpc>
                <a:spcPct val="100000"/>
              </a:lnSpc>
              <a:spcBef>
                <a:spcPts val="0"/>
              </a:spcBef>
              <a:spcAft>
                <a:spcPts val="0"/>
              </a:spcAft>
              <a:buClr>
                <a:schemeClr val="accent1"/>
              </a:buClr>
              <a:buSzPts val="4000"/>
              <a:buFont typeface="Abril Fatface"/>
              <a:buNone/>
              <a:defRPr sz="3250">
                <a:solidFill>
                  <a:schemeClr val="accent1"/>
                </a:solidFill>
                <a:latin typeface="Abril Fatface"/>
                <a:ea typeface="Abril Fatface"/>
                <a:cs typeface="Abril Fatface"/>
                <a:sym typeface="Abril Fatfac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2 Sub menu">
  <p:cSld name="CUSTOM_8">
    <p:spTree>
      <p:nvGrpSpPr>
        <p:cNvPr id="1" name="Shape 17"/>
        <p:cNvGrpSpPr/>
        <p:nvPr/>
      </p:nvGrpSpPr>
      <p:grpSpPr>
        <a:xfrm>
          <a:off x="0" y="0"/>
          <a:ext cx="0" cy="0"/>
          <a:chOff x="0" y="0"/>
          <a:chExt cx="0" cy="0"/>
        </a:xfrm>
      </p:grpSpPr>
      <p:sp>
        <p:nvSpPr>
          <p:cNvPr id="18" name="Google Shape;18;p3"/>
          <p:cNvSpPr/>
          <p:nvPr/>
        </p:nvSpPr>
        <p:spPr>
          <a:xfrm>
            <a:off x="624731" y="483753"/>
            <a:ext cx="8656538" cy="6093900"/>
          </a:xfrm>
          <a:prstGeom prst="rect">
            <a:avLst/>
          </a:prstGeom>
          <a:noFill/>
          <a:ln w="25400" cap="flat" cmpd="sng">
            <a:solidFill>
              <a:schemeClr val="accent1"/>
            </a:solidFill>
            <a:prstDash val="solid"/>
            <a:round/>
            <a:headEnd type="none" w="sm" len="sm"/>
            <a:tailEnd type="none" w="sm" len="sm"/>
          </a:ln>
        </p:spPr>
        <p:txBody>
          <a:bodyPr spcFirstLastPara="1" wrap="square" lIns="74283" tIns="37131" rIns="74283" bIns="37131" anchor="ctr" anchorCtr="0">
            <a:noAutofit/>
          </a:bodyPr>
          <a:lstStyle/>
          <a:p>
            <a:pPr marL="0" marR="0" lvl="0" indent="0" algn="ctr" rtl="0">
              <a:lnSpc>
                <a:spcPct val="100000"/>
              </a:lnSpc>
              <a:spcBef>
                <a:spcPts val="0"/>
              </a:spcBef>
              <a:spcAft>
                <a:spcPts val="0"/>
              </a:spcAft>
              <a:buNone/>
            </a:pPr>
            <a:endParaRPr sz="1138" b="0" i="0" u="none" strike="noStrike" cap="none">
              <a:solidFill>
                <a:schemeClr val="lt1"/>
              </a:solidFill>
              <a:latin typeface="Arial"/>
              <a:ea typeface="Arial"/>
              <a:cs typeface="Arial"/>
              <a:sym typeface="Arial"/>
            </a:endParaRPr>
          </a:p>
        </p:txBody>
      </p:sp>
      <p:sp>
        <p:nvSpPr>
          <p:cNvPr id="19" name="Google Shape;19;p3"/>
          <p:cNvSpPr txBox="1">
            <a:spLocks noGrp="1"/>
          </p:cNvSpPr>
          <p:nvPr>
            <p:ph type="title"/>
          </p:nvPr>
        </p:nvSpPr>
        <p:spPr>
          <a:xfrm>
            <a:off x="2510138" y="59975"/>
            <a:ext cx="4885725" cy="763500"/>
          </a:xfrm>
          <a:prstGeom prst="rect">
            <a:avLst/>
          </a:prstGeom>
          <a:solidFill>
            <a:srgbClr val="21231E"/>
          </a:solidFill>
          <a:ln>
            <a:noFill/>
          </a:ln>
        </p:spPr>
        <p:txBody>
          <a:bodyPr spcFirstLastPara="1" wrap="square" lIns="121900" tIns="121900" rIns="121900" bIns="121900" anchor="t" anchorCtr="0">
            <a:noAutofit/>
          </a:bodyPr>
          <a:lstStyle>
            <a:lvl1pPr marR="0" lvl="0" algn="ctr">
              <a:lnSpc>
                <a:spcPct val="100000"/>
              </a:lnSpc>
              <a:spcBef>
                <a:spcPts val="0"/>
              </a:spcBef>
              <a:spcAft>
                <a:spcPts val="0"/>
              </a:spcAft>
              <a:buSzPts val="5000"/>
              <a:buFont typeface="Aldrich"/>
              <a:buNone/>
              <a:defRPr sz="4063"/>
            </a:lvl1pPr>
            <a:lvl2pPr lvl="1"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2pPr>
            <a:lvl3pPr lvl="2"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3pPr>
            <a:lvl4pPr lvl="3"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4pPr>
            <a:lvl5pPr lvl="4"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5pPr>
            <a:lvl6pPr lvl="5"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6pPr>
            <a:lvl7pPr lvl="6"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7pPr>
            <a:lvl8pPr lvl="7"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8pPr>
            <a:lvl9pPr lvl="8" algn="ctr">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9pPr>
          </a:lstStyle>
          <a:p>
            <a:endParaRPr/>
          </a:p>
        </p:txBody>
      </p:sp>
      <p:sp>
        <p:nvSpPr>
          <p:cNvPr id="20" name="Google Shape;20;p3"/>
          <p:cNvSpPr txBox="1">
            <a:spLocks noGrp="1"/>
          </p:cNvSpPr>
          <p:nvPr>
            <p:ph type="body" idx="1"/>
          </p:nvPr>
        </p:nvSpPr>
        <p:spPr>
          <a:xfrm>
            <a:off x="1118690" y="2874375"/>
            <a:ext cx="2182538" cy="3022200"/>
          </a:xfrm>
          <a:prstGeom prst="rect">
            <a:avLst/>
          </a:prstGeom>
          <a:noFill/>
          <a:ln>
            <a:noFill/>
          </a:ln>
        </p:spPr>
        <p:txBody>
          <a:bodyPr spcFirstLastPara="1" wrap="square" lIns="121900" tIns="121900" rIns="121900" bIns="121900" anchor="t" anchorCtr="0">
            <a:noAutofit/>
          </a:bodyPr>
          <a:lstStyle>
            <a:lvl1pPr marL="371475" lvl="0" indent="-257969" algn="l">
              <a:lnSpc>
                <a:spcPct val="115000"/>
              </a:lnSpc>
              <a:spcBef>
                <a:spcPts val="0"/>
              </a:spcBef>
              <a:spcAft>
                <a:spcPts val="0"/>
              </a:spcAft>
              <a:buSzPts val="1400"/>
              <a:buChar char="●"/>
              <a:defRPr sz="1138"/>
            </a:lvl1pPr>
            <a:lvl2pPr marL="742950" lvl="1" indent="-257969" algn="l">
              <a:lnSpc>
                <a:spcPct val="115000"/>
              </a:lnSpc>
              <a:spcBef>
                <a:spcPts val="1706"/>
              </a:spcBef>
              <a:spcAft>
                <a:spcPts val="0"/>
              </a:spcAft>
              <a:buSzPts val="1400"/>
              <a:buChar char="○"/>
              <a:defRPr sz="1138"/>
            </a:lvl2pPr>
            <a:lvl3pPr marL="1114425" lvl="2" indent="-257969" algn="l">
              <a:lnSpc>
                <a:spcPct val="115000"/>
              </a:lnSpc>
              <a:spcBef>
                <a:spcPts val="1706"/>
              </a:spcBef>
              <a:spcAft>
                <a:spcPts val="0"/>
              </a:spcAft>
              <a:buSzPts val="1400"/>
              <a:buChar char="■"/>
              <a:defRPr sz="1138"/>
            </a:lvl3pPr>
            <a:lvl4pPr marL="1485900" lvl="3" indent="-257969" algn="l">
              <a:lnSpc>
                <a:spcPct val="115000"/>
              </a:lnSpc>
              <a:spcBef>
                <a:spcPts val="1706"/>
              </a:spcBef>
              <a:spcAft>
                <a:spcPts val="0"/>
              </a:spcAft>
              <a:buSzPts val="1400"/>
              <a:buChar char="●"/>
              <a:defRPr sz="1138"/>
            </a:lvl4pPr>
            <a:lvl5pPr marL="1857375" lvl="4" indent="-257969" algn="l">
              <a:lnSpc>
                <a:spcPct val="115000"/>
              </a:lnSpc>
              <a:spcBef>
                <a:spcPts val="1706"/>
              </a:spcBef>
              <a:spcAft>
                <a:spcPts val="0"/>
              </a:spcAft>
              <a:buSzPts val="1400"/>
              <a:buChar char="○"/>
              <a:defRPr sz="1138"/>
            </a:lvl5pPr>
            <a:lvl6pPr marL="2228850" lvl="5" indent="-257969" algn="l">
              <a:lnSpc>
                <a:spcPct val="115000"/>
              </a:lnSpc>
              <a:spcBef>
                <a:spcPts val="1706"/>
              </a:spcBef>
              <a:spcAft>
                <a:spcPts val="0"/>
              </a:spcAft>
              <a:buSzPts val="1400"/>
              <a:buChar char="■"/>
              <a:defRPr sz="1138"/>
            </a:lvl6pPr>
            <a:lvl7pPr marL="2600325" lvl="6" indent="-257969" algn="l">
              <a:lnSpc>
                <a:spcPct val="115000"/>
              </a:lnSpc>
              <a:spcBef>
                <a:spcPts val="1706"/>
              </a:spcBef>
              <a:spcAft>
                <a:spcPts val="0"/>
              </a:spcAft>
              <a:buSzPts val="1400"/>
              <a:buChar char="●"/>
              <a:defRPr sz="1138"/>
            </a:lvl7pPr>
            <a:lvl8pPr marL="2971800" lvl="7" indent="-257969" algn="l">
              <a:lnSpc>
                <a:spcPct val="115000"/>
              </a:lnSpc>
              <a:spcBef>
                <a:spcPts val="1706"/>
              </a:spcBef>
              <a:spcAft>
                <a:spcPts val="0"/>
              </a:spcAft>
              <a:buSzPts val="1400"/>
              <a:buChar char="○"/>
              <a:defRPr sz="1138"/>
            </a:lvl8pPr>
            <a:lvl9pPr marL="3343275" lvl="8" indent="-257969" algn="l">
              <a:lnSpc>
                <a:spcPct val="115000"/>
              </a:lnSpc>
              <a:spcBef>
                <a:spcPts val="1706"/>
              </a:spcBef>
              <a:spcAft>
                <a:spcPts val="1706"/>
              </a:spcAft>
              <a:buSzPts val="1400"/>
              <a:buChar char="■"/>
              <a:defRPr sz="1138"/>
            </a:lvl9pPr>
          </a:lstStyle>
          <a:p>
            <a:endParaRPr/>
          </a:p>
        </p:txBody>
      </p:sp>
      <p:sp>
        <p:nvSpPr>
          <p:cNvPr id="21" name="Google Shape;21;p3"/>
          <p:cNvSpPr txBox="1">
            <a:spLocks noGrp="1"/>
          </p:cNvSpPr>
          <p:nvPr>
            <p:ph type="body" idx="2"/>
          </p:nvPr>
        </p:nvSpPr>
        <p:spPr>
          <a:xfrm>
            <a:off x="3861731" y="2874375"/>
            <a:ext cx="2182538" cy="3022200"/>
          </a:xfrm>
          <a:prstGeom prst="rect">
            <a:avLst/>
          </a:prstGeom>
          <a:noFill/>
          <a:ln>
            <a:noFill/>
          </a:ln>
        </p:spPr>
        <p:txBody>
          <a:bodyPr spcFirstLastPara="1" wrap="square" lIns="121900" tIns="121900" rIns="121900" bIns="121900" anchor="t" anchorCtr="0">
            <a:noAutofit/>
          </a:bodyPr>
          <a:lstStyle>
            <a:lvl1pPr marL="371475" lvl="0" indent="-257969" algn="l" rtl="0">
              <a:lnSpc>
                <a:spcPct val="115000"/>
              </a:lnSpc>
              <a:spcBef>
                <a:spcPts val="0"/>
              </a:spcBef>
              <a:spcAft>
                <a:spcPts val="0"/>
              </a:spcAft>
              <a:buSzPts val="1400"/>
              <a:buChar char="●"/>
              <a:defRPr sz="1138"/>
            </a:lvl1pPr>
            <a:lvl2pPr marL="742950" lvl="1" indent="-257969" algn="l" rtl="0">
              <a:lnSpc>
                <a:spcPct val="115000"/>
              </a:lnSpc>
              <a:spcBef>
                <a:spcPts val="1706"/>
              </a:spcBef>
              <a:spcAft>
                <a:spcPts val="0"/>
              </a:spcAft>
              <a:buSzPts val="1400"/>
              <a:buChar char="○"/>
              <a:defRPr sz="1138"/>
            </a:lvl2pPr>
            <a:lvl3pPr marL="1114425" lvl="2" indent="-257969" algn="l" rtl="0">
              <a:lnSpc>
                <a:spcPct val="115000"/>
              </a:lnSpc>
              <a:spcBef>
                <a:spcPts val="1706"/>
              </a:spcBef>
              <a:spcAft>
                <a:spcPts val="0"/>
              </a:spcAft>
              <a:buSzPts val="1400"/>
              <a:buChar char="■"/>
              <a:defRPr sz="1138"/>
            </a:lvl3pPr>
            <a:lvl4pPr marL="1485900" lvl="3" indent="-257969" algn="l" rtl="0">
              <a:lnSpc>
                <a:spcPct val="115000"/>
              </a:lnSpc>
              <a:spcBef>
                <a:spcPts val="1706"/>
              </a:spcBef>
              <a:spcAft>
                <a:spcPts val="0"/>
              </a:spcAft>
              <a:buSzPts val="1400"/>
              <a:buChar char="●"/>
              <a:defRPr sz="1138"/>
            </a:lvl4pPr>
            <a:lvl5pPr marL="1857375" lvl="4" indent="-257969" algn="l" rtl="0">
              <a:lnSpc>
                <a:spcPct val="115000"/>
              </a:lnSpc>
              <a:spcBef>
                <a:spcPts val="1706"/>
              </a:spcBef>
              <a:spcAft>
                <a:spcPts val="0"/>
              </a:spcAft>
              <a:buSzPts val="1400"/>
              <a:buChar char="○"/>
              <a:defRPr sz="1138"/>
            </a:lvl5pPr>
            <a:lvl6pPr marL="2228850" lvl="5" indent="-257969" algn="l" rtl="0">
              <a:lnSpc>
                <a:spcPct val="115000"/>
              </a:lnSpc>
              <a:spcBef>
                <a:spcPts val="1706"/>
              </a:spcBef>
              <a:spcAft>
                <a:spcPts val="0"/>
              </a:spcAft>
              <a:buSzPts val="1400"/>
              <a:buChar char="■"/>
              <a:defRPr sz="1138"/>
            </a:lvl6pPr>
            <a:lvl7pPr marL="2600325" lvl="6" indent="-257969" algn="l" rtl="0">
              <a:lnSpc>
                <a:spcPct val="115000"/>
              </a:lnSpc>
              <a:spcBef>
                <a:spcPts val="1706"/>
              </a:spcBef>
              <a:spcAft>
                <a:spcPts val="0"/>
              </a:spcAft>
              <a:buSzPts val="1400"/>
              <a:buChar char="●"/>
              <a:defRPr sz="1138"/>
            </a:lvl7pPr>
            <a:lvl8pPr marL="2971800" lvl="7" indent="-257969" algn="l" rtl="0">
              <a:lnSpc>
                <a:spcPct val="115000"/>
              </a:lnSpc>
              <a:spcBef>
                <a:spcPts val="1706"/>
              </a:spcBef>
              <a:spcAft>
                <a:spcPts val="0"/>
              </a:spcAft>
              <a:buSzPts val="1400"/>
              <a:buChar char="○"/>
              <a:defRPr sz="1138"/>
            </a:lvl8pPr>
            <a:lvl9pPr marL="3343275" lvl="8" indent="-257969" algn="l" rtl="0">
              <a:lnSpc>
                <a:spcPct val="115000"/>
              </a:lnSpc>
              <a:spcBef>
                <a:spcPts val="1706"/>
              </a:spcBef>
              <a:spcAft>
                <a:spcPts val="1706"/>
              </a:spcAft>
              <a:buSzPts val="1400"/>
              <a:buChar char="■"/>
              <a:defRPr sz="1138"/>
            </a:lvl9pPr>
          </a:lstStyle>
          <a:p>
            <a:endParaRPr/>
          </a:p>
        </p:txBody>
      </p:sp>
      <p:sp>
        <p:nvSpPr>
          <p:cNvPr id="22" name="Google Shape;22;p3"/>
          <p:cNvSpPr txBox="1">
            <a:spLocks noGrp="1"/>
          </p:cNvSpPr>
          <p:nvPr>
            <p:ph type="body" idx="3"/>
          </p:nvPr>
        </p:nvSpPr>
        <p:spPr>
          <a:xfrm>
            <a:off x="6604772" y="2874375"/>
            <a:ext cx="2182538" cy="3022200"/>
          </a:xfrm>
          <a:prstGeom prst="rect">
            <a:avLst/>
          </a:prstGeom>
          <a:noFill/>
          <a:ln>
            <a:noFill/>
          </a:ln>
        </p:spPr>
        <p:txBody>
          <a:bodyPr spcFirstLastPara="1" wrap="square" lIns="121900" tIns="121900" rIns="121900" bIns="121900" anchor="t" anchorCtr="0">
            <a:noAutofit/>
          </a:bodyPr>
          <a:lstStyle>
            <a:lvl1pPr marL="371475" lvl="0" indent="-257969" algn="l" rtl="0">
              <a:lnSpc>
                <a:spcPct val="115000"/>
              </a:lnSpc>
              <a:spcBef>
                <a:spcPts val="0"/>
              </a:spcBef>
              <a:spcAft>
                <a:spcPts val="0"/>
              </a:spcAft>
              <a:buSzPts val="1400"/>
              <a:buChar char="●"/>
              <a:defRPr sz="1138"/>
            </a:lvl1pPr>
            <a:lvl2pPr marL="742950" lvl="1" indent="-257969" algn="l" rtl="0">
              <a:lnSpc>
                <a:spcPct val="115000"/>
              </a:lnSpc>
              <a:spcBef>
                <a:spcPts val="1706"/>
              </a:spcBef>
              <a:spcAft>
                <a:spcPts val="0"/>
              </a:spcAft>
              <a:buSzPts val="1400"/>
              <a:buChar char="○"/>
              <a:defRPr sz="1138"/>
            </a:lvl2pPr>
            <a:lvl3pPr marL="1114425" lvl="2" indent="-257969" algn="l" rtl="0">
              <a:lnSpc>
                <a:spcPct val="115000"/>
              </a:lnSpc>
              <a:spcBef>
                <a:spcPts val="1706"/>
              </a:spcBef>
              <a:spcAft>
                <a:spcPts val="0"/>
              </a:spcAft>
              <a:buSzPts val="1400"/>
              <a:buChar char="■"/>
              <a:defRPr sz="1138"/>
            </a:lvl3pPr>
            <a:lvl4pPr marL="1485900" lvl="3" indent="-257969" algn="l" rtl="0">
              <a:lnSpc>
                <a:spcPct val="115000"/>
              </a:lnSpc>
              <a:spcBef>
                <a:spcPts val="1706"/>
              </a:spcBef>
              <a:spcAft>
                <a:spcPts val="0"/>
              </a:spcAft>
              <a:buSzPts val="1400"/>
              <a:buChar char="●"/>
              <a:defRPr sz="1138"/>
            </a:lvl4pPr>
            <a:lvl5pPr marL="1857375" lvl="4" indent="-257969" algn="l" rtl="0">
              <a:lnSpc>
                <a:spcPct val="115000"/>
              </a:lnSpc>
              <a:spcBef>
                <a:spcPts val="1706"/>
              </a:spcBef>
              <a:spcAft>
                <a:spcPts val="0"/>
              </a:spcAft>
              <a:buSzPts val="1400"/>
              <a:buChar char="○"/>
              <a:defRPr sz="1138"/>
            </a:lvl5pPr>
            <a:lvl6pPr marL="2228850" lvl="5" indent="-257969" algn="l" rtl="0">
              <a:lnSpc>
                <a:spcPct val="115000"/>
              </a:lnSpc>
              <a:spcBef>
                <a:spcPts val="1706"/>
              </a:spcBef>
              <a:spcAft>
                <a:spcPts val="0"/>
              </a:spcAft>
              <a:buSzPts val="1400"/>
              <a:buChar char="■"/>
              <a:defRPr sz="1138"/>
            </a:lvl6pPr>
            <a:lvl7pPr marL="2600325" lvl="6" indent="-257969" algn="l" rtl="0">
              <a:lnSpc>
                <a:spcPct val="115000"/>
              </a:lnSpc>
              <a:spcBef>
                <a:spcPts val="1706"/>
              </a:spcBef>
              <a:spcAft>
                <a:spcPts val="0"/>
              </a:spcAft>
              <a:buSzPts val="1400"/>
              <a:buChar char="●"/>
              <a:defRPr sz="1138"/>
            </a:lvl7pPr>
            <a:lvl8pPr marL="2971800" lvl="7" indent="-257969" algn="l" rtl="0">
              <a:lnSpc>
                <a:spcPct val="115000"/>
              </a:lnSpc>
              <a:spcBef>
                <a:spcPts val="1706"/>
              </a:spcBef>
              <a:spcAft>
                <a:spcPts val="0"/>
              </a:spcAft>
              <a:buSzPts val="1400"/>
              <a:buChar char="○"/>
              <a:defRPr sz="1138"/>
            </a:lvl8pPr>
            <a:lvl9pPr marL="3343275" lvl="8" indent="-257969" algn="l" rtl="0">
              <a:lnSpc>
                <a:spcPct val="115000"/>
              </a:lnSpc>
              <a:spcBef>
                <a:spcPts val="1706"/>
              </a:spcBef>
              <a:spcAft>
                <a:spcPts val="1706"/>
              </a:spcAft>
              <a:buSzPts val="1400"/>
              <a:buChar char="■"/>
              <a:defRPr sz="1138"/>
            </a:lvl9pPr>
          </a:lstStyle>
          <a:p>
            <a:endParaRPr/>
          </a:p>
        </p:txBody>
      </p:sp>
      <p:sp>
        <p:nvSpPr>
          <p:cNvPr id="23" name="Google Shape;23;p3"/>
          <p:cNvSpPr txBox="1">
            <a:spLocks noGrp="1"/>
          </p:cNvSpPr>
          <p:nvPr>
            <p:ph type="title" idx="4"/>
          </p:nvPr>
        </p:nvSpPr>
        <p:spPr>
          <a:xfrm>
            <a:off x="1118690" y="2190600"/>
            <a:ext cx="2182538" cy="513000"/>
          </a:xfrm>
          <a:prstGeom prst="rect">
            <a:avLst/>
          </a:prstGeom>
          <a:solidFill>
            <a:srgbClr val="21231E"/>
          </a:solidFill>
          <a:ln>
            <a:noFill/>
          </a:ln>
        </p:spPr>
        <p:txBody>
          <a:bodyPr spcFirstLastPara="1" wrap="square" lIns="121900" tIns="121900" rIns="121900" bIns="121900" anchor="t" anchorCtr="0">
            <a:noAutofit/>
          </a:bodyPr>
          <a:lstStyle>
            <a:lvl1pPr marR="0" lvl="0" algn="ctr" rtl="0">
              <a:lnSpc>
                <a:spcPct val="100000"/>
              </a:lnSpc>
              <a:spcBef>
                <a:spcPts val="0"/>
              </a:spcBef>
              <a:spcAft>
                <a:spcPts val="0"/>
              </a:spcAft>
              <a:buSzPts val="3000"/>
              <a:buFont typeface="Aldrich"/>
              <a:buNone/>
              <a:defRPr sz="2438"/>
            </a:lvl1pPr>
            <a:lvl2pPr lvl="1"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2pPr>
            <a:lvl3pPr lvl="2"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3pPr>
            <a:lvl4pPr lvl="3"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4pPr>
            <a:lvl5pPr lvl="4"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5pPr>
            <a:lvl6pPr lvl="5"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6pPr>
            <a:lvl7pPr lvl="6"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7pPr>
            <a:lvl8pPr lvl="7"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8pPr>
            <a:lvl9pPr lvl="8"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9pPr>
          </a:lstStyle>
          <a:p>
            <a:endParaRPr/>
          </a:p>
        </p:txBody>
      </p:sp>
      <p:sp>
        <p:nvSpPr>
          <p:cNvPr id="24" name="Google Shape;24;p3"/>
          <p:cNvSpPr txBox="1">
            <a:spLocks noGrp="1"/>
          </p:cNvSpPr>
          <p:nvPr>
            <p:ph type="title" idx="5"/>
          </p:nvPr>
        </p:nvSpPr>
        <p:spPr>
          <a:xfrm>
            <a:off x="3861731" y="2190600"/>
            <a:ext cx="2182538" cy="513000"/>
          </a:xfrm>
          <a:prstGeom prst="rect">
            <a:avLst/>
          </a:prstGeom>
          <a:solidFill>
            <a:srgbClr val="21231E"/>
          </a:solidFill>
          <a:ln>
            <a:noFill/>
          </a:ln>
        </p:spPr>
        <p:txBody>
          <a:bodyPr spcFirstLastPara="1" wrap="square" lIns="121900" tIns="121900" rIns="121900" bIns="121900" anchor="t" anchorCtr="0">
            <a:noAutofit/>
          </a:bodyPr>
          <a:lstStyle>
            <a:lvl1pPr marR="0" lvl="0" algn="ctr" rtl="0">
              <a:lnSpc>
                <a:spcPct val="100000"/>
              </a:lnSpc>
              <a:spcBef>
                <a:spcPts val="0"/>
              </a:spcBef>
              <a:spcAft>
                <a:spcPts val="0"/>
              </a:spcAft>
              <a:buSzPts val="3000"/>
              <a:buFont typeface="Aldrich"/>
              <a:buNone/>
              <a:defRPr sz="2438"/>
            </a:lvl1pPr>
            <a:lvl2pPr lvl="1"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2pPr>
            <a:lvl3pPr lvl="2"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3pPr>
            <a:lvl4pPr lvl="3"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4pPr>
            <a:lvl5pPr lvl="4"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5pPr>
            <a:lvl6pPr lvl="5"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6pPr>
            <a:lvl7pPr lvl="6"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7pPr>
            <a:lvl8pPr lvl="7"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8pPr>
            <a:lvl9pPr lvl="8"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9pPr>
          </a:lstStyle>
          <a:p>
            <a:endParaRPr/>
          </a:p>
        </p:txBody>
      </p:sp>
      <p:sp>
        <p:nvSpPr>
          <p:cNvPr id="25" name="Google Shape;25;p3"/>
          <p:cNvSpPr txBox="1">
            <a:spLocks noGrp="1"/>
          </p:cNvSpPr>
          <p:nvPr>
            <p:ph type="title" idx="6"/>
          </p:nvPr>
        </p:nvSpPr>
        <p:spPr>
          <a:xfrm>
            <a:off x="6604772" y="2190600"/>
            <a:ext cx="2182538" cy="513000"/>
          </a:xfrm>
          <a:prstGeom prst="rect">
            <a:avLst/>
          </a:prstGeom>
          <a:solidFill>
            <a:srgbClr val="21231E"/>
          </a:solidFill>
          <a:ln>
            <a:noFill/>
          </a:ln>
        </p:spPr>
        <p:txBody>
          <a:bodyPr spcFirstLastPara="1" wrap="square" lIns="121900" tIns="121900" rIns="121900" bIns="121900" anchor="t" anchorCtr="0">
            <a:noAutofit/>
          </a:bodyPr>
          <a:lstStyle>
            <a:lvl1pPr marR="0" lvl="0" algn="ctr" rtl="0">
              <a:lnSpc>
                <a:spcPct val="100000"/>
              </a:lnSpc>
              <a:spcBef>
                <a:spcPts val="0"/>
              </a:spcBef>
              <a:spcAft>
                <a:spcPts val="0"/>
              </a:spcAft>
              <a:buSzPts val="3000"/>
              <a:buFont typeface="Aldrich"/>
              <a:buNone/>
              <a:defRPr sz="2438"/>
            </a:lvl1pPr>
            <a:lvl2pPr lvl="1"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2pPr>
            <a:lvl3pPr lvl="2"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3pPr>
            <a:lvl4pPr lvl="3"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4pPr>
            <a:lvl5pPr lvl="4"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5pPr>
            <a:lvl6pPr lvl="5"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6pPr>
            <a:lvl7pPr lvl="6"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7pPr>
            <a:lvl8pPr lvl="7"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8pPr>
            <a:lvl9pPr lvl="8" algn="ctr" rtl="0">
              <a:lnSpc>
                <a:spcPct val="100000"/>
              </a:lnSpc>
              <a:spcBef>
                <a:spcPts val="0"/>
              </a:spcBef>
              <a:spcAft>
                <a:spcPts val="0"/>
              </a:spcAft>
              <a:buSzPts val="3000"/>
              <a:buFont typeface="Abril Fatface"/>
              <a:buNone/>
              <a:defRPr sz="2438">
                <a:latin typeface="Abril Fatface"/>
                <a:ea typeface="Abril Fatface"/>
                <a:cs typeface="Abril Fatface"/>
                <a:sym typeface="Abril Fatface"/>
              </a:defRPr>
            </a:lvl9pPr>
          </a:lstStyle>
          <a:p>
            <a:endParaRPr/>
          </a:p>
        </p:txBody>
      </p:sp>
      <p:cxnSp>
        <p:nvCxnSpPr>
          <p:cNvPr id="26" name="Google Shape;26;p3"/>
          <p:cNvCxnSpPr/>
          <p:nvPr/>
        </p:nvCxnSpPr>
        <p:spPr>
          <a:xfrm>
            <a:off x="3588995" y="2312800"/>
            <a:ext cx="0" cy="3913800"/>
          </a:xfrm>
          <a:prstGeom prst="straightConnector1">
            <a:avLst/>
          </a:prstGeom>
          <a:noFill/>
          <a:ln w="31750" cap="rnd" cmpd="sng">
            <a:solidFill>
              <a:schemeClr val="lt1"/>
            </a:solidFill>
            <a:prstDash val="solid"/>
            <a:round/>
            <a:headEnd type="none" w="sm" len="sm"/>
            <a:tailEnd type="none" w="sm" len="sm"/>
          </a:ln>
        </p:spPr>
      </p:cxnSp>
      <p:cxnSp>
        <p:nvCxnSpPr>
          <p:cNvPr id="27" name="Google Shape;27;p3"/>
          <p:cNvCxnSpPr/>
          <p:nvPr/>
        </p:nvCxnSpPr>
        <p:spPr>
          <a:xfrm>
            <a:off x="6299556" y="2312800"/>
            <a:ext cx="0" cy="3913800"/>
          </a:xfrm>
          <a:prstGeom prst="straightConnector1">
            <a:avLst/>
          </a:prstGeom>
          <a:noFill/>
          <a:ln w="31750" cap="rnd" cmpd="sng">
            <a:solidFill>
              <a:schemeClr val="lt1"/>
            </a:solidFill>
            <a:prstDash val="solid"/>
            <a:round/>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3 Title and Text">
  <p:cSld name="CUSTOM_8_1">
    <p:spTree>
      <p:nvGrpSpPr>
        <p:cNvPr id="1" name="Shape 28"/>
        <p:cNvGrpSpPr/>
        <p:nvPr/>
      </p:nvGrpSpPr>
      <p:grpSpPr>
        <a:xfrm>
          <a:off x="0" y="0"/>
          <a:ext cx="0" cy="0"/>
          <a:chOff x="0" y="0"/>
          <a:chExt cx="0" cy="0"/>
        </a:xfrm>
      </p:grpSpPr>
      <p:sp>
        <p:nvSpPr>
          <p:cNvPr id="29" name="Google Shape;29;p4"/>
          <p:cNvSpPr/>
          <p:nvPr/>
        </p:nvSpPr>
        <p:spPr>
          <a:xfrm>
            <a:off x="624731" y="784500"/>
            <a:ext cx="8656538" cy="5289000"/>
          </a:xfrm>
          <a:prstGeom prst="rect">
            <a:avLst/>
          </a:prstGeom>
          <a:noFill/>
          <a:ln w="25400" cap="flat" cmpd="sng">
            <a:solidFill>
              <a:srgbClr val="FFCB25"/>
            </a:solidFill>
            <a:prstDash val="solid"/>
            <a:round/>
            <a:headEnd type="none" w="sm" len="sm"/>
            <a:tailEnd type="none" w="sm" len="sm"/>
          </a:ln>
        </p:spPr>
        <p:txBody>
          <a:bodyPr spcFirstLastPara="1" wrap="square" lIns="74283" tIns="37131" rIns="74283" bIns="37131" anchor="ctr" anchorCtr="0">
            <a:noAutofit/>
          </a:bodyPr>
          <a:lstStyle/>
          <a:p>
            <a:pPr marL="0" marR="0" lvl="0" indent="0" algn="ctr" rtl="0">
              <a:lnSpc>
                <a:spcPct val="100000"/>
              </a:lnSpc>
              <a:spcBef>
                <a:spcPts val="0"/>
              </a:spcBef>
              <a:spcAft>
                <a:spcPts val="0"/>
              </a:spcAft>
              <a:buNone/>
            </a:pPr>
            <a:endParaRPr sz="1138" b="0" i="0" u="none" strike="noStrike" cap="none">
              <a:solidFill>
                <a:schemeClr val="lt1"/>
              </a:solidFill>
              <a:latin typeface="Arial"/>
              <a:ea typeface="Arial"/>
              <a:cs typeface="Arial"/>
              <a:sym typeface="Arial"/>
            </a:endParaRPr>
          </a:p>
        </p:txBody>
      </p:sp>
      <p:sp>
        <p:nvSpPr>
          <p:cNvPr id="30" name="Google Shape;30;p4"/>
          <p:cNvSpPr txBox="1">
            <a:spLocks noGrp="1"/>
          </p:cNvSpPr>
          <p:nvPr>
            <p:ph type="body" idx="1"/>
          </p:nvPr>
        </p:nvSpPr>
        <p:spPr>
          <a:xfrm>
            <a:off x="1061166" y="1473400"/>
            <a:ext cx="7783669" cy="4423200"/>
          </a:xfrm>
          <a:prstGeom prst="rect">
            <a:avLst/>
          </a:prstGeom>
          <a:noFill/>
          <a:ln>
            <a:noFill/>
          </a:ln>
        </p:spPr>
        <p:txBody>
          <a:bodyPr spcFirstLastPara="1" wrap="square" lIns="121900" tIns="121900" rIns="121900" bIns="121900" anchor="t" anchorCtr="0">
            <a:noAutofit/>
          </a:bodyPr>
          <a:lstStyle>
            <a:lvl1pPr marL="371475" lvl="0" indent="-257969" algn="l" rtl="0">
              <a:lnSpc>
                <a:spcPct val="115000"/>
              </a:lnSpc>
              <a:spcBef>
                <a:spcPts val="0"/>
              </a:spcBef>
              <a:spcAft>
                <a:spcPts val="0"/>
              </a:spcAft>
              <a:buSzPts val="1400"/>
              <a:buChar char="●"/>
              <a:defRPr sz="1138"/>
            </a:lvl1pPr>
            <a:lvl2pPr marL="742950" lvl="1" indent="-257969" algn="l" rtl="0">
              <a:lnSpc>
                <a:spcPct val="115000"/>
              </a:lnSpc>
              <a:spcBef>
                <a:spcPts val="1706"/>
              </a:spcBef>
              <a:spcAft>
                <a:spcPts val="0"/>
              </a:spcAft>
              <a:buSzPts val="1400"/>
              <a:buChar char="○"/>
              <a:defRPr sz="1138"/>
            </a:lvl2pPr>
            <a:lvl3pPr marL="1114425" lvl="2" indent="-257969" algn="l" rtl="0">
              <a:lnSpc>
                <a:spcPct val="115000"/>
              </a:lnSpc>
              <a:spcBef>
                <a:spcPts val="1706"/>
              </a:spcBef>
              <a:spcAft>
                <a:spcPts val="0"/>
              </a:spcAft>
              <a:buSzPts val="1400"/>
              <a:buChar char="■"/>
              <a:defRPr sz="1138"/>
            </a:lvl3pPr>
            <a:lvl4pPr marL="1485900" lvl="3" indent="-257969" algn="l" rtl="0">
              <a:lnSpc>
                <a:spcPct val="115000"/>
              </a:lnSpc>
              <a:spcBef>
                <a:spcPts val="1706"/>
              </a:spcBef>
              <a:spcAft>
                <a:spcPts val="0"/>
              </a:spcAft>
              <a:buSzPts val="1400"/>
              <a:buChar char="●"/>
              <a:defRPr sz="1138"/>
            </a:lvl4pPr>
            <a:lvl5pPr marL="1857375" lvl="4" indent="-257969" algn="l" rtl="0">
              <a:lnSpc>
                <a:spcPct val="115000"/>
              </a:lnSpc>
              <a:spcBef>
                <a:spcPts val="1706"/>
              </a:spcBef>
              <a:spcAft>
                <a:spcPts val="0"/>
              </a:spcAft>
              <a:buSzPts val="1400"/>
              <a:buChar char="○"/>
              <a:defRPr sz="1138"/>
            </a:lvl5pPr>
            <a:lvl6pPr marL="2228850" lvl="5" indent="-257969" algn="l" rtl="0">
              <a:lnSpc>
                <a:spcPct val="115000"/>
              </a:lnSpc>
              <a:spcBef>
                <a:spcPts val="1706"/>
              </a:spcBef>
              <a:spcAft>
                <a:spcPts val="0"/>
              </a:spcAft>
              <a:buSzPts val="1400"/>
              <a:buChar char="■"/>
              <a:defRPr sz="1138"/>
            </a:lvl6pPr>
            <a:lvl7pPr marL="2600325" lvl="6" indent="-257969" algn="l" rtl="0">
              <a:lnSpc>
                <a:spcPct val="115000"/>
              </a:lnSpc>
              <a:spcBef>
                <a:spcPts val="1706"/>
              </a:spcBef>
              <a:spcAft>
                <a:spcPts val="0"/>
              </a:spcAft>
              <a:buSzPts val="1400"/>
              <a:buChar char="●"/>
              <a:defRPr sz="1138"/>
            </a:lvl7pPr>
            <a:lvl8pPr marL="2971800" lvl="7" indent="-257969" algn="l" rtl="0">
              <a:lnSpc>
                <a:spcPct val="115000"/>
              </a:lnSpc>
              <a:spcBef>
                <a:spcPts val="1706"/>
              </a:spcBef>
              <a:spcAft>
                <a:spcPts val="0"/>
              </a:spcAft>
              <a:buSzPts val="1400"/>
              <a:buChar char="○"/>
              <a:defRPr sz="1138"/>
            </a:lvl8pPr>
            <a:lvl9pPr marL="3343275" lvl="8" indent="-257969" algn="l" rtl="0">
              <a:lnSpc>
                <a:spcPct val="115000"/>
              </a:lnSpc>
              <a:spcBef>
                <a:spcPts val="1706"/>
              </a:spcBef>
              <a:spcAft>
                <a:spcPts val="1706"/>
              </a:spcAft>
              <a:buSzPts val="1400"/>
              <a:buChar char="■"/>
              <a:defRPr sz="1138"/>
            </a:lvl9pPr>
          </a:lstStyle>
          <a:p>
            <a:endParaRPr/>
          </a:p>
        </p:txBody>
      </p:sp>
      <p:sp>
        <p:nvSpPr>
          <p:cNvPr id="31" name="Google Shape;31;p4"/>
          <p:cNvSpPr txBox="1">
            <a:spLocks noGrp="1"/>
          </p:cNvSpPr>
          <p:nvPr>
            <p:ph type="title"/>
          </p:nvPr>
        </p:nvSpPr>
        <p:spPr>
          <a:xfrm>
            <a:off x="1061166" y="437550"/>
            <a:ext cx="3700125" cy="719400"/>
          </a:xfrm>
          <a:prstGeom prst="rect">
            <a:avLst/>
          </a:prstGeom>
          <a:solidFill>
            <a:srgbClr val="21231E"/>
          </a:solidFill>
          <a:ln>
            <a:noFill/>
          </a:ln>
        </p:spPr>
        <p:txBody>
          <a:bodyPr spcFirstLastPara="1" wrap="square" lIns="121900" tIns="121900" rIns="121900" bIns="121900" anchor="ctr" anchorCtr="0">
            <a:noAutofit/>
          </a:bodyPr>
          <a:lstStyle>
            <a:lvl1pPr marR="0" lvl="0" algn="r" rtl="0">
              <a:lnSpc>
                <a:spcPct val="100000"/>
              </a:lnSpc>
              <a:spcBef>
                <a:spcPts val="0"/>
              </a:spcBef>
              <a:spcAft>
                <a:spcPts val="0"/>
              </a:spcAft>
              <a:buSzPts val="5000"/>
              <a:buFont typeface="Aldrich"/>
              <a:buNone/>
              <a:defRPr sz="4063"/>
            </a:lvl1pPr>
            <a:lvl2pPr lvl="1"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2pPr>
            <a:lvl3pPr lvl="2"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3pPr>
            <a:lvl4pPr lvl="3"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4pPr>
            <a:lvl5pPr lvl="4"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5pPr>
            <a:lvl6pPr lvl="5"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6pPr>
            <a:lvl7pPr lvl="6"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7pPr>
            <a:lvl8pPr lvl="7"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8pPr>
            <a:lvl9pPr lvl="8" algn="r" rtl="0">
              <a:lnSpc>
                <a:spcPct val="100000"/>
              </a:lnSpc>
              <a:spcBef>
                <a:spcPts val="0"/>
              </a:spcBef>
              <a:spcAft>
                <a:spcPts val="0"/>
              </a:spcAft>
              <a:buSzPts val="5000"/>
              <a:buFont typeface="Abril Fatface"/>
              <a:buNone/>
              <a:defRPr sz="4063">
                <a:latin typeface="Abril Fatface"/>
                <a:ea typeface="Abril Fatface"/>
                <a:cs typeface="Abril Fatface"/>
                <a:sym typeface="Abril Fatfac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37675" y="593367"/>
            <a:ext cx="9230569" cy="763500"/>
          </a:xfrm>
          <a:prstGeom prst="rect">
            <a:avLst/>
          </a:prstGeom>
          <a:solidFill>
            <a:srgbClr val="21231E"/>
          </a:solidFill>
          <a:ln>
            <a:noFill/>
          </a:ln>
        </p:spPr>
        <p:txBody>
          <a:bodyPr spcFirstLastPara="1" wrap="square" lIns="121900" tIns="121900" rIns="121900" bIns="121900" anchor="t" anchorCtr="0">
            <a:noAutofit/>
          </a:bodyPr>
          <a:lstStyle>
            <a:lvl1pPr marR="0" lvl="0"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1pPr>
            <a:lvl2pPr marR="0" lvl="1"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2pPr>
            <a:lvl3pPr marR="0" lvl="2"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3pPr>
            <a:lvl4pPr marR="0" lvl="3"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4pPr>
            <a:lvl5pPr marR="0" lvl="4"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5pPr>
            <a:lvl6pPr marR="0" lvl="5"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6pPr>
            <a:lvl7pPr marR="0" lvl="6"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7pPr>
            <a:lvl8pPr marR="0" lvl="7"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8pPr>
            <a:lvl9pPr marR="0" lvl="8" algn="l" rtl="0">
              <a:lnSpc>
                <a:spcPct val="100000"/>
              </a:lnSpc>
              <a:spcBef>
                <a:spcPts val="0"/>
              </a:spcBef>
              <a:spcAft>
                <a:spcPts val="0"/>
              </a:spcAft>
              <a:buClr>
                <a:schemeClr val="dk1"/>
              </a:buClr>
              <a:buSzPts val="4000"/>
              <a:buFont typeface="Lobster"/>
              <a:buNone/>
              <a:defRPr sz="4000" b="0" i="0" u="none" strike="noStrike" cap="none">
                <a:solidFill>
                  <a:schemeClr val="dk1"/>
                </a:solidFill>
                <a:latin typeface="Lobster"/>
                <a:ea typeface="Lobster"/>
                <a:cs typeface="Lobster"/>
                <a:sym typeface="Lobster"/>
              </a:defRPr>
            </a:lvl9pPr>
          </a:lstStyle>
          <a:p>
            <a:endParaRPr/>
          </a:p>
        </p:txBody>
      </p:sp>
      <p:sp>
        <p:nvSpPr>
          <p:cNvPr id="7" name="Google Shape;7;p1"/>
          <p:cNvSpPr txBox="1">
            <a:spLocks noGrp="1"/>
          </p:cNvSpPr>
          <p:nvPr>
            <p:ph type="body" idx="1"/>
          </p:nvPr>
        </p:nvSpPr>
        <p:spPr>
          <a:xfrm>
            <a:off x="337675" y="1536633"/>
            <a:ext cx="9230569" cy="4555200"/>
          </a:xfrm>
          <a:prstGeom prst="rect">
            <a:avLst/>
          </a:prstGeom>
          <a:noFill/>
          <a:ln>
            <a:noFill/>
          </a:ln>
        </p:spPr>
        <p:txBody>
          <a:bodyPr spcFirstLastPara="1" wrap="square" lIns="121900" tIns="121900" rIns="121900" bIns="121900" anchor="t" anchorCtr="0">
            <a:noAutofit/>
          </a:bodyPr>
          <a:lstStyle>
            <a:lvl1pPr marL="457200" marR="0" lvl="0" indent="-349250" algn="l" rtl="0">
              <a:lnSpc>
                <a:spcPct val="115000"/>
              </a:lnSpc>
              <a:spcBef>
                <a:spcPts val="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1pPr>
            <a:lvl2pPr marL="914400" marR="0" lvl="1" indent="-349250" algn="l" rtl="0">
              <a:lnSpc>
                <a:spcPct val="115000"/>
              </a:lnSpc>
              <a:spcBef>
                <a:spcPts val="210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2pPr>
            <a:lvl3pPr marL="1371600" marR="0" lvl="2" indent="-349250" algn="l" rtl="0">
              <a:lnSpc>
                <a:spcPct val="115000"/>
              </a:lnSpc>
              <a:spcBef>
                <a:spcPts val="210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3pPr>
            <a:lvl4pPr marL="1828800" marR="0" lvl="3" indent="-349250" algn="l" rtl="0">
              <a:lnSpc>
                <a:spcPct val="115000"/>
              </a:lnSpc>
              <a:spcBef>
                <a:spcPts val="210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4pPr>
            <a:lvl5pPr marL="2286000" marR="0" lvl="4" indent="-349250" algn="l" rtl="0">
              <a:lnSpc>
                <a:spcPct val="115000"/>
              </a:lnSpc>
              <a:spcBef>
                <a:spcPts val="210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5pPr>
            <a:lvl6pPr marL="2743200" marR="0" lvl="5" indent="-349250" algn="l" rtl="0">
              <a:lnSpc>
                <a:spcPct val="115000"/>
              </a:lnSpc>
              <a:spcBef>
                <a:spcPts val="210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6pPr>
            <a:lvl7pPr marL="3200400" marR="0" lvl="6" indent="-349250" algn="l" rtl="0">
              <a:lnSpc>
                <a:spcPct val="115000"/>
              </a:lnSpc>
              <a:spcBef>
                <a:spcPts val="210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7pPr>
            <a:lvl8pPr marL="3657600" marR="0" lvl="7" indent="-349250" algn="l" rtl="0">
              <a:lnSpc>
                <a:spcPct val="115000"/>
              </a:lnSpc>
              <a:spcBef>
                <a:spcPts val="2100"/>
              </a:spcBef>
              <a:spcAft>
                <a:spcPts val="0"/>
              </a:spcAft>
              <a:buClr>
                <a:schemeClr val="dk1"/>
              </a:buClr>
              <a:buSzPts val="1900"/>
              <a:buFont typeface="Cairo"/>
              <a:buChar char="○"/>
              <a:defRPr sz="1900" b="0" i="0" u="none" strike="noStrike" cap="none">
                <a:solidFill>
                  <a:schemeClr val="dk1"/>
                </a:solidFill>
                <a:latin typeface="Cairo"/>
                <a:ea typeface="Cairo"/>
                <a:cs typeface="Cairo"/>
                <a:sym typeface="Cairo"/>
              </a:defRPr>
            </a:lvl8pPr>
            <a:lvl9pPr marL="4114800" marR="0" lvl="8" indent="-349250" algn="l" rtl="0">
              <a:lnSpc>
                <a:spcPct val="115000"/>
              </a:lnSpc>
              <a:spcBef>
                <a:spcPts val="2100"/>
              </a:spcBef>
              <a:spcAft>
                <a:spcPts val="2100"/>
              </a:spcAft>
              <a:buClr>
                <a:schemeClr val="dk1"/>
              </a:buClr>
              <a:buSzPts val="1900"/>
              <a:buFont typeface="Cairo"/>
              <a:buChar char="■"/>
              <a:defRPr sz="1900" b="0" i="0" u="none" strike="noStrike" cap="none">
                <a:solidFill>
                  <a:schemeClr val="dk1"/>
                </a:solidFill>
                <a:latin typeface="Cairo"/>
                <a:ea typeface="Cairo"/>
                <a:cs typeface="Cairo"/>
                <a:sym typeface="Cairo"/>
              </a:defRPr>
            </a:lvl9pPr>
          </a:lstStyle>
          <a:p>
            <a:endParaRPr/>
          </a:p>
        </p:txBody>
      </p:sp>
      <p:sp>
        <p:nvSpPr>
          <p:cNvPr id="8" name="Google Shape;8;p1"/>
          <p:cNvSpPr txBox="1">
            <a:spLocks noGrp="1"/>
          </p:cNvSpPr>
          <p:nvPr>
            <p:ph type="sldNum" idx="12"/>
          </p:nvPr>
        </p:nvSpPr>
        <p:spPr>
          <a:xfrm>
            <a:off x="9178496" y="6217622"/>
            <a:ext cx="594506" cy="524700"/>
          </a:xfrm>
          <a:prstGeom prst="rect">
            <a:avLst/>
          </a:prstGeom>
          <a:noFill/>
          <a:ln>
            <a:noFill/>
          </a:ln>
        </p:spPr>
        <p:txBody>
          <a:bodyPr spcFirstLastPara="1" wrap="square" lIns="121900" tIns="121900" rIns="121900" bIns="121900" anchor="ctr" anchorCtr="0">
            <a:noAutofit/>
          </a:bodyPr>
          <a:lstStyle>
            <a:lvl1pPr marL="0" marR="0" lvl="0"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056"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
        <p:nvSpPr>
          <p:cNvPr id="9" name="Google Shape;9;p1"/>
          <p:cNvSpPr/>
          <p:nvPr/>
        </p:nvSpPr>
        <p:spPr>
          <a:xfrm rot="5400000">
            <a:off x="-481973" y="6130098"/>
            <a:ext cx="1131345" cy="93104"/>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rgbClr val="FFFFFF"/>
          </a:solidFill>
          <a:ln>
            <a:noFill/>
          </a:ln>
        </p:spPr>
        <p:txBody>
          <a:bodyPr spcFirstLastPara="1" wrap="square" lIns="74283" tIns="37131" rIns="74283" bIns="37131" anchor="ctr" anchorCtr="0">
            <a:noAutofit/>
          </a:bodyPr>
          <a:lstStyle/>
          <a:p>
            <a:pPr marL="0" marR="0" lvl="0" indent="0" algn="l" rtl="0">
              <a:spcBef>
                <a:spcPts val="0"/>
              </a:spcBef>
              <a:spcAft>
                <a:spcPts val="0"/>
              </a:spcAft>
              <a:buNone/>
            </a:pPr>
            <a:endParaRPr sz="1463">
              <a:solidFill>
                <a:srgbClr val="000000"/>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138"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slide" Target="slide7.xml" /><Relationship Id="rId13" Type="http://schemas.openxmlformats.org/officeDocument/2006/relationships/image" Target="../media/image11.png" /><Relationship Id="rId3" Type="http://schemas.openxmlformats.org/officeDocument/2006/relationships/slide" Target="slide4.xml" /><Relationship Id="rId7" Type="http://schemas.openxmlformats.org/officeDocument/2006/relationships/image" Target="../media/image6.png" /><Relationship Id="rId12" Type="http://schemas.openxmlformats.org/officeDocument/2006/relationships/image" Target="../media/image10.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5.png" /><Relationship Id="rId11" Type="http://schemas.openxmlformats.org/officeDocument/2006/relationships/image" Target="../media/image9.png" /><Relationship Id="rId5" Type="http://schemas.openxmlformats.org/officeDocument/2006/relationships/image" Target="../media/image4.png" /><Relationship Id="rId10" Type="http://schemas.openxmlformats.org/officeDocument/2006/relationships/image" Target="../media/image8.png" /><Relationship Id="rId4" Type="http://schemas.openxmlformats.org/officeDocument/2006/relationships/slide" Target="slide3.xml" /><Relationship Id="rId9" Type="http://schemas.openxmlformats.org/officeDocument/2006/relationships/image" Target="../media/image7.png" /><Relationship Id="rId14" Type="http://schemas.openxmlformats.org/officeDocument/2006/relationships/image" Target="../media/image12.png" /></Relationships>
</file>

<file path=ppt/slides/_rels/slide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image" Target="../media/image9.png" /><Relationship Id="rId5" Type="http://schemas.openxmlformats.org/officeDocument/2006/relationships/slide" Target="slide3.xml" /><Relationship Id="rId4" Type="http://schemas.openxmlformats.org/officeDocument/2006/relationships/image" Target="../media/image11.png" /></Relationships>
</file>

<file path=ppt/slides/_rels/slide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image" Target="../media/image9.png" /><Relationship Id="rId5" Type="http://schemas.openxmlformats.org/officeDocument/2006/relationships/slide" Target="slide3.xml"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3.xml" /><Relationship Id="rId6" Type="http://schemas.openxmlformats.org/officeDocument/2006/relationships/image" Target="../media/image6.png" /><Relationship Id="rId5" Type="http://schemas.openxmlformats.org/officeDocument/2006/relationships/image" Target="../media/image4.png" /><Relationship Id="rId4" Type="http://schemas.openxmlformats.org/officeDocument/2006/relationships/slide" Target="slide3.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slide" Target="slide3.xml" /><Relationship Id="rId5" Type="http://schemas.openxmlformats.org/officeDocument/2006/relationships/image" Target="../media/image9.png" /><Relationship Id="rId4" Type="http://schemas.openxmlformats.org/officeDocument/2006/relationships/image" Target="../media/image8.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7923" y="3466165"/>
            <a:ext cx="6702552" cy="1591056"/>
          </a:xfrm>
        </p:spPr>
        <p:txBody>
          <a:bodyPr/>
          <a:lstStyle/>
          <a:p>
            <a:r>
              <a:rPr lang="en" sz="4000" dirty="0">
                <a:solidFill>
                  <a:schemeClr val="accent1"/>
                </a:solidFill>
              </a:rPr>
              <a:t>Hotel Trinity</a:t>
            </a:r>
            <a:br>
              <a:rPr lang="en-US" dirty="0"/>
            </a:br>
            <a:r>
              <a:rPr lang="en-US" sz="800" dirty="0">
                <a:solidFill>
                  <a:schemeClr val="accent1"/>
                </a:solidFill>
                <a:latin typeface="+mn-lt"/>
              </a:rPr>
              <a:t>Contact details</a:t>
            </a:r>
            <a:br>
              <a:rPr lang="en-US" sz="800" dirty="0">
                <a:solidFill>
                  <a:schemeClr val="accent1"/>
                </a:solidFill>
                <a:latin typeface="+mn-lt"/>
              </a:rPr>
            </a:br>
            <a:r>
              <a:rPr lang="en-US" sz="800" dirty="0">
                <a:solidFill>
                  <a:schemeClr val="accent1"/>
                </a:solidFill>
                <a:latin typeface="+mn-lt"/>
              </a:rPr>
              <a:t>Hotel Trinity:</a:t>
            </a:r>
            <a:br>
              <a:rPr lang="en-US" sz="800" dirty="0">
                <a:solidFill>
                  <a:schemeClr val="accent1"/>
                </a:solidFill>
                <a:latin typeface="+mn-lt"/>
              </a:rPr>
            </a:br>
            <a:r>
              <a:rPr lang="en-US" sz="800" dirty="0">
                <a:solidFill>
                  <a:schemeClr val="accent1"/>
                </a:solidFill>
                <a:latin typeface="+mn-lt"/>
              </a:rPr>
              <a:t>If you have any queries, kindly call 029 299 389 23, press 1 for the hotel trinity restaurant and order the food. </a:t>
            </a:r>
            <a:br>
              <a:rPr lang="en-US" sz="800" dirty="0">
                <a:solidFill>
                  <a:schemeClr val="accent1"/>
                </a:solidFill>
                <a:latin typeface="+mn-lt"/>
              </a:rPr>
            </a:br>
            <a:r>
              <a:rPr lang="en-US" sz="800" dirty="0">
                <a:solidFill>
                  <a:schemeClr val="accent1"/>
                </a:solidFill>
                <a:latin typeface="+mn-lt"/>
              </a:rPr>
              <a:t> Hotel Trinity, SA 1 2RD Arabella Street Swansea, South Wales</a:t>
            </a:r>
            <a:br>
              <a:rPr lang="en-US" sz="800" dirty="0">
                <a:solidFill>
                  <a:schemeClr val="accent1"/>
                </a:solidFill>
                <a:latin typeface="+mn-lt"/>
              </a:rPr>
            </a:br>
            <a:r>
              <a:rPr lang="en-US" sz="800" dirty="0">
                <a:solidFill>
                  <a:schemeClr val="accent1"/>
                </a:solidFill>
                <a:latin typeface="+mn-lt"/>
              </a:rPr>
              <a:t>You can also order the menu from our website, www. </a:t>
            </a:r>
            <a:r>
              <a:rPr lang="en-US" sz="800" dirty="0" err="1">
                <a:solidFill>
                  <a:schemeClr val="accent1"/>
                </a:solidFill>
                <a:latin typeface="+mn-lt"/>
              </a:rPr>
              <a:t>Hoteltrinity</a:t>
            </a:r>
            <a:r>
              <a:rPr lang="en-US" sz="800" dirty="0">
                <a:solidFill>
                  <a:schemeClr val="accent1"/>
                </a:solidFill>
                <a:latin typeface="+mn-lt"/>
              </a:rPr>
              <a:t>, co. </a:t>
            </a:r>
            <a:r>
              <a:rPr lang="en-US" sz="800" dirty="0" err="1">
                <a:solidFill>
                  <a:schemeClr val="accent1"/>
                </a:solidFill>
                <a:latin typeface="+mn-lt"/>
              </a:rPr>
              <a:t>uk</a:t>
            </a:r>
            <a:br>
              <a:rPr lang="en-US" sz="800" dirty="0">
                <a:solidFill>
                  <a:schemeClr val="accent1"/>
                </a:solidFill>
                <a:latin typeface="+mn-lt"/>
              </a:rPr>
            </a:br>
            <a:r>
              <a:rPr lang="en-US" sz="800" dirty="0">
                <a:solidFill>
                  <a:schemeClr val="accent1"/>
                </a:solidFill>
                <a:latin typeface="+mn-lt"/>
              </a:rPr>
              <a:t>Delivery service is also available on </a:t>
            </a:r>
            <a:r>
              <a:rPr lang="en-US" sz="800" dirty="0" err="1">
                <a:solidFill>
                  <a:schemeClr val="accent1"/>
                </a:solidFill>
                <a:latin typeface="+mn-lt"/>
              </a:rPr>
              <a:t>uber</a:t>
            </a:r>
            <a:r>
              <a:rPr lang="en-US" sz="800" dirty="0">
                <a:solidFill>
                  <a:schemeClr val="accent1"/>
                </a:solidFill>
                <a:latin typeface="+mn-lt"/>
              </a:rPr>
              <a:t> eats. </a:t>
            </a:r>
            <a:br>
              <a:rPr lang="en-US" dirty="0">
                <a:latin typeface="+mn-lt"/>
              </a:rPr>
            </a:br>
            <a:endParaRPr lang="en-US" dirty="0">
              <a:latin typeface="+mn-lt"/>
            </a:endParaRPr>
          </a:p>
        </p:txBody>
      </p:sp>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5517" y="938879"/>
            <a:ext cx="2227365" cy="2197798"/>
          </a:xfrm>
          <a:prstGeom prst="rect">
            <a:avLst/>
          </a:prstGeom>
        </p:spPr>
      </p:pic>
      <p:pic>
        <p:nvPicPr>
          <p:cNvPr id="24" name="Picture 2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061" y="519736"/>
            <a:ext cx="2406035" cy="1021166"/>
          </a:xfrm>
          <a:prstGeom prst="rect">
            <a:avLst/>
          </a:prstGeom>
        </p:spPr>
      </p:pic>
      <p:sp>
        <p:nvSpPr>
          <p:cNvPr id="28" name="TextBox 27"/>
          <p:cNvSpPr txBox="1"/>
          <p:nvPr/>
        </p:nvSpPr>
        <p:spPr>
          <a:xfrm>
            <a:off x="940130" y="5442067"/>
            <a:ext cx="3408020" cy="954107"/>
          </a:xfrm>
          <a:prstGeom prst="rect">
            <a:avLst/>
          </a:prstGeom>
          <a:noFill/>
        </p:spPr>
        <p:txBody>
          <a:bodyPr wrap="square" rtlCol="0">
            <a:spAutoFit/>
          </a:bodyPr>
          <a:lstStyle/>
          <a:p>
            <a:pPr algn="just"/>
            <a:r>
              <a:rPr lang="en-US" sz="800" dirty="0" err="1">
                <a:solidFill>
                  <a:srgbClr val="FFFF00"/>
                </a:solidFill>
              </a:rPr>
              <a:t>Covid</a:t>
            </a:r>
            <a:r>
              <a:rPr lang="en-US" sz="800" dirty="0">
                <a:solidFill>
                  <a:srgbClr val="FFFF00"/>
                </a:solidFill>
              </a:rPr>
              <a:t> 19 collection point</a:t>
            </a:r>
          </a:p>
          <a:p>
            <a:pPr algn="just"/>
            <a:r>
              <a:rPr lang="en-US" sz="800" dirty="0">
                <a:solidFill>
                  <a:srgbClr val="FFFF00"/>
                </a:solidFill>
              </a:rPr>
              <a:t>In case of any fear of infection, the hotel has opened collection points at several places near the coast. So the customers can order and pay online from the website by choosing the pickup option from “the collection point” because “YOUR SAFETY IS OUR FIRST PRIORITY.”</a:t>
            </a:r>
          </a:p>
          <a:p>
            <a:pPr algn="just"/>
            <a:endParaRPr lang="en-US" sz="800" dirty="0">
              <a:solidFill>
                <a:srgbClr val="FFFF00"/>
              </a:solidFill>
            </a:endParaRPr>
          </a:p>
          <a:p>
            <a:pPr algn="just"/>
            <a:endParaRPr lang="en-US" sz="800" dirty="0">
              <a:solidFill>
                <a:srgbClr val="FFFF00"/>
              </a:solidFill>
            </a:endParaRPr>
          </a:p>
        </p:txBody>
      </p:sp>
      <p:sp>
        <p:nvSpPr>
          <p:cNvPr id="29" name="TextBox 28"/>
          <p:cNvSpPr txBox="1"/>
          <p:nvPr/>
        </p:nvSpPr>
        <p:spPr>
          <a:xfrm>
            <a:off x="5237676" y="5540646"/>
            <a:ext cx="3933083" cy="707886"/>
          </a:xfrm>
          <a:prstGeom prst="rect">
            <a:avLst/>
          </a:prstGeom>
          <a:noFill/>
        </p:spPr>
        <p:txBody>
          <a:bodyPr wrap="square" rtlCol="0">
            <a:spAutoFit/>
          </a:bodyPr>
          <a:lstStyle/>
          <a:p>
            <a:r>
              <a:rPr lang="en-US" sz="800" b="1" i="1" dirty="0">
                <a:solidFill>
                  <a:schemeClr val="accent1"/>
                </a:solidFill>
              </a:rPr>
              <a:t>Payment options </a:t>
            </a:r>
          </a:p>
          <a:p>
            <a:r>
              <a:rPr lang="en-US" sz="800" dirty="0">
                <a:solidFill>
                  <a:schemeClr val="accent1"/>
                </a:solidFill>
              </a:rPr>
              <a:t>Only cash and credit card payments are accepted. In the case of contactless delivery, cards can be accepted.</a:t>
            </a:r>
          </a:p>
          <a:p>
            <a:pPr algn="just"/>
            <a:endParaRPr lang="en-US" sz="800" dirty="0">
              <a:solidFill>
                <a:srgbClr val="FFFF00"/>
              </a:solidFill>
            </a:endParaRPr>
          </a:p>
          <a:p>
            <a:pPr algn="just"/>
            <a:endParaRPr lang="en-US" sz="800" dirty="0">
              <a:solidFill>
                <a:srgbClr val="FFFF00"/>
              </a:solidFill>
            </a:endParaRPr>
          </a:p>
        </p:txBody>
      </p:sp>
      <p:sp>
        <p:nvSpPr>
          <p:cNvPr id="8" name="TextBox 7">
            <a:extLst>
              <a:ext uri="{FF2B5EF4-FFF2-40B4-BE49-F238E27FC236}">
                <a16:creationId xmlns:a16="http://schemas.microsoft.com/office/drawing/2014/main" id="{2B20A16F-378F-D19D-3512-E3E5295CD600}"/>
              </a:ext>
            </a:extLst>
          </p:cNvPr>
          <p:cNvSpPr txBox="1"/>
          <p:nvPr/>
        </p:nvSpPr>
        <p:spPr>
          <a:xfrm>
            <a:off x="6229597" y="727451"/>
            <a:ext cx="2686792" cy="1384995"/>
          </a:xfrm>
          <a:prstGeom prst="rect">
            <a:avLst/>
          </a:prstGeom>
          <a:noFill/>
        </p:spPr>
        <p:txBody>
          <a:bodyPr wrap="square">
            <a:spAutoFit/>
          </a:bodyPr>
          <a:lstStyle/>
          <a:p>
            <a:r>
              <a:rPr lang="en-US">
                <a:solidFill>
                  <a:srgbClr val="FF0000"/>
                </a:solidFill>
              </a:rPr>
              <a:t>Musamot Sultana Rezowana Begum </a:t>
            </a:r>
          </a:p>
          <a:p>
            <a:r>
              <a:rPr lang="en-US">
                <a:solidFill>
                  <a:srgbClr val="FF0000"/>
                </a:solidFill>
              </a:rPr>
              <a:t>Student:1709640 </a:t>
            </a:r>
          </a:p>
          <a:p>
            <a:r>
              <a:rPr lang="en-US">
                <a:solidFill>
                  <a:srgbClr val="FF0000"/>
                </a:solidFill>
              </a:rPr>
              <a:t>Lecture: Ffion Cumberbatch</a:t>
            </a:r>
          </a:p>
          <a:p>
            <a:r>
              <a:rPr lang="en-US">
                <a:solidFill>
                  <a:srgbClr val="FF0000"/>
                </a:solidFill>
              </a:rPr>
              <a:t>BMIH4002 :Food and Beverage </a:t>
            </a:r>
          </a:p>
          <a:p>
            <a:endParaRPr lang="en-US">
              <a:solidFill>
                <a:srgbClr val="FF0000"/>
              </a:solidFill>
            </a:endParaRPr>
          </a:p>
        </p:txBody>
      </p:sp>
    </p:spTree>
    <p:extLst>
      <p:ext uri="{BB962C8B-B14F-4D97-AF65-F5344CB8AC3E}">
        <p14:creationId xmlns:p14="http://schemas.microsoft.com/office/powerpoint/2010/main" val="3141321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03F6F40-956A-C402-2F53-B92D9A9B5005}"/>
              </a:ext>
            </a:extLst>
          </p:cNvPr>
          <p:cNvSpPr>
            <a:spLocks noGrp="1"/>
          </p:cNvSpPr>
          <p:nvPr>
            <p:ph type="body" idx="1"/>
          </p:nvPr>
        </p:nvSpPr>
        <p:spPr>
          <a:xfrm>
            <a:off x="1118691" y="851064"/>
            <a:ext cx="2463700" cy="5442857"/>
          </a:xfrm>
        </p:spPr>
        <p:txBody>
          <a:bodyPr/>
          <a:lstStyle/>
          <a:p>
            <a:pPr marL="113506" indent="0">
              <a:buNone/>
            </a:pPr>
            <a:r>
              <a:rPr lang="en-US" sz="1600"/>
              <a:t>Beverages with price and measurement</a:t>
            </a:r>
          </a:p>
          <a:p>
            <a:pPr marL="113506" indent="0">
              <a:buNone/>
            </a:pPr>
            <a:r>
              <a:rPr lang="en-US" sz="1600"/>
              <a:t>Mojito - £2 25ml measure</a:t>
            </a:r>
          </a:p>
          <a:p>
            <a:pPr marL="113506" indent="0">
              <a:buNone/>
            </a:pPr>
            <a:r>
              <a:rPr lang="en-US" sz="1600"/>
              <a:t>A blend of Havana Club, Mint, Lime, Soda, and Lemongrass Ginger Hibiscus Syrup</a:t>
            </a:r>
          </a:p>
          <a:p>
            <a:pPr marL="113506" indent="0">
              <a:buNone/>
            </a:pPr>
            <a:r>
              <a:rPr lang="en-US" sz="1600"/>
              <a:t>Tequila Sunrise pairing £2 25ml measures</a:t>
            </a:r>
          </a:p>
          <a:p>
            <a:pPr marL="113506" indent="0">
              <a:buNone/>
            </a:pPr>
            <a:r>
              <a:rPr lang="en-US" sz="1600"/>
              <a:t>A strong flavour of grenadine, orange juice and Tequila</a:t>
            </a:r>
          </a:p>
          <a:p>
            <a:pPr marL="113506" indent="0">
              <a:buNone/>
            </a:pPr>
            <a:r>
              <a:rPr lang="en-US" sz="1600"/>
              <a:t>Cuba Libre £2 25ml measures</a:t>
            </a:r>
          </a:p>
          <a:p>
            <a:pPr marL="113506" indent="0">
              <a:buNone/>
            </a:pPr>
            <a:r>
              <a:rPr lang="en-US" sz="1600"/>
              <a:t>Together with A simple light drink with dark rum, fresh lime and coke.</a:t>
            </a:r>
          </a:p>
        </p:txBody>
      </p:sp>
      <p:sp>
        <p:nvSpPr>
          <p:cNvPr id="5" name="Text Placeholder 4">
            <a:extLst>
              <a:ext uri="{FF2B5EF4-FFF2-40B4-BE49-F238E27FC236}">
                <a16:creationId xmlns:a16="http://schemas.microsoft.com/office/drawing/2014/main" id="{9A7B9D86-F5F9-BFFC-4DE5-3408B3FD0FDD}"/>
              </a:ext>
            </a:extLst>
          </p:cNvPr>
          <p:cNvSpPr>
            <a:spLocks noGrp="1"/>
          </p:cNvSpPr>
          <p:nvPr>
            <p:ph type="body" idx="3"/>
          </p:nvPr>
        </p:nvSpPr>
        <p:spPr>
          <a:xfrm>
            <a:off x="3774702" y="796636"/>
            <a:ext cx="2637758" cy="5264727"/>
          </a:xfrm>
        </p:spPr>
        <p:txBody>
          <a:bodyPr/>
          <a:lstStyle/>
          <a:p>
            <a:pPr marL="113506" indent="0">
              <a:buNone/>
            </a:pPr>
            <a:r>
              <a:rPr lang="en-GB" sz="1800" b="1" i="0" ker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Information</a:t>
            </a:r>
            <a:r>
              <a:rPr lang="en-GB" sz="1800" b="1" i="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1" i="0" ker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needed</a:t>
            </a:r>
            <a:r>
              <a:rPr lang="en-GB" sz="1800" b="1" i="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1" i="0" ker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on</a:t>
            </a:r>
            <a:r>
              <a:rPr lang="en-GB" sz="1800" b="1" i="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1" i="0" ker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the</a:t>
            </a:r>
            <a:r>
              <a:rPr lang="en-GB" sz="1800" b="1" i="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1" i="0" ker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menu</a:t>
            </a:r>
            <a:endParaRPr lang="en-US" sz="1800" b="1" i="0" ker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13506" indent="0">
              <a:buNone/>
            </a:pPr>
            <a:endParaRPr lang="en-GB" sz="1800" b="1" i="1" kern="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13506" indent="0">
              <a:buNone/>
            </a:pPr>
            <a:r>
              <a:rPr lang="en-GB" sz="1800" spc="2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European</a:t>
            </a:r>
            <a:r>
              <a:rPr lang="en-GB" sz="1800" spc="2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spc="2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vegetarian</a:t>
            </a:r>
            <a:r>
              <a:rPr lang="en-GB" sz="1800" spc="2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spc="2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symbol</a:t>
            </a:r>
            <a:endParaRPr lang="en-GB" sz="18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113506" indent="0">
              <a:buNone/>
            </a:pPr>
            <a:endParaRPr lang="en-US"/>
          </a:p>
          <a:p>
            <a:pPr marL="113506" indent="0">
              <a:buNone/>
            </a:pPr>
            <a:endParaRPr lang="en-US"/>
          </a:p>
        </p:txBody>
      </p:sp>
      <p:sp>
        <p:nvSpPr>
          <p:cNvPr id="8" name="Title 7">
            <a:extLst>
              <a:ext uri="{FF2B5EF4-FFF2-40B4-BE49-F238E27FC236}">
                <a16:creationId xmlns:a16="http://schemas.microsoft.com/office/drawing/2014/main" id="{CDE83671-1B79-ACDC-875C-4128F0CFE726}"/>
              </a:ext>
            </a:extLst>
          </p:cNvPr>
          <p:cNvSpPr>
            <a:spLocks noGrp="1"/>
          </p:cNvSpPr>
          <p:nvPr>
            <p:ph type="title" idx="6"/>
          </p:nvPr>
        </p:nvSpPr>
        <p:spPr>
          <a:xfrm>
            <a:off x="6412460" y="851065"/>
            <a:ext cx="2484137" cy="5210298"/>
          </a:xfrm>
        </p:spPr>
        <p:txBody>
          <a:bodyPr/>
          <a:lstStyle/>
          <a:p>
            <a:r>
              <a:rPr lang="en-GB" sz="1600" b="1">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Allergic statement</a:t>
            </a:r>
            <a:br>
              <a:rPr lang="en-GB" sz="16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br>
            <a:r>
              <a:rPr lang="en-GB" sz="16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The hotel cannot guarantee any food is suitable for those with allergies due to multiple ingredients in our dishes. Anyone having a gluten allergy, wine and allergens, peanuts, milk, and seeds should be informed of the hotel before ordering the food.</a:t>
            </a:r>
            <a:br>
              <a:rPr lang="en-GB" sz="16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br>
            <a:r>
              <a:rPr lang="en-GB" sz="1600" b="1" i="0" kern="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Time availability</a:t>
            </a:r>
            <a:br>
              <a:rPr lang="en-GB" sz="1600" b="1" i="1" kern="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This menu will be served from Monday to Sunday, from 1 pm to 10 pm. If the time exceeds, a menu will be subjected to the availability of the dishes.</a:t>
            </a:r>
            <a:br>
              <a:rPr lang="en-GB" sz="16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br>
            <a:r>
              <a:rPr lang="en-GB" sz="1600" b="1" i="0" kern="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Contact details</a:t>
            </a:r>
            <a:br>
              <a:rPr lang="en-GB" sz="1600" b="1" i="1" kern="0">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Hotel Trinity:</a:t>
            </a:r>
            <a:br>
              <a:rPr lang="en-GB" sz="16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br>
            <a:endParaRPr lang="en-US" sz="1600">
              <a:solidFill>
                <a:schemeClr val="accent6"/>
              </a:solidFill>
            </a:endParaRPr>
          </a:p>
        </p:txBody>
      </p:sp>
      <p:pic>
        <p:nvPicPr>
          <p:cNvPr id="11" name="Picture 10">
            <a:extLst>
              <a:ext uri="{FF2B5EF4-FFF2-40B4-BE49-F238E27FC236}">
                <a16:creationId xmlns:a16="http://schemas.microsoft.com/office/drawing/2014/main" id="{4BB2653D-DCFC-C93D-0B94-2E1342CF9D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2747" y="2867086"/>
            <a:ext cx="2143125" cy="2143125"/>
          </a:xfrm>
          <a:prstGeom prst="rect">
            <a:avLst/>
          </a:prstGeom>
        </p:spPr>
      </p:pic>
    </p:spTree>
    <p:extLst>
      <p:ext uri="{BB962C8B-B14F-4D97-AF65-F5344CB8AC3E}">
        <p14:creationId xmlns:p14="http://schemas.microsoft.com/office/powerpoint/2010/main" val="1847563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0"/>
        <p:cNvGrpSpPr/>
        <p:nvPr/>
      </p:nvGrpSpPr>
      <p:grpSpPr>
        <a:xfrm>
          <a:off x="0" y="0"/>
          <a:ext cx="0" cy="0"/>
          <a:chOff x="0" y="0"/>
          <a:chExt cx="0" cy="0"/>
        </a:xfrm>
      </p:grpSpPr>
      <p:sp>
        <p:nvSpPr>
          <p:cNvPr id="51" name="Google Shape;51;p7"/>
          <p:cNvSpPr/>
          <p:nvPr/>
        </p:nvSpPr>
        <p:spPr>
          <a:xfrm rot="2380012">
            <a:off x="5498226" y="3523160"/>
            <a:ext cx="1301769" cy="1301769"/>
          </a:xfrm>
          <a:prstGeom prst="irregularSeal2">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52" name="Google Shape;52;p7"/>
          <p:cNvSpPr/>
          <p:nvPr/>
        </p:nvSpPr>
        <p:spPr>
          <a:xfrm>
            <a:off x="1188354" y="1348715"/>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53" name="Google Shape;53;p7"/>
          <p:cNvSpPr txBox="1"/>
          <p:nvPr/>
        </p:nvSpPr>
        <p:spPr>
          <a:xfrm>
            <a:off x="5063080" y="2130425"/>
            <a:ext cx="4005072" cy="1282631"/>
          </a:xfrm>
          <a:prstGeom prst="rect">
            <a:avLst/>
          </a:prstGeom>
          <a:noFill/>
          <a:ln>
            <a:noFill/>
          </a:ln>
        </p:spPr>
        <p:txBody>
          <a:bodyPr spcFirstLastPara="1" wrap="square" lIns="99044" tIns="99044" rIns="99044" bIns="99044" anchor="ctr" anchorCtr="0">
            <a:noAutofit/>
          </a:bodyPr>
          <a:lstStyle/>
          <a:p>
            <a:pP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The Classic Veggie Nut Burger &amp; Chips                £5.75   Hotel Trinity special                                                £4.95</a:t>
            </a:r>
          </a:p>
          <a:p>
            <a:pP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The hotel Trinity Veg balls and Hummus wrap    £3.95</a:t>
            </a:r>
          </a:p>
          <a:p>
            <a:pP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Hotel Trinity sharing platter                                  £6.45</a:t>
            </a:r>
          </a:p>
          <a:p>
            <a:pPr>
              <a:buClr>
                <a:schemeClr val="dk2"/>
              </a:buClr>
              <a:buSzPts val="4000"/>
            </a:pPr>
            <a:endParaRPr sz="1138" dirty="0">
              <a:solidFill>
                <a:schemeClr val="dk1"/>
              </a:solidFill>
              <a:latin typeface="Barlow Condensed Medium"/>
              <a:ea typeface="Barlow Condensed Medium"/>
              <a:cs typeface="Barlow Condensed Medium"/>
              <a:sym typeface="Barlow Condensed Medium"/>
            </a:endParaRPr>
          </a:p>
        </p:txBody>
      </p:sp>
      <p:sp>
        <p:nvSpPr>
          <p:cNvPr id="54" name="Google Shape;54;p7">
            <a:hlinkClick r:id="rId3" action="ppaction://hlinksldjump"/>
          </p:cNvPr>
          <p:cNvSpPr txBox="1"/>
          <p:nvPr/>
        </p:nvSpPr>
        <p:spPr>
          <a:xfrm>
            <a:off x="6546275" y="1614372"/>
            <a:ext cx="2475038" cy="323944"/>
          </a:xfrm>
          <a:prstGeom prst="rect">
            <a:avLst/>
          </a:prstGeom>
          <a:solidFill>
            <a:schemeClr val="accent2"/>
          </a:solidFill>
          <a:ln>
            <a:noFill/>
          </a:ln>
        </p:spPr>
        <p:txBody>
          <a:bodyPr spcFirstLastPara="1" wrap="square" lIns="99044" tIns="99044" rIns="99044" bIns="99044" anchor="ctr" anchorCtr="0">
            <a:noAutofit/>
          </a:bodyPr>
          <a:lstStyle/>
          <a:p>
            <a:pPr algn="r">
              <a:buClr>
                <a:schemeClr val="dk2"/>
              </a:buClr>
              <a:buSzPts val="4000"/>
            </a:pPr>
            <a:r>
              <a:rPr lang="en" sz="2600" b="1" dirty="0">
                <a:solidFill>
                  <a:schemeClr val="lt1"/>
                </a:solidFill>
                <a:latin typeface="Barlow Condensed"/>
                <a:ea typeface="Barlow Condensed"/>
                <a:cs typeface="Barlow Condensed"/>
                <a:sym typeface="Barlow Condensed"/>
              </a:rPr>
              <a:t>THE MAIN COURSE</a:t>
            </a:r>
            <a:endParaRPr sz="2600" b="1" dirty="0">
              <a:solidFill>
                <a:schemeClr val="lt1"/>
              </a:solidFill>
              <a:latin typeface="Barlow Condensed"/>
              <a:ea typeface="Barlow Condensed"/>
              <a:cs typeface="Barlow Condensed"/>
              <a:sym typeface="Barlow Condensed"/>
            </a:endParaRPr>
          </a:p>
        </p:txBody>
      </p:sp>
      <p:sp>
        <p:nvSpPr>
          <p:cNvPr id="55" name="Google Shape;55;p7"/>
          <p:cNvSpPr txBox="1"/>
          <p:nvPr/>
        </p:nvSpPr>
        <p:spPr>
          <a:xfrm>
            <a:off x="5502657" y="4603057"/>
            <a:ext cx="3161194" cy="1013513"/>
          </a:xfrm>
          <a:prstGeom prst="rect">
            <a:avLst/>
          </a:prstGeom>
          <a:noFill/>
          <a:ln>
            <a:noFill/>
          </a:ln>
        </p:spPr>
        <p:txBody>
          <a:bodyPr spcFirstLastPara="1" wrap="square" lIns="99044" tIns="99044" rIns="99044" bIns="99044" anchor="ctr" anchorCtr="0">
            <a:noAutofit/>
          </a:bodyPr>
          <a:lstStyle/>
          <a:p>
            <a:pPr algn="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Cabernet franc pairing</a:t>
            </a:r>
            <a:r>
              <a:rPr lang="en" sz="1625" dirty="0">
                <a:solidFill>
                  <a:schemeClr val="dk1"/>
                </a:solidFill>
                <a:latin typeface="Barlow Condensed Medium"/>
                <a:ea typeface="Barlow Condensed Medium"/>
                <a:cs typeface="Barlow Condensed Medium"/>
                <a:sym typeface="Barlow Condensed Medium"/>
              </a:rPr>
              <a:t>...……………</a:t>
            </a:r>
            <a:r>
              <a:rPr lang="en-US" sz="1625" dirty="0">
                <a:solidFill>
                  <a:schemeClr val="dk1"/>
                </a:solidFill>
                <a:latin typeface="Barlow Condensed Medium"/>
                <a:ea typeface="Barlow Condensed Medium"/>
                <a:cs typeface="Barlow Condensed Medium"/>
                <a:sym typeface="Barlow Condensed Medium"/>
              </a:rPr>
              <a:t> £2</a:t>
            </a:r>
          </a:p>
          <a:p>
            <a:pPr algn="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Sangiovese Wine</a:t>
            </a:r>
            <a:r>
              <a:rPr lang="en" sz="1625" dirty="0">
                <a:solidFill>
                  <a:schemeClr val="dk1"/>
                </a:solidFill>
                <a:latin typeface="Barlow Condensed Medium"/>
                <a:ea typeface="Barlow Condensed Medium"/>
                <a:cs typeface="Barlow Condensed Medium"/>
                <a:sym typeface="Barlow Condensed Medium"/>
              </a:rPr>
              <a:t>...……………….…….. £ 1</a:t>
            </a:r>
            <a:endParaRPr sz="1138" dirty="0">
              <a:solidFill>
                <a:schemeClr val="dk1"/>
              </a:solidFill>
              <a:latin typeface="Barlow Condensed Medium"/>
              <a:ea typeface="Barlow Condensed Medium"/>
              <a:cs typeface="Barlow Condensed Medium"/>
              <a:sym typeface="Barlow Condensed Medium"/>
            </a:endParaRPr>
          </a:p>
          <a:p>
            <a:pPr algn="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White wine </a:t>
            </a:r>
            <a:r>
              <a:rPr lang="en" sz="1625" dirty="0">
                <a:solidFill>
                  <a:schemeClr val="dk1"/>
                </a:solidFill>
                <a:latin typeface="Barlow Condensed Medium"/>
                <a:ea typeface="Barlow Condensed Medium"/>
                <a:cs typeface="Barlow Condensed Medium"/>
                <a:sym typeface="Barlow Condensed Medium"/>
              </a:rPr>
              <a:t>..………………..............…... £ 2</a:t>
            </a:r>
            <a:endParaRPr sz="1138" dirty="0">
              <a:solidFill>
                <a:schemeClr val="dk1"/>
              </a:solidFill>
              <a:latin typeface="Barlow Condensed Medium"/>
              <a:ea typeface="Barlow Condensed Medium"/>
              <a:cs typeface="Barlow Condensed Medium"/>
              <a:sym typeface="Barlow Condensed Medium"/>
            </a:endParaRPr>
          </a:p>
          <a:p>
            <a:pPr algn="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Red wine </a:t>
            </a:r>
            <a:r>
              <a:rPr lang="en" sz="1625" dirty="0">
                <a:solidFill>
                  <a:schemeClr val="dk1"/>
                </a:solidFill>
                <a:latin typeface="Barlow Condensed Medium"/>
                <a:ea typeface="Barlow Condensed Medium"/>
                <a:cs typeface="Barlow Condensed Medium"/>
                <a:sym typeface="Barlow Condensed Medium"/>
              </a:rPr>
              <a:t>………….….…………...… £2</a:t>
            </a:r>
            <a:endParaRPr sz="1138" dirty="0">
              <a:solidFill>
                <a:schemeClr val="dk1"/>
              </a:solidFill>
              <a:latin typeface="Barlow Condensed Medium"/>
              <a:ea typeface="Barlow Condensed Medium"/>
              <a:cs typeface="Barlow Condensed Medium"/>
              <a:sym typeface="Barlow Condensed Medium"/>
            </a:endParaRPr>
          </a:p>
        </p:txBody>
      </p:sp>
      <p:sp>
        <p:nvSpPr>
          <p:cNvPr id="56" name="Google Shape;56;p7">
            <a:hlinkClick r:id="" action="ppaction://noaction"/>
          </p:cNvPr>
          <p:cNvSpPr txBox="1"/>
          <p:nvPr/>
        </p:nvSpPr>
        <p:spPr>
          <a:xfrm>
            <a:off x="6239911" y="4189156"/>
            <a:ext cx="2475038" cy="323944"/>
          </a:xfrm>
          <a:prstGeom prst="rect">
            <a:avLst/>
          </a:prstGeom>
          <a:solidFill>
            <a:schemeClr val="accent2"/>
          </a:solidFill>
          <a:ln>
            <a:noFill/>
          </a:ln>
        </p:spPr>
        <p:txBody>
          <a:bodyPr spcFirstLastPara="1" wrap="square" lIns="99044" tIns="99044" rIns="99044" bIns="99044" anchor="ctr" anchorCtr="0">
            <a:noAutofit/>
          </a:bodyPr>
          <a:lstStyle/>
          <a:p>
            <a:pPr algn="r">
              <a:buClr>
                <a:schemeClr val="dk2"/>
              </a:buClr>
              <a:buSzPts val="4000"/>
            </a:pPr>
            <a:r>
              <a:rPr lang="en" sz="2600" b="1" dirty="0">
                <a:solidFill>
                  <a:schemeClr val="lt1"/>
                </a:solidFill>
                <a:latin typeface="Barlow Condensed"/>
                <a:ea typeface="Barlow Condensed"/>
                <a:cs typeface="Barlow Condensed"/>
                <a:sym typeface="Barlow Condensed"/>
              </a:rPr>
              <a:t>Wines</a:t>
            </a:r>
            <a:endParaRPr sz="1138" b="1" dirty="0">
              <a:solidFill>
                <a:schemeClr val="lt1"/>
              </a:solidFill>
              <a:latin typeface="Barlow Condensed"/>
              <a:ea typeface="Barlow Condensed"/>
              <a:cs typeface="Barlow Condensed"/>
              <a:sym typeface="Barlow Condensed"/>
            </a:endParaRPr>
          </a:p>
        </p:txBody>
      </p:sp>
      <p:sp>
        <p:nvSpPr>
          <p:cNvPr id="57" name="Google Shape;57;p7"/>
          <p:cNvSpPr txBox="1"/>
          <p:nvPr/>
        </p:nvSpPr>
        <p:spPr>
          <a:xfrm>
            <a:off x="1246771" y="2456885"/>
            <a:ext cx="3161194" cy="1013513"/>
          </a:xfrm>
          <a:prstGeom prst="rect">
            <a:avLst/>
          </a:prstGeom>
          <a:noFill/>
          <a:ln>
            <a:noFill/>
          </a:ln>
        </p:spPr>
        <p:txBody>
          <a:bodyPr spcFirstLastPara="1" wrap="square" lIns="99044" tIns="99044" rIns="99044" bIns="99044" anchor="ctr" anchorCtr="0">
            <a:noAutofit/>
          </a:bodyPr>
          <a:lstStyle/>
          <a:p>
            <a:pPr algn="r">
              <a:buClr>
                <a:schemeClr val="dk2"/>
              </a:buClr>
              <a:buSzPts val="4000"/>
            </a:pPr>
            <a:r>
              <a:rPr lang="en" sz="1625" dirty="0">
                <a:solidFill>
                  <a:schemeClr val="dk1"/>
                </a:solidFill>
                <a:latin typeface="Barlow Condensed Medium"/>
                <a:ea typeface="Barlow Condensed Medium"/>
                <a:cs typeface="Barlow Condensed Medium"/>
                <a:sym typeface="Barlow Condensed Medium"/>
              </a:rPr>
              <a:t>FRENCH FRIES …..……….………….....… $ 2</a:t>
            </a:r>
            <a:endParaRPr sz="1138" dirty="0">
              <a:solidFill>
                <a:schemeClr val="dk1"/>
              </a:solidFill>
              <a:latin typeface="Barlow Condensed Medium"/>
              <a:ea typeface="Barlow Condensed Medium"/>
              <a:cs typeface="Barlow Condensed Medium"/>
              <a:sym typeface="Barlow Condensed Medium"/>
            </a:endParaRPr>
          </a:p>
          <a:p>
            <a:pPr algn="r">
              <a:buClr>
                <a:schemeClr val="dk2"/>
              </a:buClr>
              <a:buSzPts val="4000"/>
            </a:pPr>
            <a:r>
              <a:rPr lang="en" sz="1625" dirty="0">
                <a:solidFill>
                  <a:schemeClr val="dk1"/>
                </a:solidFill>
                <a:latin typeface="Barlow Condensed Medium"/>
                <a:ea typeface="Barlow Condensed Medium"/>
                <a:cs typeface="Barlow Condensed Medium"/>
                <a:sym typeface="Barlow Condensed Medium"/>
              </a:rPr>
              <a:t>SALAD …..….…………………............…... $ 3</a:t>
            </a:r>
            <a:endParaRPr sz="1138" dirty="0">
              <a:solidFill>
                <a:schemeClr val="dk1"/>
              </a:solidFill>
              <a:latin typeface="Barlow Condensed Medium"/>
              <a:ea typeface="Barlow Condensed Medium"/>
              <a:cs typeface="Barlow Condensed Medium"/>
              <a:sym typeface="Barlow Condensed Medium"/>
            </a:endParaRPr>
          </a:p>
          <a:p>
            <a:pPr algn="r">
              <a:buClr>
                <a:schemeClr val="dk2"/>
              </a:buClr>
              <a:buSzPts val="4000"/>
            </a:pPr>
            <a:r>
              <a:rPr lang="en" sz="1625" dirty="0">
                <a:solidFill>
                  <a:schemeClr val="dk1"/>
                </a:solidFill>
                <a:latin typeface="Barlow Condensed Medium"/>
                <a:ea typeface="Barlow Condensed Medium"/>
                <a:cs typeface="Barlow Condensed Medium"/>
                <a:sym typeface="Barlow Condensed Medium"/>
              </a:rPr>
              <a:t>GUACAMOLE ……….…..… $ 3</a:t>
            </a:r>
            <a:endParaRPr lang="en" sz="1138" dirty="0">
              <a:solidFill>
                <a:schemeClr val="dk1"/>
              </a:solidFill>
              <a:latin typeface="Barlow Condensed Medium"/>
              <a:ea typeface="Barlow Condensed Medium"/>
              <a:cs typeface="Barlow Condensed Medium"/>
              <a:sym typeface="Barlow Condensed Medium"/>
            </a:endParaRPr>
          </a:p>
          <a:p>
            <a:pPr algn="r">
              <a:buClr>
                <a:schemeClr val="dk2"/>
              </a:buClr>
              <a:buSzPts val="4000"/>
            </a:pPr>
            <a:r>
              <a:rPr lang="en" sz="1625" dirty="0">
                <a:solidFill>
                  <a:schemeClr val="dk1"/>
                </a:solidFill>
                <a:latin typeface="Barlow Condensed Medium"/>
                <a:ea typeface="Barlow Condensed Medium"/>
                <a:cs typeface="Barlow Condensed Medium"/>
                <a:sym typeface="Barlow Condensed Medium"/>
              </a:rPr>
              <a:t>NACHOS ………………….…..… $ 3</a:t>
            </a:r>
            <a:endParaRPr lang="en" sz="1138" dirty="0">
              <a:solidFill>
                <a:schemeClr val="dk1"/>
              </a:solidFill>
              <a:latin typeface="Barlow Condensed Medium"/>
              <a:ea typeface="Barlow Condensed Medium"/>
              <a:cs typeface="Barlow Condensed Medium"/>
              <a:sym typeface="Barlow Condensed Medium"/>
            </a:endParaRPr>
          </a:p>
          <a:p>
            <a:pPr algn="r">
              <a:buClr>
                <a:schemeClr val="dk2"/>
              </a:buClr>
              <a:buSzPts val="4000"/>
            </a:pPr>
            <a:endParaRPr lang="en" sz="1625" dirty="0">
              <a:solidFill>
                <a:schemeClr val="dk1"/>
              </a:solidFill>
              <a:latin typeface="Barlow Condensed Medium"/>
              <a:ea typeface="Barlow Condensed Medium"/>
              <a:cs typeface="Barlow Condensed Medium"/>
              <a:sym typeface="Barlow Condensed Medium"/>
            </a:endParaRPr>
          </a:p>
        </p:txBody>
      </p:sp>
      <p:sp>
        <p:nvSpPr>
          <p:cNvPr id="58" name="Google Shape;58;p7">
            <a:hlinkClick r:id="rId4" action="ppaction://hlinksldjump"/>
          </p:cNvPr>
          <p:cNvSpPr txBox="1"/>
          <p:nvPr/>
        </p:nvSpPr>
        <p:spPr>
          <a:xfrm>
            <a:off x="1709343" y="1870442"/>
            <a:ext cx="2698556" cy="323944"/>
          </a:xfrm>
          <a:prstGeom prst="rect">
            <a:avLst/>
          </a:prstGeom>
          <a:solidFill>
            <a:schemeClr val="accent2"/>
          </a:solidFill>
          <a:ln>
            <a:noFill/>
          </a:ln>
        </p:spPr>
        <p:txBody>
          <a:bodyPr spcFirstLastPara="1" wrap="square" lIns="99044" tIns="99044" rIns="99044" bIns="99044" anchor="ctr" anchorCtr="0">
            <a:noAutofit/>
          </a:bodyPr>
          <a:lstStyle/>
          <a:p>
            <a:pPr algn="r">
              <a:buClr>
                <a:schemeClr val="dk2"/>
              </a:buClr>
              <a:buSzPts val="4000"/>
            </a:pPr>
            <a:r>
              <a:rPr lang="en" sz="2600" b="1" dirty="0">
                <a:solidFill>
                  <a:schemeClr val="lt1"/>
                </a:solidFill>
                <a:latin typeface="Barlow Condensed"/>
                <a:ea typeface="Barlow Condensed"/>
                <a:cs typeface="Barlow Condensed"/>
                <a:sym typeface="Barlow Condensed"/>
              </a:rPr>
              <a:t>THE SIDES</a:t>
            </a:r>
            <a:endParaRPr sz="2600" b="1" dirty="0">
              <a:solidFill>
                <a:schemeClr val="lt1"/>
              </a:solidFill>
              <a:latin typeface="Barlow Condensed"/>
              <a:ea typeface="Barlow Condensed"/>
              <a:cs typeface="Barlow Condensed"/>
              <a:sym typeface="Barlow Condensed"/>
            </a:endParaRPr>
          </a:p>
        </p:txBody>
      </p:sp>
      <p:grpSp>
        <p:nvGrpSpPr>
          <p:cNvPr id="59" name="Google Shape;59;p7"/>
          <p:cNvGrpSpPr/>
          <p:nvPr/>
        </p:nvGrpSpPr>
        <p:grpSpPr>
          <a:xfrm>
            <a:off x="1467458" y="1491982"/>
            <a:ext cx="1730069" cy="950332"/>
            <a:chOff x="5630455" y="2728303"/>
            <a:chExt cx="2129316" cy="1169639"/>
          </a:xfrm>
        </p:grpSpPr>
        <p:pic>
          <p:nvPicPr>
            <p:cNvPr id="60" name="Google Shape;60;p7"/>
            <p:cNvPicPr preferRelativeResize="0"/>
            <p:nvPr/>
          </p:nvPicPr>
          <p:blipFill rotWithShape="1">
            <a:blip r:embed="rId5">
              <a:alphaModFix/>
            </a:blip>
            <a:srcRect/>
            <a:stretch/>
          </p:blipFill>
          <p:spPr>
            <a:xfrm>
              <a:off x="6864629" y="2728303"/>
              <a:ext cx="626140" cy="820679"/>
            </a:xfrm>
            <a:prstGeom prst="rect">
              <a:avLst/>
            </a:prstGeom>
            <a:noFill/>
            <a:ln>
              <a:noFill/>
            </a:ln>
          </p:spPr>
        </p:pic>
        <p:pic>
          <p:nvPicPr>
            <p:cNvPr id="61" name="Google Shape;61;p7" descr="A bowl of candy&#10;&#10;Description automatically generated with low confidence"/>
            <p:cNvPicPr preferRelativeResize="0"/>
            <p:nvPr/>
          </p:nvPicPr>
          <p:blipFill rotWithShape="1">
            <a:blip r:embed="rId6">
              <a:alphaModFix/>
            </a:blip>
            <a:srcRect/>
            <a:stretch/>
          </p:blipFill>
          <p:spPr>
            <a:xfrm>
              <a:off x="5630455" y="2958680"/>
              <a:ext cx="967371" cy="673070"/>
            </a:xfrm>
            <a:prstGeom prst="rect">
              <a:avLst/>
            </a:prstGeom>
            <a:noFill/>
            <a:ln>
              <a:noFill/>
            </a:ln>
          </p:spPr>
        </p:pic>
        <p:pic>
          <p:nvPicPr>
            <p:cNvPr id="62" name="Google Shape;62;p7"/>
            <p:cNvPicPr preferRelativeResize="0"/>
            <p:nvPr/>
          </p:nvPicPr>
          <p:blipFill rotWithShape="1">
            <a:blip r:embed="rId7">
              <a:alphaModFix/>
            </a:blip>
            <a:srcRect/>
            <a:stretch/>
          </p:blipFill>
          <p:spPr>
            <a:xfrm>
              <a:off x="6370489" y="3180461"/>
              <a:ext cx="1389282" cy="717481"/>
            </a:xfrm>
            <a:prstGeom prst="rect">
              <a:avLst/>
            </a:prstGeom>
            <a:noFill/>
            <a:ln>
              <a:noFill/>
            </a:ln>
          </p:spPr>
        </p:pic>
      </p:grpSp>
      <p:sp>
        <p:nvSpPr>
          <p:cNvPr id="63" name="Google Shape;63;p7"/>
          <p:cNvSpPr txBox="1"/>
          <p:nvPr/>
        </p:nvSpPr>
        <p:spPr>
          <a:xfrm>
            <a:off x="1243766" y="4662461"/>
            <a:ext cx="3161194" cy="1013513"/>
          </a:xfrm>
          <a:prstGeom prst="rect">
            <a:avLst/>
          </a:prstGeom>
          <a:noFill/>
          <a:ln>
            <a:noFill/>
          </a:ln>
        </p:spPr>
        <p:txBody>
          <a:bodyPr spcFirstLastPara="1" wrap="square" lIns="99044" tIns="99044" rIns="99044" bIns="99044" anchor="ctr" anchorCtr="0">
            <a:noAutofit/>
          </a:bodyPr>
          <a:lstStyle/>
          <a:p>
            <a:pPr algn="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Mojito - £2 25ml measure</a:t>
            </a:r>
            <a:r>
              <a:rPr lang="en" sz="1625" dirty="0">
                <a:solidFill>
                  <a:schemeClr val="dk1"/>
                </a:solidFill>
                <a:latin typeface="Barlow Condensed Medium"/>
                <a:ea typeface="Barlow Condensed Medium"/>
                <a:cs typeface="Barlow Condensed Medium"/>
                <a:sym typeface="Barlow Condensed Medium"/>
              </a:rPr>
              <a:t> </a:t>
            </a:r>
          </a:p>
          <a:p>
            <a:pPr algn="r">
              <a:buClr>
                <a:schemeClr val="dk2"/>
              </a:buClr>
              <a:buSzPts val="4000"/>
            </a:pPr>
            <a:r>
              <a:rPr lang="en-US" sz="1625" dirty="0">
                <a:solidFill>
                  <a:schemeClr val="dk1"/>
                </a:solidFill>
                <a:latin typeface="Barlow Condensed Medium"/>
                <a:ea typeface="Barlow Condensed Medium"/>
                <a:cs typeface="Barlow Condensed Medium"/>
                <a:sym typeface="Barlow Condensed Medium"/>
              </a:rPr>
              <a:t>Tequila Sunrise £2 25ml measures</a:t>
            </a:r>
          </a:p>
          <a:p>
            <a:pPr algn="r">
              <a:buClr>
                <a:schemeClr val="dk2"/>
              </a:buClr>
              <a:buSzPts val="4000"/>
            </a:pPr>
            <a:r>
              <a:rPr lang="en-US" sz="1600" dirty="0" err="1">
                <a:solidFill>
                  <a:schemeClr val="dk1"/>
                </a:solidFill>
                <a:latin typeface="Barlow Condensed Medium"/>
                <a:ea typeface="Barlow Condensed Medium"/>
                <a:cs typeface="Barlow Condensed Medium"/>
                <a:sym typeface="Barlow Condensed Medium"/>
              </a:rPr>
              <a:t>Cubra</a:t>
            </a:r>
            <a:r>
              <a:rPr lang="en-US" sz="1600" dirty="0">
                <a:solidFill>
                  <a:schemeClr val="dk1"/>
                </a:solidFill>
                <a:latin typeface="Barlow Condensed Medium"/>
                <a:ea typeface="Barlow Condensed Medium"/>
                <a:cs typeface="Barlow Condensed Medium"/>
                <a:sym typeface="Barlow Condensed Medium"/>
              </a:rPr>
              <a:t> </a:t>
            </a:r>
            <a:r>
              <a:rPr lang="en-US" sz="1600" dirty="0" err="1">
                <a:solidFill>
                  <a:schemeClr val="dk1"/>
                </a:solidFill>
                <a:latin typeface="Barlow Condensed Medium"/>
                <a:ea typeface="Barlow Condensed Medium"/>
                <a:cs typeface="Barlow Condensed Medium"/>
                <a:sym typeface="Barlow Condensed Medium"/>
              </a:rPr>
              <a:t>Libre</a:t>
            </a:r>
            <a:r>
              <a:rPr lang="en-US" sz="1600" dirty="0">
                <a:solidFill>
                  <a:schemeClr val="dk1"/>
                </a:solidFill>
                <a:latin typeface="Barlow Condensed Medium"/>
                <a:ea typeface="Barlow Condensed Medium"/>
                <a:cs typeface="Barlow Condensed Medium"/>
                <a:sym typeface="Barlow Condensed Medium"/>
              </a:rPr>
              <a:t>  £2 25ml measures</a:t>
            </a:r>
            <a:endParaRPr sz="1600" dirty="0">
              <a:solidFill>
                <a:schemeClr val="dk1"/>
              </a:solidFill>
              <a:latin typeface="Barlow Condensed Medium"/>
              <a:ea typeface="Barlow Condensed Medium"/>
              <a:cs typeface="Barlow Condensed Medium"/>
              <a:sym typeface="Barlow Condensed Medium"/>
            </a:endParaRPr>
          </a:p>
        </p:txBody>
      </p:sp>
      <p:sp>
        <p:nvSpPr>
          <p:cNvPr id="64" name="Google Shape;64;p7">
            <a:hlinkClick r:id="rId8" action="ppaction://hlinksldjump"/>
          </p:cNvPr>
          <p:cNvSpPr txBox="1"/>
          <p:nvPr/>
        </p:nvSpPr>
        <p:spPr>
          <a:xfrm>
            <a:off x="1706404" y="4189155"/>
            <a:ext cx="2698556" cy="323944"/>
          </a:xfrm>
          <a:prstGeom prst="rect">
            <a:avLst/>
          </a:prstGeom>
          <a:solidFill>
            <a:schemeClr val="accent2"/>
          </a:solidFill>
          <a:ln>
            <a:noFill/>
          </a:ln>
        </p:spPr>
        <p:txBody>
          <a:bodyPr spcFirstLastPara="1" wrap="square" lIns="99044" tIns="99044" rIns="99044" bIns="99044" anchor="ctr" anchorCtr="0">
            <a:noAutofit/>
          </a:bodyPr>
          <a:lstStyle/>
          <a:p>
            <a:pPr algn="r">
              <a:buClr>
                <a:schemeClr val="dk2"/>
              </a:buClr>
              <a:buSzPts val="4000"/>
            </a:pPr>
            <a:r>
              <a:rPr lang="en" sz="2600" b="1">
                <a:solidFill>
                  <a:schemeClr val="lt1"/>
                </a:solidFill>
                <a:latin typeface="Barlow Condensed"/>
                <a:ea typeface="Barlow Condensed"/>
                <a:cs typeface="Barlow Condensed"/>
                <a:sym typeface="Barlow Condensed"/>
              </a:rPr>
              <a:t>THE DRINKS</a:t>
            </a:r>
            <a:endParaRPr sz="1138" b="1">
              <a:solidFill>
                <a:schemeClr val="lt1"/>
              </a:solidFill>
              <a:latin typeface="Barlow Condensed"/>
              <a:ea typeface="Barlow Condensed"/>
              <a:cs typeface="Barlow Condensed"/>
              <a:sym typeface="Barlow Condensed"/>
            </a:endParaRPr>
          </a:p>
        </p:txBody>
      </p:sp>
      <p:grpSp>
        <p:nvGrpSpPr>
          <p:cNvPr id="65" name="Google Shape;65;p7"/>
          <p:cNvGrpSpPr/>
          <p:nvPr/>
        </p:nvGrpSpPr>
        <p:grpSpPr>
          <a:xfrm>
            <a:off x="1586304" y="3749699"/>
            <a:ext cx="4761342" cy="834529"/>
            <a:chOff x="3854415" y="5639690"/>
            <a:chExt cx="7873323" cy="1379971"/>
          </a:xfrm>
        </p:grpSpPr>
        <p:pic>
          <p:nvPicPr>
            <p:cNvPr id="66" name="Google Shape;66;p7" descr="Chart&#10;&#10;Description automatically generated"/>
            <p:cNvPicPr preferRelativeResize="0"/>
            <p:nvPr/>
          </p:nvPicPr>
          <p:blipFill rotWithShape="1">
            <a:blip r:embed="rId9">
              <a:alphaModFix/>
            </a:blip>
            <a:srcRect/>
            <a:stretch/>
          </p:blipFill>
          <p:spPr>
            <a:xfrm>
              <a:off x="4486117" y="5825169"/>
              <a:ext cx="779930" cy="1151251"/>
            </a:xfrm>
            <a:prstGeom prst="rect">
              <a:avLst/>
            </a:prstGeom>
            <a:noFill/>
            <a:ln>
              <a:noFill/>
            </a:ln>
          </p:spPr>
        </p:pic>
        <p:pic>
          <p:nvPicPr>
            <p:cNvPr id="67" name="Google Shape;67;p7" descr="Chart, funnel chart&#10;&#10;Description automatically generated"/>
            <p:cNvPicPr preferRelativeResize="0"/>
            <p:nvPr/>
          </p:nvPicPr>
          <p:blipFill rotWithShape="1">
            <a:blip r:embed="rId10">
              <a:alphaModFix/>
            </a:blip>
            <a:srcRect/>
            <a:stretch/>
          </p:blipFill>
          <p:spPr>
            <a:xfrm>
              <a:off x="3854415" y="5639690"/>
              <a:ext cx="631703" cy="1379971"/>
            </a:xfrm>
            <a:prstGeom prst="rect">
              <a:avLst/>
            </a:prstGeom>
            <a:noFill/>
            <a:ln>
              <a:noFill/>
            </a:ln>
          </p:spPr>
        </p:pic>
        <p:pic>
          <p:nvPicPr>
            <p:cNvPr id="68" name="Google Shape;68;p7" descr="A picture containing cup&#10;&#10;Description automatically generated"/>
            <p:cNvPicPr preferRelativeResize="0"/>
            <p:nvPr/>
          </p:nvPicPr>
          <p:blipFill rotWithShape="1">
            <a:blip r:embed="rId11">
              <a:alphaModFix/>
            </a:blip>
            <a:srcRect/>
            <a:stretch/>
          </p:blipFill>
          <p:spPr>
            <a:xfrm>
              <a:off x="11037824" y="5721644"/>
              <a:ext cx="689914" cy="1164361"/>
            </a:xfrm>
            <a:prstGeom prst="rect">
              <a:avLst/>
            </a:prstGeom>
            <a:noFill/>
            <a:ln>
              <a:noFill/>
            </a:ln>
          </p:spPr>
        </p:pic>
      </p:grpSp>
      <p:grpSp>
        <p:nvGrpSpPr>
          <p:cNvPr id="69" name="Google Shape;69;p7"/>
          <p:cNvGrpSpPr/>
          <p:nvPr/>
        </p:nvGrpSpPr>
        <p:grpSpPr>
          <a:xfrm>
            <a:off x="5425026" y="1206611"/>
            <a:ext cx="1048037" cy="833857"/>
            <a:chOff x="6378944" y="1283226"/>
            <a:chExt cx="1289892" cy="1026286"/>
          </a:xfrm>
        </p:grpSpPr>
        <p:pic>
          <p:nvPicPr>
            <p:cNvPr id="70" name="Google Shape;70;p7" descr="A picture containing surface chart&#10;&#10;Description automatically generated"/>
            <p:cNvPicPr preferRelativeResize="0"/>
            <p:nvPr/>
          </p:nvPicPr>
          <p:blipFill rotWithShape="1">
            <a:blip r:embed="rId12">
              <a:alphaModFix/>
            </a:blip>
            <a:srcRect/>
            <a:stretch/>
          </p:blipFill>
          <p:spPr>
            <a:xfrm>
              <a:off x="7061828" y="1283226"/>
              <a:ext cx="607008" cy="598302"/>
            </a:xfrm>
            <a:prstGeom prst="rect">
              <a:avLst/>
            </a:prstGeom>
            <a:noFill/>
            <a:ln>
              <a:noFill/>
            </a:ln>
          </p:spPr>
        </p:pic>
        <p:pic>
          <p:nvPicPr>
            <p:cNvPr id="71" name="Google Shape;71;p7" descr="A picture containing food, snack food, plastic&#10;&#10;Description automatically generated"/>
            <p:cNvPicPr preferRelativeResize="0"/>
            <p:nvPr/>
          </p:nvPicPr>
          <p:blipFill rotWithShape="1">
            <a:blip r:embed="rId13">
              <a:alphaModFix/>
            </a:blip>
            <a:srcRect/>
            <a:stretch/>
          </p:blipFill>
          <p:spPr>
            <a:xfrm>
              <a:off x="6378944" y="1394078"/>
              <a:ext cx="738646" cy="598303"/>
            </a:xfrm>
            <a:prstGeom prst="rect">
              <a:avLst/>
            </a:prstGeom>
            <a:noFill/>
            <a:ln>
              <a:noFill/>
            </a:ln>
          </p:spPr>
        </p:pic>
        <p:pic>
          <p:nvPicPr>
            <p:cNvPr id="72" name="Google Shape;72;p7" descr="A picture containing vector graphics&#10;&#10;Description automatically generated"/>
            <p:cNvPicPr preferRelativeResize="0"/>
            <p:nvPr/>
          </p:nvPicPr>
          <p:blipFill rotWithShape="1">
            <a:blip r:embed="rId14">
              <a:alphaModFix/>
            </a:blip>
            <a:srcRect/>
            <a:stretch/>
          </p:blipFill>
          <p:spPr>
            <a:xfrm>
              <a:off x="6722468" y="1711209"/>
              <a:ext cx="792009" cy="598303"/>
            </a:xfrm>
            <a:prstGeom prst="rect">
              <a:avLst/>
            </a:prstGeom>
            <a:noFill/>
            <a:ln>
              <a:noFill/>
            </a:ln>
          </p:spPr>
        </p:pic>
      </p:grpSp>
      <p:sp>
        <p:nvSpPr>
          <p:cNvPr id="77" name="Google Shape;77;p7"/>
          <p:cNvSpPr txBox="1"/>
          <p:nvPr/>
        </p:nvSpPr>
        <p:spPr>
          <a:xfrm>
            <a:off x="3406287" y="636520"/>
            <a:ext cx="3139988" cy="620344"/>
          </a:xfrm>
          <a:prstGeom prst="rect">
            <a:avLst/>
          </a:prstGeom>
          <a:solidFill>
            <a:srgbClr val="21231E"/>
          </a:solidFill>
          <a:ln>
            <a:noFill/>
          </a:ln>
        </p:spPr>
        <p:txBody>
          <a:bodyPr spcFirstLastPara="1" wrap="square" lIns="99044" tIns="99044" rIns="99044" bIns="99044" anchor="ctr" anchorCtr="0">
            <a:noAutofit/>
          </a:bodyPr>
          <a:lstStyle/>
          <a:p>
            <a:pPr algn="ctr"/>
            <a:r>
              <a:rPr lang="en" sz="4875" dirty="0">
                <a:solidFill>
                  <a:schemeClr val="accent1"/>
                </a:solidFill>
                <a:latin typeface="Lobster"/>
                <a:ea typeface="Lobster"/>
                <a:cs typeface="Lobster"/>
                <a:sym typeface="Lobster"/>
              </a:rPr>
              <a:t>Menu</a:t>
            </a:r>
            <a:endParaRPr sz="4875" dirty="0">
              <a:solidFill>
                <a:schemeClr val="accent1"/>
              </a:solidFill>
              <a:latin typeface="Lobster"/>
              <a:ea typeface="Lobster"/>
              <a:cs typeface="Lobster"/>
              <a:sym typeface="Lobster"/>
            </a:endParaRPr>
          </a:p>
        </p:txBody>
      </p:sp>
      <p:sp>
        <p:nvSpPr>
          <p:cNvPr id="30" name="TextBox 29"/>
          <p:cNvSpPr txBox="1"/>
          <p:nvPr/>
        </p:nvSpPr>
        <p:spPr>
          <a:xfrm>
            <a:off x="4999071" y="5863721"/>
            <a:ext cx="4133089" cy="707886"/>
          </a:xfrm>
          <a:prstGeom prst="rect">
            <a:avLst/>
          </a:prstGeom>
          <a:noFill/>
        </p:spPr>
        <p:txBody>
          <a:bodyPr wrap="square" rtlCol="0">
            <a:spAutoFit/>
          </a:bodyPr>
          <a:lstStyle/>
          <a:p>
            <a:pPr algn="just"/>
            <a:r>
              <a:rPr lang="en-US" sz="800" dirty="0">
                <a:solidFill>
                  <a:srgbClr val="FFFF00"/>
                </a:solidFill>
              </a:rPr>
              <a:t>Allergic statement </a:t>
            </a:r>
          </a:p>
          <a:p>
            <a:pPr algn="just"/>
            <a:r>
              <a:rPr lang="en-US" sz="800" dirty="0">
                <a:solidFill>
                  <a:srgbClr val="FFFF00"/>
                </a:solidFill>
              </a:rPr>
              <a:t>The hotel cannot guarantee or recommend any of the food suitable for those with allergies due to multiple ingredients in our dishes. Anyone having a gluten allergy, wine and allergens, peanuts, milk, and seeds should be informed of the hotel before ordering the food.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16"/>
          <p:cNvSpPr/>
          <p:nvPr/>
        </p:nvSpPr>
        <p:spPr>
          <a:xfrm rot="2380012">
            <a:off x="8622696" y="1821244"/>
            <a:ext cx="1301769" cy="1301769"/>
          </a:xfrm>
          <a:prstGeom prst="irregularSeal2">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93" name="Google Shape;193;p16"/>
          <p:cNvSpPr/>
          <p:nvPr/>
        </p:nvSpPr>
        <p:spPr>
          <a:xfrm>
            <a:off x="7987314" y="5534947"/>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94" name="Google Shape;194;p16"/>
          <p:cNvSpPr/>
          <p:nvPr/>
        </p:nvSpPr>
        <p:spPr>
          <a:xfrm>
            <a:off x="8243909" y="3158758"/>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95" name="Google Shape;195;p16"/>
          <p:cNvSpPr txBox="1">
            <a:spLocks noGrp="1"/>
          </p:cNvSpPr>
          <p:nvPr>
            <p:ph type="title"/>
          </p:nvPr>
        </p:nvSpPr>
        <p:spPr>
          <a:xfrm>
            <a:off x="681338" y="658222"/>
            <a:ext cx="7648846" cy="620344"/>
          </a:xfrm>
          <a:prstGeom prst="rect">
            <a:avLst/>
          </a:prstGeom>
        </p:spPr>
        <p:txBody>
          <a:bodyPr spcFirstLastPara="1" wrap="square" lIns="99044" tIns="99044" rIns="99044" bIns="99044" anchor="t" anchorCtr="0">
            <a:noAutofit/>
          </a:bodyPr>
          <a:lstStyle/>
          <a:p>
            <a:r>
              <a:rPr lang="en" dirty="0"/>
              <a:t>Main Courses With Wine Pairing </a:t>
            </a:r>
            <a:endParaRPr dirty="0"/>
          </a:p>
        </p:txBody>
      </p:sp>
      <p:pic>
        <p:nvPicPr>
          <p:cNvPr id="202" name="Google Shape;202;p16" descr="A picture containing surface chart&#10;&#10;Description automatically generated"/>
          <p:cNvPicPr preferRelativeResize="0"/>
          <p:nvPr/>
        </p:nvPicPr>
        <p:blipFill rotWithShape="1">
          <a:blip r:embed="rId3">
            <a:alphaModFix/>
          </a:blip>
          <a:srcRect/>
          <a:stretch/>
        </p:blipFill>
        <p:spPr>
          <a:xfrm>
            <a:off x="7963262" y="5534947"/>
            <a:ext cx="891962" cy="879166"/>
          </a:xfrm>
          <a:prstGeom prst="rect">
            <a:avLst/>
          </a:prstGeom>
          <a:noFill/>
          <a:ln>
            <a:noFill/>
          </a:ln>
        </p:spPr>
      </p:pic>
      <p:pic>
        <p:nvPicPr>
          <p:cNvPr id="203" name="Google Shape;203;p16" descr="A picture containing food, snack food, plastic&#10;&#10;Description automatically generated"/>
          <p:cNvPicPr preferRelativeResize="0"/>
          <p:nvPr/>
        </p:nvPicPr>
        <p:blipFill rotWithShape="1">
          <a:blip r:embed="rId4">
            <a:alphaModFix/>
          </a:blip>
          <a:srcRect/>
          <a:stretch/>
        </p:blipFill>
        <p:spPr>
          <a:xfrm>
            <a:off x="8357075" y="3312541"/>
            <a:ext cx="850729" cy="689077"/>
          </a:xfrm>
          <a:prstGeom prst="rect">
            <a:avLst/>
          </a:prstGeom>
          <a:noFill/>
          <a:ln>
            <a:noFill/>
          </a:ln>
        </p:spPr>
      </p:pic>
      <p:sp>
        <p:nvSpPr>
          <p:cNvPr id="205" name="Google Shape;205;p16">
            <a:hlinkClick r:id="rId5" action="ppaction://hlinksldjump"/>
          </p:cNvPr>
          <p:cNvSpPr/>
          <p:nvPr/>
        </p:nvSpPr>
        <p:spPr>
          <a:xfrm rot="10241445">
            <a:off x="8838225" y="5433885"/>
            <a:ext cx="962736" cy="707977"/>
          </a:xfrm>
          <a:custGeom>
            <a:avLst/>
            <a:gdLst/>
            <a:ahLst/>
            <a:cxnLst/>
            <a:rect l="l" t="t" r="r" b="b"/>
            <a:pathLst>
              <a:path w="10653" h="7834" extrusionOk="0">
                <a:moveTo>
                  <a:pt x="3801" y="1"/>
                </a:moveTo>
                <a:lnTo>
                  <a:pt x="0" y="3195"/>
                </a:lnTo>
                <a:lnTo>
                  <a:pt x="3801" y="6371"/>
                </a:lnTo>
                <a:lnTo>
                  <a:pt x="3801" y="4640"/>
                </a:lnTo>
                <a:cubicBezTo>
                  <a:pt x="8475" y="4693"/>
                  <a:pt x="10652" y="7834"/>
                  <a:pt x="10652" y="7834"/>
                </a:cubicBezTo>
                <a:cubicBezTo>
                  <a:pt x="10652" y="7834"/>
                  <a:pt x="9653" y="1910"/>
                  <a:pt x="3801" y="1857"/>
                </a:cubicBezTo>
                <a:lnTo>
                  <a:pt x="3801" y="1"/>
                </a:lnTo>
                <a:close/>
              </a:path>
            </a:pathLst>
          </a:custGeom>
          <a:solidFill>
            <a:schemeClr val="accent2"/>
          </a:solidFill>
          <a:ln>
            <a:noFill/>
          </a:ln>
        </p:spPr>
        <p:txBody>
          <a:bodyPr spcFirstLastPara="1" wrap="square" lIns="74283" tIns="74283" rIns="74283" bIns="74283" anchor="ctr" anchorCtr="0">
            <a:noAutofit/>
          </a:bodyPr>
          <a:lstStyle/>
          <a:p>
            <a:endParaRPr sz="1138"/>
          </a:p>
        </p:txBody>
      </p:sp>
      <p:sp>
        <p:nvSpPr>
          <p:cNvPr id="3" name="TextBox 2"/>
          <p:cNvSpPr txBox="1"/>
          <p:nvPr/>
        </p:nvSpPr>
        <p:spPr>
          <a:xfrm>
            <a:off x="926003" y="1389844"/>
            <a:ext cx="7851574" cy="5601533"/>
          </a:xfrm>
          <a:prstGeom prst="rect">
            <a:avLst/>
          </a:prstGeom>
          <a:noFill/>
        </p:spPr>
        <p:txBody>
          <a:bodyPr wrap="square" rtlCol="0">
            <a:spAutoFit/>
          </a:bodyPr>
          <a:lstStyle/>
          <a:p>
            <a:r>
              <a:rPr lang="en-US" sz="1500" b="1" dirty="0">
                <a:solidFill>
                  <a:srgbClr val="C00000"/>
                </a:solidFill>
              </a:rPr>
              <a:t>The Classic Veggie Nut Burger &amp; Chips ……………………….                                 £5.75</a:t>
            </a:r>
          </a:p>
          <a:p>
            <a:r>
              <a:rPr lang="en-US" sz="1500" dirty="0">
                <a:solidFill>
                  <a:schemeClr val="tx1"/>
                </a:solidFill>
              </a:rPr>
              <a:t>Hotel trinity veggie nut burger. The bread roll is lightly toasted and spread with homemade and smooth rosemary hummus. On the top, bubble gum and soft lettuce leaf are placed. Our classic burger is topped delicately with freshly sliced tomatoes and tomato chutney. It is served with chips, salad with mixed leaves and homemade ketchup. This should be considered the ultimate comfort food for all.</a:t>
            </a:r>
          </a:p>
          <a:p>
            <a:endParaRPr lang="en-US" sz="1500" dirty="0">
              <a:solidFill>
                <a:schemeClr val="tx1"/>
              </a:solidFill>
            </a:endParaRPr>
          </a:p>
          <a:p>
            <a:r>
              <a:rPr lang="en-US" sz="1500" b="1" dirty="0">
                <a:solidFill>
                  <a:srgbClr val="7030A0"/>
                </a:solidFill>
              </a:rPr>
              <a:t>Cabernet franc pairing……………………………………………………………..  £2</a:t>
            </a:r>
          </a:p>
          <a:p>
            <a:r>
              <a:rPr lang="en-US" sz="1500" dirty="0">
                <a:solidFill>
                  <a:schemeClr val="tx1"/>
                </a:solidFill>
              </a:rPr>
              <a:t>It has the taste of strawberry, roasted pepper, red plum, gravel, and </a:t>
            </a:r>
            <a:r>
              <a:rPr lang="en-US" sz="1500" dirty="0" err="1">
                <a:solidFill>
                  <a:schemeClr val="tx1"/>
                </a:solidFill>
              </a:rPr>
              <a:t>chilli</a:t>
            </a:r>
            <a:r>
              <a:rPr lang="en-US" sz="1500" dirty="0">
                <a:solidFill>
                  <a:schemeClr val="tx1"/>
                </a:solidFill>
              </a:rPr>
              <a:t> pepper and pairs well with the burgers.</a:t>
            </a:r>
          </a:p>
          <a:p>
            <a:endParaRPr lang="en-US" sz="1500" b="1" dirty="0">
              <a:solidFill>
                <a:schemeClr val="tx1"/>
              </a:solidFill>
            </a:endParaRPr>
          </a:p>
          <a:p>
            <a:r>
              <a:rPr lang="en-US" sz="1500" b="1" dirty="0">
                <a:solidFill>
                  <a:srgbClr val="C00000"/>
                </a:solidFill>
              </a:rPr>
              <a:t>Hotel Trinity special ………………………………………..                                               £4.95</a:t>
            </a:r>
          </a:p>
          <a:p>
            <a:r>
              <a:rPr lang="en-US" sz="1500" dirty="0">
                <a:solidFill>
                  <a:schemeClr val="tx1"/>
                </a:solidFill>
              </a:rPr>
              <a:t>The dish which redefines vegetarian food, our expert chefs has let their juices flow creatively, proving that being vegan or vegetarian does not mean eating lettuce leaves and carrot sticks. These dishes and their aroma that let you experience the diversity of mouthwatering culinary of eating free meat diet. </a:t>
            </a:r>
          </a:p>
          <a:p>
            <a:r>
              <a:rPr lang="en-US" sz="1500" dirty="0">
                <a:solidFill>
                  <a:schemeClr val="tx1"/>
                </a:solidFill>
              </a:rPr>
              <a:t>Including (dairy vegetables, rice, lentils, salad and chutney pot with a choice of bread).</a:t>
            </a:r>
          </a:p>
          <a:p>
            <a:endParaRPr lang="en-US" sz="1500" dirty="0">
              <a:solidFill>
                <a:schemeClr val="tx1"/>
              </a:solidFill>
            </a:endParaRPr>
          </a:p>
          <a:p>
            <a:r>
              <a:rPr lang="en-US" sz="1500" b="1" dirty="0">
                <a:solidFill>
                  <a:srgbClr val="7030A0"/>
                </a:solidFill>
              </a:rPr>
              <a:t>Sangiovese Wine paring………………………………………………………………………….  £2</a:t>
            </a:r>
          </a:p>
          <a:p>
            <a:r>
              <a:rPr lang="en-US" sz="1500" dirty="0">
                <a:solidFill>
                  <a:schemeClr val="tx1"/>
                </a:solidFill>
              </a:rPr>
              <a:t>Have a taste of red currant, raspberry, clay pot and roasted tomatoes.</a:t>
            </a:r>
          </a:p>
          <a:p>
            <a:endParaRPr lang="en-US" dirty="0">
              <a:solidFill>
                <a:schemeClr val="tx1"/>
              </a:solidFill>
            </a:endParaRPr>
          </a:p>
          <a:p>
            <a:endParaRPr lang="en-US" dirty="0">
              <a:solidFill>
                <a:schemeClr val="tx1"/>
              </a:solidFill>
            </a:endParaRPr>
          </a:p>
        </p:txBody>
      </p:sp>
      <p:pic>
        <p:nvPicPr>
          <p:cNvPr id="21" name="Google Shape;149;p12" descr="A picture containing cup&#10;&#10;Description automatically generated"/>
          <p:cNvPicPr preferRelativeResize="0"/>
          <p:nvPr/>
        </p:nvPicPr>
        <p:blipFill rotWithShape="1">
          <a:blip r:embed="rId6">
            <a:alphaModFix/>
          </a:blip>
          <a:srcRect/>
          <a:stretch/>
        </p:blipFill>
        <p:spPr>
          <a:xfrm>
            <a:off x="8965956" y="1909537"/>
            <a:ext cx="483695" cy="94869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3" name="Google Shape;193;p16"/>
          <p:cNvSpPr/>
          <p:nvPr/>
        </p:nvSpPr>
        <p:spPr>
          <a:xfrm>
            <a:off x="8412140" y="4696219"/>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94" name="Google Shape;194;p16"/>
          <p:cNvSpPr/>
          <p:nvPr/>
        </p:nvSpPr>
        <p:spPr>
          <a:xfrm>
            <a:off x="8477406" y="3240199"/>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95" name="Google Shape;195;p16"/>
          <p:cNvSpPr txBox="1">
            <a:spLocks noGrp="1"/>
          </p:cNvSpPr>
          <p:nvPr>
            <p:ph type="title"/>
          </p:nvPr>
        </p:nvSpPr>
        <p:spPr>
          <a:xfrm>
            <a:off x="681338" y="658222"/>
            <a:ext cx="7648846" cy="620344"/>
          </a:xfrm>
          <a:prstGeom prst="rect">
            <a:avLst/>
          </a:prstGeom>
        </p:spPr>
        <p:txBody>
          <a:bodyPr spcFirstLastPara="1" wrap="square" lIns="99044" tIns="99044" rIns="99044" bIns="99044" anchor="t" anchorCtr="0">
            <a:noAutofit/>
          </a:bodyPr>
          <a:lstStyle/>
          <a:p>
            <a:r>
              <a:rPr lang="en" dirty="0"/>
              <a:t>Main Courses With Wine Pairing </a:t>
            </a:r>
            <a:endParaRPr dirty="0"/>
          </a:p>
        </p:txBody>
      </p:sp>
      <p:pic>
        <p:nvPicPr>
          <p:cNvPr id="202" name="Google Shape;202;p16" descr="A picture containing surface chart&#10;&#10;Description automatically generated"/>
          <p:cNvPicPr preferRelativeResize="0"/>
          <p:nvPr/>
        </p:nvPicPr>
        <p:blipFill rotWithShape="1">
          <a:blip r:embed="rId3">
            <a:alphaModFix/>
          </a:blip>
          <a:srcRect/>
          <a:stretch/>
        </p:blipFill>
        <p:spPr>
          <a:xfrm>
            <a:off x="8427631" y="4655781"/>
            <a:ext cx="891962" cy="879166"/>
          </a:xfrm>
          <a:prstGeom prst="rect">
            <a:avLst/>
          </a:prstGeom>
          <a:noFill/>
          <a:ln>
            <a:noFill/>
          </a:ln>
        </p:spPr>
      </p:pic>
      <p:pic>
        <p:nvPicPr>
          <p:cNvPr id="203" name="Google Shape;203;p16" descr="A picture containing food, snack food, plastic&#10;&#10;Description automatically generated"/>
          <p:cNvPicPr preferRelativeResize="0"/>
          <p:nvPr/>
        </p:nvPicPr>
        <p:blipFill rotWithShape="1">
          <a:blip r:embed="rId4">
            <a:alphaModFix/>
          </a:blip>
          <a:srcRect/>
          <a:stretch/>
        </p:blipFill>
        <p:spPr>
          <a:xfrm>
            <a:off x="8608275" y="3387659"/>
            <a:ext cx="850729" cy="689077"/>
          </a:xfrm>
          <a:prstGeom prst="rect">
            <a:avLst/>
          </a:prstGeom>
          <a:noFill/>
          <a:ln>
            <a:noFill/>
          </a:ln>
        </p:spPr>
      </p:pic>
      <p:sp>
        <p:nvSpPr>
          <p:cNvPr id="205" name="Google Shape;205;p16">
            <a:hlinkClick r:id="rId5" action="ppaction://hlinksldjump"/>
          </p:cNvPr>
          <p:cNvSpPr/>
          <p:nvPr/>
        </p:nvSpPr>
        <p:spPr>
          <a:xfrm rot="10241445">
            <a:off x="8838225" y="5433885"/>
            <a:ext cx="962736" cy="707977"/>
          </a:xfrm>
          <a:custGeom>
            <a:avLst/>
            <a:gdLst/>
            <a:ahLst/>
            <a:cxnLst/>
            <a:rect l="l" t="t" r="r" b="b"/>
            <a:pathLst>
              <a:path w="10653" h="7834" extrusionOk="0">
                <a:moveTo>
                  <a:pt x="3801" y="1"/>
                </a:moveTo>
                <a:lnTo>
                  <a:pt x="0" y="3195"/>
                </a:lnTo>
                <a:lnTo>
                  <a:pt x="3801" y="6371"/>
                </a:lnTo>
                <a:lnTo>
                  <a:pt x="3801" y="4640"/>
                </a:lnTo>
                <a:cubicBezTo>
                  <a:pt x="8475" y="4693"/>
                  <a:pt x="10652" y="7834"/>
                  <a:pt x="10652" y="7834"/>
                </a:cubicBezTo>
                <a:cubicBezTo>
                  <a:pt x="10652" y="7834"/>
                  <a:pt x="9653" y="1910"/>
                  <a:pt x="3801" y="1857"/>
                </a:cubicBezTo>
                <a:lnTo>
                  <a:pt x="3801" y="1"/>
                </a:lnTo>
                <a:close/>
              </a:path>
            </a:pathLst>
          </a:custGeom>
          <a:solidFill>
            <a:schemeClr val="accent2"/>
          </a:solidFill>
          <a:ln>
            <a:noFill/>
          </a:ln>
        </p:spPr>
        <p:txBody>
          <a:bodyPr spcFirstLastPara="1" wrap="square" lIns="74283" tIns="74283" rIns="74283" bIns="74283" anchor="ctr" anchorCtr="0">
            <a:noAutofit/>
          </a:bodyPr>
          <a:lstStyle/>
          <a:p>
            <a:endParaRPr sz="1138"/>
          </a:p>
        </p:txBody>
      </p:sp>
      <p:sp>
        <p:nvSpPr>
          <p:cNvPr id="3" name="TextBox 2"/>
          <p:cNvSpPr txBox="1"/>
          <p:nvPr/>
        </p:nvSpPr>
        <p:spPr>
          <a:xfrm>
            <a:off x="756707" y="1380381"/>
            <a:ext cx="7851574" cy="5693866"/>
          </a:xfrm>
          <a:prstGeom prst="rect">
            <a:avLst/>
          </a:prstGeom>
          <a:noFill/>
        </p:spPr>
        <p:txBody>
          <a:bodyPr wrap="square" rtlCol="0">
            <a:spAutoFit/>
          </a:bodyPr>
          <a:lstStyle/>
          <a:p>
            <a:r>
              <a:rPr lang="en-US" sz="1600" b="1" dirty="0">
                <a:solidFill>
                  <a:srgbClr val="FF0000"/>
                </a:solidFill>
              </a:rPr>
              <a:t>The hotel Trinity Veg balls and Hummus wrap………………………………£3.95</a:t>
            </a:r>
          </a:p>
          <a:p>
            <a:r>
              <a:rPr lang="en-US" sz="1600" dirty="0">
                <a:solidFill>
                  <a:schemeClr val="tx1"/>
                </a:solidFill>
              </a:rPr>
              <a:t>Healthy and fresh salad and black olives baked inside the wraps with homemade veg balls, finishing off with Hummus spread inside in one healthy baked bread. Served with the tomato chutney as a sideline. </a:t>
            </a:r>
          </a:p>
          <a:p>
            <a:endParaRPr lang="en-US" sz="1600" dirty="0">
              <a:solidFill>
                <a:schemeClr val="tx1"/>
              </a:solidFill>
            </a:endParaRPr>
          </a:p>
          <a:p>
            <a:r>
              <a:rPr lang="en-US" sz="1600" b="1" dirty="0">
                <a:solidFill>
                  <a:srgbClr val="7030A0"/>
                </a:solidFill>
              </a:rPr>
              <a:t>White wine pairing………………………………………………………………….  £2</a:t>
            </a:r>
          </a:p>
          <a:p>
            <a:r>
              <a:rPr lang="en-US" sz="1600" dirty="0">
                <a:solidFill>
                  <a:schemeClr val="tx1"/>
                </a:solidFill>
              </a:rPr>
              <a:t>Incredibly, white wine is diverse, spanning from heavy or crisp to lemon and honey to bone dry or sweet. </a:t>
            </a:r>
          </a:p>
          <a:p>
            <a:r>
              <a:rPr lang="en-US" sz="1600" dirty="0">
                <a:solidFill>
                  <a:schemeClr val="tx1"/>
                </a:solidFill>
              </a:rPr>
              <a:t>White wine is incredibly diverse, spanning from crisp or heavy to honey or lemon to bone dry or sweet.</a:t>
            </a:r>
          </a:p>
          <a:p>
            <a:endParaRPr lang="en-US" sz="1600" dirty="0">
              <a:solidFill>
                <a:schemeClr val="tx1"/>
              </a:solidFill>
            </a:endParaRPr>
          </a:p>
          <a:p>
            <a:r>
              <a:rPr lang="en-US" sz="1600" b="1" dirty="0">
                <a:solidFill>
                  <a:srgbClr val="C00000"/>
                </a:solidFill>
              </a:rPr>
              <a:t>Hotel Trinity sharing platter………………………..                                          £6.45</a:t>
            </a:r>
          </a:p>
          <a:p>
            <a:r>
              <a:rPr lang="en-US" sz="1600" dirty="0">
                <a:solidFill>
                  <a:schemeClr val="tx1"/>
                </a:solidFill>
              </a:rPr>
              <a:t>In this dish, all the </a:t>
            </a:r>
            <a:r>
              <a:rPr lang="en-US" sz="1600" dirty="0" err="1">
                <a:solidFill>
                  <a:schemeClr val="tx1"/>
                </a:solidFill>
              </a:rPr>
              <a:t>favourite</a:t>
            </a:r>
            <a:r>
              <a:rPr lang="en-US" sz="1600" dirty="0">
                <a:solidFill>
                  <a:schemeClr val="tx1"/>
                </a:solidFill>
              </a:rPr>
              <a:t> nibbles of hotel trinity are combined. It can be shared and can be indulged on its own… who likes to share anyway.</a:t>
            </a:r>
          </a:p>
          <a:p>
            <a:r>
              <a:rPr lang="en-US" sz="1600" dirty="0">
                <a:solidFill>
                  <a:schemeClr val="tx1"/>
                </a:solidFill>
              </a:rPr>
              <a:t> (2 bread, 2 vegetable curries, 2 snack size beg, lentils, salad, and sauces)</a:t>
            </a:r>
          </a:p>
          <a:p>
            <a:endParaRPr lang="en-US" sz="1600" dirty="0">
              <a:solidFill>
                <a:schemeClr val="tx1"/>
              </a:solidFill>
            </a:endParaRPr>
          </a:p>
          <a:p>
            <a:r>
              <a:rPr lang="en-US" sz="1600" b="1" dirty="0">
                <a:solidFill>
                  <a:srgbClr val="7030A0"/>
                </a:solidFill>
              </a:rPr>
              <a:t>Red wine pairing……………………………………………………………………….  £2</a:t>
            </a:r>
          </a:p>
          <a:p>
            <a:r>
              <a:rPr lang="en-US" sz="1600" dirty="0">
                <a:solidFill>
                  <a:schemeClr val="tx1"/>
                </a:solidFill>
              </a:rPr>
              <a:t>While having dinner, a lot of people love drinking red wine. It is a heavier wine, fuller with alcohol content and full bodies, which pairs nicely with a heavier dinner. Given the logic, rides and wines only go with meat, but people eating veggies also feel confident. Pairs well with the Hotel trinity sharing platter. </a:t>
            </a:r>
          </a:p>
          <a:p>
            <a:endParaRPr lang="en-US" dirty="0">
              <a:solidFill>
                <a:schemeClr val="tx1"/>
              </a:solidFill>
            </a:endParaRPr>
          </a:p>
          <a:p>
            <a:endParaRPr lang="en-US" dirty="0">
              <a:solidFill>
                <a:schemeClr val="tx1"/>
              </a:solidFill>
            </a:endParaRPr>
          </a:p>
        </p:txBody>
      </p:sp>
      <p:sp>
        <p:nvSpPr>
          <p:cNvPr id="11" name="Google Shape;137;p12"/>
          <p:cNvSpPr/>
          <p:nvPr/>
        </p:nvSpPr>
        <p:spPr>
          <a:xfrm rot="2380012">
            <a:off x="8524544" y="1635908"/>
            <a:ext cx="1301769" cy="1301769"/>
          </a:xfrm>
          <a:prstGeom prst="irregularSeal2">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pic>
        <p:nvPicPr>
          <p:cNvPr id="12" name="Google Shape;149;p12" descr="A picture containing cup&#10;&#10;Description automatically generated"/>
          <p:cNvPicPr preferRelativeResize="0"/>
          <p:nvPr/>
        </p:nvPicPr>
        <p:blipFill rotWithShape="1">
          <a:blip r:embed="rId6">
            <a:alphaModFix/>
          </a:blip>
          <a:srcRect/>
          <a:stretch/>
        </p:blipFill>
        <p:spPr>
          <a:xfrm>
            <a:off x="8873612" y="1692232"/>
            <a:ext cx="483695" cy="948690"/>
          </a:xfrm>
          <a:prstGeom prst="rect">
            <a:avLst/>
          </a:prstGeom>
          <a:noFill/>
          <a:ln>
            <a:noFill/>
          </a:ln>
        </p:spPr>
      </p:pic>
    </p:spTree>
    <p:extLst>
      <p:ext uri="{BB962C8B-B14F-4D97-AF65-F5344CB8AC3E}">
        <p14:creationId xmlns:p14="http://schemas.microsoft.com/office/powerpoint/2010/main" val="2780187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9"/>
          <p:cNvSpPr txBox="1">
            <a:spLocks noGrp="1"/>
          </p:cNvSpPr>
          <p:nvPr>
            <p:ph type="title"/>
          </p:nvPr>
        </p:nvSpPr>
        <p:spPr>
          <a:xfrm>
            <a:off x="1061166" y="998447"/>
            <a:ext cx="3099354" cy="584513"/>
          </a:xfrm>
          <a:prstGeom prst="rect">
            <a:avLst/>
          </a:prstGeom>
        </p:spPr>
        <p:txBody>
          <a:bodyPr spcFirstLastPara="1" wrap="square" lIns="99044" tIns="99044" rIns="99044" bIns="99044" anchor="ctr" anchorCtr="0">
            <a:noAutofit/>
          </a:bodyPr>
          <a:lstStyle/>
          <a:p>
            <a:r>
              <a:rPr lang="en-US" dirty="0"/>
              <a:t>Sidelines</a:t>
            </a:r>
            <a:endParaRPr dirty="0"/>
          </a:p>
        </p:txBody>
      </p:sp>
      <p:pic>
        <p:nvPicPr>
          <p:cNvPr id="101" name="Google Shape;101;p9" descr="A bowl of candy&#10;&#10;Description automatically generated with low confidence"/>
          <p:cNvPicPr preferRelativeResize="0"/>
          <p:nvPr/>
        </p:nvPicPr>
        <p:blipFill rotWithShape="1">
          <a:blip r:embed="rId3">
            <a:alphaModFix/>
          </a:blip>
          <a:srcRect/>
          <a:stretch/>
        </p:blipFill>
        <p:spPr>
          <a:xfrm>
            <a:off x="1224974" y="907382"/>
            <a:ext cx="970966" cy="675574"/>
          </a:xfrm>
          <a:prstGeom prst="rect">
            <a:avLst/>
          </a:prstGeom>
          <a:noFill/>
          <a:ln>
            <a:noFill/>
          </a:ln>
        </p:spPr>
      </p:pic>
      <p:sp>
        <p:nvSpPr>
          <p:cNvPr id="107" name="Google Shape;107;p9">
            <a:hlinkClick r:id="rId4" action="ppaction://hlinksldjump"/>
          </p:cNvPr>
          <p:cNvSpPr/>
          <p:nvPr/>
        </p:nvSpPr>
        <p:spPr>
          <a:xfrm rot="10241445">
            <a:off x="8838225" y="5433885"/>
            <a:ext cx="962736" cy="707977"/>
          </a:xfrm>
          <a:custGeom>
            <a:avLst/>
            <a:gdLst/>
            <a:ahLst/>
            <a:cxnLst/>
            <a:rect l="l" t="t" r="r" b="b"/>
            <a:pathLst>
              <a:path w="10653" h="7834" extrusionOk="0">
                <a:moveTo>
                  <a:pt x="3801" y="1"/>
                </a:moveTo>
                <a:lnTo>
                  <a:pt x="0" y="3195"/>
                </a:lnTo>
                <a:lnTo>
                  <a:pt x="3801" y="6371"/>
                </a:lnTo>
                <a:lnTo>
                  <a:pt x="3801" y="4640"/>
                </a:lnTo>
                <a:cubicBezTo>
                  <a:pt x="8475" y="4693"/>
                  <a:pt x="10652" y="7834"/>
                  <a:pt x="10652" y="7834"/>
                </a:cubicBezTo>
                <a:cubicBezTo>
                  <a:pt x="10652" y="7834"/>
                  <a:pt x="9653" y="1910"/>
                  <a:pt x="3801" y="1857"/>
                </a:cubicBezTo>
                <a:lnTo>
                  <a:pt x="3801" y="1"/>
                </a:lnTo>
                <a:close/>
              </a:path>
            </a:pathLst>
          </a:custGeom>
          <a:solidFill>
            <a:schemeClr val="accent2"/>
          </a:solidFill>
          <a:ln>
            <a:noFill/>
          </a:ln>
        </p:spPr>
        <p:txBody>
          <a:bodyPr spcFirstLastPara="1" wrap="square" lIns="74283" tIns="74283" rIns="74283" bIns="74283" anchor="ctr" anchorCtr="0">
            <a:noAutofit/>
          </a:bodyPr>
          <a:lstStyle/>
          <a:p>
            <a:endParaRPr sz="1138"/>
          </a:p>
        </p:txBody>
      </p:sp>
      <p:sp>
        <p:nvSpPr>
          <p:cNvPr id="10" name="Google Shape;84;p8"/>
          <p:cNvSpPr/>
          <p:nvPr/>
        </p:nvSpPr>
        <p:spPr>
          <a:xfrm>
            <a:off x="7877686" y="1900941"/>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pic>
        <p:nvPicPr>
          <p:cNvPr id="11" name="Google Shape;93;p8" descr="A bowl of candy&#10;&#10;Description automatically generated with low confidence"/>
          <p:cNvPicPr preferRelativeResize="0"/>
          <p:nvPr/>
        </p:nvPicPr>
        <p:blipFill rotWithShape="1">
          <a:blip r:embed="rId3">
            <a:alphaModFix/>
          </a:blip>
          <a:srcRect/>
          <a:stretch/>
        </p:blipFill>
        <p:spPr>
          <a:xfrm>
            <a:off x="8109283" y="2086583"/>
            <a:ext cx="970966" cy="675574"/>
          </a:xfrm>
          <a:prstGeom prst="rect">
            <a:avLst/>
          </a:prstGeom>
          <a:noFill/>
          <a:ln>
            <a:noFill/>
          </a:ln>
        </p:spPr>
      </p:pic>
      <p:sp>
        <p:nvSpPr>
          <p:cNvPr id="5" name="TextBox 4"/>
          <p:cNvSpPr txBox="1"/>
          <p:nvPr/>
        </p:nvSpPr>
        <p:spPr>
          <a:xfrm>
            <a:off x="1024385" y="2151281"/>
            <a:ext cx="8055864" cy="3323987"/>
          </a:xfrm>
          <a:prstGeom prst="rect">
            <a:avLst/>
          </a:prstGeom>
          <a:noFill/>
        </p:spPr>
        <p:txBody>
          <a:bodyPr wrap="square" rtlCol="0">
            <a:spAutoFit/>
          </a:bodyPr>
          <a:lstStyle/>
          <a:p>
            <a:r>
              <a:rPr lang="en-US" cap="all" dirty="0">
                <a:solidFill>
                  <a:srgbClr val="C00000"/>
                </a:solidFill>
              </a:rPr>
              <a:t>CHEF SALAD ………………………………………………..</a:t>
            </a:r>
            <a:r>
              <a:rPr lang="en-US" dirty="0">
                <a:solidFill>
                  <a:srgbClr val="C00000"/>
                </a:solidFill>
              </a:rPr>
              <a:t>£3</a:t>
            </a:r>
          </a:p>
          <a:p>
            <a:r>
              <a:rPr lang="en-US" dirty="0">
                <a:solidFill>
                  <a:schemeClr val="tx1"/>
                </a:solidFill>
              </a:rPr>
              <a:t>Mixed greens, red onions, tomatoes, hard-boiled egg with cheddar and </a:t>
            </a:r>
            <a:r>
              <a:rPr lang="en-US" dirty="0" err="1">
                <a:solidFill>
                  <a:schemeClr val="tx1"/>
                </a:solidFill>
              </a:rPr>
              <a:t>swiss</a:t>
            </a:r>
            <a:r>
              <a:rPr lang="en-US" dirty="0">
                <a:solidFill>
                  <a:schemeClr val="tx1"/>
                </a:solidFill>
              </a:rPr>
              <a:t> cheese</a:t>
            </a:r>
          </a:p>
          <a:p>
            <a:r>
              <a:rPr lang="en-US" dirty="0">
                <a:solidFill>
                  <a:schemeClr val="tx1"/>
                </a:solidFill>
              </a:rPr>
              <a:t> </a:t>
            </a:r>
          </a:p>
          <a:p>
            <a:r>
              <a:rPr lang="en-US" b="1" dirty="0">
                <a:solidFill>
                  <a:srgbClr val="C00000"/>
                </a:solidFill>
              </a:rPr>
              <a:t>Fries…………………………………………………………………… £2</a:t>
            </a:r>
          </a:p>
          <a:p>
            <a:r>
              <a:rPr lang="en-US" dirty="0">
                <a:solidFill>
                  <a:schemeClr val="tx1"/>
                </a:solidFill>
              </a:rPr>
              <a:t> </a:t>
            </a:r>
          </a:p>
          <a:p>
            <a:r>
              <a:rPr lang="en-US" dirty="0">
                <a:solidFill>
                  <a:schemeClr val="tx1"/>
                </a:solidFill>
              </a:rPr>
              <a:t>Golden fries served with a choice of  sauce and ranch dressing</a:t>
            </a:r>
          </a:p>
          <a:p>
            <a:r>
              <a:rPr lang="en-US" dirty="0">
                <a:solidFill>
                  <a:schemeClr val="tx1"/>
                </a:solidFill>
              </a:rPr>
              <a:t> </a:t>
            </a:r>
          </a:p>
          <a:p>
            <a:r>
              <a:rPr lang="en-US" b="1" dirty="0">
                <a:solidFill>
                  <a:srgbClr val="C00000"/>
                </a:solidFill>
              </a:rPr>
              <a:t>Guacamole…………………………………………………………….. £3</a:t>
            </a:r>
          </a:p>
          <a:p>
            <a:r>
              <a:rPr lang="en-US" dirty="0">
                <a:solidFill>
                  <a:srgbClr val="C00000"/>
                </a:solidFill>
              </a:rPr>
              <a:t> </a:t>
            </a:r>
          </a:p>
          <a:p>
            <a:r>
              <a:rPr lang="en-US" dirty="0">
                <a:solidFill>
                  <a:schemeClr val="tx1"/>
                </a:solidFill>
              </a:rPr>
              <a:t>Mashed avocado dish mixed with tomatoes, chopped onion, seasoning and </a:t>
            </a:r>
            <a:r>
              <a:rPr lang="en-US" dirty="0" err="1">
                <a:solidFill>
                  <a:schemeClr val="tx1"/>
                </a:solidFill>
              </a:rPr>
              <a:t>chilli</a:t>
            </a:r>
            <a:r>
              <a:rPr lang="en-US" dirty="0">
                <a:solidFill>
                  <a:schemeClr val="tx1"/>
                </a:solidFill>
              </a:rPr>
              <a:t> peppers.</a:t>
            </a:r>
          </a:p>
          <a:p>
            <a:endParaRPr lang="en-US" dirty="0">
              <a:solidFill>
                <a:schemeClr val="tx1"/>
              </a:solidFill>
            </a:endParaRPr>
          </a:p>
          <a:p>
            <a:r>
              <a:rPr lang="en-US" b="1" dirty="0">
                <a:solidFill>
                  <a:srgbClr val="C00000"/>
                </a:solidFill>
              </a:rPr>
              <a:t>Nachos…………………………………………………………… £3</a:t>
            </a:r>
          </a:p>
          <a:p>
            <a:r>
              <a:rPr lang="en-US" dirty="0">
                <a:solidFill>
                  <a:schemeClr val="tx1"/>
                </a:solidFill>
              </a:rPr>
              <a:t>A new spicy addition to our sides with tortilla chips having </a:t>
            </a:r>
            <a:r>
              <a:rPr lang="en-US" dirty="0" err="1">
                <a:solidFill>
                  <a:schemeClr val="tx1"/>
                </a:solidFill>
              </a:rPr>
              <a:t>metled</a:t>
            </a:r>
            <a:r>
              <a:rPr lang="en-US" dirty="0">
                <a:solidFill>
                  <a:schemeClr val="tx1"/>
                </a:solidFill>
              </a:rPr>
              <a:t> cheese on top with savory topping of refried beans and hot peppers.</a:t>
            </a:r>
          </a:p>
          <a:p>
            <a:endParaRPr lang="en-US" dirty="0"/>
          </a:p>
        </p:txBody>
      </p:sp>
      <p:sp>
        <p:nvSpPr>
          <p:cNvPr id="17" name="Google Shape;82;p8"/>
          <p:cNvSpPr/>
          <p:nvPr/>
        </p:nvSpPr>
        <p:spPr>
          <a:xfrm rot="2380012">
            <a:off x="8074521" y="3359411"/>
            <a:ext cx="1052036" cy="996176"/>
          </a:xfrm>
          <a:prstGeom prst="irregularSeal2">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pic>
        <p:nvPicPr>
          <p:cNvPr id="18" name="Google Shape;92;p8"/>
          <p:cNvPicPr preferRelativeResize="0"/>
          <p:nvPr/>
        </p:nvPicPr>
        <p:blipFill rotWithShape="1">
          <a:blip r:embed="rId5">
            <a:alphaModFix/>
          </a:blip>
          <a:srcRect/>
          <a:stretch/>
        </p:blipFill>
        <p:spPr>
          <a:xfrm>
            <a:off x="8280532" y="3334290"/>
            <a:ext cx="628467" cy="823733"/>
          </a:xfrm>
          <a:prstGeom prst="rect">
            <a:avLst/>
          </a:prstGeom>
          <a:noFill/>
          <a:ln>
            <a:noFill/>
          </a:ln>
        </p:spPr>
      </p:pic>
      <p:pic>
        <p:nvPicPr>
          <p:cNvPr id="19" name="Google Shape;94;p8"/>
          <p:cNvPicPr preferRelativeResize="0"/>
          <p:nvPr/>
        </p:nvPicPr>
        <p:blipFill rotWithShape="1">
          <a:blip r:embed="rId6">
            <a:alphaModFix/>
          </a:blip>
          <a:srcRect/>
          <a:stretch/>
        </p:blipFill>
        <p:spPr>
          <a:xfrm>
            <a:off x="7412060" y="5067722"/>
            <a:ext cx="1394445" cy="7201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2"/>
          <p:cNvSpPr/>
          <p:nvPr/>
        </p:nvSpPr>
        <p:spPr>
          <a:xfrm rot="2380012">
            <a:off x="4364024" y="1310306"/>
            <a:ext cx="1301769" cy="1301769"/>
          </a:xfrm>
          <a:prstGeom prst="irregularSeal2">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38" name="Google Shape;138;p12"/>
          <p:cNvSpPr/>
          <p:nvPr/>
        </p:nvSpPr>
        <p:spPr>
          <a:xfrm>
            <a:off x="7172608" y="1359603"/>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39" name="Google Shape;139;p12"/>
          <p:cNvSpPr/>
          <p:nvPr/>
        </p:nvSpPr>
        <p:spPr>
          <a:xfrm>
            <a:off x="1624614" y="1461267"/>
            <a:ext cx="1046858" cy="1046858"/>
          </a:xfrm>
          <a:prstGeom prst="irregularSeal1">
            <a:avLst/>
          </a:prstGeom>
          <a:noFill/>
          <a:ln w="28575" cap="flat" cmpd="sng">
            <a:solidFill>
              <a:schemeClr val="accent1"/>
            </a:solidFill>
            <a:prstDash val="solid"/>
            <a:round/>
            <a:headEnd type="none" w="sm" len="sm"/>
            <a:tailEnd type="none" w="sm" len="sm"/>
          </a:ln>
        </p:spPr>
        <p:txBody>
          <a:bodyPr spcFirstLastPara="1" wrap="square" lIns="74283" tIns="74283" rIns="74283" bIns="74283" anchor="ctr" anchorCtr="0">
            <a:noAutofit/>
          </a:bodyPr>
          <a:lstStyle/>
          <a:p>
            <a:endParaRPr sz="1138"/>
          </a:p>
        </p:txBody>
      </p:sp>
      <p:sp>
        <p:nvSpPr>
          <p:cNvPr id="140" name="Google Shape;140;p12"/>
          <p:cNvSpPr txBox="1">
            <a:spLocks noGrp="1"/>
          </p:cNvSpPr>
          <p:nvPr>
            <p:ph type="title"/>
          </p:nvPr>
        </p:nvSpPr>
        <p:spPr>
          <a:xfrm>
            <a:off x="2510138" y="691667"/>
            <a:ext cx="4885725" cy="620344"/>
          </a:xfrm>
          <a:prstGeom prst="rect">
            <a:avLst/>
          </a:prstGeom>
        </p:spPr>
        <p:txBody>
          <a:bodyPr spcFirstLastPara="1" wrap="square" lIns="99044" tIns="99044" rIns="99044" bIns="99044" anchor="t" anchorCtr="0">
            <a:noAutofit/>
          </a:bodyPr>
          <a:lstStyle/>
          <a:p>
            <a:r>
              <a:rPr lang="en"/>
              <a:t>The Drinks</a:t>
            </a:r>
            <a:endParaRPr/>
          </a:p>
        </p:txBody>
      </p:sp>
      <p:pic>
        <p:nvPicPr>
          <p:cNvPr id="147" name="Google Shape;147;p12" descr="Chart&#10;&#10;Description automatically generated"/>
          <p:cNvPicPr preferRelativeResize="0"/>
          <p:nvPr/>
        </p:nvPicPr>
        <p:blipFill rotWithShape="1">
          <a:blip r:embed="rId3">
            <a:alphaModFix/>
          </a:blip>
          <a:srcRect/>
          <a:stretch/>
        </p:blipFill>
        <p:spPr>
          <a:xfrm>
            <a:off x="7500122" y="1327865"/>
            <a:ext cx="675897" cy="997688"/>
          </a:xfrm>
          <a:prstGeom prst="rect">
            <a:avLst/>
          </a:prstGeom>
          <a:noFill/>
          <a:ln>
            <a:noFill/>
          </a:ln>
        </p:spPr>
      </p:pic>
      <p:pic>
        <p:nvPicPr>
          <p:cNvPr id="148" name="Google Shape;148;p12" descr="Chart, funnel chart&#10;&#10;Description automatically generated"/>
          <p:cNvPicPr preferRelativeResize="0"/>
          <p:nvPr/>
        </p:nvPicPr>
        <p:blipFill rotWithShape="1">
          <a:blip r:embed="rId4">
            <a:alphaModFix/>
          </a:blip>
          <a:srcRect/>
          <a:stretch/>
        </p:blipFill>
        <p:spPr>
          <a:xfrm>
            <a:off x="1874330" y="1257949"/>
            <a:ext cx="547441" cy="1195900"/>
          </a:xfrm>
          <a:prstGeom prst="rect">
            <a:avLst/>
          </a:prstGeom>
          <a:noFill/>
          <a:ln>
            <a:noFill/>
          </a:ln>
        </p:spPr>
      </p:pic>
      <p:pic>
        <p:nvPicPr>
          <p:cNvPr id="149" name="Google Shape;149;p12" descr="A picture containing cup&#10;&#10;Description automatically generated"/>
          <p:cNvPicPr preferRelativeResize="0"/>
          <p:nvPr/>
        </p:nvPicPr>
        <p:blipFill rotWithShape="1">
          <a:blip r:embed="rId5">
            <a:alphaModFix/>
          </a:blip>
          <a:srcRect/>
          <a:stretch/>
        </p:blipFill>
        <p:spPr>
          <a:xfrm>
            <a:off x="4783284" y="1486840"/>
            <a:ext cx="483695" cy="948690"/>
          </a:xfrm>
          <a:prstGeom prst="rect">
            <a:avLst/>
          </a:prstGeom>
          <a:noFill/>
          <a:ln>
            <a:noFill/>
          </a:ln>
        </p:spPr>
      </p:pic>
      <p:sp>
        <p:nvSpPr>
          <p:cNvPr id="150" name="Google Shape;150;p12">
            <a:hlinkClick r:id="rId6" action="ppaction://hlinksldjump"/>
          </p:cNvPr>
          <p:cNvSpPr/>
          <p:nvPr/>
        </p:nvSpPr>
        <p:spPr>
          <a:xfrm rot="10241445">
            <a:off x="8838225" y="5433885"/>
            <a:ext cx="962736" cy="707977"/>
          </a:xfrm>
          <a:custGeom>
            <a:avLst/>
            <a:gdLst/>
            <a:ahLst/>
            <a:cxnLst/>
            <a:rect l="l" t="t" r="r" b="b"/>
            <a:pathLst>
              <a:path w="10653" h="7834" extrusionOk="0">
                <a:moveTo>
                  <a:pt x="3801" y="1"/>
                </a:moveTo>
                <a:lnTo>
                  <a:pt x="0" y="3195"/>
                </a:lnTo>
                <a:lnTo>
                  <a:pt x="3801" y="6371"/>
                </a:lnTo>
                <a:lnTo>
                  <a:pt x="3801" y="4640"/>
                </a:lnTo>
                <a:cubicBezTo>
                  <a:pt x="8475" y="4693"/>
                  <a:pt x="10652" y="7834"/>
                  <a:pt x="10652" y="7834"/>
                </a:cubicBezTo>
                <a:cubicBezTo>
                  <a:pt x="10652" y="7834"/>
                  <a:pt x="9653" y="1910"/>
                  <a:pt x="3801" y="1857"/>
                </a:cubicBezTo>
                <a:lnTo>
                  <a:pt x="3801" y="1"/>
                </a:lnTo>
                <a:close/>
              </a:path>
            </a:pathLst>
          </a:custGeom>
          <a:solidFill>
            <a:schemeClr val="accent2"/>
          </a:solidFill>
          <a:ln>
            <a:noFill/>
          </a:ln>
        </p:spPr>
        <p:txBody>
          <a:bodyPr spcFirstLastPara="1" wrap="square" lIns="74283" tIns="74283" rIns="74283" bIns="74283" anchor="ctr" anchorCtr="0">
            <a:noAutofit/>
          </a:bodyPr>
          <a:lstStyle/>
          <a:p>
            <a:endParaRPr sz="1138"/>
          </a:p>
        </p:txBody>
      </p:sp>
      <p:sp>
        <p:nvSpPr>
          <p:cNvPr id="23" name="TextBox 22"/>
          <p:cNvSpPr txBox="1"/>
          <p:nvPr/>
        </p:nvSpPr>
        <p:spPr>
          <a:xfrm>
            <a:off x="986976" y="2877696"/>
            <a:ext cx="8055864" cy="3262432"/>
          </a:xfrm>
          <a:prstGeom prst="rect">
            <a:avLst/>
          </a:prstGeom>
          <a:noFill/>
        </p:spPr>
        <p:txBody>
          <a:bodyPr wrap="square" rtlCol="0">
            <a:spAutoFit/>
          </a:bodyPr>
          <a:lstStyle/>
          <a:p>
            <a:pPr>
              <a:lnSpc>
                <a:spcPct val="200000"/>
              </a:lnSpc>
            </a:pPr>
            <a:r>
              <a:rPr lang="en-US" sz="1600" b="1" dirty="0">
                <a:solidFill>
                  <a:srgbClr val="C00000"/>
                </a:solidFill>
              </a:rPr>
              <a:t>Mojito…………………………………………………………… £2 25ml measure</a:t>
            </a:r>
          </a:p>
          <a:p>
            <a:pPr>
              <a:lnSpc>
                <a:spcPct val="200000"/>
              </a:lnSpc>
            </a:pPr>
            <a:r>
              <a:rPr lang="en-US" sz="1600" dirty="0">
                <a:solidFill>
                  <a:schemeClr val="tx1"/>
                </a:solidFill>
              </a:rPr>
              <a:t>A blend of Havana Club, Mint, Lime, Soda, and Lemongrass Ginger Hibiscus Syrup</a:t>
            </a:r>
          </a:p>
          <a:p>
            <a:pPr>
              <a:lnSpc>
                <a:spcPct val="200000"/>
              </a:lnSpc>
            </a:pPr>
            <a:r>
              <a:rPr lang="en-US" sz="1600" dirty="0">
                <a:solidFill>
                  <a:srgbClr val="C00000"/>
                </a:solidFill>
              </a:rPr>
              <a:t>Tequila Sunrise……………………………………………………..£2 25ml measures</a:t>
            </a:r>
          </a:p>
          <a:p>
            <a:pPr>
              <a:lnSpc>
                <a:spcPct val="200000"/>
              </a:lnSpc>
            </a:pPr>
            <a:r>
              <a:rPr lang="en-US" sz="1600" dirty="0">
                <a:solidFill>
                  <a:schemeClr val="tx1"/>
                </a:solidFill>
              </a:rPr>
              <a:t>A strong </a:t>
            </a:r>
            <a:r>
              <a:rPr lang="en-US" sz="1600" dirty="0" err="1">
                <a:solidFill>
                  <a:schemeClr val="tx1"/>
                </a:solidFill>
              </a:rPr>
              <a:t>flavour</a:t>
            </a:r>
            <a:r>
              <a:rPr lang="en-US" sz="1600" dirty="0">
                <a:solidFill>
                  <a:schemeClr val="tx1"/>
                </a:solidFill>
              </a:rPr>
              <a:t> of grenadine, Orange juice and Tequila</a:t>
            </a:r>
          </a:p>
          <a:p>
            <a:pPr>
              <a:lnSpc>
                <a:spcPct val="200000"/>
              </a:lnSpc>
            </a:pPr>
            <a:r>
              <a:rPr lang="en-US" sz="1600" dirty="0" err="1">
                <a:solidFill>
                  <a:srgbClr val="C00000"/>
                </a:solidFill>
              </a:rPr>
              <a:t>Cubra</a:t>
            </a:r>
            <a:r>
              <a:rPr lang="en-US" sz="1600" dirty="0">
                <a:solidFill>
                  <a:srgbClr val="C00000"/>
                </a:solidFill>
              </a:rPr>
              <a:t> </a:t>
            </a:r>
            <a:r>
              <a:rPr lang="en-US" sz="1600" dirty="0" err="1">
                <a:solidFill>
                  <a:srgbClr val="C00000"/>
                </a:solidFill>
              </a:rPr>
              <a:t>Libre</a:t>
            </a:r>
            <a:r>
              <a:rPr lang="en-US" sz="1600" dirty="0">
                <a:solidFill>
                  <a:srgbClr val="C00000"/>
                </a:solidFill>
              </a:rPr>
              <a:t>……………………………………………………………  £2 25ml measures</a:t>
            </a:r>
          </a:p>
          <a:p>
            <a:pPr>
              <a:lnSpc>
                <a:spcPct val="200000"/>
              </a:lnSpc>
            </a:pPr>
            <a:r>
              <a:rPr lang="en-US" sz="1600" dirty="0">
                <a:solidFill>
                  <a:schemeClr val="tx1"/>
                </a:solidFill>
              </a:rPr>
              <a:t>Together with A simple light drink with dark rum, fresh lime and coke</a:t>
            </a:r>
            <a:r>
              <a:rPr lang="en-US" sz="1600" dirty="0"/>
              <a:t>.</a:t>
            </a:r>
          </a:p>
          <a:p>
            <a:endParaRPr lang="en-US" dirty="0"/>
          </a:p>
        </p:txBody>
      </p:sp>
      <p:sp>
        <p:nvSpPr>
          <p:cNvPr id="9" name="TextBox 8"/>
          <p:cNvSpPr txBox="1"/>
          <p:nvPr/>
        </p:nvSpPr>
        <p:spPr>
          <a:xfrm>
            <a:off x="2637079" y="5992327"/>
            <a:ext cx="4507416" cy="769441"/>
          </a:xfrm>
          <a:prstGeom prst="rect">
            <a:avLst/>
          </a:prstGeom>
          <a:noFill/>
        </p:spPr>
        <p:txBody>
          <a:bodyPr wrap="square" rtlCol="0">
            <a:spAutoFit/>
          </a:bodyPr>
          <a:lstStyle/>
          <a:p>
            <a:r>
              <a:rPr lang="en-US" sz="1000" b="1" i="1" dirty="0">
                <a:solidFill>
                  <a:schemeClr val="tx1"/>
                </a:solidFill>
              </a:rPr>
              <a:t>Time availability</a:t>
            </a:r>
          </a:p>
          <a:p>
            <a:r>
              <a:rPr lang="en-US" sz="1000" dirty="0">
                <a:solidFill>
                  <a:schemeClr val="tx1"/>
                </a:solidFill>
              </a:rPr>
              <a:t> This menu will be served from Monday to Sunday, from 1 pm to 10 pm. If the time exceeds, a menu will be subjected to the availability of the dishes. </a:t>
            </a:r>
          </a:p>
          <a:p>
            <a:endParaRPr lang="en-US" dirty="0"/>
          </a:p>
        </p:txBody>
      </p:sp>
    </p:spTree>
  </p:cSld>
  <p:clrMapOvr>
    <a:masterClrMapping/>
  </p:clrMapOvr>
</p:sld>
</file>

<file path=ppt/theme/theme1.xml><?xml version="1.0" encoding="utf-8"?>
<a:theme xmlns:a="http://schemas.openxmlformats.org/drawingml/2006/main" name="SlidesMania">
  <a:themeElements>
    <a:clrScheme name="Simple Light">
      <a:dk1>
        <a:srgbClr val="F2F2F2"/>
      </a:dk1>
      <a:lt1>
        <a:srgbClr val="21231E"/>
      </a:lt1>
      <a:dk2>
        <a:srgbClr val="F2F2F2"/>
      </a:dk2>
      <a:lt2>
        <a:srgbClr val="EEEEEE"/>
      </a:lt2>
      <a:accent1>
        <a:srgbClr val="FFCB25"/>
      </a:accent1>
      <a:accent2>
        <a:srgbClr val="F2F2F2"/>
      </a:accent2>
      <a:accent3>
        <a:srgbClr val="FFFFFF"/>
      </a:accent3>
      <a:accent4>
        <a:srgbClr val="FFFFFF"/>
      </a:accent4>
      <a:accent5>
        <a:srgbClr val="FFFFFF"/>
      </a:accent5>
      <a:accent6>
        <a:srgbClr val="FFFFFF"/>
      </a:accent6>
      <a:hlink>
        <a:srgbClr val="FFCB2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4315</TotalTime>
  <Words>797</Words>
  <Application>Microsoft Office PowerPoint</Application>
  <PresentationFormat>A4 Paper (210x297 mm)</PresentationFormat>
  <Paragraphs>76</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SlidesMania</vt:lpstr>
      <vt:lpstr>Hotel Trinity Contact details Hotel Trinity: If you have any queries, kindly call 029 299 389 23, press 1 for the hotel trinity restaurant and order the food.   Hotel Trinity, SA 1 2RD Arabella Street Swansea, South Wales You can also order the menu from our website, www. Hoteltrinity, co. uk Delivery service is also available on uber eats.  </vt:lpstr>
      <vt:lpstr>Allergic statement The hotel cannot guarantee any food is suitable for those with allergies due to multiple ingredients in our dishes. Anyone having a gluten allergy, wine and allergens, peanuts, milk, and seeds should be informed of the hotel before ordering the food. Time availability This menu will be served from Monday to Sunday, from 1 pm to 10 pm. If the time exceeds, a menu will be subjected to the availability of the dishes. Contact details Hotel Trinity: </vt:lpstr>
      <vt:lpstr>PowerPoint Presentation</vt:lpstr>
      <vt:lpstr>Main Courses With Wine Pairing </vt:lpstr>
      <vt:lpstr>Main Courses With Wine Pairing </vt:lpstr>
      <vt:lpstr>Sidelines</vt:lpstr>
      <vt:lpstr>The Drinks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dc:title>
  <dc:creator>DELL</dc:creator>
  <cp:lastModifiedBy>Rezowana begum</cp:lastModifiedBy>
  <cp:revision>14</cp:revision>
  <dcterms:modified xsi:type="dcterms:W3CDTF">2022-06-15T23:02:39Z</dcterms:modified>
</cp:coreProperties>
</file>