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65" r:id="rId2"/>
    <p:sldId id="267" r:id="rId3"/>
    <p:sldId id="256" r:id="rId4"/>
    <p:sldId id="258" r:id="rId5"/>
    <p:sldId id="259" r:id="rId6"/>
    <p:sldId id="260" r:id="rId7"/>
    <p:sldId id="262" r:id="rId8"/>
    <p:sldId id="263" r:id="rId9"/>
    <p:sldId id="264" r:id="rId10"/>
    <p:sldId id="266" r:id="rId11"/>
  </p:sldIdLst>
  <p:sldSz cx="14630400" cy="8229600"/>
  <p:notesSz cx="8229600" cy="14630400"/>
  <p:embeddedFontLst>
    <p:embeddedFont>
      <p:font typeface="Arimo" panose="020B0604020202020204" charset="0"/>
      <p:regular r:id="rId13"/>
    </p:embeddedFont>
    <p:embeddedFont>
      <p:font typeface="Outfit Extra Bold"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p:scale>
          <a:sx n="50" d="100"/>
          <a:sy n="50" d="100"/>
        </p:scale>
        <p:origin x="876" y="1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4295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2572532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decision to take this course was based on my desire to assist people and offer care services to them. My ideal job is in a field where my daily efforts will leave a positive impact on the wellbeing of another person (Allan, 2024). I have a long-term goal of gaining a career in the UK health and social care industry. I aspire to become a professional care worker, and this may begin with a support worker or an HCA, and in the future, I may proceed to become a nurse as long as I acquire more competencies and confidence (</a:t>
            </a:r>
            <a:r>
              <a:rPr lang="en-US" sz="1200" kern="1200" dirty="0" err="1">
                <a:solidFill>
                  <a:schemeClr val="tx1"/>
                </a:solidFill>
                <a:effectLst/>
                <a:latin typeface="+mn-lt"/>
                <a:ea typeface="+mn-ea"/>
                <a:cs typeface="+mn-cs"/>
              </a:rPr>
              <a:t>Rawles</a:t>
            </a:r>
            <a:r>
              <a:rPr lang="en-US" sz="1200" kern="1200" dirty="0">
                <a:solidFill>
                  <a:schemeClr val="tx1"/>
                </a:solidFill>
                <a:effectLst/>
                <a:latin typeface="+mn-lt"/>
                <a:ea typeface="+mn-ea"/>
                <a:cs typeface="+mn-cs"/>
              </a:rPr>
              <a:t>, 2025). The course provides me with knowledge and advice to enter that career path as a realist.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SWOT is a term that means Strengths, Weaknesses, Opportunities and Threats. It is a technique that assists in determining the inner positive skills as well as inner areas that require enhancement (Haitham Al </a:t>
            </a:r>
            <a:r>
              <a:rPr lang="en-US" sz="1200" kern="1200" dirty="0" err="1">
                <a:solidFill>
                  <a:schemeClr val="tx1"/>
                </a:solidFill>
                <a:effectLst/>
                <a:latin typeface="+mn-lt"/>
                <a:ea typeface="+mn-ea"/>
                <a:cs typeface="+mn-cs"/>
              </a:rPr>
              <a:t>Fiqi</a:t>
            </a:r>
            <a:r>
              <a:rPr lang="en-US" sz="1200" kern="1200" dirty="0">
                <a:solidFill>
                  <a:schemeClr val="tx1"/>
                </a:solidFill>
                <a:effectLst/>
                <a:latin typeface="+mn-lt"/>
                <a:ea typeface="+mn-ea"/>
                <a:cs typeface="+mn-cs"/>
              </a:rPr>
              <a:t>, 2023). It also assists in determining external opportunities that favor growth and external risks that may stand in the way of growth. The reason why SWOT is significant is that it provides a clear picture of personal development (Book, 2024). It helps in having a strategy on how to make things better and decision making is more organized. With SWOT, I will be able to know which areas I can accomplish at present, which I have to work harder, and what opportunities I could get that are provided by the outside environment and help me meet my goals in health and social care (Phillips, 2021).</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Time management has also been one of my strengths in my SWOT. I tend to meet deadlines and I have the ability to organize my day to day activities. My greatest weakness is oral communication (Summers and Smith, 2013). I am still scared whenever I talk to people in groups and am unconfident at times. One of the opportunities is that the UK health and social care sector experiences staff shortages and, therefore, there are more entry-level roles and training opportunities (Glasby, 2019). Among the threats is that I lacked work experience in the United Kingdom. This has the ability to slow down the process of recruiting or picking employees in the roles until I have sufficient exposure in the work place and also demonstration of the work practice in the UK.</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my strengths that can enable me minimize or manage my weakness of public speaking is time management. I will be able to make time to practice and rehearse presentations ahead of time than during the last minute (Pausch, 2019). This systematic training may be used to facilitate the alleviation of pressure and mitigate the feeling of anxiety. Planned tutor feedback sessions can also be used by me to test my communication skills under a safe environment (</a:t>
            </a:r>
            <a:r>
              <a:rPr lang="en-US" sz="1200" kern="1200" dirty="0" err="1">
                <a:solidFill>
                  <a:schemeClr val="tx1"/>
                </a:solidFill>
                <a:effectLst/>
                <a:latin typeface="+mn-lt"/>
                <a:ea typeface="+mn-ea"/>
                <a:cs typeface="+mn-cs"/>
              </a:rPr>
              <a:t>Hargie</a:t>
            </a:r>
            <a:r>
              <a:rPr lang="en-US" sz="1200" kern="1200" dirty="0">
                <a:solidFill>
                  <a:schemeClr val="tx1"/>
                </a:solidFill>
                <a:effectLst/>
                <a:latin typeface="+mn-lt"/>
                <a:ea typeface="+mn-ea"/>
                <a:cs typeface="+mn-cs"/>
              </a:rPr>
              <a:t>, 2019). I can find it less stressful when I take tasks one step at a time so that I can speak in front of an audience. With the detailed planning, I will be able to plan the content, practice delivery and minimize fear (Gallagher, 2010). This way, my strength will be a means that will directly work in favor of my weakness.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Another way in which time management helps me is using the external opportunities that are present in the UK health and social care sector. Because the shortage of staff makes more jobs available and volunteering opportunities, I will be able to plan and take action in advance (Elliott, 2024). I may seek short courses, online CPD, and free certificates and insert the same in my portfolio. Through time management, I will have the ability to arrange my training programs, maintain a record of success, and check off goals one at a time (Singh, 2017). This will also help to have better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 the CV. By planning in advance, I will be able to use even minor opportunities better and pursue a systematic growth path.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advantage of SWOT lies in the fact that it helps an individual to grow. It assists in knowing what should be improved and what can be used to facilitate growth. The weaknesses can be reduced when I approach them strategically using my strengths (Seth, 2022). The confidence can be built with the help of external opportunities as well. I plan to practice speaking to the audience more often and accumulate experience in the UK workplace in the future (Marco, 2025). In case I do great planning, I will be able to plan ahead, apply early enough, and work on even more improvement in communication skills (Andrew, 2014). To sum up, I will still go on with SWOT as my personal development tool, which is simple yet effective in my career in health and social care.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US" sz="1200" b="1" kern="1200" dirty="0">
                <a:solidFill>
                  <a:schemeClr val="tx1"/>
                </a:solidFill>
                <a:effectLst/>
                <a:latin typeface="+mn-lt"/>
                <a:ea typeface="+mn-ea"/>
                <a:cs typeface="+mn-cs"/>
              </a:rPr>
              <a:t>References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Allan, S. (2024). Law and Ethics for Health Practitioners - E-Book </a:t>
            </a:r>
            <a:r>
              <a:rPr lang="en-US" sz="1200" kern="1200" dirty="0" err="1">
                <a:solidFill>
                  <a:schemeClr val="tx1"/>
                </a:solidFill>
                <a:effectLst/>
                <a:latin typeface="+mn-lt"/>
                <a:ea typeface="+mn-ea"/>
                <a:cs typeface="+mn-cs"/>
              </a:rPr>
              <a:t>Epub</a:t>
            </a:r>
            <a:r>
              <a:rPr lang="en-US" sz="1200" kern="1200" dirty="0">
                <a:solidFill>
                  <a:schemeClr val="tx1"/>
                </a:solidFill>
                <a:effectLst/>
                <a:latin typeface="+mn-lt"/>
                <a:ea typeface="+mn-ea"/>
                <a:cs typeface="+mn-cs"/>
              </a:rPr>
              <a:t>. Elsevier Health Sciences.</a:t>
            </a:r>
          </a:p>
          <a:p>
            <a:r>
              <a:rPr lang="en-US" sz="1200" kern="1200" dirty="0">
                <a:solidFill>
                  <a:schemeClr val="tx1"/>
                </a:solidFill>
                <a:effectLst/>
                <a:latin typeface="+mn-lt"/>
                <a:ea typeface="+mn-ea"/>
                <a:cs typeface="+mn-cs"/>
              </a:rPr>
              <a:t>Andrew (2014). Communication skills. Udaipur: </a:t>
            </a:r>
            <a:r>
              <a:rPr lang="en-US" sz="1200" kern="1200" dirty="0" err="1">
                <a:solidFill>
                  <a:schemeClr val="tx1"/>
                </a:solidFill>
                <a:effectLst/>
                <a:latin typeface="+mn-lt"/>
                <a:ea typeface="+mn-ea"/>
                <a:cs typeface="+mn-cs"/>
              </a:rPr>
              <a:t>Agrotech</a:t>
            </a:r>
            <a:r>
              <a:rPr lang="en-US" sz="1200" kern="1200" dirty="0">
                <a:solidFill>
                  <a:schemeClr val="tx1"/>
                </a:solidFill>
                <a:effectLst/>
                <a:latin typeface="+mn-lt"/>
                <a:ea typeface="+mn-ea"/>
                <a:cs typeface="+mn-cs"/>
              </a:rPr>
              <a:t> Pub. Academy.</a:t>
            </a:r>
          </a:p>
          <a:p>
            <a:r>
              <a:rPr lang="en-US" sz="1200" kern="1200" dirty="0">
                <a:solidFill>
                  <a:schemeClr val="tx1"/>
                </a:solidFill>
                <a:effectLst/>
                <a:latin typeface="+mn-lt"/>
                <a:ea typeface="+mn-ea"/>
                <a:cs typeface="+mn-cs"/>
              </a:rPr>
              <a:t>Book, N. (2024). Developing a Personal Development Plan: Crafting a Structured Plan for Continuous Growth. Prabhat </a:t>
            </a:r>
            <a:r>
              <a:rPr lang="en-US" sz="1200" kern="1200" dirty="0" err="1">
                <a:solidFill>
                  <a:schemeClr val="tx1"/>
                </a:solidFill>
                <a:effectLst/>
                <a:latin typeface="+mn-lt"/>
                <a:ea typeface="+mn-ea"/>
                <a:cs typeface="+mn-cs"/>
              </a:rPr>
              <a:t>Prakashan</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Elliott, R. (2024). The Economics of the UK Health and Social Care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 Oxford University Press.</a:t>
            </a:r>
          </a:p>
          <a:p>
            <a:r>
              <a:rPr lang="en-US" sz="1200" kern="1200" dirty="0">
                <a:solidFill>
                  <a:schemeClr val="tx1"/>
                </a:solidFill>
                <a:effectLst/>
                <a:latin typeface="+mn-lt"/>
                <a:ea typeface="+mn-ea"/>
                <a:cs typeface="+mn-cs"/>
              </a:rPr>
              <a:t>Gallagher, M. (2010). Speaking out : an introduction to public speaking : a student-friendly guide to public speaking. Colorado Springs, Co: Meriwether Pub.</a:t>
            </a:r>
          </a:p>
          <a:p>
            <a:r>
              <a:rPr lang="en-US" sz="1200" kern="1200" dirty="0">
                <a:solidFill>
                  <a:schemeClr val="tx1"/>
                </a:solidFill>
                <a:effectLst/>
                <a:latin typeface="+mn-lt"/>
                <a:ea typeface="+mn-ea"/>
                <a:cs typeface="+mn-cs"/>
              </a:rPr>
              <a:t>Glasby, J. (2019). The short guide to health and social care. Bristol: Policy Press.</a:t>
            </a:r>
          </a:p>
          <a:p>
            <a:r>
              <a:rPr lang="en-US" sz="1200" kern="1200" dirty="0">
                <a:solidFill>
                  <a:schemeClr val="tx1"/>
                </a:solidFill>
                <a:effectLst/>
                <a:latin typeface="+mn-lt"/>
                <a:ea typeface="+mn-ea"/>
                <a:cs typeface="+mn-cs"/>
              </a:rPr>
              <a:t>Haitham Al </a:t>
            </a:r>
            <a:r>
              <a:rPr lang="en-US" sz="1200" kern="1200" dirty="0" err="1">
                <a:solidFill>
                  <a:schemeClr val="tx1"/>
                </a:solidFill>
                <a:effectLst/>
                <a:latin typeface="+mn-lt"/>
                <a:ea typeface="+mn-ea"/>
                <a:cs typeface="+mn-cs"/>
              </a:rPr>
              <a:t>Fiqi</a:t>
            </a:r>
            <a:r>
              <a:rPr lang="en-US" sz="1200" kern="1200" dirty="0">
                <a:solidFill>
                  <a:schemeClr val="tx1"/>
                </a:solidFill>
                <a:effectLst/>
                <a:latin typeface="+mn-lt"/>
                <a:ea typeface="+mn-ea"/>
                <a:cs typeface="+mn-cs"/>
              </a:rPr>
              <a:t> (2023). Interpersonal Techniques and Personal Development. </a:t>
            </a:r>
            <a:r>
              <a:rPr lang="en-US" sz="1200" kern="1200" dirty="0" err="1">
                <a:solidFill>
                  <a:schemeClr val="tx1"/>
                </a:solidFill>
                <a:effectLst/>
                <a:latin typeface="+mn-lt"/>
                <a:ea typeface="+mn-ea"/>
                <a:cs typeface="+mn-cs"/>
              </a:rPr>
              <a:t>BookRix</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Hargie</a:t>
            </a:r>
            <a:r>
              <a:rPr lang="en-US" sz="1200" kern="1200" dirty="0">
                <a:solidFill>
                  <a:schemeClr val="tx1"/>
                </a:solidFill>
                <a:effectLst/>
                <a:latin typeface="+mn-lt"/>
                <a:ea typeface="+mn-ea"/>
                <a:cs typeface="+mn-cs"/>
              </a:rPr>
              <a:t>, O. (2019). The Handbook of Communication Skills. 4th ed. Abingdon, Oxon ; New York, Ny: Routledge.</a:t>
            </a:r>
          </a:p>
          <a:p>
            <a:r>
              <a:rPr lang="en-US" sz="1200" kern="1200" dirty="0">
                <a:solidFill>
                  <a:schemeClr val="tx1"/>
                </a:solidFill>
                <a:effectLst/>
                <a:latin typeface="+mn-lt"/>
                <a:ea typeface="+mn-ea"/>
                <a:cs typeface="+mn-cs"/>
              </a:rPr>
              <a:t>Marco, P.D. (2025). Speaking with Confidence: The Actor’s Guide to Public Speaking Mastery. Pasquale De Marco.</a:t>
            </a:r>
          </a:p>
          <a:p>
            <a:r>
              <a:rPr lang="en-US" sz="1200" kern="1200" dirty="0">
                <a:solidFill>
                  <a:schemeClr val="tx1"/>
                </a:solidFill>
                <a:effectLst/>
                <a:latin typeface="+mn-lt"/>
                <a:ea typeface="+mn-ea"/>
                <a:cs typeface="+mn-cs"/>
              </a:rPr>
              <a:t>Pausch, R. (2019). Time management. United States: Bn Pub.</a:t>
            </a:r>
          </a:p>
          <a:p>
            <a:r>
              <a:rPr lang="en-US" sz="1200" kern="1200" dirty="0">
                <a:solidFill>
                  <a:schemeClr val="tx1"/>
                </a:solidFill>
                <a:effectLst/>
                <a:latin typeface="+mn-lt"/>
                <a:ea typeface="+mn-ea"/>
                <a:cs typeface="+mn-cs"/>
              </a:rPr>
              <a:t>Phillips, A. (2021). Developing Leadership Skills for Health and Social Care Professionals. Routledge.</a:t>
            </a:r>
          </a:p>
          <a:p>
            <a:r>
              <a:rPr lang="en-US" sz="1200" kern="1200" dirty="0" err="1">
                <a:solidFill>
                  <a:schemeClr val="tx1"/>
                </a:solidFill>
                <a:effectLst/>
                <a:latin typeface="+mn-lt"/>
                <a:ea typeface="+mn-ea"/>
                <a:cs typeface="+mn-cs"/>
              </a:rPr>
              <a:t>Rawles</a:t>
            </a:r>
            <a:r>
              <a:rPr lang="en-US" sz="1200" kern="1200" dirty="0">
                <a:solidFill>
                  <a:schemeClr val="tx1"/>
                </a:solidFill>
                <a:effectLst/>
                <a:latin typeface="+mn-lt"/>
                <a:ea typeface="+mn-ea"/>
                <a:cs typeface="+mn-cs"/>
              </a:rPr>
              <a:t>, Z. (2025). Essential Knowledge and Skills for Healthcare Assistants. Taylor &amp; Francis.</a:t>
            </a:r>
          </a:p>
          <a:p>
            <a:r>
              <a:rPr lang="en-US" sz="1200" kern="1200" dirty="0">
                <a:solidFill>
                  <a:schemeClr val="tx1"/>
                </a:solidFill>
                <a:effectLst/>
                <a:latin typeface="+mn-lt"/>
                <a:ea typeface="+mn-ea"/>
                <a:cs typeface="+mn-cs"/>
              </a:rPr>
              <a:t>Robertson, P.J., Tristram Hooley and </a:t>
            </a:r>
            <a:r>
              <a:rPr lang="en-US" sz="1200" kern="1200" dirty="0" err="1">
                <a:solidFill>
                  <a:schemeClr val="tx1"/>
                </a:solidFill>
                <a:effectLst/>
                <a:latin typeface="+mn-lt"/>
                <a:ea typeface="+mn-ea"/>
                <a:cs typeface="+mn-cs"/>
              </a:rPr>
              <a:t>Mccash</a:t>
            </a:r>
            <a:r>
              <a:rPr lang="en-US" sz="1200" kern="1200" dirty="0">
                <a:solidFill>
                  <a:schemeClr val="tx1"/>
                </a:solidFill>
                <a:effectLst/>
                <a:latin typeface="+mn-lt"/>
                <a:ea typeface="+mn-ea"/>
                <a:cs typeface="+mn-cs"/>
              </a:rPr>
              <a:t>, P. (2021). The Oxford handbook of career development. New York, Ny: </a:t>
            </a:r>
            <a:r>
              <a:rPr lang="en-US" sz="1200" kern="1200" dirty="0" err="1">
                <a:solidFill>
                  <a:schemeClr val="tx1"/>
                </a:solidFill>
                <a:effectLst/>
                <a:latin typeface="+mn-lt"/>
                <a:ea typeface="+mn-ea"/>
                <a:cs typeface="+mn-cs"/>
              </a:rPr>
              <a:t>Oxforf</a:t>
            </a:r>
            <a:r>
              <a:rPr lang="en-US" sz="1200" kern="1200" dirty="0">
                <a:solidFill>
                  <a:schemeClr val="tx1"/>
                </a:solidFill>
                <a:effectLst/>
                <a:latin typeface="+mn-lt"/>
                <a:ea typeface="+mn-ea"/>
                <a:cs typeface="+mn-cs"/>
              </a:rPr>
              <a:t> University Press.</a:t>
            </a:r>
          </a:p>
          <a:p>
            <a:r>
              <a:rPr lang="en-US" sz="1200" kern="1200" dirty="0">
                <a:solidFill>
                  <a:schemeClr val="tx1"/>
                </a:solidFill>
                <a:effectLst/>
                <a:latin typeface="+mn-lt"/>
                <a:ea typeface="+mn-ea"/>
                <a:cs typeface="+mn-cs"/>
              </a:rPr>
              <a:t>Seth, C. (2022). SWOT analysis. S.L.: 50Minutes.com.</a:t>
            </a:r>
          </a:p>
          <a:p>
            <a:r>
              <a:rPr lang="en-US" sz="1200" kern="1200" dirty="0">
                <a:solidFill>
                  <a:schemeClr val="tx1"/>
                </a:solidFill>
                <a:effectLst/>
                <a:latin typeface="+mn-lt"/>
                <a:ea typeface="+mn-ea"/>
                <a:cs typeface="+mn-cs"/>
              </a:rPr>
              <a:t>Singh, H. (2017). Essentials of Management for Healthcare Professionals. Milton: Taylor and Francis.</a:t>
            </a:r>
          </a:p>
          <a:p>
            <a:r>
              <a:rPr lang="en-US" sz="1200" kern="1200" dirty="0">
                <a:solidFill>
                  <a:schemeClr val="tx1"/>
                </a:solidFill>
                <a:effectLst/>
                <a:latin typeface="+mn-lt"/>
                <a:ea typeface="+mn-ea"/>
                <a:cs typeface="+mn-cs"/>
              </a:rPr>
              <a:t>States, U. (2020). SWOT analysis : a tool for making better business decisions. Washington, D.C.: U.S. Dept. Of Agriculture, Risk Management Agency.</a:t>
            </a:r>
          </a:p>
          <a:p>
            <a:r>
              <a:rPr lang="en-US" sz="1200" kern="1200" dirty="0">
                <a:solidFill>
                  <a:schemeClr val="tx1"/>
                </a:solidFill>
                <a:effectLst/>
                <a:latin typeface="+mn-lt"/>
                <a:ea typeface="+mn-ea"/>
                <a:cs typeface="+mn-cs"/>
              </a:rPr>
              <a:t>Summers, J. and Smith, B. (2013). Communication skills handbook : how to succeed in written and oral communication. Hoboken, N.J.: Wiley ; Chichester.</a:t>
            </a:r>
          </a:p>
          <a:p>
            <a:r>
              <a:rPr lang="en-US" sz="1200" kern="1200" dirty="0">
                <a:solidFill>
                  <a:schemeClr val="tx1"/>
                </a:solidFill>
                <a:effectLst/>
                <a:latin typeface="+mn-lt"/>
                <a:ea typeface="+mn-ea"/>
                <a:cs typeface="+mn-cs"/>
              </a:rPr>
              <a:t> </a:t>
            </a:r>
          </a:p>
          <a:p>
            <a:endParaRPr lang="en-US" dirty="0"/>
          </a:p>
        </p:txBody>
      </p:sp>
    </p:spTree>
    <p:extLst>
      <p:ext uri="{BB962C8B-B14F-4D97-AF65-F5344CB8AC3E}">
        <p14:creationId xmlns:p14="http://schemas.microsoft.com/office/powerpoint/2010/main" val="4203652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userDrawn="1"/>
        </p:nvSpPr>
        <p:spPr>
          <a:xfrm>
            <a:off x="0" y="0"/>
            <a:ext cx="14630400" cy="8229600"/>
          </a:xfrm>
          <a:prstGeom prst="rect">
            <a:avLst/>
          </a:prstGeom>
          <a:solidFill>
            <a:srgbClr val="FAFAFA">
              <a:alpha val="95000"/>
            </a:srgbClr>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svg"/></Relationships>
</file>

<file path=ppt/slides/_rels/slide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slides/_rels/slide7.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svg"/><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image" Target="../media/image34.png"/><Relationship Id="rId5" Type="http://schemas.openxmlformats.org/officeDocument/2006/relationships/image" Target="../media/image33.svg"/><Relationship Id="rId4" Type="http://schemas.openxmlformats.org/officeDocument/2006/relationships/image" Target="../media/image32.png"/><Relationship Id="rId9" Type="http://schemas.openxmlformats.org/officeDocument/2006/relationships/image" Target="../media/image37.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2" descr="Discover University of Wales Trinity Saint David">
            <a:extLst>
              <a:ext uri="{FF2B5EF4-FFF2-40B4-BE49-F238E27FC236}">
                <a16:creationId xmlns:a16="http://schemas.microsoft.com/office/drawing/2014/main" id="{077758B8-DE94-4583-AAF8-4BEB5D9A7704}"/>
              </a:ext>
            </a:extLst>
          </p:cNvPr>
          <p:cNvPicPr/>
          <p:nvPr/>
        </p:nvPicPr>
        <p:blipFill>
          <a:blip r:embed="rId2" cstate="print"/>
          <a:stretch>
            <a:fillRect/>
          </a:stretch>
        </p:blipFill>
        <p:spPr>
          <a:xfrm>
            <a:off x="1926077" y="642026"/>
            <a:ext cx="2250467" cy="776692"/>
          </a:xfrm>
          <a:prstGeom prst="rect">
            <a:avLst/>
          </a:prstGeom>
        </p:spPr>
      </p:pic>
      <p:sp>
        <p:nvSpPr>
          <p:cNvPr id="3" name="Rectangle 2">
            <a:extLst>
              <a:ext uri="{FF2B5EF4-FFF2-40B4-BE49-F238E27FC236}">
                <a16:creationId xmlns:a16="http://schemas.microsoft.com/office/drawing/2014/main" id="{FBBA2166-66D3-47D4-A07E-871BDC595527}"/>
              </a:ext>
            </a:extLst>
          </p:cNvPr>
          <p:cNvSpPr/>
          <p:nvPr/>
        </p:nvSpPr>
        <p:spPr>
          <a:xfrm>
            <a:off x="817123" y="1430125"/>
            <a:ext cx="13132341" cy="7386638"/>
          </a:xfrm>
          <a:prstGeom prst="rect">
            <a:avLst/>
          </a:prstGeom>
        </p:spPr>
        <p:txBody>
          <a:bodyPr wrap="square">
            <a:spAutoFit/>
          </a:bodyPr>
          <a:lstStyle/>
          <a:p>
            <a:pPr algn="ctr"/>
            <a:endParaRPr lang="en-US" sz="2400" b="1" dirty="0">
              <a:solidFill>
                <a:srgbClr val="222222"/>
              </a:solidFill>
              <a:latin typeface="Arial" panose="020B0604020202020204" pitchFamily="34" charset="0"/>
              <a:cs typeface="Arial" panose="020B0604020202020204" pitchFamily="34" charset="0"/>
            </a:endParaRPr>
          </a:p>
          <a:p>
            <a:pPr algn="ctr"/>
            <a:endParaRPr lang="en-US" sz="2400" b="1" dirty="0">
              <a:solidFill>
                <a:srgbClr val="222222"/>
              </a:solidFill>
              <a:latin typeface="Arial" panose="020B0604020202020204" pitchFamily="34" charset="0"/>
              <a:cs typeface="Arial" panose="020B0604020202020204" pitchFamily="34" charset="0"/>
            </a:endParaRPr>
          </a:p>
          <a:p>
            <a:pPr algn="ctr"/>
            <a:r>
              <a:rPr lang="en-US" sz="2400" b="1" dirty="0">
                <a:solidFill>
                  <a:srgbClr val="222222"/>
                </a:solidFill>
                <a:latin typeface="Arial" panose="020B0604020202020204" pitchFamily="34" charset="0"/>
                <a:cs typeface="Arial" panose="020B0604020202020204" pitchFamily="34" charset="0"/>
              </a:rPr>
              <a:t>Module Title: </a:t>
            </a:r>
            <a:r>
              <a:rPr lang="en-US" sz="2400" b="1" dirty="0">
                <a:latin typeface="Arial" panose="020B0604020202020204" pitchFamily="34" charset="0"/>
                <a:cs typeface="Arial" panose="020B0604020202020204" pitchFamily="34" charset="0"/>
              </a:rPr>
              <a:t>Professional Career Development within H&amp;SC</a:t>
            </a:r>
          </a:p>
          <a:p>
            <a:pPr algn="ctr"/>
            <a:endParaRPr lang="en-US" sz="2400" b="1" dirty="0">
              <a:latin typeface="Arial" panose="020B0604020202020204" pitchFamily="34" charset="0"/>
              <a:cs typeface="Arial" panose="020B0604020202020204" pitchFamily="34" charset="0"/>
            </a:endParaRPr>
          </a:p>
          <a:p>
            <a:pPr algn="ctr"/>
            <a:r>
              <a:rPr lang="en-US" sz="2400" b="1" dirty="0">
                <a:latin typeface="Arial" panose="020B0604020202020204" pitchFamily="34" charset="0"/>
                <a:cs typeface="Arial" panose="020B0604020202020204" pitchFamily="34" charset="0"/>
              </a:rPr>
              <a:t>Module Number: LCHS 4009 (LON)</a:t>
            </a:r>
          </a:p>
          <a:p>
            <a:pPr algn="ctr"/>
            <a:endParaRPr lang="en-US" sz="2400" b="1" dirty="0">
              <a:latin typeface="Arial" panose="020B0604020202020204" pitchFamily="34" charset="0"/>
              <a:cs typeface="Arial" panose="020B0604020202020204" pitchFamily="34" charset="0"/>
            </a:endParaRPr>
          </a:p>
          <a:p>
            <a:pPr algn="ctr"/>
            <a:r>
              <a:rPr lang="en-US" sz="2400" b="1" dirty="0">
                <a:latin typeface="Arial" panose="020B0604020202020204" pitchFamily="34" charset="0"/>
                <a:cs typeface="Arial" panose="020B0604020202020204" pitchFamily="34" charset="0"/>
              </a:rPr>
              <a:t>Assignment Number: ASSIGNMENT 1</a:t>
            </a:r>
          </a:p>
          <a:p>
            <a:pPr algn="ctr"/>
            <a:endParaRPr lang="en-US" sz="2400" b="1" dirty="0">
              <a:solidFill>
                <a:srgbClr val="222222"/>
              </a:solidFill>
              <a:latin typeface="Arial" panose="020B0604020202020204" pitchFamily="34" charset="0"/>
              <a:cs typeface="Arial" panose="020B0604020202020204" pitchFamily="34" charset="0"/>
            </a:endParaRPr>
          </a:p>
          <a:p>
            <a:pPr algn="ctr"/>
            <a:r>
              <a:rPr lang="en-US" sz="2400" b="1" dirty="0">
                <a:solidFill>
                  <a:srgbClr val="222222"/>
                </a:solidFill>
                <a:latin typeface="Arial" panose="020B0604020202020204" pitchFamily="34" charset="0"/>
                <a:cs typeface="Arial" panose="020B0604020202020204" pitchFamily="34" charset="0"/>
              </a:rPr>
              <a:t>Student Name: Josephine Taller</a:t>
            </a:r>
          </a:p>
          <a:p>
            <a:pPr algn="ctr"/>
            <a:endParaRPr lang="en-US" sz="2400" b="1" dirty="0">
              <a:solidFill>
                <a:srgbClr val="222222"/>
              </a:solidFill>
              <a:latin typeface="Arial" panose="020B0604020202020204" pitchFamily="34" charset="0"/>
              <a:cs typeface="Arial" panose="020B0604020202020204" pitchFamily="34" charset="0"/>
            </a:endParaRPr>
          </a:p>
          <a:p>
            <a:pPr algn="ctr"/>
            <a:r>
              <a:rPr lang="en-US" sz="2400" b="1" dirty="0">
                <a:solidFill>
                  <a:srgbClr val="222222"/>
                </a:solidFill>
                <a:latin typeface="Arial" panose="020B0604020202020204" pitchFamily="34" charset="0"/>
                <a:cs typeface="Arial" panose="020B0604020202020204" pitchFamily="34" charset="0"/>
              </a:rPr>
              <a:t>Student ID: 2431097</a:t>
            </a:r>
          </a:p>
          <a:p>
            <a:pPr algn="ctr"/>
            <a:endParaRPr lang="en-US" sz="2400" b="1" dirty="0">
              <a:solidFill>
                <a:srgbClr val="222222"/>
              </a:solidFill>
              <a:latin typeface="Arial" panose="020B0604020202020204" pitchFamily="34" charset="0"/>
              <a:cs typeface="Arial" panose="020B0604020202020204" pitchFamily="34" charset="0"/>
            </a:endParaRPr>
          </a:p>
          <a:p>
            <a:pPr algn="ctr"/>
            <a:r>
              <a:rPr lang="en-US" sz="2400" b="1" dirty="0">
                <a:solidFill>
                  <a:srgbClr val="222222"/>
                </a:solidFill>
                <a:latin typeface="Arial" panose="020B0604020202020204" pitchFamily="34" charset="0"/>
                <a:cs typeface="Arial" panose="020B0604020202020204" pitchFamily="34" charset="0"/>
              </a:rPr>
              <a:t>Lecturer’s name: Soban Sadiq</a:t>
            </a:r>
          </a:p>
          <a:p>
            <a:pPr algn="ctr"/>
            <a:endParaRPr lang="en-US" sz="2400" b="1" dirty="0">
              <a:solidFill>
                <a:srgbClr val="222222"/>
              </a:solidFill>
              <a:latin typeface="Arial" panose="020B0604020202020204" pitchFamily="34" charset="0"/>
              <a:cs typeface="Arial" panose="020B0604020202020204" pitchFamily="34" charset="0"/>
            </a:endParaRPr>
          </a:p>
          <a:p>
            <a:pPr algn="ctr"/>
            <a:r>
              <a:rPr lang="en-US" sz="2400" b="1" dirty="0">
                <a:solidFill>
                  <a:srgbClr val="222222"/>
                </a:solidFill>
                <a:latin typeface="Arial" panose="020B0604020202020204" pitchFamily="34" charset="0"/>
                <a:cs typeface="Arial" panose="020B0604020202020204" pitchFamily="34" charset="0"/>
              </a:rPr>
              <a:t>Submission date: 10 November</a:t>
            </a:r>
          </a:p>
          <a:p>
            <a:pPr algn="ctr"/>
            <a:r>
              <a:rPr lang="en-US" sz="2400" b="1" dirty="0">
                <a:solidFill>
                  <a:srgbClr val="222222"/>
                </a:solidFill>
                <a:latin typeface="Arial" panose="020B0604020202020204" pitchFamily="34" charset="0"/>
                <a:cs typeface="Arial" panose="020B0604020202020204" pitchFamily="34" charset="0"/>
              </a:rPr>
              <a:t>2:00PM</a:t>
            </a:r>
            <a:endParaRPr lang="en-US" sz="2400" dirty="0">
              <a:solidFill>
                <a:srgbClr val="222222"/>
              </a:solidFill>
              <a:latin typeface="Arial" panose="020B0604020202020204" pitchFamily="34" charset="0"/>
              <a:cs typeface="Arial" panose="020B0604020202020204" pitchFamily="34" charset="0"/>
            </a:endParaRPr>
          </a:p>
          <a:p>
            <a:pPr algn="ctr"/>
            <a:endParaRPr lang="en-US" dirty="0">
              <a:solidFill>
                <a:srgbClr val="222222"/>
              </a:solidFill>
              <a:latin typeface="Arial" panose="020B0604020202020204" pitchFamily="34" charset="0"/>
            </a:endParaRPr>
          </a:p>
          <a:p>
            <a:pPr algn="ctr"/>
            <a:endParaRPr lang="en-US" dirty="0">
              <a:solidFill>
                <a:srgbClr val="222222"/>
              </a:solidFill>
              <a:latin typeface="Arial" panose="020B0604020202020204" pitchFamily="34" charset="0"/>
            </a:endParaRPr>
          </a:p>
          <a:p>
            <a:pPr algn="ctr"/>
            <a:endParaRPr lang="en-US" dirty="0">
              <a:solidFill>
                <a:srgbClr val="222222"/>
              </a:solidFill>
              <a:latin typeface="Arial" panose="020B0604020202020204" pitchFamily="34" charset="0"/>
            </a:endParaRPr>
          </a:p>
          <a:p>
            <a:pPr algn="ctr"/>
            <a:endParaRPr lang="en-US" dirty="0">
              <a:solidFill>
                <a:srgbClr val="222222"/>
              </a:solidFill>
              <a:latin typeface="Arial" panose="020B0604020202020204" pitchFamily="34" charset="0"/>
            </a:endParaRPr>
          </a:p>
          <a:p>
            <a:pPr algn="ctr"/>
            <a:endParaRPr lang="en-US" dirty="0"/>
          </a:p>
        </p:txBody>
      </p:sp>
    </p:spTree>
    <p:extLst>
      <p:ext uri="{BB962C8B-B14F-4D97-AF65-F5344CB8AC3E}">
        <p14:creationId xmlns:p14="http://schemas.microsoft.com/office/powerpoint/2010/main" val="1485146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6732ED-6C31-B118-C826-111F0BF79E0B}"/>
              </a:ext>
            </a:extLst>
          </p:cNvPr>
          <p:cNvSpPr txBox="1"/>
          <p:nvPr/>
        </p:nvSpPr>
        <p:spPr>
          <a:xfrm>
            <a:off x="2110740" y="3306886"/>
            <a:ext cx="11299371" cy="1661993"/>
          </a:xfrm>
          <a:prstGeom prst="rect">
            <a:avLst/>
          </a:prstGeom>
          <a:noFill/>
        </p:spPr>
        <p:txBody>
          <a:bodyPr wrap="square" rtlCol="0">
            <a:spAutoFit/>
          </a:bodyPr>
          <a:lstStyle/>
          <a:p>
            <a:r>
              <a:rPr lang="en-GB" sz="1700" dirty="0">
                <a:latin typeface="Arial" panose="020B0604020202020204" pitchFamily="34" charset="0"/>
                <a:cs typeface="Arial" panose="020B0604020202020204" pitchFamily="34" charset="0"/>
              </a:rPr>
              <a:t>Hi, I’m Josephine taller 59 years old  I’m a licensed midwife working as a nanny mostly newborn. Looking after babies gives me pleasure and calmness, I want to be a mental health worker among young people. </a:t>
            </a:r>
          </a:p>
          <a:p>
            <a:endParaRPr lang="en-GB" sz="1700" dirty="0">
              <a:latin typeface="Arial" panose="020B0604020202020204" pitchFamily="34" charset="0"/>
              <a:cs typeface="Arial" panose="020B0604020202020204" pitchFamily="34" charset="0"/>
            </a:endParaRPr>
          </a:p>
          <a:p>
            <a:r>
              <a:rPr lang="en-US" sz="1700" dirty="0">
                <a:latin typeface="Arial" panose="020B0604020202020204" pitchFamily="34" charset="0"/>
                <a:cs typeface="Arial" panose="020B0604020202020204" pitchFamily="34" charset="0"/>
              </a:rPr>
              <a:t>My decision to take this course was based on my desire to assist people and offer care services to them. </a:t>
            </a:r>
          </a:p>
          <a:p>
            <a:endParaRPr lang="en-US" sz="1700" dirty="0">
              <a:latin typeface="Arial" panose="020B0604020202020204" pitchFamily="34" charset="0"/>
              <a:cs typeface="Arial" panose="020B0604020202020204" pitchFamily="34" charset="0"/>
            </a:endParaRPr>
          </a:p>
          <a:p>
            <a:r>
              <a:rPr lang="en-US" sz="1700" dirty="0">
                <a:latin typeface="Arial" panose="020B0604020202020204" pitchFamily="34" charset="0"/>
                <a:cs typeface="Arial" panose="020B0604020202020204" pitchFamily="34" charset="0"/>
              </a:rPr>
              <a:t>I aspire to become a professional care worker, and this may begin with a support worker or an HCA.</a:t>
            </a:r>
            <a:endParaRPr lang="en-GB" sz="17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4D3E9B8-6945-D048-1E13-39B1E4E631BD}"/>
              </a:ext>
            </a:extLst>
          </p:cNvPr>
          <p:cNvSpPr txBox="1"/>
          <p:nvPr/>
        </p:nvSpPr>
        <p:spPr>
          <a:xfrm>
            <a:off x="2110740" y="1943100"/>
            <a:ext cx="4709160" cy="769441"/>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3648777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801297"/>
            <a:ext cx="7556421" cy="1417558"/>
          </a:xfrm>
          <a:prstGeom prst="rect">
            <a:avLst/>
          </a:prstGeom>
          <a:noFill/>
          <a:ln/>
        </p:spPr>
        <p:txBody>
          <a:bodyPr wrap="square" lIns="0" tIns="0" rIns="0" bIns="0" rtlCol="0" anchor="t"/>
          <a:lstStyle/>
          <a:p>
            <a:pPr marL="0" indent="0" algn="l">
              <a:lnSpc>
                <a:spcPts val="5550"/>
              </a:lnSpc>
              <a:buNone/>
            </a:pPr>
            <a:r>
              <a:rPr lang="en-US" sz="4450" b="1" dirty="0">
                <a:solidFill>
                  <a:srgbClr val="231971"/>
                </a:solidFill>
                <a:latin typeface="Outfit Extra Bold" pitchFamily="34" charset="0"/>
                <a:ea typeface="Outfit Extra Bold" pitchFamily="34" charset="-122"/>
                <a:cs typeface="Outfit Extra Bold" pitchFamily="34" charset="-120"/>
              </a:rPr>
              <a:t>Self-Awareness and Personal Development:</a:t>
            </a:r>
            <a:endParaRPr lang="en-US" sz="4450" dirty="0"/>
          </a:p>
        </p:txBody>
      </p:sp>
      <p:sp>
        <p:nvSpPr>
          <p:cNvPr id="4" name="Text 1"/>
          <p:cNvSpPr/>
          <p:nvPr/>
        </p:nvSpPr>
        <p:spPr>
          <a:xfrm>
            <a:off x="6280190" y="3309580"/>
            <a:ext cx="7488079" cy="708779"/>
          </a:xfrm>
          <a:prstGeom prst="rect">
            <a:avLst/>
          </a:prstGeom>
          <a:noFill/>
          <a:ln/>
        </p:spPr>
        <p:txBody>
          <a:bodyPr wrap="none" lIns="0" tIns="0" rIns="0" bIns="0" rtlCol="0" anchor="t"/>
          <a:lstStyle/>
          <a:p>
            <a:pPr marL="0" indent="0" algn="l">
              <a:lnSpc>
                <a:spcPts val="5550"/>
              </a:lnSpc>
              <a:buNone/>
            </a:pPr>
            <a:r>
              <a:rPr lang="en-US" sz="4450" b="1" dirty="0">
                <a:solidFill>
                  <a:srgbClr val="231971"/>
                </a:solidFill>
                <a:latin typeface="Outfit Extra Bold" pitchFamily="34" charset="0"/>
                <a:ea typeface="Outfit Extra Bold" pitchFamily="34" charset="-122"/>
                <a:cs typeface="Outfit Extra Bold" pitchFamily="34" charset="-120"/>
              </a:rPr>
              <a:t>A Personal SWOT Reflection</a:t>
            </a:r>
            <a:endParaRPr lang="en-US" sz="4450" dirty="0"/>
          </a:p>
        </p:txBody>
      </p:sp>
      <p:sp>
        <p:nvSpPr>
          <p:cNvPr id="5" name="Text 2"/>
          <p:cNvSpPr/>
          <p:nvPr/>
        </p:nvSpPr>
        <p:spPr>
          <a:xfrm>
            <a:off x="6280190" y="4358521"/>
            <a:ext cx="7556421" cy="725805"/>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Presented to Health and Social Care Educators, Assessors, and Early-Career Care Workers</a:t>
            </a:r>
            <a:endParaRPr lang="en-US" sz="1750" dirty="0"/>
          </a:p>
        </p:txBody>
      </p:sp>
      <p:sp>
        <p:nvSpPr>
          <p:cNvPr id="6" name="Text 3"/>
          <p:cNvSpPr/>
          <p:nvPr/>
        </p:nvSpPr>
        <p:spPr>
          <a:xfrm>
            <a:off x="6280190" y="5339477"/>
            <a:ext cx="7556421" cy="1088708"/>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This presentation focuses on my individual process of self-awareness within the framework of health and social care, using the SWOT analysis as a key tool for career planning.</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627698"/>
            <a:ext cx="6832402" cy="510302"/>
          </a:xfrm>
          <a:prstGeom prst="rect">
            <a:avLst/>
          </a:prstGeom>
          <a:noFill/>
          <a:ln/>
        </p:spPr>
        <p:txBody>
          <a:bodyPr wrap="none" lIns="0" tIns="0" rIns="0" bIns="0" rtlCol="0" anchor="t"/>
          <a:lstStyle/>
          <a:p>
            <a:pPr marL="0" indent="0" algn="l">
              <a:lnSpc>
                <a:spcPts val="4000"/>
              </a:lnSpc>
              <a:buNone/>
            </a:pPr>
            <a:r>
              <a:rPr lang="en-US" sz="3200" b="1" dirty="0">
                <a:solidFill>
                  <a:srgbClr val="231971"/>
                </a:solidFill>
                <a:latin typeface="Outfit Extra Bold" pitchFamily="34" charset="0"/>
                <a:ea typeface="Outfit Extra Bold" pitchFamily="34" charset="-122"/>
                <a:cs typeface="Outfit Extra Bold" pitchFamily="34" charset="-120"/>
              </a:rPr>
              <a:t>Introduction: My Career Aspirations</a:t>
            </a:r>
            <a:endParaRPr lang="en-US" sz="3200" dirty="0"/>
          </a:p>
        </p:txBody>
      </p:sp>
      <p:sp>
        <p:nvSpPr>
          <p:cNvPr id="3" name="Text 1"/>
          <p:cNvSpPr/>
          <p:nvPr/>
        </p:nvSpPr>
        <p:spPr>
          <a:xfrm>
            <a:off x="793790" y="1627822"/>
            <a:ext cx="7626429" cy="980123"/>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My decision to pursue this course is rooted in a fundamental desire to assist people and provide essential care services. My ideal job is one where my daily efforts leave a </a:t>
            </a:r>
            <a:r>
              <a:rPr lang="en-US" sz="1600" b="1" dirty="0">
                <a:solidFill>
                  <a:srgbClr val="5E4CE6"/>
                </a:solidFill>
                <a:latin typeface="Arimo" pitchFamily="34" charset="0"/>
                <a:ea typeface="Arimo" pitchFamily="34" charset="-122"/>
                <a:cs typeface="Arimo" pitchFamily="34" charset="-120"/>
              </a:rPr>
              <a:t>positive, tangible impact</a:t>
            </a:r>
            <a:r>
              <a:rPr lang="en-US" sz="1600" dirty="0">
                <a:solidFill>
                  <a:srgbClr val="2A2742"/>
                </a:solidFill>
                <a:latin typeface="Arimo" pitchFamily="34" charset="0"/>
                <a:ea typeface="Arimo" pitchFamily="34" charset="-122"/>
                <a:cs typeface="Arimo" pitchFamily="34" charset="-120"/>
              </a:rPr>
              <a:t> on another person’s wellbeing (Allan, 2024).</a:t>
            </a:r>
            <a:endParaRPr lang="en-US" sz="1600" dirty="0"/>
          </a:p>
        </p:txBody>
      </p:sp>
      <p:sp>
        <p:nvSpPr>
          <p:cNvPr id="4" name="Shape 2"/>
          <p:cNvSpPr/>
          <p:nvPr/>
        </p:nvSpPr>
        <p:spPr>
          <a:xfrm>
            <a:off x="793790" y="2837498"/>
            <a:ext cx="459224" cy="459224"/>
          </a:xfrm>
          <a:prstGeom prst="roundRect">
            <a:avLst>
              <a:gd name="adj" fmla="val 18671"/>
            </a:avLst>
          </a:prstGeom>
          <a:solidFill>
            <a:srgbClr val="E9E6FA"/>
          </a:solidFill>
          <a:ln w="7620">
            <a:solidFill>
              <a:srgbClr val="BDB8DF"/>
            </a:solidFill>
            <a:prstDash val="solid"/>
          </a:ln>
        </p:spPr>
        <p:txBody>
          <a:bodyPr/>
          <a:lstStyle/>
          <a:p>
            <a:endParaRPr lang="en-GB"/>
          </a:p>
        </p:txBody>
      </p:sp>
      <p:sp>
        <p:nvSpPr>
          <p:cNvPr id="5" name="Text 3"/>
          <p:cNvSpPr/>
          <p:nvPr/>
        </p:nvSpPr>
        <p:spPr>
          <a:xfrm>
            <a:off x="870287" y="2875717"/>
            <a:ext cx="306110" cy="382667"/>
          </a:xfrm>
          <a:prstGeom prst="rect">
            <a:avLst/>
          </a:prstGeom>
          <a:noFill/>
          <a:ln/>
        </p:spPr>
        <p:txBody>
          <a:bodyPr wrap="none" lIns="0" tIns="0" rIns="0" bIns="0" rtlCol="0" anchor="t"/>
          <a:lstStyle/>
          <a:p>
            <a:pPr marL="0" indent="0" algn="ctr">
              <a:lnSpc>
                <a:spcPts val="2400"/>
              </a:lnSpc>
              <a:buNone/>
            </a:pPr>
            <a:r>
              <a:rPr lang="en-US" sz="2400" b="1" dirty="0">
                <a:solidFill>
                  <a:srgbClr val="2A2742"/>
                </a:solidFill>
                <a:latin typeface="Outfit Extra Bold" pitchFamily="34" charset="0"/>
                <a:ea typeface="Outfit Extra Bold" pitchFamily="34" charset="-122"/>
                <a:cs typeface="Outfit Extra Bold" pitchFamily="34" charset="-120"/>
              </a:rPr>
              <a:t>1</a:t>
            </a:r>
            <a:endParaRPr lang="en-US" sz="2400" dirty="0"/>
          </a:p>
        </p:txBody>
      </p:sp>
      <p:sp>
        <p:nvSpPr>
          <p:cNvPr id="6" name="Text 4"/>
          <p:cNvSpPr/>
          <p:nvPr/>
        </p:nvSpPr>
        <p:spPr>
          <a:xfrm>
            <a:off x="1457087" y="2907625"/>
            <a:ext cx="2551748" cy="318849"/>
          </a:xfrm>
          <a:prstGeom prst="rect">
            <a:avLst/>
          </a:prstGeom>
          <a:noFill/>
          <a:ln/>
        </p:spPr>
        <p:txBody>
          <a:bodyPr wrap="none" lIns="0" tIns="0" rIns="0" bIns="0" rtlCol="0" anchor="t"/>
          <a:lstStyle/>
          <a:p>
            <a:pPr marL="0" indent="0" algn="l">
              <a:lnSpc>
                <a:spcPts val="2500"/>
              </a:lnSpc>
              <a:buNone/>
            </a:pPr>
            <a:r>
              <a:rPr lang="en-US" sz="2000" b="1" dirty="0">
                <a:solidFill>
                  <a:srgbClr val="2A2742"/>
                </a:solidFill>
                <a:latin typeface="Outfit Extra Bold" pitchFamily="34" charset="0"/>
                <a:ea typeface="Outfit Extra Bold" pitchFamily="34" charset="-122"/>
                <a:cs typeface="Outfit Extra Bold" pitchFamily="34" charset="-120"/>
              </a:rPr>
              <a:t>Long-Term Goal</a:t>
            </a:r>
            <a:endParaRPr lang="en-US" sz="2000" dirty="0"/>
          </a:p>
        </p:txBody>
      </p:sp>
      <p:sp>
        <p:nvSpPr>
          <p:cNvPr id="7" name="Text 5"/>
          <p:cNvSpPr/>
          <p:nvPr/>
        </p:nvSpPr>
        <p:spPr>
          <a:xfrm>
            <a:off x="1457087" y="3430548"/>
            <a:ext cx="3022283" cy="980123"/>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To secure a fulfilling career within the UK health and social care industry.</a:t>
            </a:r>
            <a:endParaRPr lang="en-US" sz="1600" dirty="0"/>
          </a:p>
        </p:txBody>
      </p:sp>
      <p:sp>
        <p:nvSpPr>
          <p:cNvPr id="8" name="Shape 6"/>
          <p:cNvSpPr/>
          <p:nvPr/>
        </p:nvSpPr>
        <p:spPr>
          <a:xfrm>
            <a:off x="4734520" y="2837498"/>
            <a:ext cx="459224" cy="459224"/>
          </a:xfrm>
          <a:prstGeom prst="roundRect">
            <a:avLst>
              <a:gd name="adj" fmla="val 18671"/>
            </a:avLst>
          </a:prstGeom>
          <a:solidFill>
            <a:srgbClr val="E9E6FA"/>
          </a:solidFill>
          <a:ln w="7620">
            <a:solidFill>
              <a:srgbClr val="BDB8DF"/>
            </a:solidFill>
            <a:prstDash val="solid"/>
          </a:ln>
        </p:spPr>
        <p:txBody>
          <a:bodyPr/>
          <a:lstStyle/>
          <a:p>
            <a:endParaRPr lang="en-GB"/>
          </a:p>
        </p:txBody>
      </p:sp>
      <p:sp>
        <p:nvSpPr>
          <p:cNvPr id="9" name="Text 7"/>
          <p:cNvSpPr/>
          <p:nvPr/>
        </p:nvSpPr>
        <p:spPr>
          <a:xfrm>
            <a:off x="4811018" y="2875717"/>
            <a:ext cx="306110" cy="382667"/>
          </a:xfrm>
          <a:prstGeom prst="rect">
            <a:avLst/>
          </a:prstGeom>
          <a:noFill/>
          <a:ln/>
        </p:spPr>
        <p:txBody>
          <a:bodyPr wrap="none" lIns="0" tIns="0" rIns="0" bIns="0" rtlCol="0" anchor="t"/>
          <a:lstStyle/>
          <a:p>
            <a:pPr marL="0" indent="0" algn="ctr">
              <a:lnSpc>
                <a:spcPts val="2400"/>
              </a:lnSpc>
              <a:buNone/>
            </a:pPr>
            <a:r>
              <a:rPr lang="en-US" sz="2400" b="1" dirty="0">
                <a:solidFill>
                  <a:srgbClr val="2A2742"/>
                </a:solidFill>
                <a:latin typeface="Outfit Extra Bold" pitchFamily="34" charset="0"/>
                <a:ea typeface="Outfit Extra Bold" pitchFamily="34" charset="-122"/>
                <a:cs typeface="Outfit Extra Bold" pitchFamily="34" charset="-120"/>
              </a:rPr>
              <a:t>2</a:t>
            </a:r>
            <a:endParaRPr lang="en-US" sz="2400" dirty="0"/>
          </a:p>
        </p:txBody>
      </p:sp>
      <p:sp>
        <p:nvSpPr>
          <p:cNvPr id="10" name="Text 8"/>
          <p:cNvSpPr/>
          <p:nvPr/>
        </p:nvSpPr>
        <p:spPr>
          <a:xfrm>
            <a:off x="5397818" y="2907625"/>
            <a:ext cx="2637115" cy="318849"/>
          </a:xfrm>
          <a:prstGeom prst="rect">
            <a:avLst/>
          </a:prstGeom>
          <a:noFill/>
          <a:ln/>
        </p:spPr>
        <p:txBody>
          <a:bodyPr wrap="none" lIns="0" tIns="0" rIns="0" bIns="0" rtlCol="0" anchor="t"/>
          <a:lstStyle/>
          <a:p>
            <a:pPr marL="0" indent="0" algn="l">
              <a:lnSpc>
                <a:spcPts val="2500"/>
              </a:lnSpc>
              <a:buNone/>
            </a:pPr>
            <a:r>
              <a:rPr lang="en-US" sz="2000" b="1" dirty="0">
                <a:solidFill>
                  <a:srgbClr val="2A2742"/>
                </a:solidFill>
                <a:latin typeface="Outfit Extra Bold" pitchFamily="34" charset="0"/>
                <a:ea typeface="Outfit Extra Bold" pitchFamily="34" charset="-122"/>
                <a:cs typeface="Outfit Extra Bold" pitchFamily="34" charset="-120"/>
              </a:rPr>
              <a:t>Entry and Progression</a:t>
            </a:r>
            <a:endParaRPr lang="en-US" sz="2000" dirty="0"/>
          </a:p>
        </p:txBody>
      </p:sp>
      <p:sp>
        <p:nvSpPr>
          <p:cNvPr id="11" name="Text 9"/>
          <p:cNvSpPr/>
          <p:nvPr/>
        </p:nvSpPr>
        <p:spPr>
          <a:xfrm>
            <a:off x="5397818" y="3430548"/>
            <a:ext cx="3022402" cy="2286953"/>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Aspirations start as a professional care worker, perhaps as a support worker or HCA, with the long-term view of progressing to nursing by acquiring more confidence and competencies (Rawles, 2025).</a:t>
            </a:r>
            <a:endParaRPr lang="en-US" sz="1600" dirty="0"/>
          </a:p>
        </p:txBody>
      </p:sp>
      <p:sp>
        <p:nvSpPr>
          <p:cNvPr id="12" name="Shape 10"/>
          <p:cNvSpPr/>
          <p:nvPr/>
        </p:nvSpPr>
        <p:spPr>
          <a:xfrm>
            <a:off x="793790" y="6125766"/>
            <a:ext cx="459224" cy="459224"/>
          </a:xfrm>
          <a:prstGeom prst="roundRect">
            <a:avLst>
              <a:gd name="adj" fmla="val 18671"/>
            </a:avLst>
          </a:prstGeom>
          <a:solidFill>
            <a:srgbClr val="E9E6FA"/>
          </a:solidFill>
          <a:ln w="7620">
            <a:solidFill>
              <a:srgbClr val="BDB8DF"/>
            </a:solidFill>
            <a:prstDash val="solid"/>
          </a:ln>
        </p:spPr>
        <p:txBody>
          <a:bodyPr/>
          <a:lstStyle/>
          <a:p>
            <a:endParaRPr lang="en-GB"/>
          </a:p>
        </p:txBody>
      </p:sp>
      <p:sp>
        <p:nvSpPr>
          <p:cNvPr id="13" name="Text 11"/>
          <p:cNvSpPr/>
          <p:nvPr/>
        </p:nvSpPr>
        <p:spPr>
          <a:xfrm>
            <a:off x="870287" y="6163985"/>
            <a:ext cx="306110" cy="382667"/>
          </a:xfrm>
          <a:prstGeom prst="rect">
            <a:avLst/>
          </a:prstGeom>
          <a:noFill/>
          <a:ln/>
        </p:spPr>
        <p:txBody>
          <a:bodyPr wrap="none" lIns="0" tIns="0" rIns="0" bIns="0" rtlCol="0" anchor="t"/>
          <a:lstStyle/>
          <a:p>
            <a:pPr marL="0" indent="0" algn="ctr">
              <a:lnSpc>
                <a:spcPts val="2400"/>
              </a:lnSpc>
              <a:buNone/>
            </a:pPr>
            <a:r>
              <a:rPr lang="en-US" sz="2400" b="1" dirty="0">
                <a:solidFill>
                  <a:srgbClr val="2A2742"/>
                </a:solidFill>
                <a:latin typeface="Outfit Extra Bold" pitchFamily="34" charset="0"/>
                <a:ea typeface="Outfit Extra Bold" pitchFamily="34" charset="-122"/>
                <a:cs typeface="Outfit Extra Bold" pitchFamily="34" charset="-120"/>
              </a:rPr>
              <a:t>3</a:t>
            </a:r>
            <a:endParaRPr lang="en-US" sz="2400" dirty="0"/>
          </a:p>
        </p:txBody>
      </p:sp>
      <p:sp>
        <p:nvSpPr>
          <p:cNvPr id="14" name="Text 12"/>
          <p:cNvSpPr/>
          <p:nvPr/>
        </p:nvSpPr>
        <p:spPr>
          <a:xfrm>
            <a:off x="1457087" y="6195893"/>
            <a:ext cx="2551748" cy="318849"/>
          </a:xfrm>
          <a:prstGeom prst="rect">
            <a:avLst/>
          </a:prstGeom>
          <a:noFill/>
          <a:ln/>
        </p:spPr>
        <p:txBody>
          <a:bodyPr wrap="none" lIns="0" tIns="0" rIns="0" bIns="0" rtlCol="0" anchor="t"/>
          <a:lstStyle/>
          <a:p>
            <a:pPr marL="0" indent="0" algn="l">
              <a:lnSpc>
                <a:spcPts val="2500"/>
              </a:lnSpc>
              <a:buNone/>
            </a:pPr>
            <a:r>
              <a:rPr lang="en-US" sz="2000" b="1" dirty="0">
                <a:solidFill>
                  <a:srgbClr val="2A2742"/>
                </a:solidFill>
                <a:latin typeface="Outfit Extra Bold" pitchFamily="34" charset="0"/>
                <a:ea typeface="Outfit Extra Bold" pitchFamily="34" charset="-122"/>
                <a:cs typeface="Outfit Extra Bold" pitchFamily="34" charset="-120"/>
              </a:rPr>
              <a:t>Course Value</a:t>
            </a:r>
            <a:endParaRPr lang="en-US" sz="2000" dirty="0"/>
          </a:p>
        </p:txBody>
      </p:sp>
      <p:sp>
        <p:nvSpPr>
          <p:cNvPr id="15" name="Text 13"/>
          <p:cNvSpPr/>
          <p:nvPr/>
        </p:nvSpPr>
        <p:spPr>
          <a:xfrm>
            <a:off x="1457087" y="6718816"/>
            <a:ext cx="6963132" cy="653415"/>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This course provides essential knowledge and realistic advice for entering and thriving in that chosen career path.</a:t>
            </a:r>
            <a:endParaRPr lang="en-US" sz="1600" dirty="0"/>
          </a:p>
        </p:txBody>
      </p:sp>
      <p:pic>
        <p:nvPicPr>
          <p:cNvPr id="16" name="Image 0" descr="preencoded.png"/>
          <p:cNvPicPr>
            <a:picLocks noChangeAspect="1"/>
          </p:cNvPicPr>
          <p:nvPr/>
        </p:nvPicPr>
        <p:blipFill>
          <a:blip r:embed="rId3"/>
          <a:stretch>
            <a:fillRect/>
          </a:stretch>
        </p:blipFill>
        <p:spPr>
          <a:xfrm>
            <a:off x="8925758" y="1673662"/>
            <a:ext cx="4426506" cy="442650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753189"/>
            <a:ext cx="4309705" cy="538758"/>
          </a:xfrm>
          <a:prstGeom prst="rect">
            <a:avLst/>
          </a:prstGeom>
          <a:noFill/>
          <a:ln/>
        </p:spPr>
        <p:txBody>
          <a:bodyPr wrap="none" lIns="0" tIns="0" rIns="0" bIns="0" rtlCol="0" anchor="t"/>
          <a:lstStyle/>
          <a:p>
            <a:pPr marL="0" indent="0" algn="l">
              <a:lnSpc>
                <a:spcPts val="4200"/>
              </a:lnSpc>
              <a:buNone/>
            </a:pPr>
            <a:r>
              <a:rPr lang="en-US" sz="3350" b="1" dirty="0">
                <a:solidFill>
                  <a:srgbClr val="231971"/>
                </a:solidFill>
                <a:latin typeface="Outfit Extra Bold" pitchFamily="34" charset="0"/>
                <a:ea typeface="Outfit Extra Bold" pitchFamily="34" charset="-122"/>
                <a:cs typeface="Outfit Extra Bold" pitchFamily="34" charset="-120"/>
              </a:rPr>
              <a:t>What is SWOT?</a:t>
            </a:r>
            <a:endParaRPr lang="en-US" sz="3350" dirty="0"/>
          </a:p>
        </p:txBody>
      </p:sp>
      <p:sp>
        <p:nvSpPr>
          <p:cNvPr id="3" name="Text 1"/>
          <p:cNvSpPr/>
          <p:nvPr/>
        </p:nvSpPr>
        <p:spPr>
          <a:xfrm>
            <a:off x="2453283" y="2320885"/>
            <a:ext cx="2693551" cy="336590"/>
          </a:xfrm>
          <a:prstGeom prst="rect">
            <a:avLst/>
          </a:prstGeom>
          <a:noFill/>
          <a:ln/>
        </p:spPr>
        <p:txBody>
          <a:bodyPr wrap="none" lIns="0" tIns="0" rIns="0" bIns="0" rtlCol="0" anchor="t"/>
          <a:lstStyle/>
          <a:p>
            <a:pPr marL="0" indent="0" algn="r">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Strengths</a:t>
            </a:r>
            <a:endParaRPr lang="en-US" sz="2100" dirty="0"/>
          </a:p>
        </p:txBody>
      </p:sp>
      <p:sp>
        <p:nvSpPr>
          <p:cNvPr id="4" name="Text 2"/>
          <p:cNvSpPr/>
          <p:nvPr/>
        </p:nvSpPr>
        <p:spPr>
          <a:xfrm>
            <a:off x="793790" y="2786658"/>
            <a:ext cx="4353044" cy="344805"/>
          </a:xfrm>
          <a:prstGeom prst="rect">
            <a:avLst/>
          </a:prstGeom>
          <a:noFill/>
          <a:ln/>
        </p:spPr>
        <p:txBody>
          <a:bodyPr wrap="none" lIns="0" tIns="0" rIns="0" bIns="0" rtlCol="0" anchor="t"/>
          <a:lstStyle/>
          <a:p>
            <a:pPr marL="0" indent="0" algn="r">
              <a:lnSpc>
                <a:spcPts val="2700"/>
              </a:lnSpc>
              <a:buNone/>
            </a:pPr>
            <a:r>
              <a:rPr lang="en-US" sz="1650" dirty="0">
                <a:solidFill>
                  <a:srgbClr val="2A2742"/>
                </a:solidFill>
                <a:latin typeface="Arimo" pitchFamily="34" charset="0"/>
                <a:ea typeface="Arimo" pitchFamily="34" charset="-122"/>
                <a:cs typeface="Arimo" pitchFamily="34" charset="-120"/>
              </a:rPr>
              <a:t>Inner positive attributes and skills.</a:t>
            </a:r>
            <a:endParaRPr lang="en-US" sz="1650" dirty="0"/>
          </a:p>
        </p:txBody>
      </p:sp>
      <p:pic>
        <p:nvPicPr>
          <p:cNvPr id="5" name="Image 0" descr="preencoded.png"/>
          <p:cNvPicPr>
            <a:picLocks noChangeAspect="1"/>
          </p:cNvPicPr>
          <p:nvPr/>
        </p:nvPicPr>
        <p:blipFill>
          <a:blip r:embed="rId3"/>
          <a:stretch>
            <a:fillRect/>
          </a:stretch>
        </p:blipFill>
        <p:spPr>
          <a:xfrm>
            <a:off x="5146834" y="1722834"/>
            <a:ext cx="4336733" cy="4336733"/>
          </a:xfrm>
          <a:prstGeom prst="rect">
            <a:avLst/>
          </a:prstGeom>
        </p:spPr>
      </p:pic>
      <p:pic>
        <p:nvPicPr>
          <p:cNvPr id="6"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73892" y="2949893"/>
            <a:ext cx="303014" cy="303014"/>
          </a:xfrm>
          <a:prstGeom prst="rect">
            <a:avLst/>
          </a:prstGeom>
        </p:spPr>
      </p:pic>
      <p:sp>
        <p:nvSpPr>
          <p:cNvPr id="7" name="Text 3"/>
          <p:cNvSpPr/>
          <p:nvPr/>
        </p:nvSpPr>
        <p:spPr>
          <a:xfrm>
            <a:off x="9483566" y="2148483"/>
            <a:ext cx="2693551" cy="336590"/>
          </a:xfrm>
          <a:prstGeom prst="rect">
            <a:avLst/>
          </a:prstGeom>
          <a:noFill/>
          <a:ln/>
        </p:spPr>
        <p:txBody>
          <a:bodyPr wrap="none" lIns="0" tIns="0" rIns="0" bIns="0" rtlCol="0" anchor="t"/>
          <a:lstStyle/>
          <a:p>
            <a:pPr marL="0" indent="0" algn="l">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Weaknesses</a:t>
            </a:r>
            <a:endParaRPr lang="en-US" sz="2100" dirty="0"/>
          </a:p>
        </p:txBody>
      </p:sp>
      <p:sp>
        <p:nvSpPr>
          <p:cNvPr id="8" name="Text 4"/>
          <p:cNvSpPr/>
          <p:nvPr/>
        </p:nvSpPr>
        <p:spPr>
          <a:xfrm>
            <a:off x="9483566" y="2614255"/>
            <a:ext cx="4353044"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Inner areas requiring enhancement or development.</a:t>
            </a:r>
            <a:endParaRPr lang="en-US" sz="1650" dirty="0"/>
          </a:p>
        </p:txBody>
      </p:sp>
      <p:pic>
        <p:nvPicPr>
          <p:cNvPr id="9" name="Image 2" descr="preencoded.png"/>
          <p:cNvPicPr>
            <a:picLocks noChangeAspect="1"/>
          </p:cNvPicPr>
          <p:nvPr/>
        </p:nvPicPr>
        <p:blipFill>
          <a:blip r:embed="rId6"/>
          <a:stretch>
            <a:fillRect/>
          </a:stretch>
        </p:blipFill>
        <p:spPr>
          <a:xfrm>
            <a:off x="5146834" y="1722834"/>
            <a:ext cx="4336733" cy="4336733"/>
          </a:xfrm>
          <a:prstGeom prst="rect">
            <a:avLst/>
          </a:prstGeom>
        </p:spPr>
      </p:pic>
      <p:pic>
        <p:nvPicPr>
          <p:cNvPr id="10"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953256" y="2949893"/>
            <a:ext cx="303014" cy="303014"/>
          </a:xfrm>
          <a:prstGeom prst="rect">
            <a:avLst/>
          </a:prstGeom>
        </p:spPr>
      </p:pic>
      <p:sp>
        <p:nvSpPr>
          <p:cNvPr id="11" name="Text 5"/>
          <p:cNvSpPr/>
          <p:nvPr/>
        </p:nvSpPr>
        <p:spPr>
          <a:xfrm>
            <a:off x="9483566" y="4478417"/>
            <a:ext cx="2693551" cy="336590"/>
          </a:xfrm>
          <a:prstGeom prst="rect">
            <a:avLst/>
          </a:prstGeom>
          <a:noFill/>
          <a:ln/>
        </p:spPr>
        <p:txBody>
          <a:bodyPr wrap="none" lIns="0" tIns="0" rIns="0" bIns="0" rtlCol="0" anchor="t"/>
          <a:lstStyle/>
          <a:p>
            <a:pPr marL="0" indent="0" algn="l">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Opportunities</a:t>
            </a:r>
            <a:endParaRPr lang="en-US" sz="2100" dirty="0"/>
          </a:p>
        </p:txBody>
      </p:sp>
      <p:sp>
        <p:nvSpPr>
          <p:cNvPr id="12" name="Text 6"/>
          <p:cNvSpPr/>
          <p:nvPr/>
        </p:nvSpPr>
        <p:spPr>
          <a:xfrm>
            <a:off x="9483566" y="4944189"/>
            <a:ext cx="4353044"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External factors that favour growth and advancement.</a:t>
            </a:r>
            <a:endParaRPr lang="en-US" sz="1650" dirty="0"/>
          </a:p>
        </p:txBody>
      </p:sp>
      <p:pic>
        <p:nvPicPr>
          <p:cNvPr id="13" name="Image 4" descr="preencoded.png"/>
          <p:cNvPicPr>
            <a:picLocks noChangeAspect="1"/>
          </p:cNvPicPr>
          <p:nvPr/>
        </p:nvPicPr>
        <p:blipFill>
          <a:blip r:embed="rId9"/>
          <a:stretch>
            <a:fillRect/>
          </a:stretch>
        </p:blipFill>
        <p:spPr>
          <a:xfrm>
            <a:off x="5146834" y="1722834"/>
            <a:ext cx="4336733" cy="4336733"/>
          </a:xfrm>
          <a:prstGeom prst="rect">
            <a:avLst/>
          </a:prstGeom>
        </p:spPr>
      </p:pic>
      <p:pic>
        <p:nvPicPr>
          <p:cNvPr id="14"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953256" y="4529257"/>
            <a:ext cx="303014" cy="303014"/>
          </a:xfrm>
          <a:prstGeom prst="rect">
            <a:avLst/>
          </a:prstGeom>
        </p:spPr>
      </p:pic>
      <p:sp>
        <p:nvSpPr>
          <p:cNvPr id="15" name="Text 7"/>
          <p:cNvSpPr/>
          <p:nvPr/>
        </p:nvSpPr>
        <p:spPr>
          <a:xfrm>
            <a:off x="2453283" y="4478417"/>
            <a:ext cx="2693551" cy="336590"/>
          </a:xfrm>
          <a:prstGeom prst="rect">
            <a:avLst/>
          </a:prstGeom>
          <a:noFill/>
          <a:ln/>
        </p:spPr>
        <p:txBody>
          <a:bodyPr wrap="none" lIns="0" tIns="0" rIns="0" bIns="0" rtlCol="0" anchor="t"/>
          <a:lstStyle/>
          <a:p>
            <a:pPr marL="0" indent="0" algn="r">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Threats</a:t>
            </a:r>
            <a:endParaRPr lang="en-US" sz="2100" dirty="0"/>
          </a:p>
        </p:txBody>
      </p:sp>
      <p:sp>
        <p:nvSpPr>
          <p:cNvPr id="16" name="Text 8"/>
          <p:cNvSpPr/>
          <p:nvPr/>
        </p:nvSpPr>
        <p:spPr>
          <a:xfrm>
            <a:off x="793790" y="4944189"/>
            <a:ext cx="4353044" cy="689610"/>
          </a:xfrm>
          <a:prstGeom prst="rect">
            <a:avLst/>
          </a:prstGeom>
          <a:noFill/>
          <a:ln/>
        </p:spPr>
        <p:txBody>
          <a:bodyPr wrap="square" lIns="0" tIns="0" rIns="0" bIns="0" rtlCol="0" anchor="t"/>
          <a:lstStyle/>
          <a:p>
            <a:pPr marL="0" indent="0" algn="r">
              <a:lnSpc>
                <a:spcPts val="2700"/>
              </a:lnSpc>
              <a:buNone/>
            </a:pPr>
            <a:r>
              <a:rPr lang="en-US" sz="1650" dirty="0">
                <a:solidFill>
                  <a:srgbClr val="2A2742"/>
                </a:solidFill>
                <a:latin typeface="Arimo" pitchFamily="34" charset="0"/>
                <a:ea typeface="Arimo" pitchFamily="34" charset="-122"/>
                <a:cs typeface="Arimo" pitchFamily="34" charset="-120"/>
              </a:rPr>
              <a:t>External risks that may impede progress or growth.</a:t>
            </a:r>
            <a:endParaRPr lang="en-US" sz="1650" dirty="0"/>
          </a:p>
        </p:txBody>
      </p:sp>
      <p:pic>
        <p:nvPicPr>
          <p:cNvPr id="17" name="Image 6" descr="preencoded.png"/>
          <p:cNvPicPr>
            <a:picLocks noChangeAspect="1"/>
          </p:cNvPicPr>
          <p:nvPr/>
        </p:nvPicPr>
        <p:blipFill>
          <a:blip r:embed="rId12"/>
          <a:stretch>
            <a:fillRect/>
          </a:stretch>
        </p:blipFill>
        <p:spPr>
          <a:xfrm>
            <a:off x="5146834" y="1722834"/>
            <a:ext cx="4336733" cy="4336733"/>
          </a:xfrm>
          <a:prstGeom prst="rect">
            <a:avLst/>
          </a:prstGeom>
        </p:spPr>
      </p:pic>
      <p:pic>
        <p:nvPicPr>
          <p:cNvPr id="18" name="Image 7"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373892" y="4529257"/>
            <a:ext cx="303014" cy="303014"/>
          </a:xfrm>
          <a:prstGeom prst="rect">
            <a:avLst/>
          </a:prstGeom>
        </p:spPr>
      </p:pic>
      <p:sp>
        <p:nvSpPr>
          <p:cNvPr id="19" name="Text 9"/>
          <p:cNvSpPr/>
          <p:nvPr/>
        </p:nvSpPr>
        <p:spPr>
          <a:xfrm>
            <a:off x="1116925" y="6544389"/>
            <a:ext cx="12719685"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SWOT analysis is significant because it provides a clear picture of personal development (Book, 2024). It helps in having a strategy for improvement and makes decision-making more organised (Phillips, 2021).</a:t>
            </a:r>
            <a:endParaRPr lang="en-US" sz="1650" dirty="0"/>
          </a:p>
        </p:txBody>
      </p:sp>
      <p:sp>
        <p:nvSpPr>
          <p:cNvPr id="20" name="Shape 10"/>
          <p:cNvSpPr/>
          <p:nvPr/>
        </p:nvSpPr>
        <p:spPr>
          <a:xfrm>
            <a:off x="793790" y="6301978"/>
            <a:ext cx="30480" cy="1174433"/>
          </a:xfrm>
          <a:prstGeom prst="rect">
            <a:avLst/>
          </a:prstGeom>
          <a:solidFill>
            <a:srgbClr val="5E4CE6"/>
          </a:solidFill>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909995"/>
            <a:ext cx="5575697" cy="510302"/>
          </a:xfrm>
          <a:prstGeom prst="rect">
            <a:avLst/>
          </a:prstGeom>
          <a:noFill/>
          <a:ln/>
        </p:spPr>
        <p:txBody>
          <a:bodyPr wrap="none" lIns="0" tIns="0" rIns="0" bIns="0" rtlCol="0" anchor="t"/>
          <a:lstStyle/>
          <a:p>
            <a:pPr marL="0" indent="0" algn="l">
              <a:lnSpc>
                <a:spcPts val="4000"/>
              </a:lnSpc>
              <a:buNone/>
            </a:pPr>
            <a:r>
              <a:rPr lang="en-US" sz="3200" b="1" dirty="0">
                <a:solidFill>
                  <a:srgbClr val="231971"/>
                </a:solidFill>
                <a:latin typeface="Outfit Extra Bold" pitchFamily="34" charset="0"/>
                <a:ea typeface="Outfit Extra Bold" pitchFamily="34" charset="-122"/>
                <a:cs typeface="Outfit Extra Bold" pitchFamily="34" charset="-120"/>
              </a:rPr>
              <a:t>Personal SWOT: Key Findings</a:t>
            </a:r>
            <a:endParaRPr lang="en-US" sz="3200" dirty="0"/>
          </a:p>
        </p:txBody>
      </p:sp>
      <p:sp>
        <p:nvSpPr>
          <p:cNvPr id="3" name="Text 1"/>
          <p:cNvSpPr/>
          <p:nvPr/>
        </p:nvSpPr>
        <p:spPr>
          <a:xfrm>
            <a:off x="793790" y="1828562"/>
            <a:ext cx="13042821" cy="326708"/>
          </a:xfrm>
          <a:prstGeom prst="rect">
            <a:avLst/>
          </a:prstGeom>
          <a:noFill/>
          <a:ln/>
        </p:spPr>
        <p:txBody>
          <a:bodyPr wrap="non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Applying the SWOT framework helps focus efforts on growth areas and leverage inherent capabilities.</a:t>
            </a:r>
            <a:endParaRPr lang="en-US" sz="1600" dirty="0"/>
          </a:p>
        </p:txBody>
      </p:sp>
      <p:sp>
        <p:nvSpPr>
          <p:cNvPr id="4" name="Shape 2"/>
          <p:cNvSpPr/>
          <p:nvPr/>
        </p:nvSpPr>
        <p:spPr>
          <a:xfrm>
            <a:off x="793790" y="2690932"/>
            <a:ext cx="6419374" cy="1895832"/>
          </a:xfrm>
          <a:prstGeom prst="roundRect">
            <a:avLst>
              <a:gd name="adj" fmla="val 5788"/>
            </a:avLst>
          </a:prstGeom>
          <a:solidFill>
            <a:srgbClr val="FAFAFA">
              <a:alpha val="95000"/>
            </a:srgbClr>
          </a:solidFill>
          <a:ln/>
        </p:spPr>
        <p:txBody>
          <a:bodyPr/>
          <a:lstStyle/>
          <a:p>
            <a:endParaRPr lang="en-GB"/>
          </a:p>
        </p:txBody>
      </p:sp>
      <p:sp>
        <p:nvSpPr>
          <p:cNvPr id="5" name="Shape 3"/>
          <p:cNvSpPr/>
          <p:nvPr/>
        </p:nvSpPr>
        <p:spPr>
          <a:xfrm>
            <a:off x="793790" y="2668072"/>
            <a:ext cx="6419374" cy="91440"/>
          </a:xfrm>
          <a:prstGeom prst="roundRect">
            <a:avLst>
              <a:gd name="adj" fmla="val 93767"/>
            </a:avLst>
          </a:prstGeom>
          <a:solidFill>
            <a:srgbClr val="5E4CE6"/>
          </a:solidFill>
          <a:ln/>
        </p:spPr>
        <p:txBody>
          <a:bodyPr/>
          <a:lstStyle/>
          <a:p>
            <a:endParaRPr lang="en-GB"/>
          </a:p>
        </p:txBody>
      </p:sp>
      <p:sp>
        <p:nvSpPr>
          <p:cNvPr id="6" name="Shape 4"/>
          <p:cNvSpPr/>
          <p:nvPr/>
        </p:nvSpPr>
        <p:spPr>
          <a:xfrm>
            <a:off x="3697307" y="2384822"/>
            <a:ext cx="612338" cy="612338"/>
          </a:xfrm>
          <a:prstGeom prst="roundRect">
            <a:avLst>
              <a:gd name="adj" fmla="val 149329"/>
            </a:avLst>
          </a:prstGeom>
          <a:solidFill>
            <a:srgbClr val="5E4CE6"/>
          </a:solidFill>
          <a:ln/>
        </p:spPr>
        <p:txBody>
          <a:bodyPr/>
          <a:lstStyle/>
          <a:p>
            <a:endParaRPr lang="en-GB"/>
          </a:p>
        </p:txBody>
      </p:sp>
      <p:pic>
        <p:nvPicPr>
          <p:cNvPr id="7"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81021" y="2568535"/>
            <a:ext cx="244912" cy="244912"/>
          </a:xfrm>
          <a:prstGeom prst="rect">
            <a:avLst/>
          </a:prstGeom>
        </p:spPr>
      </p:pic>
      <p:sp>
        <p:nvSpPr>
          <p:cNvPr id="8" name="Text 5"/>
          <p:cNvSpPr/>
          <p:nvPr/>
        </p:nvSpPr>
        <p:spPr>
          <a:xfrm>
            <a:off x="1020723" y="3201233"/>
            <a:ext cx="4094321" cy="382786"/>
          </a:xfrm>
          <a:prstGeom prst="rect">
            <a:avLst/>
          </a:prstGeom>
          <a:noFill/>
          <a:ln/>
        </p:spPr>
        <p:txBody>
          <a:bodyPr wrap="none" lIns="0" tIns="0" rIns="0" bIns="0" rtlCol="0" anchor="t"/>
          <a:lstStyle/>
          <a:p>
            <a:pPr marL="0" indent="0" algn="l">
              <a:lnSpc>
                <a:spcPts val="3000"/>
              </a:lnSpc>
              <a:buNone/>
            </a:pPr>
            <a:r>
              <a:rPr lang="en-US" sz="2400" b="1" dirty="0">
                <a:solidFill>
                  <a:srgbClr val="2A2742"/>
                </a:solidFill>
                <a:latin typeface="Outfit Extra Bold" pitchFamily="34" charset="0"/>
                <a:ea typeface="Outfit Extra Bold" pitchFamily="34" charset="-122"/>
                <a:cs typeface="Outfit Extra Bold" pitchFamily="34" charset="-120"/>
              </a:rPr>
              <a:t>Strength: Time Management</a:t>
            </a:r>
            <a:endParaRPr lang="en-US" sz="2400" dirty="0"/>
          </a:p>
        </p:txBody>
      </p:sp>
      <p:sp>
        <p:nvSpPr>
          <p:cNvPr id="9" name="Text 6"/>
          <p:cNvSpPr/>
          <p:nvPr/>
        </p:nvSpPr>
        <p:spPr>
          <a:xfrm>
            <a:off x="1020723" y="3706416"/>
            <a:ext cx="5965508" cy="653415"/>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I consistently meet deadlines and possess the ability to effectively organise my day-to-day activities and manage workload.</a:t>
            </a:r>
            <a:endParaRPr lang="en-US" sz="1600" dirty="0"/>
          </a:p>
        </p:txBody>
      </p:sp>
      <p:sp>
        <p:nvSpPr>
          <p:cNvPr id="10" name="Shape 7"/>
          <p:cNvSpPr/>
          <p:nvPr/>
        </p:nvSpPr>
        <p:spPr>
          <a:xfrm>
            <a:off x="7417237" y="2690932"/>
            <a:ext cx="6419374" cy="1895832"/>
          </a:xfrm>
          <a:prstGeom prst="roundRect">
            <a:avLst>
              <a:gd name="adj" fmla="val 5788"/>
            </a:avLst>
          </a:prstGeom>
          <a:solidFill>
            <a:srgbClr val="FAFAFA">
              <a:alpha val="95000"/>
            </a:srgbClr>
          </a:solidFill>
          <a:ln/>
        </p:spPr>
        <p:txBody>
          <a:bodyPr/>
          <a:lstStyle/>
          <a:p>
            <a:endParaRPr lang="en-GB"/>
          </a:p>
        </p:txBody>
      </p:sp>
      <p:sp>
        <p:nvSpPr>
          <p:cNvPr id="11" name="Shape 8"/>
          <p:cNvSpPr/>
          <p:nvPr/>
        </p:nvSpPr>
        <p:spPr>
          <a:xfrm>
            <a:off x="7417237" y="2668072"/>
            <a:ext cx="6419374" cy="91440"/>
          </a:xfrm>
          <a:prstGeom prst="roundRect">
            <a:avLst>
              <a:gd name="adj" fmla="val 93767"/>
            </a:avLst>
          </a:prstGeom>
          <a:solidFill>
            <a:srgbClr val="5E4CE6"/>
          </a:solidFill>
          <a:ln/>
        </p:spPr>
        <p:txBody>
          <a:bodyPr/>
          <a:lstStyle/>
          <a:p>
            <a:endParaRPr lang="en-GB"/>
          </a:p>
        </p:txBody>
      </p:sp>
      <p:sp>
        <p:nvSpPr>
          <p:cNvPr id="12" name="Shape 9"/>
          <p:cNvSpPr/>
          <p:nvPr/>
        </p:nvSpPr>
        <p:spPr>
          <a:xfrm>
            <a:off x="10320754" y="2384822"/>
            <a:ext cx="612338" cy="612338"/>
          </a:xfrm>
          <a:prstGeom prst="roundRect">
            <a:avLst>
              <a:gd name="adj" fmla="val 149329"/>
            </a:avLst>
          </a:prstGeom>
          <a:solidFill>
            <a:srgbClr val="5E4CE6"/>
          </a:solidFill>
          <a:ln/>
        </p:spPr>
        <p:txBody>
          <a:bodyPr/>
          <a:lstStyle/>
          <a:p>
            <a:endParaRPr lang="en-GB"/>
          </a:p>
        </p:txBody>
      </p:sp>
      <p:pic>
        <p:nvPicPr>
          <p:cNvPr id="13"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504468" y="2568535"/>
            <a:ext cx="244912" cy="244912"/>
          </a:xfrm>
          <a:prstGeom prst="rect">
            <a:avLst/>
          </a:prstGeom>
        </p:spPr>
      </p:pic>
      <p:sp>
        <p:nvSpPr>
          <p:cNvPr id="14" name="Text 10"/>
          <p:cNvSpPr/>
          <p:nvPr/>
        </p:nvSpPr>
        <p:spPr>
          <a:xfrm>
            <a:off x="7644170" y="3201233"/>
            <a:ext cx="4558665" cy="382786"/>
          </a:xfrm>
          <a:prstGeom prst="rect">
            <a:avLst/>
          </a:prstGeom>
          <a:noFill/>
          <a:ln/>
        </p:spPr>
        <p:txBody>
          <a:bodyPr wrap="none" lIns="0" tIns="0" rIns="0" bIns="0" rtlCol="0" anchor="t"/>
          <a:lstStyle/>
          <a:p>
            <a:pPr marL="0" indent="0" algn="l">
              <a:lnSpc>
                <a:spcPts val="3000"/>
              </a:lnSpc>
              <a:buNone/>
            </a:pPr>
            <a:r>
              <a:rPr lang="en-US" sz="2400" b="1" dirty="0">
                <a:solidFill>
                  <a:srgbClr val="2A2742"/>
                </a:solidFill>
                <a:latin typeface="Outfit Extra Bold" pitchFamily="34" charset="0"/>
                <a:ea typeface="Outfit Extra Bold" pitchFamily="34" charset="-122"/>
                <a:cs typeface="Outfit Extra Bold" pitchFamily="34" charset="-120"/>
              </a:rPr>
              <a:t>Weakness: Oral Communication</a:t>
            </a:r>
            <a:endParaRPr lang="en-US" sz="2400" dirty="0"/>
          </a:p>
        </p:txBody>
      </p:sp>
      <p:sp>
        <p:nvSpPr>
          <p:cNvPr id="15" name="Text 11"/>
          <p:cNvSpPr/>
          <p:nvPr/>
        </p:nvSpPr>
        <p:spPr>
          <a:xfrm>
            <a:off x="7644170" y="3706416"/>
            <a:ext cx="5965508" cy="653415"/>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I experience anxiety when speaking to groups and sometimes lack confidence in these situations (Summers and Smith, 2013).</a:t>
            </a:r>
            <a:endParaRPr lang="en-US" sz="1600" dirty="0"/>
          </a:p>
        </p:txBody>
      </p:sp>
      <p:sp>
        <p:nvSpPr>
          <p:cNvPr id="16" name="Shape 12"/>
          <p:cNvSpPr/>
          <p:nvPr/>
        </p:nvSpPr>
        <p:spPr>
          <a:xfrm>
            <a:off x="793790" y="5096947"/>
            <a:ext cx="6419374" cy="2222540"/>
          </a:xfrm>
          <a:prstGeom prst="roundRect">
            <a:avLst>
              <a:gd name="adj" fmla="val 4937"/>
            </a:avLst>
          </a:prstGeom>
          <a:solidFill>
            <a:srgbClr val="FAFAFA">
              <a:alpha val="95000"/>
            </a:srgbClr>
          </a:solidFill>
          <a:ln/>
        </p:spPr>
        <p:txBody>
          <a:bodyPr/>
          <a:lstStyle/>
          <a:p>
            <a:endParaRPr lang="en-GB"/>
          </a:p>
        </p:txBody>
      </p:sp>
      <p:sp>
        <p:nvSpPr>
          <p:cNvPr id="17" name="Shape 13"/>
          <p:cNvSpPr/>
          <p:nvPr/>
        </p:nvSpPr>
        <p:spPr>
          <a:xfrm>
            <a:off x="793790" y="5074087"/>
            <a:ext cx="6419374" cy="91440"/>
          </a:xfrm>
          <a:prstGeom prst="roundRect">
            <a:avLst>
              <a:gd name="adj" fmla="val 93767"/>
            </a:avLst>
          </a:prstGeom>
          <a:solidFill>
            <a:srgbClr val="5E4CE6"/>
          </a:solidFill>
          <a:ln/>
        </p:spPr>
        <p:txBody>
          <a:bodyPr/>
          <a:lstStyle/>
          <a:p>
            <a:endParaRPr lang="en-GB"/>
          </a:p>
        </p:txBody>
      </p:sp>
      <p:sp>
        <p:nvSpPr>
          <p:cNvPr id="18" name="Shape 14"/>
          <p:cNvSpPr/>
          <p:nvPr/>
        </p:nvSpPr>
        <p:spPr>
          <a:xfrm>
            <a:off x="3697307" y="4790837"/>
            <a:ext cx="612338" cy="612338"/>
          </a:xfrm>
          <a:prstGeom prst="roundRect">
            <a:avLst>
              <a:gd name="adj" fmla="val 149329"/>
            </a:avLst>
          </a:prstGeom>
          <a:solidFill>
            <a:srgbClr val="5E4CE6"/>
          </a:solidFill>
          <a:ln/>
        </p:spPr>
        <p:txBody>
          <a:bodyPr/>
          <a:lstStyle/>
          <a:p>
            <a:endParaRPr lang="en-GB"/>
          </a:p>
        </p:txBody>
      </p:sp>
      <p:pic>
        <p:nvPicPr>
          <p:cNvPr id="1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881021" y="4974550"/>
            <a:ext cx="244912" cy="244912"/>
          </a:xfrm>
          <a:prstGeom prst="rect">
            <a:avLst/>
          </a:prstGeom>
        </p:spPr>
      </p:pic>
      <p:sp>
        <p:nvSpPr>
          <p:cNvPr id="20" name="Text 15"/>
          <p:cNvSpPr/>
          <p:nvPr/>
        </p:nvSpPr>
        <p:spPr>
          <a:xfrm>
            <a:off x="1020723" y="5607248"/>
            <a:ext cx="4141708" cy="382786"/>
          </a:xfrm>
          <a:prstGeom prst="rect">
            <a:avLst/>
          </a:prstGeom>
          <a:noFill/>
          <a:ln/>
        </p:spPr>
        <p:txBody>
          <a:bodyPr wrap="none" lIns="0" tIns="0" rIns="0" bIns="0" rtlCol="0" anchor="t"/>
          <a:lstStyle/>
          <a:p>
            <a:pPr marL="0" indent="0" algn="l">
              <a:lnSpc>
                <a:spcPts val="3000"/>
              </a:lnSpc>
              <a:buNone/>
            </a:pPr>
            <a:r>
              <a:rPr lang="en-US" sz="2400" b="1" dirty="0">
                <a:solidFill>
                  <a:srgbClr val="2A2742"/>
                </a:solidFill>
                <a:latin typeface="Outfit Extra Bold" pitchFamily="34" charset="0"/>
                <a:ea typeface="Outfit Extra Bold" pitchFamily="34" charset="-122"/>
                <a:cs typeface="Outfit Extra Bold" pitchFamily="34" charset="-120"/>
              </a:rPr>
              <a:t>Opportunity: Sector Demand</a:t>
            </a:r>
            <a:endParaRPr lang="en-US" sz="2400" dirty="0"/>
          </a:p>
        </p:txBody>
      </p:sp>
      <p:sp>
        <p:nvSpPr>
          <p:cNvPr id="21" name="Text 16"/>
          <p:cNvSpPr/>
          <p:nvPr/>
        </p:nvSpPr>
        <p:spPr>
          <a:xfrm>
            <a:off x="1020723" y="6112431"/>
            <a:ext cx="5965508" cy="980123"/>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The UK health and social care sector faces staff shortages, offering numerous entry-level roles and training opportunities (Glasby, 2019).</a:t>
            </a:r>
            <a:endParaRPr lang="en-US" sz="1600" dirty="0"/>
          </a:p>
        </p:txBody>
      </p:sp>
      <p:sp>
        <p:nvSpPr>
          <p:cNvPr id="22" name="Shape 17"/>
          <p:cNvSpPr/>
          <p:nvPr/>
        </p:nvSpPr>
        <p:spPr>
          <a:xfrm>
            <a:off x="7417237" y="5096947"/>
            <a:ext cx="6419374" cy="2222540"/>
          </a:xfrm>
          <a:prstGeom prst="roundRect">
            <a:avLst>
              <a:gd name="adj" fmla="val 4937"/>
            </a:avLst>
          </a:prstGeom>
          <a:solidFill>
            <a:srgbClr val="FAFAFA">
              <a:alpha val="95000"/>
            </a:srgbClr>
          </a:solidFill>
          <a:ln/>
        </p:spPr>
        <p:txBody>
          <a:bodyPr/>
          <a:lstStyle/>
          <a:p>
            <a:endParaRPr lang="en-GB"/>
          </a:p>
        </p:txBody>
      </p:sp>
      <p:sp>
        <p:nvSpPr>
          <p:cNvPr id="23" name="Shape 18"/>
          <p:cNvSpPr/>
          <p:nvPr/>
        </p:nvSpPr>
        <p:spPr>
          <a:xfrm>
            <a:off x="7417237" y="5074087"/>
            <a:ext cx="6419374" cy="91440"/>
          </a:xfrm>
          <a:prstGeom prst="roundRect">
            <a:avLst>
              <a:gd name="adj" fmla="val 93767"/>
            </a:avLst>
          </a:prstGeom>
          <a:solidFill>
            <a:srgbClr val="5E4CE6"/>
          </a:solidFill>
          <a:ln/>
        </p:spPr>
        <p:txBody>
          <a:bodyPr/>
          <a:lstStyle/>
          <a:p>
            <a:endParaRPr lang="en-GB"/>
          </a:p>
        </p:txBody>
      </p:sp>
      <p:sp>
        <p:nvSpPr>
          <p:cNvPr id="24" name="Shape 19"/>
          <p:cNvSpPr/>
          <p:nvPr/>
        </p:nvSpPr>
        <p:spPr>
          <a:xfrm>
            <a:off x="10320754" y="4790837"/>
            <a:ext cx="612338" cy="612338"/>
          </a:xfrm>
          <a:prstGeom prst="roundRect">
            <a:avLst>
              <a:gd name="adj" fmla="val 149329"/>
            </a:avLst>
          </a:prstGeom>
          <a:solidFill>
            <a:srgbClr val="5E4CE6"/>
          </a:solidFill>
          <a:ln/>
        </p:spPr>
        <p:txBody>
          <a:bodyPr/>
          <a:lstStyle/>
          <a:p>
            <a:endParaRPr lang="en-GB"/>
          </a:p>
        </p:txBody>
      </p:sp>
      <p:pic>
        <p:nvPicPr>
          <p:cNvPr id="25"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504468" y="4974550"/>
            <a:ext cx="244912" cy="244912"/>
          </a:xfrm>
          <a:prstGeom prst="rect">
            <a:avLst/>
          </a:prstGeom>
        </p:spPr>
      </p:pic>
      <p:sp>
        <p:nvSpPr>
          <p:cNvPr id="26" name="Text 20"/>
          <p:cNvSpPr/>
          <p:nvPr/>
        </p:nvSpPr>
        <p:spPr>
          <a:xfrm>
            <a:off x="7644170" y="5607248"/>
            <a:ext cx="5161002" cy="382786"/>
          </a:xfrm>
          <a:prstGeom prst="rect">
            <a:avLst/>
          </a:prstGeom>
          <a:noFill/>
          <a:ln/>
        </p:spPr>
        <p:txBody>
          <a:bodyPr wrap="none" lIns="0" tIns="0" rIns="0" bIns="0" rtlCol="0" anchor="t"/>
          <a:lstStyle/>
          <a:p>
            <a:pPr marL="0" indent="0" algn="l">
              <a:lnSpc>
                <a:spcPts val="3000"/>
              </a:lnSpc>
              <a:buNone/>
            </a:pPr>
            <a:r>
              <a:rPr lang="en-US" sz="2400" b="1" dirty="0">
                <a:solidFill>
                  <a:srgbClr val="2A2742"/>
                </a:solidFill>
                <a:latin typeface="Outfit Extra Bold" pitchFamily="34" charset="0"/>
                <a:ea typeface="Outfit Extra Bold" pitchFamily="34" charset="-122"/>
                <a:cs typeface="Outfit Extra Bold" pitchFamily="34" charset="-120"/>
              </a:rPr>
              <a:t>Threat: Lack of UK Work Experience</a:t>
            </a:r>
            <a:endParaRPr lang="en-US" sz="2400" dirty="0"/>
          </a:p>
        </p:txBody>
      </p:sp>
      <p:sp>
        <p:nvSpPr>
          <p:cNvPr id="27" name="Text 21"/>
          <p:cNvSpPr/>
          <p:nvPr/>
        </p:nvSpPr>
        <p:spPr>
          <a:xfrm>
            <a:off x="7644170" y="6112431"/>
            <a:ext cx="5965508" cy="980123"/>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My limited work experience in the United Kingdom could slow down recruitment until I gain sufficient local workplace exposure and demonstrate UK work practice standards.</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1521262"/>
            <a:ext cx="7350443" cy="453628"/>
          </a:xfrm>
          <a:prstGeom prst="rect">
            <a:avLst/>
          </a:prstGeom>
          <a:noFill/>
          <a:ln/>
        </p:spPr>
        <p:txBody>
          <a:bodyPr wrap="none" lIns="0" tIns="0" rIns="0" bIns="0" rtlCol="0" anchor="t"/>
          <a:lstStyle/>
          <a:p>
            <a:pPr marL="0" indent="0" algn="l">
              <a:lnSpc>
                <a:spcPts val="3550"/>
              </a:lnSpc>
              <a:buNone/>
            </a:pPr>
            <a:r>
              <a:rPr lang="en-US" sz="2850" b="1" dirty="0">
                <a:solidFill>
                  <a:srgbClr val="231971"/>
                </a:solidFill>
                <a:latin typeface="Outfit Extra Bold" pitchFamily="34" charset="0"/>
                <a:ea typeface="Outfit Extra Bold" pitchFamily="34" charset="-122"/>
                <a:cs typeface="Outfit Extra Bold" pitchFamily="34" charset="-120"/>
              </a:rPr>
              <a:t>Using Strengths to Counter the Weaknesses</a:t>
            </a:r>
            <a:endParaRPr lang="en-US" sz="2850" dirty="0"/>
          </a:p>
        </p:txBody>
      </p:sp>
      <p:sp>
        <p:nvSpPr>
          <p:cNvPr id="3" name="Text 1"/>
          <p:cNvSpPr/>
          <p:nvPr/>
        </p:nvSpPr>
        <p:spPr>
          <a:xfrm>
            <a:off x="793790" y="2337792"/>
            <a:ext cx="13042821" cy="290274"/>
          </a:xfrm>
          <a:prstGeom prst="rect">
            <a:avLst/>
          </a:prstGeom>
          <a:noFill/>
          <a:ln/>
        </p:spPr>
        <p:txBody>
          <a:bodyPr wrap="non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My strength in </a:t>
            </a:r>
            <a:r>
              <a:rPr lang="en-US" sz="1400" b="1" dirty="0">
                <a:solidFill>
                  <a:srgbClr val="2A2742"/>
                </a:solidFill>
                <a:latin typeface="Arimo" pitchFamily="34" charset="0"/>
                <a:ea typeface="Arimo" pitchFamily="34" charset="-122"/>
                <a:cs typeface="Arimo" pitchFamily="34" charset="-120"/>
              </a:rPr>
              <a:t>time management</a:t>
            </a:r>
            <a:r>
              <a:rPr lang="en-US" sz="1400" dirty="0">
                <a:solidFill>
                  <a:srgbClr val="2A2742"/>
                </a:solidFill>
                <a:latin typeface="Arimo" pitchFamily="34" charset="0"/>
                <a:ea typeface="Arimo" pitchFamily="34" charset="-122"/>
                <a:cs typeface="Arimo" pitchFamily="34" charset="-120"/>
              </a:rPr>
              <a:t> is the direct tool I will use to mitigate my weakness in oral communication.</a:t>
            </a:r>
            <a:endParaRPr lang="en-US" sz="1400" dirty="0"/>
          </a:p>
        </p:txBody>
      </p:sp>
      <p:sp>
        <p:nvSpPr>
          <p:cNvPr id="4" name="Shape 2"/>
          <p:cNvSpPr/>
          <p:nvPr/>
        </p:nvSpPr>
        <p:spPr>
          <a:xfrm>
            <a:off x="793790" y="2832140"/>
            <a:ext cx="725805" cy="1088708"/>
          </a:xfrm>
          <a:prstGeom prst="roundRect">
            <a:avLst>
              <a:gd name="adj" fmla="val 360021"/>
            </a:avLst>
          </a:prstGeom>
          <a:solidFill>
            <a:srgbClr val="E9E6FA"/>
          </a:solidFill>
          <a:ln w="7620">
            <a:solidFill>
              <a:srgbClr val="BDB8DF"/>
            </a:solidFill>
            <a:prstDash val="solid"/>
          </a:ln>
        </p:spPr>
        <p:txBody>
          <a:bodyPr/>
          <a:lstStyle/>
          <a:p>
            <a:endParaRPr lang="en-GB"/>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0604" y="3240286"/>
            <a:ext cx="272177" cy="272177"/>
          </a:xfrm>
          <a:prstGeom prst="rect">
            <a:avLst/>
          </a:prstGeom>
        </p:spPr>
      </p:pic>
      <p:sp>
        <p:nvSpPr>
          <p:cNvPr id="6" name="Text 3"/>
          <p:cNvSpPr/>
          <p:nvPr/>
        </p:nvSpPr>
        <p:spPr>
          <a:xfrm>
            <a:off x="1701046" y="3013591"/>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Planned Rehearsal</a:t>
            </a:r>
            <a:endParaRPr lang="en-US" sz="1750" dirty="0"/>
          </a:p>
        </p:txBody>
      </p:sp>
      <p:sp>
        <p:nvSpPr>
          <p:cNvPr id="7" name="Text 4"/>
          <p:cNvSpPr/>
          <p:nvPr/>
        </p:nvSpPr>
        <p:spPr>
          <a:xfrm>
            <a:off x="1701046" y="3405902"/>
            <a:ext cx="12135564" cy="290274"/>
          </a:xfrm>
          <a:prstGeom prst="rect">
            <a:avLst/>
          </a:prstGeom>
          <a:noFill/>
          <a:ln/>
        </p:spPr>
        <p:txBody>
          <a:bodyPr wrap="non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I will schedule time to practice and rehearse presentations well ahead of deadlines, avoiding last-minute panic (Pausch, 2019).</a:t>
            </a:r>
            <a:endParaRPr lang="en-US" sz="1400" dirty="0"/>
          </a:p>
        </p:txBody>
      </p:sp>
      <p:sp>
        <p:nvSpPr>
          <p:cNvPr id="8" name="Shape 5"/>
          <p:cNvSpPr/>
          <p:nvPr/>
        </p:nvSpPr>
        <p:spPr>
          <a:xfrm>
            <a:off x="793790" y="4102298"/>
            <a:ext cx="725805" cy="1088708"/>
          </a:xfrm>
          <a:prstGeom prst="roundRect">
            <a:avLst>
              <a:gd name="adj" fmla="val 360021"/>
            </a:avLst>
          </a:prstGeom>
          <a:solidFill>
            <a:srgbClr val="E9E6FA"/>
          </a:solidFill>
          <a:ln w="7620">
            <a:solidFill>
              <a:srgbClr val="BDB8DF"/>
            </a:solidFill>
            <a:prstDash val="solid"/>
          </a:ln>
        </p:spPr>
        <p:txBody>
          <a:bodyPr/>
          <a:lstStyle/>
          <a:p>
            <a:endParaRPr lang="en-GB"/>
          </a:p>
        </p:txBody>
      </p:sp>
      <p:pic>
        <p:nvPicPr>
          <p:cNvPr id="9"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20604" y="4510445"/>
            <a:ext cx="272177" cy="272177"/>
          </a:xfrm>
          <a:prstGeom prst="rect">
            <a:avLst/>
          </a:prstGeom>
        </p:spPr>
      </p:pic>
      <p:sp>
        <p:nvSpPr>
          <p:cNvPr id="10" name="Text 6"/>
          <p:cNvSpPr/>
          <p:nvPr/>
        </p:nvSpPr>
        <p:spPr>
          <a:xfrm>
            <a:off x="1701046" y="4283750"/>
            <a:ext cx="2602468" cy="283488"/>
          </a:xfrm>
          <a:prstGeom prst="rect">
            <a:avLst/>
          </a:prstGeom>
          <a:noFill/>
          <a:ln/>
        </p:spPr>
        <p:txBody>
          <a:bodyPr wrap="none" lIns="0" tIns="0" rIns="0" bIns="0" rtlCol="0" anchor="t"/>
          <a:lstStyle/>
          <a:p>
            <a:pPr marL="0" indent="0" algn="l">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Tutor Feedback Sessions</a:t>
            </a:r>
            <a:endParaRPr lang="en-US" sz="1750" dirty="0"/>
          </a:p>
        </p:txBody>
      </p:sp>
      <p:sp>
        <p:nvSpPr>
          <p:cNvPr id="11" name="Text 7"/>
          <p:cNvSpPr/>
          <p:nvPr/>
        </p:nvSpPr>
        <p:spPr>
          <a:xfrm>
            <a:off x="1701046" y="4676061"/>
            <a:ext cx="12135564" cy="290274"/>
          </a:xfrm>
          <a:prstGeom prst="rect">
            <a:avLst/>
          </a:prstGeom>
          <a:noFill/>
          <a:ln/>
        </p:spPr>
        <p:txBody>
          <a:bodyPr wrap="non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I will proactively arrange structured feedback sessions with tutors to test communication skills in a safe, controlled environment (Hargie, 2019).</a:t>
            </a:r>
            <a:endParaRPr lang="en-US" sz="1400" dirty="0"/>
          </a:p>
        </p:txBody>
      </p:sp>
      <p:sp>
        <p:nvSpPr>
          <p:cNvPr id="12" name="Shape 8"/>
          <p:cNvSpPr/>
          <p:nvPr/>
        </p:nvSpPr>
        <p:spPr>
          <a:xfrm>
            <a:off x="793790" y="5372457"/>
            <a:ext cx="725805" cy="1335762"/>
          </a:xfrm>
          <a:prstGeom prst="roundRect">
            <a:avLst>
              <a:gd name="adj" fmla="val 360021"/>
            </a:avLst>
          </a:prstGeom>
          <a:solidFill>
            <a:srgbClr val="E9E6FA"/>
          </a:solidFill>
          <a:ln w="7620">
            <a:solidFill>
              <a:srgbClr val="BDB8DF"/>
            </a:solidFill>
            <a:prstDash val="solid"/>
          </a:ln>
        </p:spPr>
        <p:txBody>
          <a:bodyPr/>
          <a:lstStyle/>
          <a:p>
            <a:endParaRPr lang="en-GB"/>
          </a:p>
        </p:txBody>
      </p:sp>
      <p:pic>
        <p:nvPicPr>
          <p:cNvPr id="13"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20604" y="5904190"/>
            <a:ext cx="272177" cy="272177"/>
          </a:xfrm>
          <a:prstGeom prst="rect">
            <a:avLst/>
          </a:prstGeom>
        </p:spPr>
      </p:pic>
      <p:sp>
        <p:nvSpPr>
          <p:cNvPr id="14" name="Text 9"/>
          <p:cNvSpPr/>
          <p:nvPr/>
        </p:nvSpPr>
        <p:spPr>
          <a:xfrm>
            <a:off x="1701046" y="5553908"/>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Systematic Training</a:t>
            </a:r>
            <a:endParaRPr lang="en-US" sz="1750" dirty="0"/>
          </a:p>
        </p:txBody>
      </p:sp>
      <p:sp>
        <p:nvSpPr>
          <p:cNvPr id="15" name="Text 10"/>
          <p:cNvSpPr/>
          <p:nvPr/>
        </p:nvSpPr>
        <p:spPr>
          <a:xfrm>
            <a:off x="1701046" y="5946219"/>
            <a:ext cx="12135564" cy="580549"/>
          </a:xfrm>
          <a:prstGeom prst="rect">
            <a:avLst/>
          </a:prstGeom>
          <a:noFill/>
          <a:ln/>
        </p:spPr>
        <p:txBody>
          <a:bodyPr wrap="squar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By breaking down the task and taking it one step at a time, I can alleviate pressure and mitigate feelings of anxiety, systematically planning content and delivery (Gallagher, 2010).</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694253"/>
            <a:ext cx="6707505" cy="510302"/>
          </a:xfrm>
          <a:prstGeom prst="rect">
            <a:avLst/>
          </a:prstGeom>
          <a:noFill/>
          <a:ln/>
        </p:spPr>
        <p:txBody>
          <a:bodyPr wrap="none" lIns="0" tIns="0" rIns="0" bIns="0" rtlCol="0" anchor="t"/>
          <a:lstStyle/>
          <a:p>
            <a:pPr marL="0" indent="0" algn="l">
              <a:lnSpc>
                <a:spcPts val="4000"/>
              </a:lnSpc>
              <a:buNone/>
            </a:pPr>
            <a:r>
              <a:rPr lang="en-US" sz="3200" b="1" dirty="0">
                <a:solidFill>
                  <a:srgbClr val="231971"/>
                </a:solidFill>
                <a:latin typeface="Outfit Extra Bold" pitchFamily="34" charset="0"/>
                <a:ea typeface="Outfit Extra Bold" pitchFamily="34" charset="-122"/>
                <a:cs typeface="Outfit Extra Bold" pitchFamily="34" charset="-120"/>
              </a:rPr>
              <a:t>Using Strengths with Opportunities</a:t>
            </a:r>
            <a:endParaRPr lang="en-US" sz="3200" dirty="0"/>
          </a:p>
        </p:txBody>
      </p:sp>
      <p:sp>
        <p:nvSpPr>
          <p:cNvPr id="3" name="Text 1"/>
          <p:cNvSpPr/>
          <p:nvPr/>
        </p:nvSpPr>
        <p:spPr>
          <a:xfrm>
            <a:off x="793790" y="1612821"/>
            <a:ext cx="13042821" cy="653415"/>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Time management is also critical for capitalising on the external opportunities present in the high-demand UK health and social care sector (Elliott, 2024).</a:t>
            </a:r>
            <a:endParaRPr lang="en-US" sz="1600" dirty="0"/>
          </a:p>
        </p:txBody>
      </p:sp>
      <p:sp>
        <p:nvSpPr>
          <p:cNvPr id="4" name="Shape 2"/>
          <p:cNvSpPr/>
          <p:nvPr/>
        </p:nvSpPr>
        <p:spPr>
          <a:xfrm>
            <a:off x="7303770" y="2495788"/>
            <a:ext cx="22860" cy="5039439"/>
          </a:xfrm>
          <a:prstGeom prst="roundRect">
            <a:avLst>
              <a:gd name="adj" fmla="val 375070"/>
            </a:avLst>
          </a:prstGeom>
          <a:solidFill>
            <a:srgbClr val="BDB8DF"/>
          </a:solidFill>
          <a:ln/>
        </p:spPr>
        <p:txBody>
          <a:bodyPr/>
          <a:lstStyle/>
          <a:p>
            <a:endParaRPr lang="en-GB"/>
          </a:p>
        </p:txBody>
      </p:sp>
      <p:sp>
        <p:nvSpPr>
          <p:cNvPr id="5" name="Shape 3"/>
          <p:cNvSpPr/>
          <p:nvPr/>
        </p:nvSpPr>
        <p:spPr>
          <a:xfrm>
            <a:off x="6496110" y="2713911"/>
            <a:ext cx="612338" cy="22860"/>
          </a:xfrm>
          <a:prstGeom prst="roundRect">
            <a:avLst>
              <a:gd name="adj" fmla="val 375070"/>
            </a:avLst>
          </a:prstGeom>
          <a:solidFill>
            <a:srgbClr val="BDB8DF"/>
          </a:solidFill>
          <a:ln/>
        </p:spPr>
        <p:txBody>
          <a:bodyPr/>
          <a:lstStyle/>
          <a:p>
            <a:endParaRPr lang="en-GB"/>
          </a:p>
        </p:txBody>
      </p:sp>
      <p:sp>
        <p:nvSpPr>
          <p:cNvPr id="6" name="Shape 4"/>
          <p:cNvSpPr/>
          <p:nvPr/>
        </p:nvSpPr>
        <p:spPr>
          <a:xfrm>
            <a:off x="7085588" y="2495788"/>
            <a:ext cx="459224" cy="459224"/>
          </a:xfrm>
          <a:prstGeom prst="roundRect">
            <a:avLst>
              <a:gd name="adj" fmla="val 18671"/>
            </a:avLst>
          </a:prstGeom>
          <a:solidFill>
            <a:srgbClr val="E9E6FA"/>
          </a:solidFill>
          <a:ln w="7620">
            <a:solidFill>
              <a:srgbClr val="BDB8DF"/>
            </a:solidFill>
            <a:prstDash val="solid"/>
          </a:ln>
        </p:spPr>
        <p:txBody>
          <a:bodyPr/>
          <a:lstStyle/>
          <a:p>
            <a:endParaRPr lang="en-GB"/>
          </a:p>
        </p:txBody>
      </p:sp>
      <p:sp>
        <p:nvSpPr>
          <p:cNvPr id="7" name="Text 5"/>
          <p:cNvSpPr/>
          <p:nvPr/>
        </p:nvSpPr>
        <p:spPr>
          <a:xfrm>
            <a:off x="7162086" y="2534007"/>
            <a:ext cx="306110" cy="382667"/>
          </a:xfrm>
          <a:prstGeom prst="rect">
            <a:avLst/>
          </a:prstGeom>
          <a:noFill/>
          <a:ln/>
        </p:spPr>
        <p:txBody>
          <a:bodyPr wrap="none" lIns="0" tIns="0" rIns="0" bIns="0" rtlCol="0" anchor="t"/>
          <a:lstStyle/>
          <a:p>
            <a:pPr marL="0" indent="0" algn="ctr">
              <a:lnSpc>
                <a:spcPts val="2400"/>
              </a:lnSpc>
              <a:buNone/>
            </a:pPr>
            <a:r>
              <a:rPr lang="en-US" sz="2400" b="1" dirty="0">
                <a:solidFill>
                  <a:srgbClr val="2A2742"/>
                </a:solidFill>
                <a:latin typeface="Outfit Extra Bold" pitchFamily="34" charset="0"/>
                <a:ea typeface="Outfit Extra Bold" pitchFamily="34" charset="-122"/>
                <a:cs typeface="Outfit Extra Bold" pitchFamily="34" charset="-120"/>
              </a:rPr>
              <a:t>1</a:t>
            </a:r>
            <a:endParaRPr lang="en-US" sz="2400" dirty="0"/>
          </a:p>
        </p:txBody>
      </p:sp>
      <p:sp>
        <p:nvSpPr>
          <p:cNvPr id="8" name="Text 6"/>
          <p:cNvSpPr/>
          <p:nvPr/>
        </p:nvSpPr>
        <p:spPr>
          <a:xfrm>
            <a:off x="3625810" y="2565916"/>
            <a:ext cx="2668667" cy="318849"/>
          </a:xfrm>
          <a:prstGeom prst="rect">
            <a:avLst/>
          </a:prstGeom>
          <a:noFill/>
          <a:ln/>
        </p:spPr>
        <p:txBody>
          <a:bodyPr wrap="none" lIns="0" tIns="0" rIns="0" bIns="0" rtlCol="0" anchor="t"/>
          <a:lstStyle/>
          <a:p>
            <a:pPr marL="0" indent="0" algn="r">
              <a:lnSpc>
                <a:spcPts val="2500"/>
              </a:lnSpc>
              <a:buNone/>
            </a:pPr>
            <a:r>
              <a:rPr lang="en-US" sz="2000" b="1" dirty="0">
                <a:solidFill>
                  <a:srgbClr val="2A2742"/>
                </a:solidFill>
                <a:latin typeface="Outfit Extra Bold" pitchFamily="34" charset="0"/>
                <a:ea typeface="Outfit Extra Bold" pitchFamily="34" charset="-122"/>
                <a:cs typeface="Outfit Extra Bold" pitchFamily="34" charset="-120"/>
              </a:rPr>
              <a:t>Identify Opportunities</a:t>
            </a:r>
            <a:endParaRPr lang="en-US" sz="2000" dirty="0"/>
          </a:p>
        </p:txBody>
      </p:sp>
      <p:sp>
        <p:nvSpPr>
          <p:cNvPr id="9" name="Text 7"/>
          <p:cNvSpPr/>
          <p:nvPr/>
        </p:nvSpPr>
        <p:spPr>
          <a:xfrm>
            <a:off x="793790" y="3007162"/>
            <a:ext cx="5500688" cy="653415"/>
          </a:xfrm>
          <a:prstGeom prst="rect">
            <a:avLst/>
          </a:prstGeom>
          <a:noFill/>
          <a:ln/>
        </p:spPr>
        <p:txBody>
          <a:bodyPr wrap="square" lIns="0" tIns="0" rIns="0" bIns="0" rtlCol="0" anchor="t"/>
          <a:lstStyle/>
          <a:p>
            <a:pPr marL="0" indent="0" algn="r">
              <a:lnSpc>
                <a:spcPts val="2550"/>
              </a:lnSpc>
              <a:buNone/>
            </a:pPr>
            <a:r>
              <a:rPr lang="en-US" sz="1600" dirty="0">
                <a:solidFill>
                  <a:srgbClr val="2A2742"/>
                </a:solidFill>
                <a:latin typeface="Arimo" pitchFamily="34" charset="0"/>
                <a:ea typeface="Arimo" pitchFamily="34" charset="-122"/>
                <a:cs typeface="Arimo" pitchFamily="34" charset="-120"/>
              </a:rPr>
              <a:t>Proactively seeking out jobs, volunteering roles, short courses, online CPD, and free certifications in advance.</a:t>
            </a:r>
            <a:endParaRPr lang="en-US" sz="1600" dirty="0"/>
          </a:p>
        </p:txBody>
      </p:sp>
      <p:sp>
        <p:nvSpPr>
          <p:cNvPr id="10" name="Shape 8"/>
          <p:cNvSpPr/>
          <p:nvPr/>
        </p:nvSpPr>
        <p:spPr>
          <a:xfrm>
            <a:off x="7521952" y="3938707"/>
            <a:ext cx="612338" cy="22860"/>
          </a:xfrm>
          <a:prstGeom prst="roundRect">
            <a:avLst>
              <a:gd name="adj" fmla="val 375070"/>
            </a:avLst>
          </a:prstGeom>
          <a:solidFill>
            <a:srgbClr val="BDB8DF"/>
          </a:solidFill>
          <a:ln/>
        </p:spPr>
        <p:txBody>
          <a:bodyPr/>
          <a:lstStyle/>
          <a:p>
            <a:endParaRPr lang="en-GB"/>
          </a:p>
        </p:txBody>
      </p:sp>
      <p:sp>
        <p:nvSpPr>
          <p:cNvPr id="11" name="Shape 9"/>
          <p:cNvSpPr/>
          <p:nvPr/>
        </p:nvSpPr>
        <p:spPr>
          <a:xfrm>
            <a:off x="7085588" y="3720584"/>
            <a:ext cx="459224" cy="459224"/>
          </a:xfrm>
          <a:prstGeom prst="roundRect">
            <a:avLst>
              <a:gd name="adj" fmla="val 18671"/>
            </a:avLst>
          </a:prstGeom>
          <a:solidFill>
            <a:srgbClr val="E9E6FA"/>
          </a:solidFill>
          <a:ln w="7620">
            <a:solidFill>
              <a:srgbClr val="BDB8DF"/>
            </a:solidFill>
            <a:prstDash val="solid"/>
          </a:ln>
        </p:spPr>
        <p:txBody>
          <a:bodyPr/>
          <a:lstStyle/>
          <a:p>
            <a:endParaRPr lang="en-GB"/>
          </a:p>
        </p:txBody>
      </p:sp>
      <p:sp>
        <p:nvSpPr>
          <p:cNvPr id="12" name="Text 10"/>
          <p:cNvSpPr/>
          <p:nvPr/>
        </p:nvSpPr>
        <p:spPr>
          <a:xfrm>
            <a:off x="7162086" y="3758803"/>
            <a:ext cx="306110" cy="382667"/>
          </a:xfrm>
          <a:prstGeom prst="rect">
            <a:avLst/>
          </a:prstGeom>
          <a:noFill/>
          <a:ln/>
        </p:spPr>
        <p:txBody>
          <a:bodyPr wrap="none" lIns="0" tIns="0" rIns="0" bIns="0" rtlCol="0" anchor="t"/>
          <a:lstStyle/>
          <a:p>
            <a:pPr marL="0" indent="0" algn="ctr">
              <a:lnSpc>
                <a:spcPts val="2400"/>
              </a:lnSpc>
              <a:buNone/>
            </a:pPr>
            <a:r>
              <a:rPr lang="en-US" sz="2400" b="1" dirty="0">
                <a:solidFill>
                  <a:srgbClr val="2A2742"/>
                </a:solidFill>
                <a:latin typeface="Outfit Extra Bold" pitchFamily="34" charset="0"/>
                <a:ea typeface="Outfit Extra Bold" pitchFamily="34" charset="-122"/>
                <a:cs typeface="Outfit Extra Bold" pitchFamily="34" charset="-120"/>
              </a:rPr>
              <a:t>2</a:t>
            </a:r>
            <a:endParaRPr lang="en-US" sz="2400" dirty="0"/>
          </a:p>
        </p:txBody>
      </p:sp>
      <p:sp>
        <p:nvSpPr>
          <p:cNvPr id="13" name="Text 11"/>
          <p:cNvSpPr/>
          <p:nvPr/>
        </p:nvSpPr>
        <p:spPr>
          <a:xfrm>
            <a:off x="8335923" y="3790712"/>
            <a:ext cx="3208615" cy="318849"/>
          </a:xfrm>
          <a:prstGeom prst="rect">
            <a:avLst/>
          </a:prstGeom>
          <a:noFill/>
          <a:ln/>
        </p:spPr>
        <p:txBody>
          <a:bodyPr wrap="none" lIns="0" tIns="0" rIns="0" bIns="0" rtlCol="0" anchor="t"/>
          <a:lstStyle/>
          <a:p>
            <a:pPr marL="0" indent="0" algn="l">
              <a:lnSpc>
                <a:spcPts val="2500"/>
              </a:lnSpc>
              <a:buNone/>
            </a:pPr>
            <a:r>
              <a:rPr lang="en-US" sz="2000" b="1" dirty="0">
                <a:solidFill>
                  <a:srgbClr val="2A2742"/>
                </a:solidFill>
                <a:latin typeface="Outfit Extra Bold" pitchFamily="34" charset="0"/>
                <a:ea typeface="Outfit Extra Bold" pitchFamily="34" charset="-122"/>
                <a:cs typeface="Outfit Extra Bold" pitchFamily="34" charset="-120"/>
              </a:rPr>
              <a:t>Schedule Portfolio Building</a:t>
            </a:r>
            <a:endParaRPr lang="en-US" sz="2000" dirty="0"/>
          </a:p>
        </p:txBody>
      </p:sp>
      <p:sp>
        <p:nvSpPr>
          <p:cNvPr id="14" name="Text 12"/>
          <p:cNvSpPr/>
          <p:nvPr/>
        </p:nvSpPr>
        <p:spPr>
          <a:xfrm>
            <a:off x="8335923" y="4231958"/>
            <a:ext cx="5500688" cy="980123"/>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Using time management to systematically arrange training programmes and gather relevant certifications to enrich my professional portfolio.</a:t>
            </a:r>
            <a:endParaRPr lang="en-US" sz="1600" dirty="0"/>
          </a:p>
        </p:txBody>
      </p:sp>
      <p:sp>
        <p:nvSpPr>
          <p:cNvPr id="15" name="Shape 13"/>
          <p:cNvSpPr/>
          <p:nvPr/>
        </p:nvSpPr>
        <p:spPr>
          <a:xfrm>
            <a:off x="6496110" y="4994434"/>
            <a:ext cx="612338" cy="22860"/>
          </a:xfrm>
          <a:prstGeom prst="roundRect">
            <a:avLst>
              <a:gd name="adj" fmla="val 375070"/>
            </a:avLst>
          </a:prstGeom>
          <a:solidFill>
            <a:srgbClr val="BDB8DF"/>
          </a:solidFill>
          <a:ln/>
        </p:spPr>
        <p:txBody>
          <a:bodyPr/>
          <a:lstStyle/>
          <a:p>
            <a:endParaRPr lang="en-GB"/>
          </a:p>
        </p:txBody>
      </p:sp>
      <p:sp>
        <p:nvSpPr>
          <p:cNvPr id="16" name="Shape 14"/>
          <p:cNvSpPr/>
          <p:nvPr/>
        </p:nvSpPr>
        <p:spPr>
          <a:xfrm>
            <a:off x="7085588" y="4776311"/>
            <a:ext cx="459224" cy="459224"/>
          </a:xfrm>
          <a:prstGeom prst="roundRect">
            <a:avLst>
              <a:gd name="adj" fmla="val 18671"/>
            </a:avLst>
          </a:prstGeom>
          <a:solidFill>
            <a:srgbClr val="E9E6FA"/>
          </a:solidFill>
          <a:ln w="7620">
            <a:solidFill>
              <a:srgbClr val="BDB8DF"/>
            </a:solidFill>
            <a:prstDash val="solid"/>
          </a:ln>
        </p:spPr>
        <p:txBody>
          <a:bodyPr/>
          <a:lstStyle/>
          <a:p>
            <a:endParaRPr lang="en-GB"/>
          </a:p>
        </p:txBody>
      </p:sp>
      <p:sp>
        <p:nvSpPr>
          <p:cNvPr id="17" name="Text 15"/>
          <p:cNvSpPr/>
          <p:nvPr/>
        </p:nvSpPr>
        <p:spPr>
          <a:xfrm>
            <a:off x="7162086" y="4814530"/>
            <a:ext cx="306110" cy="382667"/>
          </a:xfrm>
          <a:prstGeom prst="rect">
            <a:avLst/>
          </a:prstGeom>
          <a:noFill/>
          <a:ln/>
        </p:spPr>
        <p:txBody>
          <a:bodyPr wrap="none" lIns="0" tIns="0" rIns="0" bIns="0" rtlCol="0" anchor="t"/>
          <a:lstStyle/>
          <a:p>
            <a:pPr marL="0" indent="0" algn="ctr">
              <a:lnSpc>
                <a:spcPts val="2400"/>
              </a:lnSpc>
              <a:buNone/>
            </a:pPr>
            <a:r>
              <a:rPr lang="en-US" sz="2400" b="1" dirty="0">
                <a:solidFill>
                  <a:srgbClr val="2A2742"/>
                </a:solidFill>
                <a:latin typeface="Outfit Extra Bold" pitchFamily="34" charset="0"/>
                <a:ea typeface="Outfit Extra Bold" pitchFamily="34" charset="-122"/>
                <a:cs typeface="Outfit Extra Bold" pitchFamily="34" charset="-120"/>
              </a:rPr>
              <a:t>3</a:t>
            </a:r>
            <a:endParaRPr lang="en-US" sz="2400" dirty="0"/>
          </a:p>
        </p:txBody>
      </p:sp>
      <p:sp>
        <p:nvSpPr>
          <p:cNvPr id="18" name="Text 16"/>
          <p:cNvSpPr/>
          <p:nvPr/>
        </p:nvSpPr>
        <p:spPr>
          <a:xfrm>
            <a:off x="3371731" y="4846439"/>
            <a:ext cx="2922746" cy="318849"/>
          </a:xfrm>
          <a:prstGeom prst="rect">
            <a:avLst/>
          </a:prstGeom>
          <a:noFill/>
          <a:ln/>
        </p:spPr>
        <p:txBody>
          <a:bodyPr wrap="none" lIns="0" tIns="0" rIns="0" bIns="0" rtlCol="0" anchor="t"/>
          <a:lstStyle/>
          <a:p>
            <a:pPr marL="0" indent="0" algn="r">
              <a:lnSpc>
                <a:spcPts val="2500"/>
              </a:lnSpc>
              <a:buNone/>
            </a:pPr>
            <a:r>
              <a:rPr lang="en-US" sz="2000" b="1" dirty="0">
                <a:solidFill>
                  <a:srgbClr val="2A2742"/>
                </a:solidFill>
                <a:latin typeface="Outfit Extra Bold" pitchFamily="34" charset="0"/>
                <a:ea typeface="Outfit Extra Bold" pitchFamily="34" charset="-122"/>
                <a:cs typeface="Outfit Extra Bold" pitchFamily="34" charset="-120"/>
              </a:rPr>
              <a:t>Maintain Success Record</a:t>
            </a:r>
            <a:endParaRPr lang="en-US" sz="2000" dirty="0"/>
          </a:p>
        </p:txBody>
      </p:sp>
      <p:sp>
        <p:nvSpPr>
          <p:cNvPr id="19" name="Text 17"/>
          <p:cNvSpPr/>
          <p:nvPr/>
        </p:nvSpPr>
        <p:spPr>
          <a:xfrm>
            <a:off x="793790" y="5287685"/>
            <a:ext cx="5500688" cy="980123"/>
          </a:xfrm>
          <a:prstGeom prst="rect">
            <a:avLst/>
          </a:prstGeom>
          <a:noFill/>
          <a:ln/>
        </p:spPr>
        <p:txBody>
          <a:bodyPr wrap="square" lIns="0" tIns="0" rIns="0" bIns="0" rtlCol="0" anchor="t"/>
          <a:lstStyle/>
          <a:p>
            <a:pPr marL="0" indent="0" algn="r">
              <a:lnSpc>
                <a:spcPts val="2550"/>
              </a:lnSpc>
              <a:buNone/>
            </a:pPr>
            <a:r>
              <a:rPr lang="en-US" sz="1600" dirty="0">
                <a:solidFill>
                  <a:srgbClr val="2A2742"/>
                </a:solidFill>
                <a:latin typeface="Arimo" pitchFamily="34" charset="0"/>
                <a:ea typeface="Arimo" pitchFamily="34" charset="-122"/>
                <a:cs typeface="Arimo" pitchFamily="34" charset="-120"/>
              </a:rPr>
              <a:t>Efficiently tracking and documenting successes and competencies, ensuring a well-organised and current CV (Singh, 2017).</a:t>
            </a:r>
            <a:endParaRPr lang="en-US" sz="1600" dirty="0"/>
          </a:p>
        </p:txBody>
      </p:sp>
      <p:sp>
        <p:nvSpPr>
          <p:cNvPr id="20" name="Shape 18"/>
          <p:cNvSpPr/>
          <p:nvPr/>
        </p:nvSpPr>
        <p:spPr>
          <a:xfrm>
            <a:off x="7521952" y="6050161"/>
            <a:ext cx="612338" cy="22860"/>
          </a:xfrm>
          <a:prstGeom prst="roundRect">
            <a:avLst>
              <a:gd name="adj" fmla="val 375070"/>
            </a:avLst>
          </a:prstGeom>
          <a:solidFill>
            <a:srgbClr val="BDB8DF"/>
          </a:solidFill>
          <a:ln/>
        </p:spPr>
        <p:txBody>
          <a:bodyPr/>
          <a:lstStyle/>
          <a:p>
            <a:endParaRPr lang="en-GB"/>
          </a:p>
        </p:txBody>
      </p:sp>
      <p:sp>
        <p:nvSpPr>
          <p:cNvPr id="21" name="Shape 19"/>
          <p:cNvSpPr/>
          <p:nvPr/>
        </p:nvSpPr>
        <p:spPr>
          <a:xfrm>
            <a:off x="7085588" y="5832038"/>
            <a:ext cx="459224" cy="459224"/>
          </a:xfrm>
          <a:prstGeom prst="roundRect">
            <a:avLst>
              <a:gd name="adj" fmla="val 18671"/>
            </a:avLst>
          </a:prstGeom>
          <a:solidFill>
            <a:srgbClr val="E9E6FA"/>
          </a:solidFill>
          <a:ln w="7620">
            <a:solidFill>
              <a:srgbClr val="BDB8DF"/>
            </a:solidFill>
            <a:prstDash val="solid"/>
          </a:ln>
        </p:spPr>
        <p:txBody>
          <a:bodyPr/>
          <a:lstStyle/>
          <a:p>
            <a:endParaRPr lang="en-GB"/>
          </a:p>
        </p:txBody>
      </p:sp>
      <p:sp>
        <p:nvSpPr>
          <p:cNvPr id="22" name="Text 20"/>
          <p:cNvSpPr/>
          <p:nvPr/>
        </p:nvSpPr>
        <p:spPr>
          <a:xfrm>
            <a:off x="7162086" y="5870258"/>
            <a:ext cx="306110" cy="382667"/>
          </a:xfrm>
          <a:prstGeom prst="rect">
            <a:avLst/>
          </a:prstGeom>
          <a:noFill/>
          <a:ln/>
        </p:spPr>
        <p:txBody>
          <a:bodyPr wrap="none" lIns="0" tIns="0" rIns="0" bIns="0" rtlCol="0" anchor="t"/>
          <a:lstStyle/>
          <a:p>
            <a:pPr marL="0" indent="0" algn="ctr">
              <a:lnSpc>
                <a:spcPts val="2400"/>
              </a:lnSpc>
              <a:buNone/>
            </a:pPr>
            <a:r>
              <a:rPr lang="en-US" sz="2400" b="1" dirty="0">
                <a:solidFill>
                  <a:srgbClr val="2A2742"/>
                </a:solidFill>
                <a:latin typeface="Outfit Extra Bold" pitchFamily="34" charset="0"/>
                <a:ea typeface="Outfit Extra Bold" pitchFamily="34" charset="-122"/>
                <a:cs typeface="Outfit Extra Bold" pitchFamily="34" charset="-120"/>
              </a:rPr>
              <a:t>4</a:t>
            </a:r>
            <a:endParaRPr lang="en-US" sz="2400" dirty="0"/>
          </a:p>
        </p:txBody>
      </p:sp>
      <p:sp>
        <p:nvSpPr>
          <p:cNvPr id="23" name="Text 21"/>
          <p:cNvSpPr/>
          <p:nvPr/>
        </p:nvSpPr>
        <p:spPr>
          <a:xfrm>
            <a:off x="8335923" y="5902166"/>
            <a:ext cx="2551748" cy="318849"/>
          </a:xfrm>
          <a:prstGeom prst="rect">
            <a:avLst/>
          </a:prstGeom>
          <a:noFill/>
          <a:ln/>
        </p:spPr>
        <p:txBody>
          <a:bodyPr wrap="none" lIns="0" tIns="0" rIns="0" bIns="0" rtlCol="0" anchor="t"/>
          <a:lstStyle/>
          <a:p>
            <a:pPr marL="0" indent="0" algn="l">
              <a:lnSpc>
                <a:spcPts val="2500"/>
              </a:lnSpc>
              <a:buNone/>
            </a:pPr>
            <a:r>
              <a:rPr lang="en-US" sz="2000" b="1" dirty="0">
                <a:solidFill>
                  <a:srgbClr val="2A2742"/>
                </a:solidFill>
                <a:latin typeface="Outfit Extra Bold" pitchFamily="34" charset="0"/>
                <a:ea typeface="Outfit Extra Bold" pitchFamily="34" charset="-122"/>
                <a:cs typeface="Outfit Extra Bold" pitchFamily="34" charset="-120"/>
              </a:rPr>
              <a:t>Systematic Growth</a:t>
            </a:r>
            <a:endParaRPr lang="en-US" sz="2000" dirty="0"/>
          </a:p>
        </p:txBody>
      </p:sp>
      <p:sp>
        <p:nvSpPr>
          <p:cNvPr id="24" name="Text 22"/>
          <p:cNvSpPr/>
          <p:nvPr/>
        </p:nvSpPr>
        <p:spPr>
          <a:xfrm>
            <a:off x="8335923" y="6343412"/>
            <a:ext cx="5500688" cy="980123"/>
          </a:xfrm>
          <a:prstGeom prst="rect">
            <a:avLst/>
          </a:prstGeom>
          <a:noFill/>
          <a:ln/>
        </p:spPr>
        <p:txBody>
          <a:bodyPr wrap="square" lIns="0" tIns="0" rIns="0" bIns="0" rtlCol="0" anchor="t"/>
          <a:lstStyle/>
          <a:p>
            <a:pPr marL="0" indent="0" algn="l">
              <a:lnSpc>
                <a:spcPts val="2550"/>
              </a:lnSpc>
              <a:buNone/>
            </a:pPr>
            <a:r>
              <a:rPr lang="en-US" sz="1600" dirty="0">
                <a:solidFill>
                  <a:srgbClr val="2A2742"/>
                </a:solidFill>
                <a:latin typeface="Arimo" pitchFamily="34" charset="0"/>
                <a:ea typeface="Arimo" pitchFamily="34" charset="-122"/>
                <a:cs typeface="Arimo" pitchFamily="34" charset="-120"/>
              </a:rPr>
              <a:t>Planning in advance allows me to use minor opportunities strategically and pursue a structured, systematic path towards career progression.</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737592"/>
            <a:ext cx="6692860" cy="396835"/>
          </a:xfrm>
          <a:prstGeom prst="rect">
            <a:avLst/>
          </a:prstGeom>
          <a:noFill/>
          <a:ln/>
        </p:spPr>
        <p:txBody>
          <a:bodyPr wrap="none" lIns="0" tIns="0" rIns="0" bIns="0" rtlCol="0" anchor="t"/>
          <a:lstStyle/>
          <a:p>
            <a:pPr marL="0" indent="0" algn="l">
              <a:lnSpc>
                <a:spcPts val="3100"/>
              </a:lnSpc>
              <a:buNone/>
            </a:pPr>
            <a:r>
              <a:rPr lang="en-US" sz="2500" b="1" dirty="0">
                <a:solidFill>
                  <a:srgbClr val="231971"/>
                </a:solidFill>
                <a:latin typeface="Outfit Extra Bold" pitchFamily="34" charset="0"/>
                <a:ea typeface="Outfit Extra Bold" pitchFamily="34" charset="-122"/>
                <a:cs typeface="Outfit Extra Bold" pitchFamily="34" charset="-120"/>
              </a:rPr>
              <a:t>Conclusion: Strategic Development Roadmap</a:t>
            </a:r>
            <a:endParaRPr lang="en-US" sz="2500" dirty="0"/>
          </a:p>
        </p:txBody>
      </p:sp>
      <p:sp>
        <p:nvSpPr>
          <p:cNvPr id="4" name="Shape 1"/>
          <p:cNvSpPr/>
          <p:nvPr/>
        </p:nvSpPr>
        <p:spPr>
          <a:xfrm>
            <a:off x="6280190" y="1372553"/>
            <a:ext cx="7556421" cy="6119336"/>
          </a:xfrm>
          <a:prstGeom prst="roundRect">
            <a:avLst>
              <a:gd name="adj" fmla="val 1090"/>
            </a:avLst>
          </a:prstGeom>
          <a:solidFill>
            <a:srgbClr val="E9E6FA"/>
          </a:solidFill>
          <a:ln w="7620">
            <a:solidFill>
              <a:srgbClr val="BDB8DF"/>
            </a:solidFill>
            <a:prstDash val="solid"/>
          </a:ln>
        </p:spPr>
        <p:txBody>
          <a:bodyPr/>
          <a:lstStyle/>
          <a:p>
            <a:endParaRPr lang="en-GB"/>
          </a:p>
        </p:txBody>
      </p:sp>
      <p:sp>
        <p:nvSpPr>
          <p:cNvPr id="5" name="Shape 2"/>
          <p:cNvSpPr/>
          <p:nvPr/>
        </p:nvSpPr>
        <p:spPr>
          <a:xfrm>
            <a:off x="6287810" y="1380173"/>
            <a:ext cx="7541181" cy="1406962"/>
          </a:xfrm>
          <a:prstGeom prst="roundRect">
            <a:avLst>
              <a:gd name="adj" fmla="val 4740"/>
            </a:avLst>
          </a:prstGeom>
          <a:solidFill>
            <a:srgbClr val="E9E6FA"/>
          </a:solidFill>
          <a:ln/>
        </p:spPr>
        <p:txBody>
          <a:bodyPr/>
          <a:lstStyle/>
          <a:p>
            <a:endParaRPr lang="en-GB"/>
          </a:p>
        </p:txBody>
      </p:sp>
      <p:sp>
        <p:nvSpPr>
          <p:cNvPr id="6" name="Text 3"/>
          <p:cNvSpPr/>
          <p:nvPr/>
        </p:nvSpPr>
        <p:spPr>
          <a:xfrm>
            <a:off x="6446520" y="1538883"/>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2A2742"/>
                </a:solidFill>
                <a:latin typeface="Outfit Extra Bold" pitchFamily="34" charset="0"/>
                <a:ea typeface="Outfit Extra Bold" pitchFamily="34" charset="-122"/>
                <a:cs typeface="Outfit Extra Bold" pitchFamily="34" charset="-120"/>
              </a:rPr>
              <a:t>The Power of SWOT</a:t>
            </a:r>
            <a:endParaRPr lang="en-US" sz="1550" dirty="0"/>
          </a:p>
        </p:txBody>
      </p:sp>
      <p:sp>
        <p:nvSpPr>
          <p:cNvPr id="7" name="Text 4"/>
          <p:cNvSpPr/>
          <p:nvPr/>
        </p:nvSpPr>
        <p:spPr>
          <a:xfrm>
            <a:off x="6446520" y="1882140"/>
            <a:ext cx="7223760" cy="508159"/>
          </a:xfrm>
          <a:prstGeom prst="rect">
            <a:avLst/>
          </a:prstGeom>
          <a:noFill/>
          <a:ln/>
        </p:spPr>
        <p:txBody>
          <a:bodyPr wrap="squar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SWOT helps individuals understand where to focus improvement and what capabilities to leverage to facilitate growth (Seth, 2022).</a:t>
            </a:r>
            <a:endParaRPr lang="en-US" sz="1250" dirty="0"/>
          </a:p>
        </p:txBody>
      </p:sp>
      <p:sp>
        <p:nvSpPr>
          <p:cNvPr id="8" name="Shape 5"/>
          <p:cNvSpPr/>
          <p:nvPr/>
        </p:nvSpPr>
        <p:spPr>
          <a:xfrm>
            <a:off x="6287810" y="2787134"/>
            <a:ext cx="7541181" cy="1645087"/>
          </a:xfrm>
          <a:prstGeom prst="rect">
            <a:avLst/>
          </a:prstGeom>
          <a:solidFill>
            <a:srgbClr val="E9E6FA"/>
          </a:solidFill>
          <a:ln/>
        </p:spPr>
        <p:txBody>
          <a:bodyPr/>
          <a:lstStyle/>
          <a:p>
            <a:endParaRPr lang="en-GB"/>
          </a:p>
        </p:txBody>
      </p:sp>
      <p:sp>
        <p:nvSpPr>
          <p:cNvPr id="9" name="Shape 6"/>
          <p:cNvSpPr/>
          <p:nvPr/>
        </p:nvSpPr>
        <p:spPr>
          <a:xfrm>
            <a:off x="6287810" y="2787134"/>
            <a:ext cx="7541181" cy="22860"/>
          </a:xfrm>
          <a:prstGeom prst="roundRect">
            <a:avLst>
              <a:gd name="adj" fmla="val 291721"/>
            </a:avLst>
          </a:prstGeom>
          <a:solidFill>
            <a:srgbClr val="BDB8DF"/>
          </a:solidFill>
          <a:ln/>
        </p:spPr>
        <p:txBody>
          <a:bodyPr/>
          <a:lstStyle/>
          <a:p>
            <a:endParaRPr lang="en-GB"/>
          </a:p>
        </p:txBody>
      </p:sp>
      <p:sp>
        <p:nvSpPr>
          <p:cNvPr id="10" name="Shape 7"/>
          <p:cNvSpPr/>
          <p:nvPr/>
        </p:nvSpPr>
        <p:spPr>
          <a:xfrm>
            <a:off x="9859923" y="2600146"/>
            <a:ext cx="396835" cy="396835"/>
          </a:xfrm>
          <a:prstGeom prst="roundRect">
            <a:avLst>
              <a:gd name="adj" fmla="val 16805"/>
            </a:avLst>
          </a:prstGeom>
          <a:solidFill>
            <a:srgbClr val="FAFAFA">
              <a:alpha val="95000"/>
            </a:srgbClr>
          </a:solidFill>
          <a:ln w="22860">
            <a:solidFill>
              <a:srgbClr val="BDB8DF"/>
            </a:solidFill>
            <a:prstDash val="solid"/>
          </a:ln>
        </p:spPr>
        <p:txBody>
          <a:bodyPr/>
          <a:lstStyle/>
          <a:p>
            <a:endParaRPr lang="en-GB"/>
          </a:p>
        </p:txBody>
      </p:sp>
      <p:pic>
        <p:nvPicPr>
          <p:cNvPr id="11"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59102" y="2699325"/>
            <a:ext cx="198358" cy="198358"/>
          </a:xfrm>
          <a:prstGeom prst="rect">
            <a:avLst/>
          </a:prstGeom>
        </p:spPr>
      </p:pic>
      <p:sp>
        <p:nvSpPr>
          <p:cNvPr id="12" name="Text 8"/>
          <p:cNvSpPr/>
          <p:nvPr/>
        </p:nvSpPr>
        <p:spPr>
          <a:xfrm>
            <a:off x="6446520" y="3183969"/>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2A2742"/>
                </a:solidFill>
                <a:latin typeface="Outfit Extra Bold" pitchFamily="34" charset="0"/>
                <a:ea typeface="Outfit Extra Bold" pitchFamily="34" charset="-122"/>
                <a:cs typeface="Outfit Extra Bold" pitchFamily="34" charset="-120"/>
              </a:rPr>
              <a:t>Strategic Mitigation</a:t>
            </a:r>
            <a:endParaRPr lang="en-US" sz="1550" dirty="0"/>
          </a:p>
        </p:txBody>
      </p:sp>
      <p:sp>
        <p:nvSpPr>
          <p:cNvPr id="13" name="Text 9"/>
          <p:cNvSpPr/>
          <p:nvPr/>
        </p:nvSpPr>
        <p:spPr>
          <a:xfrm>
            <a:off x="6446520" y="3527227"/>
            <a:ext cx="7223760" cy="508159"/>
          </a:xfrm>
          <a:prstGeom prst="rect">
            <a:avLst/>
          </a:prstGeom>
          <a:noFill/>
          <a:ln/>
        </p:spPr>
        <p:txBody>
          <a:bodyPr wrap="squar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Weaknesses, such as communication anxiety, are reduced by strategically applying existing strengths, like time management.</a:t>
            </a:r>
            <a:endParaRPr lang="en-US" sz="1250" dirty="0"/>
          </a:p>
        </p:txBody>
      </p:sp>
      <p:sp>
        <p:nvSpPr>
          <p:cNvPr id="14" name="Shape 10"/>
          <p:cNvSpPr/>
          <p:nvPr/>
        </p:nvSpPr>
        <p:spPr>
          <a:xfrm>
            <a:off x="6287810" y="4432221"/>
            <a:ext cx="7541181" cy="1645087"/>
          </a:xfrm>
          <a:prstGeom prst="rect">
            <a:avLst/>
          </a:prstGeom>
          <a:solidFill>
            <a:srgbClr val="E9E6FA"/>
          </a:solidFill>
          <a:ln/>
        </p:spPr>
        <p:txBody>
          <a:bodyPr/>
          <a:lstStyle/>
          <a:p>
            <a:endParaRPr lang="en-GB"/>
          </a:p>
        </p:txBody>
      </p:sp>
      <p:sp>
        <p:nvSpPr>
          <p:cNvPr id="15" name="Shape 11"/>
          <p:cNvSpPr/>
          <p:nvPr/>
        </p:nvSpPr>
        <p:spPr>
          <a:xfrm>
            <a:off x="6287810" y="4432221"/>
            <a:ext cx="7541181" cy="22860"/>
          </a:xfrm>
          <a:prstGeom prst="roundRect">
            <a:avLst>
              <a:gd name="adj" fmla="val 291721"/>
            </a:avLst>
          </a:prstGeom>
          <a:solidFill>
            <a:srgbClr val="BDB8DF"/>
          </a:solidFill>
          <a:ln/>
        </p:spPr>
        <p:txBody>
          <a:bodyPr/>
          <a:lstStyle/>
          <a:p>
            <a:endParaRPr lang="en-GB"/>
          </a:p>
        </p:txBody>
      </p:sp>
      <p:sp>
        <p:nvSpPr>
          <p:cNvPr id="16" name="Shape 12"/>
          <p:cNvSpPr/>
          <p:nvPr/>
        </p:nvSpPr>
        <p:spPr>
          <a:xfrm>
            <a:off x="9859923" y="4245233"/>
            <a:ext cx="396835" cy="396835"/>
          </a:xfrm>
          <a:prstGeom prst="roundRect">
            <a:avLst>
              <a:gd name="adj" fmla="val 16805"/>
            </a:avLst>
          </a:prstGeom>
          <a:solidFill>
            <a:srgbClr val="FAFAFA">
              <a:alpha val="95000"/>
            </a:srgbClr>
          </a:solidFill>
          <a:ln w="22860">
            <a:solidFill>
              <a:srgbClr val="BDB8DF"/>
            </a:solidFill>
            <a:prstDash val="solid"/>
          </a:ln>
        </p:spPr>
        <p:txBody>
          <a:bodyPr/>
          <a:lstStyle/>
          <a:p>
            <a:endParaRPr lang="en-GB"/>
          </a:p>
        </p:txBody>
      </p:sp>
      <p:pic>
        <p:nvPicPr>
          <p:cNvPr id="17"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59102" y="4344412"/>
            <a:ext cx="198358" cy="198358"/>
          </a:xfrm>
          <a:prstGeom prst="rect">
            <a:avLst/>
          </a:prstGeom>
        </p:spPr>
      </p:pic>
      <p:sp>
        <p:nvSpPr>
          <p:cNvPr id="18" name="Text 13"/>
          <p:cNvSpPr/>
          <p:nvPr/>
        </p:nvSpPr>
        <p:spPr>
          <a:xfrm>
            <a:off x="6446520" y="4829056"/>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2A2742"/>
                </a:solidFill>
                <a:latin typeface="Outfit Extra Bold" pitchFamily="34" charset="0"/>
                <a:ea typeface="Outfit Extra Bold" pitchFamily="34" charset="-122"/>
                <a:cs typeface="Outfit Extra Bold" pitchFamily="34" charset="-120"/>
              </a:rPr>
              <a:t>Future Steps</a:t>
            </a:r>
            <a:endParaRPr lang="en-US" sz="1550" dirty="0"/>
          </a:p>
        </p:txBody>
      </p:sp>
      <p:sp>
        <p:nvSpPr>
          <p:cNvPr id="19" name="Text 14"/>
          <p:cNvSpPr/>
          <p:nvPr/>
        </p:nvSpPr>
        <p:spPr>
          <a:xfrm>
            <a:off x="6446520" y="5172313"/>
            <a:ext cx="7223760" cy="508159"/>
          </a:xfrm>
          <a:prstGeom prst="rect">
            <a:avLst/>
          </a:prstGeom>
          <a:noFill/>
          <a:ln/>
        </p:spPr>
        <p:txBody>
          <a:bodyPr wrap="squar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I plan to build confidence by practicing public speaking more often and actively accumulating UK workplace experience (Marco, 2025).</a:t>
            </a:r>
            <a:endParaRPr lang="en-US" sz="1250" dirty="0"/>
          </a:p>
        </p:txBody>
      </p:sp>
      <p:sp>
        <p:nvSpPr>
          <p:cNvPr id="20" name="Shape 15"/>
          <p:cNvSpPr/>
          <p:nvPr/>
        </p:nvSpPr>
        <p:spPr>
          <a:xfrm>
            <a:off x="6287810" y="6077307"/>
            <a:ext cx="7541181" cy="1406962"/>
          </a:xfrm>
          <a:prstGeom prst="rect">
            <a:avLst/>
          </a:prstGeom>
          <a:solidFill>
            <a:srgbClr val="E9E6FA"/>
          </a:solidFill>
          <a:ln/>
        </p:spPr>
        <p:txBody>
          <a:bodyPr/>
          <a:lstStyle/>
          <a:p>
            <a:endParaRPr lang="en-GB"/>
          </a:p>
        </p:txBody>
      </p:sp>
      <p:sp>
        <p:nvSpPr>
          <p:cNvPr id="21" name="Shape 16"/>
          <p:cNvSpPr/>
          <p:nvPr/>
        </p:nvSpPr>
        <p:spPr>
          <a:xfrm>
            <a:off x="6287810" y="6077307"/>
            <a:ext cx="7541181" cy="22860"/>
          </a:xfrm>
          <a:prstGeom prst="roundRect">
            <a:avLst>
              <a:gd name="adj" fmla="val 291721"/>
            </a:avLst>
          </a:prstGeom>
          <a:solidFill>
            <a:srgbClr val="BDB8DF"/>
          </a:solidFill>
          <a:ln/>
        </p:spPr>
        <p:txBody>
          <a:bodyPr/>
          <a:lstStyle/>
          <a:p>
            <a:endParaRPr lang="en-GB"/>
          </a:p>
        </p:txBody>
      </p:sp>
      <p:sp>
        <p:nvSpPr>
          <p:cNvPr id="22" name="Shape 17"/>
          <p:cNvSpPr/>
          <p:nvPr/>
        </p:nvSpPr>
        <p:spPr>
          <a:xfrm>
            <a:off x="9859923" y="5890320"/>
            <a:ext cx="396835" cy="396835"/>
          </a:xfrm>
          <a:prstGeom prst="roundRect">
            <a:avLst>
              <a:gd name="adj" fmla="val 16805"/>
            </a:avLst>
          </a:prstGeom>
          <a:solidFill>
            <a:srgbClr val="FAFAFA">
              <a:alpha val="95000"/>
            </a:srgbClr>
          </a:solidFill>
          <a:ln w="22860">
            <a:solidFill>
              <a:srgbClr val="BDB8DF"/>
            </a:solidFill>
            <a:prstDash val="solid"/>
          </a:ln>
        </p:spPr>
        <p:txBody>
          <a:bodyPr/>
          <a:lstStyle/>
          <a:p>
            <a:endParaRPr lang="en-GB"/>
          </a:p>
        </p:txBody>
      </p:sp>
      <p:pic>
        <p:nvPicPr>
          <p:cNvPr id="23"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959102" y="5989499"/>
            <a:ext cx="198358" cy="198358"/>
          </a:xfrm>
          <a:prstGeom prst="rect">
            <a:avLst/>
          </a:prstGeom>
        </p:spPr>
      </p:pic>
      <p:sp>
        <p:nvSpPr>
          <p:cNvPr id="24" name="Text 18"/>
          <p:cNvSpPr/>
          <p:nvPr/>
        </p:nvSpPr>
        <p:spPr>
          <a:xfrm>
            <a:off x="6446520" y="6474143"/>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2A2742"/>
                </a:solidFill>
                <a:latin typeface="Outfit Extra Bold" pitchFamily="34" charset="0"/>
                <a:ea typeface="Outfit Extra Bold" pitchFamily="34" charset="-122"/>
                <a:cs typeface="Outfit Extra Bold" pitchFamily="34" charset="-120"/>
              </a:rPr>
              <a:t>Commitment</a:t>
            </a:r>
            <a:endParaRPr lang="en-US" sz="1550" dirty="0"/>
          </a:p>
        </p:txBody>
      </p:sp>
      <p:sp>
        <p:nvSpPr>
          <p:cNvPr id="25" name="Text 19"/>
          <p:cNvSpPr/>
          <p:nvPr/>
        </p:nvSpPr>
        <p:spPr>
          <a:xfrm>
            <a:off x="6446520" y="6817400"/>
            <a:ext cx="7223760" cy="508159"/>
          </a:xfrm>
          <a:prstGeom prst="rect">
            <a:avLst/>
          </a:prstGeom>
          <a:noFill/>
          <a:ln/>
        </p:spPr>
        <p:txBody>
          <a:bodyPr wrap="squar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I will continue using SWOT as a simple yet effective personal development tool for my long-term career success in health and social care (Andrew, 2014).</a:t>
            </a:r>
            <a:endParaRPr lang="en-US" sz="12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30B0048-DD79-44B5-A46C-25A89BE6116E}"/>
              </a:ext>
            </a:extLst>
          </p:cNvPr>
          <p:cNvSpPr/>
          <p:nvPr/>
        </p:nvSpPr>
        <p:spPr>
          <a:xfrm>
            <a:off x="140656" y="409780"/>
            <a:ext cx="14489744" cy="5730864"/>
          </a:xfrm>
          <a:prstGeom prst="rect">
            <a:avLst/>
          </a:prstGeom>
        </p:spPr>
        <p:txBody>
          <a:bodyPr wrap="square">
            <a:spAutoFit/>
          </a:bodyPr>
          <a:lstStyle/>
          <a:p>
            <a:pPr algn="just">
              <a:lnSpc>
                <a:spcPct val="150000"/>
              </a:lnSpc>
            </a:pPr>
            <a:r>
              <a:rPr lang="en-US" sz="2000" b="1" dirty="0">
                <a:latin typeface="Arial" panose="020B0604020202020204" pitchFamily="34" charset="0"/>
                <a:ea typeface="Times New Roman" panose="02020603050405020304" pitchFamily="18" charset="0"/>
                <a:cs typeface="Times New Roman" panose="02020603050405020304" pitchFamily="18" charset="0"/>
              </a:rPr>
              <a:t>References </a:t>
            </a:r>
          </a:p>
          <a:p>
            <a:pPr algn="just">
              <a:lnSpc>
                <a:spcPct val="150000"/>
              </a:lnSpc>
            </a:pPr>
            <a:endParaRPr lang="en-US" sz="2000" dirty="0">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Allan, S. (2024). Law and Ethics for Health Practitioners - E-Book </a:t>
            </a:r>
            <a:r>
              <a:rPr lang="en-US" sz="1600" dirty="0" err="1">
                <a:latin typeface="Arial" panose="020B0604020202020204" pitchFamily="34" charset="0"/>
                <a:ea typeface="Times New Roman" panose="02020603050405020304" pitchFamily="18" charset="0"/>
                <a:cs typeface="Times New Roman" panose="02020603050405020304" pitchFamily="18" charset="0"/>
              </a:rPr>
              <a:t>Epub</a:t>
            </a:r>
            <a:r>
              <a:rPr lang="en-US" sz="1600" dirty="0">
                <a:latin typeface="Arial" panose="020B0604020202020204" pitchFamily="34" charset="0"/>
                <a:ea typeface="Times New Roman" panose="02020603050405020304" pitchFamily="18" charset="0"/>
                <a:cs typeface="Times New Roman" panose="02020603050405020304" pitchFamily="18" charset="0"/>
              </a:rPr>
              <a:t>. Elsevier Health Sciences.</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Andrew (2014). Communication skills. Udaipur: </a:t>
            </a:r>
            <a:r>
              <a:rPr lang="en-US" sz="1600" dirty="0" err="1">
                <a:latin typeface="Arial" panose="020B0604020202020204" pitchFamily="34" charset="0"/>
                <a:ea typeface="Times New Roman" panose="02020603050405020304" pitchFamily="18" charset="0"/>
                <a:cs typeface="Times New Roman" panose="02020603050405020304" pitchFamily="18" charset="0"/>
              </a:rPr>
              <a:t>Agrotech</a:t>
            </a:r>
            <a:r>
              <a:rPr lang="en-US" sz="1600" dirty="0">
                <a:latin typeface="Arial" panose="020B0604020202020204" pitchFamily="34" charset="0"/>
                <a:ea typeface="Times New Roman" panose="02020603050405020304" pitchFamily="18" charset="0"/>
                <a:cs typeface="Times New Roman" panose="02020603050405020304" pitchFamily="18" charset="0"/>
              </a:rPr>
              <a:t> Pub. Academy.</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Book, N. (2024). Developing a Personal Development Plan: Crafting a Structured Plan for Continuous Growth. Prabhat </a:t>
            </a:r>
            <a:r>
              <a:rPr lang="en-US" sz="1600" dirty="0" err="1">
                <a:latin typeface="Arial" panose="020B0604020202020204" pitchFamily="34" charset="0"/>
                <a:ea typeface="Times New Roman" panose="02020603050405020304" pitchFamily="18" charset="0"/>
                <a:cs typeface="Times New Roman" panose="02020603050405020304" pitchFamily="18" charset="0"/>
              </a:rPr>
              <a:t>Prakashan</a:t>
            </a:r>
            <a:r>
              <a:rPr lang="en-US" sz="1600" dirty="0">
                <a:latin typeface="Arial" panose="020B0604020202020204" pitchFamily="34" charset="0"/>
                <a:ea typeface="Times New Roman" panose="02020603050405020304" pitchFamily="18" charset="0"/>
                <a:cs typeface="Times New Roman" panose="02020603050405020304" pitchFamily="18" charset="0"/>
              </a:rPr>
              <a:t>.</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Elliott, R. (2024). The Economics of the UK Health and Social Care </a:t>
            </a:r>
            <a:r>
              <a:rPr lang="en-US" sz="1600" dirty="0" err="1">
                <a:latin typeface="Arial" panose="020B0604020202020204" pitchFamily="34" charset="0"/>
                <a:ea typeface="Times New Roman" panose="02020603050405020304" pitchFamily="18" charset="0"/>
                <a:cs typeface="Times New Roman" panose="02020603050405020304" pitchFamily="18" charset="0"/>
              </a:rPr>
              <a:t>Labour</a:t>
            </a:r>
            <a:r>
              <a:rPr lang="en-US" sz="1600" dirty="0">
                <a:latin typeface="Arial" panose="020B0604020202020204" pitchFamily="34" charset="0"/>
                <a:ea typeface="Times New Roman" panose="02020603050405020304" pitchFamily="18" charset="0"/>
                <a:cs typeface="Times New Roman" panose="02020603050405020304" pitchFamily="18" charset="0"/>
              </a:rPr>
              <a:t> Market. Oxford University Press.</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Gallagher, M. (2010). Speaking out : an introduction to public speaking : a student-friendly guide to public speaking. Colorado Springs, Co: Meriwether Pub.</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Glasby, J. (2019). The short guide to health and social care. Bristol: Policy Press.</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Marco, P.D. (2025). Speaking with Confidence: The Actor’s Guide to Public Speaking Mastery. Pasquale De Marco.</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Phillips, A. (2021). Developing Leadership Skills for Health and Social Care Professionals. Routledge.</a:t>
            </a:r>
          </a:p>
          <a:p>
            <a:pPr algn="just">
              <a:lnSpc>
                <a:spcPct val="150000"/>
              </a:lnSpc>
            </a:pPr>
            <a:r>
              <a:rPr lang="en-US" sz="1600" dirty="0" err="1">
                <a:latin typeface="Arial" panose="020B0604020202020204" pitchFamily="34" charset="0"/>
                <a:ea typeface="Times New Roman" panose="02020603050405020304" pitchFamily="18" charset="0"/>
                <a:cs typeface="Times New Roman" panose="02020603050405020304" pitchFamily="18" charset="0"/>
              </a:rPr>
              <a:t>Rawles</a:t>
            </a:r>
            <a:r>
              <a:rPr lang="en-US" sz="1600" dirty="0">
                <a:latin typeface="Arial" panose="020B0604020202020204" pitchFamily="34" charset="0"/>
                <a:ea typeface="Times New Roman" panose="02020603050405020304" pitchFamily="18" charset="0"/>
                <a:cs typeface="Times New Roman" panose="02020603050405020304" pitchFamily="18" charset="0"/>
              </a:rPr>
              <a:t>, Z. (2025). Essential Knowledge and Skills for Healthcare Assistants. Taylor &amp; Francis.</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Seth, C. (2022). SWOT analysis. S.L.: 50Minutes.com.</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Singh, H. (2017). Essentials of Management for Healthcare Professionals. Milton: Taylor and Francis.</a:t>
            </a:r>
          </a:p>
          <a:p>
            <a:pPr algn="just">
              <a:lnSpc>
                <a:spcPct val="150000"/>
              </a:lnSpc>
            </a:pPr>
            <a:r>
              <a:rPr lang="en-US" sz="1600" dirty="0">
                <a:latin typeface="Arial" panose="020B0604020202020204" pitchFamily="34" charset="0"/>
                <a:ea typeface="Times New Roman" panose="02020603050405020304" pitchFamily="18" charset="0"/>
                <a:cs typeface="Times New Roman" panose="02020603050405020304" pitchFamily="18" charset="0"/>
              </a:rPr>
              <a:t>Summers, J. and Smith, B. (2013). Communication skills handbook : how to succeed in written and oral communication. Hoboken, N.J.: Wiley ; Chichester.</a:t>
            </a:r>
          </a:p>
          <a:p>
            <a:pPr algn="just">
              <a:lnSpc>
                <a:spcPct val="150000"/>
              </a:lnSpc>
            </a:pPr>
            <a:r>
              <a:rPr lang="en-US" sz="1400" dirty="0">
                <a:latin typeface="Arial" panose="020B0604020202020204" pitchFamily="34" charset="0"/>
                <a:ea typeface="Times New Roman" panose="02020603050405020304" pitchFamily="18" charset="0"/>
                <a:cs typeface="Times New Roman" panose="02020603050405020304" pitchFamily="18" charset="0"/>
              </a:rPr>
              <a:t> </a:t>
            </a:r>
            <a:endParaRPr lang="en-US" dirty="0">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7565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737</TotalTime>
  <Words>2408</Words>
  <Application>Microsoft Office PowerPoint</Application>
  <PresentationFormat>Custom</PresentationFormat>
  <Paragraphs>139</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Outfit Extra Bold</vt:lpstr>
      <vt:lpstr>Arial</vt:lpstr>
      <vt:lpstr>Arimo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josephine taller</cp:lastModifiedBy>
  <cp:revision>8</cp:revision>
  <dcterms:created xsi:type="dcterms:W3CDTF">2025-11-05T12:35:18Z</dcterms:created>
  <dcterms:modified xsi:type="dcterms:W3CDTF">2025-11-10T10:18:12Z</dcterms:modified>
</cp:coreProperties>
</file>