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5" r:id="rId9"/>
    <p:sldId id="266" r:id="rId10"/>
    <p:sldId id="267" r:id="rId11"/>
    <p:sldId id="269" r:id="rId12"/>
    <p:sldId id="264" r:id="rId13"/>
    <p:sldId id="270"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3" autoAdjust="0"/>
    <p:restoredTop sz="94660"/>
  </p:normalViewPr>
  <p:slideViewPr>
    <p:cSldViewPr snapToGrid="0">
      <p:cViewPr varScale="1">
        <p:scale>
          <a:sx n="114" d="100"/>
          <a:sy n="114" d="100"/>
        </p:scale>
        <p:origin x="24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685E85-E3CC-4B5F-B82D-C7764F35394F}" type="datetimeFigureOut">
              <a:rPr lang="en-US" smtClean="0"/>
              <a:t>10/29/2022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1993185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685E85-E3CC-4B5F-B82D-C7764F35394F}" type="datetimeFigureOut">
              <a:rPr lang="en-US" smtClean="0"/>
              <a:t>10/29/2022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179279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85E85-E3CC-4B5F-B82D-C7764F35394F}" type="datetimeFigureOut">
              <a:rPr lang="en-US" smtClean="0"/>
              <a:t>10/29/2022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376570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685E85-E3CC-4B5F-B82D-C7764F35394F}" type="datetimeFigureOut">
              <a:rPr lang="en-US" smtClean="0"/>
              <a:t>10/29/2022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378882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685E85-E3CC-4B5F-B82D-C7764F35394F}" type="datetimeFigureOut">
              <a:rPr lang="en-US" smtClean="0"/>
              <a:t>10/29/2022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1631897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685E85-E3CC-4B5F-B82D-C7764F35394F}" type="datetimeFigureOut">
              <a:rPr lang="en-US" smtClean="0"/>
              <a:t>10/29/2022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3765163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685E85-E3CC-4B5F-B82D-C7764F35394F}" type="datetimeFigureOut">
              <a:rPr lang="en-US" smtClean="0"/>
              <a:t>10/29/2022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3331474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685E85-E3CC-4B5F-B82D-C7764F35394F}" type="datetimeFigureOut">
              <a:rPr lang="en-US" smtClean="0"/>
              <a:t>10/29/2022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1498482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685E85-E3CC-4B5F-B82D-C7764F35394F}" type="datetimeFigureOut">
              <a:rPr lang="en-US" smtClean="0"/>
              <a:t>10/29/2022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23577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85E85-E3CC-4B5F-B82D-C7764F35394F}" type="datetimeFigureOut">
              <a:rPr lang="en-US" smtClean="0"/>
              <a:t>10/29/2022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1283912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85E85-E3CC-4B5F-B82D-C7764F35394F}" type="datetimeFigureOut">
              <a:rPr lang="en-US" smtClean="0"/>
              <a:t>10/29/2022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3C8D-9658-40A4-A7C1-78E89B1CC0E3}"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70426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85E85-E3CC-4B5F-B82D-C7764F35394F}" type="datetimeFigureOut">
              <a:rPr lang="en-US" smtClean="0"/>
              <a:t>10/29/2022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5719665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85E85-E3CC-4B5F-B82D-C7764F35394F}" type="datetimeFigureOut">
              <a:rPr lang="en-US" smtClean="0"/>
              <a:t>10/29/2022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3C8D-9658-40A4-A7C1-78E89B1CC0E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613629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85E85-E3CC-4B5F-B82D-C7764F35394F}" type="datetimeFigureOut">
              <a:rPr lang="en-US" smtClean="0"/>
              <a:t>10/29/2022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3577447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685E85-E3CC-4B5F-B82D-C7764F35394F}" type="datetimeFigureOut">
              <a:rPr lang="en-US" smtClean="0"/>
              <a:t>10/29/2022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5331394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685E85-E3CC-4B5F-B82D-C7764F35394F}" type="datetimeFigureOut">
              <a:rPr lang="en-US" smtClean="0"/>
              <a:t>10/29/2022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3C8D-9658-40A4-A7C1-78E89B1CC0E3}" type="slidenum">
              <a:rPr lang="en-US" smtClean="0"/>
              <a:t>‹#›</a:t>
            </a:fld>
            <a:endParaRPr lang="en-US"/>
          </a:p>
        </p:txBody>
      </p:sp>
    </p:spTree>
    <p:extLst>
      <p:ext uri="{BB962C8B-B14F-4D97-AF65-F5344CB8AC3E}">
        <p14:creationId xmlns:p14="http://schemas.microsoft.com/office/powerpoint/2010/main" val="176586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3685E85-E3CC-4B5F-B82D-C7764F35394F}" type="datetimeFigureOut">
              <a:rPr lang="en-US" smtClean="0"/>
              <a:t>10/29/2022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FCB3C8D-9658-40A4-A7C1-78E89B1CC0E3}" type="slidenum">
              <a:rPr lang="en-US" smtClean="0"/>
              <a:t>‹#›</a:t>
            </a:fld>
            <a:endParaRPr lang="en-US"/>
          </a:p>
        </p:txBody>
      </p:sp>
    </p:spTree>
    <p:extLst>
      <p:ext uri="{BB962C8B-B14F-4D97-AF65-F5344CB8AC3E}">
        <p14:creationId xmlns:p14="http://schemas.microsoft.com/office/powerpoint/2010/main" val="23835860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A7E3C-9D98-655E-A379-30CA0D3AE662}"/>
              </a:ext>
            </a:extLst>
          </p:cNvPr>
          <p:cNvSpPr>
            <a:spLocks noGrp="1"/>
          </p:cNvSpPr>
          <p:nvPr>
            <p:ph type="ctrTitle"/>
          </p:nvPr>
        </p:nvSpPr>
        <p:spPr/>
        <p:txBody>
          <a:bodyPr/>
          <a:lstStyle/>
          <a:p>
            <a:r>
              <a:rPr lang="en-US" dirty="0">
                <a:latin typeface="Times New Roman" panose="02020603050405020304" pitchFamily="18" charset="0"/>
                <a:cs typeface="Times New Roman" panose="02020603050405020304" pitchFamily="18" charset="0"/>
              </a:rPr>
              <a:t>Problem Solving and Decision Making</a:t>
            </a:r>
            <a:br>
              <a:rPr lang="en-US"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Profit decline of TM LW</a:t>
            </a:r>
          </a:p>
        </p:txBody>
      </p:sp>
      <p:sp>
        <p:nvSpPr>
          <p:cNvPr id="3" name="Subtitle 2">
            <a:extLst>
              <a:ext uri="{FF2B5EF4-FFF2-40B4-BE49-F238E27FC236}">
                <a16:creationId xmlns:a16="http://schemas.microsoft.com/office/drawing/2014/main" id="{F77E1887-94F6-520B-02C6-724E71F21141}"/>
              </a:ext>
            </a:extLst>
          </p:cNvPr>
          <p:cNvSpPr>
            <a:spLocks noGrp="1"/>
          </p:cNvSpPr>
          <p:nvPr>
            <p:ph type="subTitle" idx="1"/>
          </p:nvPr>
        </p:nvSpPr>
        <p:spPr/>
        <p:txBody>
          <a:bodyPr>
            <a:normAutofit lnSpcReduction="10000"/>
          </a:bodyPr>
          <a:lstStyle/>
          <a:p>
            <a:r>
              <a:rPr lang="en-US" b="1" dirty="0">
                <a:latin typeface="Times New Roman" panose="02020603050405020304" pitchFamily="18" charset="0"/>
                <a:cs typeface="Times New Roman" panose="02020603050405020304" pitchFamily="18" charset="0"/>
              </a:rPr>
              <a:t>BMSW 4004 </a:t>
            </a:r>
          </a:p>
          <a:p>
            <a:r>
              <a:rPr lang="en-US" b="1" dirty="0">
                <a:latin typeface="Times New Roman" panose="02020603050405020304" pitchFamily="18" charset="0"/>
                <a:cs typeface="Times New Roman" panose="02020603050405020304" pitchFamily="18" charset="0"/>
              </a:rPr>
              <a:t>Student Name: Viorel </a:t>
            </a:r>
            <a:r>
              <a:rPr lang="en-US" b="1" dirty="0" err="1">
                <a:latin typeface="Times New Roman" panose="02020603050405020304" pitchFamily="18" charset="0"/>
                <a:cs typeface="Times New Roman" panose="02020603050405020304" pitchFamily="18" charset="0"/>
              </a:rPr>
              <a:t>Iorga</a:t>
            </a:r>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Lecturer: </a:t>
            </a:r>
            <a:r>
              <a:rPr lang="en-GB" b="0" i="0" dirty="0" err="1">
                <a:solidFill>
                  <a:srgbClr val="333333"/>
                </a:solidFill>
                <a:effectLst/>
                <a:latin typeface="Source Sans Pro" panose="020B0604020202020204" pitchFamily="34" charset="0"/>
              </a:rPr>
              <a:t>Chijioke</a:t>
            </a:r>
            <a:r>
              <a:rPr lang="en-GB" b="0" i="0" dirty="0">
                <a:solidFill>
                  <a:srgbClr val="333333"/>
                </a:solidFill>
                <a:effectLst/>
                <a:latin typeface="Source Sans Pro" panose="020B0604020202020204" pitchFamily="34" charset="0"/>
              </a:rPr>
              <a:t> Uba</a:t>
            </a:r>
            <a:r>
              <a:rPr lang="en-US" b="1"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791571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8ADBE-7EE8-C151-0733-C62D084D4EF2}"/>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r>
              <a:rPr lang="en-US" dirty="0"/>
              <a:t> </a:t>
            </a:r>
          </a:p>
        </p:txBody>
      </p:sp>
      <p:sp>
        <p:nvSpPr>
          <p:cNvPr id="3" name="Content Placeholder 2">
            <a:extLst>
              <a:ext uri="{FF2B5EF4-FFF2-40B4-BE49-F238E27FC236}">
                <a16:creationId xmlns:a16="http://schemas.microsoft.com/office/drawing/2014/main" id="{C63F24DD-5269-9CE4-C57D-57841422D3F5}"/>
              </a:ext>
            </a:extLst>
          </p:cNvPr>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The United Kingdom retail industry has in the past few years experienced problems that have threatened the financial sustainability of most retailers. In fact, several retailers have indeed had to close down their businesses as they could not handle the challenges that the sector has gone through. The challenges have proven to be overwhelming for TM Lewin, a retailer that was saved from insolvency by the American company Torque Brands. This presentation investigates the challenges that cause problems to the retail industry with the aim of providing solutions that can help Torque Brands revive TM Lewin and make it profitable.</a:t>
            </a:r>
          </a:p>
        </p:txBody>
      </p:sp>
    </p:spTree>
    <p:extLst>
      <p:ext uri="{BB962C8B-B14F-4D97-AF65-F5344CB8AC3E}">
        <p14:creationId xmlns:p14="http://schemas.microsoft.com/office/powerpoint/2010/main" val="738459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5D1DA-08F1-9FB9-A6F2-F1E0E9D78151}"/>
              </a:ext>
            </a:extLst>
          </p:cNvPr>
          <p:cNvSpPr>
            <a:spLocks noGrp="1"/>
          </p:cNvSpPr>
          <p:nvPr>
            <p:ph type="title"/>
          </p:nvPr>
        </p:nvSpPr>
        <p:spPr/>
        <p:txBody>
          <a:bodyPr/>
          <a:lstStyle/>
          <a:p>
            <a:pPr algn="ctr"/>
            <a:r>
              <a:rPr lang="en-US" b="1" dirty="0"/>
              <a:t>Nature of the Problem</a:t>
            </a:r>
          </a:p>
        </p:txBody>
      </p:sp>
      <p:sp>
        <p:nvSpPr>
          <p:cNvPr id="3" name="Content Placeholder 2">
            <a:extLst>
              <a:ext uri="{FF2B5EF4-FFF2-40B4-BE49-F238E27FC236}">
                <a16:creationId xmlns:a16="http://schemas.microsoft.com/office/drawing/2014/main" id="{9156C9DE-F609-3F75-BA2D-7FF021844DF6}"/>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Statistics on the retail sector show the nature of the problem by detailing how the sector has suffered from a multitude of issues in the recent past. For example, more than 8,700 retailers have closed down in 2021, which has resulted to the loss of </a:t>
            </a:r>
            <a:r>
              <a:rPr lang="en-US" b="0" i="0" dirty="0">
                <a:solidFill>
                  <a:srgbClr val="121212"/>
                </a:solidFill>
                <a:effectLst/>
                <a:latin typeface="Times New Roman" panose="02020603050405020304" pitchFamily="18" charset="0"/>
                <a:cs typeface="Times New Roman" panose="02020603050405020304" pitchFamily="18" charset="0"/>
              </a:rPr>
              <a:t>190,000 jobs. Additionally, the production </a:t>
            </a:r>
            <a:r>
              <a:rPr lang="en-US" dirty="0">
                <a:solidFill>
                  <a:srgbClr val="121212"/>
                </a:solidFill>
                <a:latin typeface="Times New Roman" panose="02020603050405020304" pitchFamily="18" charset="0"/>
                <a:cs typeface="Times New Roman" panose="02020603050405020304" pitchFamily="18" charset="0"/>
              </a:rPr>
              <a:t>incurred by retailers have increased by 4.4% thus forcing an increase in the prices they sell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Breinlich</a:t>
            </a:r>
            <a:r>
              <a:rPr lang="en-US" dirty="0">
                <a:latin typeface="Times New Roman" panose="02020603050405020304" pitchFamily="18" charset="0"/>
                <a:ea typeface="Calibri" panose="020F0502020204030204" pitchFamily="34" charset="0"/>
                <a:cs typeface="Times New Roman" panose="02020603050405020304" pitchFamily="18" charset="0"/>
              </a:rPr>
              <a:t>	et al.,</a:t>
            </a:r>
            <a:r>
              <a:rPr lang="en-US" dirty="0">
                <a:effectLst/>
                <a:latin typeface="Times New Roman" panose="02020603050405020304" pitchFamily="18" charset="0"/>
                <a:ea typeface="Calibri" panose="020F0502020204030204" pitchFamily="34" charset="0"/>
                <a:cs typeface="Times New Roman" panose="02020603050405020304" pitchFamily="18" charset="0"/>
              </a:rPr>
              <a:t> 2022)</a:t>
            </a:r>
            <a:r>
              <a:rPr lang="en-US" dirty="0">
                <a:solidFill>
                  <a:srgbClr val="121212"/>
                </a:solidFill>
                <a:latin typeface="Times New Roman" panose="02020603050405020304" pitchFamily="18" charset="0"/>
                <a:cs typeface="Times New Roman" panose="02020603050405020304" pitchFamily="18" charset="0"/>
              </a:rPr>
              <a:t>. The increase in price has had the consequence of a reduction in sales as customers fail to afford some of the products that have gone up in price. The above statistics show that the retail industry has a problem where the cost of doing for retailers has increased and the sales have reduced in the past few years. </a:t>
            </a:r>
            <a:endParaRPr lang="en-US" b="0" i="0" dirty="0">
              <a:solidFill>
                <a:srgbClr val="121212"/>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5859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CCB48-E330-40FD-AD42-8CB5A30F86D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Impact of the Problem on Employees and their Organizations</a:t>
            </a:r>
          </a:p>
        </p:txBody>
      </p:sp>
      <p:sp>
        <p:nvSpPr>
          <p:cNvPr id="3" name="Content Placeholder 2">
            <a:extLst>
              <a:ext uri="{FF2B5EF4-FFF2-40B4-BE49-F238E27FC236}">
                <a16:creationId xmlns:a16="http://schemas.microsoft.com/office/drawing/2014/main" id="{E07A3363-7BFA-2D7F-D513-6ECB6E17048D}"/>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Insolvency of Retailers –</a:t>
            </a:r>
            <a:r>
              <a:rPr lang="en-US" dirty="0">
                <a:latin typeface="Times New Roman" panose="02020603050405020304" pitchFamily="18" charset="0"/>
                <a:cs typeface="Times New Roman" panose="02020603050405020304" pitchFamily="18" charset="0"/>
              </a:rPr>
              <a:t> The challenging businesses environment in the retail sector has rendered some retailers incapable of financial sustainability as the money they make is not enough to cover their expenses </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Faseluka</a:t>
            </a:r>
            <a:r>
              <a:rPr lang="en-US" dirty="0">
                <a:effectLst/>
                <a:latin typeface="Times New Roman" panose="02020603050405020304" pitchFamily="18" charset="0"/>
                <a:ea typeface="Calibri" panose="020F0502020204030204" pitchFamily="34" charset="0"/>
                <a:cs typeface="Times New Roman" panose="02020603050405020304" pitchFamily="18" charset="0"/>
              </a:rPr>
              <a:t>, 2022)</a:t>
            </a:r>
            <a:r>
              <a:rPr lang="en-US" dirty="0">
                <a:latin typeface="Times New Roman" panose="02020603050405020304" pitchFamily="18" charset="0"/>
                <a:cs typeface="Times New Roman" panose="02020603050405020304" pitchFamily="18" charset="0"/>
              </a:rPr>
              <a:t>. </a:t>
            </a:r>
          </a:p>
          <a:p>
            <a:r>
              <a:rPr lang="en-US" b="1" dirty="0">
                <a:latin typeface="Times New Roman" panose="02020603050405020304" pitchFamily="18" charset="0"/>
                <a:cs typeface="Times New Roman" panose="02020603050405020304" pitchFamily="18" charset="0"/>
              </a:rPr>
              <a:t>Loss of Jobs in the Retail Sector – </a:t>
            </a:r>
            <a:r>
              <a:rPr lang="en-US" dirty="0">
                <a:latin typeface="Times New Roman" panose="02020603050405020304" pitchFamily="18" charset="0"/>
                <a:cs typeface="Times New Roman" panose="02020603050405020304" pitchFamily="18" charset="0"/>
              </a:rPr>
              <a:t>People who worked for insolvent retailers lost their jobs when the retailers closed down. Moreover, other retailers reduced their workforce which led to further loss of jobs </a:t>
            </a:r>
            <a:r>
              <a:rPr lang="en-US" dirty="0">
                <a:effectLst/>
                <a:latin typeface="Times New Roman" panose="02020603050405020304" pitchFamily="18" charset="0"/>
                <a:ea typeface="Calibri" panose="020F0502020204030204" pitchFamily="34" charset="0"/>
                <a:cs typeface="Times New Roman" panose="02020603050405020304" pitchFamily="18" charset="0"/>
              </a:rPr>
              <a:t>(Mayhew, and Anand, 2020)</a:t>
            </a:r>
            <a:r>
              <a:rPr lang="en-US" dirty="0">
                <a:latin typeface="Times New Roman" panose="02020603050405020304" pitchFamily="18" charset="0"/>
                <a:cs typeface="Times New Roman" panose="02020603050405020304" pitchFamily="18" charset="0"/>
              </a:rPr>
              <a:t>.</a:t>
            </a:r>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Increase in prices of retail goods – </a:t>
            </a:r>
            <a:r>
              <a:rPr lang="en-US" dirty="0">
                <a:latin typeface="Times New Roman" panose="02020603050405020304" pitchFamily="18" charset="0"/>
                <a:cs typeface="Times New Roman" panose="02020603050405020304" pitchFamily="18" charset="0"/>
              </a:rPr>
              <a:t>The challenges that face retailers have forced them to increase the price of products to make up for the increased cost of operation.  </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5283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92F92-F754-C777-2C6A-CC6601B552FE}"/>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PESTLE Analysis</a:t>
            </a:r>
            <a:r>
              <a:rPr lang="en-US"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CD90A8CD-DDE9-8924-FF0E-2F5202B84024}"/>
              </a:ext>
            </a:extLst>
          </p:cNvPr>
          <p:cNvSpPr>
            <a:spLocks noGrp="1"/>
          </p:cNvSpPr>
          <p:nvPr>
            <p:ph idx="1"/>
          </p:nvPr>
        </p:nvSpPr>
        <p:spPr/>
        <p:txBody>
          <a:bodyPr>
            <a:normAutofit/>
          </a:bodyPr>
          <a:lstStyle/>
          <a:p>
            <a:pPr marL="0" indent="0" algn="ctr">
              <a:buNone/>
            </a:pPr>
            <a:r>
              <a:rPr lang="en-US" b="1" dirty="0">
                <a:latin typeface="Times New Roman" panose="02020603050405020304" pitchFamily="18" charset="0"/>
                <a:cs typeface="Times New Roman" panose="02020603050405020304" pitchFamily="18" charset="0"/>
              </a:rPr>
              <a:t>Political Factors</a:t>
            </a:r>
          </a:p>
          <a:p>
            <a:pPr marL="0" indent="0">
              <a:buNone/>
            </a:pPr>
            <a:r>
              <a:rPr lang="en-US" dirty="0">
                <a:latin typeface="Times New Roman" panose="02020603050405020304" pitchFamily="18" charset="0"/>
                <a:cs typeface="Times New Roman" panose="02020603050405020304" pitchFamily="18" charset="0"/>
              </a:rPr>
              <a:t>Brexit is a product of a political process in the United Kingdom that contributed to the problems that the retail industry has experienced in the past few years. The decision had consequences that negatively affected the retail industry such as increasing the price of labor and imports </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Vandenbussche</a:t>
            </a:r>
            <a:r>
              <a:rPr lang="en-US" dirty="0">
                <a:effectLst/>
                <a:latin typeface="Times New Roman" panose="02020603050405020304" pitchFamily="18" charset="0"/>
                <a:ea typeface="Calibri" panose="020F0502020204030204" pitchFamily="34" charset="0"/>
                <a:cs typeface="Times New Roman" panose="02020603050405020304" pitchFamily="18" charset="0"/>
              </a:rPr>
              <a:t>, 2019)</a:t>
            </a:r>
            <a:r>
              <a:rPr lang="en-US" dirty="0">
                <a:latin typeface="Times New Roman" panose="02020603050405020304" pitchFamily="18" charset="0"/>
                <a:cs typeface="Times New Roman" panose="02020603050405020304" pitchFamily="18" charset="0"/>
              </a:rPr>
              <a:t>.</a:t>
            </a:r>
          </a:p>
          <a:p>
            <a:pPr marL="0" indent="0" algn="ctr">
              <a:buNone/>
            </a:pPr>
            <a:r>
              <a:rPr lang="en-US" b="1" dirty="0">
                <a:latin typeface="Times New Roman" panose="02020603050405020304" pitchFamily="18" charset="0"/>
                <a:cs typeface="Times New Roman" panose="02020603050405020304" pitchFamily="18" charset="0"/>
              </a:rPr>
              <a:t>Economic Factors</a:t>
            </a:r>
          </a:p>
          <a:p>
            <a:pPr marL="0" indent="0">
              <a:buNone/>
            </a:pPr>
            <a:r>
              <a:rPr lang="en-US" dirty="0">
                <a:latin typeface="Times New Roman" panose="02020603050405020304" pitchFamily="18" charset="0"/>
                <a:cs typeface="Times New Roman" panose="02020603050405020304" pitchFamily="18" charset="0"/>
              </a:rPr>
              <a:t>Inflation in the United kingdom has been rising in the past few years and has contributed to the problem of challenges in the retail industry as it reduced the spending power of potential customers and increased the cost of living </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Caporale</a:t>
            </a:r>
            <a:r>
              <a:rPr lang="en-US" dirty="0">
                <a:effectLst/>
                <a:latin typeface="Times New Roman" panose="02020603050405020304" pitchFamily="18" charset="0"/>
                <a:ea typeface="Calibri" panose="020F0502020204030204" pitchFamily="34" charset="0"/>
                <a:cs typeface="Times New Roman" panose="02020603050405020304" pitchFamily="18" charset="0"/>
              </a:rPr>
              <a:t> et al., 2022)</a:t>
            </a:r>
            <a:r>
              <a:rPr lang="en-US" dirty="0">
                <a:latin typeface="Times New Roman" panose="02020603050405020304" pitchFamily="18" charset="0"/>
                <a:cs typeface="Times New Roman" panose="02020603050405020304" pitchFamily="18" charset="0"/>
              </a:rPr>
              <a:t>.</a:t>
            </a:r>
          </a:p>
          <a:p>
            <a:pPr marL="0" indent="0">
              <a:buNone/>
            </a:pP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797360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49FF9-2A80-2D5E-FFD3-C3B940DBF1BC}"/>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PESTLE Analysis</a:t>
            </a:r>
            <a:r>
              <a:rPr lang="en-US"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858859DF-4DC6-CDD4-32D8-CC4161D67C23}"/>
              </a:ext>
            </a:extLst>
          </p:cNvPr>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Social Factors – </a:t>
            </a:r>
            <a:r>
              <a:rPr lang="en-US" dirty="0">
                <a:latin typeface="Times New Roman" panose="02020603050405020304" pitchFamily="18" charset="0"/>
                <a:cs typeface="Times New Roman" panose="02020603050405020304" pitchFamily="18" charset="0"/>
              </a:rPr>
              <a:t>The young people in the UK have been shifting their behavior from physical shopping to online shopping. This social behavior means that the traditional brick and motor retail stores have been losing potential customers.</a:t>
            </a:r>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Technological Factors – </a:t>
            </a:r>
            <a:r>
              <a:rPr lang="en-US" dirty="0">
                <a:latin typeface="Times New Roman" panose="02020603050405020304" pitchFamily="18" charset="0"/>
                <a:cs typeface="Times New Roman" panose="02020603050405020304" pitchFamily="18" charset="0"/>
              </a:rPr>
              <a:t>The emergence of ecommerce has culminated into a massive shift towards ecommerce as shown by the popularity of ecommerce retailers such as amazon </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Paintal</a:t>
            </a:r>
            <a:r>
              <a:rPr lang="en-US"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4086373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F649-8AFD-A25A-F7A6-FC880D72B4E5}"/>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PESTLE Analysis </a:t>
            </a:r>
          </a:p>
        </p:txBody>
      </p:sp>
      <p:sp>
        <p:nvSpPr>
          <p:cNvPr id="3" name="Content Placeholder 2">
            <a:extLst>
              <a:ext uri="{FF2B5EF4-FFF2-40B4-BE49-F238E27FC236}">
                <a16:creationId xmlns:a16="http://schemas.microsoft.com/office/drawing/2014/main" id="{D7311A26-2D5F-1D44-B425-DF2D9E794BBE}"/>
              </a:ext>
            </a:extLst>
          </p:cNvPr>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Legal Factors – </a:t>
            </a:r>
            <a:r>
              <a:rPr lang="en-US" dirty="0">
                <a:latin typeface="Times New Roman" panose="02020603050405020304" pitchFamily="18" charset="0"/>
                <a:cs typeface="Times New Roman" panose="02020603050405020304" pitchFamily="18" charset="0"/>
              </a:rPr>
              <a:t>Laws such as employment laws, environmental laws, and legal licenses have contributed to the difficulty in operating in the retail as experienced by retailers in the recent past.</a:t>
            </a:r>
          </a:p>
          <a:p>
            <a:r>
              <a:rPr lang="en-US" b="1" dirty="0">
                <a:latin typeface="Times New Roman" panose="02020603050405020304" pitchFamily="18" charset="0"/>
                <a:cs typeface="Times New Roman" panose="02020603050405020304" pitchFamily="18" charset="0"/>
              </a:rPr>
              <a:t>Environmental Factors – </a:t>
            </a:r>
            <a:r>
              <a:rPr lang="en-US" dirty="0">
                <a:latin typeface="Times New Roman" panose="02020603050405020304" pitchFamily="18" charset="0"/>
                <a:cs typeface="Times New Roman" panose="02020603050405020304" pitchFamily="18" charset="0"/>
              </a:rPr>
              <a:t>Environmental restrictions placed on all industries such as caps on carbon emissions have particularly hindered production activities in the retail sector hence affecting its productivity.  </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8153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B43C5-036F-CA79-8AD3-1AAE473E573A}"/>
              </a:ext>
            </a:extLst>
          </p:cNvPr>
          <p:cNvSpPr>
            <a:spLocks noGrp="1"/>
          </p:cNvSpPr>
          <p:nvPr>
            <p:ph type="title"/>
          </p:nvPr>
        </p:nvSpPr>
        <p:spPr/>
        <p:txBody>
          <a:bodyPr/>
          <a:lstStyle/>
          <a:p>
            <a:pPr algn="ctr"/>
            <a:r>
              <a:rPr lang="en-US" dirty="0"/>
              <a:t>Cause and Effect Analysis: The Fishbone Diagram</a:t>
            </a:r>
          </a:p>
        </p:txBody>
      </p:sp>
      <p:sp>
        <p:nvSpPr>
          <p:cNvPr id="3" name="Content Placeholder 2">
            <a:extLst>
              <a:ext uri="{FF2B5EF4-FFF2-40B4-BE49-F238E27FC236}">
                <a16:creationId xmlns:a16="http://schemas.microsoft.com/office/drawing/2014/main" id="{FBE81DC9-887F-B0F7-44D4-56F6D22D19CA}"/>
              </a:ext>
            </a:extLst>
          </p:cNvPr>
          <p:cNvSpPr>
            <a:spLocks noGrp="1"/>
          </p:cNvSpPr>
          <p:nvPr>
            <p:ph idx="1"/>
          </p:nvPr>
        </p:nvSpPr>
        <p:spPr/>
        <p:txBody>
          <a:bodyPr/>
          <a:lstStyle/>
          <a:p>
            <a:endParaRPr lang="en-US" dirty="0"/>
          </a:p>
        </p:txBody>
      </p:sp>
      <p:cxnSp>
        <p:nvCxnSpPr>
          <p:cNvPr id="6" name="Line 87">
            <a:extLst>
              <a:ext uri="{FF2B5EF4-FFF2-40B4-BE49-F238E27FC236}">
                <a16:creationId xmlns:a16="http://schemas.microsoft.com/office/drawing/2014/main" id="{31197432-2F4D-18BB-3C4A-45C9389C7A75}"/>
              </a:ext>
            </a:extLst>
          </p:cNvPr>
          <p:cNvCxnSpPr>
            <a:cxnSpLocks/>
          </p:cNvCxnSpPr>
          <p:nvPr/>
        </p:nvCxnSpPr>
        <p:spPr bwMode="auto">
          <a:xfrm>
            <a:off x="2094230" y="293052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7" name="Text Box 88">
            <a:extLst>
              <a:ext uri="{FF2B5EF4-FFF2-40B4-BE49-F238E27FC236}">
                <a16:creationId xmlns:a16="http://schemas.microsoft.com/office/drawing/2014/main" id="{617976B0-5520-26D4-0591-10025EA06503}"/>
              </a:ext>
            </a:extLst>
          </p:cNvPr>
          <p:cNvSpPr txBox="1">
            <a:spLocks/>
          </p:cNvSpPr>
          <p:nvPr/>
        </p:nvSpPr>
        <p:spPr bwMode="auto">
          <a:xfrm>
            <a:off x="1019810" y="273431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r>
              <a:rPr lang="en-GB" sz="900" b="1" dirty="0">
                <a:effectLst/>
                <a:latin typeface="Times New Roman" panose="02020603050405020304" pitchFamily="18" charset="0"/>
                <a:ea typeface="Times New Roman" panose="02020603050405020304" pitchFamily="18" charset="0"/>
              </a:rPr>
              <a:t>unfair competition </a:t>
            </a:r>
            <a:endParaRPr lang="en-US" sz="1200" b="1" dirty="0">
              <a:effectLst/>
              <a:latin typeface="Times New Roman" panose="02020603050405020304" pitchFamily="18" charset="0"/>
              <a:ea typeface="Times New Roman" panose="02020603050405020304" pitchFamily="18" charset="0"/>
            </a:endParaRPr>
          </a:p>
          <a:p>
            <a:pPr marL="0" marR="0">
              <a:spcBef>
                <a:spcPts val="0"/>
              </a:spcBef>
              <a:spcAft>
                <a:spcPts val="0"/>
              </a:spcAft>
            </a:pPr>
            <a:endParaRPr lang="en-US" sz="1200" dirty="0">
              <a:effectLst/>
              <a:latin typeface="Times New Roman" panose="02020603050405020304" pitchFamily="18" charset="0"/>
              <a:ea typeface="Times New Roman" panose="02020603050405020304" pitchFamily="18" charset="0"/>
            </a:endParaRPr>
          </a:p>
        </p:txBody>
      </p:sp>
      <p:cxnSp>
        <p:nvCxnSpPr>
          <p:cNvPr id="10" name="Line 91">
            <a:extLst>
              <a:ext uri="{FF2B5EF4-FFF2-40B4-BE49-F238E27FC236}">
                <a16:creationId xmlns:a16="http://schemas.microsoft.com/office/drawing/2014/main" id="{5E9FC1BA-951B-92CE-6765-7FA285F21977}"/>
              </a:ext>
            </a:extLst>
          </p:cNvPr>
          <p:cNvCxnSpPr>
            <a:cxnSpLocks/>
          </p:cNvCxnSpPr>
          <p:nvPr/>
        </p:nvCxnSpPr>
        <p:spPr bwMode="auto">
          <a:xfrm>
            <a:off x="3837305" y="233616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1" name="Text Box 92">
            <a:extLst>
              <a:ext uri="{FF2B5EF4-FFF2-40B4-BE49-F238E27FC236}">
                <a16:creationId xmlns:a16="http://schemas.microsoft.com/office/drawing/2014/main" id="{A51B3829-FE84-AAE2-35D2-287CD504D7A9}"/>
              </a:ext>
            </a:extLst>
          </p:cNvPr>
          <p:cNvSpPr txBox="1">
            <a:spLocks/>
          </p:cNvSpPr>
          <p:nvPr/>
        </p:nvSpPr>
        <p:spPr bwMode="auto">
          <a:xfrm>
            <a:off x="2762885" y="2132965"/>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Disruption of supply chain</a:t>
            </a:r>
            <a:endParaRPr lang="en-US" sz="1200" b="1" dirty="0">
              <a:effectLst/>
              <a:latin typeface="Times New Roman" panose="02020603050405020304" pitchFamily="18" charset="0"/>
              <a:ea typeface="Times New Roman" panose="02020603050405020304" pitchFamily="18" charset="0"/>
            </a:endParaRPr>
          </a:p>
        </p:txBody>
      </p:sp>
      <p:cxnSp>
        <p:nvCxnSpPr>
          <p:cNvPr id="12" name="Line 93">
            <a:extLst>
              <a:ext uri="{FF2B5EF4-FFF2-40B4-BE49-F238E27FC236}">
                <a16:creationId xmlns:a16="http://schemas.microsoft.com/office/drawing/2014/main" id="{35EE2B83-2B2C-385F-C25F-620462A86B2E}"/>
              </a:ext>
            </a:extLst>
          </p:cNvPr>
          <p:cNvCxnSpPr>
            <a:cxnSpLocks/>
          </p:cNvCxnSpPr>
          <p:nvPr/>
        </p:nvCxnSpPr>
        <p:spPr bwMode="auto">
          <a:xfrm>
            <a:off x="4380230" y="293751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3" name="Text Box 94">
            <a:extLst>
              <a:ext uri="{FF2B5EF4-FFF2-40B4-BE49-F238E27FC236}">
                <a16:creationId xmlns:a16="http://schemas.microsoft.com/office/drawing/2014/main" id="{BAFB5661-E771-B0F3-D045-C5C227BAA735}"/>
              </a:ext>
            </a:extLst>
          </p:cNvPr>
          <p:cNvSpPr txBox="1">
            <a:spLocks/>
          </p:cNvSpPr>
          <p:nvPr/>
        </p:nvSpPr>
        <p:spPr bwMode="auto">
          <a:xfrm>
            <a:off x="3305810" y="273431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Working from home</a:t>
            </a:r>
            <a:endParaRPr lang="en-US" sz="1200" b="1" dirty="0">
              <a:effectLst/>
              <a:latin typeface="Times New Roman" panose="02020603050405020304" pitchFamily="18" charset="0"/>
              <a:ea typeface="Times New Roman" panose="02020603050405020304" pitchFamily="18" charset="0"/>
            </a:endParaRPr>
          </a:p>
        </p:txBody>
      </p:sp>
      <p:cxnSp>
        <p:nvCxnSpPr>
          <p:cNvPr id="14" name="Line 95">
            <a:extLst>
              <a:ext uri="{FF2B5EF4-FFF2-40B4-BE49-F238E27FC236}">
                <a16:creationId xmlns:a16="http://schemas.microsoft.com/office/drawing/2014/main" id="{86550F19-C8E9-8F32-F745-C8A7D98DB145}"/>
              </a:ext>
            </a:extLst>
          </p:cNvPr>
          <p:cNvCxnSpPr>
            <a:cxnSpLocks/>
          </p:cNvCxnSpPr>
          <p:nvPr/>
        </p:nvCxnSpPr>
        <p:spPr bwMode="auto">
          <a:xfrm>
            <a:off x="4932680" y="348996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5" name="Text Box 96">
            <a:extLst>
              <a:ext uri="{FF2B5EF4-FFF2-40B4-BE49-F238E27FC236}">
                <a16:creationId xmlns:a16="http://schemas.microsoft.com/office/drawing/2014/main" id="{D8B4AEEB-106A-9050-3051-C0EC1037B089}"/>
              </a:ext>
            </a:extLst>
          </p:cNvPr>
          <p:cNvSpPr txBox="1">
            <a:spLocks/>
          </p:cNvSpPr>
          <p:nvPr/>
        </p:nvSpPr>
        <p:spPr bwMode="auto">
          <a:xfrm>
            <a:off x="3858260" y="328676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Restrictions</a:t>
            </a:r>
            <a:endParaRPr lang="en-US" sz="1200" b="1" dirty="0">
              <a:effectLst/>
              <a:latin typeface="Times New Roman" panose="02020603050405020304" pitchFamily="18" charset="0"/>
              <a:ea typeface="Times New Roman" panose="02020603050405020304" pitchFamily="18" charset="0"/>
            </a:endParaRPr>
          </a:p>
        </p:txBody>
      </p:sp>
      <p:cxnSp>
        <p:nvCxnSpPr>
          <p:cNvPr id="16" name="Line 97">
            <a:extLst>
              <a:ext uri="{FF2B5EF4-FFF2-40B4-BE49-F238E27FC236}">
                <a16:creationId xmlns:a16="http://schemas.microsoft.com/office/drawing/2014/main" id="{3EF3434E-AD77-6B0F-A53F-1E845686E8BE}"/>
              </a:ext>
            </a:extLst>
          </p:cNvPr>
          <p:cNvCxnSpPr>
            <a:cxnSpLocks/>
          </p:cNvCxnSpPr>
          <p:nvPr/>
        </p:nvCxnSpPr>
        <p:spPr bwMode="auto">
          <a:xfrm>
            <a:off x="6043295" y="232156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7" name="Text Box 98">
            <a:extLst>
              <a:ext uri="{FF2B5EF4-FFF2-40B4-BE49-F238E27FC236}">
                <a16:creationId xmlns:a16="http://schemas.microsoft.com/office/drawing/2014/main" id="{D382F82A-F23C-A565-DDD5-CAC70DCFCE76}"/>
              </a:ext>
            </a:extLst>
          </p:cNvPr>
          <p:cNvSpPr txBox="1">
            <a:spLocks/>
          </p:cNvSpPr>
          <p:nvPr/>
        </p:nvSpPr>
        <p:spPr bwMode="auto">
          <a:xfrm>
            <a:off x="4968875" y="2132965"/>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Reduced spending power</a:t>
            </a:r>
            <a:endParaRPr lang="en-US" sz="1200" b="1" dirty="0">
              <a:effectLst/>
              <a:latin typeface="Times New Roman" panose="02020603050405020304" pitchFamily="18" charset="0"/>
              <a:ea typeface="Times New Roman" panose="02020603050405020304" pitchFamily="18" charset="0"/>
            </a:endParaRPr>
          </a:p>
        </p:txBody>
      </p:sp>
      <p:cxnSp>
        <p:nvCxnSpPr>
          <p:cNvPr id="18" name="Line 99">
            <a:extLst>
              <a:ext uri="{FF2B5EF4-FFF2-40B4-BE49-F238E27FC236}">
                <a16:creationId xmlns:a16="http://schemas.microsoft.com/office/drawing/2014/main" id="{30F8BBB7-6EEE-5E9E-7B03-554EF3570C48}"/>
              </a:ext>
            </a:extLst>
          </p:cNvPr>
          <p:cNvCxnSpPr>
            <a:cxnSpLocks/>
          </p:cNvCxnSpPr>
          <p:nvPr/>
        </p:nvCxnSpPr>
        <p:spPr bwMode="auto">
          <a:xfrm>
            <a:off x="6644640" y="292290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9" name="Text Box 100">
            <a:extLst>
              <a:ext uri="{FF2B5EF4-FFF2-40B4-BE49-F238E27FC236}">
                <a16:creationId xmlns:a16="http://schemas.microsoft.com/office/drawing/2014/main" id="{40847E63-C9CC-5D32-D33D-CFD8679A5A37}"/>
              </a:ext>
            </a:extLst>
          </p:cNvPr>
          <p:cNvSpPr txBox="1">
            <a:spLocks/>
          </p:cNvSpPr>
          <p:nvPr/>
        </p:nvSpPr>
        <p:spPr bwMode="auto">
          <a:xfrm>
            <a:off x="5570220" y="273431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Increased cost of operation </a:t>
            </a:r>
            <a:endParaRPr lang="en-US" sz="1200" b="1" dirty="0">
              <a:effectLst/>
              <a:latin typeface="Times New Roman" panose="02020603050405020304" pitchFamily="18" charset="0"/>
              <a:ea typeface="Times New Roman" panose="02020603050405020304" pitchFamily="18" charset="0"/>
            </a:endParaRPr>
          </a:p>
        </p:txBody>
      </p:sp>
      <p:cxnSp>
        <p:nvCxnSpPr>
          <p:cNvPr id="24" name="Line 105">
            <a:extLst>
              <a:ext uri="{FF2B5EF4-FFF2-40B4-BE49-F238E27FC236}">
                <a16:creationId xmlns:a16="http://schemas.microsoft.com/office/drawing/2014/main" id="{81669856-27B7-D4AC-1D52-788C1DBDEF60}"/>
              </a:ext>
            </a:extLst>
          </p:cNvPr>
          <p:cNvCxnSpPr>
            <a:cxnSpLocks/>
          </p:cNvCxnSpPr>
          <p:nvPr/>
        </p:nvCxnSpPr>
        <p:spPr bwMode="auto">
          <a:xfrm>
            <a:off x="5708650" y="482409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5" name="Text Box 106">
            <a:extLst>
              <a:ext uri="{FF2B5EF4-FFF2-40B4-BE49-F238E27FC236}">
                <a16:creationId xmlns:a16="http://schemas.microsoft.com/office/drawing/2014/main" id="{1E76196C-FD86-9C7F-4E12-C906263483F7}"/>
              </a:ext>
            </a:extLst>
          </p:cNvPr>
          <p:cNvSpPr txBox="1">
            <a:spLocks/>
          </p:cNvSpPr>
          <p:nvPr/>
        </p:nvSpPr>
        <p:spPr bwMode="auto">
          <a:xfrm>
            <a:off x="4634230" y="463550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 reduction is sales volume</a:t>
            </a:r>
            <a:endParaRPr lang="en-US" sz="1200" b="1" dirty="0">
              <a:effectLst/>
              <a:latin typeface="Times New Roman" panose="02020603050405020304" pitchFamily="18" charset="0"/>
              <a:ea typeface="Times New Roman" panose="02020603050405020304" pitchFamily="18" charset="0"/>
            </a:endParaRPr>
          </a:p>
        </p:txBody>
      </p:sp>
      <p:cxnSp>
        <p:nvCxnSpPr>
          <p:cNvPr id="26" name="Line 107">
            <a:extLst>
              <a:ext uri="{FF2B5EF4-FFF2-40B4-BE49-F238E27FC236}">
                <a16:creationId xmlns:a16="http://schemas.microsoft.com/office/drawing/2014/main" id="{77FFAAAF-4765-84AC-98AC-2FCF92D630A4}"/>
              </a:ext>
            </a:extLst>
          </p:cNvPr>
          <p:cNvCxnSpPr>
            <a:cxnSpLocks/>
          </p:cNvCxnSpPr>
          <p:nvPr/>
        </p:nvCxnSpPr>
        <p:spPr bwMode="auto">
          <a:xfrm>
            <a:off x="5209540" y="537654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7" name="Text Box 108">
            <a:extLst>
              <a:ext uri="{FF2B5EF4-FFF2-40B4-BE49-F238E27FC236}">
                <a16:creationId xmlns:a16="http://schemas.microsoft.com/office/drawing/2014/main" id="{6E7EEFFD-FA38-EB00-0463-1B2E2DFA15FF}"/>
              </a:ext>
            </a:extLst>
          </p:cNvPr>
          <p:cNvSpPr txBox="1">
            <a:spLocks/>
          </p:cNvSpPr>
          <p:nvPr/>
        </p:nvSpPr>
        <p:spPr bwMode="auto">
          <a:xfrm>
            <a:off x="4135120" y="518795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Forces retailers to reduce price </a:t>
            </a:r>
            <a:endParaRPr lang="en-US" sz="1200" b="1" dirty="0">
              <a:effectLst/>
              <a:latin typeface="Times New Roman" panose="02020603050405020304" pitchFamily="18" charset="0"/>
              <a:ea typeface="Times New Roman" panose="02020603050405020304" pitchFamily="18" charset="0"/>
            </a:endParaRPr>
          </a:p>
        </p:txBody>
      </p:sp>
      <p:cxnSp>
        <p:nvCxnSpPr>
          <p:cNvPr id="30" name="Line 111">
            <a:extLst>
              <a:ext uri="{FF2B5EF4-FFF2-40B4-BE49-F238E27FC236}">
                <a16:creationId xmlns:a16="http://schemas.microsoft.com/office/drawing/2014/main" id="{590C27AB-1123-45DE-180F-D9913EF1D7F4}"/>
              </a:ext>
            </a:extLst>
          </p:cNvPr>
          <p:cNvCxnSpPr>
            <a:cxnSpLocks/>
          </p:cNvCxnSpPr>
          <p:nvPr/>
        </p:nvCxnSpPr>
        <p:spPr bwMode="auto">
          <a:xfrm>
            <a:off x="3478530" y="4483966"/>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1" name="Text Box 112">
            <a:extLst>
              <a:ext uri="{FF2B5EF4-FFF2-40B4-BE49-F238E27FC236}">
                <a16:creationId xmlns:a16="http://schemas.microsoft.com/office/drawing/2014/main" id="{98670A53-DF23-F9BE-EEE3-9C227EDA4240}"/>
              </a:ext>
            </a:extLst>
          </p:cNvPr>
          <p:cNvSpPr txBox="1">
            <a:spLocks/>
          </p:cNvSpPr>
          <p:nvPr/>
        </p:nvSpPr>
        <p:spPr bwMode="auto">
          <a:xfrm>
            <a:off x="2403475" y="4217669"/>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 increased cost of operations </a:t>
            </a:r>
            <a:endParaRPr lang="en-US" sz="1200" b="1" dirty="0">
              <a:effectLst/>
              <a:latin typeface="Times New Roman" panose="02020603050405020304" pitchFamily="18" charset="0"/>
              <a:ea typeface="Times New Roman" panose="02020603050405020304" pitchFamily="18" charset="0"/>
            </a:endParaRPr>
          </a:p>
        </p:txBody>
      </p:sp>
      <p:cxnSp>
        <p:nvCxnSpPr>
          <p:cNvPr id="32" name="Line 113">
            <a:extLst>
              <a:ext uri="{FF2B5EF4-FFF2-40B4-BE49-F238E27FC236}">
                <a16:creationId xmlns:a16="http://schemas.microsoft.com/office/drawing/2014/main" id="{C2F7BF9C-C25A-9670-95B1-452B237DA20B}"/>
              </a:ext>
            </a:extLst>
          </p:cNvPr>
          <p:cNvCxnSpPr>
            <a:cxnSpLocks/>
          </p:cNvCxnSpPr>
          <p:nvPr/>
        </p:nvCxnSpPr>
        <p:spPr bwMode="auto">
          <a:xfrm>
            <a:off x="2756535" y="534733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3" name="Text Box 114">
            <a:extLst>
              <a:ext uri="{FF2B5EF4-FFF2-40B4-BE49-F238E27FC236}">
                <a16:creationId xmlns:a16="http://schemas.microsoft.com/office/drawing/2014/main" id="{EEEAA4B0-5484-69E1-30A5-55514A076D8D}"/>
              </a:ext>
            </a:extLst>
          </p:cNvPr>
          <p:cNvSpPr txBox="1">
            <a:spLocks/>
          </p:cNvSpPr>
          <p:nvPr/>
        </p:nvSpPr>
        <p:spPr bwMode="auto">
          <a:xfrm>
            <a:off x="1682115" y="5158739"/>
            <a:ext cx="1059815" cy="50037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 reduces customer spending power</a:t>
            </a:r>
            <a:endParaRPr lang="en-US" sz="1200" b="1" dirty="0">
              <a:effectLst/>
              <a:latin typeface="Times New Roman" panose="02020603050405020304" pitchFamily="18" charset="0"/>
              <a:ea typeface="Times New Roman" panose="02020603050405020304" pitchFamily="18" charset="0"/>
            </a:endParaRPr>
          </a:p>
        </p:txBody>
      </p:sp>
      <p:sp>
        <p:nvSpPr>
          <p:cNvPr id="34" name="Rectangle 33">
            <a:extLst>
              <a:ext uri="{FF2B5EF4-FFF2-40B4-BE49-F238E27FC236}">
                <a16:creationId xmlns:a16="http://schemas.microsoft.com/office/drawing/2014/main" id="{94EE7060-BA72-2515-CB43-3381C5CE1661}"/>
              </a:ext>
            </a:extLst>
          </p:cNvPr>
          <p:cNvSpPr>
            <a:spLocks/>
          </p:cNvSpPr>
          <p:nvPr/>
        </p:nvSpPr>
        <p:spPr bwMode="auto">
          <a:xfrm>
            <a:off x="890270" y="1611198"/>
            <a:ext cx="998220" cy="547370"/>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GB" sz="1100" dirty="0">
                <a:effectLst/>
                <a:latin typeface="Times New Roman" panose="02020603050405020304" pitchFamily="18" charset="0"/>
                <a:ea typeface="Times New Roman" panose="02020603050405020304" pitchFamily="18" charset="0"/>
              </a:rPr>
              <a:t>Rise of ecommerce giants </a:t>
            </a:r>
            <a:endParaRPr lang="en-US" sz="1100" dirty="0">
              <a:effectLst/>
              <a:latin typeface="Times New Roman" panose="02020603050405020304" pitchFamily="18" charset="0"/>
              <a:ea typeface="Times New Roman" panose="02020603050405020304" pitchFamily="18" charset="0"/>
            </a:endParaRPr>
          </a:p>
        </p:txBody>
      </p:sp>
      <p:sp>
        <p:nvSpPr>
          <p:cNvPr id="35" name="Rectangle 34">
            <a:extLst>
              <a:ext uri="{FF2B5EF4-FFF2-40B4-BE49-F238E27FC236}">
                <a16:creationId xmlns:a16="http://schemas.microsoft.com/office/drawing/2014/main" id="{91F11E66-3EF6-DD42-F131-ADCCC876A4CC}"/>
              </a:ext>
            </a:extLst>
          </p:cNvPr>
          <p:cNvSpPr>
            <a:spLocks/>
          </p:cNvSpPr>
          <p:nvPr/>
        </p:nvSpPr>
        <p:spPr bwMode="auto">
          <a:xfrm>
            <a:off x="2979420" y="1473432"/>
            <a:ext cx="998220" cy="487045"/>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rPr>
              <a:t>The Pandemic </a:t>
            </a:r>
          </a:p>
        </p:txBody>
      </p:sp>
      <p:sp>
        <p:nvSpPr>
          <p:cNvPr id="36" name="Rectangle 35">
            <a:extLst>
              <a:ext uri="{FF2B5EF4-FFF2-40B4-BE49-F238E27FC236}">
                <a16:creationId xmlns:a16="http://schemas.microsoft.com/office/drawing/2014/main" id="{0CEE9AE3-E047-FA14-7AAF-CD4F290BBE04}"/>
              </a:ext>
            </a:extLst>
          </p:cNvPr>
          <p:cNvSpPr>
            <a:spLocks/>
          </p:cNvSpPr>
          <p:nvPr/>
        </p:nvSpPr>
        <p:spPr bwMode="auto">
          <a:xfrm>
            <a:off x="6153785" y="1420019"/>
            <a:ext cx="998220" cy="487045"/>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rPr>
              <a:t> inflation </a:t>
            </a:r>
          </a:p>
        </p:txBody>
      </p:sp>
      <p:cxnSp>
        <p:nvCxnSpPr>
          <p:cNvPr id="37" name="Line 156">
            <a:extLst>
              <a:ext uri="{FF2B5EF4-FFF2-40B4-BE49-F238E27FC236}">
                <a16:creationId xmlns:a16="http://schemas.microsoft.com/office/drawing/2014/main" id="{4C3A3228-57A0-E5B0-E934-6A92072E026B}"/>
              </a:ext>
            </a:extLst>
          </p:cNvPr>
          <p:cNvCxnSpPr>
            <a:cxnSpLocks/>
          </p:cNvCxnSpPr>
          <p:nvPr/>
        </p:nvCxnSpPr>
        <p:spPr bwMode="auto">
          <a:xfrm>
            <a:off x="735965" y="3815080"/>
            <a:ext cx="8012430" cy="63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8" name="Line 157">
            <a:extLst>
              <a:ext uri="{FF2B5EF4-FFF2-40B4-BE49-F238E27FC236}">
                <a16:creationId xmlns:a16="http://schemas.microsoft.com/office/drawing/2014/main" id="{273EA365-0645-3995-9BFE-95172D4ECEC1}"/>
              </a:ext>
            </a:extLst>
          </p:cNvPr>
          <p:cNvCxnSpPr>
            <a:cxnSpLocks/>
          </p:cNvCxnSpPr>
          <p:nvPr/>
        </p:nvCxnSpPr>
        <p:spPr bwMode="auto">
          <a:xfrm>
            <a:off x="1642110" y="1912620"/>
            <a:ext cx="1864995"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9" name="Line 158">
            <a:extLst>
              <a:ext uri="{FF2B5EF4-FFF2-40B4-BE49-F238E27FC236}">
                <a16:creationId xmlns:a16="http://schemas.microsoft.com/office/drawing/2014/main" id="{BECB4DAD-493E-0E95-6082-1354CD6FAF20}"/>
              </a:ext>
            </a:extLst>
          </p:cNvPr>
          <p:cNvCxnSpPr>
            <a:cxnSpLocks/>
          </p:cNvCxnSpPr>
          <p:nvPr/>
        </p:nvCxnSpPr>
        <p:spPr bwMode="auto">
          <a:xfrm>
            <a:off x="3977640" y="1912620"/>
            <a:ext cx="1798320"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40" name="Line 159">
            <a:extLst>
              <a:ext uri="{FF2B5EF4-FFF2-40B4-BE49-F238E27FC236}">
                <a16:creationId xmlns:a16="http://schemas.microsoft.com/office/drawing/2014/main" id="{E307B1D2-74F3-527B-6278-B323FC41F54C}"/>
              </a:ext>
            </a:extLst>
          </p:cNvPr>
          <p:cNvCxnSpPr>
            <a:cxnSpLocks/>
          </p:cNvCxnSpPr>
          <p:nvPr/>
        </p:nvCxnSpPr>
        <p:spPr bwMode="auto">
          <a:xfrm>
            <a:off x="6217920" y="1912620"/>
            <a:ext cx="1826260"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1" name="Rectangle 40">
            <a:extLst>
              <a:ext uri="{FF2B5EF4-FFF2-40B4-BE49-F238E27FC236}">
                <a16:creationId xmlns:a16="http://schemas.microsoft.com/office/drawing/2014/main" id="{B2585E1B-464E-0320-B5D4-E9D43F056EDA}"/>
              </a:ext>
            </a:extLst>
          </p:cNvPr>
          <p:cNvSpPr>
            <a:spLocks/>
          </p:cNvSpPr>
          <p:nvPr/>
        </p:nvSpPr>
        <p:spPr bwMode="auto">
          <a:xfrm>
            <a:off x="2484120" y="5749925"/>
            <a:ext cx="998220" cy="500380"/>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rPr>
              <a:t>Rising cost of living </a:t>
            </a:r>
          </a:p>
        </p:txBody>
      </p:sp>
      <p:cxnSp>
        <p:nvCxnSpPr>
          <p:cNvPr id="42" name="Line 162">
            <a:extLst>
              <a:ext uri="{FF2B5EF4-FFF2-40B4-BE49-F238E27FC236}">
                <a16:creationId xmlns:a16="http://schemas.microsoft.com/office/drawing/2014/main" id="{DC73A4D0-6E28-E3C8-171C-708EF88A488F}"/>
              </a:ext>
            </a:extLst>
          </p:cNvPr>
          <p:cNvCxnSpPr>
            <a:cxnSpLocks/>
          </p:cNvCxnSpPr>
          <p:nvPr/>
        </p:nvCxnSpPr>
        <p:spPr bwMode="auto">
          <a:xfrm flipV="1">
            <a:off x="2983230" y="3815080"/>
            <a:ext cx="1612900" cy="192976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3" name="Rectangle 42">
            <a:extLst>
              <a:ext uri="{FF2B5EF4-FFF2-40B4-BE49-F238E27FC236}">
                <a16:creationId xmlns:a16="http://schemas.microsoft.com/office/drawing/2014/main" id="{F69E89B1-3FA3-3396-D550-E2FDC8027F8B}"/>
              </a:ext>
            </a:extLst>
          </p:cNvPr>
          <p:cNvSpPr>
            <a:spLocks/>
          </p:cNvSpPr>
          <p:nvPr/>
        </p:nvSpPr>
        <p:spPr bwMode="auto">
          <a:xfrm>
            <a:off x="4946015" y="5749925"/>
            <a:ext cx="997585" cy="500380"/>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rPr>
              <a:t>Stiff competition </a:t>
            </a:r>
          </a:p>
        </p:txBody>
      </p:sp>
      <p:cxnSp>
        <p:nvCxnSpPr>
          <p:cNvPr id="44" name="Line 165">
            <a:extLst>
              <a:ext uri="{FF2B5EF4-FFF2-40B4-BE49-F238E27FC236}">
                <a16:creationId xmlns:a16="http://schemas.microsoft.com/office/drawing/2014/main" id="{3A891F76-A54F-B6D7-501F-D9B55D23FD9B}"/>
              </a:ext>
            </a:extLst>
          </p:cNvPr>
          <p:cNvCxnSpPr>
            <a:cxnSpLocks/>
          </p:cNvCxnSpPr>
          <p:nvPr/>
        </p:nvCxnSpPr>
        <p:spPr bwMode="auto">
          <a:xfrm flipV="1">
            <a:off x="5445125" y="3815080"/>
            <a:ext cx="1671955" cy="192976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5" name="Rectangle 44">
            <a:extLst>
              <a:ext uri="{FF2B5EF4-FFF2-40B4-BE49-F238E27FC236}">
                <a16:creationId xmlns:a16="http://schemas.microsoft.com/office/drawing/2014/main" id="{B6B6D0EA-AEF8-335B-1B5C-DAE6FA739998}"/>
              </a:ext>
            </a:extLst>
          </p:cNvPr>
          <p:cNvSpPr>
            <a:spLocks/>
          </p:cNvSpPr>
          <p:nvPr/>
        </p:nvSpPr>
        <p:spPr bwMode="auto">
          <a:xfrm>
            <a:off x="8711565" y="3333750"/>
            <a:ext cx="1028700" cy="211455"/>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200">
                <a:effectLst/>
                <a:latin typeface="Times New Roman" panose="02020603050405020304" pitchFamily="18" charset="0"/>
                <a:ea typeface="Times New Roman" panose="02020603050405020304" pitchFamily="18" charset="0"/>
              </a:rPr>
              <a:t> </a:t>
            </a:r>
          </a:p>
        </p:txBody>
      </p:sp>
      <p:sp>
        <p:nvSpPr>
          <p:cNvPr id="46" name="Text Box 168">
            <a:extLst>
              <a:ext uri="{FF2B5EF4-FFF2-40B4-BE49-F238E27FC236}">
                <a16:creationId xmlns:a16="http://schemas.microsoft.com/office/drawing/2014/main" id="{2A4F00EB-6E24-B107-CEC0-6C5349B4F1D0}"/>
              </a:ext>
            </a:extLst>
          </p:cNvPr>
          <p:cNvSpPr txBox="1">
            <a:spLocks/>
          </p:cNvSpPr>
          <p:nvPr/>
        </p:nvSpPr>
        <p:spPr bwMode="auto">
          <a:xfrm>
            <a:off x="8763000" y="3405275"/>
            <a:ext cx="1402080" cy="877570"/>
          </a:xfrm>
          <a:prstGeom prst="rect">
            <a:avLst/>
          </a:prstGeom>
          <a:solidFill>
            <a:srgbClr val="FFFF99"/>
          </a:solidFill>
          <a:ln w="9525" cap="rnd">
            <a:solidFill>
              <a:srgbClr val="000000"/>
            </a:solidFill>
            <a:prstDash val="sysDot"/>
            <a:miter lim="800000"/>
            <a:headEnd/>
            <a:tailEnd/>
          </a:ln>
        </p:spPr>
        <p:txBody>
          <a:bodyPr rot="0" vert="horz" wrap="square" lIns="91440" tIns="45720" rIns="91440" bIns="45720" anchor="t" anchorCtr="0" upright="1">
            <a:noAutofit/>
          </a:bodyPr>
          <a:lstStyle/>
          <a:p>
            <a:pPr marL="0" marR="0" algn="ctr">
              <a:spcBef>
                <a:spcPts val="0"/>
              </a:spcBef>
              <a:spcAft>
                <a:spcPts val="0"/>
              </a:spcAft>
            </a:pPr>
            <a:r>
              <a:rPr lang="en-GB" sz="1200" b="1" dirty="0">
                <a:effectLst/>
                <a:latin typeface="Arial" panose="020B0604020202020204" pitchFamily="34" charset="0"/>
                <a:ea typeface="Times New Roman" panose="02020603050405020304" pitchFamily="18" charset="0"/>
              </a:rPr>
              <a:t> </a:t>
            </a:r>
            <a:r>
              <a:rPr lang="en-GB" sz="1200" b="1" dirty="0">
                <a:latin typeface="Arial" panose="020B0604020202020204" pitchFamily="34" charset="0"/>
                <a:ea typeface="Times New Roman" panose="02020603050405020304" pitchFamily="18" charset="0"/>
              </a:rPr>
              <a:t>financial problems in the retail sector as a whole.</a:t>
            </a:r>
            <a:endParaRPr lang="en-US" sz="1200" dirty="0">
              <a:effectLst/>
              <a:latin typeface="Times New Roman" panose="02020603050405020304" pitchFamily="18" charset="0"/>
              <a:ea typeface="Times New Roman" panose="02020603050405020304" pitchFamily="18" charset="0"/>
            </a:endParaRPr>
          </a:p>
        </p:txBody>
      </p:sp>
      <p:sp>
        <p:nvSpPr>
          <p:cNvPr id="47" name="Rectangle 44">
            <a:extLst>
              <a:ext uri="{FF2B5EF4-FFF2-40B4-BE49-F238E27FC236}">
                <a16:creationId xmlns:a16="http://schemas.microsoft.com/office/drawing/2014/main" id="{FABEDB9B-3B72-9A35-802A-A0B87134A68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48" name="Rectangle 67">
            <a:extLst>
              <a:ext uri="{FF2B5EF4-FFF2-40B4-BE49-F238E27FC236}">
                <a16:creationId xmlns:a16="http://schemas.microsoft.com/office/drawing/2014/main" id="{3B2E1E4E-14FE-830D-FC33-83DB6BAD9DD4}"/>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847975" algn="l"/>
              </a:tabLst>
              <a:defRPr>
                <a:solidFill>
                  <a:schemeClr val="tx1"/>
                </a:solidFill>
                <a:latin typeface="Arial" panose="020B0604020202020204" pitchFamily="34" charset="0"/>
              </a:defRPr>
            </a:lvl1pPr>
            <a:lvl2pPr eaLnBrk="0" fontAlgn="base" hangingPunct="0">
              <a:spcBef>
                <a:spcPct val="0"/>
              </a:spcBef>
              <a:spcAft>
                <a:spcPct val="0"/>
              </a:spcAft>
              <a:tabLst>
                <a:tab pos="2847975" algn="l"/>
              </a:tabLst>
              <a:defRPr>
                <a:solidFill>
                  <a:schemeClr val="tx1"/>
                </a:solidFill>
                <a:latin typeface="Arial" panose="020B0604020202020204" pitchFamily="34" charset="0"/>
              </a:defRPr>
            </a:lvl2pPr>
            <a:lvl3pPr eaLnBrk="0" fontAlgn="base" hangingPunct="0">
              <a:spcBef>
                <a:spcPct val="0"/>
              </a:spcBef>
              <a:spcAft>
                <a:spcPct val="0"/>
              </a:spcAft>
              <a:tabLst>
                <a:tab pos="2847975" algn="l"/>
              </a:tabLst>
              <a:defRPr>
                <a:solidFill>
                  <a:schemeClr val="tx1"/>
                </a:solidFill>
                <a:latin typeface="Arial" panose="020B0604020202020204" pitchFamily="34" charset="0"/>
              </a:defRPr>
            </a:lvl3pPr>
            <a:lvl4pPr eaLnBrk="0" fontAlgn="base" hangingPunct="0">
              <a:spcBef>
                <a:spcPct val="0"/>
              </a:spcBef>
              <a:spcAft>
                <a:spcPct val="0"/>
              </a:spcAft>
              <a:tabLst>
                <a:tab pos="2847975" algn="l"/>
              </a:tabLst>
              <a:defRPr>
                <a:solidFill>
                  <a:schemeClr val="tx1"/>
                </a:solidFill>
                <a:latin typeface="Arial" panose="020B0604020202020204" pitchFamily="34" charset="0"/>
              </a:defRPr>
            </a:lvl4pPr>
            <a:lvl5pPr eaLnBrk="0" fontAlgn="base" hangingPunct="0">
              <a:spcBef>
                <a:spcPct val="0"/>
              </a:spcBef>
              <a:spcAft>
                <a:spcPct val="0"/>
              </a:spcAft>
              <a:tabLst>
                <a:tab pos="2847975" algn="l"/>
              </a:tabLst>
              <a:defRPr>
                <a:solidFill>
                  <a:schemeClr val="tx1"/>
                </a:solidFill>
                <a:latin typeface="Arial" panose="020B0604020202020204" pitchFamily="34" charset="0"/>
              </a:defRPr>
            </a:lvl5pPr>
            <a:lvl6pPr eaLnBrk="0" fontAlgn="base" hangingPunct="0">
              <a:spcBef>
                <a:spcPct val="0"/>
              </a:spcBef>
              <a:spcAft>
                <a:spcPct val="0"/>
              </a:spcAft>
              <a:tabLst>
                <a:tab pos="2847975" algn="l"/>
              </a:tabLst>
              <a:defRPr>
                <a:solidFill>
                  <a:schemeClr val="tx1"/>
                </a:solidFill>
                <a:latin typeface="Arial" panose="020B0604020202020204" pitchFamily="34" charset="0"/>
              </a:defRPr>
            </a:lvl6pPr>
            <a:lvl7pPr eaLnBrk="0" fontAlgn="base" hangingPunct="0">
              <a:spcBef>
                <a:spcPct val="0"/>
              </a:spcBef>
              <a:spcAft>
                <a:spcPct val="0"/>
              </a:spcAft>
              <a:tabLst>
                <a:tab pos="2847975" algn="l"/>
              </a:tabLst>
              <a:defRPr>
                <a:solidFill>
                  <a:schemeClr val="tx1"/>
                </a:solidFill>
                <a:latin typeface="Arial" panose="020B0604020202020204" pitchFamily="34" charset="0"/>
              </a:defRPr>
            </a:lvl7pPr>
            <a:lvl8pPr eaLnBrk="0" fontAlgn="base" hangingPunct="0">
              <a:spcBef>
                <a:spcPct val="0"/>
              </a:spcBef>
              <a:spcAft>
                <a:spcPct val="0"/>
              </a:spcAft>
              <a:tabLst>
                <a:tab pos="2847975" algn="l"/>
              </a:tabLst>
              <a:defRPr>
                <a:solidFill>
                  <a:schemeClr val="tx1"/>
                </a:solidFill>
                <a:latin typeface="Arial" panose="020B0604020202020204" pitchFamily="34" charset="0"/>
              </a:defRPr>
            </a:lvl8pPr>
            <a:lvl9pPr eaLnBrk="0" fontAlgn="base" hangingPunct="0">
              <a:spcBef>
                <a:spcPct val="0"/>
              </a:spcBef>
              <a:spcAft>
                <a:spcPct val="0"/>
              </a:spcAft>
              <a:tabLst>
                <a:tab pos="2847975"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847975" algn="l"/>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847975" algn="l"/>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US" altLang="en-US" sz="13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847975"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72043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868C3-C9E6-99E3-55FE-48688761991D}"/>
              </a:ext>
            </a:extLst>
          </p:cNvPr>
          <p:cNvSpPr>
            <a:spLocks noGrp="1"/>
          </p:cNvSpPr>
          <p:nvPr>
            <p:ph type="title"/>
          </p:nvPr>
        </p:nvSpPr>
        <p:spPr/>
        <p:txBody>
          <a:bodyPr/>
          <a:lstStyle/>
          <a:p>
            <a:pPr algn="ctr"/>
            <a:r>
              <a:rPr lang="en-US" b="1" dirty="0"/>
              <a:t>Causes of the Problem</a:t>
            </a:r>
          </a:p>
        </p:txBody>
      </p:sp>
      <p:sp>
        <p:nvSpPr>
          <p:cNvPr id="3" name="Content Placeholder 2">
            <a:extLst>
              <a:ext uri="{FF2B5EF4-FFF2-40B4-BE49-F238E27FC236}">
                <a16:creationId xmlns:a16="http://schemas.microsoft.com/office/drawing/2014/main" id="{39E2E5FF-26C9-6C79-3C3A-F718F9AAE86C}"/>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Inflation – </a:t>
            </a:r>
            <a:r>
              <a:rPr lang="en-US" dirty="0">
                <a:latin typeface="Times New Roman" panose="02020603050405020304" pitchFamily="18" charset="0"/>
                <a:cs typeface="Times New Roman" panose="02020603050405020304" pitchFamily="18" charset="0"/>
              </a:rPr>
              <a:t>Britain has experienced a rise in the rate of inflation that currently sits at the highest in the last 40 years at 9.4% </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Caporale</a:t>
            </a:r>
            <a:r>
              <a:rPr lang="en-US" dirty="0">
                <a:effectLst/>
                <a:latin typeface="Times New Roman" panose="02020603050405020304" pitchFamily="18" charset="0"/>
                <a:ea typeface="Calibri" panose="020F0502020204030204" pitchFamily="34" charset="0"/>
                <a:cs typeface="Times New Roman" panose="02020603050405020304" pitchFamily="18" charset="0"/>
              </a:rPr>
              <a:t> et al., 2022)</a:t>
            </a:r>
            <a:r>
              <a:rPr lang="en-US" dirty="0">
                <a:latin typeface="Times New Roman" panose="02020603050405020304" pitchFamily="18" charset="0"/>
                <a:cs typeface="Times New Roman" panose="02020603050405020304" pitchFamily="18" charset="0"/>
              </a:rPr>
              <a:t>. This has reduced the spending power of consumers thus affecting the retail industry.</a:t>
            </a:r>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The pandemic – </a:t>
            </a:r>
            <a:r>
              <a:rPr lang="en-US" dirty="0">
                <a:latin typeface="Times New Roman" panose="02020603050405020304" pitchFamily="18" charset="0"/>
                <a:cs typeface="Times New Roman" panose="02020603050405020304" pitchFamily="18" charset="0"/>
              </a:rPr>
              <a:t>the pandemic caused closure of borders, reduction of gatherings, a work-from-home economy, and closure of retailers; all of which have negatively affected the retail business by stifling it of customers and supplies </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Sayyida</a:t>
            </a:r>
            <a:r>
              <a:rPr lang="en-US" dirty="0">
                <a:effectLst/>
                <a:latin typeface="Times New Roman" panose="02020603050405020304" pitchFamily="18" charset="0"/>
                <a:ea typeface="Calibri" panose="020F0502020204030204" pitchFamily="34" charset="0"/>
                <a:cs typeface="Times New Roman" panose="02020603050405020304" pitchFamily="18" charset="0"/>
              </a:rPr>
              <a:t> et al., 2021)</a:t>
            </a:r>
            <a:r>
              <a:rPr lang="en-US" dirty="0">
                <a:latin typeface="Times New Roman" panose="02020603050405020304" pitchFamily="18" charset="0"/>
                <a:cs typeface="Times New Roman" panose="02020603050405020304" pitchFamily="18" charset="0"/>
              </a:rPr>
              <a:t>.</a:t>
            </a:r>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The rise of Online shopping – </a:t>
            </a:r>
            <a:r>
              <a:rPr lang="en-US" dirty="0">
                <a:latin typeface="Times New Roman" panose="02020603050405020304" pitchFamily="18" charset="0"/>
                <a:cs typeface="Times New Roman" panose="02020603050405020304" pitchFamily="18" charset="0"/>
              </a:rPr>
              <a:t>Online shopping giants such as Amazon has taken over the retail market and left the traditional brick and motor retail stores unable to compete.</a:t>
            </a:r>
            <a:endParaRPr lang="en-US" b="1"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751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B004A-118F-0CC2-1121-0DCAA771AEC9}"/>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Effects of the Problem</a:t>
            </a:r>
          </a:p>
        </p:txBody>
      </p:sp>
      <p:sp>
        <p:nvSpPr>
          <p:cNvPr id="3" name="Content Placeholder 2">
            <a:extLst>
              <a:ext uri="{FF2B5EF4-FFF2-40B4-BE49-F238E27FC236}">
                <a16:creationId xmlns:a16="http://schemas.microsoft.com/office/drawing/2014/main" id="{271EC6EA-FB7C-066A-F3FB-968E40857BC3}"/>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Closure of Retail Shops – </a:t>
            </a:r>
            <a:r>
              <a:rPr lang="en-US" dirty="0">
                <a:latin typeface="Times New Roman" panose="02020603050405020304" pitchFamily="18" charset="0"/>
                <a:cs typeface="Times New Roman" panose="02020603050405020304" pitchFamily="18" charset="0"/>
              </a:rPr>
              <a:t>The challenging business environment has forced some retailers to close down due to financial unsustainability.</a:t>
            </a:r>
            <a:endParaRPr lang="en-US"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Decline of High Streets – </a:t>
            </a:r>
            <a:r>
              <a:rPr lang="en-US" dirty="0">
                <a:latin typeface="Times New Roman" panose="02020603050405020304" pitchFamily="18" charset="0"/>
                <a:cs typeface="Times New Roman" panose="02020603050405020304" pitchFamily="18" charset="0"/>
              </a:rPr>
              <a:t>Closure of retailers has had the effect of the decline of the UK high street as the number of retailers in shopping centers decline </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Zhongming</a:t>
            </a:r>
            <a:r>
              <a:rPr lang="en-US" dirty="0">
                <a:effectLst/>
                <a:latin typeface="Times New Roman" panose="02020603050405020304" pitchFamily="18" charset="0"/>
                <a:ea typeface="Calibri" panose="020F0502020204030204" pitchFamily="34" charset="0"/>
                <a:cs typeface="Times New Roman" panose="02020603050405020304" pitchFamily="18" charset="0"/>
              </a:rPr>
              <a:t> et al., 2022). </a:t>
            </a:r>
            <a:r>
              <a:rPr lang="en-US" dirty="0">
                <a:latin typeface="Times New Roman" panose="02020603050405020304" pitchFamily="18" charset="0"/>
                <a:cs typeface="Times New Roman" panose="02020603050405020304" pitchFamily="18" charset="0"/>
              </a:rPr>
              <a:t> </a:t>
            </a:r>
            <a:endParaRPr lang="en-US"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Financial Unsuitability – </a:t>
            </a:r>
            <a:r>
              <a:rPr lang="en-US" dirty="0">
                <a:latin typeface="Times New Roman" panose="02020603050405020304" pitchFamily="18" charset="0"/>
                <a:cs typeface="Times New Roman" panose="02020603050405020304" pitchFamily="18" charset="0"/>
              </a:rPr>
              <a:t>Most of the remaining retailers are experiencing financial problems that threaten to send them to administration.</a:t>
            </a:r>
          </a:p>
        </p:txBody>
      </p:sp>
    </p:spTree>
    <p:extLst>
      <p:ext uri="{BB962C8B-B14F-4D97-AF65-F5344CB8AC3E}">
        <p14:creationId xmlns:p14="http://schemas.microsoft.com/office/powerpoint/2010/main" val="1218243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8C6BE-B32B-3A8B-D64C-1B6C21504360}"/>
              </a:ext>
            </a:extLst>
          </p:cNvPr>
          <p:cNvSpPr>
            <a:spLocks noGrp="1"/>
          </p:cNvSpPr>
          <p:nvPr>
            <p:ph type="title"/>
          </p:nvPr>
        </p:nvSpPr>
        <p:spPr/>
        <p:txBody>
          <a:bodyPr/>
          <a:lstStyle/>
          <a:p>
            <a:pPr algn="ctr"/>
            <a:r>
              <a:rPr lang="en-GB" dirty="0"/>
              <a:t>PMI Strategy</a:t>
            </a:r>
          </a:p>
        </p:txBody>
      </p:sp>
      <p:sp>
        <p:nvSpPr>
          <p:cNvPr id="3" name="Content Placeholder 2">
            <a:extLst>
              <a:ext uri="{FF2B5EF4-FFF2-40B4-BE49-F238E27FC236}">
                <a16:creationId xmlns:a16="http://schemas.microsoft.com/office/drawing/2014/main" id="{F44DFF35-16DD-8B75-13CE-B9F1F93B9179}"/>
              </a:ext>
            </a:extLst>
          </p:cNvPr>
          <p:cNvSpPr>
            <a:spLocks noGrp="1"/>
          </p:cNvSpPr>
          <p:nvPr>
            <p:ph idx="1"/>
          </p:nvPr>
        </p:nvSpPr>
        <p:spPr>
          <a:xfrm>
            <a:off x="677334" y="1491774"/>
            <a:ext cx="8596668" cy="877251"/>
          </a:xfrm>
        </p:spPr>
        <p:txBody>
          <a:bodyPr/>
          <a:lstStyle/>
          <a:p>
            <a:r>
              <a:rPr lang="en-GB" dirty="0"/>
              <a:t>Used PMI strategy to give the solution and to look into the solution from different point of view</a:t>
            </a:r>
          </a:p>
        </p:txBody>
      </p:sp>
      <p:sp>
        <p:nvSpPr>
          <p:cNvPr id="4" name="TextBox 3">
            <a:extLst>
              <a:ext uri="{FF2B5EF4-FFF2-40B4-BE49-F238E27FC236}">
                <a16:creationId xmlns:a16="http://schemas.microsoft.com/office/drawing/2014/main" id="{D792E946-F109-D2B0-F4BF-0E656C940F0A}"/>
              </a:ext>
            </a:extLst>
          </p:cNvPr>
          <p:cNvSpPr txBox="1"/>
          <p:nvPr/>
        </p:nvSpPr>
        <p:spPr>
          <a:xfrm>
            <a:off x="579120" y="2627908"/>
            <a:ext cx="2530116" cy="1477328"/>
          </a:xfrm>
          <a:prstGeom prst="rect">
            <a:avLst/>
          </a:prstGeom>
          <a:noFill/>
        </p:spPr>
        <p:txBody>
          <a:bodyPr wrap="none" rtlCol="0">
            <a:spAutoFit/>
          </a:bodyPr>
          <a:lstStyle/>
          <a:p>
            <a:pPr algn="ctr"/>
            <a:r>
              <a:rPr lang="en-GB" dirty="0"/>
              <a:t>Plus</a:t>
            </a:r>
          </a:p>
          <a:p>
            <a:endParaRPr lang="en-GB" dirty="0"/>
          </a:p>
          <a:p>
            <a:r>
              <a:rPr lang="en-GB" dirty="0"/>
              <a:t>E-commerce</a:t>
            </a:r>
          </a:p>
          <a:p>
            <a:endParaRPr lang="en-GB" dirty="0"/>
          </a:p>
          <a:p>
            <a:r>
              <a:rPr lang="en-GB" dirty="0"/>
              <a:t>Restructuring of stores</a:t>
            </a:r>
          </a:p>
        </p:txBody>
      </p:sp>
      <p:sp>
        <p:nvSpPr>
          <p:cNvPr id="5" name="TextBox 4">
            <a:extLst>
              <a:ext uri="{FF2B5EF4-FFF2-40B4-BE49-F238E27FC236}">
                <a16:creationId xmlns:a16="http://schemas.microsoft.com/office/drawing/2014/main" id="{9E05ECD6-E9F5-A622-78B8-60E6B61928F6}"/>
              </a:ext>
            </a:extLst>
          </p:cNvPr>
          <p:cNvSpPr txBox="1"/>
          <p:nvPr/>
        </p:nvSpPr>
        <p:spPr>
          <a:xfrm>
            <a:off x="3747196" y="2627908"/>
            <a:ext cx="2797561" cy="923330"/>
          </a:xfrm>
          <a:prstGeom prst="rect">
            <a:avLst/>
          </a:prstGeom>
          <a:noFill/>
        </p:spPr>
        <p:txBody>
          <a:bodyPr wrap="none" rtlCol="0">
            <a:spAutoFit/>
          </a:bodyPr>
          <a:lstStyle/>
          <a:p>
            <a:pPr algn="ctr"/>
            <a:r>
              <a:rPr lang="en-GB" dirty="0"/>
              <a:t>Minus</a:t>
            </a:r>
          </a:p>
          <a:p>
            <a:endParaRPr lang="en-GB" dirty="0"/>
          </a:p>
          <a:p>
            <a:r>
              <a:rPr lang="en-GB" dirty="0"/>
              <a:t>Accessing Financial funds</a:t>
            </a:r>
          </a:p>
        </p:txBody>
      </p:sp>
      <p:sp>
        <p:nvSpPr>
          <p:cNvPr id="6" name="TextBox 5">
            <a:extLst>
              <a:ext uri="{FF2B5EF4-FFF2-40B4-BE49-F238E27FC236}">
                <a16:creationId xmlns:a16="http://schemas.microsoft.com/office/drawing/2014/main" id="{87C277DF-09AB-B5DE-6D2C-1E61C11E051C}"/>
              </a:ext>
            </a:extLst>
          </p:cNvPr>
          <p:cNvSpPr txBox="1"/>
          <p:nvPr/>
        </p:nvSpPr>
        <p:spPr>
          <a:xfrm>
            <a:off x="7467198" y="2443242"/>
            <a:ext cx="1818383" cy="2031325"/>
          </a:xfrm>
          <a:prstGeom prst="rect">
            <a:avLst/>
          </a:prstGeom>
          <a:noFill/>
        </p:spPr>
        <p:txBody>
          <a:bodyPr wrap="none" rtlCol="0">
            <a:spAutoFit/>
          </a:bodyPr>
          <a:lstStyle/>
          <a:p>
            <a:r>
              <a:rPr lang="en-GB" dirty="0"/>
              <a:t>Interesting</a:t>
            </a:r>
          </a:p>
          <a:p>
            <a:endParaRPr lang="en-GB" dirty="0"/>
          </a:p>
          <a:p>
            <a:r>
              <a:rPr lang="en-GB" dirty="0"/>
              <a:t>Green retailing</a:t>
            </a:r>
          </a:p>
          <a:p>
            <a:endParaRPr lang="en-GB" dirty="0"/>
          </a:p>
          <a:p>
            <a:r>
              <a:rPr lang="en-GB" dirty="0"/>
              <a:t>Retail specialist</a:t>
            </a:r>
          </a:p>
          <a:p>
            <a:endParaRPr lang="en-GB" dirty="0"/>
          </a:p>
          <a:p>
            <a:endParaRPr lang="en-GB" dirty="0"/>
          </a:p>
        </p:txBody>
      </p:sp>
    </p:spTree>
    <p:extLst>
      <p:ext uri="{BB962C8B-B14F-4D97-AF65-F5344CB8AC3E}">
        <p14:creationId xmlns:p14="http://schemas.microsoft.com/office/powerpoint/2010/main" val="1785756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8981-7B9F-82A6-20F7-FCEBB4B7C799}"/>
              </a:ext>
            </a:extLst>
          </p:cNvPr>
          <p:cNvSpPr>
            <a:spLocks noGrp="1"/>
          </p:cNvSpPr>
          <p:nvPr>
            <p:ph type="title"/>
          </p:nvPr>
        </p:nvSpPr>
        <p:spPr>
          <a:xfrm>
            <a:off x="677334" y="0"/>
            <a:ext cx="8596668" cy="1320800"/>
          </a:xfrm>
        </p:spPr>
        <p:txBody>
          <a:bodyPr/>
          <a:lstStyle/>
          <a:p>
            <a:pPr algn="ctr"/>
            <a:r>
              <a:rPr lang="en-US" b="1" dirty="0">
                <a:latin typeface="Times New Roman" panose="02020603050405020304" pitchFamily="18" charset="0"/>
                <a:cs typeface="Times New Roman" panose="02020603050405020304" pitchFamily="18" charset="0"/>
              </a:rPr>
              <a:t>Alternative Solutions and Chosen Solution</a:t>
            </a:r>
          </a:p>
        </p:txBody>
      </p:sp>
      <p:sp>
        <p:nvSpPr>
          <p:cNvPr id="3" name="Content Placeholder 2">
            <a:extLst>
              <a:ext uri="{FF2B5EF4-FFF2-40B4-BE49-F238E27FC236}">
                <a16:creationId xmlns:a16="http://schemas.microsoft.com/office/drawing/2014/main" id="{FDFEA087-A05B-4439-12D3-A3301EB7EC05}"/>
              </a:ext>
            </a:extLst>
          </p:cNvPr>
          <p:cNvSpPr>
            <a:spLocks noGrp="1"/>
          </p:cNvSpPr>
          <p:nvPr>
            <p:ph idx="1"/>
          </p:nvPr>
        </p:nvSpPr>
        <p:spPr>
          <a:xfrm>
            <a:off x="386080" y="904240"/>
            <a:ext cx="8887922" cy="5137123"/>
          </a:xfrm>
        </p:spPr>
        <p:txBody>
          <a:bodyPr>
            <a:noAutofit/>
          </a:bodyPr>
          <a:lstStyle/>
          <a:p>
            <a:pPr marL="0" marR="0" lvl="0" indent="0" algn="ctr">
              <a:spcBef>
                <a:spcPts val="0"/>
              </a:spcBef>
              <a:spcAft>
                <a:spcPts val="0"/>
              </a:spcAft>
              <a:buNone/>
              <a:tabLst>
                <a:tab pos="2743200" algn="ctr"/>
                <a:tab pos="5486400" algn="r"/>
                <a:tab pos="457200" algn="l"/>
                <a:tab pos="2743200" algn="ctr"/>
                <a:tab pos="5486400" algn="r"/>
              </a:tabLst>
            </a:pPr>
            <a:r>
              <a:rPr lang="en-US" b="1" dirty="0">
                <a:latin typeface="Times New Roman" panose="02020603050405020304" pitchFamily="18" charset="0"/>
                <a:cs typeface="Times New Roman" panose="02020603050405020304" pitchFamily="18" charset="0"/>
              </a:rPr>
              <a:t>Alternative Solutions</a:t>
            </a:r>
          </a:p>
          <a:p>
            <a:pPr marL="0" marR="0" lvl="0" indent="0">
              <a:spcBef>
                <a:spcPts val="0"/>
              </a:spcBef>
              <a:spcAft>
                <a:spcPts val="0"/>
              </a:spcAft>
              <a:buNone/>
              <a:tabLst>
                <a:tab pos="2743200" algn="ctr"/>
                <a:tab pos="5486400" algn="r"/>
                <a:tab pos="457200" algn="l"/>
                <a:tab pos="2743200" algn="ctr"/>
                <a:tab pos="5486400" algn="r"/>
              </a:tabLst>
            </a:pPr>
            <a:r>
              <a:rPr lang="en-US" b="1" dirty="0">
                <a:latin typeface="Times New Roman" panose="02020603050405020304" pitchFamily="18" charset="0"/>
                <a:cs typeface="Times New Roman" panose="02020603050405020304" pitchFamily="18" charset="0"/>
              </a:rPr>
              <a:t>E-commerce – </a:t>
            </a:r>
            <a:r>
              <a:rPr lang="en-US" dirty="0">
                <a:latin typeface="Times New Roman" panose="02020603050405020304" pitchFamily="18" charset="0"/>
                <a:cs typeface="Times New Roman" panose="02020603050405020304" pitchFamily="18" charset="0"/>
              </a:rPr>
              <a:t>Torque Brands can help TM Lewin overcome its financial trouble by investing in its online presence.</a:t>
            </a:r>
            <a:r>
              <a:rPr lang="en-US" b="1" dirty="0">
                <a:latin typeface="Times New Roman" panose="02020603050405020304" pitchFamily="18" charset="0"/>
                <a:cs typeface="Times New Roman" panose="02020603050405020304" pitchFamily="18" charset="0"/>
              </a:rPr>
              <a:t> </a:t>
            </a:r>
          </a:p>
          <a:p>
            <a:pPr marL="0" marR="0" lvl="0" indent="0">
              <a:spcBef>
                <a:spcPts val="0"/>
              </a:spcBef>
              <a:spcAft>
                <a:spcPts val="0"/>
              </a:spcAft>
              <a:buNone/>
              <a:tabLst>
                <a:tab pos="2743200" algn="ctr"/>
                <a:tab pos="5486400" algn="r"/>
                <a:tab pos="457200" algn="l"/>
                <a:tab pos="2743200" algn="ctr"/>
                <a:tab pos="5486400" algn="r"/>
              </a:tabLst>
            </a:pPr>
            <a:r>
              <a:rPr lang="en-US" b="1" dirty="0">
                <a:latin typeface="Times New Roman" panose="02020603050405020304" pitchFamily="18" charset="0"/>
                <a:cs typeface="Times New Roman" panose="02020603050405020304" pitchFamily="18" charset="0"/>
              </a:rPr>
              <a:t>Retail specialist – </a:t>
            </a:r>
            <a:r>
              <a:rPr lang="en-US" dirty="0">
                <a:latin typeface="Times New Roman" panose="02020603050405020304" pitchFamily="18" charset="0"/>
                <a:cs typeface="Times New Roman" panose="02020603050405020304" pitchFamily="18" charset="0"/>
              </a:rPr>
              <a:t>To improve the TM Lewin financial and make the company profitable, they may need to get a Retail Specialist who understood the UK market and know to </a:t>
            </a:r>
            <a:r>
              <a:rPr lang="en-GB" dirty="0">
                <a:latin typeface="Times New Roman" panose="02020603050405020304" pitchFamily="18" charset="0"/>
                <a:cs typeface="Times New Roman" panose="02020603050405020304" pitchFamily="18" charset="0"/>
              </a:rPr>
              <a:t>know to lead the company into these critical times</a:t>
            </a:r>
            <a:r>
              <a:rPr lang="en-US" b="1" dirty="0">
                <a:latin typeface="Times New Roman" panose="02020603050405020304" pitchFamily="18" charset="0"/>
                <a:cs typeface="Times New Roman" panose="02020603050405020304" pitchFamily="18" charset="0"/>
              </a:rPr>
              <a:t> </a:t>
            </a:r>
          </a:p>
          <a:p>
            <a:pPr marL="0" marR="0" lvl="0" indent="0">
              <a:spcBef>
                <a:spcPts val="0"/>
              </a:spcBef>
              <a:spcAft>
                <a:spcPts val="0"/>
              </a:spcAft>
              <a:buNone/>
              <a:tabLst>
                <a:tab pos="2743200" algn="ctr"/>
                <a:tab pos="5486400" algn="r"/>
                <a:tab pos="457200" algn="l"/>
                <a:tab pos="2743200" algn="ctr"/>
                <a:tab pos="5486400" algn="r"/>
              </a:tabLst>
            </a:pPr>
            <a:endParaRPr lang="en-US" b="1" dirty="0">
              <a:latin typeface="Times New Roman" panose="02020603050405020304" pitchFamily="18" charset="0"/>
              <a:cs typeface="Times New Roman" panose="02020603050405020304" pitchFamily="18" charset="0"/>
            </a:endParaRPr>
          </a:p>
          <a:p>
            <a:pPr marL="0" marR="0" lvl="0" indent="0">
              <a:spcBef>
                <a:spcPts val="0"/>
              </a:spcBef>
              <a:spcAft>
                <a:spcPts val="0"/>
              </a:spcAft>
              <a:buNone/>
              <a:tabLst>
                <a:tab pos="2743200" algn="ctr"/>
                <a:tab pos="5486400" algn="r"/>
                <a:tab pos="457200" algn="l"/>
                <a:tab pos="2743200" algn="ctr"/>
                <a:tab pos="5486400" algn="r"/>
              </a:tabLst>
            </a:pPr>
            <a:r>
              <a:rPr lang="en-US" b="1" dirty="0">
                <a:latin typeface="Times New Roman" panose="02020603050405020304" pitchFamily="18" charset="0"/>
                <a:cs typeface="Times New Roman" panose="02020603050405020304" pitchFamily="18" charset="0"/>
              </a:rPr>
              <a:t>Green Retailing – </a:t>
            </a:r>
            <a:r>
              <a:rPr lang="en-US" dirty="0">
                <a:latin typeface="Times New Roman" panose="02020603050405020304" pitchFamily="18" charset="0"/>
                <a:cs typeface="Times New Roman" panose="02020603050405020304" pitchFamily="18" charset="0"/>
              </a:rPr>
              <a:t>Green retailing is a management approach in which retailers deliver goods with minimum damage to the environment </a:t>
            </a:r>
            <a:r>
              <a:rPr lang="en-US" dirty="0">
                <a:effectLst/>
                <a:latin typeface="Times New Roman" panose="02020603050405020304" pitchFamily="18" charset="0"/>
                <a:ea typeface="Calibri" panose="020F0502020204030204" pitchFamily="34" charset="0"/>
                <a:cs typeface="Times New Roman" panose="02020603050405020304" pitchFamily="18" charset="0"/>
              </a:rPr>
              <a:t>(Adhikari, Biswas, and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Avittathur</a:t>
            </a:r>
            <a:r>
              <a:rPr lang="en-US" dirty="0">
                <a:effectLst/>
                <a:latin typeface="Times New Roman" panose="02020603050405020304" pitchFamily="18" charset="0"/>
                <a:ea typeface="Calibri" panose="020F0502020204030204" pitchFamily="34" charset="0"/>
                <a:cs typeface="Times New Roman" panose="02020603050405020304" pitchFamily="18" charset="0"/>
              </a:rPr>
              <a:t>, 2019)</a:t>
            </a:r>
            <a:r>
              <a:rPr lang="en-US" dirty="0">
                <a:latin typeface="Times New Roman" panose="02020603050405020304" pitchFamily="18" charset="0"/>
                <a:cs typeface="Times New Roman" panose="02020603050405020304" pitchFamily="18" charset="0"/>
              </a:rPr>
              <a:t>. Torque Brands can adopt this solution and advertise TM Lewin as a green retailer, as this will attract more consumers who will view the retailer as a socially responsible company.</a:t>
            </a:r>
            <a:r>
              <a:rPr lang="en-US" b="1" dirty="0">
                <a:latin typeface="Times New Roman" panose="02020603050405020304" pitchFamily="18" charset="0"/>
                <a:cs typeface="Times New Roman" panose="02020603050405020304" pitchFamily="18" charset="0"/>
              </a:rPr>
              <a:t> </a:t>
            </a:r>
          </a:p>
          <a:p>
            <a:pPr marL="0" marR="0" lvl="0" indent="0">
              <a:spcBef>
                <a:spcPts val="0"/>
              </a:spcBef>
              <a:spcAft>
                <a:spcPts val="0"/>
              </a:spcAft>
              <a:buNone/>
              <a:tabLst>
                <a:tab pos="2743200" algn="ctr"/>
                <a:tab pos="5486400" algn="r"/>
                <a:tab pos="457200" algn="l"/>
                <a:tab pos="2743200" algn="ctr"/>
                <a:tab pos="5486400" algn="r"/>
              </a:tabLst>
            </a:pPr>
            <a:endParaRPr lang="en-US" dirty="0">
              <a:latin typeface="Times New Roman" panose="02020603050405020304" pitchFamily="18" charset="0"/>
              <a:cs typeface="Times New Roman" panose="02020603050405020304" pitchFamily="18" charset="0"/>
            </a:endParaRPr>
          </a:p>
          <a:p>
            <a:pPr marL="0" marR="0" lvl="0" indent="0">
              <a:spcBef>
                <a:spcPts val="0"/>
              </a:spcBef>
              <a:spcAft>
                <a:spcPts val="0"/>
              </a:spcAft>
              <a:buNone/>
              <a:tabLst>
                <a:tab pos="2743200" algn="ctr"/>
                <a:tab pos="5486400" algn="r"/>
                <a:tab pos="457200" algn="l"/>
                <a:tab pos="2743200" algn="ctr"/>
                <a:tab pos="5486400" algn="r"/>
              </a:tabLst>
            </a:pPr>
            <a:r>
              <a:rPr lang="en-US" b="1" dirty="0">
                <a:latin typeface="Times New Roman" panose="02020603050405020304" pitchFamily="18" charset="0"/>
                <a:cs typeface="Times New Roman" panose="02020603050405020304" pitchFamily="18" charset="0"/>
              </a:rPr>
              <a:t>Accessing financial funds – </a:t>
            </a:r>
            <a:r>
              <a:rPr lang="en-US" dirty="0">
                <a:latin typeface="Times New Roman" panose="02020603050405020304" pitchFamily="18" charset="0"/>
                <a:cs typeface="Times New Roman" panose="02020603050405020304" pitchFamily="18" charset="0"/>
              </a:rPr>
              <a:t>The collapse of TM Lewin come due to incapacity to pay their debs. Accessing further financial funds can give the company financial boost.</a:t>
            </a:r>
          </a:p>
          <a:p>
            <a:pPr marL="0" marR="0" lvl="0" indent="0">
              <a:spcBef>
                <a:spcPts val="0"/>
              </a:spcBef>
              <a:spcAft>
                <a:spcPts val="0"/>
              </a:spcAft>
              <a:buNone/>
              <a:tabLst>
                <a:tab pos="2743200" algn="ctr"/>
                <a:tab pos="5486400" algn="r"/>
                <a:tab pos="457200" algn="l"/>
                <a:tab pos="2743200" algn="ctr"/>
                <a:tab pos="5486400" algn="r"/>
              </a:tabLst>
            </a:pPr>
            <a:endParaRPr lang="en-US" dirty="0">
              <a:latin typeface="Times New Roman" panose="02020603050405020304" pitchFamily="18" charset="0"/>
              <a:cs typeface="Times New Roman" panose="02020603050405020304" pitchFamily="18" charset="0"/>
            </a:endParaRPr>
          </a:p>
          <a:p>
            <a:pPr marL="0" marR="0" lvl="0" indent="0">
              <a:spcBef>
                <a:spcPts val="0"/>
              </a:spcBef>
              <a:spcAft>
                <a:spcPts val="0"/>
              </a:spcAft>
              <a:buNone/>
              <a:tabLst>
                <a:tab pos="2743200" algn="ctr"/>
                <a:tab pos="5486400" algn="r"/>
                <a:tab pos="457200" algn="l"/>
                <a:tab pos="2743200" algn="ctr"/>
                <a:tab pos="5486400" algn="r"/>
              </a:tabLst>
            </a:pPr>
            <a:r>
              <a:rPr lang="en-US" b="1" dirty="0">
                <a:latin typeface="Times New Roman" panose="02020603050405020304" pitchFamily="18" charset="0"/>
                <a:cs typeface="Times New Roman" panose="02020603050405020304" pitchFamily="18" charset="0"/>
              </a:rPr>
              <a:t>Store Restructured – </a:t>
            </a:r>
            <a:r>
              <a:rPr lang="en-US" dirty="0">
                <a:latin typeface="Times New Roman" panose="02020603050405020304" pitchFamily="18" charset="0"/>
                <a:cs typeface="Times New Roman" panose="02020603050405020304" pitchFamily="18" charset="0"/>
              </a:rPr>
              <a:t>The old fashion retails stores are under pressure, the trend around the world is to do shopping online, which will make company to save money on Store Renting and Store assistant.  </a:t>
            </a:r>
          </a:p>
          <a:p>
            <a:pPr marL="0" marR="0" lvl="0" indent="0">
              <a:spcBef>
                <a:spcPts val="0"/>
              </a:spcBef>
              <a:spcAft>
                <a:spcPts val="0"/>
              </a:spcAft>
              <a:buNone/>
              <a:tabLst>
                <a:tab pos="2743200" algn="ctr"/>
                <a:tab pos="5486400" algn="r"/>
                <a:tab pos="457200" algn="l"/>
                <a:tab pos="2743200" algn="ctr"/>
                <a:tab pos="5486400" algn="r"/>
              </a:tabLst>
            </a:pP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3683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32B33-9FA9-F6C2-B871-B7370394F42D}"/>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Alternative Solutions and Chosen Solution</a:t>
            </a:r>
            <a:endParaRPr lang="en-GB" dirty="0"/>
          </a:p>
        </p:txBody>
      </p:sp>
      <p:sp>
        <p:nvSpPr>
          <p:cNvPr id="3" name="Content Placeholder 2">
            <a:extLst>
              <a:ext uri="{FF2B5EF4-FFF2-40B4-BE49-F238E27FC236}">
                <a16:creationId xmlns:a16="http://schemas.microsoft.com/office/drawing/2014/main" id="{A6D742A0-8C83-84EC-56A1-B4FA79ABA9EC}"/>
              </a:ext>
            </a:extLst>
          </p:cNvPr>
          <p:cNvSpPr>
            <a:spLocks noGrp="1"/>
          </p:cNvSpPr>
          <p:nvPr>
            <p:ph idx="1"/>
          </p:nvPr>
        </p:nvSpPr>
        <p:spPr/>
        <p:txBody>
          <a:bodyPr/>
          <a:lstStyle/>
          <a:p>
            <a:pPr marL="0" marR="0" lvl="0" indent="0" algn="ctr">
              <a:spcBef>
                <a:spcPts val="0"/>
              </a:spcBef>
              <a:spcAft>
                <a:spcPts val="0"/>
              </a:spcAft>
              <a:buNone/>
              <a:tabLst>
                <a:tab pos="2743200" algn="ctr"/>
                <a:tab pos="5486400" algn="r"/>
                <a:tab pos="457200" algn="l"/>
                <a:tab pos="2743200" algn="ctr"/>
                <a:tab pos="5486400" algn="r"/>
              </a:tabLst>
            </a:pPr>
            <a:r>
              <a:rPr lang="en-US" b="1" dirty="0">
                <a:latin typeface="Times New Roman" panose="02020603050405020304" pitchFamily="18" charset="0"/>
                <a:cs typeface="Times New Roman" panose="02020603050405020304" pitchFamily="18" charset="0"/>
              </a:rPr>
              <a:t>Chosen Solutions</a:t>
            </a:r>
          </a:p>
          <a:p>
            <a:pPr marL="0" marR="0" lvl="0" indent="0">
              <a:spcBef>
                <a:spcPts val="0"/>
              </a:spcBef>
              <a:spcAft>
                <a:spcPts val="0"/>
              </a:spcAft>
              <a:buNone/>
              <a:tabLst>
                <a:tab pos="2743200" algn="ctr"/>
                <a:tab pos="5486400" algn="r"/>
                <a:tab pos="457200" algn="l"/>
                <a:tab pos="2743200" algn="ctr"/>
                <a:tab pos="5486400" algn="r"/>
              </a:tabLst>
            </a:pPr>
            <a:r>
              <a:rPr lang="en-US" b="1" dirty="0">
                <a:latin typeface="Times New Roman" panose="02020603050405020304" pitchFamily="18" charset="0"/>
                <a:cs typeface="Times New Roman" panose="02020603050405020304" pitchFamily="18" charset="0"/>
              </a:rPr>
              <a:t>Ecommerce</a:t>
            </a:r>
          </a:p>
          <a:p>
            <a:pPr marL="0" marR="0" lvl="0" indent="0">
              <a:spcBef>
                <a:spcPts val="0"/>
              </a:spcBef>
              <a:spcAft>
                <a:spcPts val="0"/>
              </a:spcAft>
              <a:buNone/>
              <a:tabLst>
                <a:tab pos="2743200" algn="ctr"/>
                <a:tab pos="5486400" algn="r"/>
                <a:tab pos="457200" algn="l"/>
                <a:tab pos="2743200" algn="ctr"/>
                <a:tab pos="5486400" algn="r"/>
              </a:tabLst>
            </a:pPr>
            <a:r>
              <a:rPr lang="en-US" dirty="0">
                <a:latin typeface="Times New Roman" panose="02020603050405020304" pitchFamily="18" charset="0"/>
                <a:cs typeface="Times New Roman" panose="02020603050405020304" pitchFamily="18" charset="0"/>
              </a:rPr>
              <a:t>The above two solutions can increase profitability for TM Lewin and solve the problem of insolvency. However, ecommerce is a better solution as it puts the company in a position where its products can be seen by all customers around the world. Moreover, investing in ecommerce will make TM Lewin attractive to young consumers as well as potential customers who do not like visiting physical stores, hence increase its reach.</a:t>
            </a:r>
            <a:r>
              <a:rPr lang="en-US" b="1" dirty="0">
                <a:latin typeface="Times New Roman" panose="02020603050405020304" pitchFamily="18" charset="0"/>
                <a:cs typeface="Times New Roman" panose="02020603050405020304" pitchFamily="18" charset="0"/>
              </a:rPr>
              <a:t> </a:t>
            </a:r>
          </a:p>
          <a:p>
            <a:pPr marL="0" marR="0" lvl="0" indent="0">
              <a:spcBef>
                <a:spcPts val="0"/>
              </a:spcBef>
              <a:spcAft>
                <a:spcPts val="0"/>
              </a:spcAft>
              <a:buNone/>
              <a:tabLst>
                <a:tab pos="2743200" algn="ctr"/>
                <a:tab pos="5486400" algn="r"/>
                <a:tab pos="457200" algn="l"/>
                <a:tab pos="2743200" algn="ctr"/>
                <a:tab pos="5486400" algn="r"/>
              </a:tabLst>
            </a:pPr>
            <a:endParaRPr lang="en-US" b="1" dirty="0">
              <a:latin typeface="Times New Roman" panose="02020603050405020304" pitchFamily="18" charset="0"/>
              <a:cs typeface="Times New Roman" panose="02020603050405020304" pitchFamily="18" charset="0"/>
            </a:endParaRPr>
          </a:p>
          <a:p>
            <a:pPr marL="0" marR="0" lvl="0" indent="0">
              <a:spcBef>
                <a:spcPts val="0"/>
              </a:spcBef>
              <a:spcAft>
                <a:spcPts val="0"/>
              </a:spcAft>
              <a:buNone/>
              <a:tabLst>
                <a:tab pos="2743200" algn="ctr"/>
                <a:tab pos="5486400" algn="r"/>
                <a:tab pos="457200" algn="l"/>
                <a:tab pos="2743200" algn="ctr"/>
                <a:tab pos="5486400" algn="r"/>
              </a:tabLst>
            </a:pPr>
            <a:r>
              <a:rPr lang="en-US" b="1" dirty="0">
                <a:latin typeface="Times New Roman" panose="02020603050405020304" pitchFamily="18" charset="0"/>
                <a:cs typeface="Times New Roman" panose="02020603050405020304" pitchFamily="18" charset="0"/>
              </a:rPr>
              <a:t>Restructuring of stores</a:t>
            </a:r>
          </a:p>
          <a:p>
            <a:pPr marL="0" marR="0" lvl="0" indent="0">
              <a:spcBef>
                <a:spcPts val="0"/>
              </a:spcBef>
              <a:spcAft>
                <a:spcPts val="0"/>
              </a:spcAft>
              <a:buNone/>
              <a:tabLst>
                <a:tab pos="2743200" algn="ctr"/>
                <a:tab pos="5486400" algn="r"/>
                <a:tab pos="457200" algn="l"/>
                <a:tab pos="2743200" algn="ctr"/>
                <a:tab pos="5486400" algn="r"/>
              </a:tabLst>
            </a:pPr>
            <a:r>
              <a:rPr lang="en-GB" dirty="0">
                <a:latin typeface="Times New Roman" panose="02020603050405020304" pitchFamily="18" charset="0"/>
                <a:cs typeface="Times New Roman" panose="02020603050405020304" pitchFamily="18" charset="0"/>
              </a:rPr>
              <a:t>In the last two years all the stores around the world has been affected due to covid-19 policy, the customers was encouraged to shopping online and to avoid busy space. Restructured the stores and keep only the most important one, will help the company reduce the costs and to invest these saving cost into future projects.</a:t>
            </a:r>
            <a:endParaRPr lang="en-US"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12944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4216-4BAB-3BE4-DA6D-C65819811C97}"/>
              </a:ext>
            </a:extLst>
          </p:cNvPr>
          <p:cNvSpPr>
            <a:spLocks noGrp="1"/>
          </p:cNvSpPr>
          <p:nvPr>
            <p:ph type="title"/>
          </p:nvPr>
        </p:nvSpPr>
        <p:spPr>
          <a:xfrm>
            <a:off x="677334" y="213360"/>
            <a:ext cx="8596668" cy="812800"/>
          </a:xfrm>
        </p:spPr>
        <p:txBody>
          <a:bodyPr/>
          <a:lstStyle/>
          <a:p>
            <a:pPr algn="ctr"/>
            <a:r>
              <a:rPr lang="en-US" dirty="0"/>
              <a:t>Reference </a:t>
            </a:r>
          </a:p>
        </p:txBody>
      </p:sp>
      <p:sp>
        <p:nvSpPr>
          <p:cNvPr id="3" name="Content Placeholder 2">
            <a:extLst>
              <a:ext uri="{FF2B5EF4-FFF2-40B4-BE49-F238E27FC236}">
                <a16:creationId xmlns:a16="http://schemas.microsoft.com/office/drawing/2014/main" id="{64C09489-BEF6-A979-F238-78E57F3C7B5E}"/>
              </a:ext>
            </a:extLst>
          </p:cNvPr>
          <p:cNvSpPr>
            <a:spLocks noGrp="1"/>
          </p:cNvSpPr>
          <p:nvPr>
            <p:ph idx="1"/>
          </p:nvPr>
        </p:nvSpPr>
        <p:spPr>
          <a:xfrm>
            <a:off x="677334" y="1026160"/>
            <a:ext cx="8596668" cy="5618480"/>
          </a:xfrm>
        </p:spPr>
        <p:txBody>
          <a:bodyPr>
            <a:normAutofit fontScale="92500"/>
          </a:bodyPr>
          <a:lstStyle/>
          <a:p>
            <a:pPr marL="0" marR="0" indent="0">
              <a:lnSpc>
                <a:spcPct val="200000"/>
              </a:lnSpc>
              <a:spcBef>
                <a:spcPts val="0"/>
              </a:spcBef>
              <a:spcAft>
                <a:spcPts val="800"/>
              </a:spcAft>
              <a:buNone/>
            </a:pPr>
            <a:endParaRPr lang="en-US" sz="1100" b="1"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Adhikari, A., Biswas, I. and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Avittathur</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B., 2019. Green retailing: A new paradigm in supply chain management. In </a:t>
            </a:r>
            <a:r>
              <a:rPr lang="en-US" sz="1100" b="1" i="1" dirty="0">
                <a:effectLst/>
                <a:latin typeface="Times New Roman" panose="02020603050405020304" pitchFamily="18" charset="0"/>
                <a:ea typeface="Calibri" panose="020F0502020204030204" pitchFamily="34" charset="0"/>
                <a:cs typeface="Times New Roman" panose="02020603050405020304" pitchFamily="18" charset="0"/>
              </a:rPr>
              <a:t>Green business: Concepts, methodologies, tools, and applications</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(pp. 1489-1508). IGI Global.</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Breinlich</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H.,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Leromain</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E.,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Novy</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D. and Sampson, T., 2022. The Brexit vote, inflation and UK living standards. </a:t>
            </a:r>
            <a:r>
              <a:rPr lang="en-US" sz="1100" b="1" i="1" dirty="0">
                <a:effectLst/>
                <a:latin typeface="Times New Roman" panose="02020603050405020304" pitchFamily="18" charset="0"/>
                <a:ea typeface="Calibri" panose="020F0502020204030204" pitchFamily="34" charset="0"/>
                <a:cs typeface="Times New Roman" panose="02020603050405020304" pitchFamily="18" charset="0"/>
              </a:rPr>
              <a:t>International Economic Review</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b="1" i="1" dirty="0">
                <a:effectLst/>
                <a:latin typeface="Times New Roman" panose="02020603050405020304" pitchFamily="18" charset="0"/>
                <a:ea typeface="Calibri" panose="020F0502020204030204" pitchFamily="34" charset="0"/>
                <a:cs typeface="Times New Roman" panose="02020603050405020304" pitchFamily="18" charset="0"/>
              </a:rPr>
              <a:t>63</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(1), pp.63-93.</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Caporale</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G.M., Gil‐Alana, L.A. and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Trani</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T., 2022. On the persistence of UK inflation: A long‐range dependence approach. </a:t>
            </a:r>
            <a:r>
              <a:rPr lang="en-US" sz="1100" b="1"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Finance &amp; Economics</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b="1" i="1" dirty="0">
                <a:effectLst/>
                <a:latin typeface="Times New Roman" panose="02020603050405020304" pitchFamily="18" charset="0"/>
                <a:ea typeface="Calibri" panose="020F0502020204030204" pitchFamily="34" charset="0"/>
                <a:cs typeface="Times New Roman" panose="02020603050405020304" pitchFamily="18" charset="0"/>
              </a:rPr>
              <a:t>27</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(1), pp.439-454.</a:t>
            </a:r>
          </a:p>
          <a:p>
            <a:pPr marL="457200" indent="-457200">
              <a:lnSpc>
                <a:spcPct val="200000"/>
              </a:lnSpc>
              <a:spcBef>
                <a:spcPts val="0"/>
              </a:spcBef>
              <a:spcAft>
                <a:spcPts val="800"/>
              </a:spcAft>
            </a:pP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Sayyida</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Hartini</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Gunawan</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Husin</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S.N., 2021. The impact of the COVID-19 pandemic on retail consumer behavior. </a:t>
            </a:r>
            <a:r>
              <a:rPr lang="en-US" sz="1100" b="1" i="1" dirty="0" err="1">
                <a:effectLst/>
                <a:latin typeface="Times New Roman" panose="02020603050405020304" pitchFamily="18" charset="0"/>
                <a:ea typeface="Calibri" panose="020F0502020204030204" pitchFamily="34" charset="0"/>
                <a:cs typeface="Times New Roman" panose="02020603050405020304" pitchFamily="18" charset="0"/>
              </a:rPr>
              <a:t>Aptisi</a:t>
            </a:r>
            <a:r>
              <a:rPr lang="en-US" sz="1100" b="1" i="1" dirty="0">
                <a:effectLst/>
                <a:latin typeface="Times New Roman" panose="02020603050405020304" pitchFamily="18" charset="0"/>
                <a:ea typeface="Calibri" panose="020F0502020204030204" pitchFamily="34" charset="0"/>
                <a:cs typeface="Times New Roman" panose="02020603050405020304" pitchFamily="18" charset="0"/>
              </a:rPr>
              <a:t> Transactions on Management (ATM)</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b="1" i="1" dirty="0">
                <a:effectLst/>
                <a:latin typeface="Times New Roman" panose="02020603050405020304" pitchFamily="18" charset="0"/>
                <a:ea typeface="Calibri" panose="020F0502020204030204" pitchFamily="34" charset="0"/>
                <a:cs typeface="Times New Roman" panose="02020603050405020304" pitchFamily="18" charset="0"/>
              </a:rPr>
              <a:t>5</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(1), pp.79-88.</a:t>
            </a:r>
          </a:p>
          <a:p>
            <a:pPr marL="457200" marR="0" indent="-457200">
              <a:lnSpc>
                <a:spcPct val="200000"/>
              </a:lnSpc>
              <a:spcBef>
                <a:spcPts val="0"/>
              </a:spcBef>
              <a:spcAft>
                <a:spcPts val="800"/>
              </a:spcAft>
            </a:pP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Faseluka</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J.T., 2022. </a:t>
            </a:r>
            <a:r>
              <a:rPr lang="en-US" sz="1100" b="1" i="1" dirty="0">
                <a:effectLst/>
                <a:latin typeface="Times New Roman" panose="02020603050405020304" pitchFamily="18" charset="0"/>
                <a:ea typeface="Calibri" panose="020F0502020204030204" pitchFamily="34" charset="0"/>
                <a:cs typeface="Times New Roman" panose="02020603050405020304" pitchFamily="18" charset="0"/>
              </a:rPr>
              <a:t>A critical analysis of the effectiveness of corporate rescue in retail sector insolvency cases</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(Doctoral dissertation, University of Leeds).</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López, L.A.,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Cadarso</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M.Á.,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Zafrilla</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J. and Arce, G., 2022. The carbon footprint of the US multinationals’ foreign affiliates. </a:t>
            </a:r>
            <a:r>
              <a:rPr lang="en-US" sz="1100" b="1" i="1" dirty="0">
                <a:effectLst/>
                <a:latin typeface="Times New Roman" panose="02020603050405020304" pitchFamily="18" charset="0"/>
                <a:ea typeface="Calibri" panose="020F0502020204030204" pitchFamily="34" charset="0"/>
                <a:cs typeface="Times New Roman" panose="02020603050405020304" pitchFamily="18" charset="0"/>
              </a:rPr>
              <a:t>Nature communications</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b="1"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(1), pp.1-11.</a:t>
            </a:r>
          </a:p>
          <a:p>
            <a:pPr marL="457200" indent="-457200">
              <a:lnSpc>
                <a:spcPct val="200000"/>
              </a:lnSpc>
              <a:spcBef>
                <a:spcPts val="0"/>
              </a:spcBef>
              <a:spcAft>
                <a:spcPts val="800"/>
              </a:spcAft>
            </a:pP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Zhongming</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Z.,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Linong</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L.,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Xiaona</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Y., </a:t>
            </a:r>
            <a:r>
              <a:rPr lang="en-US" sz="1100" b="1" dirty="0" err="1">
                <a:effectLst/>
                <a:latin typeface="Times New Roman" panose="02020603050405020304" pitchFamily="18" charset="0"/>
                <a:ea typeface="Calibri" panose="020F0502020204030204" pitchFamily="34" charset="0"/>
                <a:cs typeface="Times New Roman" panose="02020603050405020304" pitchFamily="18" charset="0"/>
              </a:rPr>
              <a:t>Wangqiang</a:t>
            </a: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 Z. and Wei, L., 2021. New measures to protect UK high street from aggressive rent collection and closure.</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endParaRPr lang="en-US" sz="9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890623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734</TotalTime>
  <Words>1585</Words>
  <Application>Microsoft Office PowerPoint</Application>
  <PresentationFormat>Widescreen</PresentationFormat>
  <Paragraphs>95</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Source Sans Pro</vt:lpstr>
      <vt:lpstr>Times New Roman</vt:lpstr>
      <vt:lpstr>Trebuchet MS</vt:lpstr>
      <vt:lpstr>Wingdings 3</vt:lpstr>
      <vt:lpstr>Facet</vt:lpstr>
      <vt:lpstr>Problem Solving and Decision Making Profit decline of TM LW</vt:lpstr>
      <vt:lpstr>Introduction </vt:lpstr>
      <vt:lpstr>Nature of the Problem</vt:lpstr>
      <vt:lpstr>Impact of the Problem on Employees and their Organizations</vt:lpstr>
      <vt:lpstr>PESTLE Analysis </vt:lpstr>
      <vt:lpstr>PESTLE Analysis </vt:lpstr>
      <vt:lpstr>PESTLE Analysis </vt:lpstr>
      <vt:lpstr>Cause and Effect Analysis: The Fishbone Diagram</vt:lpstr>
      <vt:lpstr>Causes of the Problem</vt:lpstr>
      <vt:lpstr>Effects of the Problem</vt:lpstr>
      <vt:lpstr>PMI Strategy</vt:lpstr>
      <vt:lpstr>Alternative Solutions and Chosen Solution</vt:lpstr>
      <vt:lpstr>Alternative Solutions and Chosen Solution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Iorga Viorel</dc:creator>
  <cp:lastModifiedBy>Viorel Iorga (2131642)</cp:lastModifiedBy>
  <cp:revision>14</cp:revision>
  <dcterms:created xsi:type="dcterms:W3CDTF">2022-10-20T06:38:04Z</dcterms:created>
  <dcterms:modified xsi:type="dcterms:W3CDTF">2022-10-29T11:36:47Z</dcterms:modified>
</cp:coreProperties>
</file>