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9" r:id="rId13"/>
    <p:sldId id="270" r:id="rId14"/>
    <p:sldId id="271" r:id="rId15"/>
    <p:sldId id="273"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3" d="100"/>
          <a:sy n="113" d="100"/>
        </p:scale>
        <p:origin x="115"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9D19E8-4E58-4B5F-98F8-A2248B040591}"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F1F17E7-0AAD-41D2-BDCD-957133AA2FA3}">
      <dgm:prSet/>
      <dgm:spPr/>
      <dgm:t>
        <a:bodyPr/>
        <a:lstStyle/>
        <a:p>
          <a:r>
            <a:rPr lang="en-GB"/>
            <a:t>Liberation</a:t>
          </a:r>
          <a:endParaRPr lang="en-US"/>
        </a:p>
      </dgm:t>
    </dgm:pt>
    <dgm:pt modelId="{49420847-4DF3-4F95-89F2-7285CA07F992}" type="parTrans" cxnId="{35808B05-70C4-460E-B069-E2F1F2B3EAA9}">
      <dgm:prSet/>
      <dgm:spPr/>
      <dgm:t>
        <a:bodyPr/>
        <a:lstStyle/>
        <a:p>
          <a:endParaRPr lang="en-US"/>
        </a:p>
      </dgm:t>
    </dgm:pt>
    <dgm:pt modelId="{ED27231E-B586-4C21-B0C2-2C90AEB11072}" type="sibTrans" cxnId="{35808B05-70C4-460E-B069-E2F1F2B3EAA9}">
      <dgm:prSet/>
      <dgm:spPr/>
      <dgm:t>
        <a:bodyPr/>
        <a:lstStyle/>
        <a:p>
          <a:endParaRPr lang="en-US"/>
        </a:p>
      </dgm:t>
    </dgm:pt>
    <dgm:pt modelId="{EC6CBD68-DCE9-45C9-872F-0BC86A22D331}">
      <dgm:prSet/>
      <dgm:spPr/>
      <dgm:t>
        <a:bodyPr/>
        <a:lstStyle/>
        <a:p>
          <a:r>
            <a:rPr lang="en-GB"/>
            <a:t>Empowerment (exogenous and endogenous) </a:t>
          </a:r>
          <a:endParaRPr lang="en-US"/>
        </a:p>
      </dgm:t>
    </dgm:pt>
    <dgm:pt modelId="{99917DA1-A5F3-4AF7-AEDA-29F7339A9628}" type="parTrans" cxnId="{BC3832FD-C72E-4BED-82E8-0F6F48E343BF}">
      <dgm:prSet/>
      <dgm:spPr/>
      <dgm:t>
        <a:bodyPr/>
        <a:lstStyle/>
        <a:p>
          <a:endParaRPr lang="en-US"/>
        </a:p>
      </dgm:t>
    </dgm:pt>
    <dgm:pt modelId="{6A195D5E-7DCC-442E-9192-D5DA669903CD}" type="sibTrans" cxnId="{BC3832FD-C72E-4BED-82E8-0F6F48E343BF}">
      <dgm:prSet/>
      <dgm:spPr/>
      <dgm:t>
        <a:bodyPr/>
        <a:lstStyle/>
        <a:p>
          <a:endParaRPr lang="en-US"/>
        </a:p>
      </dgm:t>
    </dgm:pt>
    <dgm:pt modelId="{5BA4F2EE-049D-44AC-9CDD-24FD8FB17E12}">
      <dgm:prSet/>
      <dgm:spPr/>
      <dgm:t>
        <a:bodyPr/>
        <a:lstStyle/>
        <a:p>
          <a:r>
            <a:rPr lang="en-GB"/>
            <a:t>Social justice</a:t>
          </a:r>
          <a:endParaRPr lang="en-US"/>
        </a:p>
      </dgm:t>
    </dgm:pt>
    <dgm:pt modelId="{929B38EC-968A-431F-8380-9164B9232E20}" type="parTrans" cxnId="{AE729B11-A7F6-4662-8C94-3B977A097B7E}">
      <dgm:prSet/>
      <dgm:spPr/>
      <dgm:t>
        <a:bodyPr/>
        <a:lstStyle/>
        <a:p>
          <a:endParaRPr lang="en-US"/>
        </a:p>
      </dgm:t>
    </dgm:pt>
    <dgm:pt modelId="{82337D2E-2D34-43A5-B82A-7D7CA6DEFB53}" type="sibTrans" cxnId="{AE729B11-A7F6-4662-8C94-3B977A097B7E}">
      <dgm:prSet/>
      <dgm:spPr/>
      <dgm:t>
        <a:bodyPr/>
        <a:lstStyle/>
        <a:p>
          <a:endParaRPr lang="en-US"/>
        </a:p>
      </dgm:t>
    </dgm:pt>
    <dgm:pt modelId="{A0D0195D-F964-4B34-AC19-1812C29261CF}">
      <dgm:prSet/>
      <dgm:spPr/>
      <dgm:t>
        <a:bodyPr/>
        <a:lstStyle/>
        <a:p>
          <a:r>
            <a:rPr lang="en-GB"/>
            <a:t>Social control</a:t>
          </a:r>
          <a:endParaRPr lang="en-US"/>
        </a:p>
      </dgm:t>
    </dgm:pt>
    <dgm:pt modelId="{96BA2296-D86B-4E0A-94F1-F243E552848C}" type="parTrans" cxnId="{604BC1DD-73F8-40A2-8BD4-7E83BF8662A9}">
      <dgm:prSet/>
      <dgm:spPr/>
      <dgm:t>
        <a:bodyPr/>
        <a:lstStyle/>
        <a:p>
          <a:endParaRPr lang="en-US"/>
        </a:p>
      </dgm:t>
    </dgm:pt>
    <dgm:pt modelId="{5E3938EF-11D3-44F8-A121-F3A5082F9D30}" type="sibTrans" cxnId="{604BC1DD-73F8-40A2-8BD4-7E83BF8662A9}">
      <dgm:prSet/>
      <dgm:spPr/>
      <dgm:t>
        <a:bodyPr/>
        <a:lstStyle/>
        <a:p>
          <a:endParaRPr lang="en-US"/>
        </a:p>
      </dgm:t>
    </dgm:pt>
    <dgm:pt modelId="{742D720C-1536-4511-9818-2A802F49D03D}">
      <dgm:prSet/>
      <dgm:spPr/>
      <dgm:t>
        <a:bodyPr/>
        <a:lstStyle/>
        <a:p>
          <a:r>
            <a:rPr lang="en-GB"/>
            <a:t>Participation</a:t>
          </a:r>
          <a:endParaRPr lang="en-US"/>
        </a:p>
      </dgm:t>
    </dgm:pt>
    <dgm:pt modelId="{CB8622E1-3FFD-4DD6-8D3E-0F90E26EE64D}" type="parTrans" cxnId="{9096A974-1A9D-4E12-BE7E-1F6E445DFDB1}">
      <dgm:prSet/>
      <dgm:spPr/>
      <dgm:t>
        <a:bodyPr/>
        <a:lstStyle/>
        <a:p>
          <a:endParaRPr lang="en-US"/>
        </a:p>
      </dgm:t>
    </dgm:pt>
    <dgm:pt modelId="{3CAC508B-7A9D-4009-920C-70F8642E7DC4}" type="sibTrans" cxnId="{9096A974-1A9D-4E12-BE7E-1F6E445DFDB1}">
      <dgm:prSet/>
      <dgm:spPr/>
      <dgm:t>
        <a:bodyPr/>
        <a:lstStyle/>
        <a:p>
          <a:endParaRPr lang="en-US"/>
        </a:p>
      </dgm:t>
    </dgm:pt>
    <dgm:pt modelId="{EA6817D3-F597-4EEC-814A-47C7205D8F4B}">
      <dgm:prSet/>
      <dgm:spPr/>
      <dgm:t>
        <a:bodyPr/>
        <a:lstStyle/>
        <a:p>
          <a:r>
            <a:rPr lang="en-GB"/>
            <a:t>Oppression</a:t>
          </a:r>
          <a:endParaRPr lang="en-US"/>
        </a:p>
      </dgm:t>
    </dgm:pt>
    <dgm:pt modelId="{974F9057-B5D5-44E0-AB79-29D99B9748AF}" type="parTrans" cxnId="{7B750981-8C2A-4786-B87D-96A070E2A0DF}">
      <dgm:prSet/>
      <dgm:spPr/>
      <dgm:t>
        <a:bodyPr/>
        <a:lstStyle/>
        <a:p>
          <a:endParaRPr lang="en-US"/>
        </a:p>
      </dgm:t>
    </dgm:pt>
    <dgm:pt modelId="{ACB6F2F5-EB8B-4886-851A-9A5DE0C53654}" type="sibTrans" cxnId="{7B750981-8C2A-4786-B87D-96A070E2A0DF}">
      <dgm:prSet/>
      <dgm:spPr/>
      <dgm:t>
        <a:bodyPr/>
        <a:lstStyle/>
        <a:p>
          <a:endParaRPr lang="en-US"/>
        </a:p>
      </dgm:t>
    </dgm:pt>
    <dgm:pt modelId="{14ED8B7E-5CA1-4916-A33C-3654BA788076}">
      <dgm:prSet/>
      <dgm:spPr/>
      <dgm:t>
        <a:bodyPr/>
        <a:lstStyle/>
        <a:p>
          <a:r>
            <a:rPr lang="en-GB"/>
            <a:t>Problematising</a:t>
          </a:r>
          <a:endParaRPr lang="en-US"/>
        </a:p>
      </dgm:t>
    </dgm:pt>
    <dgm:pt modelId="{D333A7EB-1EBD-4DA9-9C7B-BA24EE044D27}" type="parTrans" cxnId="{5EBA4DD0-3A84-4373-A5C7-E1D8D7E77D89}">
      <dgm:prSet/>
      <dgm:spPr/>
      <dgm:t>
        <a:bodyPr/>
        <a:lstStyle/>
        <a:p>
          <a:endParaRPr lang="en-US"/>
        </a:p>
      </dgm:t>
    </dgm:pt>
    <dgm:pt modelId="{60FF4E35-756E-4282-BEA5-3EC8DE988DC3}" type="sibTrans" cxnId="{5EBA4DD0-3A84-4373-A5C7-E1D8D7E77D89}">
      <dgm:prSet/>
      <dgm:spPr/>
      <dgm:t>
        <a:bodyPr/>
        <a:lstStyle/>
        <a:p>
          <a:endParaRPr lang="en-US"/>
        </a:p>
      </dgm:t>
    </dgm:pt>
    <dgm:pt modelId="{C442B2C9-C341-4655-BF4D-334B22FBE406}">
      <dgm:prSet/>
      <dgm:spPr/>
      <dgm:t>
        <a:bodyPr/>
        <a:lstStyle/>
        <a:p>
          <a:r>
            <a:rPr lang="en-GB"/>
            <a:t>Social capital (bridging, linking, bonding)</a:t>
          </a:r>
          <a:endParaRPr lang="en-US"/>
        </a:p>
      </dgm:t>
    </dgm:pt>
    <dgm:pt modelId="{4ABBC953-A49E-4937-BD0B-1B3A68A8A959}" type="parTrans" cxnId="{3678EE46-B1E6-4F2C-BD8B-12A6D28BBBC7}">
      <dgm:prSet/>
      <dgm:spPr/>
      <dgm:t>
        <a:bodyPr/>
        <a:lstStyle/>
        <a:p>
          <a:endParaRPr lang="en-US"/>
        </a:p>
      </dgm:t>
    </dgm:pt>
    <dgm:pt modelId="{DF46A9B7-DBF3-42C6-A4BD-0BA28192045A}" type="sibTrans" cxnId="{3678EE46-B1E6-4F2C-BD8B-12A6D28BBBC7}">
      <dgm:prSet/>
      <dgm:spPr/>
      <dgm:t>
        <a:bodyPr/>
        <a:lstStyle/>
        <a:p>
          <a:endParaRPr lang="en-US"/>
        </a:p>
      </dgm:t>
    </dgm:pt>
    <dgm:pt modelId="{85557FD3-DD91-4B74-8EAA-225178C29E8A}">
      <dgm:prSet/>
      <dgm:spPr/>
      <dgm:t>
        <a:bodyPr/>
        <a:lstStyle/>
        <a:p>
          <a:r>
            <a:rPr lang="en-GB"/>
            <a:t>Expertise</a:t>
          </a:r>
          <a:endParaRPr lang="en-US"/>
        </a:p>
      </dgm:t>
    </dgm:pt>
    <dgm:pt modelId="{8076A249-84E8-4816-8811-2A4521D4065C}" type="parTrans" cxnId="{E8A16A58-9C62-44C0-BE8B-23D7AE662D8D}">
      <dgm:prSet/>
      <dgm:spPr/>
      <dgm:t>
        <a:bodyPr/>
        <a:lstStyle/>
        <a:p>
          <a:endParaRPr lang="en-US"/>
        </a:p>
      </dgm:t>
    </dgm:pt>
    <dgm:pt modelId="{182F114C-8BD1-45D6-A3A3-66E651F876D9}" type="sibTrans" cxnId="{E8A16A58-9C62-44C0-BE8B-23D7AE662D8D}">
      <dgm:prSet/>
      <dgm:spPr/>
      <dgm:t>
        <a:bodyPr/>
        <a:lstStyle/>
        <a:p>
          <a:endParaRPr lang="en-US"/>
        </a:p>
      </dgm:t>
    </dgm:pt>
    <dgm:pt modelId="{BF9ED7B4-5746-4F70-B70D-524604BE5E20}">
      <dgm:prSet/>
      <dgm:spPr/>
      <dgm:t>
        <a:bodyPr/>
        <a:lstStyle/>
        <a:p>
          <a:r>
            <a:rPr lang="en-GB"/>
            <a:t>Praxis</a:t>
          </a:r>
          <a:endParaRPr lang="en-US"/>
        </a:p>
      </dgm:t>
    </dgm:pt>
    <dgm:pt modelId="{ADDB70D8-7F6B-44E7-A879-5E4BCFDA339C}" type="parTrans" cxnId="{4490C9EE-E14F-400A-AAFF-5FF4CC51CE3F}">
      <dgm:prSet/>
      <dgm:spPr/>
      <dgm:t>
        <a:bodyPr/>
        <a:lstStyle/>
        <a:p>
          <a:endParaRPr lang="en-US"/>
        </a:p>
      </dgm:t>
    </dgm:pt>
    <dgm:pt modelId="{4EB25552-A98D-4EB0-8129-CEEDAC91552F}" type="sibTrans" cxnId="{4490C9EE-E14F-400A-AAFF-5FF4CC51CE3F}">
      <dgm:prSet/>
      <dgm:spPr/>
      <dgm:t>
        <a:bodyPr/>
        <a:lstStyle/>
        <a:p>
          <a:endParaRPr lang="en-US"/>
        </a:p>
      </dgm:t>
    </dgm:pt>
    <dgm:pt modelId="{B9422658-84BB-4BA0-A0A4-AEE3670C0BE3}" type="pres">
      <dgm:prSet presAssocID="{B89D19E8-4E58-4B5F-98F8-A2248B040591}" presName="vert0" presStyleCnt="0">
        <dgm:presLayoutVars>
          <dgm:dir/>
          <dgm:animOne val="branch"/>
          <dgm:animLvl val="lvl"/>
        </dgm:presLayoutVars>
      </dgm:prSet>
      <dgm:spPr/>
    </dgm:pt>
    <dgm:pt modelId="{7132832A-B449-4E7D-AE3B-DD95D1F99986}" type="pres">
      <dgm:prSet presAssocID="{6F1F17E7-0AAD-41D2-BDCD-957133AA2FA3}" presName="thickLine" presStyleLbl="alignNode1" presStyleIdx="0" presStyleCnt="10"/>
      <dgm:spPr/>
    </dgm:pt>
    <dgm:pt modelId="{07B8C745-E900-489B-BA5B-366FD7562FA8}" type="pres">
      <dgm:prSet presAssocID="{6F1F17E7-0AAD-41D2-BDCD-957133AA2FA3}" presName="horz1" presStyleCnt="0"/>
      <dgm:spPr/>
    </dgm:pt>
    <dgm:pt modelId="{8A0C4DFD-7604-441D-8FEA-F45ECB72DF66}" type="pres">
      <dgm:prSet presAssocID="{6F1F17E7-0AAD-41D2-BDCD-957133AA2FA3}" presName="tx1" presStyleLbl="revTx" presStyleIdx="0" presStyleCnt="10"/>
      <dgm:spPr/>
    </dgm:pt>
    <dgm:pt modelId="{F874C2C4-2BB0-4B04-9CA0-77F1D60350BF}" type="pres">
      <dgm:prSet presAssocID="{6F1F17E7-0AAD-41D2-BDCD-957133AA2FA3}" presName="vert1" presStyleCnt="0"/>
      <dgm:spPr/>
    </dgm:pt>
    <dgm:pt modelId="{E16AD44A-A648-44D5-8E70-05A39D7673EE}" type="pres">
      <dgm:prSet presAssocID="{EC6CBD68-DCE9-45C9-872F-0BC86A22D331}" presName="thickLine" presStyleLbl="alignNode1" presStyleIdx="1" presStyleCnt="10"/>
      <dgm:spPr/>
    </dgm:pt>
    <dgm:pt modelId="{39DEFDB6-1AC4-4A64-8E68-170BEF223F3A}" type="pres">
      <dgm:prSet presAssocID="{EC6CBD68-DCE9-45C9-872F-0BC86A22D331}" presName="horz1" presStyleCnt="0"/>
      <dgm:spPr/>
    </dgm:pt>
    <dgm:pt modelId="{63FA932D-7B65-4707-813C-48EFC495C177}" type="pres">
      <dgm:prSet presAssocID="{EC6CBD68-DCE9-45C9-872F-0BC86A22D331}" presName="tx1" presStyleLbl="revTx" presStyleIdx="1" presStyleCnt="10"/>
      <dgm:spPr/>
    </dgm:pt>
    <dgm:pt modelId="{2DE29A79-B088-46A6-B2C4-925C5078A540}" type="pres">
      <dgm:prSet presAssocID="{EC6CBD68-DCE9-45C9-872F-0BC86A22D331}" presName="vert1" presStyleCnt="0"/>
      <dgm:spPr/>
    </dgm:pt>
    <dgm:pt modelId="{EF6229B8-C881-4E35-AC57-9C604C2CC6FD}" type="pres">
      <dgm:prSet presAssocID="{5BA4F2EE-049D-44AC-9CDD-24FD8FB17E12}" presName="thickLine" presStyleLbl="alignNode1" presStyleIdx="2" presStyleCnt="10"/>
      <dgm:spPr/>
    </dgm:pt>
    <dgm:pt modelId="{1E20A355-8FDD-46A7-A505-48712F58C32B}" type="pres">
      <dgm:prSet presAssocID="{5BA4F2EE-049D-44AC-9CDD-24FD8FB17E12}" presName="horz1" presStyleCnt="0"/>
      <dgm:spPr/>
    </dgm:pt>
    <dgm:pt modelId="{91E15847-E75C-4F00-BCE9-E1898CE34FBE}" type="pres">
      <dgm:prSet presAssocID="{5BA4F2EE-049D-44AC-9CDD-24FD8FB17E12}" presName="tx1" presStyleLbl="revTx" presStyleIdx="2" presStyleCnt="10"/>
      <dgm:spPr/>
    </dgm:pt>
    <dgm:pt modelId="{6E498C9E-2BB2-4D13-8C5F-79348A7A1675}" type="pres">
      <dgm:prSet presAssocID="{5BA4F2EE-049D-44AC-9CDD-24FD8FB17E12}" presName="vert1" presStyleCnt="0"/>
      <dgm:spPr/>
    </dgm:pt>
    <dgm:pt modelId="{B550960F-B1DE-486D-B741-A50BDA1BB2D5}" type="pres">
      <dgm:prSet presAssocID="{A0D0195D-F964-4B34-AC19-1812C29261CF}" presName="thickLine" presStyleLbl="alignNode1" presStyleIdx="3" presStyleCnt="10"/>
      <dgm:spPr/>
    </dgm:pt>
    <dgm:pt modelId="{9448326C-6C1B-4C4F-A36B-59B299590393}" type="pres">
      <dgm:prSet presAssocID="{A0D0195D-F964-4B34-AC19-1812C29261CF}" presName="horz1" presStyleCnt="0"/>
      <dgm:spPr/>
    </dgm:pt>
    <dgm:pt modelId="{6EB0425D-97C3-448D-BC6D-A58F7DE2FF99}" type="pres">
      <dgm:prSet presAssocID="{A0D0195D-F964-4B34-AC19-1812C29261CF}" presName="tx1" presStyleLbl="revTx" presStyleIdx="3" presStyleCnt="10"/>
      <dgm:spPr/>
    </dgm:pt>
    <dgm:pt modelId="{2B906E98-EEB2-476E-BE2C-54B044740463}" type="pres">
      <dgm:prSet presAssocID="{A0D0195D-F964-4B34-AC19-1812C29261CF}" presName="vert1" presStyleCnt="0"/>
      <dgm:spPr/>
    </dgm:pt>
    <dgm:pt modelId="{C6DCBF51-E105-4C09-A9C3-11B4147C0B4F}" type="pres">
      <dgm:prSet presAssocID="{742D720C-1536-4511-9818-2A802F49D03D}" presName="thickLine" presStyleLbl="alignNode1" presStyleIdx="4" presStyleCnt="10"/>
      <dgm:spPr/>
    </dgm:pt>
    <dgm:pt modelId="{9A332519-4B60-43C7-9301-F3578FEF410A}" type="pres">
      <dgm:prSet presAssocID="{742D720C-1536-4511-9818-2A802F49D03D}" presName="horz1" presStyleCnt="0"/>
      <dgm:spPr/>
    </dgm:pt>
    <dgm:pt modelId="{9918C9FB-8F2C-4960-8AAE-D38D2F2CBF03}" type="pres">
      <dgm:prSet presAssocID="{742D720C-1536-4511-9818-2A802F49D03D}" presName="tx1" presStyleLbl="revTx" presStyleIdx="4" presStyleCnt="10"/>
      <dgm:spPr/>
    </dgm:pt>
    <dgm:pt modelId="{F96D2C77-0A60-431B-BC26-FA02BBA0FCAD}" type="pres">
      <dgm:prSet presAssocID="{742D720C-1536-4511-9818-2A802F49D03D}" presName="vert1" presStyleCnt="0"/>
      <dgm:spPr/>
    </dgm:pt>
    <dgm:pt modelId="{62A3921C-34B1-4244-8DAF-E1728759DD2D}" type="pres">
      <dgm:prSet presAssocID="{EA6817D3-F597-4EEC-814A-47C7205D8F4B}" presName="thickLine" presStyleLbl="alignNode1" presStyleIdx="5" presStyleCnt="10"/>
      <dgm:spPr/>
    </dgm:pt>
    <dgm:pt modelId="{58D58443-8492-406B-A56F-81A12AE0008E}" type="pres">
      <dgm:prSet presAssocID="{EA6817D3-F597-4EEC-814A-47C7205D8F4B}" presName="horz1" presStyleCnt="0"/>
      <dgm:spPr/>
    </dgm:pt>
    <dgm:pt modelId="{B3FA4D23-F313-49CF-903C-BD4B9992B0D9}" type="pres">
      <dgm:prSet presAssocID="{EA6817D3-F597-4EEC-814A-47C7205D8F4B}" presName="tx1" presStyleLbl="revTx" presStyleIdx="5" presStyleCnt="10"/>
      <dgm:spPr/>
    </dgm:pt>
    <dgm:pt modelId="{93BAD36F-DCA0-4E67-9E56-0FCED6308717}" type="pres">
      <dgm:prSet presAssocID="{EA6817D3-F597-4EEC-814A-47C7205D8F4B}" presName="vert1" presStyleCnt="0"/>
      <dgm:spPr/>
    </dgm:pt>
    <dgm:pt modelId="{AEB604BD-CD6C-4D13-A9DD-552A3065AAE8}" type="pres">
      <dgm:prSet presAssocID="{14ED8B7E-5CA1-4916-A33C-3654BA788076}" presName="thickLine" presStyleLbl="alignNode1" presStyleIdx="6" presStyleCnt="10"/>
      <dgm:spPr/>
    </dgm:pt>
    <dgm:pt modelId="{AEB2AF22-511A-4C2F-AF5E-A860D8D13B0B}" type="pres">
      <dgm:prSet presAssocID="{14ED8B7E-5CA1-4916-A33C-3654BA788076}" presName="horz1" presStyleCnt="0"/>
      <dgm:spPr/>
    </dgm:pt>
    <dgm:pt modelId="{B93023BB-C8E9-47C8-AE02-4228D8268F4A}" type="pres">
      <dgm:prSet presAssocID="{14ED8B7E-5CA1-4916-A33C-3654BA788076}" presName="tx1" presStyleLbl="revTx" presStyleIdx="6" presStyleCnt="10"/>
      <dgm:spPr/>
    </dgm:pt>
    <dgm:pt modelId="{9878F944-CA92-43FD-92D2-BDA4F4E3515D}" type="pres">
      <dgm:prSet presAssocID="{14ED8B7E-5CA1-4916-A33C-3654BA788076}" presName="vert1" presStyleCnt="0"/>
      <dgm:spPr/>
    </dgm:pt>
    <dgm:pt modelId="{210A579B-ED32-4837-BF2E-578DEA285D7D}" type="pres">
      <dgm:prSet presAssocID="{C442B2C9-C341-4655-BF4D-334B22FBE406}" presName="thickLine" presStyleLbl="alignNode1" presStyleIdx="7" presStyleCnt="10"/>
      <dgm:spPr/>
    </dgm:pt>
    <dgm:pt modelId="{211B19B0-615A-4A08-827F-16F14F956449}" type="pres">
      <dgm:prSet presAssocID="{C442B2C9-C341-4655-BF4D-334B22FBE406}" presName="horz1" presStyleCnt="0"/>
      <dgm:spPr/>
    </dgm:pt>
    <dgm:pt modelId="{5817141A-FCCD-416E-9FD8-EF70DDF10BBF}" type="pres">
      <dgm:prSet presAssocID="{C442B2C9-C341-4655-BF4D-334B22FBE406}" presName="tx1" presStyleLbl="revTx" presStyleIdx="7" presStyleCnt="10"/>
      <dgm:spPr/>
    </dgm:pt>
    <dgm:pt modelId="{085E7B53-C9DE-435B-91E0-34EE0F878B1F}" type="pres">
      <dgm:prSet presAssocID="{C442B2C9-C341-4655-BF4D-334B22FBE406}" presName="vert1" presStyleCnt="0"/>
      <dgm:spPr/>
    </dgm:pt>
    <dgm:pt modelId="{3ACBC8E7-3D6D-4A69-9296-97CDF322E6F8}" type="pres">
      <dgm:prSet presAssocID="{85557FD3-DD91-4B74-8EAA-225178C29E8A}" presName="thickLine" presStyleLbl="alignNode1" presStyleIdx="8" presStyleCnt="10"/>
      <dgm:spPr/>
    </dgm:pt>
    <dgm:pt modelId="{D57DD61D-08F7-43A1-AF6D-13D4CD32DAC9}" type="pres">
      <dgm:prSet presAssocID="{85557FD3-DD91-4B74-8EAA-225178C29E8A}" presName="horz1" presStyleCnt="0"/>
      <dgm:spPr/>
    </dgm:pt>
    <dgm:pt modelId="{3FEFC6CE-3568-4B44-839A-DED72C25DAD0}" type="pres">
      <dgm:prSet presAssocID="{85557FD3-DD91-4B74-8EAA-225178C29E8A}" presName="tx1" presStyleLbl="revTx" presStyleIdx="8" presStyleCnt="10"/>
      <dgm:spPr/>
    </dgm:pt>
    <dgm:pt modelId="{2C220204-56F7-4343-99E5-70AE1330D658}" type="pres">
      <dgm:prSet presAssocID="{85557FD3-DD91-4B74-8EAA-225178C29E8A}" presName="vert1" presStyleCnt="0"/>
      <dgm:spPr/>
    </dgm:pt>
    <dgm:pt modelId="{11DFBFFC-7009-4267-91F5-02B5B01A9422}" type="pres">
      <dgm:prSet presAssocID="{BF9ED7B4-5746-4F70-B70D-524604BE5E20}" presName="thickLine" presStyleLbl="alignNode1" presStyleIdx="9" presStyleCnt="10"/>
      <dgm:spPr/>
    </dgm:pt>
    <dgm:pt modelId="{AB870777-A2B7-4333-8FB2-18F764F7F504}" type="pres">
      <dgm:prSet presAssocID="{BF9ED7B4-5746-4F70-B70D-524604BE5E20}" presName="horz1" presStyleCnt="0"/>
      <dgm:spPr/>
    </dgm:pt>
    <dgm:pt modelId="{175C2A09-1402-4E1F-8507-41BDCE1CE821}" type="pres">
      <dgm:prSet presAssocID="{BF9ED7B4-5746-4F70-B70D-524604BE5E20}" presName="tx1" presStyleLbl="revTx" presStyleIdx="9" presStyleCnt="10"/>
      <dgm:spPr/>
    </dgm:pt>
    <dgm:pt modelId="{6433A43E-925F-446B-B221-8693F78B6A73}" type="pres">
      <dgm:prSet presAssocID="{BF9ED7B4-5746-4F70-B70D-524604BE5E20}" presName="vert1" presStyleCnt="0"/>
      <dgm:spPr/>
    </dgm:pt>
  </dgm:ptLst>
  <dgm:cxnLst>
    <dgm:cxn modelId="{35808B05-70C4-460E-B069-E2F1F2B3EAA9}" srcId="{B89D19E8-4E58-4B5F-98F8-A2248B040591}" destId="{6F1F17E7-0AAD-41D2-BDCD-957133AA2FA3}" srcOrd="0" destOrd="0" parTransId="{49420847-4DF3-4F95-89F2-7285CA07F992}" sibTransId="{ED27231E-B586-4C21-B0C2-2C90AEB11072}"/>
    <dgm:cxn modelId="{AE729B11-A7F6-4662-8C94-3B977A097B7E}" srcId="{B89D19E8-4E58-4B5F-98F8-A2248B040591}" destId="{5BA4F2EE-049D-44AC-9CDD-24FD8FB17E12}" srcOrd="2" destOrd="0" parTransId="{929B38EC-968A-431F-8380-9164B9232E20}" sibTransId="{82337D2E-2D34-43A5-B82A-7D7CA6DEFB53}"/>
    <dgm:cxn modelId="{338F7B26-10BB-48A1-A484-C8DD9B1D8CFA}" type="presOf" srcId="{EC6CBD68-DCE9-45C9-872F-0BC86A22D331}" destId="{63FA932D-7B65-4707-813C-48EFC495C177}" srcOrd="0" destOrd="0" presId="urn:microsoft.com/office/officeart/2008/layout/LinedList"/>
    <dgm:cxn modelId="{74F61D2C-8848-468F-AD66-A0493FA72989}" type="presOf" srcId="{BF9ED7B4-5746-4F70-B70D-524604BE5E20}" destId="{175C2A09-1402-4E1F-8507-41BDCE1CE821}" srcOrd="0" destOrd="0" presId="urn:microsoft.com/office/officeart/2008/layout/LinedList"/>
    <dgm:cxn modelId="{C7B00531-335F-4CFD-9C0A-8A8B8846F96D}" type="presOf" srcId="{5BA4F2EE-049D-44AC-9CDD-24FD8FB17E12}" destId="{91E15847-E75C-4F00-BCE9-E1898CE34FBE}" srcOrd="0" destOrd="0" presId="urn:microsoft.com/office/officeart/2008/layout/LinedList"/>
    <dgm:cxn modelId="{19B90036-FCB5-4297-A4E7-9C3A71A2BEE9}" type="presOf" srcId="{14ED8B7E-5CA1-4916-A33C-3654BA788076}" destId="{B93023BB-C8E9-47C8-AE02-4228D8268F4A}" srcOrd="0" destOrd="0" presId="urn:microsoft.com/office/officeart/2008/layout/LinedList"/>
    <dgm:cxn modelId="{09A4A238-B674-496C-A053-9E3A138102A5}" type="presOf" srcId="{EA6817D3-F597-4EEC-814A-47C7205D8F4B}" destId="{B3FA4D23-F313-49CF-903C-BD4B9992B0D9}" srcOrd="0" destOrd="0" presId="urn:microsoft.com/office/officeart/2008/layout/LinedList"/>
    <dgm:cxn modelId="{6C5E6339-253A-419F-BCB3-59979E008805}" type="presOf" srcId="{C442B2C9-C341-4655-BF4D-334B22FBE406}" destId="{5817141A-FCCD-416E-9FD8-EF70DDF10BBF}" srcOrd="0" destOrd="0" presId="urn:microsoft.com/office/officeart/2008/layout/LinedList"/>
    <dgm:cxn modelId="{627FF339-04A1-4E76-9E2D-DD006380E9E5}" type="presOf" srcId="{85557FD3-DD91-4B74-8EAA-225178C29E8A}" destId="{3FEFC6CE-3568-4B44-839A-DED72C25DAD0}" srcOrd="0" destOrd="0" presId="urn:microsoft.com/office/officeart/2008/layout/LinedList"/>
    <dgm:cxn modelId="{BD875740-A446-4447-9589-0C39260248C5}" type="presOf" srcId="{A0D0195D-F964-4B34-AC19-1812C29261CF}" destId="{6EB0425D-97C3-448D-BC6D-A58F7DE2FF99}" srcOrd="0" destOrd="0" presId="urn:microsoft.com/office/officeart/2008/layout/LinedList"/>
    <dgm:cxn modelId="{3678EE46-B1E6-4F2C-BD8B-12A6D28BBBC7}" srcId="{B89D19E8-4E58-4B5F-98F8-A2248B040591}" destId="{C442B2C9-C341-4655-BF4D-334B22FBE406}" srcOrd="7" destOrd="0" parTransId="{4ABBC953-A49E-4937-BD0B-1B3A68A8A959}" sibTransId="{DF46A9B7-DBF3-42C6-A4BD-0BA28192045A}"/>
    <dgm:cxn modelId="{9096A974-1A9D-4E12-BE7E-1F6E445DFDB1}" srcId="{B89D19E8-4E58-4B5F-98F8-A2248B040591}" destId="{742D720C-1536-4511-9818-2A802F49D03D}" srcOrd="4" destOrd="0" parTransId="{CB8622E1-3FFD-4DD6-8D3E-0F90E26EE64D}" sibTransId="{3CAC508B-7A9D-4009-920C-70F8642E7DC4}"/>
    <dgm:cxn modelId="{E8A16A58-9C62-44C0-BE8B-23D7AE662D8D}" srcId="{B89D19E8-4E58-4B5F-98F8-A2248B040591}" destId="{85557FD3-DD91-4B74-8EAA-225178C29E8A}" srcOrd="8" destOrd="0" parTransId="{8076A249-84E8-4816-8811-2A4521D4065C}" sibTransId="{182F114C-8BD1-45D6-A3A3-66E651F876D9}"/>
    <dgm:cxn modelId="{05B9607A-56BC-48E0-B89D-1BEFF96501B3}" type="presOf" srcId="{6F1F17E7-0AAD-41D2-BDCD-957133AA2FA3}" destId="{8A0C4DFD-7604-441D-8FEA-F45ECB72DF66}" srcOrd="0" destOrd="0" presId="urn:microsoft.com/office/officeart/2008/layout/LinedList"/>
    <dgm:cxn modelId="{7B750981-8C2A-4786-B87D-96A070E2A0DF}" srcId="{B89D19E8-4E58-4B5F-98F8-A2248B040591}" destId="{EA6817D3-F597-4EEC-814A-47C7205D8F4B}" srcOrd="5" destOrd="0" parTransId="{974F9057-B5D5-44E0-AB79-29D99B9748AF}" sibTransId="{ACB6F2F5-EB8B-4886-851A-9A5DE0C53654}"/>
    <dgm:cxn modelId="{61FE5399-F5B2-405C-9B77-95340ED52080}" type="presOf" srcId="{742D720C-1536-4511-9818-2A802F49D03D}" destId="{9918C9FB-8F2C-4960-8AAE-D38D2F2CBF03}" srcOrd="0" destOrd="0" presId="urn:microsoft.com/office/officeart/2008/layout/LinedList"/>
    <dgm:cxn modelId="{BAC2E6B0-26A8-458A-89E7-0A7A373E8B9A}" type="presOf" srcId="{B89D19E8-4E58-4B5F-98F8-A2248B040591}" destId="{B9422658-84BB-4BA0-A0A4-AEE3670C0BE3}" srcOrd="0" destOrd="0" presId="urn:microsoft.com/office/officeart/2008/layout/LinedList"/>
    <dgm:cxn modelId="{5EBA4DD0-3A84-4373-A5C7-E1D8D7E77D89}" srcId="{B89D19E8-4E58-4B5F-98F8-A2248B040591}" destId="{14ED8B7E-5CA1-4916-A33C-3654BA788076}" srcOrd="6" destOrd="0" parTransId="{D333A7EB-1EBD-4DA9-9C7B-BA24EE044D27}" sibTransId="{60FF4E35-756E-4282-BEA5-3EC8DE988DC3}"/>
    <dgm:cxn modelId="{604BC1DD-73F8-40A2-8BD4-7E83BF8662A9}" srcId="{B89D19E8-4E58-4B5F-98F8-A2248B040591}" destId="{A0D0195D-F964-4B34-AC19-1812C29261CF}" srcOrd="3" destOrd="0" parTransId="{96BA2296-D86B-4E0A-94F1-F243E552848C}" sibTransId="{5E3938EF-11D3-44F8-A121-F3A5082F9D30}"/>
    <dgm:cxn modelId="{4490C9EE-E14F-400A-AAFF-5FF4CC51CE3F}" srcId="{B89D19E8-4E58-4B5F-98F8-A2248B040591}" destId="{BF9ED7B4-5746-4F70-B70D-524604BE5E20}" srcOrd="9" destOrd="0" parTransId="{ADDB70D8-7F6B-44E7-A879-5E4BCFDA339C}" sibTransId="{4EB25552-A98D-4EB0-8129-CEEDAC91552F}"/>
    <dgm:cxn modelId="{BC3832FD-C72E-4BED-82E8-0F6F48E343BF}" srcId="{B89D19E8-4E58-4B5F-98F8-A2248B040591}" destId="{EC6CBD68-DCE9-45C9-872F-0BC86A22D331}" srcOrd="1" destOrd="0" parTransId="{99917DA1-A5F3-4AF7-AEDA-29F7339A9628}" sibTransId="{6A195D5E-7DCC-442E-9192-D5DA669903CD}"/>
    <dgm:cxn modelId="{83C88A52-817A-42E5-98CF-008831DC4CEE}" type="presParOf" srcId="{B9422658-84BB-4BA0-A0A4-AEE3670C0BE3}" destId="{7132832A-B449-4E7D-AE3B-DD95D1F99986}" srcOrd="0" destOrd="0" presId="urn:microsoft.com/office/officeart/2008/layout/LinedList"/>
    <dgm:cxn modelId="{8EE4F0BA-9925-487B-971E-D08BE5E783AF}" type="presParOf" srcId="{B9422658-84BB-4BA0-A0A4-AEE3670C0BE3}" destId="{07B8C745-E900-489B-BA5B-366FD7562FA8}" srcOrd="1" destOrd="0" presId="urn:microsoft.com/office/officeart/2008/layout/LinedList"/>
    <dgm:cxn modelId="{3028B744-DFCD-4A6F-BB6F-A7420A0F7962}" type="presParOf" srcId="{07B8C745-E900-489B-BA5B-366FD7562FA8}" destId="{8A0C4DFD-7604-441D-8FEA-F45ECB72DF66}" srcOrd="0" destOrd="0" presId="urn:microsoft.com/office/officeart/2008/layout/LinedList"/>
    <dgm:cxn modelId="{626EB400-473F-46DC-A929-2958DF20C1C5}" type="presParOf" srcId="{07B8C745-E900-489B-BA5B-366FD7562FA8}" destId="{F874C2C4-2BB0-4B04-9CA0-77F1D60350BF}" srcOrd="1" destOrd="0" presId="urn:microsoft.com/office/officeart/2008/layout/LinedList"/>
    <dgm:cxn modelId="{667DF567-AD29-4D97-9BC8-2486FD2D83C7}" type="presParOf" srcId="{B9422658-84BB-4BA0-A0A4-AEE3670C0BE3}" destId="{E16AD44A-A648-44D5-8E70-05A39D7673EE}" srcOrd="2" destOrd="0" presId="urn:microsoft.com/office/officeart/2008/layout/LinedList"/>
    <dgm:cxn modelId="{BB500F80-C1E5-487D-A91D-B03186151FA7}" type="presParOf" srcId="{B9422658-84BB-4BA0-A0A4-AEE3670C0BE3}" destId="{39DEFDB6-1AC4-4A64-8E68-170BEF223F3A}" srcOrd="3" destOrd="0" presId="urn:microsoft.com/office/officeart/2008/layout/LinedList"/>
    <dgm:cxn modelId="{D27A1E01-19E4-4485-A403-70BC827C9353}" type="presParOf" srcId="{39DEFDB6-1AC4-4A64-8E68-170BEF223F3A}" destId="{63FA932D-7B65-4707-813C-48EFC495C177}" srcOrd="0" destOrd="0" presId="urn:microsoft.com/office/officeart/2008/layout/LinedList"/>
    <dgm:cxn modelId="{590F73B7-D212-431D-BD82-9ED0BFACD346}" type="presParOf" srcId="{39DEFDB6-1AC4-4A64-8E68-170BEF223F3A}" destId="{2DE29A79-B088-46A6-B2C4-925C5078A540}" srcOrd="1" destOrd="0" presId="urn:microsoft.com/office/officeart/2008/layout/LinedList"/>
    <dgm:cxn modelId="{4EBCDC2D-39BE-498E-9C72-B43F3548D51F}" type="presParOf" srcId="{B9422658-84BB-4BA0-A0A4-AEE3670C0BE3}" destId="{EF6229B8-C881-4E35-AC57-9C604C2CC6FD}" srcOrd="4" destOrd="0" presId="urn:microsoft.com/office/officeart/2008/layout/LinedList"/>
    <dgm:cxn modelId="{8F660A11-1D21-4651-9403-D823ACA23C81}" type="presParOf" srcId="{B9422658-84BB-4BA0-A0A4-AEE3670C0BE3}" destId="{1E20A355-8FDD-46A7-A505-48712F58C32B}" srcOrd="5" destOrd="0" presId="urn:microsoft.com/office/officeart/2008/layout/LinedList"/>
    <dgm:cxn modelId="{8D47DBD5-D256-4C85-8B1E-54E70D706311}" type="presParOf" srcId="{1E20A355-8FDD-46A7-A505-48712F58C32B}" destId="{91E15847-E75C-4F00-BCE9-E1898CE34FBE}" srcOrd="0" destOrd="0" presId="urn:microsoft.com/office/officeart/2008/layout/LinedList"/>
    <dgm:cxn modelId="{35FD22B8-896D-447F-B3B6-F6F721AF2FDB}" type="presParOf" srcId="{1E20A355-8FDD-46A7-A505-48712F58C32B}" destId="{6E498C9E-2BB2-4D13-8C5F-79348A7A1675}" srcOrd="1" destOrd="0" presId="urn:microsoft.com/office/officeart/2008/layout/LinedList"/>
    <dgm:cxn modelId="{6CE0CC0F-A81C-495D-9C41-F900297F260D}" type="presParOf" srcId="{B9422658-84BB-4BA0-A0A4-AEE3670C0BE3}" destId="{B550960F-B1DE-486D-B741-A50BDA1BB2D5}" srcOrd="6" destOrd="0" presId="urn:microsoft.com/office/officeart/2008/layout/LinedList"/>
    <dgm:cxn modelId="{D1A97264-CA70-4D84-A729-F30AFF7B09CF}" type="presParOf" srcId="{B9422658-84BB-4BA0-A0A4-AEE3670C0BE3}" destId="{9448326C-6C1B-4C4F-A36B-59B299590393}" srcOrd="7" destOrd="0" presId="urn:microsoft.com/office/officeart/2008/layout/LinedList"/>
    <dgm:cxn modelId="{C13A040C-6578-4445-A261-4E9DA42690EB}" type="presParOf" srcId="{9448326C-6C1B-4C4F-A36B-59B299590393}" destId="{6EB0425D-97C3-448D-BC6D-A58F7DE2FF99}" srcOrd="0" destOrd="0" presId="urn:microsoft.com/office/officeart/2008/layout/LinedList"/>
    <dgm:cxn modelId="{0313D440-041B-4F8E-81C7-A60C7B045D46}" type="presParOf" srcId="{9448326C-6C1B-4C4F-A36B-59B299590393}" destId="{2B906E98-EEB2-476E-BE2C-54B044740463}" srcOrd="1" destOrd="0" presId="urn:microsoft.com/office/officeart/2008/layout/LinedList"/>
    <dgm:cxn modelId="{C31805B3-93D1-47F6-9A22-96B8681DCCC2}" type="presParOf" srcId="{B9422658-84BB-4BA0-A0A4-AEE3670C0BE3}" destId="{C6DCBF51-E105-4C09-A9C3-11B4147C0B4F}" srcOrd="8" destOrd="0" presId="urn:microsoft.com/office/officeart/2008/layout/LinedList"/>
    <dgm:cxn modelId="{C9B9E43A-CDE8-4020-A08C-FD3DF1FF98FF}" type="presParOf" srcId="{B9422658-84BB-4BA0-A0A4-AEE3670C0BE3}" destId="{9A332519-4B60-43C7-9301-F3578FEF410A}" srcOrd="9" destOrd="0" presId="urn:microsoft.com/office/officeart/2008/layout/LinedList"/>
    <dgm:cxn modelId="{412CD024-BF50-4F3A-A342-F28D02CC87C5}" type="presParOf" srcId="{9A332519-4B60-43C7-9301-F3578FEF410A}" destId="{9918C9FB-8F2C-4960-8AAE-D38D2F2CBF03}" srcOrd="0" destOrd="0" presId="urn:microsoft.com/office/officeart/2008/layout/LinedList"/>
    <dgm:cxn modelId="{11027235-5A64-4147-B5BA-AC1F7219D234}" type="presParOf" srcId="{9A332519-4B60-43C7-9301-F3578FEF410A}" destId="{F96D2C77-0A60-431B-BC26-FA02BBA0FCAD}" srcOrd="1" destOrd="0" presId="urn:microsoft.com/office/officeart/2008/layout/LinedList"/>
    <dgm:cxn modelId="{D38993A3-6F2C-4E71-9B69-8DF6E9EAA397}" type="presParOf" srcId="{B9422658-84BB-4BA0-A0A4-AEE3670C0BE3}" destId="{62A3921C-34B1-4244-8DAF-E1728759DD2D}" srcOrd="10" destOrd="0" presId="urn:microsoft.com/office/officeart/2008/layout/LinedList"/>
    <dgm:cxn modelId="{36484B10-6BE5-4E8E-A51C-853EA6379F96}" type="presParOf" srcId="{B9422658-84BB-4BA0-A0A4-AEE3670C0BE3}" destId="{58D58443-8492-406B-A56F-81A12AE0008E}" srcOrd="11" destOrd="0" presId="urn:microsoft.com/office/officeart/2008/layout/LinedList"/>
    <dgm:cxn modelId="{E5F151AB-CC81-43A4-8ABB-B2A7135729BD}" type="presParOf" srcId="{58D58443-8492-406B-A56F-81A12AE0008E}" destId="{B3FA4D23-F313-49CF-903C-BD4B9992B0D9}" srcOrd="0" destOrd="0" presId="urn:microsoft.com/office/officeart/2008/layout/LinedList"/>
    <dgm:cxn modelId="{FE5614F8-E248-46F5-81AD-C487F13BB76E}" type="presParOf" srcId="{58D58443-8492-406B-A56F-81A12AE0008E}" destId="{93BAD36F-DCA0-4E67-9E56-0FCED6308717}" srcOrd="1" destOrd="0" presId="urn:microsoft.com/office/officeart/2008/layout/LinedList"/>
    <dgm:cxn modelId="{D1833BF8-75EF-401C-99F8-89908C51E398}" type="presParOf" srcId="{B9422658-84BB-4BA0-A0A4-AEE3670C0BE3}" destId="{AEB604BD-CD6C-4D13-A9DD-552A3065AAE8}" srcOrd="12" destOrd="0" presId="urn:microsoft.com/office/officeart/2008/layout/LinedList"/>
    <dgm:cxn modelId="{E8CF3FE2-64C7-4ED7-9B7E-D112B9360E9A}" type="presParOf" srcId="{B9422658-84BB-4BA0-A0A4-AEE3670C0BE3}" destId="{AEB2AF22-511A-4C2F-AF5E-A860D8D13B0B}" srcOrd="13" destOrd="0" presId="urn:microsoft.com/office/officeart/2008/layout/LinedList"/>
    <dgm:cxn modelId="{F6120A72-B542-4A47-B75D-F1397B8EEE28}" type="presParOf" srcId="{AEB2AF22-511A-4C2F-AF5E-A860D8D13B0B}" destId="{B93023BB-C8E9-47C8-AE02-4228D8268F4A}" srcOrd="0" destOrd="0" presId="urn:microsoft.com/office/officeart/2008/layout/LinedList"/>
    <dgm:cxn modelId="{A0F3BD88-263B-4E30-BBF2-127A6BBC260E}" type="presParOf" srcId="{AEB2AF22-511A-4C2F-AF5E-A860D8D13B0B}" destId="{9878F944-CA92-43FD-92D2-BDA4F4E3515D}" srcOrd="1" destOrd="0" presId="urn:microsoft.com/office/officeart/2008/layout/LinedList"/>
    <dgm:cxn modelId="{279E7F90-B577-4C1D-86B3-F7E7E7034BE6}" type="presParOf" srcId="{B9422658-84BB-4BA0-A0A4-AEE3670C0BE3}" destId="{210A579B-ED32-4837-BF2E-578DEA285D7D}" srcOrd="14" destOrd="0" presId="urn:microsoft.com/office/officeart/2008/layout/LinedList"/>
    <dgm:cxn modelId="{193405DA-9C09-4585-89DF-4843E3446AE4}" type="presParOf" srcId="{B9422658-84BB-4BA0-A0A4-AEE3670C0BE3}" destId="{211B19B0-615A-4A08-827F-16F14F956449}" srcOrd="15" destOrd="0" presId="urn:microsoft.com/office/officeart/2008/layout/LinedList"/>
    <dgm:cxn modelId="{B63C62AD-F4EB-47E2-8517-6E9EB7D722D6}" type="presParOf" srcId="{211B19B0-615A-4A08-827F-16F14F956449}" destId="{5817141A-FCCD-416E-9FD8-EF70DDF10BBF}" srcOrd="0" destOrd="0" presId="urn:microsoft.com/office/officeart/2008/layout/LinedList"/>
    <dgm:cxn modelId="{36F181BE-C1E6-4EBA-A5AF-9E1DFD6C7F8C}" type="presParOf" srcId="{211B19B0-615A-4A08-827F-16F14F956449}" destId="{085E7B53-C9DE-435B-91E0-34EE0F878B1F}" srcOrd="1" destOrd="0" presId="urn:microsoft.com/office/officeart/2008/layout/LinedList"/>
    <dgm:cxn modelId="{E99918D8-A4DC-4AE6-87C3-DC421A493E44}" type="presParOf" srcId="{B9422658-84BB-4BA0-A0A4-AEE3670C0BE3}" destId="{3ACBC8E7-3D6D-4A69-9296-97CDF322E6F8}" srcOrd="16" destOrd="0" presId="urn:microsoft.com/office/officeart/2008/layout/LinedList"/>
    <dgm:cxn modelId="{53036027-00D0-426C-BC3D-AE614BEE62D7}" type="presParOf" srcId="{B9422658-84BB-4BA0-A0A4-AEE3670C0BE3}" destId="{D57DD61D-08F7-43A1-AF6D-13D4CD32DAC9}" srcOrd="17" destOrd="0" presId="urn:microsoft.com/office/officeart/2008/layout/LinedList"/>
    <dgm:cxn modelId="{3E425A7D-3BA4-49DF-B989-D203C4D4CCF8}" type="presParOf" srcId="{D57DD61D-08F7-43A1-AF6D-13D4CD32DAC9}" destId="{3FEFC6CE-3568-4B44-839A-DED72C25DAD0}" srcOrd="0" destOrd="0" presId="urn:microsoft.com/office/officeart/2008/layout/LinedList"/>
    <dgm:cxn modelId="{8997D9F9-B42D-4D91-9193-7B4BFF7EE27E}" type="presParOf" srcId="{D57DD61D-08F7-43A1-AF6D-13D4CD32DAC9}" destId="{2C220204-56F7-4343-99E5-70AE1330D658}" srcOrd="1" destOrd="0" presId="urn:microsoft.com/office/officeart/2008/layout/LinedList"/>
    <dgm:cxn modelId="{6F926B8A-68AE-485D-ADB7-69AE56CF25EC}" type="presParOf" srcId="{B9422658-84BB-4BA0-A0A4-AEE3670C0BE3}" destId="{11DFBFFC-7009-4267-91F5-02B5B01A9422}" srcOrd="18" destOrd="0" presId="urn:microsoft.com/office/officeart/2008/layout/LinedList"/>
    <dgm:cxn modelId="{40955C5C-F45A-409C-9581-93471360CCC8}" type="presParOf" srcId="{B9422658-84BB-4BA0-A0A4-AEE3670C0BE3}" destId="{AB870777-A2B7-4333-8FB2-18F764F7F504}" srcOrd="19" destOrd="0" presId="urn:microsoft.com/office/officeart/2008/layout/LinedList"/>
    <dgm:cxn modelId="{89091710-2341-4B6F-9869-C5F04D57E7A4}" type="presParOf" srcId="{AB870777-A2B7-4333-8FB2-18F764F7F504}" destId="{175C2A09-1402-4E1F-8507-41BDCE1CE821}" srcOrd="0" destOrd="0" presId="urn:microsoft.com/office/officeart/2008/layout/LinedList"/>
    <dgm:cxn modelId="{F4CC85C8-6D44-4ED3-B565-764A5A7E10C8}" type="presParOf" srcId="{AB870777-A2B7-4333-8FB2-18F764F7F504}" destId="{6433A43E-925F-446B-B221-8693F78B6A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D481AB-CE04-4C05-A979-ED8BAFA0100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9925B8DA-79C3-46A0-A7E3-222FB38E6E0B}">
      <dgm:prSet/>
      <dgm:spPr/>
      <dgm:t>
        <a:bodyPr/>
        <a:lstStyle/>
        <a:p>
          <a:r>
            <a:rPr lang="en-GB" b="1"/>
            <a:t>Parkin (2010: 39ff)</a:t>
          </a:r>
          <a:endParaRPr lang="en-US"/>
        </a:p>
      </dgm:t>
    </dgm:pt>
    <dgm:pt modelId="{88A5D8C2-38EC-4F10-93E0-575D7238A9E9}" type="parTrans" cxnId="{B847259B-E848-412C-B2D5-2AF90872B941}">
      <dgm:prSet/>
      <dgm:spPr/>
      <dgm:t>
        <a:bodyPr/>
        <a:lstStyle/>
        <a:p>
          <a:endParaRPr lang="en-US"/>
        </a:p>
      </dgm:t>
    </dgm:pt>
    <dgm:pt modelId="{59E1BB51-7D31-4DE8-B615-B2E78749719D}" type="sibTrans" cxnId="{B847259B-E848-412C-B2D5-2AF90872B941}">
      <dgm:prSet/>
      <dgm:spPr/>
      <dgm:t>
        <a:bodyPr/>
        <a:lstStyle/>
        <a:p>
          <a:endParaRPr lang="en-US"/>
        </a:p>
      </dgm:t>
    </dgm:pt>
    <dgm:pt modelId="{C3C88103-E1B6-401E-9402-4B8163CB7E07}">
      <dgm:prSet/>
      <dgm:spPr/>
      <dgm:t>
        <a:bodyPr/>
        <a:lstStyle/>
        <a:p>
          <a:r>
            <a:rPr lang="en-GB" b="1"/>
            <a:t>Coercion power:</a:t>
          </a:r>
          <a:r>
            <a:rPr lang="en-GB"/>
            <a:t> people are forced to do as they are told under threat of punishment</a:t>
          </a:r>
          <a:endParaRPr lang="en-US"/>
        </a:p>
      </dgm:t>
    </dgm:pt>
    <dgm:pt modelId="{054F4C1B-66C5-4764-B5E1-0F71B6E43E3F}" type="parTrans" cxnId="{547114E6-5B8C-4C7E-8B1F-6E343BE4B5E3}">
      <dgm:prSet/>
      <dgm:spPr/>
      <dgm:t>
        <a:bodyPr/>
        <a:lstStyle/>
        <a:p>
          <a:endParaRPr lang="en-US"/>
        </a:p>
      </dgm:t>
    </dgm:pt>
    <dgm:pt modelId="{7E2042B3-FC34-4D1D-969E-9636C9B95E16}" type="sibTrans" cxnId="{547114E6-5B8C-4C7E-8B1F-6E343BE4B5E3}">
      <dgm:prSet/>
      <dgm:spPr/>
      <dgm:t>
        <a:bodyPr/>
        <a:lstStyle/>
        <a:p>
          <a:endParaRPr lang="en-US"/>
        </a:p>
      </dgm:t>
    </dgm:pt>
    <dgm:pt modelId="{9DC123D8-D44B-4549-89F2-735400E4BADF}">
      <dgm:prSet/>
      <dgm:spPr/>
      <dgm:t>
        <a:bodyPr/>
        <a:lstStyle/>
        <a:p>
          <a:r>
            <a:rPr lang="en-GB" b="1"/>
            <a:t>Authority power</a:t>
          </a:r>
          <a:endParaRPr lang="en-US"/>
        </a:p>
      </dgm:t>
    </dgm:pt>
    <dgm:pt modelId="{2DDB7CA4-070F-4417-A640-2C49B0D81063}" type="parTrans" cxnId="{0F64D7F4-AFD9-4FB6-9773-B822F17871B5}">
      <dgm:prSet/>
      <dgm:spPr/>
      <dgm:t>
        <a:bodyPr/>
        <a:lstStyle/>
        <a:p>
          <a:endParaRPr lang="en-US"/>
        </a:p>
      </dgm:t>
    </dgm:pt>
    <dgm:pt modelId="{506D8081-4E09-411F-9489-C4CBF7575FDE}" type="sibTrans" cxnId="{0F64D7F4-AFD9-4FB6-9773-B822F17871B5}">
      <dgm:prSet/>
      <dgm:spPr/>
      <dgm:t>
        <a:bodyPr/>
        <a:lstStyle/>
        <a:p>
          <a:endParaRPr lang="en-US"/>
        </a:p>
      </dgm:t>
    </dgm:pt>
    <dgm:pt modelId="{C7CF04F5-1F37-4CBF-B488-8E43D8DD800A}">
      <dgm:prSet/>
      <dgm:spPr/>
      <dgm:t>
        <a:bodyPr/>
        <a:lstStyle/>
        <a:p>
          <a:r>
            <a:rPr lang="en-GB"/>
            <a:t>Charismatic: people obey because of the personal qualities of the person doing the telling.</a:t>
          </a:r>
          <a:endParaRPr lang="en-US"/>
        </a:p>
      </dgm:t>
    </dgm:pt>
    <dgm:pt modelId="{65CB9945-D26C-4C56-B3FB-35BE15AF4093}" type="parTrans" cxnId="{874CB53F-0248-4FF4-B7AD-CAADE224EE78}">
      <dgm:prSet/>
      <dgm:spPr/>
      <dgm:t>
        <a:bodyPr/>
        <a:lstStyle/>
        <a:p>
          <a:endParaRPr lang="en-US"/>
        </a:p>
      </dgm:t>
    </dgm:pt>
    <dgm:pt modelId="{372555B7-2BA6-4A59-985C-C23D69D18C27}" type="sibTrans" cxnId="{874CB53F-0248-4FF4-B7AD-CAADE224EE78}">
      <dgm:prSet/>
      <dgm:spPr/>
      <dgm:t>
        <a:bodyPr/>
        <a:lstStyle/>
        <a:p>
          <a:endParaRPr lang="en-US"/>
        </a:p>
      </dgm:t>
    </dgm:pt>
    <dgm:pt modelId="{97A0F227-BD0C-4FE7-A688-70C51B2CD90C}">
      <dgm:prSet/>
      <dgm:spPr/>
      <dgm:t>
        <a:bodyPr/>
        <a:lstStyle/>
        <a:p>
          <a:r>
            <a:rPr lang="en-GB"/>
            <a:t>Traditional: those who exercise authority do so because they continue a tradition</a:t>
          </a:r>
          <a:endParaRPr lang="en-US"/>
        </a:p>
      </dgm:t>
    </dgm:pt>
    <dgm:pt modelId="{CEA99230-2DF6-413F-B6DF-044FD8DE2017}" type="parTrans" cxnId="{AC81356F-9D15-45F9-9BBE-EE3C2EB217DC}">
      <dgm:prSet/>
      <dgm:spPr/>
      <dgm:t>
        <a:bodyPr/>
        <a:lstStyle/>
        <a:p>
          <a:endParaRPr lang="en-US"/>
        </a:p>
      </dgm:t>
    </dgm:pt>
    <dgm:pt modelId="{6455FF07-F5DC-42E3-85A3-2ACD0EAFA46D}" type="sibTrans" cxnId="{AC81356F-9D15-45F9-9BBE-EE3C2EB217DC}">
      <dgm:prSet/>
      <dgm:spPr/>
      <dgm:t>
        <a:bodyPr/>
        <a:lstStyle/>
        <a:p>
          <a:endParaRPr lang="en-US"/>
        </a:p>
      </dgm:t>
    </dgm:pt>
    <dgm:pt modelId="{AEBF4FD1-7EA6-4F0B-AE3B-20F12FB4A279}">
      <dgm:prSet/>
      <dgm:spPr/>
      <dgm:t>
        <a:bodyPr/>
        <a:lstStyle/>
        <a:p>
          <a:r>
            <a:rPr lang="en-GB"/>
            <a:t>Rational – legal: those in authority give orders because the office they fill gives them the right to give orders. </a:t>
          </a:r>
          <a:endParaRPr lang="en-US"/>
        </a:p>
      </dgm:t>
    </dgm:pt>
    <dgm:pt modelId="{BD4D5B45-0376-41B2-BF8A-C165EAC81283}" type="parTrans" cxnId="{29D79D15-C2FD-42C7-8D49-77BE9F52F6CD}">
      <dgm:prSet/>
      <dgm:spPr/>
      <dgm:t>
        <a:bodyPr/>
        <a:lstStyle/>
        <a:p>
          <a:endParaRPr lang="en-US"/>
        </a:p>
      </dgm:t>
    </dgm:pt>
    <dgm:pt modelId="{8299A5C2-F5C1-4620-9620-B8AFC524CE47}" type="sibTrans" cxnId="{29D79D15-C2FD-42C7-8D49-77BE9F52F6CD}">
      <dgm:prSet/>
      <dgm:spPr/>
      <dgm:t>
        <a:bodyPr/>
        <a:lstStyle/>
        <a:p>
          <a:endParaRPr lang="en-US"/>
        </a:p>
      </dgm:t>
    </dgm:pt>
    <dgm:pt modelId="{49AB5EA8-D466-4880-B673-19D9A9F7A425}" type="pres">
      <dgm:prSet presAssocID="{43D481AB-CE04-4C05-A979-ED8BAFA01000}" presName="Name0" presStyleCnt="0">
        <dgm:presLayoutVars>
          <dgm:dir/>
          <dgm:animLvl val="lvl"/>
          <dgm:resizeHandles val="exact"/>
        </dgm:presLayoutVars>
      </dgm:prSet>
      <dgm:spPr/>
    </dgm:pt>
    <dgm:pt modelId="{A6F8B856-5133-4D2D-ACF8-279E4DA32BA8}" type="pres">
      <dgm:prSet presAssocID="{9DC123D8-D44B-4549-89F2-735400E4BADF}" presName="boxAndChildren" presStyleCnt="0"/>
      <dgm:spPr/>
    </dgm:pt>
    <dgm:pt modelId="{1653C345-C7C8-4A70-8DAD-9BED0B68EDD8}" type="pres">
      <dgm:prSet presAssocID="{9DC123D8-D44B-4549-89F2-735400E4BADF}" presName="parentTextBox" presStyleLbl="node1" presStyleIdx="0" presStyleCnt="3"/>
      <dgm:spPr/>
    </dgm:pt>
    <dgm:pt modelId="{08D236C2-FFCE-4AB9-9690-21D8832076AA}" type="pres">
      <dgm:prSet presAssocID="{9DC123D8-D44B-4549-89F2-735400E4BADF}" presName="entireBox" presStyleLbl="node1" presStyleIdx="0" presStyleCnt="3"/>
      <dgm:spPr/>
    </dgm:pt>
    <dgm:pt modelId="{8F0E76A3-581B-4BC7-8FB1-126D77E16F3B}" type="pres">
      <dgm:prSet presAssocID="{9DC123D8-D44B-4549-89F2-735400E4BADF}" presName="descendantBox" presStyleCnt="0"/>
      <dgm:spPr/>
    </dgm:pt>
    <dgm:pt modelId="{397B7DD9-6632-4A69-A796-F3535569A290}" type="pres">
      <dgm:prSet presAssocID="{C7CF04F5-1F37-4CBF-B488-8E43D8DD800A}" presName="childTextBox" presStyleLbl="fgAccFollowNode1" presStyleIdx="0" presStyleCnt="3">
        <dgm:presLayoutVars>
          <dgm:bulletEnabled val="1"/>
        </dgm:presLayoutVars>
      </dgm:prSet>
      <dgm:spPr/>
    </dgm:pt>
    <dgm:pt modelId="{E52ACA82-5211-42E1-A8DE-7D1646CC832A}" type="pres">
      <dgm:prSet presAssocID="{97A0F227-BD0C-4FE7-A688-70C51B2CD90C}" presName="childTextBox" presStyleLbl="fgAccFollowNode1" presStyleIdx="1" presStyleCnt="3">
        <dgm:presLayoutVars>
          <dgm:bulletEnabled val="1"/>
        </dgm:presLayoutVars>
      </dgm:prSet>
      <dgm:spPr/>
    </dgm:pt>
    <dgm:pt modelId="{4F5E3534-8664-4E8A-9745-4A6000776F18}" type="pres">
      <dgm:prSet presAssocID="{AEBF4FD1-7EA6-4F0B-AE3B-20F12FB4A279}" presName="childTextBox" presStyleLbl="fgAccFollowNode1" presStyleIdx="2" presStyleCnt="3">
        <dgm:presLayoutVars>
          <dgm:bulletEnabled val="1"/>
        </dgm:presLayoutVars>
      </dgm:prSet>
      <dgm:spPr/>
    </dgm:pt>
    <dgm:pt modelId="{D0A50025-A302-4DB9-8CC4-9FE63EE27C4A}" type="pres">
      <dgm:prSet presAssocID="{7E2042B3-FC34-4D1D-969E-9636C9B95E16}" presName="sp" presStyleCnt="0"/>
      <dgm:spPr/>
    </dgm:pt>
    <dgm:pt modelId="{BF5D4F80-2D67-4152-9948-CA669B07C027}" type="pres">
      <dgm:prSet presAssocID="{C3C88103-E1B6-401E-9402-4B8163CB7E07}" presName="arrowAndChildren" presStyleCnt="0"/>
      <dgm:spPr/>
    </dgm:pt>
    <dgm:pt modelId="{ED2A97E0-72B0-433B-AB49-9AD8C4BFBFC4}" type="pres">
      <dgm:prSet presAssocID="{C3C88103-E1B6-401E-9402-4B8163CB7E07}" presName="parentTextArrow" presStyleLbl="node1" presStyleIdx="1" presStyleCnt="3"/>
      <dgm:spPr/>
    </dgm:pt>
    <dgm:pt modelId="{4091ECD9-1503-4216-BB13-1FFE8BF59A53}" type="pres">
      <dgm:prSet presAssocID="{59E1BB51-7D31-4DE8-B615-B2E78749719D}" presName="sp" presStyleCnt="0"/>
      <dgm:spPr/>
    </dgm:pt>
    <dgm:pt modelId="{16154AC9-E176-4F0D-9340-8E0802B3EA88}" type="pres">
      <dgm:prSet presAssocID="{9925B8DA-79C3-46A0-A7E3-222FB38E6E0B}" presName="arrowAndChildren" presStyleCnt="0"/>
      <dgm:spPr/>
    </dgm:pt>
    <dgm:pt modelId="{FDD19272-591C-4DF7-9385-3D82F1C27416}" type="pres">
      <dgm:prSet presAssocID="{9925B8DA-79C3-46A0-A7E3-222FB38E6E0B}" presName="parentTextArrow" presStyleLbl="node1" presStyleIdx="2" presStyleCnt="3"/>
      <dgm:spPr/>
    </dgm:pt>
  </dgm:ptLst>
  <dgm:cxnLst>
    <dgm:cxn modelId="{29D79D15-C2FD-42C7-8D49-77BE9F52F6CD}" srcId="{9DC123D8-D44B-4549-89F2-735400E4BADF}" destId="{AEBF4FD1-7EA6-4F0B-AE3B-20F12FB4A279}" srcOrd="2" destOrd="0" parTransId="{BD4D5B45-0376-41B2-BF8A-C165EAC81283}" sibTransId="{8299A5C2-F5C1-4620-9620-B8AFC524CE47}"/>
    <dgm:cxn modelId="{5BA97334-8240-462E-B299-849AD2D2FF7A}" type="presOf" srcId="{9DC123D8-D44B-4549-89F2-735400E4BADF}" destId="{1653C345-C7C8-4A70-8DAD-9BED0B68EDD8}" srcOrd="0" destOrd="0" presId="urn:microsoft.com/office/officeart/2005/8/layout/process4"/>
    <dgm:cxn modelId="{9A203739-907A-45EB-90D1-81055056C22E}" type="presOf" srcId="{97A0F227-BD0C-4FE7-A688-70C51B2CD90C}" destId="{E52ACA82-5211-42E1-A8DE-7D1646CC832A}" srcOrd="0" destOrd="0" presId="urn:microsoft.com/office/officeart/2005/8/layout/process4"/>
    <dgm:cxn modelId="{874CB53F-0248-4FF4-B7AD-CAADE224EE78}" srcId="{9DC123D8-D44B-4549-89F2-735400E4BADF}" destId="{C7CF04F5-1F37-4CBF-B488-8E43D8DD800A}" srcOrd="0" destOrd="0" parTransId="{65CB9945-D26C-4C56-B3FB-35BE15AF4093}" sibTransId="{372555B7-2BA6-4A59-985C-C23D69D18C27}"/>
    <dgm:cxn modelId="{21024362-3835-47AC-ABCB-735F70B562B5}" type="presOf" srcId="{9DC123D8-D44B-4549-89F2-735400E4BADF}" destId="{08D236C2-FFCE-4AB9-9690-21D8832076AA}" srcOrd="1" destOrd="0" presId="urn:microsoft.com/office/officeart/2005/8/layout/process4"/>
    <dgm:cxn modelId="{C1258564-475A-4BFE-B096-A3C59FE16D2E}" type="presOf" srcId="{C3C88103-E1B6-401E-9402-4B8163CB7E07}" destId="{ED2A97E0-72B0-433B-AB49-9AD8C4BFBFC4}" srcOrd="0" destOrd="0" presId="urn:microsoft.com/office/officeart/2005/8/layout/process4"/>
    <dgm:cxn modelId="{204F6066-EF95-47F5-A77D-93452389E38B}" type="presOf" srcId="{C7CF04F5-1F37-4CBF-B488-8E43D8DD800A}" destId="{397B7DD9-6632-4A69-A796-F3535569A290}" srcOrd="0" destOrd="0" presId="urn:microsoft.com/office/officeart/2005/8/layout/process4"/>
    <dgm:cxn modelId="{AC81356F-9D15-45F9-9BBE-EE3C2EB217DC}" srcId="{9DC123D8-D44B-4549-89F2-735400E4BADF}" destId="{97A0F227-BD0C-4FE7-A688-70C51B2CD90C}" srcOrd="1" destOrd="0" parTransId="{CEA99230-2DF6-413F-B6DF-044FD8DE2017}" sibTransId="{6455FF07-F5DC-42E3-85A3-2ACD0EAFA46D}"/>
    <dgm:cxn modelId="{A858BF78-1CC9-4CD3-8FF6-22D707F43776}" type="presOf" srcId="{43D481AB-CE04-4C05-A979-ED8BAFA01000}" destId="{49AB5EA8-D466-4880-B673-19D9A9F7A425}" srcOrd="0" destOrd="0" presId="urn:microsoft.com/office/officeart/2005/8/layout/process4"/>
    <dgm:cxn modelId="{B847259B-E848-412C-B2D5-2AF90872B941}" srcId="{43D481AB-CE04-4C05-A979-ED8BAFA01000}" destId="{9925B8DA-79C3-46A0-A7E3-222FB38E6E0B}" srcOrd="0" destOrd="0" parTransId="{88A5D8C2-38EC-4F10-93E0-575D7238A9E9}" sibTransId="{59E1BB51-7D31-4DE8-B615-B2E78749719D}"/>
    <dgm:cxn modelId="{6653DBBA-82C3-47F2-84F2-CD2B1D440B67}" type="presOf" srcId="{AEBF4FD1-7EA6-4F0B-AE3B-20F12FB4A279}" destId="{4F5E3534-8664-4E8A-9745-4A6000776F18}" srcOrd="0" destOrd="0" presId="urn:microsoft.com/office/officeart/2005/8/layout/process4"/>
    <dgm:cxn modelId="{70A12EDC-97F0-440E-B031-6CBE3926A6C7}" type="presOf" srcId="{9925B8DA-79C3-46A0-A7E3-222FB38E6E0B}" destId="{FDD19272-591C-4DF7-9385-3D82F1C27416}" srcOrd="0" destOrd="0" presId="urn:microsoft.com/office/officeart/2005/8/layout/process4"/>
    <dgm:cxn modelId="{547114E6-5B8C-4C7E-8B1F-6E343BE4B5E3}" srcId="{43D481AB-CE04-4C05-A979-ED8BAFA01000}" destId="{C3C88103-E1B6-401E-9402-4B8163CB7E07}" srcOrd="1" destOrd="0" parTransId="{054F4C1B-66C5-4764-B5E1-0F71B6E43E3F}" sibTransId="{7E2042B3-FC34-4D1D-969E-9636C9B95E16}"/>
    <dgm:cxn modelId="{0F64D7F4-AFD9-4FB6-9773-B822F17871B5}" srcId="{43D481AB-CE04-4C05-A979-ED8BAFA01000}" destId="{9DC123D8-D44B-4549-89F2-735400E4BADF}" srcOrd="2" destOrd="0" parTransId="{2DDB7CA4-070F-4417-A640-2C49B0D81063}" sibTransId="{506D8081-4E09-411F-9489-C4CBF7575FDE}"/>
    <dgm:cxn modelId="{0833B85B-5105-48B6-877C-29D26901684C}" type="presParOf" srcId="{49AB5EA8-D466-4880-B673-19D9A9F7A425}" destId="{A6F8B856-5133-4D2D-ACF8-279E4DA32BA8}" srcOrd="0" destOrd="0" presId="urn:microsoft.com/office/officeart/2005/8/layout/process4"/>
    <dgm:cxn modelId="{3EDDE726-1844-48B8-9694-6E4C3EC8CA3D}" type="presParOf" srcId="{A6F8B856-5133-4D2D-ACF8-279E4DA32BA8}" destId="{1653C345-C7C8-4A70-8DAD-9BED0B68EDD8}" srcOrd="0" destOrd="0" presId="urn:microsoft.com/office/officeart/2005/8/layout/process4"/>
    <dgm:cxn modelId="{358E4D5E-F15C-4225-AD04-8DB5BB3386FD}" type="presParOf" srcId="{A6F8B856-5133-4D2D-ACF8-279E4DA32BA8}" destId="{08D236C2-FFCE-4AB9-9690-21D8832076AA}" srcOrd="1" destOrd="0" presId="urn:microsoft.com/office/officeart/2005/8/layout/process4"/>
    <dgm:cxn modelId="{CF6D3709-1430-46FA-8708-41D31144775F}" type="presParOf" srcId="{A6F8B856-5133-4D2D-ACF8-279E4DA32BA8}" destId="{8F0E76A3-581B-4BC7-8FB1-126D77E16F3B}" srcOrd="2" destOrd="0" presId="urn:microsoft.com/office/officeart/2005/8/layout/process4"/>
    <dgm:cxn modelId="{C0828D8E-4E2A-4B4C-A275-0E7F26E2071C}" type="presParOf" srcId="{8F0E76A3-581B-4BC7-8FB1-126D77E16F3B}" destId="{397B7DD9-6632-4A69-A796-F3535569A290}" srcOrd="0" destOrd="0" presId="urn:microsoft.com/office/officeart/2005/8/layout/process4"/>
    <dgm:cxn modelId="{3B3A5A18-334E-4253-AD12-B11178420798}" type="presParOf" srcId="{8F0E76A3-581B-4BC7-8FB1-126D77E16F3B}" destId="{E52ACA82-5211-42E1-A8DE-7D1646CC832A}" srcOrd="1" destOrd="0" presId="urn:microsoft.com/office/officeart/2005/8/layout/process4"/>
    <dgm:cxn modelId="{2CD49D74-9416-4549-9297-AE49BC56318A}" type="presParOf" srcId="{8F0E76A3-581B-4BC7-8FB1-126D77E16F3B}" destId="{4F5E3534-8664-4E8A-9745-4A6000776F18}" srcOrd="2" destOrd="0" presId="urn:microsoft.com/office/officeart/2005/8/layout/process4"/>
    <dgm:cxn modelId="{2882F46B-CEE4-4889-B1D2-5C2F7B9CDE64}" type="presParOf" srcId="{49AB5EA8-D466-4880-B673-19D9A9F7A425}" destId="{D0A50025-A302-4DB9-8CC4-9FE63EE27C4A}" srcOrd="1" destOrd="0" presId="urn:microsoft.com/office/officeart/2005/8/layout/process4"/>
    <dgm:cxn modelId="{0E73B219-B5E1-4E67-B976-7A19D5240A15}" type="presParOf" srcId="{49AB5EA8-D466-4880-B673-19D9A9F7A425}" destId="{BF5D4F80-2D67-4152-9948-CA669B07C027}" srcOrd="2" destOrd="0" presId="urn:microsoft.com/office/officeart/2005/8/layout/process4"/>
    <dgm:cxn modelId="{29F57C40-A124-4F3D-A117-99869EC90C7D}" type="presParOf" srcId="{BF5D4F80-2D67-4152-9948-CA669B07C027}" destId="{ED2A97E0-72B0-433B-AB49-9AD8C4BFBFC4}" srcOrd="0" destOrd="0" presId="urn:microsoft.com/office/officeart/2005/8/layout/process4"/>
    <dgm:cxn modelId="{C63C9ED4-8336-4A0A-ABC6-E2B3876691C6}" type="presParOf" srcId="{49AB5EA8-D466-4880-B673-19D9A9F7A425}" destId="{4091ECD9-1503-4216-BB13-1FFE8BF59A53}" srcOrd="3" destOrd="0" presId="urn:microsoft.com/office/officeart/2005/8/layout/process4"/>
    <dgm:cxn modelId="{A33D8758-7DA7-4650-B8B5-5B58774CAD28}" type="presParOf" srcId="{49AB5EA8-D466-4880-B673-19D9A9F7A425}" destId="{16154AC9-E176-4F0D-9340-8E0802B3EA88}" srcOrd="4" destOrd="0" presId="urn:microsoft.com/office/officeart/2005/8/layout/process4"/>
    <dgm:cxn modelId="{FAAD5F1E-F838-4A1F-8520-CA12D9B80C41}" type="presParOf" srcId="{16154AC9-E176-4F0D-9340-8E0802B3EA88}" destId="{FDD19272-591C-4DF7-9385-3D82F1C2741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2832A-B449-4E7D-AE3B-DD95D1F99986}">
      <dsp:nvSpPr>
        <dsp:cNvPr id="0" name=""/>
        <dsp:cNvSpPr/>
      </dsp:nvSpPr>
      <dsp:spPr>
        <a:xfrm>
          <a:off x="0" y="601"/>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A0C4DFD-7604-441D-8FEA-F45ECB72DF66}">
      <dsp:nvSpPr>
        <dsp:cNvPr id="0" name=""/>
        <dsp:cNvSpPr/>
      </dsp:nvSpPr>
      <dsp:spPr>
        <a:xfrm>
          <a:off x="0" y="601"/>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Liberation</a:t>
          </a:r>
          <a:endParaRPr lang="en-US" sz="2300" kern="1200"/>
        </a:p>
      </dsp:txBody>
      <dsp:txXfrm>
        <a:off x="0" y="601"/>
        <a:ext cx="5607050" cy="492639"/>
      </dsp:txXfrm>
    </dsp:sp>
    <dsp:sp modelId="{E16AD44A-A648-44D5-8E70-05A39D7673EE}">
      <dsp:nvSpPr>
        <dsp:cNvPr id="0" name=""/>
        <dsp:cNvSpPr/>
      </dsp:nvSpPr>
      <dsp:spPr>
        <a:xfrm>
          <a:off x="0" y="493241"/>
          <a:ext cx="5607050"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3FA932D-7B65-4707-813C-48EFC495C177}">
      <dsp:nvSpPr>
        <dsp:cNvPr id="0" name=""/>
        <dsp:cNvSpPr/>
      </dsp:nvSpPr>
      <dsp:spPr>
        <a:xfrm>
          <a:off x="0" y="493241"/>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Empowerment (exogenous and endogenous) </a:t>
          </a:r>
          <a:endParaRPr lang="en-US" sz="2300" kern="1200"/>
        </a:p>
      </dsp:txBody>
      <dsp:txXfrm>
        <a:off x="0" y="493241"/>
        <a:ext cx="5607050" cy="492639"/>
      </dsp:txXfrm>
    </dsp:sp>
    <dsp:sp modelId="{EF6229B8-C881-4E35-AC57-9C604C2CC6FD}">
      <dsp:nvSpPr>
        <dsp:cNvPr id="0" name=""/>
        <dsp:cNvSpPr/>
      </dsp:nvSpPr>
      <dsp:spPr>
        <a:xfrm>
          <a:off x="0" y="985880"/>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1E15847-E75C-4F00-BCE9-E1898CE34FBE}">
      <dsp:nvSpPr>
        <dsp:cNvPr id="0" name=""/>
        <dsp:cNvSpPr/>
      </dsp:nvSpPr>
      <dsp:spPr>
        <a:xfrm>
          <a:off x="0" y="985880"/>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Social justice</a:t>
          </a:r>
          <a:endParaRPr lang="en-US" sz="2300" kern="1200"/>
        </a:p>
      </dsp:txBody>
      <dsp:txXfrm>
        <a:off x="0" y="985880"/>
        <a:ext cx="5607050" cy="492639"/>
      </dsp:txXfrm>
    </dsp:sp>
    <dsp:sp modelId="{B550960F-B1DE-486D-B741-A50BDA1BB2D5}">
      <dsp:nvSpPr>
        <dsp:cNvPr id="0" name=""/>
        <dsp:cNvSpPr/>
      </dsp:nvSpPr>
      <dsp:spPr>
        <a:xfrm>
          <a:off x="0" y="1478520"/>
          <a:ext cx="5607050" cy="0"/>
        </a:xfrm>
        <a:prstGeom prst="lin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EB0425D-97C3-448D-BC6D-A58F7DE2FF99}">
      <dsp:nvSpPr>
        <dsp:cNvPr id="0" name=""/>
        <dsp:cNvSpPr/>
      </dsp:nvSpPr>
      <dsp:spPr>
        <a:xfrm>
          <a:off x="0" y="1478520"/>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Social control</a:t>
          </a:r>
          <a:endParaRPr lang="en-US" sz="2300" kern="1200"/>
        </a:p>
      </dsp:txBody>
      <dsp:txXfrm>
        <a:off x="0" y="1478520"/>
        <a:ext cx="5607050" cy="492639"/>
      </dsp:txXfrm>
    </dsp:sp>
    <dsp:sp modelId="{C6DCBF51-E105-4C09-A9C3-11B4147C0B4F}">
      <dsp:nvSpPr>
        <dsp:cNvPr id="0" name=""/>
        <dsp:cNvSpPr/>
      </dsp:nvSpPr>
      <dsp:spPr>
        <a:xfrm>
          <a:off x="0" y="1971160"/>
          <a:ext cx="5607050" cy="0"/>
        </a:xfrm>
        <a:prstGeom prst="line">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3000"/>
                <a:lumMod val="100000"/>
              </a:schemeClr>
            </a:gs>
            <a:gs pos="100000">
              <a:schemeClr val="accent6">
                <a:hueOff val="0"/>
                <a:satOff val="0"/>
                <a:lumOff val="0"/>
                <a:alphaOff val="0"/>
                <a:shade val="93000"/>
                <a:satMod val="110000"/>
                <a:lumMod val="99000"/>
              </a:schemeClr>
            </a:gs>
          </a:gsLst>
          <a:lin ang="5400000" scaled="0"/>
        </a:gradFill>
        <a:ln w="6350"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18C9FB-8F2C-4960-8AAE-D38D2F2CBF03}">
      <dsp:nvSpPr>
        <dsp:cNvPr id="0" name=""/>
        <dsp:cNvSpPr/>
      </dsp:nvSpPr>
      <dsp:spPr>
        <a:xfrm>
          <a:off x="0" y="1971160"/>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Participation</a:t>
          </a:r>
          <a:endParaRPr lang="en-US" sz="2300" kern="1200"/>
        </a:p>
      </dsp:txBody>
      <dsp:txXfrm>
        <a:off x="0" y="1971160"/>
        <a:ext cx="5607050" cy="492639"/>
      </dsp:txXfrm>
    </dsp:sp>
    <dsp:sp modelId="{62A3921C-34B1-4244-8DAF-E1728759DD2D}">
      <dsp:nvSpPr>
        <dsp:cNvPr id="0" name=""/>
        <dsp:cNvSpPr/>
      </dsp:nvSpPr>
      <dsp:spPr>
        <a:xfrm>
          <a:off x="0" y="2463799"/>
          <a:ext cx="5607050"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3FA4D23-F313-49CF-903C-BD4B9992B0D9}">
      <dsp:nvSpPr>
        <dsp:cNvPr id="0" name=""/>
        <dsp:cNvSpPr/>
      </dsp:nvSpPr>
      <dsp:spPr>
        <a:xfrm>
          <a:off x="0" y="2463799"/>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Oppression</a:t>
          </a:r>
          <a:endParaRPr lang="en-US" sz="2300" kern="1200"/>
        </a:p>
      </dsp:txBody>
      <dsp:txXfrm>
        <a:off x="0" y="2463799"/>
        <a:ext cx="5607050" cy="492639"/>
      </dsp:txXfrm>
    </dsp:sp>
    <dsp:sp modelId="{AEB604BD-CD6C-4D13-A9DD-552A3065AAE8}">
      <dsp:nvSpPr>
        <dsp:cNvPr id="0" name=""/>
        <dsp:cNvSpPr/>
      </dsp:nvSpPr>
      <dsp:spPr>
        <a:xfrm>
          <a:off x="0" y="2956439"/>
          <a:ext cx="5607050"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93023BB-C8E9-47C8-AE02-4228D8268F4A}">
      <dsp:nvSpPr>
        <dsp:cNvPr id="0" name=""/>
        <dsp:cNvSpPr/>
      </dsp:nvSpPr>
      <dsp:spPr>
        <a:xfrm>
          <a:off x="0" y="2956439"/>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Problematising</a:t>
          </a:r>
          <a:endParaRPr lang="en-US" sz="2300" kern="1200"/>
        </a:p>
      </dsp:txBody>
      <dsp:txXfrm>
        <a:off x="0" y="2956439"/>
        <a:ext cx="5607050" cy="492639"/>
      </dsp:txXfrm>
    </dsp:sp>
    <dsp:sp modelId="{210A579B-ED32-4837-BF2E-578DEA285D7D}">
      <dsp:nvSpPr>
        <dsp:cNvPr id="0" name=""/>
        <dsp:cNvSpPr/>
      </dsp:nvSpPr>
      <dsp:spPr>
        <a:xfrm>
          <a:off x="0" y="3449079"/>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817141A-FCCD-416E-9FD8-EF70DDF10BBF}">
      <dsp:nvSpPr>
        <dsp:cNvPr id="0" name=""/>
        <dsp:cNvSpPr/>
      </dsp:nvSpPr>
      <dsp:spPr>
        <a:xfrm>
          <a:off x="0" y="3449079"/>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Social capital (bridging, linking, bonding)</a:t>
          </a:r>
          <a:endParaRPr lang="en-US" sz="2300" kern="1200"/>
        </a:p>
      </dsp:txBody>
      <dsp:txXfrm>
        <a:off x="0" y="3449079"/>
        <a:ext cx="5607050" cy="492639"/>
      </dsp:txXfrm>
    </dsp:sp>
    <dsp:sp modelId="{3ACBC8E7-3D6D-4A69-9296-97CDF322E6F8}">
      <dsp:nvSpPr>
        <dsp:cNvPr id="0" name=""/>
        <dsp:cNvSpPr/>
      </dsp:nvSpPr>
      <dsp:spPr>
        <a:xfrm>
          <a:off x="0" y="3941719"/>
          <a:ext cx="5607050" cy="0"/>
        </a:xfrm>
        <a:prstGeom prst="lin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FEFC6CE-3568-4B44-839A-DED72C25DAD0}">
      <dsp:nvSpPr>
        <dsp:cNvPr id="0" name=""/>
        <dsp:cNvSpPr/>
      </dsp:nvSpPr>
      <dsp:spPr>
        <a:xfrm>
          <a:off x="0" y="3941719"/>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Expertise</a:t>
          </a:r>
          <a:endParaRPr lang="en-US" sz="2300" kern="1200"/>
        </a:p>
      </dsp:txBody>
      <dsp:txXfrm>
        <a:off x="0" y="3941719"/>
        <a:ext cx="5607050" cy="492639"/>
      </dsp:txXfrm>
    </dsp:sp>
    <dsp:sp modelId="{11DFBFFC-7009-4267-91F5-02B5B01A9422}">
      <dsp:nvSpPr>
        <dsp:cNvPr id="0" name=""/>
        <dsp:cNvSpPr/>
      </dsp:nvSpPr>
      <dsp:spPr>
        <a:xfrm>
          <a:off x="0" y="4434358"/>
          <a:ext cx="5607050" cy="0"/>
        </a:xfrm>
        <a:prstGeom prst="line">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3000"/>
                <a:lumMod val="100000"/>
              </a:schemeClr>
            </a:gs>
            <a:gs pos="100000">
              <a:schemeClr val="accent6">
                <a:hueOff val="0"/>
                <a:satOff val="0"/>
                <a:lumOff val="0"/>
                <a:alphaOff val="0"/>
                <a:shade val="93000"/>
                <a:satMod val="110000"/>
                <a:lumMod val="99000"/>
              </a:schemeClr>
            </a:gs>
          </a:gsLst>
          <a:lin ang="5400000" scaled="0"/>
        </a:gradFill>
        <a:ln w="6350"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75C2A09-1402-4E1F-8507-41BDCE1CE821}">
      <dsp:nvSpPr>
        <dsp:cNvPr id="0" name=""/>
        <dsp:cNvSpPr/>
      </dsp:nvSpPr>
      <dsp:spPr>
        <a:xfrm>
          <a:off x="0" y="4434358"/>
          <a:ext cx="5607050" cy="492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Praxis</a:t>
          </a:r>
          <a:endParaRPr lang="en-US" sz="2300" kern="1200"/>
        </a:p>
      </dsp:txBody>
      <dsp:txXfrm>
        <a:off x="0" y="4434358"/>
        <a:ext cx="5607050" cy="492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236C2-FFCE-4AB9-9690-21D8832076AA}">
      <dsp:nvSpPr>
        <dsp:cNvPr id="0" name=""/>
        <dsp:cNvSpPr/>
      </dsp:nvSpPr>
      <dsp:spPr>
        <a:xfrm>
          <a:off x="0" y="3740335"/>
          <a:ext cx="5651500" cy="1227661"/>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a:t>Authority power</a:t>
          </a:r>
          <a:endParaRPr lang="en-US" sz="2300" kern="1200"/>
        </a:p>
      </dsp:txBody>
      <dsp:txXfrm>
        <a:off x="0" y="3740335"/>
        <a:ext cx="5651500" cy="662937"/>
      </dsp:txXfrm>
    </dsp:sp>
    <dsp:sp modelId="{397B7DD9-6632-4A69-A796-F3535569A290}">
      <dsp:nvSpPr>
        <dsp:cNvPr id="0" name=""/>
        <dsp:cNvSpPr/>
      </dsp:nvSpPr>
      <dsp:spPr>
        <a:xfrm>
          <a:off x="2759" y="4378719"/>
          <a:ext cx="1881993" cy="564724"/>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Charismatic: people obey because of the personal qualities of the person doing the telling.</a:t>
          </a:r>
          <a:endParaRPr lang="en-US" sz="1000" kern="1200"/>
        </a:p>
      </dsp:txBody>
      <dsp:txXfrm>
        <a:off x="2759" y="4378719"/>
        <a:ext cx="1881993" cy="564724"/>
      </dsp:txXfrm>
    </dsp:sp>
    <dsp:sp modelId="{E52ACA82-5211-42E1-A8DE-7D1646CC832A}">
      <dsp:nvSpPr>
        <dsp:cNvPr id="0" name=""/>
        <dsp:cNvSpPr/>
      </dsp:nvSpPr>
      <dsp:spPr>
        <a:xfrm>
          <a:off x="1884753" y="4378719"/>
          <a:ext cx="1881993" cy="564724"/>
        </a:xfrm>
        <a:prstGeom prst="rect">
          <a:avLst/>
        </a:prstGeom>
        <a:solidFill>
          <a:schemeClr val="accent2">
            <a:tint val="40000"/>
            <a:alpha val="90000"/>
            <a:hueOff val="-5472993"/>
            <a:satOff val="15661"/>
            <a:lumOff val="-1042"/>
            <a:alphaOff val="0"/>
          </a:schemeClr>
        </a:solidFill>
        <a:ln w="6350" cap="flat" cmpd="sng" algn="ctr">
          <a:solidFill>
            <a:schemeClr val="accent2">
              <a:tint val="40000"/>
              <a:alpha val="90000"/>
              <a:hueOff val="-5472993"/>
              <a:satOff val="15661"/>
              <a:lumOff val="-104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Traditional: those who exercise authority do so because they continue a tradition</a:t>
          </a:r>
          <a:endParaRPr lang="en-US" sz="1000" kern="1200"/>
        </a:p>
      </dsp:txBody>
      <dsp:txXfrm>
        <a:off x="1884753" y="4378719"/>
        <a:ext cx="1881993" cy="564724"/>
      </dsp:txXfrm>
    </dsp:sp>
    <dsp:sp modelId="{4F5E3534-8664-4E8A-9745-4A6000776F18}">
      <dsp:nvSpPr>
        <dsp:cNvPr id="0" name=""/>
        <dsp:cNvSpPr/>
      </dsp:nvSpPr>
      <dsp:spPr>
        <a:xfrm>
          <a:off x="3766746" y="4378719"/>
          <a:ext cx="1881993" cy="564724"/>
        </a:xfrm>
        <a:prstGeom prst="rect">
          <a:avLst/>
        </a:prstGeom>
        <a:solidFill>
          <a:schemeClr val="accent2">
            <a:tint val="40000"/>
            <a:alpha val="90000"/>
            <a:hueOff val="-10945986"/>
            <a:satOff val="31321"/>
            <a:lumOff val="-2084"/>
            <a:alphaOff val="0"/>
          </a:schemeClr>
        </a:solidFill>
        <a:ln w="6350" cap="flat" cmpd="sng" algn="ctr">
          <a:solidFill>
            <a:schemeClr val="accent2">
              <a:tint val="40000"/>
              <a:alpha val="90000"/>
              <a:hueOff val="-10945986"/>
              <a:satOff val="31321"/>
              <a:lumOff val="-208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GB" sz="1000" kern="1200"/>
            <a:t>Rational – legal: those in authority give orders because the office they fill gives them the right to give orders. </a:t>
          </a:r>
          <a:endParaRPr lang="en-US" sz="1000" kern="1200"/>
        </a:p>
      </dsp:txBody>
      <dsp:txXfrm>
        <a:off x="3766746" y="4378719"/>
        <a:ext cx="1881993" cy="564724"/>
      </dsp:txXfrm>
    </dsp:sp>
    <dsp:sp modelId="{ED2A97E0-72B0-433B-AB49-9AD8C4BFBFC4}">
      <dsp:nvSpPr>
        <dsp:cNvPr id="0" name=""/>
        <dsp:cNvSpPr/>
      </dsp:nvSpPr>
      <dsp:spPr>
        <a:xfrm rot="10800000">
          <a:off x="0" y="1870606"/>
          <a:ext cx="5651500" cy="1888143"/>
        </a:xfrm>
        <a:prstGeom prst="upArrowCallout">
          <a:avLst/>
        </a:prstGeom>
        <a:gradFill rotWithShape="0">
          <a:gsLst>
            <a:gs pos="0">
              <a:schemeClr val="accent2">
                <a:hueOff val="-5175944"/>
                <a:satOff val="22930"/>
                <a:lumOff val="-8432"/>
                <a:alphaOff val="0"/>
                <a:tint val="97000"/>
                <a:satMod val="100000"/>
                <a:lumMod val="102000"/>
              </a:schemeClr>
            </a:gs>
            <a:gs pos="50000">
              <a:schemeClr val="accent2">
                <a:hueOff val="-5175944"/>
                <a:satOff val="22930"/>
                <a:lumOff val="-8432"/>
                <a:alphaOff val="0"/>
                <a:shade val="100000"/>
                <a:satMod val="103000"/>
                <a:lumMod val="100000"/>
              </a:schemeClr>
            </a:gs>
            <a:gs pos="100000">
              <a:schemeClr val="accent2">
                <a:hueOff val="-5175944"/>
                <a:satOff val="22930"/>
                <a:lumOff val="-8432"/>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a:t>Coercion power:</a:t>
          </a:r>
          <a:r>
            <a:rPr lang="en-GB" sz="2300" kern="1200"/>
            <a:t> people are forced to do as they are told under threat of punishment</a:t>
          </a:r>
          <a:endParaRPr lang="en-US" sz="2300" kern="1200"/>
        </a:p>
      </dsp:txBody>
      <dsp:txXfrm rot="10800000">
        <a:off x="0" y="1870606"/>
        <a:ext cx="5651500" cy="1226859"/>
      </dsp:txXfrm>
    </dsp:sp>
    <dsp:sp modelId="{FDD19272-591C-4DF7-9385-3D82F1C27416}">
      <dsp:nvSpPr>
        <dsp:cNvPr id="0" name=""/>
        <dsp:cNvSpPr/>
      </dsp:nvSpPr>
      <dsp:spPr>
        <a:xfrm rot="10800000">
          <a:off x="0" y="878"/>
          <a:ext cx="5651500" cy="1888143"/>
        </a:xfrm>
        <a:prstGeom prst="upArrowCallout">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a:t>Parkin (2010: 39ff)</a:t>
          </a:r>
          <a:endParaRPr lang="en-US" sz="2300" kern="1200"/>
        </a:p>
      </dsp:txBody>
      <dsp:txXfrm rot="10800000">
        <a:off x="0" y="878"/>
        <a:ext cx="5651500" cy="12268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70895C5-53EA-429D-BC36-6438D231E3A9}"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61016859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0895C5-53EA-429D-BC36-6438D231E3A9}"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3123280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D70895C5-53EA-429D-BC36-6438D231E3A9}"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36146664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70895C5-53EA-429D-BC36-6438D231E3A9}" type="datetimeFigureOut">
              <a:rPr lang="en-GB" smtClean="0"/>
              <a:t>02/03/2022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739751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70895C5-53EA-429D-BC36-6438D231E3A9}"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48C40-9636-4D45-ADB3-ED4696402FB5}"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398865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0895C5-53EA-429D-BC36-6438D231E3A9}" type="datetimeFigureOut">
              <a:rPr lang="en-GB" smtClean="0"/>
              <a:t>02/03/2022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115886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0895C5-53EA-429D-BC36-6438D231E3A9}" type="datetimeFigureOut">
              <a:rPr lang="en-GB" smtClean="0"/>
              <a:t>02/03/2022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4044211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70895C5-53EA-429D-BC36-6438D231E3A9}" type="datetimeFigureOut">
              <a:rPr lang="en-GB" smtClean="0"/>
              <a:t>02/03/2022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187282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70895C5-53EA-429D-BC36-6438D231E3A9}" type="datetimeFigureOut">
              <a:rPr lang="en-GB" smtClean="0"/>
              <a:t>02/03/2022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1325367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0895C5-53EA-429D-BC36-6438D231E3A9}"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645134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0895C5-53EA-429D-BC36-6438D231E3A9}"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591742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70895C5-53EA-429D-BC36-6438D231E3A9}" type="datetimeFigureOut">
              <a:rPr lang="en-GB" smtClean="0"/>
              <a:t>02/03/2022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0B648C40-9636-4D45-ADB3-ED4696402FB5}" type="slidenum">
              <a:rPr lang="en-GB" smtClean="0"/>
              <a:t>‹#›</a:t>
            </a:fld>
            <a:endParaRPr lang="en-GB"/>
          </a:p>
        </p:txBody>
      </p:sp>
    </p:spTree>
    <p:extLst>
      <p:ext uri="{BB962C8B-B14F-4D97-AF65-F5344CB8AC3E}">
        <p14:creationId xmlns:p14="http://schemas.microsoft.com/office/powerpoint/2010/main" val="3101391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052" descr="Colourful carved figures of humans">
            <a:extLst>
              <a:ext uri="{FF2B5EF4-FFF2-40B4-BE49-F238E27FC236}">
                <a16:creationId xmlns:a16="http://schemas.microsoft.com/office/drawing/2014/main" id="{2BA1A5AD-4205-4111-83F5-8EFE8839457B}"/>
              </a:ext>
            </a:extLst>
          </p:cNvPr>
          <p:cNvPicPr>
            <a:picLocks noChangeAspect="1"/>
          </p:cNvPicPr>
          <p:nvPr/>
        </p:nvPicPr>
        <p:blipFill rotWithShape="1">
          <a:blip r:embed="rId2">
            <a:alphaModFix amt="40000"/>
          </a:blip>
          <a:srcRect t="21053"/>
          <a:stretch/>
        </p:blipFill>
        <p:spPr>
          <a:xfrm>
            <a:off x="20" y="10"/>
            <a:ext cx="12191980" cy="6857990"/>
          </a:xfrm>
          <a:prstGeom prst="rect">
            <a:avLst/>
          </a:prstGeom>
        </p:spPr>
      </p:pic>
      <p:sp>
        <p:nvSpPr>
          <p:cNvPr id="2050" name="Rectangle 2"/>
          <p:cNvSpPr>
            <a:spLocks noGrp="1" noChangeArrowheads="1"/>
          </p:cNvSpPr>
          <p:nvPr>
            <p:ph type="ctrTitle"/>
          </p:nvPr>
        </p:nvSpPr>
        <p:spPr>
          <a:xfrm>
            <a:off x="1552787" y="625677"/>
            <a:ext cx="8991600" cy="1645920"/>
          </a:xfrm>
          <a:noFill/>
          <a:ln w="38100" cap="sq">
            <a:solidFill>
              <a:schemeClr val="tx1"/>
            </a:solidFill>
            <a:miter lim="800000"/>
          </a:ln>
        </p:spPr>
        <p:txBody>
          <a:bodyPr anchor="ctr">
            <a:normAutofit/>
          </a:bodyPr>
          <a:lstStyle/>
          <a:p>
            <a:pPr eaLnBrk="1" hangingPunct="1"/>
            <a:r>
              <a:rPr lang="en-GB" altLang="en-US" sz="3500">
                <a:solidFill>
                  <a:schemeClr val="tx1"/>
                </a:solidFill>
              </a:rPr>
              <a:t>Principles of Empowerment</a:t>
            </a:r>
            <a:br>
              <a:rPr lang="en-GB" altLang="en-US" sz="3500">
                <a:solidFill>
                  <a:schemeClr val="tx1"/>
                </a:solidFill>
              </a:rPr>
            </a:br>
            <a:r>
              <a:rPr lang="en-GB" altLang="en-US" sz="3500">
                <a:solidFill>
                  <a:schemeClr val="tx1"/>
                </a:solidFill>
              </a:rPr>
              <a:t>Advocates working with Power</a:t>
            </a:r>
          </a:p>
        </p:txBody>
      </p:sp>
      <p:sp>
        <p:nvSpPr>
          <p:cNvPr id="2051" name="Rectangle 3"/>
          <p:cNvSpPr>
            <a:spLocks noGrp="1" noChangeArrowheads="1"/>
          </p:cNvSpPr>
          <p:nvPr>
            <p:ph type="subTitle" idx="1"/>
          </p:nvPr>
        </p:nvSpPr>
        <p:spPr>
          <a:xfrm>
            <a:off x="2695194" y="4352544"/>
            <a:ext cx="6801612" cy="1239894"/>
          </a:xfrm>
        </p:spPr>
        <p:txBody>
          <a:bodyPr>
            <a:normAutofit/>
          </a:bodyPr>
          <a:lstStyle/>
          <a:p>
            <a:pPr eaLnBrk="1" hangingPunct="1">
              <a:lnSpc>
                <a:spcPct val="90000"/>
              </a:lnSpc>
            </a:pPr>
            <a:endParaRPr lang="en-GB" altLang="en-US" sz="1300" dirty="0">
              <a:solidFill>
                <a:schemeClr val="tx1"/>
              </a:solidFill>
            </a:endParaRPr>
          </a:p>
          <a:p>
            <a:pPr eaLnBrk="1" hangingPunct="1">
              <a:lnSpc>
                <a:spcPct val="90000"/>
              </a:lnSpc>
            </a:pPr>
            <a:endParaRPr lang="en-GB" altLang="en-US" sz="1300" dirty="0">
              <a:solidFill>
                <a:schemeClr val="tx1"/>
              </a:solidFill>
            </a:endParaRPr>
          </a:p>
          <a:p>
            <a:pPr eaLnBrk="1" hangingPunct="1">
              <a:lnSpc>
                <a:spcPct val="90000"/>
              </a:lnSpc>
            </a:pPr>
            <a:endParaRPr lang="en-GB" altLang="en-US" sz="1300" dirty="0">
              <a:solidFill>
                <a:schemeClr val="tx1"/>
              </a:solidFill>
            </a:endParaRPr>
          </a:p>
          <a:p>
            <a:pPr eaLnBrk="1" hangingPunct="1">
              <a:lnSpc>
                <a:spcPct val="90000"/>
              </a:lnSpc>
            </a:pPr>
            <a:r>
              <a:rPr lang="en-GB" altLang="en-US" sz="1300" dirty="0">
                <a:solidFill>
                  <a:schemeClr val="tx1"/>
                </a:solidFill>
              </a:rPr>
              <a:t>Module ECAY6003</a:t>
            </a:r>
          </a:p>
        </p:txBody>
      </p:sp>
    </p:spTree>
    <p:extLst>
      <p:ext uri="{BB962C8B-B14F-4D97-AF65-F5344CB8AC3E}">
        <p14:creationId xmlns:p14="http://schemas.microsoft.com/office/powerpoint/2010/main" val="2391259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4" name="Rectangle 73">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p:cNvSpPr>
            <a:spLocks noGrp="1" noChangeArrowheads="1"/>
          </p:cNvSpPr>
          <p:nvPr>
            <p:ph type="title"/>
          </p:nvPr>
        </p:nvSpPr>
        <p:spPr>
          <a:xfrm>
            <a:off x="1949518" y="1059838"/>
            <a:ext cx="3632052" cy="4738324"/>
          </a:xfrm>
          <a:noFill/>
          <a:ln>
            <a:noFill/>
          </a:ln>
        </p:spPr>
        <p:txBody>
          <a:bodyPr>
            <a:normAutofit/>
          </a:bodyPr>
          <a:lstStyle/>
          <a:p>
            <a:pPr eaLnBrk="1" hangingPunct="1"/>
            <a:r>
              <a:rPr lang="en-GB" altLang="en-US" sz="3600">
                <a:solidFill>
                  <a:schemeClr val="bg1"/>
                </a:solidFill>
              </a:rPr>
              <a:t>Recap</a:t>
            </a:r>
          </a:p>
        </p:txBody>
      </p:sp>
      <p:sp>
        <p:nvSpPr>
          <p:cNvPr id="3075" name="Rectangle 3"/>
          <p:cNvSpPr>
            <a:spLocks noGrp="1" noChangeArrowheads="1"/>
          </p:cNvSpPr>
          <p:nvPr>
            <p:ph idx="1"/>
          </p:nvPr>
        </p:nvSpPr>
        <p:spPr>
          <a:xfrm>
            <a:off x="6679109" y="1059838"/>
            <a:ext cx="4665397" cy="4738323"/>
          </a:xfrm>
        </p:spPr>
        <p:txBody>
          <a:bodyPr anchor="ctr">
            <a:normAutofit/>
          </a:bodyPr>
          <a:lstStyle/>
          <a:p>
            <a:pPr eaLnBrk="1" hangingPunct="1"/>
            <a:r>
              <a:rPr lang="en-GB" altLang="en-US"/>
              <a:t>The Social Exclusion Unit in 1997 defined social exclusion as 'a shorthand label for what can happen when individuals or areas suffer from a combination of linked problems such as unemployment, poor skills, low incomes, poor housing, high crime environments, bad health and family breakdown' (SEU 1997). </a:t>
            </a:r>
          </a:p>
        </p:txBody>
      </p:sp>
    </p:spTree>
    <p:extLst>
      <p:ext uri="{BB962C8B-B14F-4D97-AF65-F5344CB8AC3E}">
        <p14:creationId xmlns:p14="http://schemas.microsoft.com/office/powerpoint/2010/main" val="1595067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804672" y="978776"/>
            <a:ext cx="5925310" cy="1174991"/>
          </a:xfrm>
        </p:spPr>
        <p:txBody>
          <a:bodyPr>
            <a:normAutofit/>
          </a:bodyPr>
          <a:lstStyle/>
          <a:p>
            <a:pPr eaLnBrk="1" hangingPunct="1"/>
            <a:r>
              <a:rPr lang="en-GB" altLang="en-US" sz="2400"/>
              <a:t>Session outline</a:t>
            </a:r>
          </a:p>
        </p:txBody>
      </p:sp>
      <p:sp>
        <p:nvSpPr>
          <p:cNvPr id="4099" name="Rectangle 3"/>
          <p:cNvSpPr>
            <a:spLocks noGrp="1" noChangeArrowheads="1"/>
          </p:cNvSpPr>
          <p:nvPr>
            <p:ph idx="1"/>
          </p:nvPr>
        </p:nvSpPr>
        <p:spPr>
          <a:xfrm>
            <a:off x="804672" y="2640692"/>
            <a:ext cx="5925310" cy="3255252"/>
          </a:xfrm>
        </p:spPr>
        <p:txBody>
          <a:bodyPr>
            <a:normAutofit/>
          </a:bodyPr>
          <a:lstStyle/>
          <a:p>
            <a:pPr eaLnBrk="1" hangingPunct="1"/>
            <a:r>
              <a:rPr lang="en-GB" altLang="en-US"/>
              <a:t>What is Power?</a:t>
            </a:r>
          </a:p>
          <a:p>
            <a:pPr eaLnBrk="1" hangingPunct="1"/>
            <a:r>
              <a:rPr lang="en-GB" altLang="en-US"/>
              <a:t>What is your understanding of Empowerment?</a:t>
            </a:r>
          </a:p>
          <a:p>
            <a:pPr eaLnBrk="1" hangingPunct="1"/>
            <a:r>
              <a:rPr lang="en-GB" altLang="en-US"/>
              <a:t>Empowerment in context.</a:t>
            </a:r>
          </a:p>
          <a:p>
            <a:pPr eaLnBrk="1" hangingPunct="1"/>
            <a:r>
              <a:rPr lang="en-GB" altLang="en-US"/>
              <a:t>Empowerment theory.</a:t>
            </a:r>
          </a:p>
          <a:p>
            <a:pPr eaLnBrk="1" hangingPunct="1"/>
            <a:r>
              <a:rPr lang="en-GB" altLang="en-US"/>
              <a:t>Principles of Empowerment.</a:t>
            </a:r>
          </a:p>
          <a:p>
            <a:pPr eaLnBrk="1" hangingPunct="1"/>
            <a:r>
              <a:rPr lang="en-GB" altLang="en-US"/>
              <a:t>Empowerment and change.</a:t>
            </a:r>
          </a:p>
          <a:p>
            <a:pPr eaLnBrk="1" hangingPunct="1"/>
            <a:r>
              <a:rPr lang="en-GB" altLang="en-US"/>
              <a:t>Empowerment in Practice.</a:t>
            </a:r>
          </a:p>
        </p:txBody>
      </p:sp>
      <p:pic>
        <p:nvPicPr>
          <p:cNvPr id="4101" name="Picture 4100" descr="Colourful carved figures of humans">
            <a:extLst>
              <a:ext uri="{FF2B5EF4-FFF2-40B4-BE49-F238E27FC236}">
                <a16:creationId xmlns:a16="http://schemas.microsoft.com/office/drawing/2014/main" id="{C6C7884B-CB87-4387-82A1-0B38798B0453}"/>
              </a:ext>
            </a:extLst>
          </p:cNvPr>
          <p:cNvPicPr>
            <a:picLocks noChangeAspect="1"/>
          </p:cNvPicPr>
          <p:nvPr/>
        </p:nvPicPr>
        <p:blipFill rotWithShape="1">
          <a:blip r:embed="rId2"/>
          <a:srcRect l="25923" r="25690" b="-1"/>
          <a:stretch/>
        </p:blipFill>
        <p:spPr>
          <a:xfrm>
            <a:off x="7534654" y="10"/>
            <a:ext cx="4657345" cy="6857990"/>
          </a:xfrm>
          <a:prstGeom prst="rect">
            <a:avLst/>
          </a:prstGeom>
        </p:spPr>
      </p:pic>
    </p:spTree>
    <p:extLst>
      <p:ext uri="{BB962C8B-B14F-4D97-AF65-F5344CB8AC3E}">
        <p14:creationId xmlns:p14="http://schemas.microsoft.com/office/powerpoint/2010/main" val="828587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pPr eaLnBrk="1" hangingPunct="1"/>
            <a:r>
              <a:rPr lang="en-GB" altLang="en-US" sz="3000">
                <a:solidFill>
                  <a:srgbClr val="FFFFFF"/>
                </a:solidFill>
              </a:rPr>
              <a:t>Power</a:t>
            </a:r>
          </a:p>
        </p:txBody>
      </p:sp>
      <p:sp>
        <p:nvSpPr>
          <p:cNvPr id="5123" name="Rectangle 3"/>
          <p:cNvSpPr>
            <a:spLocks noGrp="1" noChangeArrowheads="1"/>
          </p:cNvSpPr>
          <p:nvPr>
            <p:ph idx="1"/>
          </p:nvPr>
        </p:nvSpPr>
        <p:spPr>
          <a:xfrm>
            <a:off x="5591695" y="1402080"/>
            <a:ext cx="5320696" cy="4053840"/>
          </a:xfrm>
        </p:spPr>
        <p:txBody>
          <a:bodyPr anchor="ctr">
            <a:normAutofit/>
          </a:bodyPr>
          <a:lstStyle/>
          <a:p>
            <a:pPr eaLnBrk="1" hangingPunct="1"/>
            <a:r>
              <a:rPr lang="en-GB" altLang="en-US"/>
              <a:t>Neil Thompson in his book Power and empowerment (Thompson, 2007) suggests that power is a term that is widely used but nonetheless very hard to pin down and that we will need to settle for a broader understanding of the term that takes account of different theoretical orientations towards it (Thompson, 2007: 4).</a:t>
            </a:r>
          </a:p>
        </p:txBody>
      </p:sp>
    </p:spTree>
    <p:extLst>
      <p:ext uri="{BB962C8B-B14F-4D97-AF65-F5344CB8AC3E}">
        <p14:creationId xmlns:p14="http://schemas.microsoft.com/office/powerpoint/2010/main" val="1131659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9" name="Picture 6148" descr="Person with idea concept">
            <a:extLst>
              <a:ext uri="{FF2B5EF4-FFF2-40B4-BE49-F238E27FC236}">
                <a16:creationId xmlns:a16="http://schemas.microsoft.com/office/drawing/2014/main" id="{A96EF673-668D-4CFB-B543-AEE272A1D19B}"/>
              </a:ext>
            </a:extLst>
          </p:cNvPr>
          <p:cNvPicPr>
            <a:picLocks noChangeAspect="1"/>
          </p:cNvPicPr>
          <p:nvPr/>
        </p:nvPicPr>
        <p:blipFill rotWithShape="1">
          <a:blip r:embed="rId2"/>
          <a:srcRect l="17531" r="9069" b="-1"/>
          <a:stretch/>
        </p:blipFill>
        <p:spPr>
          <a:xfrm>
            <a:off x="4650909" y="10"/>
            <a:ext cx="7541090" cy="6857989"/>
          </a:xfrm>
          <a:prstGeom prst="rect">
            <a:avLst/>
          </a:prstGeom>
        </p:spPr>
      </p:pic>
      <p:sp>
        <p:nvSpPr>
          <p:cNvPr id="75" name="Rectangle 7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643467" y="643467"/>
            <a:ext cx="3363974" cy="1728044"/>
          </a:xfrm>
          <a:noFill/>
          <a:ln>
            <a:solidFill>
              <a:schemeClr val="bg1"/>
            </a:solidFill>
          </a:ln>
        </p:spPr>
        <p:txBody>
          <a:bodyPr wrap="square">
            <a:normAutofit/>
          </a:bodyPr>
          <a:lstStyle/>
          <a:p>
            <a:pPr eaLnBrk="1" hangingPunct="1"/>
            <a:r>
              <a:rPr lang="en-GB" altLang="en-US">
                <a:solidFill>
                  <a:schemeClr val="bg1"/>
                </a:solidFill>
              </a:rPr>
              <a:t>Key Assumption</a:t>
            </a:r>
          </a:p>
        </p:txBody>
      </p:sp>
      <p:sp>
        <p:nvSpPr>
          <p:cNvPr id="6147" name="Rectangle 3"/>
          <p:cNvSpPr>
            <a:spLocks noGrp="1" noChangeArrowheads="1"/>
          </p:cNvSpPr>
          <p:nvPr>
            <p:ph idx="1"/>
          </p:nvPr>
        </p:nvSpPr>
        <p:spPr>
          <a:xfrm>
            <a:off x="643468" y="2638044"/>
            <a:ext cx="3363974" cy="3415622"/>
          </a:xfrm>
        </p:spPr>
        <p:txBody>
          <a:bodyPr>
            <a:normAutofit/>
          </a:bodyPr>
          <a:lstStyle/>
          <a:p>
            <a:pPr eaLnBrk="1" hangingPunct="1"/>
            <a:endParaRPr lang="en-GB" altLang="en-US">
              <a:solidFill>
                <a:schemeClr val="bg1"/>
              </a:solidFill>
            </a:endParaRPr>
          </a:p>
          <a:p>
            <a:pPr eaLnBrk="1" hangingPunct="1"/>
            <a:r>
              <a:rPr lang="en-GB" altLang="en-US">
                <a:solidFill>
                  <a:schemeClr val="bg1"/>
                </a:solidFill>
              </a:rPr>
              <a:t>The notion of Empowering practice is based on the idea that people are deficient or lacking in some form of social capital. </a:t>
            </a:r>
          </a:p>
        </p:txBody>
      </p:sp>
    </p:spTree>
    <p:extLst>
      <p:ext uri="{BB962C8B-B14F-4D97-AF65-F5344CB8AC3E}">
        <p14:creationId xmlns:p14="http://schemas.microsoft.com/office/powerpoint/2010/main" val="509756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7170" name="Rectangle 2"/>
          <p:cNvSpPr>
            <a:spLocks noGrp="1" noChangeArrowheads="1"/>
          </p:cNvSpPr>
          <p:nvPr>
            <p:ph type="title"/>
          </p:nvPr>
        </p:nvSpPr>
        <p:spPr>
          <a:xfrm>
            <a:off x="643467" y="2681103"/>
            <a:ext cx="3363974" cy="1495794"/>
          </a:xfrm>
          <a:noFill/>
          <a:ln>
            <a:solidFill>
              <a:schemeClr val="bg1"/>
            </a:solidFill>
          </a:ln>
        </p:spPr>
        <p:txBody>
          <a:bodyPr wrap="square">
            <a:normAutofit/>
          </a:bodyPr>
          <a:lstStyle/>
          <a:p>
            <a:pPr eaLnBrk="1" hangingPunct="1"/>
            <a:r>
              <a:rPr lang="en-GB" altLang="en-US">
                <a:solidFill>
                  <a:schemeClr val="bg1"/>
                </a:solidFill>
              </a:rPr>
              <a:t>Linkages</a:t>
            </a:r>
          </a:p>
        </p:txBody>
      </p:sp>
      <p:graphicFrame>
        <p:nvGraphicFramePr>
          <p:cNvPr id="7173" name="Rectangle 3">
            <a:extLst>
              <a:ext uri="{FF2B5EF4-FFF2-40B4-BE49-F238E27FC236}">
                <a16:creationId xmlns:a16="http://schemas.microsoft.com/office/drawing/2014/main" id="{8DB7CA4C-185E-40AE-8725-52A34A69B6A2}"/>
              </a:ext>
            </a:extLst>
          </p:cNvPr>
          <p:cNvGraphicFramePr>
            <a:graphicFrameLocks noGrp="1"/>
          </p:cNvGraphicFramePr>
          <p:nvPr>
            <p:ph idx="1"/>
            <p:extLst>
              <p:ext uri="{D42A27DB-BD31-4B8C-83A1-F6EECF244321}">
                <p14:modId xmlns:p14="http://schemas.microsoft.com/office/powerpoint/2010/main" val="1215327073"/>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9105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6AD85578-1E4B-4014-9D52-E76894750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alpha val="5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4" name="Rectangle 73">
            <a:extLst>
              <a:ext uri="{FF2B5EF4-FFF2-40B4-BE49-F238E27FC236}">
                <a16:creationId xmlns:a16="http://schemas.microsoft.com/office/drawing/2014/main" id="{48550B3F-9390-4CA1-B3C8-91529289D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1949518" y="1059838"/>
            <a:ext cx="3632052" cy="4738324"/>
          </a:xfrm>
          <a:noFill/>
          <a:ln>
            <a:noFill/>
          </a:ln>
        </p:spPr>
        <p:txBody>
          <a:bodyPr>
            <a:normAutofit/>
          </a:bodyPr>
          <a:lstStyle/>
          <a:p>
            <a:pPr eaLnBrk="1" hangingPunct="1"/>
            <a:r>
              <a:rPr lang="en-GB" altLang="en-US" sz="2300">
                <a:solidFill>
                  <a:schemeClr val="bg1"/>
                </a:solidFill>
              </a:rPr>
              <a:t>Conscientization</a:t>
            </a:r>
          </a:p>
        </p:txBody>
      </p:sp>
      <p:sp>
        <p:nvSpPr>
          <p:cNvPr id="8195" name="Rectangle 3"/>
          <p:cNvSpPr>
            <a:spLocks noGrp="1" noChangeArrowheads="1"/>
          </p:cNvSpPr>
          <p:nvPr>
            <p:ph idx="1"/>
          </p:nvPr>
        </p:nvSpPr>
        <p:spPr>
          <a:xfrm>
            <a:off x="6679109" y="1059838"/>
            <a:ext cx="4665397" cy="4738323"/>
          </a:xfrm>
        </p:spPr>
        <p:txBody>
          <a:bodyPr anchor="ctr">
            <a:normAutofit/>
          </a:bodyPr>
          <a:lstStyle/>
          <a:p>
            <a:pPr eaLnBrk="1" hangingPunct="1"/>
            <a:r>
              <a:rPr lang="en-GB" altLang="en-US" dirty="0"/>
              <a:t>Dalrymple and Burke (2001: 15) quote Freire (1972) ‘in order for the oppressed to be able to wage the struggle for their liberation they must perceive the reality of oppression, not as a closed world from which there is no exit, but as a limited situation which they can transform’.</a:t>
            </a:r>
          </a:p>
        </p:txBody>
      </p:sp>
    </p:spTree>
    <p:extLst>
      <p:ext uri="{BB962C8B-B14F-4D97-AF65-F5344CB8AC3E}">
        <p14:creationId xmlns:p14="http://schemas.microsoft.com/office/powerpoint/2010/main" val="3945056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2231136" y="467418"/>
            <a:ext cx="7729728" cy="1188720"/>
          </a:xfrm>
          <a:solidFill>
            <a:srgbClr val="FFFFFF"/>
          </a:solidFill>
        </p:spPr>
        <p:txBody>
          <a:bodyPr>
            <a:normAutofit/>
          </a:bodyPr>
          <a:lstStyle/>
          <a:p>
            <a:pPr eaLnBrk="1" hangingPunct="1"/>
            <a:r>
              <a:rPr lang="en-GB" altLang="en-US"/>
              <a:t>Empowerment – what is it?</a:t>
            </a:r>
          </a:p>
        </p:txBody>
      </p:sp>
      <p:sp>
        <p:nvSpPr>
          <p:cNvPr id="4099" name="Rectangle 3"/>
          <p:cNvSpPr>
            <a:spLocks noGrp="1" noChangeArrowheads="1"/>
          </p:cNvSpPr>
          <p:nvPr>
            <p:ph idx="1"/>
          </p:nvPr>
        </p:nvSpPr>
        <p:spPr>
          <a:xfrm>
            <a:off x="1706062" y="2291262"/>
            <a:ext cx="8779512" cy="2879256"/>
          </a:xfrm>
        </p:spPr>
        <p:txBody>
          <a:bodyPr>
            <a:normAutofit/>
          </a:bodyPr>
          <a:lstStyle/>
          <a:p>
            <a:pPr eaLnBrk="1" hangingPunct="1">
              <a:lnSpc>
                <a:spcPct val="90000"/>
              </a:lnSpc>
            </a:pPr>
            <a:r>
              <a:rPr lang="en-GB" altLang="en-US">
                <a:solidFill>
                  <a:srgbClr val="404040"/>
                </a:solidFill>
              </a:rPr>
              <a:t>Empowerment – what does the term mean to you?</a:t>
            </a:r>
          </a:p>
          <a:p>
            <a:pPr eaLnBrk="1" hangingPunct="1">
              <a:lnSpc>
                <a:spcPct val="90000"/>
              </a:lnSpc>
              <a:buFontTx/>
              <a:buNone/>
            </a:pPr>
            <a:endParaRPr lang="en-GB" altLang="en-US">
              <a:solidFill>
                <a:srgbClr val="404040"/>
              </a:solidFill>
            </a:endParaRPr>
          </a:p>
          <a:p>
            <a:pPr lvl="1" eaLnBrk="1" hangingPunct="1">
              <a:lnSpc>
                <a:spcPct val="90000"/>
              </a:lnSpc>
            </a:pPr>
            <a:r>
              <a:rPr lang="en-GB" altLang="en-US">
                <a:solidFill>
                  <a:srgbClr val="404040"/>
                </a:solidFill>
              </a:rPr>
              <a:t>Gaining more control over your own life?</a:t>
            </a:r>
          </a:p>
          <a:p>
            <a:pPr lvl="1" eaLnBrk="1" hangingPunct="1">
              <a:lnSpc>
                <a:spcPct val="90000"/>
              </a:lnSpc>
            </a:pPr>
            <a:r>
              <a:rPr lang="en-GB" altLang="en-US">
                <a:solidFill>
                  <a:srgbClr val="404040"/>
                </a:solidFill>
              </a:rPr>
              <a:t>Being aware of and using your personal resources?</a:t>
            </a:r>
          </a:p>
          <a:p>
            <a:pPr lvl="1" eaLnBrk="1" hangingPunct="1">
              <a:lnSpc>
                <a:spcPct val="90000"/>
              </a:lnSpc>
            </a:pPr>
            <a:r>
              <a:rPr lang="en-GB" altLang="en-US">
                <a:solidFill>
                  <a:srgbClr val="404040"/>
                </a:solidFill>
              </a:rPr>
              <a:t>Overcoming obstacles to meet your needs and aspirations?</a:t>
            </a:r>
          </a:p>
          <a:p>
            <a:pPr lvl="1" eaLnBrk="1" hangingPunct="1">
              <a:lnSpc>
                <a:spcPct val="90000"/>
              </a:lnSpc>
            </a:pPr>
            <a:r>
              <a:rPr lang="en-GB" altLang="en-US">
                <a:solidFill>
                  <a:srgbClr val="404040"/>
                </a:solidFill>
              </a:rPr>
              <a:t>Having your voice heard in decision making?</a:t>
            </a:r>
          </a:p>
          <a:p>
            <a:pPr lvl="1" eaLnBrk="1" hangingPunct="1">
              <a:lnSpc>
                <a:spcPct val="90000"/>
              </a:lnSpc>
            </a:pPr>
            <a:r>
              <a:rPr lang="en-GB" altLang="en-US">
                <a:solidFill>
                  <a:srgbClr val="404040"/>
                </a:solidFill>
              </a:rPr>
              <a:t>Being able to challenge inequality and oppression in your life?</a:t>
            </a:r>
          </a:p>
          <a:p>
            <a:pPr lvl="1" eaLnBrk="1" hangingPunct="1">
              <a:lnSpc>
                <a:spcPct val="90000"/>
              </a:lnSpc>
              <a:buFontTx/>
              <a:buNone/>
            </a:pPr>
            <a:r>
              <a:rPr lang="en-GB" altLang="en-US">
                <a:solidFill>
                  <a:srgbClr val="404040"/>
                </a:solidFill>
              </a:rPr>
              <a:t>	See Dalrymple and Burke (2001: 49) </a:t>
            </a:r>
          </a:p>
        </p:txBody>
      </p:sp>
    </p:spTree>
    <p:extLst>
      <p:ext uri="{BB962C8B-B14F-4D97-AF65-F5344CB8AC3E}">
        <p14:creationId xmlns:p14="http://schemas.microsoft.com/office/powerpoint/2010/main" val="25763969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anim calcmode="lin" valueType="num">
                                      <p:cBhvr additive="base">
                                        <p:cTn id="7"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9">
                                            <p:txEl>
                                              <p:pRg st="3" end="3"/>
                                            </p:txEl>
                                          </p:spTgt>
                                        </p:tgtEl>
                                        <p:attrNameLst>
                                          <p:attrName>style.visibility</p:attrName>
                                        </p:attrNameLst>
                                      </p:cBhvr>
                                      <p:to>
                                        <p:strVal val="visible"/>
                                      </p:to>
                                    </p:set>
                                    <p:anim calcmode="lin" valueType="num">
                                      <p:cBhvr additive="base">
                                        <p:cTn id="11"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099">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099">
                                            <p:txEl>
                                              <p:charRg st="138" end="198"/>
                                            </p:txEl>
                                          </p:spTgt>
                                        </p:tgtEl>
                                        <p:attrNameLst>
                                          <p:attrName>style.visibility</p:attrName>
                                        </p:attrNameLst>
                                      </p:cBhvr>
                                      <p:to>
                                        <p:strVal val="visible"/>
                                      </p:to>
                                    </p:set>
                                    <p:anim calcmode="lin" valueType="num">
                                      <p:cBhvr additive="base">
                                        <p:cTn id="15" dur="500" fill="hold"/>
                                        <p:tgtEl>
                                          <p:spTgt spid="4099">
                                            <p:txEl>
                                              <p:charRg st="138" end="19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099">
                                            <p:txEl>
                                              <p:charRg st="138" end="198"/>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099">
                                            <p:txEl>
                                              <p:charRg st="198" end="242"/>
                                            </p:txEl>
                                          </p:spTgt>
                                        </p:tgtEl>
                                        <p:attrNameLst>
                                          <p:attrName>style.visibility</p:attrName>
                                        </p:attrNameLst>
                                      </p:cBhvr>
                                      <p:to>
                                        <p:strVal val="visible"/>
                                      </p:to>
                                    </p:set>
                                    <p:anim calcmode="lin" valueType="num">
                                      <p:cBhvr additive="base">
                                        <p:cTn id="19" dur="500" fill="hold"/>
                                        <p:tgtEl>
                                          <p:spTgt spid="4099">
                                            <p:txEl>
                                              <p:charRg st="198" end="24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charRg st="198" end="24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099">
                                            <p:txEl>
                                              <p:charRg st="242" end="306"/>
                                            </p:txEl>
                                          </p:spTgt>
                                        </p:tgtEl>
                                        <p:attrNameLst>
                                          <p:attrName>style.visibility</p:attrName>
                                        </p:attrNameLst>
                                      </p:cBhvr>
                                      <p:to>
                                        <p:strVal val="visible"/>
                                      </p:to>
                                    </p:set>
                                    <p:anim calcmode="lin" valueType="num">
                                      <p:cBhvr additive="base">
                                        <p:cTn id="23" dur="500" fill="hold"/>
                                        <p:tgtEl>
                                          <p:spTgt spid="4099">
                                            <p:txEl>
                                              <p:charRg st="242" end="30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099">
                                            <p:txEl>
                                              <p:charRg st="242" end="30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099">
                                            <p:txEl>
                                              <p:charRg st="306" end="340"/>
                                            </p:txEl>
                                          </p:spTgt>
                                        </p:tgtEl>
                                        <p:attrNameLst>
                                          <p:attrName>style.visibility</p:attrName>
                                        </p:attrNameLst>
                                      </p:cBhvr>
                                      <p:to>
                                        <p:strVal val="visible"/>
                                      </p:to>
                                    </p:set>
                                    <p:anim calcmode="lin" valueType="num">
                                      <p:cBhvr additive="base">
                                        <p:cTn id="27" dur="500" fill="hold"/>
                                        <p:tgtEl>
                                          <p:spTgt spid="4099">
                                            <p:txEl>
                                              <p:charRg st="306" end="34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099">
                                            <p:txEl>
                                              <p:charRg st="306" end="34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829781" y="2708804"/>
            <a:ext cx="3698803" cy="1440394"/>
          </a:xfrm>
          <a:noFill/>
          <a:ln>
            <a:solidFill>
              <a:schemeClr val="tx1"/>
            </a:solidFill>
          </a:ln>
        </p:spPr>
        <p:txBody>
          <a:bodyPr>
            <a:normAutofit/>
          </a:bodyPr>
          <a:lstStyle/>
          <a:p>
            <a:pPr eaLnBrk="1" hangingPunct="1"/>
            <a:r>
              <a:rPr lang="en-GB" altLang="en-US" sz="2400">
                <a:solidFill>
                  <a:schemeClr val="tx1"/>
                </a:solidFill>
              </a:rPr>
              <a:t>Individual Exercise</a:t>
            </a:r>
          </a:p>
        </p:txBody>
      </p:sp>
      <p:sp>
        <p:nvSpPr>
          <p:cNvPr id="72" name="Rectangle 71">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Rectangle 3"/>
          <p:cNvSpPr>
            <a:spLocks noGrp="1" noChangeArrowheads="1"/>
          </p:cNvSpPr>
          <p:nvPr>
            <p:ph idx="1"/>
          </p:nvPr>
        </p:nvSpPr>
        <p:spPr>
          <a:xfrm>
            <a:off x="6049182" y="802638"/>
            <a:ext cx="5408696" cy="5252722"/>
          </a:xfrm>
        </p:spPr>
        <p:txBody>
          <a:bodyPr anchor="ctr">
            <a:normAutofit/>
          </a:bodyPr>
          <a:lstStyle/>
          <a:p>
            <a:pPr eaLnBrk="1" hangingPunct="1"/>
            <a:r>
              <a:rPr lang="en-GB" altLang="en-US">
                <a:solidFill>
                  <a:schemeClr val="bg1"/>
                </a:solidFill>
              </a:rPr>
              <a:t>Identify three times in your life when you have felt powerful.</a:t>
            </a:r>
          </a:p>
          <a:p>
            <a:pPr eaLnBrk="1" hangingPunct="1"/>
            <a:endParaRPr lang="en-GB" altLang="en-US">
              <a:solidFill>
                <a:schemeClr val="bg1"/>
              </a:solidFill>
            </a:endParaRPr>
          </a:p>
          <a:p>
            <a:pPr eaLnBrk="1" hangingPunct="1"/>
            <a:r>
              <a:rPr lang="en-GB" altLang="en-US">
                <a:solidFill>
                  <a:schemeClr val="bg1"/>
                </a:solidFill>
              </a:rPr>
              <a:t>Identify three times in your life when you have felt powerless or oppressed.</a:t>
            </a:r>
          </a:p>
          <a:p>
            <a:pPr eaLnBrk="1" hangingPunct="1"/>
            <a:endParaRPr lang="en-GB" altLang="en-US">
              <a:solidFill>
                <a:schemeClr val="bg1"/>
              </a:solidFill>
            </a:endParaRPr>
          </a:p>
          <a:p>
            <a:pPr eaLnBrk="1" hangingPunct="1"/>
            <a:r>
              <a:rPr lang="en-GB" altLang="en-US">
                <a:solidFill>
                  <a:schemeClr val="bg1"/>
                </a:solidFill>
              </a:rPr>
              <a:t>In pairs try to identify why you felt powerful or powerless and use these characteristics to help you come up with a definition of power.</a:t>
            </a:r>
          </a:p>
        </p:txBody>
      </p:sp>
    </p:spTree>
    <p:extLst>
      <p:ext uri="{BB962C8B-B14F-4D97-AF65-F5344CB8AC3E}">
        <p14:creationId xmlns:p14="http://schemas.microsoft.com/office/powerpoint/2010/main" val="219106585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8181171" y="2681103"/>
            <a:ext cx="3363974" cy="1495794"/>
          </a:xfrm>
          <a:noFill/>
          <a:ln>
            <a:solidFill>
              <a:srgbClr val="FFFFFF"/>
            </a:solidFill>
          </a:ln>
        </p:spPr>
        <p:txBody>
          <a:bodyPr wrap="square">
            <a:normAutofit/>
          </a:bodyPr>
          <a:lstStyle/>
          <a:p>
            <a:pPr eaLnBrk="1" hangingPunct="1"/>
            <a:r>
              <a:rPr lang="en-GB" altLang="en-US" sz="2600">
                <a:solidFill>
                  <a:srgbClr val="FFFFFF"/>
                </a:solidFill>
              </a:rPr>
              <a:t>Power at a Structural level</a:t>
            </a:r>
          </a:p>
        </p:txBody>
      </p:sp>
      <p:graphicFrame>
        <p:nvGraphicFramePr>
          <p:cNvPr id="11269" name="Rectangle 3">
            <a:extLst>
              <a:ext uri="{FF2B5EF4-FFF2-40B4-BE49-F238E27FC236}">
                <a16:creationId xmlns:a16="http://schemas.microsoft.com/office/drawing/2014/main" id="{231B7398-8C9F-4B32-93F7-4075AF6C1E3D}"/>
              </a:ext>
            </a:extLst>
          </p:cNvPr>
          <p:cNvGraphicFramePr>
            <a:graphicFrameLocks noGrp="1"/>
          </p:cNvGraphicFramePr>
          <p:nvPr>
            <p:ph idx="1"/>
            <p:extLst>
              <p:ext uri="{D42A27DB-BD31-4B8C-83A1-F6EECF244321}">
                <p14:modId xmlns:p14="http://schemas.microsoft.com/office/powerpoint/2010/main" val="3624858817"/>
              </p:ext>
            </p:extLst>
          </p:nvPr>
        </p:nvGraphicFramePr>
        <p:xfrm>
          <a:off x="920750" y="965200"/>
          <a:ext cx="5651500"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6026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908BAF3-E5E9-4D9A-9CA6-CBD0A6447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88BE1630-2DA4-4597-927C-4EAAFEE0D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1" name="Rectangle 3"/>
          <p:cNvSpPr>
            <a:spLocks noGrp="1" noChangeArrowheads="1"/>
          </p:cNvSpPr>
          <p:nvPr>
            <p:ph idx="1"/>
          </p:nvPr>
        </p:nvSpPr>
        <p:spPr>
          <a:xfrm>
            <a:off x="1921256" y="652347"/>
            <a:ext cx="3701710" cy="5553307"/>
          </a:xfrm>
        </p:spPr>
        <p:txBody>
          <a:bodyPr anchor="ctr">
            <a:normAutofit/>
          </a:bodyPr>
          <a:lstStyle/>
          <a:p>
            <a:pPr eaLnBrk="1" hangingPunct="1"/>
            <a:r>
              <a:rPr lang="en-GB" altLang="en-US">
                <a:solidFill>
                  <a:schemeClr val="tx1"/>
                </a:solidFill>
              </a:rPr>
              <a:t>Foucault is a key theorist and considered how power is used on an everyday basis.</a:t>
            </a:r>
          </a:p>
          <a:p>
            <a:pPr eaLnBrk="1" hangingPunct="1">
              <a:buFontTx/>
              <a:buNone/>
            </a:pPr>
            <a:endParaRPr lang="en-GB" altLang="en-US">
              <a:solidFill>
                <a:schemeClr val="tx1"/>
              </a:solidFill>
            </a:endParaRPr>
          </a:p>
          <a:p>
            <a:pPr lvl="1" eaLnBrk="1" hangingPunct="1"/>
            <a:r>
              <a:rPr lang="en-GB" altLang="en-US">
                <a:solidFill>
                  <a:schemeClr val="tx1"/>
                </a:solidFill>
              </a:rPr>
              <a:t>Foucault suggests that there is a network of practices and institutions in society which effectively controls people and consequently governments do not need to assert their power in an explicit way (surveillance, data gathering, CCTV).</a:t>
            </a:r>
          </a:p>
        </p:txBody>
      </p:sp>
      <p:sp>
        <p:nvSpPr>
          <p:cNvPr id="76" name="Rectangle 75">
            <a:extLst>
              <a:ext uri="{FF2B5EF4-FFF2-40B4-BE49-F238E27FC236}">
                <a16:creationId xmlns:a16="http://schemas.microsoft.com/office/drawing/2014/main" id="{11D4A801-B08B-4DED-B983-8DC144138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432" y="0"/>
            <a:ext cx="60995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7291361" y="1184743"/>
            <a:ext cx="3701710" cy="4488514"/>
          </a:xfrm>
          <a:noFill/>
          <a:ln>
            <a:solidFill>
              <a:srgbClr val="FFFFFF"/>
            </a:solidFill>
          </a:ln>
        </p:spPr>
        <p:txBody>
          <a:bodyPr>
            <a:normAutofit/>
          </a:bodyPr>
          <a:lstStyle/>
          <a:p>
            <a:pPr eaLnBrk="1" hangingPunct="1"/>
            <a:r>
              <a:rPr lang="en-GB" altLang="en-US" sz="3200">
                <a:solidFill>
                  <a:srgbClr val="FFFFFF"/>
                </a:solidFill>
              </a:rPr>
              <a:t>Power at an Individual level</a:t>
            </a:r>
          </a:p>
        </p:txBody>
      </p:sp>
    </p:spTree>
    <p:extLst>
      <p:ext uri="{BB962C8B-B14F-4D97-AF65-F5344CB8AC3E}">
        <p14:creationId xmlns:p14="http://schemas.microsoft.com/office/powerpoint/2010/main" val="66967229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908BAF3-E5E9-4D9A-9CA6-CBD0A6447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88BE1630-2DA4-4597-927C-4EAAFEE0D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3"/>
          <p:cNvSpPr>
            <a:spLocks noGrp="1" noChangeArrowheads="1"/>
          </p:cNvSpPr>
          <p:nvPr>
            <p:ph idx="1"/>
          </p:nvPr>
        </p:nvSpPr>
        <p:spPr>
          <a:xfrm>
            <a:off x="1921256" y="652347"/>
            <a:ext cx="3701710" cy="5553307"/>
          </a:xfrm>
        </p:spPr>
        <p:txBody>
          <a:bodyPr anchor="ctr">
            <a:normAutofit/>
          </a:bodyPr>
          <a:lstStyle/>
          <a:p>
            <a:pPr eaLnBrk="1" hangingPunct="1"/>
            <a:r>
              <a:rPr lang="en-GB" altLang="en-US">
                <a:solidFill>
                  <a:schemeClr val="tx1"/>
                </a:solidFill>
              </a:rPr>
              <a:t>Abercrombie and Warde (2000: 188) argue from a social class perspective:</a:t>
            </a:r>
          </a:p>
          <a:p>
            <a:pPr eaLnBrk="1" hangingPunct="1"/>
            <a:endParaRPr lang="en-GB" altLang="en-US">
              <a:solidFill>
                <a:schemeClr val="tx1"/>
              </a:solidFill>
            </a:endParaRPr>
          </a:p>
          <a:p>
            <a:pPr lvl="1" eaLnBrk="1" hangingPunct="1"/>
            <a:r>
              <a:rPr lang="en-GB" altLang="en-US">
                <a:solidFill>
                  <a:schemeClr val="tx1"/>
                </a:solidFill>
              </a:rPr>
              <a:t>The upper class, and especially its business core, forms a relatively closed, coherent and self-recruiting elite.  Coherence, combined with great wealth and the effective control of very large businesses, gives great power.  The business core is also connected with other members of the upper class at the top of other fields like politics, the civil service and the professions (see also secret state).</a:t>
            </a:r>
          </a:p>
        </p:txBody>
      </p:sp>
      <p:sp>
        <p:nvSpPr>
          <p:cNvPr id="76" name="Rectangle 75">
            <a:extLst>
              <a:ext uri="{FF2B5EF4-FFF2-40B4-BE49-F238E27FC236}">
                <a16:creationId xmlns:a16="http://schemas.microsoft.com/office/drawing/2014/main" id="{11D4A801-B08B-4DED-B983-8DC144138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432" y="0"/>
            <a:ext cx="60995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7291361" y="1184743"/>
            <a:ext cx="3701710" cy="4488514"/>
          </a:xfrm>
          <a:noFill/>
          <a:ln>
            <a:solidFill>
              <a:srgbClr val="FFFFFF"/>
            </a:solidFill>
          </a:ln>
        </p:spPr>
        <p:txBody>
          <a:bodyPr>
            <a:normAutofit/>
          </a:bodyPr>
          <a:lstStyle/>
          <a:p>
            <a:pPr eaLnBrk="1" hangingPunct="1"/>
            <a:r>
              <a:rPr lang="en-GB" altLang="en-US" sz="3200">
                <a:solidFill>
                  <a:srgbClr val="FFFFFF"/>
                </a:solidFill>
              </a:rPr>
              <a:t>Empowerment in context</a:t>
            </a:r>
          </a:p>
        </p:txBody>
      </p:sp>
    </p:spTree>
    <p:extLst>
      <p:ext uri="{BB962C8B-B14F-4D97-AF65-F5344CB8AC3E}">
        <p14:creationId xmlns:p14="http://schemas.microsoft.com/office/powerpoint/2010/main" val="326264883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908BAF3-E5E9-4D9A-9CA6-CBD0A6447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88BE1630-2DA4-4597-927C-4EAAFEE0D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Rectangle 3"/>
          <p:cNvSpPr>
            <a:spLocks noGrp="1" noChangeArrowheads="1"/>
          </p:cNvSpPr>
          <p:nvPr>
            <p:ph idx="1"/>
          </p:nvPr>
        </p:nvSpPr>
        <p:spPr>
          <a:xfrm>
            <a:off x="1921256" y="652347"/>
            <a:ext cx="3701710" cy="5553307"/>
          </a:xfrm>
        </p:spPr>
        <p:txBody>
          <a:bodyPr anchor="ctr">
            <a:normAutofit/>
          </a:bodyPr>
          <a:lstStyle/>
          <a:p>
            <a:pPr eaLnBrk="1" hangingPunct="1"/>
            <a:r>
              <a:rPr lang="en-GB" altLang="en-US">
                <a:solidFill>
                  <a:schemeClr val="tx1"/>
                </a:solidFill>
              </a:rPr>
              <a:t>Williams (2010: 97) offers some key factors which affect the ability of the group to be an empowered and enlightened experience:</a:t>
            </a:r>
          </a:p>
          <a:p>
            <a:pPr eaLnBrk="1" hangingPunct="1">
              <a:buFontTx/>
              <a:buNone/>
            </a:pPr>
            <a:endParaRPr lang="en-GB" altLang="en-US">
              <a:solidFill>
                <a:schemeClr val="tx1"/>
              </a:solidFill>
            </a:endParaRPr>
          </a:p>
          <a:p>
            <a:pPr lvl="1" eaLnBrk="1" hangingPunct="1"/>
            <a:r>
              <a:rPr lang="en-GB" altLang="en-US">
                <a:solidFill>
                  <a:schemeClr val="tx1"/>
                </a:solidFill>
              </a:rPr>
              <a:t>Focus, i.e. the aims of the group</a:t>
            </a:r>
          </a:p>
          <a:p>
            <a:pPr lvl="1" eaLnBrk="1" hangingPunct="1"/>
            <a:r>
              <a:rPr lang="en-GB" altLang="en-US">
                <a:solidFill>
                  <a:schemeClr val="tx1"/>
                </a:solidFill>
              </a:rPr>
              <a:t>Inter-group communication including decision making processes</a:t>
            </a:r>
          </a:p>
          <a:p>
            <a:pPr lvl="1" eaLnBrk="1" hangingPunct="1"/>
            <a:r>
              <a:rPr lang="en-GB" altLang="en-US">
                <a:solidFill>
                  <a:schemeClr val="tx1"/>
                </a:solidFill>
              </a:rPr>
              <a:t>Relationships within the group, e.g. roles and norms</a:t>
            </a:r>
          </a:p>
        </p:txBody>
      </p:sp>
      <p:sp>
        <p:nvSpPr>
          <p:cNvPr id="76" name="Rectangle 75">
            <a:extLst>
              <a:ext uri="{FF2B5EF4-FFF2-40B4-BE49-F238E27FC236}">
                <a16:creationId xmlns:a16="http://schemas.microsoft.com/office/drawing/2014/main" id="{11D4A801-B08B-4DED-B983-8DC144138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432" y="0"/>
            <a:ext cx="60995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p:cNvSpPr>
            <a:spLocks noGrp="1" noChangeArrowheads="1"/>
          </p:cNvSpPr>
          <p:nvPr>
            <p:ph type="title"/>
          </p:nvPr>
        </p:nvSpPr>
        <p:spPr>
          <a:xfrm>
            <a:off x="7291361" y="1184743"/>
            <a:ext cx="3701710" cy="4488514"/>
          </a:xfrm>
          <a:noFill/>
          <a:ln>
            <a:solidFill>
              <a:srgbClr val="FFFFFF"/>
            </a:solidFill>
          </a:ln>
        </p:spPr>
        <p:txBody>
          <a:bodyPr>
            <a:normAutofit/>
          </a:bodyPr>
          <a:lstStyle/>
          <a:p>
            <a:pPr eaLnBrk="1" hangingPunct="1"/>
            <a:r>
              <a:rPr lang="en-GB" altLang="en-US" sz="3200">
                <a:solidFill>
                  <a:srgbClr val="FFFFFF"/>
                </a:solidFill>
              </a:rPr>
              <a:t>Empowerment in Practice</a:t>
            </a:r>
          </a:p>
        </p:txBody>
      </p:sp>
    </p:spTree>
    <p:extLst>
      <p:ext uri="{BB962C8B-B14F-4D97-AF65-F5344CB8AC3E}">
        <p14:creationId xmlns:p14="http://schemas.microsoft.com/office/powerpoint/2010/main" val="197769041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77F460BB-FB87-45F2-BD48-0F23BCD24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9" name="Picture 16388" descr="Sticky notes on a wall">
            <a:extLst>
              <a:ext uri="{FF2B5EF4-FFF2-40B4-BE49-F238E27FC236}">
                <a16:creationId xmlns:a16="http://schemas.microsoft.com/office/drawing/2014/main" id="{D146A0DA-CF4F-43DB-B8D8-E73ADF214DCD}"/>
              </a:ext>
            </a:extLst>
          </p:cNvPr>
          <p:cNvPicPr>
            <a:picLocks noChangeAspect="1"/>
          </p:cNvPicPr>
          <p:nvPr/>
        </p:nvPicPr>
        <p:blipFill rotWithShape="1">
          <a:blip r:embed="rId2"/>
          <a:srcRect l="11537" r="11801" b="2"/>
          <a:stretch/>
        </p:blipFill>
        <p:spPr>
          <a:xfrm>
            <a:off x="4654296" y="10"/>
            <a:ext cx="7537704" cy="6857990"/>
          </a:xfrm>
          <a:prstGeom prst="rect">
            <a:avLst/>
          </a:prstGeom>
        </p:spPr>
      </p:pic>
      <p:sp>
        <p:nvSpPr>
          <p:cNvPr id="16386" name="Rectangle 2"/>
          <p:cNvSpPr>
            <a:spLocks noGrp="1" noChangeArrowheads="1"/>
          </p:cNvSpPr>
          <p:nvPr>
            <p:ph type="title"/>
          </p:nvPr>
        </p:nvSpPr>
        <p:spPr>
          <a:xfrm>
            <a:off x="5458968" y="2834640"/>
            <a:ext cx="5928360" cy="1188720"/>
          </a:xfrm>
          <a:solidFill>
            <a:schemeClr val="bg1">
              <a:alpha val="80000"/>
            </a:schemeClr>
          </a:solidFill>
          <a:ln>
            <a:solidFill>
              <a:schemeClr val="tx1">
                <a:lumMod val="75000"/>
                <a:lumOff val="25000"/>
              </a:schemeClr>
            </a:solidFill>
          </a:ln>
        </p:spPr>
        <p:txBody>
          <a:bodyPr>
            <a:normAutofit/>
          </a:bodyPr>
          <a:lstStyle/>
          <a:p>
            <a:pPr eaLnBrk="1" hangingPunct="1"/>
            <a:r>
              <a:rPr lang="en-GB" altLang="en-US">
                <a:solidFill>
                  <a:schemeClr val="tx1">
                    <a:lumMod val="85000"/>
                    <a:lumOff val="15000"/>
                  </a:schemeClr>
                </a:solidFill>
              </a:rPr>
              <a:t>A Process of Empowerment</a:t>
            </a:r>
          </a:p>
        </p:txBody>
      </p:sp>
      <p:sp>
        <p:nvSpPr>
          <p:cNvPr id="16387" name="Rectangle 3"/>
          <p:cNvSpPr>
            <a:spLocks noGrp="1" noChangeArrowheads="1"/>
          </p:cNvSpPr>
          <p:nvPr>
            <p:ph idx="1"/>
          </p:nvPr>
        </p:nvSpPr>
        <p:spPr>
          <a:xfrm>
            <a:off x="640081" y="973600"/>
            <a:ext cx="3374136" cy="4924280"/>
          </a:xfrm>
        </p:spPr>
        <p:txBody>
          <a:bodyPr anchor="ctr">
            <a:normAutofit/>
          </a:bodyPr>
          <a:lstStyle/>
          <a:p>
            <a:pPr eaLnBrk="1" hangingPunct="1"/>
            <a:r>
              <a:rPr lang="en-GB" altLang="en-US">
                <a:solidFill>
                  <a:srgbClr val="FFFFFF"/>
                </a:solidFill>
              </a:rPr>
              <a:t>Dalrymple and Burke (2001)</a:t>
            </a:r>
          </a:p>
          <a:p>
            <a:pPr lvl="1" eaLnBrk="1" hangingPunct="1"/>
            <a:r>
              <a:rPr lang="en-GB" altLang="en-US">
                <a:solidFill>
                  <a:srgbClr val="FFFFFF"/>
                </a:solidFill>
              </a:rPr>
              <a:t>Level 1 Feelings (of powerlessness)</a:t>
            </a:r>
          </a:p>
          <a:p>
            <a:pPr lvl="1" eaLnBrk="1" hangingPunct="1"/>
            <a:r>
              <a:rPr lang="en-GB" altLang="en-US">
                <a:solidFill>
                  <a:srgbClr val="FFFFFF"/>
                </a:solidFill>
              </a:rPr>
              <a:t>Level 2 Ideas (about ones self)</a:t>
            </a:r>
          </a:p>
          <a:p>
            <a:pPr lvl="1" eaLnBrk="1" hangingPunct="1"/>
            <a:r>
              <a:rPr lang="en-GB" altLang="en-US">
                <a:solidFill>
                  <a:srgbClr val="FFFFFF"/>
                </a:solidFill>
              </a:rPr>
              <a:t>Level 3 Action (for change, becoming more powerful)</a:t>
            </a:r>
          </a:p>
          <a:p>
            <a:pPr lvl="1" eaLnBrk="1" hangingPunct="1"/>
            <a:endParaRPr lang="en-GB" altLang="en-US">
              <a:solidFill>
                <a:srgbClr val="FFFFFF"/>
              </a:solidFill>
            </a:endParaRPr>
          </a:p>
          <a:p>
            <a:pPr eaLnBrk="1" hangingPunct="1"/>
            <a:r>
              <a:rPr lang="en-GB" altLang="en-US">
                <a:solidFill>
                  <a:srgbClr val="FFFFFF"/>
                </a:solidFill>
              </a:rPr>
              <a:t>Note: one does not achieve Empowerment, it is a continual process of growth and change</a:t>
            </a:r>
          </a:p>
        </p:txBody>
      </p:sp>
    </p:spTree>
    <p:extLst>
      <p:ext uri="{BB962C8B-B14F-4D97-AF65-F5344CB8AC3E}">
        <p14:creationId xmlns:p14="http://schemas.microsoft.com/office/powerpoint/2010/main" val="371192458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908BAF3-E5E9-4D9A-9CA6-CBD0A6447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88BE1630-2DA4-4597-927C-4EAAFEE0D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3"/>
          <p:cNvSpPr>
            <a:spLocks noGrp="1" noChangeArrowheads="1"/>
          </p:cNvSpPr>
          <p:nvPr>
            <p:ph idx="1"/>
          </p:nvPr>
        </p:nvSpPr>
        <p:spPr>
          <a:xfrm>
            <a:off x="1921256" y="652347"/>
            <a:ext cx="3701710" cy="5553307"/>
          </a:xfrm>
        </p:spPr>
        <p:txBody>
          <a:bodyPr anchor="ctr">
            <a:normAutofit/>
          </a:bodyPr>
          <a:lstStyle/>
          <a:p>
            <a:pPr eaLnBrk="1" hangingPunct="1"/>
            <a:r>
              <a:rPr lang="en-GB" altLang="en-US">
                <a:solidFill>
                  <a:schemeClr val="tx1"/>
                </a:solidFill>
              </a:rPr>
              <a:t>Faubion states that power is a matter of:</a:t>
            </a:r>
          </a:p>
          <a:p>
            <a:pPr eaLnBrk="1" hangingPunct="1">
              <a:buFontTx/>
              <a:buNone/>
            </a:pPr>
            <a:endParaRPr lang="en-GB" altLang="en-US">
              <a:solidFill>
                <a:schemeClr val="tx1"/>
              </a:solidFill>
            </a:endParaRPr>
          </a:p>
          <a:p>
            <a:pPr lvl="1" eaLnBrk="1" hangingPunct="1"/>
            <a:r>
              <a:rPr lang="en-GB" altLang="en-US">
                <a:solidFill>
                  <a:schemeClr val="tx1"/>
                </a:solidFill>
              </a:rPr>
              <a:t>Maximising capacities while minimising domination.</a:t>
            </a:r>
          </a:p>
          <a:p>
            <a:pPr lvl="1" eaLnBrk="1" hangingPunct="1">
              <a:buFontTx/>
              <a:buNone/>
            </a:pPr>
            <a:r>
              <a:rPr lang="en-GB" altLang="en-US">
                <a:solidFill>
                  <a:schemeClr val="tx1"/>
                </a:solidFill>
              </a:rPr>
              <a:t>Faubion (2002: xxxiii)</a:t>
            </a:r>
          </a:p>
        </p:txBody>
      </p:sp>
      <p:sp>
        <p:nvSpPr>
          <p:cNvPr id="76" name="Rectangle 75">
            <a:extLst>
              <a:ext uri="{FF2B5EF4-FFF2-40B4-BE49-F238E27FC236}">
                <a16:creationId xmlns:a16="http://schemas.microsoft.com/office/drawing/2014/main" id="{11D4A801-B08B-4DED-B983-8DC144138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432" y="0"/>
            <a:ext cx="60995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ChangeArrowheads="1"/>
          </p:cNvSpPr>
          <p:nvPr>
            <p:ph type="title"/>
          </p:nvPr>
        </p:nvSpPr>
        <p:spPr>
          <a:xfrm>
            <a:off x="7291361" y="1184743"/>
            <a:ext cx="3701710" cy="4488514"/>
          </a:xfrm>
          <a:noFill/>
          <a:ln>
            <a:solidFill>
              <a:srgbClr val="FFFFFF"/>
            </a:solidFill>
          </a:ln>
        </p:spPr>
        <p:txBody>
          <a:bodyPr>
            <a:normAutofit/>
          </a:bodyPr>
          <a:lstStyle/>
          <a:p>
            <a:pPr eaLnBrk="1" hangingPunct="1"/>
            <a:r>
              <a:rPr lang="en-GB" altLang="en-US" sz="3200">
                <a:solidFill>
                  <a:srgbClr val="FFFFFF"/>
                </a:solidFill>
              </a:rPr>
              <a:t>Faubion </a:t>
            </a:r>
          </a:p>
        </p:txBody>
      </p:sp>
    </p:spTree>
    <p:extLst>
      <p:ext uri="{BB962C8B-B14F-4D97-AF65-F5344CB8AC3E}">
        <p14:creationId xmlns:p14="http://schemas.microsoft.com/office/powerpoint/2010/main" val="109885920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Key Ideas</a:t>
            </a:r>
          </a:p>
        </p:txBody>
      </p:sp>
      <p:graphicFrame>
        <p:nvGraphicFramePr>
          <p:cNvPr id="22551" name="Group 23"/>
          <p:cNvGraphicFramePr>
            <a:graphicFrameLocks noGrp="1"/>
          </p:cNvGraphicFramePr>
          <p:nvPr>
            <p:ph idx="1"/>
          </p:nvPr>
        </p:nvGraphicFramePr>
        <p:xfrm>
          <a:off x="1974850" y="1773238"/>
          <a:ext cx="8229600" cy="4133850"/>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103024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Verdana" pitchFamily="34" charset="0"/>
                          <a:cs typeface="Arial" charset="0"/>
                        </a:rPr>
                        <a:t>Plus</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Verdana" pitchFamily="34" charset="0"/>
                          <a:cs typeface="Arial" charset="0"/>
                        </a:rPr>
                        <a:t>Minus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1" i="0" u="none" strike="noStrike" cap="none" normalizeH="0" baseline="0">
                        <a:ln>
                          <a:noFill/>
                        </a:ln>
                        <a:solidFill>
                          <a:schemeClr val="tx1"/>
                        </a:solidFill>
                        <a:effectLst/>
                        <a:latin typeface="Verdana" pitchFamily="34"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Verdana" pitchFamily="34" charset="0"/>
                          <a:cs typeface="Arial" charset="0"/>
                        </a:rPr>
                        <a:t>Interesting</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10361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Verdana" pitchFamily="34" charset="0"/>
                        <a:cs typeface="Arial" charset="0"/>
                      </a:endParaRP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Verdana" pitchFamily="34"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Verdana" pitchFamily="34" charset="0"/>
                        <a:cs typeface="Arial"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9459" name="Rectangle 3"/>
          <p:cNvSpPr>
            <a:spLocks noGrp="1" noChangeArrowheads="1"/>
          </p:cNvSpPr>
          <p:nvPr>
            <p:ph type="body" idx="4294967295"/>
          </p:nvPr>
        </p:nvSpPr>
        <p:spPr>
          <a:xfrm>
            <a:off x="0" y="1628775"/>
            <a:ext cx="8229600" cy="4525963"/>
          </a:xfrm>
        </p:spPr>
        <p:txBody>
          <a:bodyPr/>
          <a:lstStyle/>
          <a:p>
            <a:pPr eaLnBrk="1" hangingPunct="1"/>
            <a:endParaRPr lang="en-GB" altLang="en-US"/>
          </a:p>
          <a:p>
            <a:pPr eaLnBrk="1" hangingPunct="1"/>
            <a:endParaRPr lang="en-GB" altLang="en-US"/>
          </a:p>
        </p:txBody>
      </p:sp>
    </p:spTree>
    <p:extLst>
      <p:ext uri="{BB962C8B-B14F-4D97-AF65-F5344CB8AC3E}">
        <p14:creationId xmlns:p14="http://schemas.microsoft.com/office/powerpoint/2010/main" val="3268210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References</a:t>
            </a:r>
          </a:p>
        </p:txBody>
      </p:sp>
      <p:sp>
        <p:nvSpPr>
          <p:cNvPr id="20483" name="Rectangle 3"/>
          <p:cNvSpPr>
            <a:spLocks noGrp="1" noChangeArrowheads="1"/>
          </p:cNvSpPr>
          <p:nvPr>
            <p:ph idx="1"/>
          </p:nvPr>
        </p:nvSpPr>
        <p:spPr/>
        <p:txBody>
          <a:bodyPr>
            <a:normAutofit fontScale="92500" lnSpcReduction="20000"/>
          </a:bodyPr>
          <a:lstStyle/>
          <a:p>
            <a:pPr eaLnBrk="1" hangingPunct="1">
              <a:lnSpc>
                <a:spcPct val="80000"/>
              </a:lnSpc>
            </a:pPr>
            <a:r>
              <a:rPr lang="en-GB" altLang="en-US" sz="2000" dirty="0"/>
              <a:t>Abercrombie A, and </a:t>
            </a:r>
            <a:r>
              <a:rPr lang="en-GB" altLang="en-US" sz="2000" dirty="0" err="1"/>
              <a:t>Warde</a:t>
            </a:r>
            <a:r>
              <a:rPr lang="en-GB" altLang="en-US" sz="2000" dirty="0"/>
              <a:t> A (2000) </a:t>
            </a:r>
            <a:r>
              <a:rPr lang="en-GB" altLang="en-US" sz="2000" i="1" dirty="0"/>
              <a:t>Contemporary British Society</a:t>
            </a:r>
            <a:r>
              <a:rPr lang="en-GB" altLang="en-US" sz="2000" dirty="0"/>
              <a:t> (3rd </a:t>
            </a:r>
            <a:r>
              <a:rPr lang="en-GB" altLang="en-US" sz="2000" dirty="0" err="1"/>
              <a:t>ed</a:t>
            </a:r>
            <a:r>
              <a:rPr lang="en-GB" altLang="en-US" sz="2000" dirty="0"/>
              <a:t>), Oxford: Blackwell.</a:t>
            </a:r>
          </a:p>
          <a:p>
            <a:pPr eaLnBrk="1" hangingPunct="1">
              <a:lnSpc>
                <a:spcPct val="80000"/>
              </a:lnSpc>
            </a:pPr>
            <a:r>
              <a:rPr lang="en-GB" altLang="en-US" sz="2000" dirty="0"/>
              <a:t>Dalrymple J, and Burke B (2001) </a:t>
            </a:r>
            <a:r>
              <a:rPr lang="en-GB" altLang="en-US" sz="2000" i="1" dirty="0"/>
              <a:t>Anti Oppressive Practice: Social Care and the Law</a:t>
            </a:r>
            <a:r>
              <a:rPr lang="en-GB" altLang="en-US" sz="2000" dirty="0"/>
              <a:t>, Buckingham: OUP.</a:t>
            </a:r>
          </a:p>
          <a:p>
            <a:pPr eaLnBrk="1" hangingPunct="1">
              <a:lnSpc>
                <a:spcPct val="80000"/>
              </a:lnSpc>
            </a:pPr>
            <a:r>
              <a:rPr lang="en-GB" altLang="en-US" sz="2000" dirty="0" err="1"/>
              <a:t>Faubion</a:t>
            </a:r>
            <a:r>
              <a:rPr lang="en-GB" altLang="en-US" sz="2000" dirty="0"/>
              <a:t>, J, D, (ed.) (2002) </a:t>
            </a:r>
            <a:r>
              <a:rPr lang="en-GB" altLang="en-US" sz="2000" i="1" dirty="0"/>
              <a:t>Power: Essential works of Foucault 1954-1984, Vol 3, </a:t>
            </a:r>
            <a:r>
              <a:rPr lang="en-GB" altLang="en-US" sz="2000" dirty="0"/>
              <a:t>London: Penguin.</a:t>
            </a:r>
          </a:p>
          <a:p>
            <a:pPr eaLnBrk="1" hangingPunct="1">
              <a:lnSpc>
                <a:spcPct val="80000"/>
              </a:lnSpc>
            </a:pPr>
            <a:r>
              <a:rPr lang="en-GB" altLang="en-US" sz="2000" dirty="0"/>
              <a:t>Parkin C, Using Social Theory, (2007) in </a:t>
            </a:r>
            <a:r>
              <a:rPr lang="en-GB" altLang="en-US" sz="2000" dirty="0" err="1"/>
              <a:t>Buchroth</a:t>
            </a:r>
            <a:r>
              <a:rPr lang="en-GB" altLang="en-US" sz="2000" dirty="0"/>
              <a:t> I, and Parkin C, </a:t>
            </a:r>
            <a:r>
              <a:rPr lang="en-GB" altLang="en-US" sz="2000" i="1" dirty="0"/>
              <a:t>Using Theory Youth and Community Work Practice. Exeter: Learning Matters.</a:t>
            </a:r>
          </a:p>
          <a:p>
            <a:pPr eaLnBrk="1" hangingPunct="1">
              <a:lnSpc>
                <a:spcPct val="80000"/>
              </a:lnSpc>
            </a:pPr>
            <a:r>
              <a:rPr lang="en-GB" altLang="en-US" sz="2000" dirty="0"/>
              <a:t>Thompson, N, </a:t>
            </a:r>
            <a:r>
              <a:rPr lang="en-GB" altLang="en-US" sz="2000" i="1" dirty="0"/>
              <a:t>Power and empowerment </a:t>
            </a:r>
            <a:r>
              <a:rPr lang="en-GB" altLang="en-US" sz="2000" dirty="0"/>
              <a:t>(2007) Lyme Regis: Russell House Publishing.</a:t>
            </a:r>
          </a:p>
          <a:p>
            <a:pPr eaLnBrk="1" hangingPunct="1">
              <a:lnSpc>
                <a:spcPct val="80000"/>
              </a:lnSpc>
            </a:pPr>
            <a:r>
              <a:rPr lang="en-GB" altLang="en-US" sz="2000" dirty="0"/>
              <a:t>Williams F, (2010) Group Work, in </a:t>
            </a:r>
            <a:r>
              <a:rPr lang="en-GB" altLang="en-US" sz="2000" dirty="0" err="1"/>
              <a:t>Buchroth</a:t>
            </a:r>
            <a:r>
              <a:rPr lang="en-GB" altLang="en-US" sz="2000" dirty="0"/>
              <a:t> I, and Parkin C, </a:t>
            </a:r>
            <a:r>
              <a:rPr lang="en-GB" altLang="en-US" sz="2000" i="1" dirty="0"/>
              <a:t>Using Theory in Youth and Community Work Practice.</a:t>
            </a:r>
            <a:r>
              <a:rPr lang="en-GB" altLang="en-US" sz="2000" dirty="0"/>
              <a:t> Exeter: Learning Matters.</a:t>
            </a:r>
          </a:p>
        </p:txBody>
      </p:sp>
    </p:spTree>
    <p:extLst>
      <p:ext uri="{BB962C8B-B14F-4D97-AF65-F5344CB8AC3E}">
        <p14:creationId xmlns:p14="http://schemas.microsoft.com/office/powerpoint/2010/main" val="50856909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0</TotalTime>
  <Words>913</Words>
  <Application>Microsoft Office PowerPoint</Application>
  <PresentationFormat>Widescreen</PresentationFormat>
  <Paragraphs>92</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Gill Sans MT</vt:lpstr>
      <vt:lpstr>Verdana</vt:lpstr>
      <vt:lpstr>Parcel</vt:lpstr>
      <vt:lpstr>Principles of Empowerment Advocates working with Power</vt:lpstr>
      <vt:lpstr>Recap</vt:lpstr>
      <vt:lpstr>Session outline</vt:lpstr>
      <vt:lpstr>Power</vt:lpstr>
      <vt:lpstr>Key Assumption</vt:lpstr>
      <vt:lpstr>Linkages</vt:lpstr>
      <vt:lpstr>Conscientization</vt:lpstr>
      <vt:lpstr>Empowerment – what is it?</vt:lpstr>
      <vt:lpstr>Individual Exercise</vt:lpstr>
      <vt:lpstr>Power at a Structural level</vt:lpstr>
      <vt:lpstr>Power at an Individual level</vt:lpstr>
      <vt:lpstr>Empowerment in context</vt:lpstr>
      <vt:lpstr>Empowerment in Practice</vt:lpstr>
      <vt:lpstr>A Process of Empowerment</vt:lpstr>
      <vt:lpstr>Faubion </vt:lpstr>
      <vt:lpstr>Key Ideas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Empowerment Advocates working with Power</dc:title>
  <dc:creator>Darrel Williams</dc:creator>
  <cp:lastModifiedBy>Phillip Morgan</cp:lastModifiedBy>
  <cp:revision>3</cp:revision>
  <dcterms:created xsi:type="dcterms:W3CDTF">2019-02-05T08:42:35Z</dcterms:created>
  <dcterms:modified xsi:type="dcterms:W3CDTF">2022-03-02T13:23:32Z</dcterms:modified>
</cp:coreProperties>
</file>