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3"/>
  </p:notesMasterIdLst>
  <p:handoutMasterIdLst>
    <p:handoutMasterId r:id="rId64"/>
  </p:handoutMasterIdLst>
  <p:sldIdLst>
    <p:sldId id="262" r:id="rId2"/>
    <p:sldId id="532" r:id="rId3"/>
    <p:sldId id="657" r:id="rId4"/>
    <p:sldId id="658" r:id="rId5"/>
    <p:sldId id="659" r:id="rId6"/>
    <p:sldId id="533" r:id="rId7"/>
    <p:sldId id="593" r:id="rId8"/>
    <p:sldId id="674" r:id="rId9"/>
    <p:sldId id="675" r:id="rId10"/>
    <p:sldId id="660" r:id="rId11"/>
    <p:sldId id="661" r:id="rId12"/>
    <p:sldId id="662" r:id="rId13"/>
    <p:sldId id="663" r:id="rId14"/>
    <p:sldId id="664" r:id="rId15"/>
    <p:sldId id="665" r:id="rId16"/>
    <p:sldId id="666" r:id="rId17"/>
    <p:sldId id="667" r:id="rId18"/>
    <p:sldId id="668" r:id="rId19"/>
    <p:sldId id="669" r:id="rId20"/>
    <p:sldId id="670" r:id="rId21"/>
    <p:sldId id="671" r:id="rId22"/>
    <p:sldId id="580" r:id="rId23"/>
    <p:sldId id="583" r:id="rId24"/>
    <p:sldId id="672" r:id="rId25"/>
    <p:sldId id="582" r:id="rId26"/>
    <p:sldId id="676" r:id="rId27"/>
    <p:sldId id="591" r:id="rId28"/>
    <p:sldId id="585" r:id="rId29"/>
    <p:sldId id="677" r:id="rId30"/>
    <p:sldId id="678" r:id="rId31"/>
    <p:sldId id="588" r:id="rId32"/>
    <p:sldId id="589" r:id="rId33"/>
    <p:sldId id="590" r:id="rId34"/>
    <p:sldId id="673" r:id="rId35"/>
    <p:sldId id="622" r:id="rId36"/>
    <p:sldId id="621" r:id="rId37"/>
    <p:sldId id="623" r:id="rId38"/>
    <p:sldId id="624" r:id="rId39"/>
    <p:sldId id="626" r:id="rId40"/>
    <p:sldId id="629" r:id="rId41"/>
    <p:sldId id="630" r:id="rId42"/>
    <p:sldId id="631" r:id="rId43"/>
    <p:sldId id="632" r:id="rId44"/>
    <p:sldId id="633" r:id="rId45"/>
    <p:sldId id="634" r:id="rId46"/>
    <p:sldId id="636" r:id="rId47"/>
    <p:sldId id="637" r:id="rId48"/>
    <p:sldId id="635" r:id="rId49"/>
    <p:sldId id="642" r:id="rId50"/>
    <p:sldId id="645" r:id="rId51"/>
    <p:sldId id="646" r:id="rId52"/>
    <p:sldId id="647" r:id="rId53"/>
    <p:sldId id="648" r:id="rId54"/>
    <p:sldId id="649" r:id="rId55"/>
    <p:sldId id="650" r:id="rId56"/>
    <p:sldId id="652" r:id="rId57"/>
    <p:sldId id="653" r:id="rId58"/>
    <p:sldId id="600" r:id="rId59"/>
    <p:sldId id="601" r:id="rId60"/>
    <p:sldId id="602" r:id="rId61"/>
    <p:sldId id="656" r:id="rId6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5EB"/>
    <a:srgbClr val="CA2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96" autoAdjust="0"/>
    <p:restoredTop sz="94542"/>
  </p:normalViewPr>
  <p:slideViewPr>
    <p:cSldViewPr>
      <p:cViewPr varScale="1">
        <p:scale>
          <a:sx n="92" d="100"/>
          <a:sy n="92" d="100"/>
        </p:scale>
        <p:origin x="1328" y="16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notesMaster" Target="notesMasters/notesMaster1.xml"/><Relationship Id="rId64" Type="http://schemas.openxmlformats.org/officeDocument/2006/relationships/handoutMaster" Target="handoutMasters/handoutMaster1.xml"/><Relationship Id="rId65" Type="http://schemas.openxmlformats.org/officeDocument/2006/relationships/presProps" Target="presProps.xml"/><Relationship Id="rId66" Type="http://schemas.openxmlformats.org/officeDocument/2006/relationships/viewProps" Target="viewProps.xml"/><Relationship Id="rId67" Type="http://schemas.openxmlformats.org/officeDocument/2006/relationships/theme" Target="theme/theme1.xml"/><Relationship Id="rId68"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6023D9-978A-4902-9528-49E06F8A793A}" type="datetimeFigureOut">
              <a:rPr lang="en-GB" smtClean="0"/>
              <a:t>20/06/2017</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19F7B22-38D3-4054-9D91-D84180910634}" type="slidenum">
              <a:rPr lang="en-GB" smtClean="0"/>
              <a:t>‹#›</a:t>
            </a:fld>
            <a:endParaRPr lang="en-GB" dirty="0"/>
          </a:p>
        </p:txBody>
      </p:sp>
    </p:spTree>
    <p:extLst>
      <p:ext uri="{BB962C8B-B14F-4D97-AF65-F5344CB8AC3E}">
        <p14:creationId xmlns:p14="http://schemas.microsoft.com/office/powerpoint/2010/main" val="3943372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19BCFD0-1020-46C6-80D5-F9FBC7EFF1F4}" type="datetimeFigureOut">
              <a:rPr lang="en-GB" smtClean="0"/>
              <a:t>20/06/2017</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B7B3AB0-B398-4ECB-9B3E-A158F590CFBB}" type="slidenum">
              <a:rPr lang="en-GB" smtClean="0"/>
              <a:t>‹#›</a:t>
            </a:fld>
            <a:endParaRPr lang="en-GB" dirty="0"/>
          </a:p>
        </p:txBody>
      </p:sp>
    </p:spTree>
    <p:extLst>
      <p:ext uri="{BB962C8B-B14F-4D97-AF65-F5344CB8AC3E}">
        <p14:creationId xmlns:p14="http://schemas.microsoft.com/office/powerpoint/2010/main" val="732491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169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60000"/>
              <a:lumOff val="40000"/>
            </a:schemeClr>
          </a:solidFill>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7" name="Picture 6"/>
          <p:cNvPicPr>
            <a:picLocks noChangeAspect="1"/>
          </p:cNvPicPr>
          <p:nvPr userDrawn="1"/>
        </p:nvPicPr>
        <p:blipFill>
          <a:blip r:embed="rId2"/>
          <a:stretch>
            <a:fillRect/>
          </a:stretch>
        </p:blipFill>
        <p:spPr>
          <a:xfrm>
            <a:off x="7405644" y="5699796"/>
            <a:ext cx="1738356" cy="1157478"/>
          </a:xfrm>
          <a:prstGeom prst="rect">
            <a:avLst/>
          </a:prstGeom>
        </p:spPr>
      </p:pic>
    </p:spTree>
    <p:extLst>
      <p:ext uri="{BB962C8B-B14F-4D97-AF65-F5344CB8AC3E}">
        <p14:creationId xmlns:p14="http://schemas.microsoft.com/office/powerpoint/2010/main" val="117513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5" name="Picture 4"/>
          <p:cNvPicPr>
            <a:picLocks noChangeAspect="1"/>
          </p:cNvPicPr>
          <p:nvPr userDrawn="1"/>
        </p:nvPicPr>
        <p:blipFill>
          <a:blip r:embed="rId2"/>
          <a:stretch>
            <a:fillRect/>
          </a:stretch>
        </p:blipFill>
        <p:spPr>
          <a:xfrm>
            <a:off x="7312196" y="5661249"/>
            <a:ext cx="1831803" cy="1185082"/>
          </a:xfrm>
          <a:prstGeom prst="rect">
            <a:avLst/>
          </a:prstGeom>
        </p:spPr>
      </p:pic>
    </p:spTree>
    <p:extLst>
      <p:ext uri="{BB962C8B-B14F-4D97-AF65-F5344CB8AC3E}">
        <p14:creationId xmlns:p14="http://schemas.microsoft.com/office/powerpoint/2010/main" val="363219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303" y="5661248"/>
            <a:ext cx="1834607" cy="1196752"/>
          </a:xfrm>
          <a:prstGeom prst="rect">
            <a:avLst/>
          </a:prstGeom>
        </p:spPr>
      </p:pic>
    </p:spTree>
    <p:extLst>
      <p:ext uri="{BB962C8B-B14F-4D97-AF65-F5344CB8AC3E}">
        <p14:creationId xmlns:p14="http://schemas.microsoft.com/office/powerpoint/2010/main" val="66913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7308304" y="5661248"/>
            <a:ext cx="1835696" cy="1197296"/>
          </a:xfrm>
          <a:prstGeom prst="rect">
            <a:avLst/>
          </a:prstGeom>
        </p:spPr>
      </p:pic>
    </p:spTree>
    <p:extLst>
      <p:ext uri="{BB962C8B-B14F-4D97-AF65-F5344CB8AC3E}">
        <p14:creationId xmlns:p14="http://schemas.microsoft.com/office/powerpoint/2010/main" val="378509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325024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3" name="Picture 2"/>
          <p:cNvPicPr>
            <a:picLocks noChangeAspect="1"/>
          </p:cNvPicPr>
          <p:nvPr userDrawn="1"/>
        </p:nvPicPr>
        <p:blipFill>
          <a:blip r:embed="rId2"/>
          <a:stretch>
            <a:fillRect/>
          </a:stretch>
        </p:blipFill>
        <p:spPr>
          <a:xfrm>
            <a:off x="7308401" y="5663080"/>
            <a:ext cx="1835055" cy="1194920"/>
          </a:xfrm>
          <a:prstGeom prst="rect">
            <a:avLst/>
          </a:prstGeom>
        </p:spPr>
      </p:pic>
    </p:spTree>
    <p:extLst>
      <p:ext uri="{BB962C8B-B14F-4D97-AF65-F5344CB8AC3E}">
        <p14:creationId xmlns:p14="http://schemas.microsoft.com/office/powerpoint/2010/main" val="2594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2899"/>
            <a:ext cx="1835055" cy="1194920"/>
          </a:xfrm>
          <a:prstGeom prst="rect">
            <a:avLst/>
          </a:prstGeom>
        </p:spPr>
      </p:pic>
    </p:spTree>
    <p:extLst>
      <p:ext uri="{BB962C8B-B14F-4D97-AF65-F5344CB8AC3E}">
        <p14:creationId xmlns:p14="http://schemas.microsoft.com/office/powerpoint/2010/main" val="1833040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413682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9982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624096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20/06/2017</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2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vimeo.com/213079231/684a71d387"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NULL" TargetMode="External"/><Relationship Id="rId3" Type="http://schemas.openxmlformats.org/officeDocument/2006/relationships/hyperlink" Target="NULL"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NULL" TargetMode="External"/><Relationship Id="rId3" Type="http://schemas.openxmlformats.org/officeDocument/2006/relationships/hyperlink" Target="NULL"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cmgpartners.com/blog/implementing-a-marketing-balanced-scorecard/" TargetMode="External"/><Relationship Id="rId4" Type="http://schemas.openxmlformats.org/officeDocument/2006/relationships/hyperlink" Target="https://www.oxlearn.com/arg_-Balanced-Scorecards_11_36" TargetMode="External"/><Relationship Id="rId1" Type="http://schemas.openxmlformats.org/officeDocument/2006/relationships/slideLayout" Target="../slideLayouts/slideLayout2.xml"/><Relationship Id="rId2" Type="http://schemas.openxmlformats.org/officeDocument/2006/relationships/hyperlink" Target="https://www.slideshare.net/Jasminekaurnagpal12345/sample-balanced-scorecard"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hypedmarketing.co.uk/metrics-for-measuring-offline-marketing-success/"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upport.google.com/analytics/answer/6367342?hl=en"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immarketingexpert.co.uk/page/9475/sales-funnel-metrics"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immarketingexpert.co.uk/page/2974/return-on-investment-roi-"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836712"/>
            <a:ext cx="7992888" cy="648072"/>
          </a:xfrm>
        </p:spPr>
        <p:txBody>
          <a:bodyPr>
            <a:normAutofit fontScale="90000"/>
          </a:bodyPr>
          <a:lstStyle/>
          <a:p>
            <a:pPr algn="l"/>
            <a:r>
              <a:rPr lang="en-GB" sz="3600" dirty="0" smtClean="0">
                <a:solidFill>
                  <a:schemeClr val="bg1"/>
                </a:solidFill>
              </a:rPr>
              <a:t/>
            </a:r>
            <a:br>
              <a:rPr lang="en-GB" sz="3600" dirty="0" smtClean="0">
                <a:solidFill>
                  <a:schemeClr val="bg1"/>
                </a:solidFill>
              </a:rPr>
            </a:br>
            <a:r>
              <a:rPr lang="en-GB" sz="3600" dirty="0" smtClean="0">
                <a:solidFill>
                  <a:schemeClr val="bg1"/>
                </a:solidFill>
              </a:rPr>
              <a:t/>
            </a:r>
            <a:br>
              <a:rPr lang="en-GB" sz="3600" dirty="0" smtClean="0">
                <a:solidFill>
                  <a:schemeClr val="bg1"/>
                </a:solidFill>
              </a:rPr>
            </a:br>
            <a:endParaRPr lang="en-GB" sz="3600" dirty="0">
              <a:solidFill>
                <a:schemeClr val="bg1"/>
              </a:solidFill>
            </a:endParaRPr>
          </a:p>
        </p:txBody>
      </p:sp>
      <p:sp>
        <p:nvSpPr>
          <p:cNvPr id="3" name="Subtitle 2"/>
          <p:cNvSpPr>
            <a:spLocks noGrp="1"/>
          </p:cNvSpPr>
          <p:nvPr>
            <p:ph type="subTitle" idx="1"/>
          </p:nvPr>
        </p:nvSpPr>
        <p:spPr>
          <a:xfrm>
            <a:off x="2195736" y="1628800"/>
            <a:ext cx="6120680" cy="3624808"/>
          </a:xfrm>
        </p:spPr>
        <p:txBody>
          <a:bodyPr>
            <a:normAutofit/>
          </a:bodyPr>
          <a:lstStyle/>
          <a:p>
            <a:r>
              <a:rPr lang="en-GB" dirty="0" smtClean="0">
                <a:solidFill>
                  <a:schemeClr val="bg1"/>
                </a:solidFill>
              </a:rPr>
              <a:t>Mastering Metrics </a:t>
            </a:r>
          </a:p>
          <a:p>
            <a:endParaRPr lang="en-GB" dirty="0">
              <a:solidFill>
                <a:schemeClr val="bg1"/>
              </a:solidFill>
            </a:endParaRPr>
          </a:p>
          <a:p>
            <a:r>
              <a:rPr lang="en-GB" dirty="0" smtClean="0">
                <a:solidFill>
                  <a:schemeClr val="bg1"/>
                </a:solidFill>
              </a:rPr>
              <a:t>Revision</a:t>
            </a:r>
          </a:p>
          <a:p>
            <a:endParaRPr lang="en-GB" dirty="0">
              <a:solidFill>
                <a:schemeClr val="bg1"/>
              </a:solidFill>
            </a:endParaRPr>
          </a:p>
          <a:p>
            <a:r>
              <a:rPr lang="en-GB" dirty="0" smtClean="0">
                <a:solidFill>
                  <a:schemeClr val="bg1"/>
                </a:solidFill>
              </a:rPr>
              <a:t>Chris </a:t>
            </a:r>
            <a:r>
              <a:rPr lang="en-GB" dirty="0" smtClean="0">
                <a:solidFill>
                  <a:schemeClr val="bg1"/>
                </a:solidFill>
              </a:rPr>
              <a:t>Thomas</a:t>
            </a:r>
          </a:p>
        </p:txBody>
      </p:sp>
      <p:pic>
        <p:nvPicPr>
          <p:cNvPr id="4" name="Picture 3"/>
          <p:cNvPicPr>
            <a:picLocks noChangeAspect="1"/>
          </p:cNvPicPr>
          <p:nvPr/>
        </p:nvPicPr>
        <p:blipFill>
          <a:blip r:embed="rId2"/>
          <a:stretch>
            <a:fillRect/>
          </a:stretch>
        </p:blipFill>
        <p:spPr>
          <a:xfrm>
            <a:off x="8100392" y="5589240"/>
            <a:ext cx="648072" cy="360040"/>
          </a:xfrm>
          <a:prstGeom prst="rect">
            <a:avLst/>
          </a:prstGeom>
        </p:spPr>
      </p:pic>
    </p:spTree>
    <p:extLst>
      <p:ext uri="{BB962C8B-B14F-4D97-AF65-F5344CB8AC3E}">
        <p14:creationId xmlns:p14="http://schemas.microsoft.com/office/powerpoint/2010/main" val="424014211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overview</a:t>
            </a:r>
            <a:endParaRPr lang="en-GB" dirty="0"/>
          </a:p>
        </p:txBody>
      </p:sp>
      <p:sp>
        <p:nvSpPr>
          <p:cNvPr id="3" name="Content Placeholder 2"/>
          <p:cNvSpPr>
            <a:spLocks noGrp="1"/>
          </p:cNvSpPr>
          <p:nvPr>
            <p:ph idx="1"/>
          </p:nvPr>
        </p:nvSpPr>
        <p:spPr/>
        <p:txBody>
          <a:bodyPr/>
          <a:lstStyle/>
          <a:p>
            <a:r>
              <a:rPr lang="en-GB" dirty="0" smtClean="0"/>
              <a:t>Importance of </a:t>
            </a:r>
            <a:r>
              <a:rPr lang="en-GB" b="1" dirty="0" smtClean="0"/>
              <a:t>managing marketing data </a:t>
            </a:r>
            <a:r>
              <a:rPr lang="en-GB" dirty="0" smtClean="0"/>
              <a:t>in order to make </a:t>
            </a:r>
            <a:r>
              <a:rPr lang="en-GB" b="1" dirty="0" smtClean="0"/>
              <a:t>effective marketing decisions</a:t>
            </a:r>
          </a:p>
          <a:p>
            <a:r>
              <a:rPr lang="en-GB" dirty="0" smtClean="0"/>
              <a:t>How to create </a:t>
            </a:r>
            <a:r>
              <a:rPr lang="en-GB" b="1" dirty="0" smtClean="0"/>
              <a:t>marketing insights </a:t>
            </a:r>
            <a:r>
              <a:rPr lang="en-GB" dirty="0" smtClean="0"/>
              <a:t>to support and inform </a:t>
            </a:r>
            <a:r>
              <a:rPr lang="en-GB" b="1" dirty="0" smtClean="0"/>
              <a:t>strategic decision making</a:t>
            </a:r>
            <a:endParaRPr lang="en-GB" b="1" dirty="0"/>
          </a:p>
          <a:p>
            <a:endParaRPr lang="en-GB" dirty="0"/>
          </a:p>
        </p:txBody>
      </p:sp>
    </p:spTree>
    <p:extLst>
      <p:ext uri="{BB962C8B-B14F-4D97-AF65-F5344CB8AC3E}">
        <p14:creationId xmlns:p14="http://schemas.microsoft.com/office/powerpoint/2010/main" val="1660009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b="1" dirty="0" smtClean="0"/>
              <a:t>Measurement techniques </a:t>
            </a:r>
            <a:r>
              <a:rPr lang="en-US" dirty="0" smtClean="0"/>
              <a:t>aligned with </a:t>
            </a:r>
            <a:r>
              <a:rPr lang="en-US" b="1" dirty="0" smtClean="0"/>
              <a:t>business objectives</a:t>
            </a:r>
            <a:r>
              <a:rPr lang="en-US" dirty="0" smtClean="0"/>
              <a:t>, can help to identify the  </a:t>
            </a:r>
            <a:r>
              <a:rPr lang="en-US" b="1" dirty="0" smtClean="0"/>
              <a:t>most appropriate marketing activities for any situation</a:t>
            </a:r>
            <a:r>
              <a:rPr lang="en-US" dirty="0" smtClean="0"/>
              <a:t>, and </a:t>
            </a:r>
            <a:r>
              <a:rPr lang="en-US" b="1" dirty="0" smtClean="0"/>
              <a:t>gauge their effectiveness</a:t>
            </a:r>
            <a:r>
              <a:rPr lang="en-US" dirty="0" smtClean="0"/>
              <a:t>.</a:t>
            </a:r>
          </a:p>
          <a:p>
            <a:r>
              <a:rPr lang="en-US" dirty="0" smtClean="0"/>
              <a:t>Value of </a:t>
            </a:r>
            <a:r>
              <a:rPr lang="en-US" b="1" dirty="0" smtClean="0"/>
              <a:t>appropriate data sources </a:t>
            </a:r>
            <a:r>
              <a:rPr lang="en-US" dirty="0" smtClean="0"/>
              <a:t>to enable effective marketing analysis, and of employing the </a:t>
            </a:r>
            <a:r>
              <a:rPr lang="en-US" b="1" dirty="0" smtClean="0"/>
              <a:t>most relevant analytic tools </a:t>
            </a:r>
            <a:r>
              <a:rPr lang="en-US" dirty="0" smtClean="0"/>
              <a:t>and techniques.</a:t>
            </a:r>
            <a:endParaRPr lang="en-US" dirty="0"/>
          </a:p>
        </p:txBody>
      </p:sp>
    </p:spTree>
    <p:extLst>
      <p:ext uri="{BB962C8B-B14F-4D97-AF65-F5344CB8AC3E}">
        <p14:creationId xmlns:p14="http://schemas.microsoft.com/office/powerpoint/2010/main" val="1863014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Uncover insights and optimise marketing resources </a:t>
            </a:r>
          </a:p>
          <a:p>
            <a:endParaRPr lang="en-US" dirty="0"/>
          </a:p>
          <a:p>
            <a:r>
              <a:rPr lang="en-US" dirty="0" smtClean="0"/>
              <a:t>Marketer can overcome one of the main challenges facing the discipline: accountability</a:t>
            </a:r>
            <a:endParaRPr lang="en-US" dirty="0"/>
          </a:p>
        </p:txBody>
      </p:sp>
    </p:spTree>
    <p:extLst>
      <p:ext uri="{BB962C8B-B14F-4D97-AF65-F5344CB8AC3E}">
        <p14:creationId xmlns:p14="http://schemas.microsoft.com/office/powerpoint/2010/main" val="1179286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Organisational context</a:t>
            </a:r>
            <a:endParaRPr lang="en-US" dirty="0"/>
          </a:p>
        </p:txBody>
      </p:sp>
      <p:sp>
        <p:nvSpPr>
          <p:cNvPr id="3" name="Content Placeholder 2"/>
          <p:cNvSpPr>
            <a:spLocks noGrp="1"/>
          </p:cNvSpPr>
          <p:nvPr>
            <p:ph idx="1"/>
          </p:nvPr>
        </p:nvSpPr>
        <p:spPr/>
        <p:txBody>
          <a:bodyPr/>
          <a:lstStyle/>
          <a:p>
            <a:r>
              <a:rPr lang="en-US" dirty="0" smtClean="0"/>
              <a:t>Justification</a:t>
            </a:r>
          </a:p>
          <a:p>
            <a:r>
              <a:rPr lang="en-US" dirty="0" smtClean="0"/>
              <a:t>Limited resources</a:t>
            </a:r>
          </a:p>
          <a:p>
            <a:r>
              <a:rPr lang="en-US" dirty="0" smtClean="0"/>
              <a:t>Successful marketing = marketing that helps a business to achieve its strategic goals.</a:t>
            </a:r>
          </a:p>
          <a:p>
            <a:endParaRPr lang="en-US" dirty="0"/>
          </a:p>
        </p:txBody>
      </p:sp>
    </p:spTree>
    <p:extLst>
      <p:ext uri="{BB962C8B-B14F-4D97-AF65-F5344CB8AC3E}">
        <p14:creationId xmlns:p14="http://schemas.microsoft.com/office/powerpoint/2010/main" val="377390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Exponential growth in data</a:t>
            </a:r>
          </a:p>
          <a:p>
            <a:pPr lvl="1"/>
            <a:r>
              <a:rPr lang="en-GB" dirty="0" smtClean="0"/>
              <a:t>Big Data</a:t>
            </a:r>
          </a:p>
          <a:p>
            <a:pPr lvl="1"/>
            <a:r>
              <a:rPr lang="en-GB" dirty="0" smtClean="0"/>
              <a:t>Internet of Things</a:t>
            </a:r>
          </a:p>
          <a:p>
            <a:r>
              <a:rPr lang="en-GB" dirty="0" smtClean="0"/>
              <a:t>Measure activities in order to answer:</a:t>
            </a:r>
          </a:p>
          <a:p>
            <a:pPr lvl="1"/>
            <a:r>
              <a:rPr lang="en-GB" dirty="0" smtClean="0"/>
              <a:t>Are we achieving our goals?</a:t>
            </a:r>
          </a:p>
          <a:p>
            <a:pPr lvl="1"/>
            <a:r>
              <a:rPr lang="en-GB" dirty="0" smtClean="0"/>
              <a:t>How far are we from achieving them?</a:t>
            </a:r>
          </a:p>
          <a:p>
            <a:pPr lvl="1"/>
            <a:r>
              <a:rPr lang="en-GB" dirty="0" smtClean="0"/>
              <a:t>Are our activities working</a:t>
            </a:r>
          </a:p>
          <a:p>
            <a:pPr lvl="1"/>
            <a:r>
              <a:rPr lang="en-GB" dirty="0" smtClean="0"/>
              <a:t>Where </a:t>
            </a:r>
            <a:r>
              <a:rPr lang="en-GB" dirty="0"/>
              <a:t>h</a:t>
            </a:r>
            <a:r>
              <a:rPr lang="en-GB" dirty="0" smtClean="0"/>
              <a:t>ave we been and where are we going?</a:t>
            </a:r>
          </a:p>
          <a:p>
            <a:pPr lvl="1"/>
            <a:r>
              <a:rPr lang="en-GB" dirty="0" smtClean="0"/>
              <a:t>How can we improve?</a:t>
            </a:r>
          </a:p>
          <a:p>
            <a:endParaRPr lang="en-GB" dirty="0"/>
          </a:p>
        </p:txBody>
      </p:sp>
    </p:spTree>
    <p:extLst>
      <p:ext uri="{BB962C8B-B14F-4D97-AF65-F5344CB8AC3E}">
        <p14:creationId xmlns:p14="http://schemas.microsoft.com/office/powerpoint/2010/main" val="2276910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Sorger (2013) cited by CIM identifies 5 benefits of analysing marketing:</a:t>
            </a:r>
          </a:p>
          <a:p>
            <a:pPr lvl="1"/>
            <a:r>
              <a:rPr lang="en-GB" dirty="0" smtClean="0"/>
              <a:t>Drive revenue</a:t>
            </a:r>
          </a:p>
          <a:p>
            <a:pPr lvl="1"/>
            <a:r>
              <a:rPr lang="en-GB" dirty="0" smtClean="0"/>
              <a:t>Save money</a:t>
            </a:r>
          </a:p>
          <a:p>
            <a:pPr lvl="1"/>
            <a:r>
              <a:rPr lang="en-GB" dirty="0" smtClean="0"/>
              <a:t>Persuade executives</a:t>
            </a:r>
          </a:p>
          <a:p>
            <a:pPr lvl="1"/>
            <a:r>
              <a:rPr lang="en-GB" dirty="0" smtClean="0"/>
              <a:t>Encourage experimentation</a:t>
            </a:r>
          </a:p>
          <a:p>
            <a:pPr lvl="1"/>
            <a:r>
              <a:rPr lang="en-GB" dirty="0" smtClean="0"/>
              <a:t>Reduce internal politics</a:t>
            </a:r>
            <a:r>
              <a:rPr lang="en-GB" dirty="0"/>
              <a:t> </a:t>
            </a:r>
            <a:r>
              <a:rPr lang="en-GB" dirty="0" smtClean="0"/>
              <a:t>(conflict)</a:t>
            </a:r>
          </a:p>
        </p:txBody>
      </p:sp>
    </p:spTree>
    <p:extLst>
      <p:ext uri="{BB962C8B-B14F-4D97-AF65-F5344CB8AC3E}">
        <p14:creationId xmlns:p14="http://schemas.microsoft.com/office/powerpoint/2010/main" val="894305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sp>
        <p:nvSpPr>
          <p:cNvPr id="3" name="Content Placeholder 2"/>
          <p:cNvSpPr>
            <a:spLocks noGrp="1"/>
          </p:cNvSpPr>
          <p:nvPr>
            <p:ph idx="1"/>
          </p:nvPr>
        </p:nvSpPr>
        <p:spPr/>
        <p:txBody>
          <a:bodyPr/>
          <a:lstStyle/>
          <a:p>
            <a:r>
              <a:rPr lang="en-GB" dirty="0" smtClean="0"/>
              <a:t>CIM give an audio detailed assignment brief:</a:t>
            </a:r>
          </a:p>
          <a:p>
            <a:r>
              <a:rPr lang="pt-BR" dirty="0">
                <a:hlinkClick r:id="rId2"/>
              </a:rPr>
              <a:t>https://</a:t>
            </a:r>
            <a:r>
              <a:rPr lang="pt-BR" dirty="0" smtClean="0">
                <a:hlinkClick r:id="rId2"/>
              </a:rPr>
              <a:t>vimeo.com/213079231/684a71d387</a:t>
            </a:r>
            <a:endParaRPr lang="pt-BR" dirty="0" smtClean="0"/>
          </a:p>
          <a:p>
            <a:endParaRPr lang="pt-BR" dirty="0" smtClean="0"/>
          </a:p>
          <a:p>
            <a:endParaRPr lang="en-GB" dirty="0"/>
          </a:p>
        </p:txBody>
      </p:sp>
    </p:spTree>
    <p:extLst>
      <p:ext uri="{BB962C8B-B14F-4D97-AF65-F5344CB8AC3E}">
        <p14:creationId xmlns:p14="http://schemas.microsoft.com/office/powerpoint/2010/main" val="1980967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Command Words</a:t>
            </a:r>
            <a:endParaRPr lang="en-GB" dirty="0"/>
          </a:p>
        </p:txBody>
      </p:sp>
      <p:sp>
        <p:nvSpPr>
          <p:cNvPr id="3" name="Content Placeholder 2"/>
          <p:cNvSpPr>
            <a:spLocks noGrp="1"/>
          </p:cNvSpPr>
          <p:nvPr>
            <p:ph idx="1"/>
          </p:nvPr>
        </p:nvSpPr>
        <p:spPr/>
        <p:txBody>
          <a:bodyPr/>
          <a:lstStyle/>
          <a:p>
            <a:r>
              <a:rPr lang="en-GB" dirty="0" smtClean="0"/>
              <a:t>See handout</a:t>
            </a:r>
          </a:p>
          <a:p>
            <a:endParaRPr lang="en-GB" dirty="0"/>
          </a:p>
        </p:txBody>
      </p:sp>
    </p:spTree>
    <p:extLst>
      <p:ext uri="{BB962C8B-B14F-4D97-AF65-F5344CB8AC3E}">
        <p14:creationId xmlns:p14="http://schemas.microsoft.com/office/powerpoint/2010/main" val="3620046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GB" altLang="x-none"/>
              <a:t>Data</a:t>
            </a:r>
          </a:p>
        </p:txBody>
      </p:sp>
      <p:sp>
        <p:nvSpPr>
          <p:cNvPr id="86019" name="Rectangle 3"/>
          <p:cNvSpPr>
            <a:spLocks noGrp="1" noChangeArrowheads="1"/>
          </p:cNvSpPr>
          <p:nvPr>
            <p:ph type="body" idx="1"/>
          </p:nvPr>
        </p:nvSpPr>
        <p:spPr>
          <a:xfrm>
            <a:off x="762000" y="1905000"/>
            <a:ext cx="7338392" cy="4038600"/>
          </a:xfrm>
        </p:spPr>
        <p:txBody>
          <a:bodyPr/>
          <a:lstStyle/>
          <a:p>
            <a:r>
              <a:rPr lang="en-GB" altLang="x-none" sz="2800" dirty="0" smtClean="0"/>
              <a:t>The raw output from metrics</a:t>
            </a:r>
          </a:p>
          <a:p>
            <a:r>
              <a:rPr lang="en-GB" altLang="x-none" sz="2800" dirty="0" smtClean="0"/>
              <a:t>Data </a:t>
            </a:r>
            <a:r>
              <a:rPr lang="en-GB" altLang="x-none" sz="2800" b="1" dirty="0">
                <a:solidFill>
                  <a:schemeClr val="tx2"/>
                </a:solidFill>
              </a:rPr>
              <a:t>are</a:t>
            </a:r>
            <a:r>
              <a:rPr lang="en-GB" altLang="x-none" sz="2800" dirty="0"/>
              <a:t> raw facts and figures that on their own have no meaning</a:t>
            </a:r>
            <a:br>
              <a:rPr lang="en-GB" altLang="x-none" sz="2800" dirty="0"/>
            </a:br>
            <a:endParaRPr lang="en-GB" altLang="x-none" sz="2800" dirty="0"/>
          </a:p>
          <a:p>
            <a:r>
              <a:rPr lang="en-GB" altLang="x-none" sz="2800" dirty="0"/>
              <a:t>These can be any alphanumeric characters i.e. text, numbers, symbols</a:t>
            </a:r>
          </a:p>
        </p:txBody>
      </p:sp>
    </p:spTree>
    <p:extLst>
      <p:ext uri="{BB962C8B-B14F-4D97-AF65-F5344CB8AC3E}">
        <p14:creationId xmlns:p14="http://schemas.microsoft.com/office/powerpoint/2010/main" val="47010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 calcmode="lin" valueType="num">
                                      <p:cBhvr additive="base">
                                        <p:cTn id="7" dur="1000" fill="hold"/>
                                        <p:tgtEl>
                                          <p:spTgt spid="86019">
                                            <p:txEl>
                                              <p:pRg st="1" end="1"/>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860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6019">
                                            <p:txEl>
                                              <p:pRg st="0" end="0"/>
                                            </p:txEl>
                                          </p:spTgt>
                                        </p:tgtEl>
                                        <p:attrNameLst>
                                          <p:attrName>style.visibility</p:attrName>
                                        </p:attrNameLst>
                                      </p:cBhvr>
                                      <p:to>
                                        <p:strVal val="visible"/>
                                      </p:to>
                                    </p:set>
                                    <p:anim calcmode="lin" valueType="num">
                                      <p:cBhvr additive="base">
                                        <p:cTn id="13" dur="1000" fill="hold"/>
                                        <p:tgtEl>
                                          <p:spTgt spid="86019">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860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6019">
                                            <p:txEl>
                                              <p:pRg st="2" end="2"/>
                                            </p:txEl>
                                          </p:spTgt>
                                        </p:tgtEl>
                                        <p:attrNameLst>
                                          <p:attrName>style.visibility</p:attrName>
                                        </p:attrNameLst>
                                      </p:cBhvr>
                                      <p:to>
                                        <p:strVal val="visible"/>
                                      </p:to>
                                    </p:set>
                                    <p:anim calcmode="lin" valueType="num">
                                      <p:cBhvr additive="base">
                                        <p:cTn id="19" dur="1000" fill="hold"/>
                                        <p:tgtEl>
                                          <p:spTgt spid="86019">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8601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en-GB" altLang="x-none" dirty="0"/>
              <a:t>Data Examples</a:t>
            </a:r>
          </a:p>
        </p:txBody>
      </p:sp>
      <p:sp>
        <p:nvSpPr>
          <p:cNvPr id="87043" name="Rectangle 3"/>
          <p:cNvSpPr>
            <a:spLocks noGrp="1" noChangeArrowheads="1"/>
          </p:cNvSpPr>
          <p:nvPr>
            <p:ph type="body" idx="1"/>
          </p:nvPr>
        </p:nvSpPr>
        <p:spPr>
          <a:xfrm>
            <a:off x="762000" y="1905000"/>
            <a:ext cx="7913688" cy="4038600"/>
          </a:xfrm>
        </p:spPr>
        <p:txBody>
          <a:bodyPr>
            <a:normAutofit/>
          </a:bodyPr>
          <a:lstStyle/>
          <a:p>
            <a:r>
              <a:rPr lang="en-GB" altLang="x-none" dirty="0"/>
              <a:t>Yes, Yes, No, Yes, No, Yes, No, Yes</a:t>
            </a:r>
          </a:p>
          <a:p>
            <a:r>
              <a:rPr lang="en-GB" altLang="x-none" dirty="0"/>
              <a:t>42, 63, 96, 74, 56, 86</a:t>
            </a:r>
          </a:p>
          <a:p>
            <a:r>
              <a:rPr lang="en-GB" altLang="x-none" dirty="0"/>
              <a:t>111192, 111234</a:t>
            </a:r>
          </a:p>
          <a:p>
            <a:pPr marL="0" indent="0">
              <a:buNone/>
            </a:pPr>
            <a:r>
              <a:rPr lang="en-GB" altLang="x-none" dirty="0" smtClean="0"/>
              <a:t>None </a:t>
            </a:r>
            <a:r>
              <a:rPr lang="en-GB" altLang="x-none" dirty="0"/>
              <a:t>of the above data sets have any meaning until they are given a </a:t>
            </a:r>
            <a:r>
              <a:rPr lang="en-GB" altLang="x-none" b="1" dirty="0">
                <a:solidFill>
                  <a:schemeClr val="tx2"/>
                </a:solidFill>
              </a:rPr>
              <a:t>CONTEXT </a:t>
            </a:r>
            <a:r>
              <a:rPr lang="en-GB" altLang="x-none" dirty="0"/>
              <a:t>and</a:t>
            </a:r>
            <a:r>
              <a:rPr lang="en-GB" altLang="x-none" b="1" dirty="0">
                <a:solidFill>
                  <a:schemeClr val="tx2"/>
                </a:solidFill>
              </a:rPr>
              <a:t> PROCESSED </a:t>
            </a:r>
            <a:r>
              <a:rPr lang="en-GB" altLang="x-none" dirty="0"/>
              <a:t>into a useable form</a:t>
            </a:r>
          </a:p>
          <a:p>
            <a:endParaRPr lang="en-GB" altLang="x-none" dirty="0"/>
          </a:p>
        </p:txBody>
      </p:sp>
    </p:spTree>
    <p:extLst>
      <p:ext uri="{BB962C8B-B14F-4D97-AF65-F5344CB8AC3E}">
        <p14:creationId xmlns:p14="http://schemas.microsoft.com/office/powerpoint/2010/main" val="4370359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87043">
                                            <p:txEl>
                                              <p:pRg st="3" end="3"/>
                                            </p:txEl>
                                          </p:spTgt>
                                        </p:tgtEl>
                                        <p:attrNameLst>
                                          <p:attrName>style.visibility</p:attrName>
                                        </p:attrNameLst>
                                      </p:cBhvr>
                                      <p:to>
                                        <p:strVal val="visible"/>
                                      </p:to>
                                    </p:set>
                                    <p:animEffect transition="in" filter="dissolve">
                                      <p:cBhvr>
                                        <p:cTn id="7" dur="1000"/>
                                        <p:tgtEl>
                                          <p:spTgt spid="870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GB" altLang="x-none"/>
              <a:t>Data Into Information</a:t>
            </a:r>
          </a:p>
        </p:txBody>
      </p:sp>
      <p:sp>
        <p:nvSpPr>
          <p:cNvPr id="88067" name="Rectangle 3"/>
          <p:cNvSpPr>
            <a:spLocks noGrp="1" noChangeArrowheads="1"/>
          </p:cNvSpPr>
          <p:nvPr>
            <p:ph type="body" idx="1"/>
          </p:nvPr>
        </p:nvSpPr>
        <p:spPr/>
        <p:txBody>
          <a:bodyPr/>
          <a:lstStyle/>
          <a:p>
            <a:r>
              <a:rPr lang="en-GB" altLang="x-none" dirty="0"/>
              <a:t>To achieve its aims the organisation will need to </a:t>
            </a:r>
            <a:r>
              <a:rPr lang="en-GB" altLang="x-none" b="1" dirty="0">
                <a:solidFill>
                  <a:schemeClr val="tx2"/>
                </a:solidFill>
              </a:rPr>
              <a:t>process</a:t>
            </a:r>
            <a:r>
              <a:rPr lang="en-GB" altLang="x-none" dirty="0"/>
              <a:t> data into information.</a:t>
            </a:r>
          </a:p>
          <a:p>
            <a:r>
              <a:rPr lang="en-GB" altLang="x-none" dirty="0"/>
              <a:t>Data needs to be turned into meaningful information and presented in its most useful format</a:t>
            </a:r>
          </a:p>
          <a:p>
            <a:r>
              <a:rPr lang="en-GB" altLang="x-none" dirty="0"/>
              <a:t>Data must be processed in a </a:t>
            </a:r>
            <a:r>
              <a:rPr lang="en-GB" altLang="x-none" b="1" dirty="0">
                <a:solidFill>
                  <a:schemeClr val="tx2"/>
                </a:solidFill>
              </a:rPr>
              <a:t>context</a:t>
            </a:r>
            <a:r>
              <a:rPr lang="en-GB" altLang="x-none" dirty="0"/>
              <a:t> in order to give it </a:t>
            </a:r>
            <a:r>
              <a:rPr lang="en-GB" altLang="x-none" b="1" dirty="0"/>
              <a:t>meaning</a:t>
            </a:r>
          </a:p>
        </p:txBody>
      </p:sp>
    </p:spTree>
    <p:extLst>
      <p:ext uri="{BB962C8B-B14F-4D97-AF65-F5344CB8AC3E}">
        <p14:creationId xmlns:p14="http://schemas.microsoft.com/office/powerpoint/2010/main" val="868701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checkerboard(across)">
                                      <p:cBhvr>
                                        <p:cTn id="7" dur="1000"/>
                                        <p:tgtEl>
                                          <p:spTgt spid="880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067">
                                            <p:txEl>
                                              <p:pRg st="1" end="1"/>
                                            </p:txEl>
                                          </p:spTgt>
                                        </p:tgtEl>
                                        <p:attrNameLst>
                                          <p:attrName>style.visibility</p:attrName>
                                        </p:attrNameLst>
                                      </p:cBhvr>
                                      <p:to>
                                        <p:strVal val="visible"/>
                                      </p:to>
                                    </p:set>
                                    <p:animEffect transition="in" filter="checkerboard(across)">
                                      <p:cBhvr>
                                        <p:cTn id="12" dur="1000"/>
                                        <p:tgtEl>
                                          <p:spTgt spid="880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8067">
                                            <p:txEl>
                                              <p:pRg st="2" end="2"/>
                                            </p:txEl>
                                          </p:spTgt>
                                        </p:tgtEl>
                                        <p:attrNameLst>
                                          <p:attrName>style.visibility</p:attrName>
                                        </p:attrNameLst>
                                      </p:cBhvr>
                                      <p:to>
                                        <p:strVal val="visible"/>
                                      </p:to>
                                    </p:set>
                                    <p:animEffect transition="in" filter="checkerboard(across)">
                                      <p:cBhvr>
                                        <p:cTn id="17" dur="1000"/>
                                        <p:tgtEl>
                                          <p:spTgt spid="880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GB" altLang="x-none"/>
              <a:t>Information</a:t>
            </a:r>
          </a:p>
        </p:txBody>
      </p:sp>
      <p:sp>
        <p:nvSpPr>
          <p:cNvPr id="89091" name="Rectangle 3"/>
          <p:cNvSpPr>
            <a:spLocks noGrp="1" noChangeArrowheads="1"/>
          </p:cNvSpPr>
          <p:nvPr>
            <p:ph type="body" idx="1"/>
          </p:nvPr>
        </p:nvSpPr>
        <p:spPr/>
        <p:txBody>
          <a:bodyPr/>
          <a:lstStyle/>
          <a:p>
            <a:r>
              <a:rPr lang="en-GB" altLang="x-none" dirty="0"/>
              <a:t>Data that has been processed within  a context to give it meaning</a:t>
            </a:r>
          </a:p>
          <a:p>
            <a:endParaRPr lang="en-GB" altLang="x-none" dirty="0"/>
          </a:p>
        </p:txBody>
      </p:sp>
    </p:spTree>
    <p:extLst>
      <p:ext uri="{BB962C8B-B14F-4D97-AF65-F5344CB8AC3E}">
        <p14:creationId xmlns:p14="http://schemas.microsoft.com/office/powerpoint/2010/main" val="1679471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 calcmode="lin" valueType="num">
                                      <p:cBhvr additive="base">
                                        <p:cTn id="7" dur="1000" fill="hold"/>
                                        <p:tgtEl>
                                          <p:spTgt spid="8909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8909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GB" altLang="x-none" dirty="0" smtClean="0"/>
              <a:t>Example</a:t>
            </a:r>
            <a:endParaRPr lang="en-GB" altLang="x-none" dirty="0"/>
          </a:p>
        </p:txBody>
      </p:sp>
      <p:sp>
        <p:nvSpPr>
          <p:cNvPr id="90115" name="Rectangle 3"/>
          <p:cNvSpPr>
            <a:spLocks noGrp="1" noChangeArrowheads="1"/>
          </p:cNvSpPr>
          <p:nvPr>
            <p:ph type="body" idx="1"/>
          </p:nvPr>
        </p:nvSpPr>
        <p:spPr>
          <a:xfrm>
            <a:off x="4787900" y="1752039"/>
            <a:ext cx="3671888" cy="865188"/>
          </a:xfrm>
          <a:ln>
            <a:solidFill>
              <a:schemeClr val="tx1"/>
            </a:solidFill>
            <a:miter lim="800000"/>
            <a:headEnd/>
            <a:tailEnd/>
          </a:ln>
        </p:spPr>
        <p:txBody>
          <a:bodyPr/>
          <a:lstStyle/>
          <a:p>
            <a:pPr marL="0" indent="0" algn="ctr">
              <a:buFont typeface="Wingdings" charset="2"/>
              <a:buNone/>
            </a:pPr>
            <a:r>
              <a:rPr lang="en-GB" altLang="x-none" sz="2000" b="1"/>
              <a:t>Yes, Yes, No, Yes, No, Yes, No, Yes, No, Yes, Yes</a:t>
            </a:r>
          </a:p>
        </p:txBody>
      </p:sp>
      <p:sp>
        <p:nvSpPr>
          <p:cNvPr id="90116" name="Rectangle 4"/>
          <p:cNvSpPr>
            <a:spLocks noChangeArrowheads="1"/>
          </p:cNvSpPr>
          <p:nvPr/>
        </p:nvSpPr>
        <p:spPr bwMode="auto">
          <a:xfrm>
            <a:off x="827088" y="1700808"/>
            <a:ext cx="2663825" cy="863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r>
              <a:rPr lang="en-GB" altLang="x-none" sz="2400" dirty="0"/>
              <a:t>Raw Data</a:t>
            </a:r>
          </a:p>
        </p:txBody>
      </p:sp>
      <p:sp>
        <p:nvSpPr>
          <p:cNvPr id="90117" name="Rectangle 5"/>
          <p:cNvSpPr>
            <a:spLocks noChangeArrowheads="1"/>
          </p:cNvSpPr>
          <p:nvPr/>
        </p:nvSpPr>
        <p:spPr bwMode="auto">
          <a:xfrm>
            <a:off x="827088" y="3140670"/>
            <a:ext cx="2663825" cy="86360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r>
              <a:rPr lang="en-GB" altLang="x-none" sz="2400"/>
              <a:t>Context</a:t>
            </a:r>
          </a:p>
        </p:txBody>
      </p:sp>
      <p:sp>
        <p:nvSpPr>
          <p:cNvPr id="90118" name="Rectangle 6"/>
          <p:cNvSpPr>
            <a:spLocks noChangeArrowheads="1"/>
          </p:cNvSpPr>
          <p:nvPr/>
        </p:nvSpPr>
        <p:spPr bwMode="auto">
          <a:xfrm>
            <a:off x="4787900" y="3049027"/>
            <a:ext cx="3670300" cy="9350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spcBef>
                <a:spcPct val="20000"/>
              </a:spcBef>
              <a:buClr>
                <a:schemeClr val="bg2"/>
              </a:buClr>
              <a:buSzPct val="70000"/>
              <a:buFont typeface="Wingdings" charset="2"/>
              <a:buChar char="l"/>
              <a:defRPr sz="3100">
                <a:solidFill>
                  <a:schemeClr val="tx1"/>
                </a:solidFill>
                <a:latin typeface="Arial" charset="0"/>
              </a:defRPr>
            </a:lvl1pPr>
            <a:lvl2pPr marL="836613" indent="-285750">
              <a:spcBef>
                <a:spcPct val="20000"/>
              </a:spcBef>
              <a:buClr>
                <a:schemeClr val="accent1"/>
              </a:buClr>
              <a:buSzPct val="150000"/>
              <a:buChar char="•"/>
              <a:defRPr sz="2600">
                <a:solidFill>
                  <a:schemeClr val="tx1"/>
                </a:solidFill>
                <a:latin typeface="Arial" charset="0"/>
              </a:defRPr>
            </a:lvl2pPr>
            <a:lvl3pPr marL="1244600" indent="-228600">
              <a:spcBef>
                <a:spcPct val="20000"/>
              </a:spcBef>
              <a:buClr>
                <a:schemeClr val="tx1"/>
              </a:buClr>
              <a:buSzPct val="150000"/>
              <a:buChar char="•"/>
              <a:defRPr sz="2200">
                <a:solidFill>
                  <a:schemeClr val="tx1"/>
                </a:solidFill>
                <a:latin typeface="Arial" charset="0"/>
              </a:defRPr>
            </a:lvl3pPr>
            <a:lvl4pPr marL="1652588" indent="-228600">
              <a:spcBef>
                <a:spcPct val="20000"/>
              </a:spcBef>
              <a:buClr>
                <a:schemeClr val="tx2"/>
              </a:buClr>
              <a:buSzPct val="150000"/>
              <a:buChar char="•"/>
              <a:defRPr sz="2000">
                <a:solidFill>
                  <a:schemeClr val="tx1"/>
                </a:solidFill>
                <a:latin typeface="Arial" charset="0"/>
              </a:defRPr>
            </a:lvl4pPr>
            <a:lvl5pPr marL="2060575" indent="-228600">
              <a:spcBef>
                <a:spcPct val="20000"/>
              </a:spcBef>
              <a:buClr>
                <a:schemeClr val="folHlink"/>
              </a:buClr>
              <a:buSzPct val="150000"/>
              <a:buChar char="•"/>
              <a:defRPr sz="2000">
                <a:solidFill>
                  <a:schemeClr val="tx1"/>
                </a:solidFill>
                <a:latin typeface="Arial" charset="0"/>
              </a:defRPr>
            </a:lvl5pPr>
            <a:lvl6pPr marL="2517775" indent="-228600" fontAlgn="base">
              <a:spcBef>
                <a:spcPct val="20000"/>
              </a:spcBef>
              <a:spcAft>
                <a:spcPct val="0"/>
              </a:spcAft>
              <a:buClr>
                <a:schemeClr val="folHlink"/>
              </a:buClr>
              <a:buSzPct val="150000"/>
              <a:buChar char="•"/>
              <a:defRPr sz="2000">
                <a:solidFill>
                  <a:schemeClr val="tx1"/>
                </a:solidFill>
                <a:latin typeface="Arial" charset="0"/>
              </a:defRPr>
            </a:lvl6pPr>
            <a:lvl7pPr marL="2974975" indent="-228600" fontAlgn="base">
              <a:spcBef>
                <a:spcPct val="20000"/>
              </a:spcBef>
              <a:spcAft>
                <a:spcPct val="0"/>
              </a:spcAft>
              <a:buClr>
                <a:schemeClr val="folHlink"/>
              </a:buClr>
              <a:buSzPct val="150000"/>
              <a:buChar char="•"/>
              <a:defRPr sz="2000">
                <a:solidFill>
                  <a:schemeClr val="tx1"/>
                </a:solidFill>
                <a:latin typeface="Arial" charset="0"/>
              </a:defRPr>
            </a:lvl7pPr>
            <a:lvl8pPr marL="3432175" indent="-228600" fontAlgn="base">
              <a:spcBef>
                <a:spcPct val="20000"/>
              </a:spcBef>
              <a:spcAft>
                <a:spcPct val="0"/>
              </a:spcAft>
              <a:buClr>
                <a:schemeClr val="folHlink"/>
              </a:buClr>
              <a:buSzPct val="150000"/>
              <a:buChar char="•"/>
              <a:defRPr sz="2000">
                <a:solidFill>
                  <a:schemeClr val="tx1"/>
                </a:solidFill>
                <a:latin typeface="Arial" charset="0"/>
              </a:defRPr>
            </a:lvl8pPr>
            <a:lvl9pPr marL="3889375" indent="-228600" fontAlgn="base">
              <a:spcBef>
                <a:spcPct val="20000"/>
              </a:spcBef>
              <a:spcAft>
                <a:spcPct val="0"/>
              </a:spcAft>
              <a:buClr>
                <a:schemeClr val="folHlink"/>
              </a:buClr>
              <a:buSzPct val="150000"/>
              <a:buChar char="•"/>
              <a:defRPr sz="2000">
                <a:solidFill>
                  <a:schemeClr val="tx1"/>
                </a:solidFill>
                <a:latin typeface="Arial" charset="0"/>
              </a:defRPr>
            </a:lvl9pPr>
          </a:lstStyle>
          <a:p>
            <a:pPr algn="ctr">
              <a:lnSpc>
                <a:spcPct val="90000"/>
              </a:lnSpc>
              <a:buFont typeface="Wingdings" charset="2"/>
              <a:buNone/>
            </a:pPr>
            <a:r>
              <a:rPr lang="en-GB" altLang="x-none" sz="2000" b="1"/>
              <a:t>Responses to the market research question – “Would you buy brand x at price y?”</a:t>
            </a:r>
          </a:p>
        </p:txBody>
      </p:sp>
      <p:sp>
        <p:nvSpPr>
          <p:cNvPr id="90119" name="Rectangle 7"/>
          <p:cNvSpPr>
            <a:spLocks noChangeArrowheads="1"/>
          </p:cNvSpPr>
          <p:nvPr/>
        </p:nvSpPr>
        <p:spPr bwMode="auto">
          <a:xfrm>
            <a:off x="827088" y="4560327"/>
            <a:ext cx="2663825" cy="8636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r>
              <a:rPr lang="en-GB" altLang="x-none" sz="2400">
                <a:solidFill>
                  <a:schemeClr val="bg1"/>
                </a:solidFill>
              </a:rPr>
              <a:t>Information</a:t>
            </a:r>
          </a:p>
        </p:txBody>
      </p:sp>
      <p:sp>
        <p:nvSpPr>
          <p:cNvPr id="90120" name="AutoShape 8"/>
          <p:cNvSpPr>
            <a:spLocks noChangeArrowheads="1"/>
          </p:cNvSpPr>
          <p:nvPr/>
        </p:nvSpPr>
        <p:spPr bwMode="auto">
          <a:xfrm>
            <a:off x="1979613" y="2708870"/>
            <a:ext cx="360362" cy="360363"/>
          </a:xfrm>
          <a:prstGeom prst="downArrow">
            <a:avLst>
              <a:gd name="adj1" fmla="val 50000"/>
              <a:gd name="adj2" fmla="val 250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eaVert" wrap="none" anchor="ctr"/>
          <a:lstStyle/>
          <a:p>
            <a:endParaRPr lang="en-US"/>
          </a:p>
        </p:txBody>
      </p:sp>
      <p:sp>
        <p:nvSpPr>
          <p:cNvPr id="90121" name="AutoShape 9"/>
          <p:cNvSpPr>
            <a:spLocks noChangeArrowheads="1"/>
          </p:cNvSpPr>
          <p:nvPr/>
        </p:nvSpPr>
        <p:spPr bwMode="auto">
          <a:xfrm rot="16200000">
            <a:off x="3924300" y="3409389"/>
            <a:ext cx="360363" cy="360363"/>
          </a:xfrm>
          <a:prstGeom prst="downArrow">
            <a:avLst>
              <a:gd name="adj1" fmla="val 50000"/>
              <a:gd name="adj2" fmla="val 250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eaVert" wrap="none" anchor="ctr"/>
          <a:lstStyle/>
          <a:p>
            <a:endParaRPr lang="en-US"/>
          </a:p>
        </p:txBody>
      </p:sp>
      <p:sp>
        <p:nvSpPr>
          <p:cNvPr id="90122" name="AutoShape 10"/>
          <p:cNvSpPr>
            <a:spLocks noChangeArrowheads="1"/>
          </p:cNvSpPr>
          <p:nvPr/>
        </p:nvSpPr>
        <p:spPr bwMode="auto">
          <a:xfrm>
            <a:off x="1979613" y="4148733"/>
            <a:ext cx="360362" cy="360362"/>
          </a:xfrm>
          <a:prstGeom prst="downArrow">
            <a:avLst>
              <a:gd name="adj1" fmla="val 50000"/>
              <a:gd name="adj2" fmla="val 250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eaVert" wrap="none" anchor="ctr"/>
          <a:lstStyle/>
          <a:p>
            <a:endParaRPr lang="en-US"/>
          </a:p>
        </p:txBody>
      </p:sp>
      <p:sp>
        <p:nvSpPr>
          <p:cNvPr id="90123" name="AutoShape 11"/>
          <p:cNvSpPr>
            <a:spLocks noChangeArrowheads="1"/>
          </p:cNvSpPr>
          <p:nvPr/>
        </p:nvSpPr>
        <p:spPr bwMode="auto">
          <a:xfrm rot="16200000">
            <a:off x="3924301" y="4849251"/>
            <a:ext cx="360362" cy="360363"/>
          </a:xfrm>
          <a:prstGeom prst="downArrow">
            <a:avLst>
              <a:gd name="adj1" fmla="val 50000"/>
              <a:gd name="adj2" fmla="val 250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eaVert" wrap="none" anchor="ctr"/>
          <a:lstStyle/>
          <a:p>
            <a:endParaRPr lang="en-US"/>
          </a:p>
        </p:txBody>
      </p:sp>
      <p:sp>
        <p:nvSpPr>
          <p:cNvPr id="90124" name="Text Box 12"/>
          <p:cNvSpPr txBox="1">
            <a:spLocks noChangeArrowheads="1"/>
          </p:cNvSpPr>
          <p:nvPr/>
        </p:nvSpPr>
        <p:spPr bwMode="auto">
          <a:xfrm>
            <a:off x="4787900" y="4633352"/>
            <a:ext cx="3744913" cy="711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en-GB" altLang="x-none" sz="4000" b="1">
                <a:solidFill>
                  <a:schemeClr val="tx2"/>
                </a:solidFill>
              </a:rPr>
              <a:t>???</a:t>
            </a:r>
          </a:p>
        </p:txBody>
      </p:sp>
      <p:sp>
        <p:nvSpPr>
          <p:cNvPr id="90126" name="Text Box 14"/>
          <p:cNvSpPr txBox="1">
            <a:spLocks noChangeArrowheads="1"/>
          </p:cNvSpPr>
          <p:nvPr/>
        </p:nvSpPr>
        <p:spPr bwMode="auto">
          <a:xfrm>
            <a:off x="2411413" y="4057089"/>
            <a:ext cx="1416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GB" altLang="x-none" b="1">
                <a:solidFill>
                  <a:schemeClr val="folHlink"/>
                </a:solidFill>
              </a:rPr>
              <a:t>Processing</a:t>
            </a:r>
          </a:p>
        </p:txBody>
      </p:sp>
    </p:spTree>
    <p:extLst>
      <p:ext uri="{BB962C8B-B14F-4D97-AF65-F5344CB8AC3E}">
        <p14:creationId xmlns:p14="http://schemas.microsoft.com/office/powerpoint/2010/main" val="353956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0120"/>
                                        </p:tgtEl>
                                        <p:attrNameLst>
                                          <p:attrName>style.visibility</p:attrName>
                                        </p:attrNameLst>
                                      </p:cBhvr>
                                      <p:to>
                                        <p:strVal val="visible"/>
                                      </p:to>
                                    </p:set>
                                    <p:animEffect transition="in" filter="checkerboard(across)">
                                      <p:cBhvr>
                                        <p:cTn id="7" dur="1000"/>
                                        <p:tgtEl>
                                          <p:spTgt spid="9012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90117"/>
                                        </p:tgtEl>
                                        <p:attrNameLst>
                                          <p:attrName>style.visibility</p:attrName>
                                        </p:attrNameLst>
                                      </p:cBhvr>
                                      <p:to>
                                        <p:strVal val="visible"/>
                                      </p:to>
                                    </p:set>
                                    <p:animEffect transition="in" filter="checkerboard(across)">
                                      <p:cBhvr>
                                        <p:cTn id="10" dur="1000"/>
                                        <p:tgtEl>
                                          <p:spTgt spid="9011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90121"/>
                                        </p:tgtEl>
                                        <p:attrNameLst>
                                          <p:attrName>style.visibility</p:attrName>
                                        </p:attrNameLst>
                                      </p:cBhvr>
                                      <p:to>
                                        <p:strVal val="visible"/>
                                      </p:to>
                                    </p:set>
                                    <p:animEffect transition="in" filter="checkerboard(across)">
                                      <p:cBhvr>
                                        <p:cTn id="13" dur="1000"/>
                                        <p:tgtEl>
                                          <p:spTgt spid="90121"/>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90118"/>
                                        </p:tgtEl>
                                        <p:attrNameLst>
                                          <p:attrName>style.visibility</p:attrName>
                                        </p:attrNameLst>
                                      </p:cBhvr>
                                      <p:to>
                                        <p:strVal val="visible"/>
                                      </p:to>
                                    </p:set>
                                    <p:animEffect transition="in" filter="checkerboard(across)">
                                      <p:cBhvr>
                                        <p:cTn id="16" dur="1000"/>
                                        <p:tgtEl>
                                          <p:spTgt spid="9011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90122"/>
                                        </p:tgtEl>
                                        <p:attrNameLst>
                                          <p:attrName>style.visibility</p:attrName>
                                        </p:attrNameLst>
                                      </p:cBhvr>
                                      <p:to>
                                        <p:strVal val="visible"/>
                                      </p:to>
                                    </p:set>
                                    <p:animEffect transition="in" filter="dissolve">
                                      <p:cBhvr>
                                        <p:cTn id="21" dur="1000"/>
                                        <p:tgtEl>
                                          <p:spTgt spid="90122"/>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90119"/>
                                        </p:tgtEl>
                                        <p:attrNameLst>
                                          <p:attrName>style.visibility</p:attrName>
                                        </p:attrNameLst>
                                      </p:cBhvr>
                                      <p:to>
                                        <p:strVal val="visible"/>
                                      </p:to>
                                    </p:set>
                                    <p:animEffect transition="in" filter="dissolve">
                                      <p:cBhvr>
                                        <p:cTn id="24" dur="1000"/>
                                        <p:tgtEl>
                                          <p:spTgt spid="90119"/>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90123"/>
                                        </p:tgtEl>
                                        <p:attrNameLst>
                                          <p:attrName>style.visibility</p:attrName>
                                        </p:attrNameLst>
                                      </p:cBhvr>
                                      <p:to>
                                        <p:strVal val="visible"/>
                                      </p:to>
                                    </p:set>
                                    <p:animEffect transition="in" filter="dissolve">
                                      <p:cBhvr>
                                        <p:cTn id="27" dur="1000"/>
                                        <p:tgtEl>
                                          <p:spTgt spid="90123"/>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90124"/>
                                        </p:tgtEl>
                                        <p:attrNameLst>
                                          <p:attrName>style.visibility</p:attrName>
                                        </p:attrNameLst>
                                      </p:cBhvr>
                                      <p:to>
                                        <p:strVal val="visible"/>
                                      </p:to>
                                    </p:set>
                                    <p:animEffect transition="in" filter="dissolve">
                                      <p:cBhvr>
                                        <p:cTn id="30" dur="1000"/>
                                        <p:tgtEl>
                                          <p:spTgt spid="90124"/>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90126"/>
                                        </p:tgtEl>
                                        <p:attrNameLst>
                                          <p:attrName>style.visibility</p:attrName>
                                        </p:attrNameLst>
                                      </p:cBhvr>
                                      <p:to>
                                        <p:strVal val="visible"/>
                                      </p:to>
                                    </p:set>
                                    <p:animEffect transition="in" filter="checkerboard(across)">
                                      <p:cBhvr>
                                        <p:cTn id="33" dur="1000"/>
                                        <p:tgtEl>
                                          <p:spTgt spid="90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7" grpId="0" animBg="1"/>
      <p:bldP spid="90118" grpId="0" animBg="1"/>
      <p:bldP spid="90119" grpId="0" animBg="1"/>
      <p:bldP spid="90120" grpId="0" animBg="1"/>
      <p:bldP spid="90121" grpId="0" animBg="1"/>
      <p:bldP spid="90122" grpId="0" animBg="1"/>
      <p:bldP spid="90123" grpId="0" animBg="1"/>
      <p:bldP spid="90124" grpId="0" animBg="1"/>
      <p:bldP spid="901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normAutofit/>
          </a:bodyPr>
          <a:lstStyle/>
          <a:p>
            <a:r>
              <a:rPr lang="en-GB" altLang="x-none" dirty="0" smtClean="0"/>
              <a:t>Intelligence/Knowledge &amp; Insights</a:t>
            </a:r>
            <a:endParaRPr lang="en-GB" altLang="x-none" dirty="0"/>
          </a:p>
        </p:txBody>
      </p:sp>
      <p:sp>
        <p:nvSpPr>
          <p:cNvPr id="97283" name="Rectangle 3"/>
          <p:cNvSpPr>
            <a:spLocks noGrp="1" noChangeArrowheads="1"/>
          </p:cNvSpPr>
          <p:nvPr>
            <p:ph type="body" idx="1"/>
          </p:nvPr>
        </p:nvSpPr>
        <p:spPr/>
        <p:txBody>
          <a:bodyPr/>
          <a:lstStyle/>
          <a:p>
            <a:r>
              <a:rPr lang="en-GB" altLang="x-none" dirty="0" smtClean="0"/>
              <a:t>When information is manipulated and applied, it gives us intelligence/knowledge and this in turn provides insights into the ways consumers , markets and marketing works.</a:t>
            </a:r>
            <a:endParaRPr lang="en-GB" altLang="x-none" dirty="0"/>
          </a:p>
        </p:txBody>
      </p:sp>
    </p:spTree>
    <p:extLst>
      <p:ext uri="{BB962C8B-B14F-4D97-AF65-F5344CB8AC3E}">
        <p14:creationId xmlns:p14="http://schemas.microsoft.com/office/powerpoint/2010/main" val="4249581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GB" altLang="x-none"/>
              <a:t>Knowledge Examples</a:t>
            </a:r>
          </a:p>
        </p:txBody>
      </p:sp>
      <p:sp>
        <p:nvSpPr>
          <p:cNvPr id="98307" name="Rectangle 3"/>
          <p:cNvSpPr>
            <a:spLocks noGrp="1" noChangeArrowheads="1"/>
          </p:cNvSpPr>
          <p:nvPr>
            <p:ph type="body" idx="1"/>
          </p:nvPr>
        </p:nvSpPr>
        <p:spPr/>
        <p:txBody>
          <a:bodyPr/>
          <a:lstStyle/>
          <a:p>
            <a:r>
              <a:rPr lang="en-GB" altLang="x-none" sz="2700" dirty="0"/>
              <a:t>Using the </a:t>
            </a:r>
            <a:r>
              <a:rPr lang="en-GB" altLang="x-none" sz="2700" dirty="0" smtClean="0"/>
              <a:t>previous example:</a:t>
            </a:r>
            <a:endParaRPr lang="en-GB" altLang="x-none" sz="2700" dirty="0"/>
          </a:p>
          <a:p>
            <a:pPr lvl="1"/>
            <a:r>
              <a:rPr lang="en-GB" altLang="x-none" sz="2200" dirty="0"/>
              <a:t>A Marketing Manager could use this information to decide whether or not to raise or lower price </a:t>
            </a:r>
            <a:br>
              <a:rPr lang="en-GB" altLang="x-none" sz="2200" dirty="0"/>
            </a:br>
            <a:endParaRPr lang="en-GB" altLang="x-none" sz="2200" dirty="0" smtClean="0"/>
          </a:p>
          <a:p>
            <a:pPr lvl="1"/>
            <a:endParaRPr lang="en-GB" altLang="x-none" sz="2200" dirty="0"/>
          </a:p>
        </p:txBody>
      </p:sp>
    </p:spTree>
    <p:extLst>
      <p:ext uri="{BB962C8B-B14F-4D97-AF65-F5344CB8AC3E}">
        <p14:creationId xmlns:p14="http://schemas.microsoft.com/office/powerpoint/2010/main" val="1888399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8307">
                                            <p:txEl>
                                              <p:pRg st="1" end="1"/>
                                            </p:txEl>
                                          </p:spTgt>
                                        </p:tgtEl>
                                        <p:attrNameLst>
                                          <p:attrName>style.visibility</p:attrName>
                                        </p:attrNameLst>
                                      </p:cBhvr>
                                      <p:to>
                                        <p:strVal val="visible"/>
                                      </p:to>
                                    </p:set>
                                    <p:anim calcmode="lin" valueType="num">
                                      <p:cBhvr additive="base">
                                        <p:cTn id="7" dur="1000" fill="hold"/>
                                        <p:tgtEl>
                                          <p:spTgt spid="98307">
                                            <p:txEl>
                                              <p:pRg st="1" end="1"/>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9830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3608" y="1196752"/>
            <a:ext cx="7156321" cy="4137248"/>
          </a:xfrm>
        </p:spPr>
      </p:pic>
    </p:spTree>
    <p:extLst>
      <p:ext uri="{BB962C8B-B14F-4D97-AF65-F5344CB8AC3E}">
        <p14:creationId xmlns:p14="http://schemas.microsoft.com/office/powerpoint/2010/main" val="676854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Mission and Goals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96519" y="1600200"/>
            <a:ext cx="5950961" cy="3916363"/>
          </a:xfrm>
        </p:spPr>
      </p:pic>
    </p:spTree>
    <p:extLst>
      <p:ext uri="{BB962C8B-B14F-4D97-AF65-F5344CB8AC3E}">
        <p14:creationId xmlns:p14="http://schemas.microsoft.com/office/powerpoint/2010/main" val="150828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5500" y="2821781"/>
            <a:ext cx="7493000" cy="1473200"/>
          </a:xfrm>
        </p:spPr>
      </p:pic>
    </p:spTree>
    <p:extLst>
      <p:ext uri="{BB962C8B-B14F-4D97-AF65-F5344CB8AC3E}">
        <p14:creationId xmlns:p14="http://schemas.microsoft.com/office/powerpoint/2010/main" val="455757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Working practices that facilitate the use of metrics</a:t>
            </a:r>
            <a:endParaRPr lang="en-US" dirty="0"/>
          </a:p>
        </p:txBody>
      </p:sp>
      <p:sp>
        <p:nvSpPr>
          <p:cNvPr id="3" name="Content Placeholder 2"/>
          <p:cNvSpPr>
            <a:spLocks noGrp="1"/>
          </p:cNvSpPr>
          <p:nvPr>
            <p:ph idx="1"/>
          </p:nvPr>
        </p:nvSpPr>
        <p:spPr/>
        <p:txBody>
          <a:bodyPr/>
          <a:lstStyle/>
          <a:p>
            <a:r>
              <a:rPr lang="en-US" dirty="0" smtClean="0"/>
              <a:t>Effective team structures</a:t>
            </a:r>
          </a:p>
          <a:p>
            <a:pPr lvl="1"/>
            <a:r>
              <a:rPr lang="en-US" dirty="0" smtClean="0"/>
              <a:t>What is your </a:t>
            </a:r>
            <a:r>
              <a:rPr lang="en-US" dirty="0" err="1" smtClean="0"/>
              <a:t>organisational</a:t>
            </a:r>
            <a:r>
              <a:rPr lang="en-US" dirty="0" smtClean="0"/>
              <a:t> structure?</a:t>
            </a:r>
          </a:p>
          <a:p>
            <a:pPr lvl="2"/>
            <a:r>
              <a:rPr lang="en-US" dirty="0" smtClean="0"/>
              <a:t>Hierarchical?</a:t>
            </a:r>
          </a:p>
          <a:p>
            <a:pPr lvl="2"/>
            <a:r>
              <a:rPr lang="en-US" dirty="0" smtClean="0"/>
              <a:t>Matrix?</a:t>
            </a:r>
          </a:p>
          <a:p>
            <a:pPr lvl="2"/>
            <a:endParaRPr lang="en-US" dirty="0"/>
          </a:p>
          <a:p>
            <a:pPr lvl="2"/>
            <a:r>
              <a:rPr lang="en-US" dirty="0">
                <a:hlinkClick r:id="rId2" invalidUrl="http://www.learnmanagement2.com/hierarchical structure.htm"/>
              </a:rPr>
              <a:t>http://</a:t>
            </a:r>
            <a:r>
              <a:rPr lang="en-US" dirty="0" smtClean="0">
                <a:hlinkClick r:id="rId3" invalidUrl="http://www.learnmanagement2.com/hierarchical structure.htm"/>
              </a:rPr>
              <a:t>www.learnmanagement2.com/hierarchical%20structure.htm</a:t>
            </a:r>
            <a:endParaRPr lang="en-US" dirty="0" smtClean="0"/>
          </a:p>
          <a:p>
            <a:pPr lvl="2"/>
            <a:endParaRPr lang="en-US" dirty="0"/>
          </a:p>
        </p:txBody>
      </p:sp>
    </p:spTree>
    <p:extLst>
      <p:ext uri="{BB962C8B-B14F-4D97-AF65-F5344CB8AC3E}">
        <p14:creationId xmlns:p14="http://schemas.microsoft.com/office/powerpoint/2010/main" val="166378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CIM likes matrix structures</a:t>
            </a:r>
            <a:endParaRPr lang="en-US" dirty="0"/>
          </a:p>
        </p:txBody>
      </p:sp>
      <p:sp>
        <p:nvSpPr>
          <p:cNvPr id="3" name="Content Placeholder 2"/>
          <p:cNvSpPr>
            <a:spLocks noGrp="1"/>
          </p:cNvSpPr>
          <p:nvPr>
            <p:ph idx="1"/>
          </p:nvPr>
        </p:nvSpPr>
        <p:spPr/>
        <p:txBody>
          <a:bodyPr/>
          <a:lstStyle/>
          <a:p>
            <a:r>
              <a:rPr lang="en-US" dirty="0" smtClean="0"/>
              <a:t>As they breakdown the traditional ‘silo’ mentality</a:t>
            </a:r>
          </a:p>
          <a:p>
            <a:r>
              <a:rPr lang="en-US" dirty="0" smtClean="0"/>
              <a:t>Support workflow management and lead to better decision-making.</a:t>
            </a:r>
          </a:p>
          <a:p>
            <a:r>
              <a:rPr lang="en-US" dirty="0" smtClean="0"/>
              <a:t>Bring together different perspectives and metrics contain </a:t>
            </a:r>
            <a:r>
              <a:rPr lang="en-US" smtClean="0"/>
              <a:t>multiple inputs.</a:t>
            </a:r>
            <a:endParaRPr lang="en-US"/>
          </a:p>
        </p:txBody>
      </p:sp>
    </p:spTree>
    <p:extLst>
      <p:ext uri="{BB962C8B-B14F-4D97-AF65-F5344CB8AC3E}">
        <p14:creationId xmlns:p14="http://schemas.microsoft.com/office/powerpoint/2010/main" val="1246662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1</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9989" y="1600200"/>
            <a:ext cx="5604022" cy="3916363"/>
          </a:xfrm>
        </p:spPr>
      </p:pic>
    </p:spTree>
    <p:extLst>
      <p:ext uri="{BB962C8B-B14F-4D97-AF65-F5344CB8AC3E}">
        <p14:creationId xmlns:p14="http://schemas.microsoft.com/office/powerpoint/2010/main" val="14816808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060848"/>
            <a:ext cx="8229600" cy="2733932"/>
          </a:xfrm>
          <a:prstGeom prst="rect">
            <a:avLst/>
          </a:prstGeom>
        </p:spPr>
      </p:pic>
      <p:cxnSp>
        <p:nvCxnSpPr>
          <p:cNvPr id="5" name="Straight Connector 4"/>
          <p:cNvCxnSpPr/>
          <p:nvPr/>
        </p:nvCxnSpPr>
        <p:spPr>
          <a:xfrm>
            <a:off x="3059832" y="3501008"/>
            <a:ext cx="3456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5997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Organisational Culture</a:t>
            </a:r>
            <a:endParaRPr lang="en-GB" dirty="0"/>
          </a:p>
        </p:txBody>
      </p:sp>
      <p:sp>
        <p:nvSpPr>
          <p:cNvPr id="3" name="Content Placeholder 2"/>
          <p:cNvSpPr>
            <a:spLocks noGrp="1"/>
          </p:cNvSpPr>
          <p:nvPr>
            <p:ph idx="1"/>
          </p:nvPr>
        </p:nvSpPr>
        <p:spPr/>
        <p:txBody>
          <a:bodyPr/>
          <a:lstStyle/>
          <a:p>
            <a:r>
              <a:rPr lang="en-GB" dirty="0">
                <a:hlinkClick r:id="rId2" invalidUrl="http://www.jcch.com.ar/books/Management and Organisational Behaviour.pdf"/>
              </a:rPr>
              <a:t>http://</a:t>
            </a:r>
            <a:r>
              <a:rPr lang="en-GB" dirty="0" smtClean="0">
                <a:hlinkClick r:id="rId3" invalidUrl="http://www.jcch.com.ar/books/Management and Organisational Behaviour.pdf"/>
              </a:rPr>
              <a:t>www.jcch.com.ar/books/Management%20and%20Organisational%20Behaviour.pdf</a:t>
            </a:r>
            <a:endParaRPr lang="en-GB" dirty="0" smtClean="0"/>
          </a:p>
          <a:p>
            <a:endParaRPr lang="en-GB" dirty="0"/>
          </a:p>
          <a:p>
            <a:r>
              <a:rPr lang="en-GB" dirty="0" smtClean="0"/>
              <a:t>Mullins Management and Organisational Behaviour pages 740 -744  </a:t>
            </a:r>
            <a:endParaRPr lang="en-GB" dirty="0"/>
          </a:p>
        </p:txBody>
      </p:sp>
    </p:spTree>
    <p:extLst>
      <p:ext uri="{BB962C8B-B14F-4D97-AF65-F5344CB8AC3E}">
        <p14:creationId xmlns:p14="http://schemas.microsoft.com/office/powerpoint/2010/main" val="26714419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4800" y="1556792"/>
            <a:ext cx="8229600" cy="1503038"/>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996952"/>
            <a:ext cx="8229600" cy="2022608"/>
          </a:xfrm>
          <a:prstGeom prst="rect">
            <a:avLst/>
          </a:prstGeom>
        </p:spPr>
      </p:pic>
      <p:sp>
        <p:nvSpPr>
          <p:cNvPr id="5" name="Minus 4"/>
          <p:cNvSpPr/>
          <p:nvPr/>
        </p:nvSpPr>
        <p:spPr>
          <a:xfrm>
            <a:off x="4572000" y="321297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a:off x="4006280" y="3501008"/>
            <a:ext cx="3806080" cy="144016"/>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Minus 8"/>
          <p:cNvSpPr/>
          <p:nvPr/>
        </p:nvSpPr>
        <p:spPr>
          <a:xfrm>
            <a:off x="7308304" y="3825044"/>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inus 9"/>
          <p:cNvSpPr/>
          <p:nvPr/>
        </p:nvSpPr>
        <p:spPr>
          <a:xfrm>
            <a:off x="899592" y="4077072"/>
            <a:ext cx="2376264"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inus 10"/>
          <p:cNvSpPr/>
          <p:nvPr/>
        </p:nvSpPr>
        <p:spPr>
          <a:xfrm>
            <a:off x="3059832" y="4384898"/>
            <a:ext cx="5688632" cy="115092"/>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Minus 11"/>
          <p:cNvSpPr/>
          <p:nvPr/>
        </p:nvSpPr>
        <p:spPr>
          <a:xfrm>
            <a:off x="216986" y="4667090"/>
            <a:ext cx="2914854" cy="6871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204027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dirty="0" smtClean="0"/>
              <a:t>Task 1 c is looking at what metrics would have been used BEFORE embarking on your promotional activity.</a:t>
            </a:r>
          </a:p>
          <a:p>
            <a:r>
              <a:rPr lang="en-US" dirty="0" smtClean="0"/>
              <a:t>This will include strategic reasons/metrics  i.e. possibly looking to increase brand awareness or revenue</a:t>
            </a:r>
          </a:p>
          <a:p>
            <a:r>
              <a:rPr lang="en-US" dirty="0" smtClean="0"/>
              <a:t>And operational measures i.e. why you chose one promotional activity over another.</a:t>
            </a:r>
          </a:p>
          <a:p>
            <a:r>
              <a:rPr lang="en-US" dirty="0" smtClean="0"/>
              <a:t>Your metrics should also be justifying why you chose your promotional activity i.e. comparing ROI’s of different options.</a:t>
            </a:r>
          </a:p>
          <a:p>
            <a:endParaRPr lang="en-US" dirty="0"/>
          </a:p>
        </p:txBody>
      </p:sp>
    </p:spTree>
    <p:extLst>
      <p:ext uri="{BB962C8B-B14F-4D97-AF65-F5344CB8AC3E}">
        <p14:creationId xmlns:p14="http://schemas.microsoft.com/office/powerpoint/2010/main" val="17150520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Task 2</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71015" y="1600200"/>
            <a:ext cx="6001969" cy="3916363"/>
          </a:xfrm>
        </p:spPr>
      </p:pic>
    </p:spTree>
    <p:extLst>
      <p:ext uri="{BB962C8B-B14F-4D97-AF65-F5344CB8AC3E}">
        <p14:creationId xmlns:p14="http://schemas.microsoft.com/office/powerpoint/2010/main" val="985872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89214"/>
            <a:ext cx="8229600" cy="3338334"/>
          </a:xfrm>
        </p:spPr>
      </p:pic>
      <p:sp>
        <p:nvSpPr>
          <p:cNvPr id="5" name="Minus 4"/>
          <p:cNvSpPr/>
          <p:nvPr/>
        </p:nvSpPr>
        <p:spPr>
          <a:xfrm>
            <a:off x="6876256" y="465313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inus 5"/>
          <p:cNvSpPr/>
          <p:nvPr/>
        </p:nvSpPr>
        <p:spPr>
          <a:xfrm>
            <a:off x="457200" y="494116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a:off x="5436096" y="386104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Minus 7"/>
          <p:cNvSpPr/>
          <p:nvPr/>
        </p:nvSpPr>
        <p:spPr>
          <a:xfrm>
            <a:off x="6876256" y="3861048"/>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Minus 8"/>
          <p:cNvSpPr/>
          <p:nvPr/>
        </p:nvSpPr>
        <p:spPr>
          <a:xfrm>
            <a:off x="5652120" y="4149080"/>
            <a:ext cx="2232248"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inus 9"/>
          <p:cNvSpPr/>
          <p:nvPr/>
        </p:nvSpPr>
        <p:spPr>
          <a:xfrm>
            <a:off x="457200" y="4384610"/>
            <a:ext cx="2098576" cy="84981"/>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inus 10"/>
          <p:cNvSpPr/>
          <p:nvPr/>
        </p:nvSpPr>
        <p:spPr>
          <a:xfrm>
            <a:off x="6768244" y="4404632"/>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Minus 11"/>
          <p:cNvSpPr/>
          <p:nvPr/>
        </p:nvSpPr>
        <p:spPr>
          <a:xfrm>
            <a:off x="457200" y="4653136"/>
            <a:ext cx="115212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59362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Four area of the BSC</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Customer</a:t>
            </a:r>
          </a:p>
          <a:p>
            <a:pPr lvl="1"/>
            <a:r>
              <a:rPr lang="en-GB" dirty="0" smtClean="0"/>
              <a:t> e.g. time, quality, service and cost</a:t>
            </a:r>
          </a:p>
          <a:p>
            <a:r>
              <a:rPr lang="en-GB" dirty="0" smtClean="0"/>
              <a:t>Internal Business Processes </a:t>
            </a:r>
          </a:p>
          <a:p>
            <a:pPr lvl="1"/>
            <a:r>
              <a:rPr lang="en-GB" dirty="0" smtClean="0"/>
              <a:t>e.g. number of activities per function; cycle time, productivity</a:t>
            </a:r>
          </a:p>
          <a:p>
            <a:r>
              <a:rPr lang="en-GB" dirty="0" smtClean="0"/>
              <a:t>Financial Measures: </a:t>
            </a:r>
          </a:p>
          <a:p>
            <a:pPr lvl="1"/>
            <a:r>
              <a:rPr lang="en-GB" dirty="0" smtClean="0"/>
              <a:t>e.g. Cash flow, ROI, ROCE, profitability  </a:t>
            </a:r>
          </a:p>
          <a:p>
            <a:r>
              <a:rPr lang="en-GB" dirty="0" smtClean="0"/>
              <a:t>Learning and growth e.g. (innovation and staff development) </a:t>
            </a:r>
          </a:p>
          <a:p>
            <a:pPr lvl="1"/>
            <a:r>
              <a:rPr lang="en-GB" dirty="0" smtClean="0"/>
              <a:t>e.g. % rev from new services; employee turnover, job satisfaction</a:t>
            </a:r>
            <a:endParaRPr lang="en-GB" dirty="0"/>
          </a:p>
        </p:txBody>
      </p:sp>
    </p:spTree>
    <p:extLst>
      <p:ext uri="{BB962C8B-B14F-4D97-AF65-F5344CB8AC3E}">
        <p14:creationId xmlns:p14="http://schemas.microsoft.com/office/powerpoint/2010/main" val="1299049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Balanced Scorecard example</a:t>
            </a:r>
          </a:p>
          <a:p>
            <a:pPr lvl="1"/>
            <a:r>
              <a:rPr lang="en-GB" dirty="0">
                <a:hlinkClick r:id="rId2"/>
              </a:rPr>
              <a:t>https://</a:t>
            </a:r>
            <a:r>
              <a:rPr lang="en-GB" dirty="0" smtClean="0">
                <a:hlinkClick r:id="rId2"/>
              </a:rPr>
              <a:t>www.slideshare.net/Jasminekaurnagpal12345/sample-balanced-scorecard</a:t>
            </a:r>
            <a:endParaRPr lang="en-GB" dirty="0" smtClean="0"/>
          </a:p>
          <a:p>
            <a:pPr lvl="1"/>
            <a:r>
              <a:rPr lang="en-GB" dirty="0" smtClean="0">
                <a:hlinkClick r:id="rId3"/>
              </a:rPr>
              <a:t>http</a:t>
            </a:r>
            <a:r>
              <a:rPr lang="en-GB" dirty="0">
                <a:hlinkClick r:id="rId3"/>
              </a:rPr>
              <a:t>://cmgpartners.com/blog/implementing-a-marketing-balanced-scorecard</a:t>
            </a:r>
            <a:r>
              <a:rPr lang="en-GB" dirty="0" smtClean="0">
                <a:hlinkClick r:id="rId3"/>
              </a:rPr>
              <a:t>/</a:t>
            </a:r>
            <a:endParaRPr lang="en-GB" dirty="0" smtClean="0"/>
          </a:p>
          <a:p>
            <a:pPr lvl="1"/>
            <a:r>
              <a:rPr lang="en-GB" dirty="0">
                <a:hlinkClick r:id="rId4"/>
              </a:rPr>
              <a:t>https://www.oxlearn.com/arg_-</a:t>
            </a:r>
            <a:r>
              <a:rPr lang="en-GB" dirty="0" smtClean="0">
                <a:hlinkClick r:id="rId4"/>
              </a:rPr>
              <a:t>Balanced-Scorecards_11_36</a:t>
            </a:r>
            <a:endParaRPr lang="en-GB" dirty="0" smtClean="0"/>
          </a:p>
          <a:p>
            <a:pPr lvl="1"/>
            <a:endParaRPr lang="en-GB" dirty="0" smtClean="0"/>
          </a:p>
          <a:p>
            <a:pPr lvl="1"/>
            <a:endParaRPr lang="en-GB" dirty="0" smtClean="0"/>
          </a:p>
          <a:p>
            <a:pPr lvl="1"/>
            <a:endParaRPr lang="en-GB" dirty="0"/>
          </a:p>
        </p:txBody>
      </p:sp>
    </p:spTree>
    <p:extLst>
      <p:ext uri="{BB962C8B-B14F-4D97-AF65-F5344CB8AC3E}">
        <p14:creationId xmlns:p14="http://schemas.microsoft.com/office/powerpoint/2010/main" val="18069306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83700"/>
            <a:ext cx="8229600" cy="3349363"/>
          </a:xfrm>
        </p:spPr>
      </p:pic>
      <p:sp>
        <p:nvSpPr>
          <p:cNvPr id="4" name="Minus 3"/>
          <p:cNvSpPr/>
          <p:nvPr/>
        </p:nvSpPr>
        <p:spPr>
          <a:xfrm>
            <a:off x="3923928" y="3789040"/>
            <a:ext cx="5040560"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x</a:t>
            </a:r>
            <a:endParaRPr lang="en-US" dirty="0"/>
          </a:p>
        </p:txBody>
      </p:sp>
      <p:sp>
        <p:nvSpPr>
          <p:cNvPr id="6" name="Minus 5"/>
          <p:cNvSpPr/>
          <p:nvPr/>
        </p:nvSpPr>
        <p:spPr>
          <a:xfrm>
            <a:off x="457200" y="4077072"/>
            <a:ext cx="5266928" cy="144016"/>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39550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021696"/>
            <a:ext cx="8229600" cy="3073371"/>
          </a:xfrm>
        </p:spPr>
      </p:pic>
      <p:sp>
        <p:nvSpPr>
          <p:cNvPr id="4" name="Minus 3"/>
          <p:cNvSpPr/>
          <p:nvPr/>
        </p:nvSpPr>
        <p:spPr>
          <a:xfrm>
            <a:off x="488404" y="2924944"/>
            <a:ext cx="1923356"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inus 4"/>
          <p:cNvSpPr/>
          <p:nvPr/>
        </p:nvSpPr>
        <p:spPr>
          <a:xfrm>
            <a:off x="2267744" y="3462734"/>
            <a:ext cx="2880320"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inus 5"/>
          <p:cNvSpPr/>
          <p:nvPr/>
        </p:nvSpPr>
        <p:spPr>
          <a:xfrm>
            <a:off x="1907704" y="3718251"/>
            <a:ext cx="3744416" cy="7078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inus 6"/>
          <p:cNvSpPr/>
          <p:nvPr/>
        </p:nvSpPr>
        <p:spPr>
          <a:xfrm flipV="1">
            <a:off x="2411760" y="3982438"/>
            <a:ext cx="2808312" cy="45719"/>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39088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242387"/>
            <a:ext cx="8229600" cy="2631989"/>
          </a:xfrm>
        </p:spPr>
      </p:pic>
      <p:sp>
        <p:nvSpPr>
          <p:cNvPr id="4" name="Minus 3"/>
          <p:cNvSpPr/>
          <p:nvPr/>
        </p:nvSpPr>
        <p:spPr>
          <a:xfrm flipV="1">
            <a:off x="457200" y="3717032"/>
            <a:ext cx="5987008" cy="7200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552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Offline marketing metrics</a:t>
            </a:r>
            <a:endParaRPr lang="en-GB" dirty="0"/>
          </a:p>
        </p:txBody>
      </p:sp>
      <p:sp>
        <p:nvSpPr>
          <p:cNvPr id="3" name="Content Placeholder 2"/>
          <p:cNvSpPr>
            <a:spLocks noGrp="1"/>
          </p:cNvSpPr>
          <p:nvPr>
            <p:ph idx="1"/>
          </p:nvPr>
        </p:nvSpPr>
        <p:spPr/>
        <p:txBody>
          <a:bodyPr/>
          <a:lstStyle/>
          <a:p>
            <a:r>
              <a:rPr lang="en-GB" dirty="0">
                <a:hlinkClick r:id="rId2"/>
              </a:rPr>
              <a:t>https://hypedmarketing.co.uk/metrics-for-measuring-offline-marketing-success</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27909571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Operational metrics</a:t>
            </a:r>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3422" y="1600200"/>
            <a:ext cx="2677155" cy="3916363"/>
          </a:xfrm>
        </p:spPr>
      </p:pic>
      <p:sp>
        <p:nvSpPr>
          <p:cNvPr id="3" name="TextBox 2"/>
          <p:cNvSpPr txBox="1"/>
          <p:nvPr/>
        </p:nvSpPr>
        <p:spPr>
          <a:xfrm>
            <a:off x="1403648" y="3429000"/>
            <a:ext cx="5112568" cy="1943547"/>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10919133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Operational metrics</a:t>
            </a:r>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1760" y="2491818"/>
            <a:ext cx="3677890" cy="1815863"/>
          </a:xfrm>
        </p:spPr>
      </p:pic>
    </p:spTree>
    <p:extLst>
      <p:ext uri="{BB962C8B-B14F-4D97-AF65-F5344CB8AC3E}">
        <p14:creationId xmlns:p14="http://schemas.microsoft.com/office/powerpoint/2010/main" val="11852888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metrics</a:t>
            </a:r>
            <a:endParaRPr lang="en-US" dirty="0"/>
          </a:p>
        </p:txBody>
      </p:sp>
      <p:sp>
        <p:nvSpPr>
          <p:cNvPr id="3" name="Content Placeholder 2"/>
          <p:cNvSpPr>
            <a:spLocks noGrp="1"/>
          </p:cNvSpPr>
          <p:nvPr>
            <p:ph idx="1"/>
          </p:nvPr>
        </p:nvSpPr>
        <p:spPr/>
        <p:txBody>
          <a:bodyPr/>
          <a:lstStyle/>
          <a:p>
            <a:r>
              <a:rPr lang="en-US" dirty="0" smtClean="0"/>
              <a:t>Aggregates and reporting</a:t>
            </a:r>
          </a:p>
          <a:p>
            <a:pPr lvl="1"/>
            <a:r>
              <a:rPr lang="en-US" dirty="0" smtClean="0"/>
              <a:t>Number of leads at a trade show</a:t>
            </a:r>
          </a:p>
          <a:p>
            <a:pPr lvl="1"/>
            <a:r>
              <a:rPr lang="en-US" dirty="0" smtClean="0"/>
              <a:t>Number of visitors to a website</a:t>
            </a:r>
          </a:p>
          <a:p>
            <a:r>
              <a:rPr lang="en-US" dirty="0" smtClean="0"/>
              <a:t>RARELY DEMONSTRATE THE CONTRIBUTION MARKETING MAKES TO  BUSINESS OUTCOMES</a:t>
            </a:r>
          </a:p>
          <a:p>
            <a:r>
              <a:rPr lang="en-US" dirty="0" smtClean="0"/>
              <a:t>Think of some further examples</a:t>
            </a:r>
          </a:p>
          <a:p>
            <a:pPr lvl="1"/>
            <a:endParaRPr lang="en-US" dirty="0"/>
          </a:p>
        </p:txBody>
      </p:sp>
    </p:spTree>
    <p:extLst>
      <p:ext uri="{BB962C8B-B14F-4D97-AF65-F5344CB8AC3E}">
        <p14:creationId xmlns:p14="http://schemas.microsoft.com/office/powerpoint/2010/main" val="15406661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Outcome based metrics</a:t>
            </a:r>
            <a:endParaRPr lang="en-US" dirty="0"/>
          </a:p>
        </p:txBody>
      </p:sp>
      <p:sp>
        <p:nvSpPr>
          <p:cNvPr id="3" name="Content Placeholder 2"/>
          <p:cNvSpPr>
            <a:spLocks noGrp="1"/>
          </p:cNvSpPr>
          <p:nvPr>
            <p:ph idx="1"/>
          </p:nvPr>
        </p:nvSpPr>
        <p:spPr/>
        <p:txBody>
          <a:bodyPr/>
          <a:lstStyle/>
          <a:p>
            <a:r>
              <a:rPr lang="en-US" dirty="0" smtClean="0"/>
              <a:t>**LINK MARKETING METRICS  to ORG STRATEGY</a:t>
            </a:r>
          </a:p>
          <a:p>
            <a:pPr lvl="1"/>
            <a:r>
              <a:rPr lang="en-US" dirty="0" smtClean="0"/>
              <a:t>Market share</a:t>
            </a:r>
          </a:p>
          <a:p>
            <a:pPr lvl="1"/>
            <a:r>
              <a:rPr lang="en-US" dirty="0" smtClean="0"/>
              <a:t>Customer value</a:t>
            </a:r>
          </a:p>
          <a:p>
            <a:pPr lvl="1"/>
            <a:r>
              <a:rPr lang="en-US" dirty="0" smtClean="0"/>
              <a:t>New product adoption</a:t>
            </a:r>
          </a:p>
          <a:p>
            <a:r>
              <a:rPr lang="en-US" dirty="0" smtClean="0"/>
              <a:t>(Depending on the organisations strategy)</a:t>
            </a:r>
          </a:p>
        </p:txBody>
      </p:sp>
    </p:spTree>
    <p:extLst>
      <p:ext uri="{BB962C8B-B14F-4D97-AF65-F5344CB8AC3E}">
        <p14:creationId xmlns:p14="http://schemas.microsoft.com/office/powerpoint/2010/main" val="9027001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Leading indicators</a:t>
            </a:r>
            <a:endParaRPr lang="en-US" dirty="0"/>
          </a:p>
        </p:txBody>
      </p:sp>
      <p:sp>
        <p:nvSpPr>
          <p:cNvPr id="3" name="Content Placeholder 2"/>
          <p:cNvSpPr>
            <a:spLocks noGrp="1"/>
          </p:cNvSpPr>
          <p:nvPr>
            <p:ph idx="1"/>
          </p:nvPr>
        </p:nvSpPr>
        <p:spPr/>
        <p:txBody>
          <a:bodyPr/>
          <a:lstStyle/>
          <a:p>
            <a:r>
              <a:rPr lang="en-US" dirty="0" smtClean="0"/>
              <a:t>Measures of potential </a:t>
            </a:r>
            <a:r>
              <a:rPr lang="en-US" b="1" dirty="0" smtClean="0"/>
              <a:t>future</a:t>
            </a:r>
            <a:r>
              <a:rPr lang="en-US" dirty="0" smtClean="0"/>
              <a:t> activity</a:t>
            </a:r>
          </a:p>
          <a:p>
            <a:pPr lvl="1"/>
            <a:r>
              <a:rPr lang="en-US" dirty="0" smtClean="0"/>
              <a:t>If looking to increase your share of customer then Customer Lifetime Value (CLV) could serve as an indicator.</a:t>
            </a:r>
            <a:endParaRPr lang="en-US" dirty="0"/>
          </a:p>
        </p:txBody>
      </p:sp>
    </p:spTree>
    <p:extLst>
      <p:ext uri="{BB962C8B-B14F-4D97-AF65-F5344CB8AC3E}">
        <p14:creationId xmlns:p14="http://schemas.microsoft.com/office/powerpoint/2010/main" val="1108050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Sales force Metrics</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8050" y="2015331"/>
            <a:ext cx="7327900" cy="3086100"/>
          </a:xfrm>
        </p:spPr>
      </p:pic>
      <p:sp>
        <p:nvSpPr>
          <p:cNvPr id="7" name="TextBox 6"/>
          <p:cNvSpPr txBox="1"/>
          <p:nvPr/>
        </p:nvSpPr>
        <p:spPr>
          <a:xfrm>
            <a:off x="5652120" y="4725144"/>
            <a:ext cx="1800200" cy="376287"/>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1717948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Funnel</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720779"/>
            <a:ext cx="8229600" cy="2508421"/>
          </a:xfrm>
        </p:spPr>
      </p:pic>
      <p:sp>
        <p:nvSpPr>
          <p:cNvPr id="5" name="TextBox 4"/>
          <p:cNvSpPr txBox="1"/>
          <p:nvPr/>
        </p:nvSpPr>
        <p:spPr>
          <a:xfrm>
            <a:off x="755576" y="1556792"/>
            <a:ext cx="7128791" cy="369332"/>
          </a:xfrm>
          <a:prstGeom prst="rect">
            <a:avLst/>
          </a:prstGeom>
          <a:noFill/>
        </p:spPr>
        <p:txBody>
          <a:bodyPr wrap="square" rtlCol="0">
            <a:spAutoFit/>
          </a:bodyPr>
          <a:lstStyle/>
          <a:p>
            <a:r>
              <a:rPr lang="en-US" dirty="0" smtClean="0"/>
              <a:t>Sales process customer is taken through. Channel and company dependent</a:t>
            </a:r>
            <a:endParaRPr lang="en-US" dirty="0"/>
          </a:p>
        </p:txBody>
      </p:sp>
      <p:sp>
        <p:nvSpPr>
          <p:cNvPr id="6" name="TextBox 5"/>
          <p:cNvSpPr txBox="1"/>
          <p:nvPr/>
        </p:nvSpPr>
        <p:spPr>
          <a:xfrm>
            <a:off x="761514" y="2107096"/>
            <a:ext cx="2226310" cy="369332"/>
          </a:xfrm>
          <a:prstGeom prst="rect">
            <a:avLst/>
          </a:prstGeom>
          <a:noFill/>
        </p:spPr>
        <p:txBody>
          <a:bodyPr wrap="square" rtlCol="0">
            <a:spAutoFit/>
          </a:bodyPr>
          <a:lstStyle/>
          <a:p>
            <a:r>
              <a:rPr lang="en-US" dirty="0" smtClean="0"/>
              <a:t>Salesforce example:</a:t>
            </a:r>
            <a:endParaRPr lang="en-US" dirty="0"/>
          </a:p>
        </p:txBody>
      </p:sp>
    </p:spTree>
    <p:extLst>
      <p:ext uri="{BB962C8B-B14F-4D97-AF65-F5344CB8AC3E}">
        <p14:creationId xmlns:p14="http://schemas.microsoft.com/office/powerpoint/2010/main" val="16554278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Funnel</a:t>
            </a:r>
            <a:endParaRPr lang="en-US" dirty="0"/>
          </a:p>
        </p:txBody>
      </p:sp>
      <p:sp>
        <p:nvSpPr>
          <p:cNvPr id="3" name="Content Placeholder 2"/>
          <p:cNvSpPr>
            <a:spLocks noGrp="1"/>
          </p:cNvSpPr>
          <p:nvPr>
            <p:ph idx="1"/>
          </p:nvPr>
        </p:nvSpPr>
        <p:spPr>
          <a:xfrm>
            <a:off x="446856" y="1628800"/>
            <a:ext cx="8229600" cy="3917032"/>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smtClean="0"/>
              <a:t>Website example:</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1945552"/>
            <a:ext cx="3781276" cy="3540848"/>
          </a:xfrm>
          <a:prstGeom prst="rect">
            <a:avLst/>
          </a:prstGeom>
        </p:spPr>
      </p:pic>
    </p:spTree>
    <p:extLst>
      <p:ext uri="{BB962C8B-B14F-4D97-AF65-F5344CB8AC3E}">
        <p14:creationId xmlns:p14="http://schemas.microsoft.com/office/powerpoint/2010/main" val="19387404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lstStyle/>
          <a:p>
            <a:r>
              <a:rPr lang="en-US" dirty="0" smtClean="0"/>
              <a:t>Sales Funnel Metrics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Numbers and percentages can be shown for each stage</a:t>
            </a:r>
          </a:p>
          <a:p>
            <a:r>
              <a:rPr lang="en-US" b="1" dirty="0" smtClean="0"/>
              <a:t>Sourcing and engagement</a:t>
            </a:r>
            <a:r>
              <a:rPr lang="en-US" dirty="0" smtClean="0"/>
              <a:t>: where customers come from and how people are engaged (usually web analytics software). Understanding this can help increase flow to top of funnel.</a:t>
            </a:r>
          </a:p>
          <a:p>
            <a:r>
              <a:rPr lang="en-US" dirty="0">
                <a:hlinkClick r:id="rId2"/>
              </a:rPr>
              <a:t>https://</a:t>
            </a:r>
            <a:r>
              <a:rPr lang="en-US" dirty="0" smtClean="0">
                <a:hlinkClick r:id="rId2"/>
              </a:rPr>
              <a:t>support.google.com/analytics/answer/6367342?hl=en</a:t>
            </a:r>
            <a:endParaRPr lang="en-US" dirty="0" smtClean="0"/>
          </a:p>
          <a:p>
            <a:endParaRPr lang="en-US" dirty="0"/>
          </a:p>
          <a:p>
            <a:endParaRPr lang="en-US" dirty="0"/>
          </a:p>
        </p:txBody>
      </p:sp>
    </p:spTree>
    <p:extLst>
      <p:ext uri="{BB962C8B-B14F-4D97-AF65-F5344CB8AC3E}">
        <p14:creationId xmlns:p14="http://schemas.microsoft.com/office/powerpoint/2010/main" val="17727288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Sales Funnel metrics (Digital focus)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smtClean="0"/>
              <a:t>Conversion rate: </a:t>
            </a:r>
            <a:r>
              <a:rPr lang="en-US" dirty="0" smtClean="0"/>
              <a:t>ratio of deals that are closed that enter the funnel</a:t>
            </a:r>
          </a:p>
          <a:p>
            <a:r>
              <a:rPr lang="en-US" b="1" dirty="0" smtClean="0"/>
              <a:t>Funnel value</a:t>
            </a:r>
            <a:r>
              <a:rPr lang="en-US" dirty="0" smtClean="0"/>
              <a:t>: This represents the potential value of prospective customers in the funnel. If the ‘normal’ funnel conversion rates are understood , you can use this to estimate future income.</a:t>
            </a:r>
          </a:p>
          <a:p>
            <a:r>
              <a:rPr lang="en-US" b="1" dirty="0" smtClean="0"/>
              <a:t>Time spent at each stage</a:t>
            </a:r>
            <a:r>
              <a:rPr lang="en-US" dirty="0" smtClean="0"/>
              <a:t>: Important measure because it builds understanding of future potential, and allows you to speed up the process.</a:t>
            </a:r>
          </a:p>
          <a:p>
            <a:r>
              <a:rPr lang="en-US" b="1" dirty="0" smtClean="0"/>
              <a:t>Average sales value:</a:t>
            </a:r>
            <a:r>
              <a:rPr lang="en-US" dirty="0" smtClean="0"/>
              <a:t> the average spend of customers in that channel, particularly if related to the costs involved in attracting and converting them. </a:t>
            </a:r>
            <a:r>
              <a:rPr lang="en-US" b="1" dirty="0" smtClean="0"/>
              <a:t>It can be a critical measure</a:t>
            </a:r>
            <a:r>
              <a:rPr lang="en-US" dirty="0" smtClean="0"/>
              <a:t>.</a:t>
            </a:r>
            <a:endParaRPr lang="en-US" dirty="0"/>
          </a:p>
        </p:txBody>
      </p:sp>
    </p:spTree>
    <p:extLst>
      <p:ext uri="{BB962C8B-B14F-4D97-AF65-F5344CB8AC3E}">
        <p14:creationId xmlns:p14="http://schemas.microsoft.com/office/powerpoint/2010/main" val="1907156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Sales Funnel Metrics </a:t>
            </a:r>
            <a:br>
              <a:rPr lang="en-US" dirty="0" smtClean="0"/>
            </a:br>
            <a:r>
              <a:rPr lang="en-US" dirty="0" smtClean="0"/>
              <a:t>(offline emphasis)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1050" y="1881981"/>
            <a:ext cx="7581900" cy="3352800"/>
          </a:xfrm>
        </p:spPr>
      </p:pic>
    </p:spTree>
    <p:extLst>
      <p:ext uri="{BB962C8B-B14F-4D97-AF65-F5344CB8AC3E}">
        <p14:creationId xmlns:p14="http://schemas.microsoft.com/office/powerpoint/2010/main" val="10095242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CIM Sales Funnel Metrics</a:t>
            </a:r>
            <a:endParaRPr lang="en-US" dirty="0"/>
          </a:p>
        </p:txBody>
      </p:sp>
      <p:sp>
        <p:nvSpPr>
          <p:cNvPr id="3" name="Content Placeholder 2"/>
          <p:cNvSpPr>
            <a:spLocks noGrp="1"/>
          </p:cNvSpPr>
          <p:nvPr>
            <p:ph idx="1"/>
          </p:nvPr>
        </p:nvSpPr>
        <p:spPr/>
        <p:txBody>
          <a:bodyPr/>
          <a:lstStyle/>
          <a:p>
            <a:r>
              <a:rPr lang="en-US" dirty="0">
                <a:hlinkClick r:id="rId2"/>
              </a:rPr>
              <a:t>http://</a:t>
            </a:r>
            <a:r>
              <a:rPr lang="en-US" dirty="0" smtClean="0">
                <a:hlinkClick r:id="rId2"/>
              </a:rPr>
              <a:t>www.cimmarketingexpert.co.uk/page/9475/sales-funnel-metrics</a:t>
            </a:r>
            <a:endParaRPr lang="en-US" dirty="0" smtClean="0"/>
          </a:p>
          <a:p>
            <a:endParaRPr lang="en-US" dirty="0"/>
          </a:p>
        </p:txBody>
      </p:sp>
    </p:spTree>
    <p:extLst>
      <p:ext uri="{BB962C8B-B14F-4D97-AF65-F5344CB8AC3E}">
        <p14:creationId xmlns:p14="http://schemas.microsoft.com/office/powerpoint/2010/main" val="5208384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Marketing ROI</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Compare different types of expenditure actual or proposed by looking at the cash profit return after deducting the cost of the activity i.e. Return minus investment.</a:t>
            </a:r>
          </a:p>
          <a:p>
            <a:r>
              <a:rPr lang="en-US" dirty="0" smtClean="0"/>
              <a:t>More generally ROI measures tends to be calculated as return divided by investment expressed as a percentage.</a:t>
            </a:r>
          </a:p>
          <a:p>
            <a:r>
              <a:rPr lang="en-US" dirty="0" smtClean="0"/>
              <a:t>Problem is actually calculating the profit and the actual expenditure. </a:t>
            </a:r>
            <a:endParaRPr lang="en-US" dirty="0"/>
          </a:p>
        </p:txBody>
      </p:sp>
    </p:spTree>
    <p:extLst>
      <p:ext uri="{BB962C8B-B14F-4D97-AF65-F5344CB8AC3E}">
        <p14:creationId xmlns:p14="http://schemas.microsoft.com/office/powerpoint/2010/main" val="1746960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Return on Investment (ROI)</a:t>
            </a:r>
            <a:endParaRPr lang="en-US" dirty="0"/>
          </a:p>
        </p:txBody>
      </p:sp>
      <p:sp>
        <p:nvSpPr>
          <p:cNvPr id="3" name="Content Placeholder 2"/>
          <p:cNvSpPr>
            <a:spLocks noGrp="1"/>
          </p:cNvSpPr>
          <p:nvPr>
            <p:ph idx="1"/>
          </p:nvPr>
        </p:nvSpPr>
        <p:spPr/>
        <p:txBody>
          <a:bodyPr>
            <a:normAutofit lnSpcReduction="10000"/>
          </a:bodyPr>
          <a:lstStyle/>
          <a:p>
            <a:r>
              <a:rPr lang="en-US" dirty="0" smtClean="0"/>
              <a:t>Marketing ROI  measure is most useful for comparing different potential uses of the marketing budget – you can forecast the activity which is likely to yield the highest returns. Use it post implementation  for future planning. </a:t>
            </a:r>
          </a:p>
          <a:p>
            <a:r>
              <a:rPr lang="en-US" dirty="0">
                <a:hlinkClick r:id="rId2"/>
              </a:rPr>
              <a:t>http://</a:t>
            </a:r>
            <a:r>
              <a:rPr lang="en-US" dirty="0" smtClean="0">
                <a:hlinkClick r:id="rId2"/>
              </a:rPr>
              <a:t>www.cimmarketingexpert.co.uk/page/2974/return-on-investment-roi-</a:t>
            </a:r>
            <a:endParaRPr lang="en-US" dirty="0" smtClean="0"/>
          </a:p>
          <a:p>
            <a:endParaRPr lang="en-US" dirty="0"/>
          </a:p>
        </p:txBody>
      </p:sp>
    </p:spTree>
    <p:extLst>
      <p:ext uri="{BB962C8B-B14F-4D97-AF65-F5344CB8AC3E}">
        <p14:creationId xmlns:p14="http://schemas.microsoft.com/office/powerpoint/2010/main" val="2682699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Promotional Media Metrics</a:t>
            </a:r>
            <a:endParaRPr lang="en-US" dirty="0"/>
          </a:p>
        </p:txBody>
      </p:sp>
      <p:sp>
        <p:nvSpPr>
          <p:cNvPr id="3" name="Content Placeholder 2"/>
          <p:cNvSpPr>
            <a:spLocks noGrp="1"/>
          </p:cNvSpPr>
          <p:nvPr>
            <p:ph idx="1"/>
          </p:nvPr>
        </p:nvSpPr>
        <p:spPr/>
        <p:txBody>
          <a:bodyPr/>
          <a:lstStyle/>
          <a:p>
            <a:r>
              <a:rPr lang="en-US" dirty="0" smtClean="0"/>
              <a:t>For potential impact and effectiveness of a promotional or media campaign.</a:t>
            </a:r>
          </a:p>
          <a:p>
            <a:r>
              <a:rPr lang="en-US" dirty="0" smtClean="0"/>
              <a:t>Beneficial to set metrics before and after a campaign to identify and measure the impact.</a:t>
            </a:r>
            <a:endParaRPr lang="en-US" dirty="0"/>
          </a:p>
        </p:txBody>
      </p:sp>
    </p:spTree>
    <p:extLst>
      <p:ext uri="{BB962C8B-B14F-4D97-AF65-F5344CB8AC3E}">
        <p14:creationId xmlns:p14="http://schemas.microsoft.com/office/powerpoint/2010/main" val="11011515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Service and satisfaction metrics</a:t>
            </a:r>
            <a:endParaRPr lang="en-US" dirty="0"/>
          </a:p>
        </p:txBody>
      </p:sp>
      <p:sp>
        <p:nvSpPr>
          <p:cNvPr id="3" name="Content Placeholder 2"/>
          <p:cNvSpPr>
            <a:spLocks noGrp="1"/>
          </p:cNvSpPr>
          <p:nvPr>
            <p:ph idx="1"/>
          </p:nvPr>
        </p:nvSpPr>
        <p:spPr/>
        <p:txBody>
          <a:bodyPr/>
          <a:lstStyle/>
          <a:p>
            <a:r>
              <a:rPr lang="en-US" dirty="0" smtClean="0"/>
              <a:t>Traditionally not a strong area for marketers in demonstrating strategic impact.</a:t>
            </a:r>
          </a:p>
          <a:p>
            <a:r>
              <a:rPr lang="en-US" dirty="0" smtClean="0"/>
              <a:t>Key metrics for real insight: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5" y="3294656"/>
            <a:ext cx="6482014" cy="2405140"/>
          </a:xfrm>
          <a:prstGeom prst="rect">
            <a:avLst/>
          </a:prstGeom>
        </p:spPr>
      </p:pic>
    </p:spTree>
    <p:extLst>
      <p:ext uri="{BB962C8B-B14F-4D97-AF65-F5344CB8AC3E}">
        <p14:creationId xmlns:p14="http://schemas.microsoft.com/office/powerpoint/2010/main" val="629694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Measurement tools to assess impact of customer activity</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7441" y="1600200"/>
            <a:ext cx="6109118" cy="3916363"/>
          </a:xfrm>
        </p:spPr>
      </p:pic>
    </p:spTree>
    <p:extLst>
      <p:ext uri="{BB962C8B-B14F-4D97-AF65-F5344CB8AC3E}">
        <p14:creationId xmlns:p14="http://schemas.microsoft.com/office/powerpoint/2010/main" val="18232615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dirty="0" smtClean="0"/>
              <a:t>Measurement tools to test internal responsiveness to customer queries and complaints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2650" y="1818481"/>
            <a:ext cx="7378700" cy="3479800"/>
          </a:xfrm>
        </p:spPr>
      </p:pic>
    </p:spTree>
    <p:extLst>
      <p:ext uri="{BB962C8B-B14F-4D97-AF65-F5344CB8AC3E}">
        <p14:creationId xmlns:p14="http://schemas.microsoft.com/office/powerpoint/2010/main" val="11134681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Customer loyalty and Customer Lifetime Value (CLV) are more strategic measures than customer satisfaction alone.</a:t>
            </a:r>
          </a:p>
          <a:p>
            <a:r>
              <a:rPr lang="en-US" dirty="0" smtClean="0"/>
              <a:t>Combining them can give both short-term satisfaction measures and longer-term relational building activities. </a:t>
            </a:r>
            <a:r>
              <a:rPr lang="en-US" dirty="0" err="1" smtClean="0"/>
              <a:t>E.g</a:t>
            </a:r>
            <a:r>
              <a:rPr lang="is-IS" dirty="0" smtClean="0"/>
              <a:t>….</a:t>
            </a:r>
            <a:endParaRPr lang="en-US" dirty="0" smtClean="0"/>
          </a:p>
        </p:txBody>
      </p:sp>
    </p:spTree>
    <p:extLst>
      <p:ext uri="{BB962C8B-B14F-4D97-AF65-F5344CB8AC3E}">
        <p14:creationId xmlns:p14="http://schemas.microsoft.com/office/powerpoint/2010/main" val="7737358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034" y="2348880"/>
            <a:ext cx="8221342" cy="2150616"/>
          </a:xfrm>
        </p:spPr>
      </p:pic>
    </p:spTree>
    <p:extLst>
      <p:ext uri="{BB962C8B-B14F-4D97-AF65-F5344CB8AC3E}">
        <p14:creationId xmlns:p14="http://schemas.microsoft.com/office/powerpoint/2010/main" val="10288331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***Customer Lifetime Value (CLV)***</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 forward-looking indicator that forecasts the value of the relationship between an </a:t>
            </a:r>
            <a:r>
              <a:rPr lang="en-US" dirty="0" err="1" smtClean="0"/>
              <a:t>organisation</a:t>
            </a:r>
            <a:r>
              <a:rPr lang="en-US" dirty="0" smtClean="0"/>
              <a:t> and a customer and ho much profit the </a:t>
            </a:r>
            <a:r>
              <a:rPr lang="en-US" dirty="0" err="1" smtClean="0"/>
              <a:t>organisation</a:t>
            </a:r>
            <a:r>
              <a:rPr lang="en-US" dirty="0" smtClean="0"/>
              <a:t> will make out of that customer.</a:t>
            </a:r>
          </a:p>
          <a:p>
            <a:r>
              <a:rPr lang="en-US" dirty="0" smtClean="0"/>
              <a:t>How much that customer is worth to that </a:t>
            </a:r>
            <a:r>
              <a:rPr lang="en-US" dirty="0" err="1" smtClean="0"/>
              <a:t>organisation</a:t>
            </a:r>
            <a:r>
              <a:rPr lang="en-US" dirty="0" smtClean="0"/>
              <a:t> as a lump sump in current money terms.</a:t>
            </a:r>
          </a:p>
          <a:p>
            <a:r>
              <a:rPr lang="en-US" dirty="0" smtClean="0"/>
              <a:t>It helps organisations decide which customers are worth the most not just based on past spend but potential future spend.</a:t>
            </a:r>
            <a:endParaRPr lang="en-US" dirty="0"/>
          </a:p>
        </p:txBody>
      </p:sp>
    </p:spTree>
    <p:extLst>
      <p:ext uri="{BB962C8B-B14F-4D97-AF65-F5344CB8AC3E}">
        <p14:creationId xmlns:p14="http://schemas.microsoft.com/office/powerpoint/2010/main" val="607289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Financial and Operational Metrics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1850" y="2008981"/>
            <a:ext cx="7480300" cy="3098800"/>
          </a:xfrm>
        </p:spPr>
      </p:pic>
    </p:spTree>
    <p:extLst>
      <p:ext uri="{BB962C8B-B14F-4D97-AF65-F5344CB8AC3E}">
        <p14:creationId xmlns:p14="http://schemas.microsoft.com/office/powerpoint/2010/main" val="18133633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Marketers should integrate operational and financial metrics in order to gain a strategic view of the impact of metrics on the others.</a:t>
            </a:r>
          </a:p>
          <a:p>
            <a:r>
              <a:rPr lang="en-US" dirty="0" smtClean="0"/>
              <a:t>E.g. operational metrics such as delivery quality, purchase cost and supply chain process efficiency should be measured in conjunction with product costs, customer satisfaction rates and rates of return. As it could show a deteriorating supply chain. </a:t>
            </a:r>
            <a:endParaRPr lang="en-US" dirty="0"/>
          </a:p>
        </p:txBody>
      </p:sp>
    </p:spTree>
    <p:extLst>
      <p:ext uri="{BB962C8B-B14F-4D97-AF65-F5344CB8AC3E}">
        <p14:creationId xmlns:p14="http://schemas.microsoft.com/office/powerpoint/2010/main" val="15656700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Choosing Appropriate measures</a:t>
            </a:r>
            <a:endParaRPr lang="en-GB" dirty="0"/>
          </a:p>
        </p:txBody>
      </p:sp>
      <p:sp>
        <p:nvSpPr>
          <p:cNvPr id="3" name="Content Placeholder 2"/>
          <p:cNvSpPr>
            <a:spLocks noGrp="1"/>
          </p:cNvSpPr>
          <p:nvPr>
            <p:ph idx="1"/>
          </p:nvPr>
        </p:nvSpPr>
        <p:spPr/>
        <p:txBody>
          <a:bodyPr/>
          <a:lstStyle/>
          <a:p>
            <a:r>
              <a:rPr lang="en-GB" dirty="0" smtClean="0"/>
              <a:t>Use a wide variety of metrics initially, and study the results and decide which provide the most salient data to inform the setting and monitoring of KPIs</a:t>
            </a:r>
            <a:endParaRPr lang="en-GB" dirty="0"/>
          </a:p>
        </p:txBody>
      </p:sp>
    </p:spTree>
    <p:extLst>
      <p:ext uri="{BB962C8B-B14F-4D97-AF65-F5344CB8AC3E}">
        <p14:creationId xmlns:p14="http://schemas.microsoft.com/office/powerpoint/2010/main" val="3700444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MKIS?</a:t>
            </a:r>
            <a:endParaRPr lang="en-GB" dirty="0"/>
          </a:p>
        </p:txBody>
      </p:sp>
      <p:sp>
        <p:nvSpPr>
          <p:cNvPr id="3" name="Content Placeholder 2"/>
          <p:cNvSpPr>
            <a:spLocks noGrp="1"/>
          </p:cNvSpPr>
          <p:nvPr>
            <p:ph idx="1"/>
          </p:nvPr>
        </p:nvSpPr>
        <p:spPr/>
        <p:txBody>
          <a:bodyPr/>
          <a:lstStyle/>
          <a:p>
            <a:r>
              <a:rPr lang="en-GB" dirty="0" smtClean="0"/>
              <a:t>A Marketing Information System (MKIS) should integrate the data from all of the organisations customer data sources to allow informed business decisions.</a:t>
            </a:r>
          </a:p>
          <a:p>
            <a:r>
              <a:rPr lang="en-GB" dirty="0" smtClean="0"/>
              <a:t>Better customer insights, higher conversion rates, improved retention rates and better customer service.</a:t>
            </a:r>
            <a:endParaRPr lang="en-GB" dirty="0"/>
          </a:p>
        </p:txBody>
      </p:sp>
    </p:spTree>
    <p:extLst>
      <p:ext uri="{BB962C8B-B14F-4D97-AF65-F5344CB8AC3E}">
        <p14:creationId xmlns:p14="http://schemas.microsoft.com/office/powerpoint/2010/main" val="36086945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MOST IMPORTANT</a:t>
            </a:r>
            <a:endParaRPr lang="en-GB" dirty="0"/>
          </a:p>
        </p:txBody>
      </p:sp>
      <p:sp>
        <p:nvSpPr>
          <p:cNvPr id="3" name="Content Placeholder 2"/>
          <p:cNvSpPr>
            <a:spLocks noGrp="1"/>
          </p:cNvSpPr>
          <p:nvPr>
            <p:ph idx="1"/>
          </p:nvPr>
        </p:nvSpPr>
        <p:spPr/>
        <p:txBody>
          <a:bodyPr/>
          <a:lstStyle/>
          <a:p>
            <a:r>
              <a:rPr lang="en-GB" dirty="0" smtClean="0"/>
              <a:t>Metric must link with strategies</a:t>
            </a:r>
          </a:p>
          <a:p>
            <a:r>
              <a:rPr lang="en-GB" dirty="0" smtClean="0"/>
              <a:t>CIM will want you to JUSTIFY your choice of metrics</a:t>
            </a:r>
          </a:p>
          <a:p>
            <a:r>
              <a:rPr lang="en-GB" dirty="0" smtClean="0"/>
              <a:t>BIG DATA  many sources of data available which can complement ‘traditional’ sources but beware of too much analysis and too little decision making. </a:t>
            </a:r>
            <a:endParaRPr lang="en-GB" dirty="0"/>
          </a:p>
        </p:txBody>
      </p:sp>
    </p:spTree>
    <p:extLst>
      <p:ext uri="{BB962C8B-B14F-4D97-AF65-F5344CB8AC3E}">
        <p14:creationId xmlns:p14="http://schemas.microsoft.com/office/powerpoint/2010/main" val="21175875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Some metrics are better than others (to inform business decisions:</a:t>
            </a:r>
          </a:p>
          <a:p>
            <a:pPr lvl="1"/>
            <a:r>
              <a:rPr lang="en-US" dirty="0" smtClean="0"/>
              <a:t>Some are just ‘vanity metrics’/totals: they tell of quantity not quality</a:t>
            </a:r>
          </a:p>
          <a:p>
            <a:pPr lvl="1"/>
            <a:r>
              <a:rPr lang="en-US" dirty="0" smtClean="0"/>
              <a:t>Better metrics should give an idea of costs for comparison i.e. ROI </a:t>
            </a:r>
          </a:p>
          <a:p>
            <a:pPr lvl="1"/>
            <a:r>
              <a:rPr lang="en-US" dirty="0" smtClean="0"/>
              <a:t>Any task undertaken should be linked to the overall business strategy so some metrics should be strategic </a:t>
            </a:r>
          </a:p>
          <a:p>
            <a:pPr lvl="1"/>
            <a:r>
              <a:rPr lang="en-US" dirty="0" smtClean="0"/>
              <a:t>Some really useful metrics are predictive: trends, sales funnel, CLV</a:t>
            </a:r>
          </a:p>
          <a:p>
            <a:pPr lvl="1"/>
            <a:r>
              <a:rPr lang="en-US" dirty="0" smtClean="0"/>
              <a:t>Some metrics may be strategic and/or predictive but not relevant to the task you are considering. I you cant justify it as a measure of your promotional activity for your assignment – don</a:t>
            </a:r>
            <a:r>
              <a:rPr lang="uk-UA" dirty="0" smtClean="0"/>
              <a:t>’</a:t>
            </a:r>
            <a:r>
              <a:rPr lang="en-US" dirty="0" smtClean="0"/>
              <a:t>t use it.</a:t>
            </a:r>
          </a:p>
          <a:p>
            <a:pPr lvl="1"/>
            <a:endParaRPr lang="en-US" dirty="0" smtClean="0"/>
          </a:p>
          <a:p>
            <a:pPr lvl="1"/>
            <a:r>
              <a:rPr lang="en-US" dirty="0" smtClean="0"/>
              <a:t>Balanced scorecard </a:t>
            </a:r>
          </a:p>
          <a:p>
            <a:pPr lvl="1"/>
            <a:endParaRPr lang="en-US" dirty="0"/>
          </a:p>
        </p:txBody>
      </p:sp>
    </p:spTree>
    <p:extLst>
      <p:ext uri="{BB962C8B-B14F-4D97-AF65-F5344CB8AC3E}">
        <p14:creationId xmlns:p14="http://schemas.microsoft.com/office/powerpoint/2010/main" val="13057729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15992</TotalTime>
  <Words>1538</Words>
  <Application>Microsoft Macintosh PowerPoint</Application>
  <PresentationFormat>On-screen Show (4:3)</PresentationFormat>
  <Paragraphs>182</Paragraphs>
  <Slides>61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61</vt:i4>
      </vt:variant>
    </vt:vector>
  </HeadingPairs>
  <TitlesOfParts>
    <vt:vector size="66" baseType="lpstr">
      <vt:lpstr>Calibri</vt:lpstr>
      <vt:lpstr>Myriad Pro</vt:lpstr>
      <vt:lpstr>Wingdings</vt:lpstr>
      <vt:lpstr>Arial</vt:lpstr>
      <vt:lpstr>20140311PresentationUWTSDTemplate</vt:lpstr>
      <vt:lpstr>  </vt:lpstr>
      <vt:lpstr>Module overview</vt:lpstr>
      <vt:lpstr>PowerPoint Presentation</vt:lpstr>
      <vt:lpstr>PowerPoint Presentation</vt:lpstr>
      <vt:lpstr>Organisational context</vt:lpstr>
      <vt:lpstr>PowerPoint Presentation</vt:lpstr>
      <vt:lpstr>PowerPoint Presentation</vt:lpstr>
      <vt:lpstr>Assessment </vt:lpstr>
      <vt:lpstr>Command Words</vt:lpstr>
      <vt:lpstr>Data</vt:lpstr>
      <vt:lpstr>Data Examples</vt:lpstr>
      <vt:lpstr>Data Into Information</vt:lpstr>
      <vt:lpstr>Information</vt:lpstr>
      <vt:lpstr>Example</vt:lpstr>
      <vt:lpstr>Intelligence/Knowledge &amp; Insights</vt:lpstr>
      <vt:lpstr>Knowledge Examples</vt:lpstr>
      <vt:lpstr>PowerPoint Presentation</vt:lpstr>
      <vt:lpstr>Mission and Goals</vt:lpstr>
      <vt:lpstr>PowerPoint Presentation</vt:lpstr>
      <vt:lpstr>Working practices that facilitate the use of metrics</vt:lpstr>
      <vt:lpstr>CIM likes matrix structures</vt:lpstr>
      <vt:lpstr>Task 1</vt:lpstr>
      <vt:lpstr>PowerPoint Presentation</vt:lpstr>
      <vt:lpstr>Organisational Culture</vt:lpstr>
      <vt:lpstr>PowerPoint Presentation</vt:lpstr>
      <vt:lpstr>PowerPoint Presentation</vt:lpstr>
      <vt:lpstr>Task 2</vt:lpstr>
      <vt:lpstr>PowerPoint Presentation</vt:lpstr>
      <vt:lpstr>Four area of the BSC</vt:lpstr>
      <vt:lpstr>PowerPoint Presentation</vt:lpstr>
      <vt:lpstr>PowerPoint Presentation</vt:lpstr>
      <vt:lpstr>PowerPoint Presentation</vt:lpstr>
      <vt:lpstr>PowerPoint Presentation</vt:lpstr>
      <vt:lpstr>Offline marketing metrics</vt:lpstr>
      <vt:lpstr>Operational metrics</vt:lpstr>
      <vt:lpstr>Operational metrics</vt:lpstr>
      <vt:lpstr>Activity metrics</vt:lpstr>
      <vt:lpstr>Outcome based metrics</vt:lpstr>
      <vt:lpstr>Leading indicators</vt:lpstr>
      <vt:lpstr>Sales force Metrics</vt:lpstr>
      <vt:lpstr>Sales Funnel</vt:lpstr>
      <vt:lpstr>Sales Funnel</vt:lpstr>
      <vt:lpstr>Sales Funnel Metrics</vt:lpstr>
      <vt:lpstr>Sales Funnel metrics (Digital focus)</vt:lpstr>
      <vt:lpstr>Sales Funnel Metrics  (offline emphasis)</vt:lpstr>
      <vt:lpstr>CIM Sales Funnel Metrics</vt:lpstr>
      <vt:lpstr>Marketing ROI</vt:lpstr>
      <vt:lpstr>Return on Investment (ROI)</vt:lpstr>
      <vt:lpstr>Promotional Media Metrics</vt:lpstr>
      <vt:lpstr>Service and satisfaction metrics</vt:lpstr>
      <vt:lpstr>Measurement tools to assess impact of customer activity</vt:lpstr>
      <vt:lpstr>Measurement tools to test internal responsiveness to customer queries and complaints</vt:lpstr>
      <vt:lpstr>PowerPoint Presentation</vt:lpstr>
      <vt:lpstr>PowerPoint Presentation</vt:lpstr>
      <vt:lpstr>***Customer Lifetime Value (CLV)***</vt:lpstr>
      <vt:lpstr>Financial and Operational Metrics</vt:lpstr>
      <vt:lpstr>PowerPoint Presentation</vt:lpstr>
      <vt:lpstr>Choosing Appropriate measures</vt:lpstr>
      <vt:lpstr>MKIS?</vt:lpstr>
      <vt:lpstr>MOST IMPORTANT</vt:lpstr>
      <vt:lpstr>Summary</vt:lpstr>
    </vt:vector>
  </TitlesOfParts>
  <Company>Microsoft</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Benyon, Caroline</dc:creator>
  <cp:lastModifiedBy>Microsoft Office User</cp:lastModifiedBy>
  <cp:revision>364</cp:revision>
  <cp:lastPrinted>2016-02-08T18:19:33Z</cp:lastPrinted>
  <dcterms:created xsi:type="dcterms:W3CDTF">2015-05-19T15:55:27Z</dcterms:created>
  <dcterms:modified xsi:type="dcterms:W3CDTF">2017-06-20T15:00:02Z</dcterms:modified>
</cp:coreProperties>
</file>