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4"/>
  </p:sldMasterIdLst>
  <p:sldIdLst>
    <p:sldId id="256" r:id="rId5"/>
    <p:sldId id="257" r:id="rId6"/>
    <p:sldId id="270" r:id="rId7"/>
    <p:sldId id="258" r:id="rId8"/>
    <p:sldId id="259" r:id="rId9"/>
    <p:sldId id="260" r:id="rId10"/>
    <p:sldId id="261" r:id="rId11"/>
    <p:sldId id="263" r:id="rId12"/>
    <p:sldId id="264" r:id="rId13"/>
    <p:sldId id="265" r:id="rId14"/>
    <p:sldId id="269" r:id="rId15"/>
    <p:sldId id="266" r:id="rId16"/>
    <p:sldId id="262" r:id="rId17"/>
    <p:sldId id="267" r:id="rId18"/>
    <p:sldId id="26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47C279-ADF8-4966-B6D9-C8E2529F64D6}" v="1" dt="2022-09-18T16:57:32.9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864"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3825187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3437366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4081497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2018459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170433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1703579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3236821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4156124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3571357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1168652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9641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53326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58561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23025170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16010733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5D3A8-644A-48AF-A286-23F897DDF105}" type="datetimeFigureOut">
              <a:rPr lang="en-GB" smtClean="0"/>
              <a:t>19/09/2022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488845-EEB7-4187-8FF2-81E7AE6AA7CD}" type="slidenum">
              <a:rPr lang="en-GB" smtClean="0"/>
              <a:t>‹#›</a:t>
            </a:fld>
            <a:endParaRPr lang="en-GB" dirty="0"/>
          </a:p>
        </p:txBody>
      </p:sp>
    </p:spTree>
    <p:extLst>
      <p:ext uri="{BB962C8B-B14F-4D97-AF65-F5344CB8AC3E}">
        <p14:creationId xmlns:p14="http://schemas.microsoft.com/office/powerpoint/2010/main" val="2364625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275D3A8-644A-48AF-A286-23F897DDF105}" type="datetimeFigureOut">
              <a:rPr lang="en-GB" smtClean="0"/>
              <a:t>19/09/2022</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0488845-EEB7-4187-8FF2-81E7AE6AA7CD}" type="slidenum">
              <a:rPr lang="en-GB" smtClean="0"/>
              <a:t>‹#›</a:t>
            </a:fld>
            <a:endParaRPr lang="en-GB" dirty="0"/>
          </a:p>
        </p:txBody>
      </p:sp>
    </p:spTree>
    <p:extLst>
      <p:ext uri="{BB962C8B-B14F-4D97-AF65-F5344CB8AC3E}">
        <p14:creationId xmlns:p14="http://schemas.microsoft.com/office/powerpoint/2010/main" val="2894091935"/>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mearso.co.uk/logospotter/uwtsd.html" TargetMode="External"/><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80/10749357.2017.1374687" TargetMode="External"/><Relationship Id="rId2" Type="http://schemas.openxmlformats.org/officeDocument/2006/relationships/hyperlink" Target="https://doi.org/10.1186/s12872-017-0717-9" TargetMode="External"/><Relationship Id="rId1" Type="http://schemas.openxmlformats.org/officeDocument/2006/relationships/slideLayout" Target="../slideLayouts/slideLayout7.xml"/><Relationship Id="rId5" Type="http://schemas.openxmlformats.org/officeDocument/2006/relationships/hyperlink" Target="https://doi.org/10.1136/bmjopen-2018-026620." TargetMode="External"/><Relationship Id="rId4" Type="http://schemas.openxmlformats.org/officeDocument/2006/relationships/hyperlink" Target="https://doi.org/10.1016/j.physio.2015.12.006"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36/bmjopen-2018-022175" TargetMode="External"/><Relationship Id="rId2" Type="http://schemas.openxmlformats.org/officeDocument/2006/relationships/hyperlink" Target="https://doi.org/10.1016/j.physio.2016.05.001"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3F148-AD16-8A0A-43BC-3FB0FFFC1F04}"/>
              </a:ext>
            </a:extLst>
          </p:cNvPr>
          <p:cNvSpPr>
            <a:spLocks noGrp="1"/>
          </p:cNvSpPr>
          <p:nvPr>
            <p:ph type="ctrTitle"/>
          </p:nvPr>
        </p:nvSpPr>
        <p:spPr>
          <a:xfrm>
            <a:off x="1507066" y="2404534"/>
            <a:ext cx="8328050" cy="1646299"/>
          </a:xfrm>
        </p:spPr>
        <p:txBody>
          <a:bodyPr/>
          <a:lstStyle/>
          <a:p>
            <a:pPr>
              <a:lnSpc>
                <a:spcPct val="150000"/>
              </a:lnSpc>
            </a:pPr>
            <a:r>
              <a:rPr lang="en-GB" sz="2000" dirty="0"/>
              <a:t>INDEPENDENT PROJECT DISSERTATION VIVA</a:t>
            </a:r>
            <a:br>
              <a:rPr lang="en-GB" sz="2000" dirty="0"/>
            </a:br>
            <a:r>
              <a:rPr lang="en-GB" sz="2000" dirty="0"/>
              <a:t>STUDENT NAME-ELIZABETH KOKORI</a:t>
            </a:r>
            <a:br>
              <a:rPr lang="en-GB" sz="2000" dirty="0"/>
            </a:br>
            <a:r>
              <a:rPr lang="en-GB" sz="2000" dirty="0"/>
              <a:t>STUDENT NUMBER-1910041</a:t>
            </a:r>
            <a:br>
              <a:rPr lang="en-GB" sz="2000" dirty="0"/>
            </a:br>
            <a:r>
              <a:rPr lang="en-GB" sz="2000" dirty="0"/>
              <a:t>LECTURER NAME- ELENI KOUUTSOGEORGOU</a:t>
            </a:r>
          </a:p>
        </p:txBody>
      </p:sp>
      <p:sp>
        <p:nvSpPr>
          <p:cNvPr id="3" name="Subtitle 2">
            <a:extLst>
              <a:ext uri="{FF2B5EF4-FFF2-40B4-BE49-F238E27FC236}">
                <a16:creationId xmlns:a16="http://schemas.microsoft.com/office/drawing/2014/main" id="{0BDEDC4C-C949-1D75-E3C0-3DA013AC62E1}"/>
              </a:ext>
            </a:extLst>
          </p:cNvPr>
          <p:cNvSpPr>
            <a:spLocks noGrp="1"/>
          </p:cNvSpPr>
          <p:nvPr>
            <p:ph type="subTitle" idx="1"/>
          </p:nvPr>
        </p:nvSpPr>
        <p:spPr/>
        <p:txBody>
          <a:bodyPr/>
          <a:lstStyle/>
          <a:p>
            <a:endParaRPr lang="en-GB" dirty="0"/>
          </a:p>
          <a:p>
            <a:endParaRPr lang="en-GB" dirty="0"/>
          </a:p>
        </p:txBody>
      </p:sp>
      <p:sp>
        <p:nvSpPr>
          <p:cNvPr id="4" name="TextBox 3">
            <a:extLst>
              <a:ext uri="{FF2B5EF4-FFF2-40B4-BE49-F238E27FC236}">
                <a16:creationId xmlns:a16="http://schemas.microsoft.com/office/drawing/2014/main" id="{AB753601-A5D3-E73D-DB49-D6120BBE0929}"/>
              </a:ext>
            </a:extLst>
          </p:cNvPr>
          <p:cNvSpPr txBox="1"/>
          <p:nvPr/>
        </p:nvSpPr>
        <p:spPr>
          <a:xfrm>
            <a:off x="942392" y="503853"/>
            <a:ext cx="5831632" cy="1646302"/>
          </a:xfrm>
          <a:prstGeom prst="rect">
            <a:avLst/>
          </a:prstGeom>
          <a:noFill/>
        </p:spPr>
        <p:txBody>
          <a:bodyPr wrap="square" rtlCol="0">
            <a:spAutoFit/>
          </a:bodyPr>
          <a:lstStyle/>
          <a:p>
            <a:endParaRPr lang="en-GB" dirty="0"/>
          </a:p>
        </p:txBody>
      </p:sp>
      <p:pic>
        <p:nvPicPr>
          <p:cNvPr id="6" name="Picture 5" descr="Text&#10;&#10;Description automatically generated with medium confidence">
            <a:extLst>
              <a:ext uri="{FF2B5EF4-FFF2-40B4-BE49-F238E27FC236}">
                <a16:creationId xmlns:a16="http://schemas.microsoft.com/office/drawing/2014/main" id="{015B6874-9212-5225-32AC-BCC1A4E409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90675" y="-205316"/>
            <a:ext cx="10439400" cy="2609850"/>
          </a:xfrm>
          <a:prstGeom prst="rect">
            <a:avLst/>
          </a:prstGeom>
        </p:spPr>
      </p:pic>
      <p:sp>
        <p:nvSpPr>
          <p:cNvPr id="5" name="TextBox 4">
            <a:extLst>
              <a:ext uri="{FF2B5EF4-FFF2-40B4-BE49-F238E27FC236}">
                <a16:creationId xmlns:a16="http://schemas.microsoft.com/office/drawing/2014/main" id="{57D613CB-820E-A828-44D1-E6EAFCA75DC3}"/>
              </a:ext>
            </a:extLst>
          </p:cNvPr>
          <p:cNvSpPr txBox="1"/>
          <p:nvPr/>
        </p:nvSpPr>
        <p:spPr>
          <a:xfrm>
            <a:off x="9750056" y="2828260"/>
            <a:ext cx="45719" cy="1200329"/>
          </a:xfrm>
          <a:prstGeom prst="rect">
            <a:avLst/>
          </a:prstGeom>
          <a:noFill/>
        </p:spPr>
        <p:txBody>
          <a:bodyPr wrap="square" rtlCol="0">
            <a:spAutoFit/>
          </a:bodyPr>
          <a:lstStyle/>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427214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54F42B-038B-9B02-206A-9BB4A8448302}"/>
              </a:ext>
            </a:extLst>
          </p:cNvPr>
          <p:cNvSpPr txBox="1"/>
          <p:nvPr/>
        </p:nvSpPr>
        <p:spPr>
          <a:xfrm>
            <a:off x="3934047" y="2658140"/>
            <a:ext cx="6294474" cy="2585323"/>
          </a:xfrm>
          <a:prstGeom prst="rect">
            <a:avLst/>
          </a:prstGeom>
          <a:noFill/>
        </p:spPr>
        <p:txBody>
          <a:bodyPr wrap="square" rtlCol="0">
            <a:spAutoFit/>
          </a:bodyPr>
          <a:lstStyle/>
          <a:p>
            <a:r>
              <a:rPr lang="en-GB" b="1" dirty="0"/>
              <a:t>TITLE</a:t>
            </a:r>
          </a:p>
          <a:p>
            <a:endParaRPr lang="en-GB" b="1" dirty="0"/>
          </a:p>
          <a:p>
            <a:pPr>
              <a:lnSpc>
                <a:spcPct val="150000"/>
              </a:lnSpc>
            </a:pPr>
            <a:r>
              <a:rPr lang="en-GB" b="1" dirty="0"/>
              <a:t>BENEFITS OF PHYSICAL ACTIVITY FOR OLDER ADULTS WITH STROKE IN THE UNITED KINGDOM</a:t>
            </a:r>
          </a:p>
          <a:p>
            <a:pPr>
              <a:lnSpc>
                <a:spcPct val="150000"/>
              </a:lnSpc>
            </a:pPr>
            <a:endParaRPr lang="en-GB" b="1" dirty="0"/>
          </a:p>
          <a:p>
            <a:pPr>
              <a:lnSpc>
                <a:spcPct val="150000"/>
              </a:lnSpc>
            </a:pPr>
            <a:endParaRPr lang="en-GB" b="1" dirty="0"/>
          </a:p>
          <a:p>
            <a:r>
              <a:rPr lang="en-GB" b="1" dirty="0"/>
              <a:t>                     </a:t>
            </a:r>
          </a:p>
        </p:txBody>
      </p:sp>
    </p:spTree>
    <p:extLst>
      <p:ext uri="{BB962C8B-B14F-4D97-AF65-F5344CB8AC3E}">
        <p14:creationId xmlns:p14="http://schemas.microsoft.com/office/powerpoint/2010/main" val="306009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498B1E-F54D-1605-F3D8-7A7E64E4A6C8}"/>
              </a:ext>
            </a:extLst>
          </p:cNvPr>
          <p:cNvSpPr txBox="1"/>
          <p:nvPr/>
        </p:nvSpPr>
        <p:spPr>
          <a:xfrm>
            <a:off x="419878" y="1091682"/>
            <a:ext cx="9881118" cy="2118978"/>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t>Physical activities can be defined as anything that gets the body moving, it can vary </a:t>
            </a:r>
            <a:r>
              <a:rPr lang="en-GB" dirty="0" err="1"/>
              <a:t>ftrom</a:t>
            </a:r>
            <a:r>
              <a:rPr lang="en-GB" dirty="0"/>
              <a:t> walking to participation in recreational sports. Division of Ageing and Seniors (2011).</a:t>
            </a:r>
          </a:p>
          <a:p>
            <a:pPr>
              <a:lnSpc>
                <a:spcPct val="150000"/>
              </a:lnSpc>
            </a:pPr>
            <a:endParaRPr lang="en-GB" dirty="0"/>
          </a:p>
          <a:p>
            <a:pPr marL="285750" indent="-285750">
              <a:lnSpc>
                <a:spcPct val="150000"/>
              </a:lnSpc>
              <a:buFont typeface="Wingdings" panose="05000000000000000000" pitchFamily="2" charset="2"/>
              <a:buChar char="§"/>
            </a:pPr>
            <a:r>
              <a:rPr lang="en-GB" dirty="0"/>
              <a:t>A stroke is a potentially fatal medical illness that can happen when the blood supply is interrupted (NHS, .n d.)</a:t>
            </a:r>
          </a:p>
        </p:txBody>
      </p:sp>
    </p:spTree>
    <p:extLst>
      <p:ext uri="{BB962C8B-B14F-4D97-AF65-F5344CB8AC3E}">
        <p14:creationId xmlns:p14="http://schemas.microsoft.com/office/powerpoint/2010/main" val="1576179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95A0E4-9A98-18F1-C7D9-9C487D5892C0}"/>
              </a:ext>
            </a:extLst>
          </p:cNvPr>
          <p:cNvSpPr txBox="1"/>
          <p:nvPr/>
        </p:nvSpPr>
        <p:spPr>
          <a:xfrm>
            <a:off x="4274288" y="1626781"/>
            <a:ext cx="4901610" cy="338554"/>
          </a:xfrm>
          <a:prstGeom prst="rect">
            <a:avLst/>
          </a:prstGeom>
          <a:noFill/>
        </p:spPr>
        <p:txBody>
          <a:bodyPr wrap="square" rtlCol="0">
            <a:spAutoFit/>
          </a:bodyPr>
          <a:lstStyle/>
          <a:p>
            <a:r>
              <a:rPr lang="en-GB" sz="1600" b="1" dirty="0"/>
              <a:t>CHAPTER – ONE</a:t>
            </a:r>
          </a:p>
        </p:txBody>
      </p:sp>
      <p:sp>
        <p:nvSpPr>
          <p:cNvPr id="3" name="TextBox 2">
            <a:extLst>
              <a:ext uri="{FF2B5EF4-FFF2-40B4-BE49-F238E27FC236}">
                <a16:creationId xmlns:a16="http://schemas.microsoft.com/office/drawing/2014/main" id="{2D45CF2A-67B1-3332-9A29-3644137C0B12}"/>
              </a:ext>
            </a:extLst>
          </p:cNvPr>
          <p:cNvSpPr txBox="1"/>
          <p:nvPr/>
        </p:nvSpPr>
        <p:spPr>
          <a:xfrm>
            <a:off x="574158" y="2860158"/>
            <a:ext cx="9367284" cy="5950796"/>
          </a:xfrm>
          <a:prstGeom prst="rect">
            <a:avLst/>
          </a:prstGeom>
          <a:no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In the United Kingdom today, some older adults are inactive due to some forms of medical condition (Cherrington et al.,(2011). This dissertation aimed to explore how physical activity-based rehabilitation can improve the functioning of older adults with stroke in the UK</a:t>
            </a:r>
            <a:r>
              <a:rPr lang="en-GB" sz="160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Aim and Objectives of study is to </a:t>
            </a:r>
          </a:p>
          <a:p>
            <a:pPr marL="285750" indent="-285750">
              <a:lnSpc>
                <a:spcPct val="15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Define the benefits of physical activity-based rehabilitation on older adults with stroke in the UK</a:t>
            </a:r>
          </a:p>
          <a:p>
            <a:pPr marL="285750" indent="-285750">
              <a:lnSpc>
                <a:spcPct val="15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Analyse the benefits of physical activity interventions on older adults with stroke in the UK.</a:t>
            </a:r>
          </a:p>
          <a:p>
            <a:pPr marL="285750" indent="-285750">
              <a:lnSpc>
                <a:spcPct val="150000"/>
              </a:lnSpc>
              <a:buFont typeface="Wingdings" panose="05000000000000000000" pitchFamily="2" charset="2"/>
              <a:buChar char="§"/>
            </a:pPr>
            <a:r>
              <a:rPr lang="en-GB" sz="1600" dirty="0">
                <a:latin typeface="Arial" panose="020B0604020202020204" pitchFamily="34" charset="0"/>
                <a:cs typeface="Arial" panose="020B0604020202020204" pitchFamily="34" charset="0"/>
              </a:rPr>
              <a:t>Evaluate published academic articles on how physical activity can help the functioning </a:t>
            </a:r>
            <a:r>
              <a:rPr lang="en-GB" dirty="0">
                <a:latin typeface="Arial" panose="020B0604020202020204" pitchFamily="34" charset="0"/>
                <a:cs typeface="Arial" panose="020B0604020202020204" pitchFamily="34" charset="0"/>
              </a:rPr>
              <a:t>of older adults with stroke in the UK.</a:t>
            </a: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Provide recommendations for health care professionals and policy makers for improvement in provision of rehabilitation services for older adults with stroke</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sz="2000" b="1" dirty="0">
                <a:latin typeface="Arial" panose="020B0604020202020204" pitchFamily="34" charset="0"/>
                <a:cs typeface="Arial" panose="020B0604020202020204" pitchFamily="34" charset="0"/>
              </a:rPr>
              <a:t>Rationale- </a:t>
            </a:r>
            <a:r>
              <a:rPr lang="en-GB" sz="1600" dirty="0">
                <a:latin typeface="Arial" panose="020B0604020202020204" pitchFamily="34" charset="0"/>
                <a:cs typeface="Arial" panose="020B0604020202020204" pitchFamily="34" charset="0"/>
              </a:rPr>
              <a:t>The purpose of this research is to establish an understanding of how physical activity- rehabilitation is beneficial to the recovery of stroke survivors, this research reveals that older adults are prone to the risks of stroke and can benefit from rehabilitation. </a:t>
            </a:r>
          </a:p>
          <a:p>
            <a:pPr>
              <a:lnSpc>
                <a:spcPct val="150000"/>
              </a:lnSpc>
            </a:pPr>
            <a:endParaRPr lang="en-GB" dirty="0"/>
          </a:p>
        </p:txBody>
      </p:sp>
    </p:spTree>
    <p:extLst>
      <p:ext uri="{BB962C8B-B14F-4D97-AF65-F5344CB8AC3E}">
        <p14:creationId xmlns:p14="http://schemas.microsoft.com/office/powerpoint/2010/main" val="3603204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64A9EF-A2ED-9A4A-0155-A498C31E6769}"/>
              </a:ext>
            </a:extLst>
          </p:cNvPr>
          <p:cNvSpPr txBox="1"/>
          <p:nvPr/>
        </p:nvSpPr>
        <p:spPr>
          <a:xfrm>
            <a:off x="419443" y="1287842"/>
            <a:ext cx="8803758" cy="1200329"/>
          </a:xfrm>
          <a:prstGeom prst="rect">
            <a:avLst/>
          </a:prstGeom>
          <a:noFill/>
        </p:spPr>
        <p:txBody>
          <a:bodyPr wrap="square" rtlCol="0">
            <a:spAutoFit/>
          </a:bodyPr>
          <a:lstStyle/>
          <a:p>
            <a:r>
              <a:rPr lang="en-GB" dirty="0"/>
              <a:t>                                           </a:t>
            </a:r>
            <a:r>
              <a:rPr lang="en-GB" sz="1600" b="1" dirty="0"/>
              <a:t>CHAPTER TWO- BACKGROUND</a:t>
            </a:r>
          </a:p>
          <a:p>
            <a:endParaRPr lang="en-GB" dirty="0"/>
          </a:p>
          <a:p>
            <a:endParaRPr lang="en-GB" dirty="0"/>
          </a:p>
          <a:p>
            <a:r>
              <a:rPr lang="en-GB" dirty="0"/>
              <a:t>  </a:t>
            </a:r>
          </a:p>
        </p:txBody>
      </p:sp>
      <p:sp>
        <p:nvSpPr>
          <p:cNvPr id="3" name="TextBox 2">
            <a:extLst>
              <a:ext uri="{FF2B5EF4-FFF2-40B4-BE49-F238E27FC236}">
                <a16:creationId xmlns:a16="http://schemas.microsoft.com/office/drawing/2014/main" id="{6755DAFB-056C-0EDD-A0B4-590ED2CDDBA9}"/>
              </a:ext>
            </a:extLst>
          </p:cNvPr>
          <p:cNvSpPr txBox="1"/>
          <p:nvPr/>
        </p:nvSpPr>
        <p:spPr>
          <a:xfrm>
            <a:off x="802433" y="2303505"/>
            <a:ext cx="9134669" cy="493513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sz="1600" dirty="0"/>
              <a:t>Before the common Era, Hippocrates noted the symptoms of convulsions and paralysis as Apoplexy ( Stroke), the common treatment for stroke at the time was the use of enemas and bloodletting. As technology advanced, physicians and scholars began to evaluate pathophysiological changes in Wepfer’s clinical thoughts (Nelson, 2010).</a:t>
            </a:r>
          </a:p>
          <a:p>
            <a:pPr marL="285750" indent="-285750">
              <a:lnSpc>
                <a:spcPct val="150000"/>
              </a:lnSpc>
              <a:buFont typeface="Wingdings" panose="05000000000000000000" pitchFamily="2" charset="2"/>
              <a:buChar char="§"/>
            </a:pPr>
            <a:r>
              <a:rPr lang="en-GB" sz="1600" b="1" dirty="0"/>
              <a:t>International context</a:t>
            </a:r>
          </a:p>
          <a:p>
            <a:pPr>
              <a:lnSpc>
                <a:spcPct val="150000"/>
              </a:lnSpc>
            </a:pPr>
            <a:r>
              <a:rPr lang="en-GB" sz="1600" dirty="0"/>
              <a:t>According to the World Stroke Organization (WSO), stroke is a public health crisis that might impact one in every four individuals over the age of 25. Every year 15 million people suffer from stroke</a:t>
            </a:r>
          </a:p>
          <a:p>
            <a:pPr>
              <a:lnSpc>
                <a:spcPct val="150000"/>
              </a:lnSpc>
            </a:pPr>
            <a:endParaRPr lang="en-GB" sz="1600" dirty="0"/>
          </a:p>
          <a:p>
            <a:pPr marL="285750" indent="-285750">
              <a:lnSpc>
                <a:spcPct val="150000"/>
              </a:lnSpc>
              <a:buFont typeface="Wingdings" panose="05000000000000000000" pitchFamily="2" charset="2"/>
              <a:buChar char="§"/>
            </a:pPr>
            <a:r>
              <a:rPr lang="en-GB" sz="1600" b="1" dirty="0"/>
              <a:t>UK Context</a:t>
            </a:r>
          </a:p>
          <a:p>
            <a:pPr>
              <a:lnSpc>
                <a:spcPct val="150000"/>
              </a:lnSpc>
            </a:pPr>
            <a:r>
              <a:rPr lang="en-GB" sz="1600" dirty="0"/>
              <a:t>In the United kingdom, approximately 113.000 people have a stroke every year and there are currently about 1 million stroke survivors because of medical advancement</a:t>
            </a:r>
            <a:r>
              <a:rPr lang="en-GB" dirty="0"/>
              <a:t>(Stevens et al. 2017).</a:t>
            </a:r>
          </a:p>
        </p:txBody>
      </p:sp>
    </p:spTree>
    <p:extLst>
      <p:ext uri="{BB962C8B-B14F-4D97-AF65-F5344CB8AC3E}">
        <p14:creationId xmlns:p14="http://schemas.microsoft.com/office/powerpoint/2010/main" val="2553772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340141-EE68-8BC9-A9D0-126D7BE301FF}"/>
              </a:ext>
            </a:extLst>
          </p:cNvPr>
          <p:cNvSpPr txBox="1"/>
          <p:nvPr/>
        </p:nvSpPr>
        <p:spPr>
          <a:xfrm>
            <a:off x="373224" y="1082351"/>
            <a:ext cx="9918441" cy="3847207"/>
          </a:xfrm>
          <a:prstGeom prst="rect">
            <a:avLst/>
          </a:prstGeom>
          <a:noFill/>
        </p:spPr>
        <p:txBody>
          <a:bodyPr wrap="square" rtlCol="0">
            <a:spAutoFit/>
          </a:bodyPr>
          <a:lstStyle/>
          <a:p>
            <a:r>
              <a:rPr lang="en-GB" sz="1600" dirty="0"/>
              <a:t>                                                </a:t>
            </a:r>
            <a:r>
              <a:rPr lang="en-GB" sz="1600" b="1" dirty="0"/>
              <a:t>CHAPTER THREE-METHODS  </a:t>
            </a:r>
          </a:p>
          <a:p>
            <a:endParaRPr lang="en-GB" dirty="0"/>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The methods used for this research include </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Systematic literature review</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Established literature search electronic databases like PubMed, ProQuest, Google scholar were used  </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Relevant key words to study</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Articles published in English language between 2012 and 2022 relevant to older adults with stroke were the inclusion criteria, while articles published before 2012 and 2022 and young people were the exclusion criteria </a:t>
            </a:r>
          </a:p>
          <a:p>
            <a:pPr marL="285750" indent="-285750">
              <a:buFont typeface="Wingdings" panose="05000000000000000000" pitchFamily="2" charset="2"/>
              <a:buChar char="§"/>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1600" dirty="0">
                <a:latin typeface="Arial" panose="020B0604020202020204" pitchFamily="34" charset="0"/>
                <a:cs typeface="Arial" panose="020B0604020202020204" pitchFamily="34" charset="0"/>
              </a:rPr>
              <a:t>Thematic analysis was used to analyse data </a:t>
            </a:r>
          </a:p>
        </p:txBody>
      </p:sp>
    </p:spTree>
    <p:extLst>
      <p:ext uri="{BB962C8B-B14F-4D97-AF65-F5344CB8AC3E}">
        <p14:creationId xmlns:p14="http://schemas.microsoft.com/office/powerpoint/2010/main" val="2662523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C53E7B-AAD0-6889-F107-F610CC01F8D1}"/>
              </a:ext>
            </a:extLst>
          </p:cNvPr>
          <p:cNvSpPr txBox="1"/>
          <p:nvPr/>
        </p:nvSpPr>
        <p:spPr>
          <a:xfrm>
            <a:off x="671804" y="923731"/>
            <a:ext cx="9442580" cy="369332"/>
          </a:xfrm>
          <a:prstGeom prst="rect">
            <a:avLst/>
          </a:prstGeom>
          <a:noFill/>
        </p:spPr>
        <p:txBody>
          <a:bodyPr wrap="square" rtlCol="0">
            <a:spAutoFit/>
          </a:bodyPr>
          <a:lstStyle/>
          <a:p>
            <a:r>
              <a:rPr lang="en-GB" dirty="0"/>
              <a:t>                                  </a:t>
            </a:r>
            <a:r>
              <a:rPr lang="en-GB" sz="1600" b="1" dirty="0"/>
              <a:t>CHAPTER FOUR- RESULTS AND DISCUSSION</a:t>
            </a:r>
          </a:p>
        </p:txBody>
      </p:sp>
      <p:sp>
        <p:nvSpPr>
          <p:cNvPr id="3" name="TextBox 2">
            <a:extLst>
              <a:ext uri="{FF2B5EF4-FFF2-40B4-BE49-F238E27FC236}">
                <a16:creationId xmlns:a16="http://schemas.microsoft.com/office/drawing/2014/main" id="{D8EB5BC9-7556-A576-5E21-874A595D8EA6}"/>
              </a:ext>
            </a:extLst>
          </p:cNvPr>
          <p:cNvSpPr txBox="1"/>
          <p:nvPr/>
        </p:nvSpPr>
        <p:spPr>
          <a:xfrm>
            <a:off x="485194" y="1315216"/>
            <a:ext cx="10431624" cy="5604739"/>
          </a:xfrm>
          <a:prstGeom prst="rect">
            <a:avLst/>
          </a:prstGeom>
          <a:noFill/>
        </p:spPr>
        <p:txBody>
          <a:bodyPr wrap="square" rtlCol="0">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Theme 1: Sit-to-stand techniques.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Stroke survivors improved their Sit to standability, with 88% able to STS at follow-up. STS is a repetitive technique done in a very slow progression, using the slide board and kneel band strapped around (Kerr et al., 2015)</a:t>
            </a:r>
          </a:p>
          <a:p>
            <a:pPr marL="285750" indent="-285750" algn="just">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Kerr et al. (2017) maintain that there was an improvement in survival mobility but not so much in Sit to stand activity due to the weakened and frailty of older adults. </a:t>
            </a:r>
          </a:p>
          <a:p>
            <a:pPr marL="285750" indent="-285750" algn="just">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Cycling-based exercise program delivered through local leisure centre staff was feasible and acceptable for people with Stroke. They also recorded significant improvements in sit-to-stand capacity (Kerr et al., 2019).</a:t>
            </a:r>
          </a:p>
          <a:p>
            <a:pPr marL="285750" indent="-285750" algn="just">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Arial" panose="020B0604020202020204" pitchFamily="34" charset="0"/>
              </a:rPr>
              <a:t>Stroke survivors benefit from structured physical activities like sit-stand and walking. In their findings, there was an emphasis that carers and physiotherapists are the major force in facilitating participation theory motivation (Morris et al., 2014).</a:t>
            </a: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EB395D81-F5D8-6064-298F-C2B15DFB408C}"/>
              </a:ext>
            </a:extLst>
          </p:cNvPr>
          <p:cNvSpPr txBox="1"/>
          <p:nvPr/>
        </p:nvSpPr>
        <p:spPr>
          <a:xfrm>
            <a:off x="503854" y="1293063"/>
            <a:ext cx="11016342" cy="369332"/>
          </a:xfrm>
          <a:prstGeom prst="rect">
            <a:avLst/>
          </a:prstGeom>
          <a:noFill/>
        </p:spPr>
        <p:txBody>
          <a:bodyPr wrap="square" rtlCol="0">
            <a:spAutoFit/>
          </a:bodyPr>
          <a:lstStyle/>
          <a:p>
            <a:pPr marL="285750" indent="-285750">
              <a:buFont typeface="Wingdings" panose="05000000000000000000" pitchFamily="2" charset="2"/>
              <a:buChar char="§"/>
            </a:pPr>
            <a:endParaRPr lang="en-GB" dirty="0"/>
          </a:p>
        </p:txBody>
      </p:sp>
    </p:spTree>
    <p:extLst>
      <p:ext uri="{BB962C8B-B14F-4D97-AF65-F5344CB8AC3E}">
        <p14:creationId xmlns:p14="http://schemas.microsoft.com/office/powerpoint/2010/main" val="2202885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A747CD-3C91-9714-DD15-864CE73B4F08}"/>
              </a:ext>
            </a:extLst>
          </p:cNvPr>
          <p:cNvSpPr txBox="1"/>
          <p:nvPr/>
        </p:nvSpPr>
        <p:spPr>
          <a:xfrm>
            <a:off x="457200" y="821094"/>
            <a:ext cx="8929396" cy="6036906"/>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7E964D75-266D-7A9D-46AE-22FCA2BAF94E}"/>
              </a:ext>
            </a:extLst>
          </p:cNvPr>
          <p:cNvSpPr txBox="1"/>
          <p:nvPr/>
        </p:nvSpPr>
        <p:spPr>
          <a:xfrm>
            <a:off x="189722" y="898849"/>
            <a:ext cx="8929396" cy="7593874"/>
          </a:xfrm>
          <a:prstGeom prst="rect">
            <a:avLst/>
          </a:prstGeom>
          <a:noFill/>
        </p:spPr>
        <p:txBody>
          <a:bodyPr wrap="square" rtlCol="0">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b="1" dirty="0">
                <a:effectLst/>
                <a:latin typeface="Arial" panose="020B0604020202020204" pitchFamily="34" charset="0"/>
                <a:ea typeface="Calibri" panose="020F0502020204030204" pitchFamily="34" charset="0"/>
                <a:cs typeface="Times New Roman" panose="02020603050405020304" pitchFamily="18" charset="0"/>
              </a:rPr>
              <a:t>Theme 2: Muscle strength techniques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Stroke survivors benefit from retrain functional training programme. The programme helps with the body's basic movement: pulling, pushing, squat, rotation, and gait. When (Norris et al., 2018).</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Gaming workout that can be done at home can help persons with strokes strengthen their upper limb muscles. For post-stroke upper-limb therapy, use this non-immersive virtual reality equipment (Kilbride et al., 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Adapted home-based cardiac rehabilitation programme benefits stroke survivors, especially those with coronary disease risk factors (Heron et al., 2017).</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Theme 3: Barriers to physical activities participation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Many stroke survivors think they might not recover. Therefore, they might not want to comply with the training programme due to a lack of confidence in their ability to walk, stand, and live a quality of life (Morris et al., 2016),</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Perceived barriers according to Nicholson et al. (2013), were lack of professional support on discharge from hospital and follow-up, transport problems to structured classes.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11973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89B9D1-58E7-38E6-B715-2BCC7D00D200}"/>
              </a:ext>
            </a:extLst>
          </p:cNvPr>
          <p:cNvSpPr txBox="1"/>
          <p:nvPr/>
        </p:nvSpPr>
        <p:spPr>
          <a:xfrm>
            <a:off x="354563" y="541176"/>
            <a:ext cx="9367935" cy="369332"/>
          </a:xfrm>
          <a:prstGeom prst="rect">
            <a:avLst/>
          </a:prstGeom>
          <a:noFill/>
        </p:spPr>
        <p:txBody>
          <a:bodyPr wrap="square" rtlCol="0">
            <a:spAutoFit/>
          </a:bodyPr>
          <a:lstStyle/>
          <a:p>
            <a:pPr marL="285750" indent="-285750">
              <a:buFont typeface="Wingdings" panose="05000000000000000000" pitchFamily="2" charset="2"/>
              <a:buChar char="§"/>
            </a:pPr>
            <a:endParaRPr lang="en-GB" dirty="0"/>
          </a:p>
        </p:txBody>
      </p:sp>
      <p:sp>
        <p:nvSpPr>
          <p:cNvPr id="3" name="TextBox 2">
            <a:extLst>
              <a:ext uri="{FF2B5EF4-FFF2-40B4-BE49-F238E27FC236}">
                <a16:creationId xmlns:a16="http://schemas.microsoft.com/office/drawing/2014/main" id="{289AA0EB-AA85-CF40-AE63-63181740B7B5}"/>
              </a:ext>
            </a:extLst>
          </p:cNvPr>
          <p:cNvSpPr txBox="1"/>
          <p:nvPr/>
        </p:nvSpPr>
        <p:spPr>
          <a:xfrm>
            <a:off x="506963" y="693576"/>
            <a:ext cx="9367935" cy="1498936"/>
          </a:xfrm>
          <a:prstGeom prst="rect">
            <a:avLst/>
          </a:prstGeom>
          <a:noFill/>
        </p:spPr>
        <p:txBody>
          <a:bodyPr wrap="square" rtlCol="0">
            <a:spAutoFit/>
          </a:bodyPr>
          <a:lstStyle/>
          <a:p>
            <a:pPr algn="just">
              <a:lnSpc>
                <a:spcPct val="150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Theme 4: Benefits of Early Targeted Intervention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Early targeted interventions for Stroke can benefit stroke survivors, highlighting more information for patients and carers. In addition, they believe that it is possible to predict patient recovery using a validated patient-specific prognostics model for monitoring recovery after Stroke (Douiri et al., 2017).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A44A73D2-E54B-86E9-8FBB-D69D1C4D9B8F}"/>
              </a:ext>
            </a:extLst>
          </p:cNvPr>
          <p:cNvSpPr txBox="1"/>
          <p:nvPr/>
        </p:nvSpPr>
        <p:spPr>
          <a:xfrm>
            <a:off x="1772817" y="2892490"/>
            <a:ext cx="7539134" cy="3816221"/>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922451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DAF870-C3D8-0D05-AD09-07BCF9E0458E}"/>
              </a:ext>
            </a:extLst>
          </p:cNvPr>
          <p:cNvSpPr txBox="1"/>
          <p:nvPr/>
        </p:nvSpPr>
        <p:spPr>
          <a:xfrm>
            <a:off x="662473" y="830425"/>
            <a:ext cx="9162662" cy="5878286"/>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A9A7DB7F-8027-A00A-DC31-66728530A72B}"/>
              </a:ext>
            </a:extLst>
          </p:cNvPr>
          <p:cNvSpPr txBox="1"/>
          <p:nvPr/>
        </p:nvSpPr>
        <p:spPr>
          <a:xfrm>
            <a:off x="814873" y="1010816"/>
            <a:ext cx="9162662" cy="2417265"/>
          </a:xfrm>
          <a:prstGeom prst="rect">
            <a:avLst/>
          </a:prstGeom>
          <a:noFill/>
        </p:spPr>
        <p:txBody>
          <a:bodyPr wrap="square" rtlCol="0">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Discussion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600" dirty="0">
                <a:effectLst/>
                <a:latin typeface="Arial" panose="020B0604020202020204" pitchFamily="34" charset="0"/>
                <a:ea typeface="Calibri" panose="020F0502020204030204" pitchFamily="34" charset="0"/>
                <a:cs typeface="Times New Roman" panose="02020603050405020304" pitchFamily="18" charset="0"/>
              </a:rPr>
              <a:t>This systematic literature review explored the benefits of physical activity for older adults with Stroke. From existing literature, it has been found that older adults with a stroke can improve their walking recovery, sit -to standability, get in and out of bed, improve upper limb movement, help to manage pain, and enhance their quality of life. Regardless of age, any form of physical activity or rehabilitation has positively affected stroke patients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13991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89B9D1-58E7-38E6-B715-2BCC7D00D200}"/>
              </a:ext>
            </a:extLst>
          </p:cNvPr>
          <p:cNvSpPr txBox="1"/>
          <p:nvPr/>
        </p:nvSpPr>
        <p:spPr>
          <a:xfrm>
            <a:off x="354563" y="541176"/>
            <a:ext cx="9367935" cy="369332"/>
          </a:xfrm>
          <a:prstGeom prst="rect">
            <a:avLst/>
          </a:prstGeom>
          <a:noFill/>
        </p:spPr>
        <p:txBody>
          <a:bodyPr wrap="square" rtlCol="0">
            <a:spAutoFit/>
          </a:bodyPr>
          <a:lstStyle/>
          <a:p>
            <a:pPr marL="285750" indent="-285750">
              <a:buFont typeface="Wingdings" panose="05000000000000000000" pitchFamily="2" charset="2"/>
              <a:buChar char="§"/>
            </a:pPr>
            <a:endParaRPr lang="en-GB" dirty="0"/>
          </a:p>
        </p:txBody>
      </p:sp>
      <p:sp>
        <p:nvSpPr>
          <p:cNvPr id="3" name="TextBox 2">
            <a:extLst>
              <a:ext uri="{FF2B5EF4-FFF2-40B4-BE49-F238E27FC236}">
                <a16:creationId xmlns:a16="http://schemas.microsoft.com/office/drawing/2014/main" id="{289AA0EB-AA85-CF40-AE63-63181740B7B5}"/>
              </a:ext>
            </a:extLst>
          </p:cNvPr>
          <p:cNvSpPr txBox="1"/>
          <p:nvPr/>
        </p:nvSpPr>
        <p:spPr>
          <a:xfrm>
            <a:off x="506963" y="693576"/>
            <a:ext cx="9367935" cy="1498936"/>
          </a:xfrm>
          <a:prstGeom prst="rect">
            <a:avLst/>
          </a:prstGeom>
          <a:noFill/>
        </p:spPr>
        <p:txBody>
          <a:bodyPr wrap="square" rtlCol="0">
            <a:spAutoFit/>
          </a:bodyPr>
          <a:lstStyle/>
          <a:p>
            <a:pPr algn="just">
              <a:lnSpc>
                <a:spcPct val="150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Theme 4: Benefits of Early Targeted Intervention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Early targeted interventions for Stroke can benefit stroke survivors, highlighting more information for patients and carers. In addition, they believe that it is possible to predict patient recovery using a validated patient-specific prognostics model for monitoring recovery after Stroke (Douiri et al., 2017).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A44A73D2-E54B-86E9-8FBB-D69D1C4D9B8F}"/>
              </a:ext>
            </a:extLst>
          </p:cNvPr>
          <p:cNvSpPr txBox="1"/>
          <p:nvPr/>
        </p:nvSpPr>
        <p:spPr>
          <a:xfrm>
            <a:off x="1772817" y="2892490"/>
            <a:ext cx="7539134" cy="3816221"/>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71106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2628B5-4BEB-99C7-0FE2-952C095EE7C0}"/>
              </a:ext>
            </a:extLst>
          </p:cNvPr>
          <p:cNvSpPr txBox="1"/>
          <p:nvPr/>
        </p:nvSpPr>
        <p:spPr>
          <a:xfrm>
            <a:off x="793102" y="1268963"/>
            <a:ext cx="8714792" cy="338554"/>
          </a:xfrm>
          <a:prstGeom prst="rect">
            <a:avLst/>
          </a:prstGeom>
          <a:noFill/>
        </p:spPr>
        <p:txBody>
          <a:bodyPr wrap="square" rtlCol="0">
            <a:spAutoFit/>
          </a:bodyPr>
          <a:lstStyle/>
          <a:p>
            <a:r>
              <a:rPr lang="en-GB" sz="1600" b="1" dirty="0"/>
              <a:t>                                                  RECOMMENDATIONS</a:t>
            </a:r>
          </a:p>
        </p:txBody>
      </p:sp>
      <p:sp>
        <p:nvSpPr>
          <p:cNvPr id="3" name="TextBox 2">
            <a:extLst>
              <a:ext uri="{FF2B5EF4-FFF2-40B4-BE49-F238E27FC236}">
                <a16:creationId xmlns:a16="http://schemas.microsoft.com/office/drawing/2014/main" id="{BFA1B8F5-D8CE-85E9-68A5-7B5533C1F314}"/>
              </a:ext>
            </a:extLst>
          </p:cNvPr>
          <p:cNvSpPr txBox="1"/>
          <p:nvPr/>
        </p:nvSpPr>
        <p:spPr>
          <a:xfrm>
            <a:off x="1184988" y="1782147"/>
            <a:ext cx="8117632" cy="5779146"/>
          </a:xfrm>
          <a:prstGeom prst="rect">
            <a:avLst/>
          </a:prstGeom>
          <a:noFill/>
        </p:spPr>
        <p:txBody>
          <a:bodyPr wrap="square" rtlCol="0">
            <a:spAutoFit/>
          </a:bodyPr>
          <a:lstStyle/>
          <a:p>
            <a:pPr marL="285750" indent="-285750">
              <a:lnSpc>
                <a:spcPct val="150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Following the transfer of care from hospital to home for stroke survivors, </a:t>
            </a:r>
            <a:r>
              <a:rPr lang="en-GB" sz="1600" dirty="0">
                <a:effectLst/>
                <a:latin typeface="Arial" panose="020B0604020202020204" pitchFamily="34" charset="0"/>
                <a:ea typeface="Calibri" panose="020F0502020204030204" pitchFamily="34" charset="0"/>
                <a:cs typeface="Times New Roman" panose="02020603050405020304" pitchFamily="18" charset="0"/>
              </a:rPr>
              <a:t>including those in living care facilities, there should be follow-up within 72hours by a stroke specialist rehabilitation team for assessment. (NICE 2013).</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Stroke survivors should be provided at least 45 minutes of pertinent stroke rehabilitation activity or therapy at least five days a week for those who can engage and meet functional objectives. (NICE 2013).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Following the transfer of care from hospital to home for stroke survivors, including those in living care facilities, there should be follow-up within 72hours by a stroke specialist rehabilitation team for assessment. (NICE 2013).</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Following the transfer of care from hospital to home for stroke survivors, including those in living care facilities, there should be follow-up within 72hours by a stroke specialist rehabilitation team for assessment. (NICE 2013).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75771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B14321-DC79-6B48-67F9-0E65F1510177}"/>
              </a:ext>
            </a:extLst>
          </p:cNvPr>
          <p:cNvSpPr txBox="1"/>
          <p:nvPr/>
        </p:nvSpPr>
        <p:spPr>
          <a:xfrm>
            <a:off x="746449" y="718457"/>
            <a:ext cx="8929396" cy="338554"/>
          </a:xfrm>
          <a:prstGeom prst="rect">
            <a:avLst/>
          </a:prstGeom>
          <a:noFill/>
        </p:spPr>
        <p:txBody>
          <a:bodyPr wrap="square" rtlCol="0">
            <a:spAutoFit/>
          </a:bodyPr>
          <a:lstStyle/>
          <a:p>
            <a:r>
              <a:rPr lang="en-GB" sz="1600" b="1" dirty="0"/>
              <a:t>                                                             CONCLUSION</a:t>
            </a:r>
          </a:p>
        </p:txBody>
      </p:sp>
      <p:sp>
        <p:nvSpPr>
          <p:cNvPr id="3" name="TextBox 2">
            <a:extLst>
              <a:ext uri="{FF2B5EF4-FFF2-40B4-BE49-F238E27FC236}">
                <a16:creationId xmlns:a16="http://schemas.microsoft.com/office/drawing/2014/main" id="{C085A6B5-3CD3-9462-0D6B-1C4FE3E44355}"/>
              </a:ext>
            </a:extLst>
          </p:cNvPr>
          <p:cNvSpPr txBox="1"/>
          <p:nvPr/>
        </p:nvSpPr>
        <p:spPr>
          <a:xfrm>
            <a:off x="335902" y="1576873"/>
            <a:ext cx="9069355" cy="5113176"/>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799BA5E9-77C5-A099-E951-A0F3F8B9B37F}"/>
              </a:ext>
            </a:extLst>
          </p:cNvPr>
          <p:cNvSpPr txBox="1"/>
          <p:nvPr/>
        </p:nvSpPr>
        <p:spPr>
          <a:xfrm>
            <a:off x="488302" y="1729273"/>
            <a:ext cx="9069355" cy="4659096"/>
          </a:xfrm>
          <a:prstGeom prst="rect">
            <a:avLst/>
          </a:prstGeom>
          <a:noFill/>
        </p:spPr>
        <p:txBody>
          <a:bodyPr wrap="square" rtlCol="0">
            <a:spAutoFit/>
          </a:bodyPr>
          <a:lstStyle/>
          <a:p>
            <a:pPr marL="285750" indent="-285750">
              <a:lnSpc>
                <a:spcPct val="150000"/>
              </a:lnSpc>
              <a:spcAft>
                <a:spcPts val="800"/>
              </a:spcAft>
              <a:buFont typeface="Wingdings" panose="05000000000000000000" pitchFamily="2" charset="2"/>
              <a:buChar char="§"/>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study has highlighted that older adults with Stroke can increase their walking capacity, ability to get out of bed, sit -to stand,  upper limb muscle strength and quality of life in participation of P.A. Existing literature also showed that home-based cardiac rehabilitation is beneficial for Stroke. Survivors.</a:t>
            </a:r>
          </a:p>
          <a:p>
            <a:pPr marL="285750" indent="-285750">
              <a:lnSpc>
                <a:spcPct val="150000"/>
              </a:lnSpc>
              <a:spcAft>
                <a:spcPts val="800"/>
              </a:spcAft>
              <a:buFont typeface="Wingdings" panose="05000000000000000000" pitchFamily="2" charset="2"/>
              <a:buChar char="§"/>
            </a:pPr>
            <a:r>
              <a:rPr lang="en-GB" dirty="0">
                <a:latin typeface="Arial" panose="020B0604020202020204" pitchFamily="34" charset="0"/>
                <a:ea typeface="Calibri" panose="020F0502020204030204" pitchFamily="34" charset="0"/>
              </a:rPr>
              <a:t>E</a:t>
            </a:r>
            <a:r>
              <a:rPr lang="en-GB" sz="1800" dirty="0">
                <a:effectLst/>
                <a:latin typeface="Arial" panose="020B0604020202020204" pitchFamily="34" charset="0"/>
                <a:ea typeface="Calibri" panose="020F0502020204030204" pitchFamily="34" charset="0"/>
              </a:rPr>
              <a:t>arly targeted interventions for Stroke can benefit stroke survivors.</a:t>
            </a:r>
          </a:p>
          <a:p>
            <a:pPr marL="285750" indent="-285750">
              <a:lnSpc>
                <a:spcPct val="150000"/>
              </a:lnSpc>
              <a:spcAft>
                <a:spcPts val="800"/>
              </a:spcAft>
              <a:buFont typeface="Wingdings" panose="05000000000000000000" pitchFamily="2" charset="2"/>
              <a:buChar char="§"/>
            </a:pPr>
            <a:r>
              <a:rPr lang="en-GB" sz="1600" dirty="0">
                <a:latin typeface="Arial" panose="020B0604020202020204" pitchFamily="34" charset="0"/>
                <a:ea typeface="Calibri" panose="020F0502020204030204" pitchFamily="34" charset="0"/>
              </a:rPr>
              <a:t>S</a:t>
            </a:r>
            <a:r>
              <a:rPr lang="en-GB" sz="1600" dirty="0">
                <a:effectLst/>
                <a:latin typeface="Arial" panose="020B0604020202020204" pitchFamily="34" charset="0"/>
                <a:ea typeface="Calibri" panose="020F0502020204030204" pitchFamily="34" charset="0"/>
              </a:rPr>
              <a:t>troke is a public health crisis that might impact one in every four individuals over the age of 25. Every year, 15 million people suffer from strokes throughout the world.</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Arial Unicode MS"/>
              </a:rPr>
              <a:t>In the United Kingdom, approximately 113,000 people have a stroke every year, and there are currently about 1 million stroke survivors.</a:t>
            </a:r>
          </a:p>
          <a:p>
            <a:pPr marL="285750" indent="-285750">
              <a:lnSpc>
                <a:spcPct val="150000"/>
              </a:lnSpc>
              <a:spcAft>
                <a:spcPts val="800"/>
              </a:spcAft>
              <a:buFont typeface="Wingdings" panose="05000000000000000000" pitchFamily="2" charset="2"/>
              <a:buChar char="§"/>
            </a:pPr>
            <a:r>
              <a:rPr lang="en-GB" sz="1600" dirty="0">
                <a:effectLst/>
                <a:latin typeface="Arial" panose="020B0604020202020204" pitchFamily="34" charset="0"/>
                <a:ea typeface="Arial Unicode MS"/>
              </a:rPr>
              <a:t> </a:t>
            </a:r>
            <a:r>
              <a:rPr lang="en-GB" sz="1800" dirty="0">
                <a:solidFill>
                  <a:srgbClr val="000000"/>
                </a:solidFill>
                <a:effectLst/>
                <a:latin typeface="Arial" panose="020B0604020202020204" pitchFamily="34" charset="0"/>
                <a:ea typeface="Calibri" panose="020F0502020204030204" pitchFamily="34" charset="0"/>
              </a:rPr>
              <a:t>Physical activities can be defined as anything that gets the body moving. It can vary from walking to participation in recreational sports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41378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16D135-1A0F-2236-0F1E-929302E0127C}"/>
              </a:ext>
            </a:extLst>
          </p:cNvPr>
          <p:cNvSpPr txBox="1"/>
          <p:nvPr/>
        </p:nvSpPr>
        <p:spPr>
          <a:xfrm>
            <a:off x="298580" y="569167"/>
            <a:ext cx="9899779" cy="5016758"/>
          </a:xfrm>
          <a:prstGeom prst="rect">
            <a:avLst/>
          </a:prstGeom>
          <a:noFill/>
        </p:spPr>
        <p:txBody>
          <a:bodyPr wrap="square" rtlCol="0">
            <a:spAutoFit/>
          </a:bodyPr>
          <a:lstStyle/>
          <a:p>
            <a:r>
              <a:rPr lang="en-GB" dirty="0"/>
              <a:t>REFERENCES</a:t>
            </a:r>
          </a:p>
          <a:p>
            <a:endParaRPr lang="en-GB" dirty="0"/>
          </a:p>
          <a:p>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Heron, N., Kee, F.,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Mant</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J., Reilly, P. M.,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Cupples</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M., Tully, M., &amp; Donnelly, M. (2017). Stroke Prevention Rehabilitation Intervention Trial of Exercise (SPRITE) - a randomised feasibility study.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BMC cardiovascular disorders</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17</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 290. </a:t>
            </a:r>
            <a:r>
              <a:rPr lang="en-GB" sz="14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2"/>
              </a:rPr>
              <a:t>https://doi.org/10.1186/s12872-017-0717-9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a:p>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Kerr, A., Clark, A., Cooke, E. V., Rowe, P., &amp; Pomeroy, V. M. (2017). Functional strength training and movement performance therapy produce analogous improvement in sit-to-stand early after stroke: early-phase randomised controlled trial.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Physiotherapy</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103</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(3), 259–265.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a:p>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Kerr, A., Dawson, J., Robertson, C., Rowe, P., &amp; Quinn, T. J. (2017). Sit-to-stand activity during stroke rehabilitation.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Topics in stroke rehabilitation</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24</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(8), 562–566. </a:t>
            </a:r>
            <a:r>
              <a:rPr lang="en-GB" sz="1400" u="sng"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hlinkClick r:id="rId3"/>
              </a:rPr>
              <a:t>https://doi.org/10.1080/10749357.2017.1374687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a:p>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Kerr, A., Clark, A., Cooke, E. V., Rowe, P., &amp; Pomeroy, V. M. (2017). Functional strength training and movement performance therapy produce analogous improvement in sit-to-stand early after stroke: early-phase randomised controlled trial.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Physiotherapy</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103</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(3), 259–265. </a:t>
            </a:r>
            <a:r>
              <a:rPr lang="en-GB" sz="14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4"/>
              </a:rPr>
              <a:t>https://doi.org/10.1016/j.physio.2015.12.006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a:p>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Kilbride, C., Scott,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D.J.M</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Butcher, T., Norris, M., Ryan, J.M.,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Anokye</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Warland</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Baker, K.,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Athanasiou</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D.A., Singla-</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Buxarrais</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G. and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Nowicky</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(2018) 'Rehabilitation via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HOMe</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Based gaming exercise for the Upper-limb post Stroke (RHOMBUS): protocol of an intervention feasibility trial', </a:t>
            </a:r>
            <a:r>
              <a:rPr lang="en-GB" sz="14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BMJ</a:t>
            </a: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Open, </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8(11), pp. e026620. DOI: </a:t>
            </a:r>
            <a:r>
              <a:rPr lang="en-GB" sz="140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5"/>
              </a:rPr>
              <a:t>https://doi.org/10.1136/bmjopen-2018-026620.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7135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12A04B-A916-0A11-3E3B-B4D808765C9F}"/>
              </a:ext>
            </a:extLst>
          </p:cNvPr>
          <p:cNvSpPr txBox="1"/>
          <p:nvPr/>
        </p:nvSpPr>
        <p:spPr>
          <a:xfrm>
            <a:off x="429208" y="755780"/>
            <a:ext cx="8985380" cy="610222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66B3177B-C8C6-0DD5-9349-1F6D2E44F4DF}"/>
              </a:ext>
            </a:extLst>
          </p:cNvPr>
          <p:cNvSpPr txBox="1"/>
          <p:nvPr/>
        </p:nvSpPr>
        <p:spPr>
          <a:xfrm>
            <a:off x="581608" y="908180"/>
            <a:ext cx="8985380" cy="3793667"/>
          </a:xfrm>
          <a:prstGeom prst="rect">
            <a:avLst/>
          </a:prstGeom>
          <a:noFill/>
        </p:spPr>
        <p:txBody>
          <a:bodyPr wrap="square" rtlCol="0">
            <a:spAutoFit/>
          </a:bodyPr>
          <a:lstStyle/>
          <a:p>
            <a:pPr algn="just">
              <a:lnSpc>
                <a:spcPct val="150000"/>
              </a:lnSpc>
              <a:spcAft>
                <a:spcPts val="800"/>
              </a:spcAft>
            </a:pP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Morris, J. H., Oliver, T., Kroll, T.,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Joice</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S., &amp; Williams, B. (2017). Physical activity participation in community-dwelling stroke survivors: synergy and dissonance between motivation and capability. A qualitative study.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Physiotherapy</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103</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(3), 311–321. </a:t>
            </a:r>
            <a:r>
              <a:rPr lang="en-GB" sz="14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2"/>
              </a:rPr>
              <a:t>https://doi.org/10.1016/j.physio.2016.05.001</a:t>
            </a:r>
            <a:endParaRPr lang="en-GB" sz="14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Norris, M.,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Poltawski</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L.,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Calitri</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R., Shepherd, A. I., Dean, S. G., &amp;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ReTrain</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Team (2018). Acceptability and experience of a functional training programme (</a:t>
            </a:r>
            <a:r>
              <a:rPr lang="en-GB" sz="1400"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ReTrain</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in community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dwelling stroke survivors in South West England: a qualitative study. </a:t>
            </a:r>
            <a:r>
              <a:rPr lang="en-GB" sz="1400" i="1" dirty="0" err="1">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BMJ</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Open</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r>
              <a:rPr lang="en-GB" sz="1400" i="1"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8</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(7), e022175. </a:t>
            </a: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hlinkClick r:id="rId3"/>
              </a:rPr>
              <a:t>https://doi.org/10.1136</a:t>
            </a:r>
            <a:r>
              <a:rPr lang="en-GB" sz="1400">
                <a:solidFill>
                  <a:srgbClr val="212121"/>
                </a:solidFill>
                <a:effectLst/>
                <a:latin typeface="Segoe UI" panose="020B0502040204020203" pitchFamily="34" charset="0"/>
                <a:ea typeface="Calibri" panose="020F0502020204030204" pitchFamily="34" charset="0"/>
                <a:cs typeface="Times New Roman" panose="02020603050405020304" pitchFamily="18" charset="0"/>
                <a:hlinkClick r:id="rId3"/>
              </a:rPr>
              <a:t>/bmjopen-2018-022175</a:t>
            </a:r>
            <a:endParaRPr lang="en-GB" sz="1400">
              <a:solidFill>
                <a:srgbClr val="212121"/>
              </a:solidFill>
              <a:effectLst/>
              <a:latin typeface="Segoe UI" panose="020B0502040204020203"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solidFill>
                  <a:srgbClr val="212121"/>
                </a:solidFill>
                <a:effectLst/>
                <a:latin typeface="Segoe UI" panose="020B0502040204020203"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415753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7" ma:contentTypeDescription="Create a new document." ma:contentTypeScope="" ma:versionID="0d628a1c7cd1817a8937aad3b249d3dd">
  <xsd:schema xmlns:xsd="http://www.w3.org/2001/XMLSchema" xmlns:xs="http://www.w3.org/2001/XMLSchema" xmlns:p="http://schemas.microsoft.com/office/2006/metadata/properties" xmlns:ns3="2dc8c000-3fb6-4aae-80f6-b33e90f8692e" xmlns:ns4="a8d74de7-2952-40f5-912e-dc0441479ce8" targetNamespace="http://schemas.microsoft.com/office/2006/metadata/properties" ma:root="true" ma:fieldsID="4c931f5b8eda2994bde49d8365b054ce" ns3:_="" ns4:_="">
    <xsd:import namespace="2dc8c000-3fb6-4aae-80f6-b33e90f8692e"/>
    <xsd:import namespace="a8d74de7-2952-40f5-912e-dc0441479ce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8d74de7-2952-40f5-912e-dc0441479c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278CA80-99E9-4647-97CE-5F5A52C740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a8d74de7-2952-40f5-912e-dc0441479c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3FC9EC-CC1D-46E4-ACA9-CBA27FF86099}">
  <ds:schemaRefs>
    <ds:schemaRef ds:uri="http://schemas.microsoft.com/sharepoint/v3/contenttype/forms"/>
  </ds:schemaRefs>
</ds:datastoreItem>
</file>

<file path=customXml/itemProps3.xml><?xml version="1.0" encoding="utf-8"?>
<ds:datastoreItem xmlns:ds="http://schemas.openxmlformats.org/officeDocument/2006/customXml" ds:itemID="{7CC330F9-D794-483A-B6F9-56E149B1CA22}">
  <ds:schemaRefs>
    <ds:schemaRef ds:uri="a8d74de7-2952-40f5-912e-dc0441479ce8"/>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purl.org/dc/terms/"/>
    <ds:schemaRef ds:uri="2dc8c000-3fb6-4aae-80f6-b33e90f8692e"/>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226</TotalTime>
  <Words>1798</Words>
  <Application>Microsoft Office PowerPoint</Application>
  <PresentationFormat>Widescreen</PresentationFormat>
  <Paragraphs>91</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Segoe UI</vt:lpstr>
      <vt:lpstr>Trebuchet MS</vt:lpstr>
      <vt:lpstr>Wingdings</vt:lpstr>
      <vt:lpstr>Wingdings 3</vt:lpstr>
      <vt:lpstr>Facet</vt:lpstr>
      <vt:lpstr>INDEPENDENT PROJECT DISSERTATION VIVA STUDENT NAME-ELIZABETH KOKORI STUDENT NUMBER-1910041 LECTURER NAME- ELENI KOUUTSOGEORGOU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DISSERTATION VIVA STUDENT NAME-ELIZABETH KOKORI STUDENT NUMBER-1910041 LECTURER NAME- ELENI KOUUTSOGEORGOU</dc:title>
  <dc:creator>Elizabeth</dc:creator>
  <cp:lastModifiedBy>Elizabeth Kokori</cp:lastModifiedBy>
  <cp:revision>3</cp:revision>
  <dcterms:created xsi:type="dcterms:W3CDTF">2022-09-02T12:54:16Z</dcterms:created>
  <dcterms:modified xsi:type="dcterms:W3CDTF">2022-09-19T10:48:42Z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