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4"/>
  </p:sldMasterIdLst>
  <p:notesMasterIdLst>
    <p:notesMasterId r:id="rId17"/>
  </p:notesMasterIdLst>
  <p:handoutMasterIdLst>
    <p:handoutMasterId r:id="rId18"/>
  </p:handoutMasterIdLst>
  <p:sldIdLst>
    <p:sldId id="277" r:id="rId5"/>
    <p:sldId id="455" r:id="rId6"/>
    <p:sldId id="456" r:id="rId7"/>
    <p:sldId id="442" r:id="rId8"/>
    <p:sldId id="458" r:id="rId9"/>
    <p:sldId id="461" r:id="rId10"/>
    <p:sldId id="457" r:id="rId11"/>
    <p:sldId id="460" r:id="rId12"/>
    <p:sldId id="452" r:id="rId13"/>
    <p:sldId id="459" r:id="rId14"/>
    <p:sldId id="454" r:id="rId15"/>
    <p:sldId id="450" r:id="rId1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E0663CB-1A96-48FA-9CF7-7CF8BFF000DF}" v="20" dt="2026-04-18T16:20:07.84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76" autoAdjust="0"/>
  </p:normalViewPr>
  <p:slideViewPr>
    <p:cSldViewPr>
      <p:cViewPr varScale="1">
        <p:scale>
          <a:sx n="82" d="100"/>
          <a:sy n="82" d="100"/>
        </p:scale>
        <p:origin x="150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0391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roke.org.uk/what-is-stroke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gov.uk/government/publications/health-matters-preventing-cardiovascular-disease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nhs.uk/conditions/stroke/" TargetMode="External"/><Relationship Id="rId5" Type="http://schemas.openxmlformats.org/officeDocument/2006/relationships/hyperlink" Target="https://www.mayoclinic.org/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heart.org/en/health-topics/stroke" TargetMode="External"/><Relationship Id="rId9" Type="http://schemas.openxmlformats.org/officeDocument/2006/relationships/hyperlink" Target="https://www.who.int/news-room/fact-sheets/detail/strok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ID:2418937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Amina Mustapha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Dr Soban Sadiq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16989F60-A677-BC77-1563-02D4364EB5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35"/>
    </mc:Choice>
    <mc:Fallback xmlns="">
      <p:transition spd="slow" advTm="57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7255"/>
            <a:ext cx="8229600" cy="490066"/>
          </a:xfrm>
        </p:spPr>
        <p:txBody>
          <a:bodyPr/>
          <a:lstStyle/>
          <a:p>
            <a:r>
              <a:rPr lang="en-GB" sz="18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80520"/>
          </a:xfrm>
        </p:spPr>
        <p:txBody>
          <a:bodyPr/>
          <a:lstStyle/>
          <a:p>
            <a:r>
              <a:rPr lang="en-GB" sz="1800" dirty="0"/>
              <a:t>The fictional patient in my presentation is  named Michael gate , and he has been diagnosed with stroke</a:t>
            </a:r>
          </a:p>
          <a:p>
            <a:r>
              <a:rPr lang="en-GB" sz="1800" dirty="0"/>
              <a:t>A stroke, or "brain attack," is a medical emergency occurring when blood flow to part of the brain is interrupted (ischemic) or a blood vessel bursts (</a:t>
            </a:r>
            <a:r>
              <a:rPr lang="en-GB" sz="1800" dirty="0" err="1"/>
              <a:t>hemorrhagic</a:t>
            </a:r>
            <a:r>
              <a:rPr lang="en-GB" sz="1800" dirty="0"/>
              <a:t>). This cuts off oxygen, causing brain cells to die within minutes.</a:t>
            </a:r>
          </a:p>
          <a:p>
            <a:r>
              <a:rPr lang="en-GB" sz="1800" dirty="0"/>
              <a:t>Stoke has various Symptoms which include sudden weakness, confusion, trouble speaking, and vision loss.</a:t>
            </a:r>
          </a:p>
          <a:p>
            <a:pPr marL="0" indent="0">
              <a:buNone/>
            </a:pPr>
            <a:endParaRPr lang="en-GB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r>
              <a:rPr lang="en-GB" sz="1800" dirty="0"/>
              <a:t>(NHS, 2023; World Health Organization, 2022 Stroke Association, 2023)</a:t>
            </a:r>
            <a:endParaRPr lang="en-GB" sz="1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2E82EDA2-7FAF-F10E-C685-EB39245C7B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44028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912"/>
    </mc:Choice>
    <mc:Fallback xmlns="">
      <p:transition spd="slow" advTm="579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7067"/>
          </a:xfrm>
        </p:spPr>
        <p:txBody>
          <a:bodyPr/>
          <a:lstStyle/>
          <a:p>
            <a:r>
              <a:rPr lang="en-GB" sz="18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680519"/>
          </a:xfrm>
        </p:spPr>
        <p:txBody>
          <a:bodyPr/>
          <a:lstStyle/>
          <a:p>
            <a:r>
              <a:rPr lang="en-GB" sz="1800" dirty="0"/>
              <a:t>Name: Michael gate</a:t>
            </a:r>
          </a:p>
          <a:p>
            <a:r>
              <a:rPr lang="en-GB" sz="1800" dirty="0"/>
              <a:t>Age: 67 years</a:t>
            </a:r>
          </a:p>
          <a:p>
            <a:r>
              <a:rPr lang="en-GB" sz="1800" dirty="0"/>
              <a:t>Gender: male</a:t>
            </a:r>
          </a:p>
          <a:p>
            <a:r>
              <a:rPr lang="en-GB" sz="1800" dirty="0"/>
              <a:t>Occupation: Retired military personnel</a:t>
            </a:r>
          </a:p>
          <a:p>
            <a:r>
              <a:rPr lang="en-GB" sz="1800" dirty="0"/>
              <a:t>Health measurements:</a:t>
            </a:r>
          </a:p>
          <a:p>
            <a:r>
              <a:rPr lang="en-GB" sz="1800" dirty="0"/>
              <a:t> Blood pressure: 160/100 mmHg (hypertensive)</a:t>
            </a:r>
          </a:p>
          <a:p>
            <a:r>
              <a:rPr lang="en-GB" sz="1800" dirty="0"/>
              <a:t> Blood glucose: Slightly elevated</a:t>
            </a:r>
          </a:p>
          <a:p>
            <a:r>
              <a:rPr lang="en-GB" sz="1800" dirty="0"/>
              <a:t> BMI: 29 (overweight)</a:t>
            </a:r>
          </a:p>
          <a:p>
            <a:r>
              <a:rPr lang="en-GB" sz="1800" dirty="0"/>
              <a:t> Mobility: Weakness on the left side of the body (hemiparesis)</a:t>
            </a:r>
          </a:p>
          <a:p>
            <a:r>
              <a:rPr lang="en-GB" sz="1800" dirty="0"/>
              <a:t> Speech: Mild difficulty (slurred speech)</a:t>
            </a:r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(American Heart Association, 2021)</a:t>
            </a:r>
            <a:endParaRPr lang="en-GB" sz="1800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46AAFE13-47C3-40CE-9B9D-1C6FAE19D9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96154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621"/>
    </mc:Choice>
    <mc:Fallback xmlns="">
      <p:transition spd="slow" advTm="43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11560" y="-171400"/>
            <a:ext cx="7704856" cy="936104"/>
          </a:xfrm>
        </p:spPr>
        <p:txBody>
          <a:bodyPr/>
          <a:lstStyle/>
          <a:p>
            <a:pPr algn="ctr"/>
            <a:r>
              <a:rPr lang="en-GB" sz="1800" b="1" dirty="0">
                <a:cs typeface="Arial" panose="020B0604020202020204" pitchFamily="34" charset="0"/>
              </a:rPr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540" y="654962"/>
            <a:ext cx="8064896" cy="6048672"/>
          </a:xfrm>
        </p:spPr>
        <p:txBody>
          <a:bodyPr/>
          <a:lstStyle/>
          <a:p>
            <a:r>
              <a:rPr lang="en-GB" sz="1800" dirty="0"/>
              <a:t>Stroke in my patients case is a haemorrhagic stroke, which occurs when a blood vessel in the brain ruptures, causing bleeding into or around brain tissue.</a:t>
            </a:r>
          </a:p>
          <a:p>
            <a:r>
              <a:rPr lang="en-GB" sz="1800" dirty="0"/>
              <a:t>This bleeding increases intracranial pressure, which compresses brain cells and disrupts the normal flow of oxygen and glucose. As a result, brain cells are damaged or die due to lack of energy (ATP), leading to loss of function.</a:t>
            </a:r>
          </a:p>
          <a:p>
            <a:r>
              <a:rPr lang="en-GB" sz="1800" dirty="0"/>
              <a:t>In Michael Gate’s case:</a:t>
            </a:r>
          </a:p>
          <a:p>
            <a:r>
              <a:rPr lang="en-GB" sz="1800" dirty="0"/>
              <a:t> Bleeding in the right hemisphere of the brain has resulted in left-sided weakness (hemiparesis)</a:t>
            </a:r>
          </a:p>
          <a:p>
            <a:r>
              <a:rPr lang="en-GB" sz="1800" dirty="0"/>
              <a:t>Pressure on speech-related areas has caused slurred speech (dysarthria)        </a:t>
            </a:r>
          </a:p>
          <a:p>
            <a:r>
              <a:rPr lang="en-GB" sz="1800" dirty="0"/>
              <a:t>Haemorrhagic strokes are commonly associated with uncontrolled high blood pressure, which weakens blood vessel walls over time and increases the risk of rupture.</a:t>
            </a:r>
          </a:p>
          <a:p>
            <a:pPr marL="0" indent="0" algn="r">
              <a:buNone/>
            </a:pPr>
            <a:endParaRPr lang="en-GB" sz="1600" b="1" dirty="0"/>
          </a:p>
          <a:p>
            <a:pPr marL="0" indent="0" algn="r">
              <a:buNone/>
            </a:pPr>
            <a:r>
              <a:rPr lang="en-GB" sz="1600" b="1" dirty="0"/>
              <a:t> (Mayo Clinic, 2022: Adams, Victor and</a:t>
            </a:r>
          </a:p>
          <a:p>
            <a:pPr marL="0" indent="0" algn="r">
              <a:buNone/>
            </a:pPr>
            <a:r>
              <a:rPr lang="en-GB" sz="1600" b="1" dirty="0"/>
              <a:t>                                                                                                                   Ropper, 2018)</a:t>
            </a:r>
            <a:endParaRPr lang="en-GB" sz="1600" dirty="0"/>
          </a:p>
          <a:p>
            <a:pPr marL="0" indent="0" algn="r">
              <a:buNone/>
            </a:pPr>
            <a:r>
              <a:rPr lang="en-GB" sz="1600" b="1" dirty="0"/>
              <a:t>                                                                           </a:t>
            </a:r>
          </a:p>
          <a:p>
            <a:pPr marL="0" indent="0" algn="r">
              <a:buNone/>
            </a:pPr>
            <a:endParaRPr lang="en-GB" sz="1600" b="1" dirty="0"/>
          </a:p>
          <a:p>
            <a:pPr marL="0" indent="0" algn="r">
              <a:buNone/>
            </a:pPr>
            <a:endParaRPr lang="en-GB" sz="1400" dirty="0"/>
          </a:p>
          <a:p>
            <a:pPr marL="0" indent="0" algn="r">
              <a:buNone/>
            </a:pPr>
            <a:endParaRPr lang="en-GB" sz="1400" dirty="0">
              <a:solidFill>
                <a:srgbClr val="0070C0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F842A70F-C4B8-ED09-5217-6F3B1CC06A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1734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472"/>
    </mc:Choice>
    <mc:Fallback xmlns="">
      <p:transition spd="slow" advTm="91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19856"/>
            <a:ext cx="8229600" cy="600832"/>
          </a:xfrm>
        </p:spPr>
        <p:txBody>
          <a:bodyPr/>
          <a:lstStyle/>
          <a:p>
            <a:r>
              <a:rPr lang="en-GB" sz="1800" b="1" dirty="0"/>
              <a:t>Care Plan (1/3)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20688"/>
            <a:ext cx="8316416" cy="6237312"/>
          </a:xfrm>
        </p:spPr>
        <p:txBody>
          <a:bodyPr/>
          <a:lstStyle/>
          <a:p>
            <a:r>
              <a:rPr lang="en-GB" sz="1800" dirty="0"/>
              <a:t>Michael’s lifestyle and health behaviours play a crucial role in both his recovery and the prevention of another </a:t>
            </a:r>
            <a:r>
              <a:rPr lang="en-GB" sz="1800" b="1" dirty="0"/>
              <a:t>Stroke</a:t>
            </a:r>
            <a:r>
              <a:rPr lang="en-GB" sz="1800" dirty="0"/>
              <a:t>.</a:t>
            </a:r>
          </a:p>
          <a:p>
            <a:r>
              <a:rPr lang="en-GB" sz="1800" b="1" dirty="0"/>
              <a:t>Physical activity:</a:t>
            </a:r>
            <a:br>
              <a:rPr lang="en-GB" sz="1800" dirty="0"/>
            </a:br>
            <a:r>
              <a:rPr lang="en-GB" sz="1800" dirty="0"/>
              <a:t>Michael was previously active but became sedentary after retirement. A gradual return to physical activity through physiotherapy is essential to rebuild strength and improve mobility. </a:t>
            </a:r>
          </a:p>
          <a:p>
            <a:r>
              <a:rPr lang="en-GB" sz="1800" b="1" dirty="0"/>
              <a:t>Diet:</a:t>
            </a:r>
            <a:br>
              <a:rPr lang="en-GB" sz="1800" dirty="0"/>
            </a:br>
            <a:r>
              <a:rPr lang="en-GB" sz="1800" dirty="0"/>
              <a:t>His likely high-salt diet contributed to </a:t>
            </a:r>
            <a:r>
              <a:rPr lang="en-GB" sz="1800" b="1" dirty="0"/>
              <a:t>Hypertension</a:t>
            </a:r>
            <a:r>
              <a:rPr lang="en-GB" sz="1800" dirty="0"/>
              <a:t>. He should adopt a balanced diet that is low in salt and saturated fats, and high in fibre, fruits, and vegetables. </a:t>
            </a:r>
          </a:p>
          <a:p>
            <a:r>
              <a:rPr lang="en-GB" sz="1800" b="1" dirty="0"/>
              <a:t>Alcohol consumption:</a:t>
            </a:r>
            <a:br>
              <a:rPr lang="en-GB" sz="1800" dirty="0"/>
            </a:br>
            <a:r>
              <a:rPr lang="en-GB" sz="1800" dirty="0"/>
              <a:t>Occasional heavy drinking may have increased his stroke risk. Reducing or eliminating alcohol intake is recommended. </a:t>
            </a:r>
          </a:p>
          <a:p>
            <a:r>
              <a:rPr lang="en-GB" sz="1800" b="1" dirty="0"/>
              <a:t>Stress management:</a:t>
            </a:r>
            <a:br>
              <a:rPr lang="en-GB" sz="1800" dirty="0"/>
            </a:br>
            <a:r>
              <a:rPr lang="en-GB" sz="1800" dirty="0"/>
              <a:t>His history of a high-stress lifestyle may have impacted his blood pressure. Stress-reduction techniques such as relaxation exercises and structured routines are important. </a:t>
            </a:r>
          </a:p>
          <a:p>
            <a:pPr marL="0" indent="0">
              <a:buNone/>
            </a:pPr>
            <a:endParaRPr lang="en-GB" sz="1400" dirty="0"/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D72F1C5D-F3A3-667F-7BAA-924E5F29E3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70946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5916"/>
    </mc:Choice>
    <mc:Fallback xmlns="">
      <p:transition spd="slow" advTm="959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9D386-735A-4E9D-7D11-9C073F16C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184577"/>
          </a:xfrm>
        </p:spPr>
        <p:txBody>
          <a:bodyPr/>
          <a:lstStyle/>
          <a:p>
            <a:r>
              <a:rPr lang="en-GB" sz="2000" b="1" dirty="0"/>
              <a:t>Health monitoring:</a:t>
            </a:r>
            <a:br>
              <a:rPr lang="en-GB" sz="2000" dirty="0"/>
            </a:br>
            <a:r>
              <a:rPr lang="en-GB" sz="2000" dirty="0"/>
              <a:t>Regular monitoring of blood pressure, blood glucose, and weight is necessary to track progress and prevent complications.</a:t>
            </a:r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Alcohol consumption:</a:t>
            </a:r>
            <a:br>
              <a:rPr lang="en-GB" sz="2000" dirty="0"/>
            </a:br>
            <a:r>
              <a:rPr lang="en-GB" sz="2000" dirty="0"/>
              <a:t>Occasional heavy drinking may have increased his stroke risk. Reducing or eliminating alcohol intake is recommended. </a:t>
            </a:r>
          </a:p>
          <a:p>
            <a:r>
              <a:rPr lang="en-GB" sz="2000" b="1" dirty="0"/>
              <a:t>Stress management:</a:t>
            </a:r>
            <a:br>
              <a:rPr lang="en-GB" sz="2000" dirty="0"/>
            </a:br>
            <a:r>
              <a:rPr lang="en-GB" sz="2000" dirty="0"/>
              <a:t>His history of a high-stress lifestyle may have impacted his blood pressure. Stress-reduction techniques such as relaxation exercises and structured routines are important. </a:t>
            </a:r>
          </a:p>
          <a:p>
            <a:pPr marL="0" indent="0" algn="r">
              <a:buNone/>
            </a:pPr>
            <a:endParaRPr lang="en-GB" sz="1400" b="1" dirty="0"/>
          </a:p>
          <a:p>
            <a:pPr marL="0" indent="0" algn="r">
              <a:buNone/>
            </a:pPr>
            <a:endParaRPr lang="en-GB" sz="1400" b="1" dirty="0"/>
          </a:p>
          <a:p>
            <a:pPr marL="0" indent="0" algn="r">
              <a:buNone/>
            </a:pPr>
            <a:r>
              <a:rPr lang="en-GB" sz="1400" b="1" dirty="0"/>
              <a:t>(NICE, 2019; NHS, 2023;</a:t>
            </a:r>
          </a:p>
          <a:p>
            <a:pPr marL="0" indent="0" algn="r">
              <a:buNone/>
            </a:pPr>
            <a:r>
              <a:rPr lang="en-GB" sz="1400" b="1" dirty="0"/>
              <a:t>World Health Organization, 2022; </a:t>
            </a:r>
          </a:p>
          <a:p>
            <a:pPr marL="0" indent="0" algn="r">
              <a:buNone/>
            </a:pPr>
            <a:r>
              <a:rPr lang="en-GB" sz="1400" b="1" dirty="0" err="1"/>
              <a:t>Heuschmann</a:t>
            </a:r>
            <a:r>
              <a:rPr lang="en-GB" sz="1400" b="1" dirty="0"/>
              <a:t> et al., 2016 Public Health England, 2018)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4A9D4-B2E0-06CD-DE89-548C75E11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DF9CC8-7404-F700-204F-2CDF32022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AD23140-861E-7E01-0D0F-DD4F27669C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17522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51"/>
    </mc:Choice>
    <mc:Fallback xmlns="">
      <p:transition spd="slow" advTm="531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556171"/>
          </a:xfrm>
        </p:spPr>
        <p:txBody>
          <a:bodyPr/>
          <a:lstStyle/>
          <a:p>
            <a:r>
              <a:rPr lang="en-GB" sz="3600" b="1" dirty="0"/>
              <a:t>Care Plan (2/3)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92696"/>
            <a:ext cx="8651304" cy="5831929"/>
          </a:xfrm>
        </p:spPr>
        <p:txBody>
          <a:bodyPr/>
          <a:lstStyle/>
          <a:p>
            <a:r>
              <a:rPr lang="en-GB" sz="1800" b="1" dirty="0"/>
              <a:t>Morning:</a:t>
            </a:r>
            <a:endParaRPr lang="en-GB" sz="1800" dirty="0"/>
          </a:p>
          <a:p>
            <a:r>
              <a:rPr lang="en-GB" sz="1800" dirty="0"/>
              <a:t>Take prescribed medications (e.g., antihypertensives) </a:t>
            </a:r>
          </a:p>
          <a:p>
            <a:r>
              <a:rPr lang="en-GB" sz="1800" dirty="0"/>
              <a:t>Assisted personal care </a:t>
            </a:r>
          </a:p>
          <a:p>
            <a:r>
              <a:rPr lang="en-GB" sz="1800" dirty="0"/>
              <a:t>Light physiotherapy exercises </a:t>
            </a:r>
          </a:p>
          <a:p>
            <a:r>
              <a:rPr lang="en-GB" sz="1800" b="1" dirty="0"/>
              <a:t>Daytime:</a:t>
            </a:r>
            <a:endParaRPr lang="en-GB" sz="1800" dirty="0"/>
          </a:p>
          <a:p>
            <a:r>
              <a:rPr lang="en-GB" sz="1800" dirty="0"/>
              <a:t>Structured physiotherapy sessions </a:t>
            </a:r>
          </a:p>
          <a:p>
            <a:r>
              <a:rPr lang="en-GB" sz="1800" dirty="0"/>
              <a:t>Speech therapy </a:t>
            </a:r>
          </a:p>
          <a:p>
            <a:r>
              <a:rPr lang="en-GB" sz="1800" dirty="0"/>
              <a:t>Balanced, nutritious meals </a:t>
            </a:r>
          </a:p>
          <a:p>
            <a:r>
              <a:rPr lang="en-GB" sz="1800" b="1" dirty="0"/>
              <a:t>Evening:</a:t>
            </a:r>
            <a:endParaRPr lang="en-GB" sz="1800" dirty="0"/>
          </a:p>
          <a:p>
            <a:r>
              <a:rPr lang="en-GB" sz="1800" dirty="0"/>
              <a:t>Light walking or assisted movement </a:t>
            </a:r>
          </a:p>
          <a:p>
            <a:r>
              <a:rPr lang="en-GB" sz="1800" dirty="0"/>
              <a:t>Blood pressure monitoring </a:t>
            </a:r>
          </a:p>
          <a:p>
            <a:r>
              <a:rPr lang="en-GB" sz="1800" dirty="0"/>
              <a:t>Relaxation activities </a:t>
            </a:r>
          </a:p>
          <a:p>
            <a:r>
              <a:rPr lang="en-GB" sz="1800" dirty="0"/>
              <a:t>Adequate rest and sleep                                                           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                                                                                                                    (Nice,2019)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2A04B6C-5F3A-07A4-575D-49A1843E8F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5489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496"/>
    </mc:Choice>
    <mc:Fallback xmlns="">
      <p:transition spd="slow" advTm="55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3600" b="1" dirty="0"/>
              <a:t>Care Plan (3/3)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133055"/>
          </a:xfrm>
        </p:spPr>
        <p:txBody>
          <a:bodyPr/>
          <a:lstStyle/>
          <a:p>
            <a:r>
              <a:rPr lang="en-GB" sz="1800" b="1" dirty="0"/>
              <a:t>Communication:</a:t>
            </a:r>
            <a:endParaRPr lang="en-GB" sz="1800" dirty="0"/>
          </a:p>
          <a:p>
            <a:r>
              <a:rPr lang="en-GB" sz="1800" dirty="0"/>
              <a:t>Use simple, clear instructions </a:t>
            </a:r>
          </a:p>
          <a:p>
            <a:r>
              <a:rPr lang="en-GB" sz="1800" dirty="0"/>
              <a:t>Speak slowly and allow time for responses </a:t>
            </a:r>
          </a:p>
          <a:p>
            <a:r>
              <a:rPr lang="en-GB" sz="1800" dirty="0"/>
              <a:t>Use gestures and non-verbal communication </a:t>
            </a:r>
          </a:p>
          <a:p>
            <a:r>
              <a:rPr lang="en-GB" sz="1800" dirty="0"/>
              <a:t>Encourage independence in communication </a:t>
            </a:r>
          </a:p>
          <a:p>
            <a:r>
              <a:rPr lang="en-GB" sz="1800" b="1" dirty="0"/>
              <a:t>Ethical Considerations:</a:t>
            </a:r>
            <a:endParaRPr lang="en-GB" sz="1800" dirty="0"/>
          </a:p>
          <a:p>
            <a:r>
              <a:rPr lang="en-GB" sz="1800" dirty="0"/>
              <a:t>Respect dignity and independence </a:t>
            </a:r>
          </a:p>
          <a:p>
            <a:r>
              <a:rPr lang="en-GB" sz="1800" dirty="0"/>
              <a:t>Promote autonomy in decision-making </a:t>
            </a:r>
          </a:p>
          <a:p>
            <a:r>
              <a:rPr lang="en-GB" sz="1800" dirty="0"/>
              <a:t>Maintain confidentiality </a:t>
            </a:r>
          </a:p>
          <a:p>
            <a:r>
              <a:rPr lang="en-GB" sz="1800" dirty="0"/>
              <a:t>Provide person-centred care tailored to Michael’s needs</a:t>
            </a:r>
          </a:p>
          <a:p>
            <a:pPr marL="0" indent="0" algn="r">
              <a:buNone/>
            </a:pPr>
            <a:r>
              <a:rPr lang="en-GB" sz="1800" dirty="0"/>
              <a:t>(NICE, 2019; American Heart Association, 2021</a:t>
            </a:r>
            <a:r>
              <a:rPr lang="en-GB" dirty="0"/>
              <a:t>)</a:t>
            </a:r>
            <a:endParaRPr lang="en-GB" dirty="0">
              <a:solidFill>
                <a:srgbClr val="0070C0"/>
              </a:solidFill>
            </a:endParaRPr>
          </a:p>
          <a:p>
            <a:pPr marL="0" indent="0" algn="r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0D1DF921-7189-091B-209B-FDA18EF747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1830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694"/>
    </mc:Choice>
    <mc:Fallback xmlns="">
      <p:transition spd="slow" advTm="496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pPr algn="ctr"/>
            <a:r>
              <a:rPr lang="en-GB" sz="3600" b="1" dirty="0">
                <a:cs typeface="Arial" panose="020B0604020202020204" pitchFamily="34" charset="0"/>
              </a:rPr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7624"/>
            <a:ext cx="8003232" cy="4545631"/>
          </a:xfrm>
        </p:spPr>
        <p:txBody>
          <a:bodyPr/>
          <a:lstStyle/>
          <a:p>
            <a:r>
              <a:rPr lang="en-GB" sz="1800" dirty="0"/>
              <a:t>Key risk factors contributing to Michael’s stroke include:</a:t>
            </a:r>
          </a:p>
          <a:p>
            <a:r>
              <a:rPr lang="en-GB" sz="1800" dirty="0"/>
              <a:t>High blood pressure (major factor) </a:t>
            </a:r>
          </a:p>
          <a:p>
            <a:r>
              <a:rPr lang="en-GB" sz="1800" dirty="0"/>
              <a:t>Alcohol consumption </a:t>
            </a:r>
          </a:p>
          <a:p>
            <a:r>
              <a:rPr lang="en-GB" sz="1800" dirty="0"/>
              <a:t>Poor diet (high salt) </a:t>
            </a:r>
          </a:p>
          <a:p>
            <a:r>
              <a:rPr lang="en-GB" sz="1800" dirty="0"/>
              <a:t>Physical inactivity </a:t>
            </a:r>
          </a:p>
          <a:p>
            <a:r>
              <a:rPr lang="en-GB" sz="1800" dirty="0"/>
              <a:t>Overweight (BMI 29) </a:t>
            </a:r>
          </a:p>
          <a:p>
            <a:r>
              <a:rPr lang="en-GB" sz="1800" dirty="0"/>
              <a:t>Possible smoking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endParaRPr lang="en-GB" sz="1800" dirty="0"/>
          </a:p>
          <a:p>
            <a:pPr marL="0" indent="0" algn="r">
              <a:buNone/>
            </a:pPr>
            <a:r>
              <a:rPr lang="en-GB" sz="1800" dirty="0"/>
              <a:t>(World Health Organization, 2022; </a:t>
            </a:r>
            <a:r>
              <a:rPr lang="en-GB" sz="1800" dirty="0" err="1"/>
              <a:t>Heuschmann</a:t>
            </a:r>
            <a:r>
              <a:rPr lang="en-GB" sz="1800" dirty="0"/>
              <a:t> et al., 2016)</a:t>
            </a:r>
            <a:endParaRPr lang="en-GB" sz="1800" dirty="0">
              <a:solidFill>
                <a:srgbClr val="0070C0"/>
              </a:solidFill>
            </a:endParaRP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9E631BB-1D79-6BCB-C159-57C39260C8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88727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762"/>
    </mc:Choice>
    <mc:Fallback xmlns="">
      <p:transition spd="slow" advTm="317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Recommendations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83B2FF9D-E2F7-C790-6E3D-3678E95C2D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228600" y="1340768"/>
            <a:ext cx="8686800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Regular monitoring of blood pressure and glucose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Strict adherence to medication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Healthy diet (low salt, low fat, high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fibre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Daily physical activity (as tolerated)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Ongoing physiotherapy and rehabilitation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Health education on stroke prevention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Emotional and psychological support </a:t>
            </a:r>
          </a:p>
          <a:p>
            <a:pPr marL="0" lvl="0" indent="0" algn="r">
              <a:spcBef>
                <a:spcPct val="0"/>
              </a:spcBef>
              <a:buNone/>
            </a:pPr>
            <a:r>
              <a:rPr lang="en-GB" sz="1800" dirty="0"/>
              <a:t>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65CFD50-C31D-BBC3-F7F5-E2DDD836CD3A}"/>
              </a:ext>
            </a:extLst>
          </p:cNvPr>
          <p:cNvSpPr txBox="1"/>
          <p:nvPr/>
        </p:nvSpPr>
        <p:spPr>
          <a:xfrm>
            <a:off x="5868144" y="4866845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2023; American Heart Association, 2021</a:t>
            </a: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3F01729D-45D8-B941-6F0F-D0A6154DB3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72766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351"/>
    </mc:Choice>
    <mc:Fallback xmlns="">
      <p:transition spd="slow" advTm="493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Stroke is a serious condition affecting brain function and overall health.</a:t>
            </a:r>
          </a:p>
          <a:p>
            <a:r>
              <a:rPr lang="en-GB" sz="1800" dirty="0"/>
              <a:t>Effective care planning, lifestyle modification, and rehabilitation are essential for recovery. A person-centred approach ensures improved health outcomes and better quality of life.</a:t>
            </a:r>
          </a:p>
          <a:p>
            <a:pPr marL="0" indent="0" algn="r">
              <a:buNone/>
            </a:pPr>
            <a:endParaRPr lang="en-GB" sz="1800" b="1" dirty="0"/>
          </a:p>
          <a:p>
            <a:pPr marL="0" indent="0" algn="r">
              <a:buNone/>
            </a:pPr>
            <a:endParaRPr lang="en-GB" sz="1800" b="1" dirty="0"/>
          </a:p>
          <a:p>
            <a:pPr marL="0" indent="0" algn="r">
              <a:buNone/>
            </a:pPr>
            <a:endParaRPr lang="en-GB" sz="1800" b="1" dirty="0"/>
          </a:p>
          <a:p>
            <a:pPr marL="0" indent="0" algn="r">
              <a:buNone/>
            </a:pPr>
            <a:r>
              <a:rPr lang="en-GB" sz="1800" b="1" dirty="0"/>
              <a:t>(NHS, 2023; World Health Organization, 2022)</a:t>
            </a:r>
            <a:endParaRPr lang="en-GB" sz="1800" dirty="0"/>
          </a:p>
          <a:p>
            <a:pPr algn="r"/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AD53077F-2EF4-6481-AC7B-D90BF68302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78544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947"/>
    </mc:Choice>
    <mc:Fallback xmlns="">
      <p:transition spd="slow" advTm="509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799"/>
            <a:ext cx="8229600" cy="3888433"/>
          </a:xfrm>
        </p:spPr>
        <p:txBody>
          <a:bodyPr/>
          <a:lstStyle/>
          <a:p>
            <a:pPr marL="0" indent="0">
              <a:buNone/>
            </a:pPr>
            <a:r>
              <a:rPr lang="en-GB" sz="1400" dirty="0"/>
              <a:t>Adams, R., Victor, M. and Ropper, A. (2018) </a:t>
            </a:r>
            <a:r>
              <a:rPr lang="en-GB" sz="1400" i="1" dirty="0"/>
              <a:t>Principles of Neurology</a:t>
            </a:r>
            <a:r>
              <a:rPr lang="en-GB" sz="1400" dirty="0"/>
              <a:t>. New York: McGraw-Hill.</a:t>
            </a:r>
          </a:p>
          <a:p>
            <a:pPr marL="0" indent="0">
              <a:buNone/>
            </a:pPr>
            <a:r>
              <a:rPr lang="en-GB" sz="1400" dirty="0"/>
              <a:t>American Heart Association (2021) </a:t>
            </a:r>
            <a:r>
              <a:rPr lang="en-GB" sz="1400" i="1" dirty="0"/>
              <a:t>Understanding Stroke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https://www.heart.org/en/health-topics/stroke</a:t>
            </a:r>
            <a:r>
              <a:rPr lang="en-GB" sz="1400" dirty="0"/>
              <a:t> (Accessed: 27 March 2026).</a:t>
            </a:r>
          </a:p>
          <a:p>
            <a:pPr marL="0" indent="0">
              <a:buNone/>
            </a:pPr>
            <a:r>
              <a:rPr lang="en-GB" sz="1400" dirty="0" err="1"/>
              <a:t>Heuschmann</a:t>
            </a:r>
            <a:r>
              <a:rPr lang="en-GB" sz="1400" dirty="0"/>
              <a:t>, P.U. et al. (2016) ‘Stroke risk factors and lifestyle’, </a:t>
            </a:r>
            <a:r>
              <a:rPr lang="en-GB" sz="1400" i="1" dirty="0"/>
              <a:t>The Lancet Neurology</a:t>
            </a:r>
            <a:r>
              <a:rPr lang="en-GB" sz="1400" dirty="0"/>
              <a:t>, 15(9), pp. 935–945.</a:t>
            </a:r>
          </a:p>
          <a:p>
            <a:pPr marL="0" indent="0">
              <a:buNone/>
            </a:pPr>
            <a:r>
              <a:rPr lang="en-GB" sz="1400" dirty="0"/>
              <a:t>Mayo Clinic (2022) </a:t>
            </a:r>
            <a:r>
              <a:rPr lang="en-GB" sz="1400" i="1" dirty="0" err="1"/>
              <a:t>Hemorrhagic</a:t>
            </a:r>
            <a:r>
              <a:rPr lang="en-GB" sz="1400" i="1" dirty="0"/>
              <a:t> stroke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https://www.mayoclinic.org</a:t>
            </a:r>
            <a:r>
              <a:rPr lang="en-GB" sz="1400" dirty="0"/>
              <a:t> (Accessed: 27 March 2026).</a:t>
            </a:r>
          </a:p>
          <a:p>
            <a:pPr marL="0" indent="0">
              <a:buNone/>
            </a:pPr>
            <a:r>
              <a:rPr lang="en-GB" sz="1400" dirty="0"/>
              <a:t>National Institute for Health and Care Excellence (NICE) (2019) </a:t>
            </a:r>
            <a:r>
              <a:rPr lang="en-GB" sz="1400" i="1" dirty="0"/>
              <a:t>Stroke rehabilitation in adults</a:t>
            </a:r>
            <a:r>
              <a:rPr lang="en-GB" sz="1400" dirty="0"/>
              <a:t>. London: NICE.</a:t>
            </a:r>
          </a:p>
          <a:p>
            <a:pPr marL="0" indent="0">
              <a:buNone/>
            </a:pPr>
            <a:r>
              <a:rPr lang="en-GB" sz="1400" dirty="0"/>
              <a:t>NHS (2023) </a:t>
            </a:r>
            <a:r>
              <a:rPr lang="en-GB" sz="1400" i="1" dirty="0"/>
              <a:t>Stroke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https://www.nhs.uk/conditions/stroke/</a:t>
            </a:r>
            <a:r>
              <a:rPr lang="en-GB" sz="1400" dirty="0"/>
              <a:t> (Accessed: 27 March 2026).</a:t>
            </a:r>
          </a:p>
          <a:p>
            <a:pPr marL="0" indent="0">
              <a:buNone/>
            </a:pPr>
            <a:r>
              <a:rPr lang="en-GB" sz="1400" dirty="0"/>
              <a:t>Public Health England (2018) </a:t>
            </a:r>
            <a:r>
              <a:rPr lang="en-GB" sz="1400" i="1" dirty="0"/>
              <a:t>Health matters: preventing cardiovascular disease</a:t>
            </a:r>
            <a:r>
              <a:rPr lang="en-GB" sz="1400" dirty="0"/>
              <a:t>. London: Public Health England. Available at: </a:t>
            </a:r>
            <a:r>
              <a:rPr lang="en-GB" sz="1400" dirty="0">
                <a:hlinkClick r:id="rId7"/>
              </a:rPr>
              <a:t>https://www.gov.uk/government/publications/health-matters-preventing-cardiovascular-disease</a:t>
            </a:r>
            <a:r>
              <a:rPr lang="en-GB" sz="1400" dirty="0"/>
              <a:t> (Accessed: 27 March 2026).</a:t>
            </a:r>
          </a:p>
          <a:p>
            <a:pPr marL="0" indent="0">
              <a:buNone/>
            </a:pPr>
            <a:r>
              <a:rPr lang="en-GB" sz="1400" dirty="0"/>
              <a:t>Stroke Association (2023) </a:t>
            </a:r>
            <a:r>
              <a:rPr lang="en-GB" sz="1400" i="1" dirty="0"/>
              <a:t>What is a stroke?</a:t>
            </a:r>
            <a:r>
              <a:rPr lang="en-GB" sz="1400" dirty="0"/>
              <a:t> Available at: </a:t>
            </a:r>
            <a:r>
              <a:rPr lang="en-GB" sz="1400" dirty="0">
                <a:hlinkClick r:id="rId8"/>
              </a:rPr>
              <a:t>https://www.stroke.org.uk/what-is-stroke</a:t>
            </a:r>
            <a:r>
              <a:rPr lang="en-GB" sz="1400" dirty="0"/>
              <a:t> (Accessed: 27 March 2026).</a:t>
            </a:r>
          </a:p>
          <a:p>
            <a:pPr marL="0" indent="0">
              <a:buNone/>
            </a:pPr>
            <a:r>
              <a:rPr lang="en-GB" sz="1400" dirty="0"/>
              <a:t>World Health Organization (2022) </a:t>
            </a:r>
            <a:r>
              <a:rPr lang="en-GB" sz="1400" i="1" dirty="0"/>
              <a:t>Stroke prevention and control</a:t>
            </a:r>
            <a:r>
              <a:rPr lang="en-GB" sz="1400" dirty="0"/>
              <a:t>. Available at: </a:t>
            </a:r>
            <a:r>
              <a:rPr lang="en-GB" sz="1400" dirty="0">
                <a:hlinkClick r:id="rId9"/>
              </a:rPr>
              <a:t>https://www.who.int/news-room/fact-sheets/detail/stroke</a:t>
            </a:r>
            <a:r>
              <a:rPr lang="en-GB" sz="1400" dirty="0"/>
              <a:t> (Accessed: 27 March 2026).</a:t>
            </a:r>
          </a:p>
          <a:p>
            <a:pPr marL="0" indent="0">
              <a:buNone/>
            </a:pPr>
            <a:endParaRPr lang="en-GB" sz="1400" dirty="0">
              <a:solidFill>
                <a:srgbClr val="0070C0"/>
              </a:solidFill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19/04/2026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41B4F1B2-9038-B6E7-F73C-F2294BE541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7004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2100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2117"/>
    </mc:Choice>
    <mc:Fallback xmlns="">
      <p:transition spd="slow" advTm="821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6" ma:contentTypeDescription="Create a new document." ma:contentTypeScope="" ma:versionID="6d9f0c5c1d0c9eeec8f1a043a5262507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2c0eab46b72b23c03b69c085ac72276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0A65A4C2-D1B7-45A1-92A8-92F44DC9F50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8C94CD8-2A25-4A0A-B2A0-1E337DCC9C0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DF54CE2-E760-4E04-A80C-AFFCEFE463FF}">
  <ds:schemaRefs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http://purl.org/dc/terms/"/>
    <ds:schemaRef ds:uri="http://www.w3.org/XML/1998/namespace"/>
    <ds:schemaRef ds:uri="http://schemas.microsoft.com/office/2006/documentManagement/types"/>
    <ds:schemaRef ds:uri="ea615e75-cfa6-4777-b3e2-cd5725779d91"/>
    <ds:schemaRef ds:uri="http://schemas.microsoft.com/office/2006/metadata/properti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225</TotalTime>
  <Words>1161</Words>
  <Application>Microsoft Office PowerPoint</Application>
  <PresentationFormat>On-screen Show (4:3)</PresentationFormat>
  <Paragraphs>144</Paragraphs>
  <Slides>12</Slides>
  <Notes>1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Myriad Pro</vt:lpstr>
      <vt:lpstr>Verdana</vt:lpstr>
      <vt:lpstr>20140311PresentationUWTSDTemplate</vt:lpstr>
      <vt:lpstr>PowerPoint Presentation</vt:lpstr>
      <vt:lpstr>Introduction</vt:lpstr>
      <vt:lpstr>Information about the person</vt:lpstr>
      <vt:lpstr>Anatomy and Physiology</vt:lpstr>
      <vt:lpstr>Care Plan (1/3)</vt:lpstr>
      <vt:lpstr>PowerPoint Presentation</vt:lpstr>
      <vt:lpstr>Care Plan (2/3)</vt:lpstr>
      <vt:lpstr>Care Plan (3/3) </vt:lpstr>
      <vt:lpstr>Risk factors</vt:lpstr>
      <vt:lpstr>Recommendations</vt:lpstr>
      <vt:lpstr>Conclusion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Amina Mustapha (2418937)</cp:lastModifiedBy>
  <cp:revision>228</cp:revision>
  <cp:lastPrinted>2018-07-09T15:27:01Z</cp:lastPrinted>
  <dcterms:created xsi:type="dcterms:W3CDTF">2002-10-07T19:43:58Z</dcterms:created>
  <dcterms:modified xsi:type="dcterms:W3CDTF">2026-04-19T14:03:55Z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