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311" r:id="rId2"/>
    <p:sldId id="312" r:id="rId3"/>
    <p:sldId id="313" r:id="rId4"/>
    <p:sldId id="314" r:id="rId5"/>
    <p:sldId id="315" r:id="rId6"/>
    <p:sldId id="316" r:id="rId7"/>
    <p:sldId id="317" r:id="rId8"/>
    <p:sldId id="318" r:id="rId9"/>
    <p:sldId id="319" r:id="rId10"/>
    <p:sldId id="332" r:id="rId11"/>
    <p:sldId id="331" r:id="rId12"/>
    <p:sldId id="320" r:id="rId13"/>
    <p:sldId id="321" r:id="rId14"/>
    <p:sldId id="322" r:id="rId15"/>
    <p:sldId id="323" r:id="rId16"/>
    <p:sldId id="324" r:id="rId17"/>
    <p:sldId id="325" r:id="rId18"/>
    <p:sldId id="326" r:id="rId19"/>
    <p:sldId id="327" r:id="rId20"/>
    <p:sldId id="328" r:id="rId21"/>
    <p:sldId id="329" r:id="rId22"/>
    <p:sldId id="333" r:id="rId23"/>
    <p:sldId id="334" r:id="rId24"/>
    <p:sldId id="335" r:id="rId25"/>
    <p:sldId id="336" r:id="rId26"/>
    <p:sldId id="337" r:id="rId27"/>
    <p:sldId id="338" r:id="rId28"/>
    <p:sldId id="330"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3" autoAdjust="0"/>
    <p:restoredTop sz="94660"/>
  </p:normalViewPr>
  <p:slideViewPr>
    <p:cSldViewPr>
      <p:cViewPr varScale="1">
        <p:scale>
          <a:sx n="115" d="100"/>
          <a:sy n="115" d="100"/>
        </p:scale>
        <p:origin x="1536"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E848D9-D17B-4E12-8535-41BD9C19BDD7}" type="doc">
      <dgm:prSet loTypeId="urn:microsoft.com/office/officeart/2005/8/layout/orgChart1" loCatId="hierarchy" qsTypeId="urn:microsoft.com/office/officeart/2005/8/quickstyle/simple1" qsCatId="simple" csTypeId="urn:microsoft.com/office/officeart/2005/8/colors/accent1_2" csCatId="accent1"/>
      <dgm:spPr/>
    </dgm:pt>
    <dgm:pt modelId="{035A950A-AA74-4E3B-A391-D1E258A906F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C126F7D0-12BC-4ED8-B4EF-70DC1AB804FD}" type="parTrans" cxnId="{B3F55B38-A2AF-4C87-9DA8-7073003DB17A}">
      <dgm:prSet/>
      <dgm:spPr/>
      <dgm:t>
        <a:bodyPr/>
        <a:lstStyle/>
        <a:p>
          <a:endParaRPr lang="en-GB"/>
        </a:p>
      </dgm:t>
    </dgm:pt>
    <dgm:pt modelId="{B3AD2ED2-A2C9-4601-8BEC-04FA44F0BD63}" type="sibTrans" cxnId="{B3F55B38-A2AF-4C87-9DA8-7073003DB17A}">
      <dgm:prSet/>
      <dgm:spPr/>
      <dgm:t>
        <a:bodyPr/>
        <a:lstStyle/>
        <a:p>
          <a:endParaRPr lang="en-GB"/>
        </a:p>
      </dgm:t>
    </dgm:pt>
    <dgm:pt modelId="{E12E731F-3272-4EE4-98D2-75D4696338A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Rujia</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 Family </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5EB888DF-D9A8-4E4B-A237-E5B3DAED6A45}" type="parTrans" cxnId="{6DD3A9F8-230E-4E6D-9843-D4BA032D22FF}">
      <dgm:prSet/>
      <dgm:spPr/>
      <dgm:t>
        <a:bodyPr/>
        <a:lstStyle/>
        <a:p>
          <a:endParaRPr lang="en-GB"/>
        </a:p>
      </dgm:t>
    </dgm:pt>
    <dgm:pt modelId="{D42883C5-F82D-423C-A9EC-11358BD47189}" type="sibTrans" cxnId="{6DD3A9F8-230E-4E6D-9843-D4BA032D22FF}">
      <dgm:prSet/>
      <dgm:spPr/>
      <dgm:t>
        <a:bodyPr/>
        <a:lstStyle/>
        <a:p>
          <a:endParaRPr lang="en-GB"/>
        </a:p>
      </dgm:t>
    </dgm:pt>
    <dgm:pt modelId="{650870EE-E386-4FDE-9F9C-31551DAF8DA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Ruxue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 Teaching</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8B8CE730-D44C-4E25-9C0D-E7E5190F630D}" type="parTrans" cxnId="{07AD95B9-1568-41A6-8677-14FB8D52B2EA}">
      <dgm:prSet/>
      <dgm:spPr/>
      <dgm:t>
        <a:bodyPr/>
        <a:lstStyle/>
        <a:p>
          <a:endParaRPr lang="en-GB"/>
        </a:p>
      </dgm:t>
    </dgm:pt>
    <dgm:pt modelId="{269716C3-F0C9-4CEF-9CC4-1968CF48611C}" type="sibTrans" cxnId="{07AD95B9-1568-41A6-8677-14FB8D52B2EA}">
      <dgm:prSet/>
      <dgm:spPr/>
      <dgm:t>
        <a:bodyPr/>
        <a:lstStyle/>
        <a:p>
          <a:endParaRPr lang="en-GB"/>
        </a:p>
      </dgm:t>
    </dgm:pt>
    <dgm:pt modelId="{322475BC-26B4-4578-B4D3-F2410693D81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Rujiao</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 Religion</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9E49E513-A19A-4202-BDD0-C41888AC1B34}" type="parTrans" cxnId="{277FF1DD-530A-4FF4-A5E2-5D40510F4180}">
      <dgm:prSet/>
      <dgm:spPr/>
      <dgm:t>
        <a:bodyPr/>
        <a:lstStyle/>
        <a:p>
          <a:endParaRPr lang="en-GB"/>
        </a:p>
      </dgm:t>
    </dgm:pt>
    <dgm:pt modelId="{4065FD45-7D47-4DB0-8682-5D9B4F3FC759}" type="sibTrans" cxnId="{277FF1DD-530A-4FF4-A5E2-5D40510F4180}">
      <dgm:prSet/>
      <dgm:spPr/>
      <dgm:t>
        <a:bodyPr/>
        <a:lstStyle/>
        <a:p>
          <a:endParaRPr lang="en-GB"/>
        </a:p>
      </dgm:t>
    </dgm:pt>
    <dgm:pt modelId="{94C2497F-FE99-4710-B8D9-F65CE441CFA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Rujiao: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As a Cult</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90DF4BC8-E755-4616-9130-571D1D5F1E35}" type="parTrans" cxnId="{3A81DB6D-230D-4104-ACBE-CAF648F78856}">
      <dgm:prSet/>
      <dgm:spPr/>
      <dgm:t>
        <a:bodyPr/>
        <a:lstStyle/>
        <a:p>
          <a:endParaRPr lang="en-GB"/>
        </a:p>
      </dgm:t>
    </dgm:pt>
    <dgm:pt modelId="{9564B806-4B00-43B4-BDB8-8ECFE7A14218}" type="sibTrans" cxnId="{3A81DB6D-230D-4104-ACBE-CAF648F78856}">
      <dgm:prSet/>
      <dgm:spPr/>
      <dgm:t>
        <a:bodyPr/>
        <a:lstStyle/>
        <a:p>
          <a:endParaRPr lang="en-GB"/>
        </a:p>
      </dgm:t>
    </dgm:pt>
    <dgm:pt modelId="{16E0EA1E-39C8-4379-A087-9DD2717CF29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Lijiao: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As a Religion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of Humanity</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A688F3AF-8118-4FD1-8815-501A3FAA9CBB}" type="parTrans" cxnId="{B7FB12D8-3F4D-441D-A1C9-16CB63B7F705}">
      <dgm:prSet/>
      <dgm:spPr/>
      <dgm:t>
        <a:bodyPr/>
        <a:lstStyle/>
        <a:p>
          <a:endParaRPr lang="en-GB"/>
        </a:p>
      </dgm:t>
    </dgm:pt>
    <dgm:pt modelId="{96EDBE30-9B12-433C-8669-FACC83BB88B8}" type="sibTrans" cxnId="{B7FB12D8-3F4D-441D-A1C9-16CB63B7F705}">
      <dgm:prSet/>
      <dgm:spPr/>
      <dgm:t>
        <a:bodyPr/>
        <a:lstStyle/>
        <a:p>
          <a:endParaRPr lang="en-GB"/>
        </a:p>
      </dgm:t>
    </dgm:pt>
    <dgm:pt modelId="{DC9CF737-AC0D-4EBA-9E0E-E9FEA86C756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Kongjiao: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 Religion of Wisdom</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2CB6FB12-1D6A-4560-8A88-BC9DBA79CB5C}" type="parTrans" cxnId="{28567B04-0728-4C1D-8B62-20D8354F884F}">
      <dgm:prSet/>
      <dgm:spPr/>
      <dgm:t>
        <a:bodyPr/>
        <a:lstStyle/>
        <a:p>
          <a:endParaRPr lang="en-GB"/>
        </a:p>
      </dgm:t>
    </dgm:pt>
    <dgm:pt modelId="{2AEA3235-79AC-43C5-AEE3-6B52CB0D1E0F}" type="sibTrans" cxnId="{28567B04-0728-4C1D-8B62-20D8354F884F}">
      <dgm:prSet/>
      <dgm:spPr/>
      <dgm:t>
        <a:bodyPr/>
        <a:lstStyle/>
        <a:p>
          <a:endParaRPr lang="en-GB"/>
        </a:p>
      </dgm:t>
    </dgm:pt>
    <dgm:pt modelId="{29A22A52-0531-4CE8-9597-0CB678BABA5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 Religion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Harmony</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EEFBE78F-D62C-4003-86CE-E00248FA6A99}" type="parTrans" cxnId="{744758B7-2009-4A68-9CEA-0585971F8168}">
      <dgm:prSet/>
      <dgm:spPr/>
      <dgm:t>
        <a:bodyPr/>
        <a:lstStyle/>
        <a:p>
          <a:endParaRPr lang="en-GB"/>
        </a:p>
      </dgm:t>
    </dgm:pt>
    <dgm:pt modelId="{7B95BAFD-1204-4279-8181-C9CB7FD1816D}" type="sibTrans" cxnId="{744758B7-2009-4A68-9CEA-0585971F8168}">
      <dgm:prSet/>
      <dgm:spPr/>
      <dgm:t>
        <a:bodyPr/>
        <a:lstStyle/>
        <a:p>
          <a:endParaRPr lang="en-GB"/>
        </a:p>
      </dgm:t>
    </dgm:pt>
    <dgm:pt modelId="{500F40C6-580E-4884-AE08-852A6C1612D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 Religion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Family</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4C91EB2C-54C3-4177-943B-2069B8965736}" type="parTrans" cxnId="{12416A39-F1A5-441C-987D-9C165E0CFD6F}">
      <dgm:prSet/>
      <dgm:spPr/>
      <dgm:t>
        <a:bodyPr/>
        <a:lstStyle/>
        <a:p>
          <a:endParaRPr lang="en-GB"/>
        </a:p>
      </dgm:t>
    </dgm:pt>
    <dgm:pt modelId="{536DD4F6-279A-4986-BEC9-E32D4DB77823}" type="sibTrans" cxnId="{12416A39-F1A5-441C-987D-9C165E0CFD6F}">
      <dgm:prSet/>
      <dgm:spPr/>
      <dgm:t>
        <a:bodyPr/>
        <a:lstStyle/>
        <a:p>
          <a:endParaRPr lang="en-GB"/>
        </a:p>
      </dgm:t>
    </dgm:pt>
    <dgm:pt modelId="{7F2251E0-7EB6-467F-B37F-F80C9752E63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as a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system of Morality </a:t>
          </a:r>
          <a:endParaRPr kumimoji="0" lang="en-GB"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9974E6EC-FE93-4931-8011-BFA6355584CD}" type="parTrans" cxnId="{D015CF6E-A3FA-4030-9B6D-935562FC1C1B}">
      <dgm:prSet/>
      <dgm:spPr/>
      <dgm:t>
        <a:bodyPr/>
        <a:lstStyle/>
        <a:p>
          <a:endParaRPr lang="en-GB"/>
        </a:p>
      </dgm:t>
    </dgm:pt>
    <dgm:pt modelId="{BE1A89F9-EC95-4ADF-95AA-9CA5A72D2407}" type="sibTrans" cxnId="{D015CF6E-A3FA-4030-9B6D-935562FC1C1B}">
      <dgm:prSet/>
      <dgm:spPr/>
      <dgm:t>
        <a:bodyPr/>
        <a:lstStyle/>
        <a:p>
          <a:endParaRPr lang="en-GB"/>
        </a:p>
      </dgm:t>
    </dgm:pt>
    <dgm:pt modelId="{463C0752-AF9B-4962-9B7B-EB1FC4D41C0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As a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State </a:t>
          </a:r>
          <a:r>
            <a:rPr kumimoji="0" lang="en-US" altLang="zh-CN" b="1" i="0" u="none" strike="noStrike" cap="none" normalizeH="0" baseline="0" smtClean="0">
              <a:ln>
                <a:noFill/>
              </a:ln>
              <a:solidFill>
                <a:schemeClr val="tx2"/>
              </a:solidFill>
              <a:effectLst/>
              <a:latin typeface="Times New Roman" panose="02020603050405020304" pitchFamily="18" charset="0"/>
              <a:ea typeface="SimSun" panose="02010600030101010101" pitchFamily="2" charset="-122"/>
              <a:cs typeface="Arial" panose="020B0604020202020204" pitchFamily="34" charset="0"/>
            </a:rPr>
            <a:t>Orthodoxy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1" i="0" u="none" strike="noStrike" cap="none" normalizeH="0" baseline="0" smtClean="0">
              <a:ln>
                <a:noFill/>
              </a:ln>
              <a:solidFill>
                <a:schemeClr val="tx2"/>
              </a:solidFill>
              <a:effectLst/>
              <a:latin typeface="Times New Roman" panose="02020603050405020304" pitchFamily="18" charset="0"/>
              <a:ea typeface="SimSun" panose="02010600030101010101" pitchFamily="2" charset="-122"/>
              <a:cs typeface="Arial" panose="020B0604020202020204" pitchFamily="34" charset="0"/>
            </a:rPr>
            <a:t>And political theory</a:t>
          </a:r>
          <a:endParaRPr kumimoji="0" lang="en-GB" altLang="zh-CN" b="1" i="0" u="none" strike="noStrike" cap="none" normalizeH="0" baseline="0" smtClean="0">
            <a:ln>
              <a:noFill/>
            </a:ln>
            <a:solidFill>
              <a:schemeClr val="tx2"/>
            </a:solidFill>
            <a:effectLst/>
            <a:latin typeface="Times New Roman" panose="02020603050405020304" pitchFamily="18" charset="0"/>
            <a:ea typeface="SimSun" panose="02010600030101010101" pitchFamily="2" charset="-122"/>
            <a:cs typeface="Arial" panose="020B0604020202020204" pitchFamily="34" charset="0"/>
          </a:endParaRPr>
        </a:p>
      </dgm:t>
    </dgm:pt>
    <dgm:pt modelId="{6993E26E-F721-4C86-872B-8FF17D051213}" type="parTrans" cxnId="{4320ACAD-123C-40DB-8D52-09FF9D71F629}">
      <dgm:prSet/>
      <dgm:spPr/>
      <dgm:t>
        <a:bodyPr/>
        <a:lstStyle/>
        <a:p>
          <a:endParaRPr lang="en-GB"/>
        </a:p>
      </dgm:t>
    </dgm:pt>
    <dgm:pt modelId="{EA44BDA8-9CBC-4D55-80CF-F716794623CC}" type="sibTrans" cxnId="{4320ACAD-123C-40DB-8D52-09FF9D71F629}">
      <dgm:prSet/>
      <dgm:spPr/>
      <dgm:t>
        <a:bodyPr/>
        <a:lstStyle/>
        <a:p>
          <a:endParaRPr lang="en-GB"/>
        </a:p>
      </dgm:t>
    </dgm:pt>
    <dgm:pt modelId="{6BCFE312-430E-4D2D-84F4-EA96B6A9CA06}" type="pres">
      <dgm:prSet presAssocID="{FDE848D9-D17B-4E12-8535-41BD9C19BDD7}" presName="hierChild1" presStyleCnt="0">
        <dgm:presLayoutVars>
          <dgm:orgChart val="1"/>
          <dgm:chPref val="1"/>
          <dgm:dir/>
          <dgm:animOne val="branch"/>
          <dgm:animLvl val="lvl"/>
          <dgm:resizeHandles/>
        </dgm:presLayoutVars>
      </dgm:prSet>
      <dgm:spPr/>
    </dgm:pt>
    <dgm:pt modelId="{D6707FBC-77C1-437C-AB14-E438D7147BA9}" type="pres">
      <dgm:prSet presAssocID="{035A950A-AA74-4E3B-A391-D1E258A906F5}" presName="hierRoot1" presStyleCnt="0">
        <dgm:presLayoutVars>
          <dgm:hierBranch/>
        </dgm:presLayoutVars>
      </dgm:prSet>
      <dgm:spPr/>
    </dgm:pt>
    <dgm:pt modelId="{B19F75F7-01F2-497C-886C-6C25FD7AE43B}" type="pres">
      <dgm:prSet presAssocID="{035A950A-AA74-4E3B-A391-D1E258A906F5}" presName="rootComposite1" presStyleCnt="0"/>
      <dgm:spPr/>
    </dgm:pt>
    <dgm:pt modelId="{BFD60AB7-82F8-4D34-A02F-F04D94018685}" type="pres">
      <dgm:prSet presAssocID="{035A950A-AA74-4E3B-A391-D1E258A906F5}" presName="rootText1" presStyleLbl="node0" presStyleIdx="0" presStyleCnt="1">
        <dgm:presLayoutVars>
          <dgm:chPref val="3"/>
        </dgm:presLayoutVars>
      </dgm:prSet>
      <dgm:spPr/>
      <dgm:t>
        <a:bodyPr/>
        <a:lstStyle/>
        <a:p>
          <a:endParaRPr lang="en-GB"/>
        </a:p>
      </dgm:t>
    </dgm:pt>
    <dgm:pt modelId="{590A59ED-C1AA-4B5F-AADD-7A20C46C8B80}" type="pres">
      <dgm:prSet presAssocID="{035A950A-AA74-4E3B-A391-D1E258A906F5}" presName="rootConnector1" presStyleLbl="node1" presStyleIdx="0" presStyleCnt="0"/>
      <dgm:spPr/>
      <dgm:t>
        <a:bodyPr/>
        <a:lstStyle/>
        <a:p>
          <a:endParaRPr lang="en-GB"/>
        </a:p>
      </dgm:t>
    </dgm:pt>
    <dgm:pt modelId="{E3CD4265-2C49-458E-9266-89A9586479D8}" type="pres">
      <dgm:prSet presAssocID="{035A950A-AA74-4E3B-A391-D1E258A906F5}" presName="hierChild2" presStyleCnt="0"/>
      <dgm:spPr/>
    </dgm:pt>
    <dgm:pt modelId="{1C752715-A486-4AAE-8F5B-EDCABAAB7B6F}" type="pres">
      <dgm:prSet presAssocID="{5EB888DF-D9A8-4E4B-A237-E5B3DAED6A45}" presName="Name35" presStyleLbl="parChTrans1D2" presStyleIdx="0" presStyleCnt="5"/>
      <dgm:spPr/>
      <dgm:t>
        <a:bodyPr/>
        <a:lstStyle/>
        <a:p>
          <a:endParaRPr lang="en-GB"/>
        </a:p>
      </dgm:t>
    </dgm:pt>
    <dgm:pt modelId="{BF5D401E-36DB-4F4F-936E-6DFC6572A11A}" type="pres">
      <dgm:prSet presAssocID="{E12E731F-3272-4EE4-98D2-75D4696338A6}" presName="hierRoot2" presStyleCnt="0">
        <dgm:presLayoutVars>
          <dgm:hierBranch/>
        </dgm:presLayoutVars>
      </dgm:prSet>
      <dgm:spPr/>
    </dgm:pt>
    <dgm:pt modelId="{E36DEA38-9B18-4CFF-B65D-510AB9DA2FCC}" type="pres">
      <dgm:prSet presAssocID="{E12E731F-3272-4EE4-98D2-75D4696338A6}" presName="rootComposite" presStyleCnt="0"/>
      <dgm:spPr/>
    </dgm:pt>
    <dgm:pt modelId="{8A8DA9EC-1961-4464-9AF1-2757A50464EE}" type="pres">
      <dgm:prSet presAssocID="{E12E731F-3272-4EE4-98D2-75D4696338A6}" presName="rootText" presStyleLbl="node2" presStyleIdx="0" presStyleCnt="5">
        <dgm:presLayoutVars>
          <dgm:chPref val="3"/>
        </dgm:presLayoutVars>
      </dgm:prSet>
      <dgm:spPr/>
      <dgm:t>
        <a:bodyPr/>
        <a:lstStyle/>
        <a:p>
          <a:endParaRPr lang="en-GB"/>
        </a:p>
      </dgm:t>
    </dgm:pt>
    <dgm:pt modelId="{96F0989E-AF34-40C4-A207-99FD11F692E8}" type="pres">
      <dgm:prSet presAssocID="{E12E731F-3272-4EE4-98D2-75D4696338A6}" presName="rootConnector" presStyleLbl="node2" presStyleIdx="0" presStyleCnt="5"/>
      <dgm:spPr/>
      <dgm:t>
        <a:bodyPr/>
        <a:lstStyle/>
        <a:p>
          <a:endParaRPr lang="en-GB"/>
        </a:p>
      </dgm:t>
    </dgm:pt>
    <dgm:pt modelId="{1B777F9A-F31C-402E-A3BA-26FB1CCCB03E}" type="pres">
      <dgm:prSet presAssocID="{E12E731F-3272-4EE4-98D2-75D4696338A6}" presName="hierChild4" presStyleCnt="0"/>
      <dgm:spPr/>
    </dgm:pt>
    <dgm:pt modelId="{1B4246F0-C1B3-4F15-B0D7-DF042EE3DD9E}" type="pres">
      <dgm:prSet presAssocID="{E12E731F-3272-4EE4-98D2-75D4696338A6}" presName="hierChild5" presStyleCnt="0"/>
      <dgm:spPr/>
    </dgm:pt>
    <dgm:pt modelId="{D0E4DB0B-E36C-4529-8BAB-F790AB082036}" type="pres">
      <dgm:prSet presAssocID="{8B8CE730-D44C-4E25-9C0D-E7E5190F630D}" presName="Name35" presStyleLbl="parChTrans1D2" presStyleIdx="1" presStyleCnt="5"/>
      <dgm:spPr/>
      <dgm:t>
        <a:bodyPr/>
        <a:lstStyle/>
        <a:p>
          <a:endParaRPr lang="en-GB"/>
        </a:p>
      </dgm:t>
    </dgm:pt>
    <dgm:pt modelId="{79063644-D4F1-46C9-B740-B78835A73E2D}" type="pres">
      <dgm:prSet presAssocID="{650870EE-E386-4FDE-9F9C-31551DAF8DA9}" presName="hierRoot2" presStyleCnt="0">
        <dgm:presLayoutVars>
          <dgm:hierBranch/>
        </dgm:presLayoutVars>
      </dgm:prSet>
      <dgm:spPr/>
    </dgm:pt>
    <dgm:pt modelId="{0AF73148-D4B8-4103-B7D1-B3DD1A0B5D57}" type="pres">
      <dgm:prSet presAssocID="{650870EE-E386-4FDE-9F9C-31551DAF8DA9}" presName="rootComposite" presStyleCnt="0"/>
      <dgm:spPr/>
    </dgm:pt>
    <dgm:pt modelId="{6B6C9343-A71B-4DE2-8D85-1D867FF768C3}" type="pres">
      <dgm:prSet presAssocID="{650870EE-E386-4FDE-9F9C-31551DAF8DA9}" presName="rootText" presStyleLbl="node2" presStyleIdx="1" presStyleCnt="5">
        <dgm:presLayoutVars>
          <dgm:chPref val="3"/>
        </dgm:presLayoutVars>
      </dgm:prSet>
      <dgm:spPr/>
      <dgm:t>
        <a:bodyPr/>
        <a:lstStyle/>
        <a:p>
          <a:endParaRPr lang="en-GB"/>
        </a:p>
      </dgm:t>
    </dgm:pt>
    <dgm:pt modelId="{254E6D02-00D2-4E0D-9994-4D3953E25795}" type="pres">
      <dgm:prSet presAssocID="{650870EE-E386-4FDE-9F9C-31551DAF8DA9}" presName="rootConnector" presStyleLbl="node2" presStyleIdx="1" presStyleCnt="5"/>
      <dgm:spPr/>
      <dgm:t>
        <a:bodyPr/>
        <a:lstStyle/>
        <a:p>
          <a:endParaRPr lang="en-GB"/>
        </a:p>
      </dgm:t>
    </dgm:pt>
    <dgm:pt modelId="{DE83C061-645A-48C2-B6B0-2D2472F1E719}" type="pres">
      <dgm:prSet presAssocID="{650870EE-E386-4FDE-9F9C-31551DAF8DA9}" presName="hierChild4" presStyleCnt="0"/>
      <dgm:spPr/>
    </dgm:pt>
    <dgm:pt modelId="{B6F396CE-4082-4D78-8AE0-072351B6B89F}" type="pres">
      <dgm:prSet presAssocID="{650870EE-E386-4FDE-9F9C-31551DAF8DA9}" presName="hierChild5" presStyleCnt="0"/>
      <dgm:spPr/>
    </dgm:pt>
    <dgm:pt modelId="{AD5478BD-B22F-4B39-8E77-08F9464F61B4}" type="pres">
      <dgm:prSet presAssocID="{9E49E513-A19A-4202-BDD0-C41888AC1B34}" presName="Name35" presStyleLbl="parChTrans1D2" presStyleIdx="2" presStyleCnt="5"/>
      <dgm:spPr/>
      <dgm:t>
        <a:bodyPr/>
        <a:lstStyle/>
        <a:p>
          <a:endParaRPr lang="en-GB"/>
        </a:p>
      </dgm:t>
    </dgm:pt>
    <dgm:pt modelId="{FE9F1796-CD66-4321-9263-3F0838B7AD7D}" type="pres">
      <dgm:prSet presAssocID="{322475BC-26B4-4578-B4D3-F2410693D819}" presName="hierRoot2" presStyleCnt="0">
        <dgm:presLayoutVars>
          <dgm:hierBranch/>
        </dgm:presLayoutVars>
      </dgm:prSet>
      <dgm:spPr/>
    </dgm:pt>
    <dgm:pt modelId="{56DAF3CC-ED26-4843-9D9A-A9A63D806689}" type="pres">
      <dgm:prSet presAssocID="{322475BC-26B4-4578-B4D3-F2410693D819}" presName="rootComposite" presStyleCnt="0"/>
      <dgm:spPr/>
    </dgm:pt>
    <dgm:pt modelId="{F8306EF5-4372-4158-8999-CE9D5CA06B5A}" type="pres">
      <dgm:prSet presAssocID="{322475BC-26B4-4578-B4D3-F2410693D819}" presName="rootText" presStyleLbl="node2" presStyleIdx="2" presStyleCnt="5">
        <dgm:presLayoutVars>
          <dgm:chPref val="3"/>
        </dgm:presLayoutVars>
      </dgm:prSet>
      <dgm:spPr/>
      <dgm:t>
        <a:bodyPr/>
        <a:lstStyle/>
        <a:p>
          <a:endParaRPr lang="en-GB"/>
        </a:p>
      </dgm:t>
    </dgm:pt>
    <dgm:pt modelId="{408A619B-30F6-4156-A5EA-8C35F3297111}" type="pres">
      <dgm:prSet presAssocID="{322475BC-26B4-4578-B4D3-F2410693D819}" presName="rootConnector" presStyleLbl="node2" presStyleIdx="2" presStyleCnt="5"/>
      <dgm:spPr/>
      <dgm:t>
        <a:bodyPr/>
        <a:lstStyle/>
        <a:p>
          <a:endParaRPr lang="en-GB"/>
        </a:p>
      </dgm:t>
    </dgm:pt>
    <dgm:pt modelId="{5BF1F250-315D-40E2-8475-B699A1830C64}" type="pres">
      <dgm:prSet presAssocID="{322475BC-26B4-4578-B4D3-F2410693D819}" presName="hierChild4" presStyleCnt="0"/>
      <dgm:spPr/>
    </dgm:pt>
    <dgm:pt modelId="{CB26AD1C-9323-4030-B361-5213A38CDCFF}" type="pres">
      <dgm:prSet presAssocID="{90DF4BC8-E755-4616-9130-571D1D5F1E35}" presName="Name35" presStyleLbl="parChTrans1D3" presStyleIdx="0" presStyleCnt="5"/>
      <dgm:spPr/>
      <dgm:t>
        <a:bodyPr/>
        <a:lstStyle/>
        <a:p>
          <a:endParaRPr lang="en-GB"/>
        </a:p>
      </dgm:t>
    </dgm:pt>
    <dgm:pt modelId="{EF43E357-3FF6-4D88-BC46-3EE119219E6A}" type="pres">
      <dgm:prSet presAssocID="{94C2497F-FE99-4710-B8D9-F65CE441CFA6}" presName="hierRoot2" presStyleCnt="0">
        <dgm:presLayoutVars>
          <dgm:hierBranch val="r"/>
        </dgm:presLayoutVars>
      </dgm:prSet>
      <dgm:spPr/>
    </dgm:pt>
    <dgm:pt modelId="{1DCA7769-D7B7-4228-967F-E5B8653ED3B5}" type="pres">
      <dgm:prSet presAssocID="{94C2497F-FE99-4710-B8D9-F65CE441CFA6}" presName="rootComposite" presStyleCnt="0"/>
      <dgm:spPr/>
    </dgm:pt>
    <dgm:pt modelId="{498E39D0-E286-4044-982D-069634DBCBB8}" type="pres">
      <dgm:prSet presAssocID="{94C2497F-FE99-4710-B8D9-F65CE441CFA6}" presName="rootText" presStyleLbl="node3" presStyleIdx="0" presStyleCnt="5">
        <dgm:presLayoutVars>
          <dgm:chPref val="3"/>
        </dgm:presLayoutVars>
      </dgm:prSet>
      <dgm:spPr/>
      <dgm:t>
        <a:bodyPr/>
        <a:lstStyle/>
        <a:p>
          <a:endParaRPr lang="en-GB"/>
        </a:p>
      </dgm:t>
    </dgm:pt>
    <dgm:pt modelId="{8C64B8BC-02B6-4842-84A3-1691B43CCD93}" type="pres">
      <dgm:prSet presAssocID="{94C2497F-FE99-4710-B8D9-F65CE441CFA6}" presName="rootConnector" presStyleLbl="node3" presStyleIdx="0" presStyleCnt="5"/>
      <dgm:spPr/>
      <dgm:t>
        <a:bodyPr/>
        <a:lstStyle/>
        <a:p>
          <a:endParaRPr lang="en-GB"/>
        </a:p>
      </dgm:t>
    </dgm:pt>
    <dgm:pt modelId="{D40380A4-8123-4E03-BE2F-5E660AB2C87B}" type="pres">
      <dgm:prSet presAssocID="{94C2497F-FE99-4710-B8D9-F65CE441CFA6}" presName="hierChild4" presStyleCnt="0"/>
      <dgm:spPr/>
    </dgm:pt>
    <dgm:pt modelId="{D3A2EAFC-1094-4BC7-98AC-CD8338325ABB}" type="pres">
      <dgm:prSet presAssocID="{94C2497F-FE99-4710-B8D9-F65CE441CFA6}" presName="hierChild5" presStyleCnt="0"/>
      <dgm:spPr/>
    </dgm:pt>
    <dgm:pt modelId="{316FCD88-301F-4173-A8BC-7898ED2F43CC}" type="pres">
      <dgm:prSet presAssocID="{A688F3AF-8118-4FD1-8815-501A3FAA9CBB}" presName="Name35" presStyleLbl="parChTrans1D3" presStyleIdx="1" presStyleCnt="5"/>
      <dgm:spPr/>
      <dgm:t>
        <a:bodyPr/>
        <a:lstStyle/>
        <a:p>
          <a:endParaRPr lang="en-GB"/>
        </a:p>
      </dgm:t>
    </dgm:pt>
    <dgm:pt modelId="{B7AFB6AC-FD18-40E2-B157-9B1D21B2FC13}" type="pres">
      <dgm:prSet presAssocID="{16E0EA1E-39C8-4379-A087-9DD2717CF29C}" presName="hierRoot2" presStyleCnt="0">
        <dgm:presLayoutVars>
          <dgm:hierBranch val="r"/>
        </dgm:presLayoutVars>
      </dgm:prSet>
      <dgm:spPr/>
    </dgm:pt>
    <dgm:pt modelId="{41EEDA64-F2D7-46EF-9945-DEFCA173D452}" type="pres">
      <dgm:prSet presAssocID="{16E0EA1E-39C8-4379-A087-9DD2717CF29C}" presName="rootComposite" presStyleCnt="0"/>
      <dgm:spPr/>
    </dgm:pt>
    <dgm:pt modelId="{E004E13E-E15F-4396-A7EA-A5AEE410EBF1}" type="pres">
      <dgm:prSet presAssocID="{16E0EA1E-39C8-4379-A087-9DD2717CF29C}" presName="rootText" presStyleLbl="node3" presStyleIdx="1" presStyleCnt="5">
        <dgm:presLayoutVars>
          <dgm:chPref val="3"/>
        </dgm:presLayoutVars>
      </dgm:prSet>
      <dgm:spPr/>
      <dgm:t>
        <a:bodyPr/>
        <a:lstStyle/>
        <a:p>
          <a:endParaRPr lang="en-GB"/>
        </a:p>
      </dgm:t>
    </dgm:pt>
    <dgm:pt modelId="{4FFDFFBF-E3B0-47AB-86E2-D9F44A4D54C4}" type="pres">
      <dgm:prSet presAssocID="{16E0EA1E-39C8-4379-A087-9DD2717CF29C}" presName="rootConnector" presStyleLbl="node3" presStyleIdx="1" presStyleCnt="5"/>
      <dgm:spPr/>
      <dgm:t>
        <a:bodyPr/>
        <a:lstStyle/>
        <a:p>
          <a:endParaRPr lang="en-GB"/>
        </a:p>
      </dgm:t>
    </dgm:pt>
    <dgm:pt modelId="{CA82A245-B9B1-400B-BE60-11B909E5AD38}" type="pres">
      <dgm:prSet presAssocID="{16E0EA1E-39C8-4379-A087-9DD2717CF29C}" presName="hierChild4" presStyleCnt="0"/>
      <dgm:spPr/>
    </dgm:pt>
    <dgm:pt modelId="{5355D852-A3EA-4162-91D7-AF90C4E2FCDF}" type="pres">
      <dgm:prSet presAssocID="{16E0EA1E-39C8-4379-A087-9DD2717CF29C}" presName="hierChild5" presStyleCnt="0"/>
      <dgm:spPr/>
    </dgm:pt>
    <dgm:pt modelId="{324EC7DD-1DF1-4D22-9596-05E522F5DD8E}" type="pres">
      <dgm:prSet presAssocID="{2CB6FB12-1D6A-4560-8A88-BC9DBA79CB5C}" presName="Name35" presStyleLbl="parChTrans1D3" presStyleIdx="2" presStyleCnt="5"/>
      <dgm:spPr/>
      <dgm:t>
        <a:bodyPr/>
        <a:lstStyle/>
        <a:p>
          <a:endParaRPr lang="en-GB"/>
        </a:p>
      </dgm:t>
    </dgm:pt>
    <dgm:pt modelId="{C35F8099-F51C-46DD-8402-3643BB1192F9}" type="pres">
      <dgm:prSet presAssocID="{DC9CF737-AC0D-4EBA-9E0E-E9FEA86C7564}" presName="hierRoot2" presStyleCnt="0">
        <dgm:presLayoutVars>
          <dgm:hierBranch val="r"/>
        </dgm:presLayoutVars>
      </dgm:prSet>
      <dgm:spPr/>
    </dgm:pt>
    <dgm:pt modelId="{FC5256BC-26E3-491D-9166-5BDAED6E93BE}" type="pres">
      <dgm:prSet presAssocID="{DC9CF737-AC0D-4EBA-9E0E-E9FEA86C7564}" presName="rootComposite" presStyleCnt="0"/>
      <dgm:spPr/>
    </dgm:pt>
    <dgm:pt modelId="{63918D4C-C420-4506-9C2C-7E015A480962}" type="pres">
      <dgm:prSet presAssocID="{DC9CF737-AC0D-4EBA-9E0E-E9FEA86C7564}" presName="rootText" presStyleLbl="node3" presStyleIdx="2" presStyleCnt="5">
        <dgm:presLayoutVars>
          <dgm:chPref val="3"/>
        </dgm:presLayoutVars>
      </dgm:prSet>
      <dgm:spPr/>
      <dgm:t>
        <a:bodyPr/>
        <a:lstStyle/>
        <a:p>
          <a:endParaRPr lang="en-GB"/>
        </a:p>
      </dgm:t>
    </dgm:pt>
    <dgm:pt modelId="{505A824A-8941-4F9B-99C5-00C87B158252}" type="pres">
      <dgm:prSet presAssocID="{DC9CF737-AC0D-4EBA-9E0E-E9FEA86C7564}" presName="rootConnector" presStyleLbl="node3" presStyleIdx="2" presStyleCnt="5"/>
      <dgm:spPr/>
      <dgm:t>
        <a:bodyPr/>
        <a:lstStyle/>
        <a:p>
          <a:endParaRPr lang="en-GB"/>
        </a:p>
      </dgm:t>
    </dgm:pt>
    <dgm:pt modelId="{5369B6CD-8C36-4C62-A7DA-EAF3D43CF6A3}" type="pres">
      <dgm:prSet presAssocID="{DC9CF737-AC0D-4EBA-9E0E-E9FEA86C7564}" presName="hierChild4" presStyleCnt="0"/>
      <dgm:spPr/>
    </dgm:pt>
    <dgm:pt modelId="{0B69BADB-7555-465C-8259-EAE9E1D8FFE7}" type="pres">
      <dgm:prSet presAssocID="{DC9CF737-AC0D-4EBA-9E0E-E9FEA86C7564}" presName="hierChild5" presStyleCnt="0"/>
      <dgm:spPr/>
    </dgm:pt>
    <dgm:pt modelId="{8F96E67D-77DE-45DB-AF10-898CA164A054}" type="pres">
      <dgm:prSet presAssocID="{EEFBE78F-D62C-4003-86CE-E00248FA6A99}" presName="Name35" presStyleLbl="parChTrans1D3" presStyleIdx="3" presStyleCnt="5"/>
      <dgm:spPr/>
      <dgm:t>
        <a:bodyPr/>
        <a:lstStyle/>
        <a:p>
          <a:endParaRPr lang="en-GB"/>
        </a:p>
      </dgm:t>
    </dgm:pt>
    <dgm:pt modelId="{51AD00BD-142F-4672-8236-EFA089DBED7D}" type="pres">
      <dgm:prSet presAssocID="{29A22A52-0531-4CE8-9597-0CB678BABA57}" presName="hierRoot2" presStyleCnt="0">
        <dgm:presLayoutVars>
          <dgm:hierBranch val="r"/>
        </dgm:presLayoutVars>
      </dgm:prSet>
      <dgm:spPr/>
    </dgm:pt>
    <dgm:pt modelId="{1E48B4F2-B002-4A53-AD8E-99BD6BDD083B}" type="pres">
      <dgm:prSet presAssocID="{29A22A52-0531-4CE8-9597-0CB678BABA57}" presName="rootComposite" presStyleCnt="0"/>
      <dgm:spPr/>
    </dgm:pt>
    <dgm:pt modelId="{6F8127E3-79CA-4CFE-9095-92213AC7C55E}" type="pres">
      <dgm:prSet presAssocID="{29A22A52-0531-4CE8-9597-0CB678BABA57}" presName="rootText" presStyleLbl="node3" presStyleIdx="3" presStyleCnt="5">
        <dgm:presLayoutVars>
          <dgm:chPref val="3"/>
        </dgm:presLayoutVars>
      </dgm:prSet>
      <dgm:spPr/>
      <dgm:t>
        <a:bodyPr/>
        <a:lstStyle/>
        <a:p>
          <a:endParaRPr lang="en-GB"/>
        </a:p>
      </dgm:t>
    </dgm:pt>
    <dgm:pt modelId="{71EDFED1-C7D3-4D0A-89B0-179C6A8B61F4}" type="pres">
      <dgm:prSet presAssocID="{29A22A52-0531-4CE8-9597-0CB678BABA57}" presName="rootConnector" presStyleLbl="node3" presStyleIdx="3" presStyleCnt="5"/>
      <dgm:spPr/>
      <dgm:t>
        <a:bodyPr/>
        <a:lstStyle/>
        <a:p>
          <a:endParaRPr lang="en-GB"/>
        </a:p>
      </dgm:t>
    </dgm:pt>
    <dgm:pt modelId="{42B41BF4-CCDB-4681-876C-BB662E476FE5}" type="pres">
      <dgm:prSet presAssocID="{29A22A52-0531-4CE8-9597-0CB678BABA57}" presName="hierChild4" presStyleCnt="0"/>
      <dgm:spPr/>
    </dgm:pt>
    <dgm:pt modelId="{5245333B-B81C-47E8-AC54-159C0D0DDEA9}" type="pres">
      <dgm:prSet presAssocID="{29A22A52-0531-4CE8-9597-0CB678BABA57}" presName="hierChild5" presStyleCnt="0"/>
      <dgm:spPr/>
    </dgm:pt>
    <dgm:pt modelId="{A325576A-4762-4765-9924-F6849093A76C}" type="pres">
      <dgm:prSet presAssocID="{4C91EB2C-54C3-4177-943B-2069B8965736}" presName="Name35" presStyleLbl="parChTrans1D3" presStyleIdx="4" presStyleCnt="5"/>
      <dgm:spPr/>
      <dgm:t>
        <a:bodyPr/>
        <a:lstStyle/>
        <a:p>
          <a:endParaRPr lang="en-GB"/>
        </a:p>
      </dgm:t>
    </dgm:pt>
    <dgm:pt modelId="{EE32E519-1956-41AD-8D60-88A419859EDD}" type="pres">
      <dgm:prSet presAssocID="{500F40C6-580E-4884-AE08-852A6C1612D6}" presName="hierRoot2" presStyleCnt="0">
        <dgm:presLayoutVars>
          <dgm:hierBranch val="r"/>
        </dgm:presLayoutVars>
      </dgm:prSet>
      <dgm:spPr/>
    </dgm:pt>
    <dgm:pt modelId="{F6827455-DCB5-42C4-B98D-022CE3692D52}" type="pres">
      <dgm:prSet presAssocID="{500F40C6-580E-4884-AE08-852A6C1612D6}" presName="rootComposite" presStyleCnt="0"/>
      <dgm:spPr/>
    </dgm:pt>
    <dgm:pt modelId="{F1ED6996-AD33-420D-BDBA-C58C947725DA}" type="pres">
      <dgm:prSet presAssocID="{500F40C6-580E-4884-AE08-852A6C1612D6}" presName="rootText" presStyleLbl="node3" presStyleIdx="4" presStyleCnt="5">
        <dgm:presLayoutVars>
          <dgm:chPref val="3"/>
        </dgm:presLayoutVars>
      </dgm:prSet>
      <dgm:spPr/>
      <dgm:t>
        <a:bodyPr/>
        <a:lstStyle/>
        <a:p>
          <a:endParaRPr lang="en-GB"/>
        </a:p>
      </dgm:t>
    </dgm:pt>
    <dgm:pt modelId="{DD1F18C4-60F4-44B9-9775-484E1BEBFC42}" type="pres">
      <dgm:prSet presAssocID="{500F40C6-580E-4884-AE08-852A6C1612D6}" presName="rootConnector" presStyleLbl="node3" presStyleIdx="4" presStyleCnt="5"/>
      <dgm:spPr/>
      <dgm:t>
        <a:bodyPr/>
        <a:lstStyle/>
        <a:p>
          <a:endParaRPr lang="en-GB"/>
        </a:p>
      </dgm:t>
    </dgm:pt>
    <dgm:pt modelId="{19036CD4-1524-4255-8B2E-5FF2E9C18A1E}" type="pres">
      <dgm:prSet presAssocID="{500F40C6-580E-4884-AE08-852A6C1612D6}" presName="hierChild4" presStyleCnt="0"/>
      <dgm:spPr/>
    </dgm:pt>
    <dgm:pt modelId="{29FA6DE5-C540-40D9-A4C9-E9685A13AF8A}" type="pres">
      <dgm:prSet presAssocID="{500F40C6-580E-4884-AE08-852A6C1612D6}" presName="hierChild5" presStyleCnt="0"/>
      <dgm:spPr/>
    </dgm:pt>
    <dgm:pt modelId="{A470B98C-5CE6-46F6-A901-598CE3226CE7}" type="pres">
      <dgm:prSet presAssocID="{322475BC-26B4-4578-B4D3-F2410693D819}" presName="hierChild5" presStyleCnt="0"/>
      <dgm:spPr/>
    </dgm:pt>
    <dgm:pt modelId="{AF9A19BE-592F-4A0D-B266-0E2325C54691}" type="pres">
      <dgm:prSet presAssocID="{9974E6EC-FE93-4931-8011-BFA6355584CD}" presName="Name35" presStyleLbl="parChTrans1D2" presStyleIdx="3" presStyleCnt="5"/>
      <dgm:spPr/>
      <dgm:t>
        <a:bodyPr/>
        <a:lstStyle/>
        <a:p>
          <a:endParaRPr lang="en-GB"/>
        </a:p>
      </dgm:t>
    </dgm:pt>
    <dgm:pt modelId="{F2978E50-A8C6-4C26-A36A-D0F3FABEA268}" type="pres">
      <dgm:prSet presAssocID="{7F2251E0-7EB6-467F-B37F-F80C9752E633}" presName="hierRoot2" presStyleCnt="0">
        <dgm:presLayoutVars>
          <dgm:hierBranch/>
        </dgm:presLayoutVars>
      </dgm:prSet>
      <dgm:spPr/>
    </dgm:pt>
    <dgm:pt modelId="{3AFC0FCF-620D-4263-A9E1-1C5EA4449411}" type="pres">
      <dgm:prSet presAssocID="{7F2251E0-7EB6-467F-B37F-F80C9752E633}" presName="rootComposite" presStyleCnt="0"/>
      <dgm:spPr/>
    </dgm:pt>
    <dgm:pt modelId="{CD3A65F7-5A50-4318-9AE1-3D9FB76AC2BD}" type="pres">
      <dgm:prSet presAssocID="{7F2251E0-7EB6-467F-B37F-F80C9752E633}" presName="rootText" presStyleLbl="node2" presStyleIdx="3" presStyleCnt="5">
        <dgm:presLayoutVars>
          <dgm:chPref val="3"/>
        </dgm:presLayoutVars>
      </dgm:prSet>
      <dgm:spPr/>
      <dgm:t>
        <a:bodyPr/>
        <a:lstStyle/>
        <a:p>
          <a:endParaRPr lang="en-GB"/>
        </a:p>
      </dgm:t>
    </dgm:pt>
    <dgm:pt modelId="{47A46EC2-D49B-43F6-BC6B-FCA8A6BA3675}" type="pres">
      <dgm:prSet presAssocID="{7F2251E0-7EB6-467F-B37F-F80C9752E633}" presName="rootConnector" presStyleLbl="node2" presStyleIdx="3" presStyleCnt="5"/>
      <dgm:spPr/>
      <dgm:t>
        <a:bodyPr/>
        <a:lstStyle/>
        <a:p>
          <a:endParaRPr lang="en-GB"/>
        </a:p>
      </dgm:t>
    </dgm:pt>
    <dgm:pt modelId="{5FF10434-A0C1-4010-B6B9-406539C3255F}" type="pres">
      <dgm:prSet presAssocID="{7F2251E0-7EB6-467F-B37F-F80C9752E633}" presName="hierChild4" presStyleCnt="0"/>
      <dgm:spPr/>
    </dgm:pt>
    <dgm:pt modelId="{1F065F81-C1FD-49E7-924F-479225735A68}" type="pres">
      <dgm:prSet presAssocID="{7F2251E0-7EB6-467F-B37F-F80C9752E633}" presName="hierChild5" presStyleCnt="0"/>
      <dgm:spPr/>
    </dgm:pt>
    <dgm:pt modelId="{B1FA560F-5E41-4689-89C0-BBC73B2DB572}" type="pres">
      <dgm:prSet presAssocID="{6993E26E-F721-4C86-872B-8FF17D051213}" presName="Name35" presStyleLbl="parChTrans1D2" presStyleIdx="4" presStyleCnt="5"/>
      <dgm:spPr/>
      <dgm:t>
        <a:bodyPr/>
        <a:lstStyle/>
        <a:p>
          <a:endParaRPr lang="en-GB"/>
        </a:p>
      </dgm:t>
    </dgm:pt>
    <dgm:pt modelId="{C69E7CFA-EF64-4973-A003-94399566D794}" type="pres">
      <dgm:prSet presAssocID="{463C0752-AF9B-4962-9B7B-EB1FC4D41C04}" presName="hierRoot2" presStyleCnt="0">
        <dgm:presLayoutVars>
          <dgm:hierBranch/>
        </dgm:presLayoutVars>
      </dgm:prSet>
      <dgm:spPr/>
    </dgm:pt>
    <dgm:pt modelId="{94E26FBF-4A75-417A-9986-901416967426}" type="pres">
      <dgm:prSet presAssocID="{463C0752-AF9B-4962-9B7B-EB1FC4D41C04}" presName="rootComposite" presStyleCnt="0"/>
      <dgm:spPr/>
    </dgm:pt>
    <dgm:pt modelId="{06C8B432-4192-498F-9578-3237EFB5DA79}" type="pres">
      <dgm:prSet presAssocID="{463C0752-AF9B-4962-9B7B-EB1FC4D41C04}" presName="rootText" presStyleLbl="node2" presStyleIdx="4" presStyleCnt="5">
        <dgm:presLayoutVars>
          <dgm:chPref val="3"/>
        </dgm:presLayoutVars>
      </dgm:prSet>
      <dgm:spPr/>
      <dgm:t>
        <a:bodyPr/>
        <a:lstStyle/>
        <a:p>
          <a:endParaRPr lang="en-GB"/>
        </a:p>
      </dgm:t>
    </dgm:pt>
    <dgm:pt modelId="{CE1A7CF6-085C-460C-B291-C6C868D92D7E}" type="pres">
      <dgm:prSet presAssocID="{463C0752-AF9B-4962-9B7B-EB1FC4D41C04}" presName="rootConnector" presStyleLbl="node2" presStyleIdx="4" presStyleCnt="5"/>
      <dgm:spPr/>
      <dgm:t>
        <a:bodyPr/>
        <a:lstStyle/>
        <a:p>
          <a:endParaRPr lang="en-GB"/>
        </a:p>
      </dgm:t>
    </dgm:pt>
    <dgm:pt modelId="{430975C8-8FF8-4A6D-8D2E-0288C7D56AEB}" type="pres">
      <dgm:prSet presAssocID="{463C0752-AF9B-4962-9B7B-EB1FC4D41C04}" presName="hierChild4" presStyleCnt="0"/>
      <dgm:spPr/>
    </dgm:pt>
    <dgm:pt modelId="{31A91044-5171-40B6-A55E-80EA7781EBF2}" type="pres">
      <dgm:prSet presAssocID="{463C0752-AF9B-4962-9B7B-EB1FC4D41C04}" presName="hierChild5" presStyleCnt="0"/>
      <dgm:spPr/>
    </dgm:pt>
    <dgm:pt modelId="{D87A1532-26C8-4840-87D4-0FD5785A1AB0}" type="pres">
      <dgm:prSet presAssocID="{035A950A-AA74-4E3B-A391-D1E258A906F5}" presName="hierChild3" presStyleCnt="0"/>
      <dgm:spPr/>
    </dgm:pt>
  </dgm:ptLst>
  <dgm:cxnLst>
    <dgm:cxn modelId="{07566D66-C91F-4544-BB70-15E542656D5A}" type="presOf" srcId="{EEFBE78F-D62C-4003-86CE-E00248FA6A99}" destId="{8F96E67D-77DE-45DB-AF10-898CA164A054}" srcOrd="0" destOrd="0" presId="urn:microsoft.com/office/officeart/2005/8/layout/orgChart1"/>
    <dgm:cxn modelId="{EA1BD392-127B-4E75-8823-EDC3B2EF26FD}" type="presOf" srcId="{322475BC-26B4-4578-B4D3-F2410693D819}" destId="{F8306EF5-4372-4158-8999-CE9D5CA06B5A}" srcOrd="0" destOrd="0" presId="urn:microsoft.com/office/officeart/2005/8/layout/orgChart1"/>
    <dgm:cxn modelId="{A38B6C93-2F9F-4276-BADF-1DD3BA1B0EB2}" type="presOf" srcId="{035A950A-AA74-4E3B-A391-D1E258A906F5}" destId="{BFD60AB7-82F8-4D34-A02F-F04D94018685}" srcOrd="0" destOrd="0" presId="urn:microsoft.com/office/officeart/2005/8/layout/orgChart1"/>
    <dgm:cxn modelId="{16BCD36A-E518-40C4-9F19-B55CBE80F2DD}" type="presOf" srcId="{29A22A52-0531-4CE8-9597-0CB678BABA57}" destId="{6F8127E3-79CA-4CFE-9095-92213AC7C55E}" srcOrd="0" destOrd="0" presId="urn:microsoft.com/office/officeart/2005/8/layout/orgChart1"/>
    <dgm:cxn modelId="{B7FB12D8-3F4D-441D-A1C9-16CB63B7F705}" srcId="{322475BC-26B4-4578-B4D3-F2410693D819}" destId="{16E0EA1E-39C8-4379-A087-9DD2717CF29C}" srcOrd="1" destOrd="0" parTransId="{A688F3AF-8118-4FD1-8815-501A3FAA9CBB}" sibTransId="{96EDBE30-9B12-433C-8669-FACC83BB88B8}"/>
    <dgm:cxn modelId="{F6A182F5-8825-4B7D-8CCF-FFCCFB1CD021}" type="presOf" srcId="{2CB6FB12-1D6A-4560-8A88-BC9DBA79CB5C}" destId="{324EC7DD-1DF1-4D22-9596-05E522F5DD8E}" srcOrd="0" destOrd="0" presId="urn:microsoft.com/office/officeart/2005/8/layout/orgChart1"/>
    <dgm:cxn modelId="{A16E0D3C-E114-4EF0-959D-329C4E62B5C1}" type="presOf" srcId="{FDE848D9-D17B-4E12-8535-41BD9C19BDD7}" destId="{6BCFE312-430E-4D2D-84F4-EA96B6A9CA06}" srcOrd="0" destOrd="0" presId="urn:microsoft.com/office/officeart/2005/8/layout/orgChart1"/>
    <dgm:cxn modelId="{C7521E61-54C8-4C27-B52A-CF3A83FE77D2}" type="presOf" srcId="{DC9CF737-AC0D-4EBA-9E0E-E9FEA86C7564}" destId="{63918D4C-C420-4506-9C2C-7E015A480962}" srcOrd="0" destOrd="0" presId="urn:microsoft.com/office/officeart/2005/8/layout/orgChart1"/>
    <dgm:cxn modelId="{4C466D06-032C-49C2-85FE-01427AB4DBE5}" type="presOf" srcId="{29A22A52-0531-4CE8-9597-0CB678BABA57}" destId="{71EDFED1-C7D3-4D0A-89B0-179C6A8B61F4}" srcOrd="1" destOrd="0" presId="urn:microsoft.com/office/officeart/2005/8/layout/orgChart1"/>
    <dgm:cxn modelId="{277FF1DD-530A-4FF4-A5E2-5D40510F4180}" srcId="{035A950A-AA74-4E3B-A391-D1E258A906F5}" destId="{322475BC-26B4-4578-B4D3-F2410693D819}" srcOrd="2" destOrd="0" parTransId="{9E49E513-A19A-4202-BDD0-C41888AC1B34}" sibTransId="{4065FD45-7D47-4DB0-8682-5D9B4F3FC759}"/>
    <dgm:cxn modelId="{3DB9F13D-802A-42F3-9551-286B1EB8030D}" type="presOf" srcId="{16E0EA1E-39C8-4379-A087-9DD2717CF29C}" destId="{4FFDFFBF-E3B0-47AB-86E2-D9F44A4D54C4}" srcOrd="1" destOrd="0" presId="urn:microsoft.com/office/officeart/2005/8/layout/orgChart1"/>
    <dgm:cxn modelId="{E888BF2D-CE96-4546-8B90-9B67AB789122}" type="presOf" srcId="{94C2497F-FE99-4710-B8D9-F65CE441CFA6}" destId="{8C64B8BC-02B6-4842-84A3-1691B43CCD93}" srcOrd="1" destOrd="0" presId="urn:microsoft.com/office/officeart/2005/8/layout/orgChart1"/>
    <dgm:cxn modelId="{DE778F7F-0FB2-467F-9B9B-51C49AA4D963}" type="presOf" srcId="{463C0752-AF9B-4962-9B7B-EB1FC4D41C04}" destId="{CE1A7CF6-085C-460C-B291-C6C868D92D7E}" srcOrd="1" destOrd="0" presId="urn:microsoft.com/office/officeart/2005/8/layout/orgChart1"/>
    <dgm:cxn modelId="{44C0254B-AE91-4714-B491-2B57493FF447}" type="presOf" srcId="{A688F3AF-8118-4FD1-8815-501A3FAA9CBB}" destId="{316FCD88-301F-4173-A8BC-7898ED2F43CC}" srcOrd="0" destOrd="0" presId="urn:microsoft.com/office/officeart/2005/8/layout/orgChart1"/>
    <dgm:cxn modelId="{D2483182-8162-43ED-AD09-D084204D4457}" type="presOf" srcId="{500F40C6-580E-4884-AE08-852A6C1612D6}" destId="{DD1F18C4-60F4-44B9-9775-484E1BEBFC42}" srcOrd="1" destOrd="0" presId="urn:microsoft.com/office/officeart/2005/8/layout/orgChart1"/>
    <dgm:cxn modelId="{F2B1336D-55C6-4E59-8B53-3A73E3CDAA3E}" type="presOf" srcId="{7F2251E0-7EB6-467F-B37F-F80C9752E633}" destId="{CD3A65F7-5A50-4318-9AE1-3D9FB76AC2BD}" srcOrd="0" destOrd="0" presId="urn:microsoft.com/office/officeart/2005/8/layout/orgChart1"/>
    <dgm:cxn modelId="{D0631BBE-2B37-4402-9108-4DAA114998F3}" type="presOf" srcId="{16E0EA1E-39C8-4379-A087-9DD2717CF29C}" destId="{E004E13E-E15F-4396-A7EA-A5AEE410EBF1}" srcOrd="0" destOrd="0" presId="urn:microsoft.com/office/officeart/2005/8/layout/orgChart1"/>
    <dgm:cxn modelId="{4320ACAD-123C-40DB-8D52-09FF9D71F629}" srcId="{035A950A-AA74-4E3B-A391-D1E258A906F5}" destId="{463C0752-AF9B-4962-9B7B-EB1FC4D41C04}" srcOrd="4" destOrd="0" parTransId="{6993E26E-F721-4C86-872B-8FF17D051213}" sibTransId="{EA44BDA8-9CBC-4D55-80CF-F716794623CC}"/>
    <dgm:cxn modelId="{DC1D7EFD-40C1-4537-B6F3-F1A8E54D7B75}" type="presOf" srcId="{E12E731F-3272-4EE4-98D2-75D4696338A6}" destId="{96F0989E-AF34-40C4-A207-99FD11F692E8}" srcOrd="1" destOrd="0" presId="urn:microsoft.com/office/officeart/2005/8/layout/orgChart1"/>
    <dgm:cxn modelId="{3A81DB6D-230D-4104-ACBE-CAF648F78856}" srcId="{322475BC-26B4-4578-B4D3-F2410693D819}" destId="{94C2497F-FE99-4710-B8D9-F65CE441CFA6}" srcOrd="0" destOrd="0" parTransId="{90DF4BC8-E755-4616-9130-571D1D5F1E35}" sibTransId="{9564B806-4B00-43B4-BDB8-8ECFE7A14218}"/>
    <dgm:cxn modelId="{D66B2FB4-F1BA-4A91-8D57-00690000F0D6}" type="presOf" srcId="{4C91EB2C-54C3-4177-943B-2069B8965736}" destId="{A325576A-4762-4765-9924-F6849093A76C}" srcOrd="0" destOrd="0" presId="urn:microsoft.com/office/officeart/2005/8/layout/orgChart1"/>
    <dgm:cxn modelId="{68BD04C7-DCB8-4051-ACF5-F9B1224485CF}" type="presOf" srcId="{7F2251E0-7EB6-467F-B37F-F80C9752E633}" destId="{47A46EC2-D49B-43F6-BC6B-FCA8A6BA3675}" srcOrd="1" destOrd="0" presId="urn:microsoft.com/office/officeart/2005/8/layout/orgChart1"/>
    <dgm:cxn modelId="{75A1099A-9B0D-4629-AD67-4E4EB95B941F}" type="presOf" srcId="{9E49E513-A19A-4202-BDD0-C41888AC1B34}" destId="{AD5478BD-B22F-4B39-8E77-08F9464F61B4}" srcOrd="0" destOrd="0" presId="urn:microsoft.com/office/officeart/2005/8/layout/orgChart1"/>
    <dgm:cxn modelId="{12416A39-F1A5-441C-987D-9C165E0CFD6F}" srcId="{322475BC-26B4-4578-B4D3-F2410693D819}" destId="{500F40C6-580E-4884-AE08-852A6C1612D6}" srcOrd="4" destOrd="0" parTransId="{4C91EB2C-54C3-4177-943B-2069B8965736}" sibTransId="{536DD4F6-279A-4986-BEC9-E32D4DB77823}"/>
    <dgm:cxn modelId="{744758B7-2009-4A68-9CEA-0585971F8168}" srcId="{322475BC-26B4-4578-B4D3-F2410693D819}" destId="{29A22A52-0531-4CE8-9597-0CB678BABA57}" srcOrd="3" destOrd="0" parTransId="{EEFBE78F-D62C-4003-86CE-E00248FA6A99}" sibTransId="{7B95BAFD-1204-4279-8181-C9CB7FD1816D}"/>
    <dgm:cxn modelId="{DDAC60DA-550B-4EF2-BE54-52636FA6F8E6}" type="presOf" srcId="{6993E26E-F721-4C86-872B-8FF17D051213}" destId="{B1FA560F-5E41-4689-89C0-BBC73B2DB572}" srcOrd="0" destOrd="0" presId="urn:microsoft.com/office/officeart/2005/8/layout/orgChart1"/>
    <dgm:cxn modelId="{B3F55B38-A2AF-4C87-9DA8-7073003DB17A}" srcId="{FDE848D9-D17B-4E12-8535-41BD9C19BDD7}" destId="{035A950A-AA74-4E3B-A391-D1E258A906F5}" srcOrd="0" destOrd="0" parTransId="{C126F7D0-12BC-4ED8-B4EF-70DC1AB804FD}" sibTransId="{B3AD2ED2-A2C9-4601-8BEC-04FA44F0BD63}"/>
    <dgm:cxn modelId="{D3F6C34E-3772-408A-AEAA-344869FA8742}" type="presOf" srcId="{500F40C6-580E-4884-AE08-852A6C1612D6}" destId="{F1ED6996-AD33-420D-BDBA-C58C947725DA}" srcOrd="0" destOrd="0" presId="urn:microsoft.com/office/officeart/2005/8/layout/orgChart1"/>
    <dgm:cxn modelId="{28567B04-0728-4C1D-8B62-20D8354F884F}" srcId="{322475BC-26B4-4578-B4D3-F2410693D819}" destId="{DC9CF737-AC0D-4EBA-9E0E-E9FEA86C7564}" srcOrd="2" destOrd="0" parTransId="{2CB6FB12-1D6A-4560-8A88-BC9DBA79CB5C}" sibTransId="{2AEA3235-79AC-43C5-AEE3-6B52CB0D1E0F}"/>
    <dgm:cxn modelId="{2D64D85E-4BBF-4971-B268-F3288F4FD178}" type="presOf" srcId="{463C0752-AF9B-4962-9B7B-EB1FC4D41C04}" destId="{06C8B432-4192-498F-9578-3237EFB5DA79}" srcOrd="0" destOrd="0" presId="urn:microsoft.com/office/officeart/2005/8/layout/orgChart1"/>
    <dgm:cxn modelId="{07AD95B9-1568-41A6-8677-14FB8D52B2EA}" srcId="{035A950A-AA74-4E3B-A391-D1E258A906F5}" destId="{650870EE-E386-4FDE-9F9C-31551DAF8DA9}" srcOrd="1" destOrd="0" parTransId="{8B8CE730-D44C-4E25-9C0D-E7E5190F630D}" sibTransId="{269716C3-F0C9-4CEF-9CC4-1968CF48611C}"/>
    <dgm:cxn modelId="{0648C23D-1AAE-4AC0-A23D-1A072821EA65}" type="presOf" srcId="{322475BC-26B4-4578-B4D3-F2410693D819}" destId="{408A619B-30F6-4156-A5EA-8C35F3297111}" srcOrd="1" destOrd="0" presId="urn:microsoft.com/office/officeart/2005/8/layout/orgChart1"/>
    <dgm:cxn modelId="{92BBAACD-35F8-48D1-81DA-6D0B73CD526B}" type="presOf" srcId="{9974E6EC-FE93-4931-8011-BFA6355584CD}" destId="{AF9A19BE-592F-4A0D-B266-0E2325C54691}" srcOrd="0" destOrd="0" presId="urn:microsoft.com/office/officeart/2005/8/layout/orgChart1"/>
    <dgm:cxn modelId="{B3270B80-5EC7-4D31-BC59-AE8CFF5D41AF}" type="presOf" srcId="{650870EE-E386-4FDE-9F9C-31551DAF8DA9}" destId="{6B6C9343-A71B-4DE2-8D85-1D867FF768C3}" srcOrd="0" destOrd="0" presId="urn:microsoft.com/office/officeart/2005/8/layout/orgChart1"/>
    <dgm:cxn modelId="{6DD3A9F8-230E-4E6D-9843-D4BA032D22FF}" srcId="{035A950A-AA74-4E3B-A391-D1E258A906F5}" destId="{E12E731F-3272-4EE4-98D2-75D4696338A6}" srcOrd="0" destOrd="0" parTransId="{5EB888DF-D9A8-4E4B-A237-E5B3DAED6A45}" sibTransId="{D42883C5-F82D-423C-A9EC-11358BD47189}"/>
    <dgm:cxn modelId="{109B4D0D-B4E6-473B-AE29-89218E0317A4}" type="presOf" srcId="{E12E731F-3272-4EE4-98D2-75D4696338A6}" destId="{8A8DA9EC-1961-4464-9AF1-2757A50464EE}" srcOrd="0" destOrd="0" presId="urn:microsoft.com/office/officeart/2005/8/layout/orgChart1"/>
    <dgm:cxn modelId="{68A20BC7-4424-4C5C-8A4F-9CF73279353F}" type="presOf" srcId="{90DF4BC8-E755-4616-9130-571D1D5F1E35}" destId="{CB26AD1C-9323-4030-B361-5213A38CDCFF}" srcOrd="0" destOrd="0" presId="urn:microsoft.com/office/officeart/2005/8/layout/orgChart1"/>
    <dgm:cxn modelId="{D015CF6E-A3FA-4030-9B6D-935562FC1C1B}" srcId="{035A950A-AA74-4E3B-A391-D1E258A906F5}" destId="{7F2251E0-7EB6-467F-B37F-F80C9752E633}" srcOrd="3" destOrd="0" parTransId="{9974E6EC-FE93-4931-8011-BFA6355584CD}" sibTransId="{BE1A89F9-EC95-4ADF-95AA-9CA5A72D2407}"/>
    <dgm:cxn modelId="{F3C476AC-4DA5-4873-8B59-47190DFD3A93}" type="presOf" srcId="{035A950A-AA74-4E3B-A391-D1E258A906F5}" destId="{590A59ED-C1AA-4B5F-AADD-7A20C46C8B80}" srcOrd="1" destOrd="0" presId="urn:microsoft.com/office/officeart/2005/8/layout/orgChart1"/>
    <dgm:cxn modelId="{E1597C93-CAA6-445F-BEFF-8F4B4657689C}" type="presOf" srcId="{5EB888DF-D9A8-4E4B-A237-E5B3DAED6A45}" destId="{1C752715-A486-4AAE-8F5B-EDCABAAB7B6F}" srcOrd="0" destOrd="0" presId="urn:microsoft.com/office/officeart/2005/8/layout/orgChart1"/>
    <dgm:cxn modelId="{ABE4279F-F685-4C94-8CC4-4B908467290C}" type="presOf" srcId="{94C2497F-FE99-4710-B8D9-F65CE441CFA6}" destId="{498E39D0-E286-4044-982D-069634DBCBB8}" srcOrd="0" destOrd="0" presId="urn:microsoft.com/office/officeart/2005/8/layout/orgChart1"/>
    <dgm:cxn modelId="{EB7B9A6D-FA01-46B3-A60B-40A41E1ABA42}" type="presOf" srcId="{8B8CE730-D44C-4E25-9C0D-E7E5190F630D}" destId="{D0E4DB0B-E36C-4529-8BAB-F790AB082036}" srcOrd="0" destOrd="0" presId="urn:microsoft.com/office/officeart/2005/8/layout/orgChart1"/>
    <dgm:cxn modelId="{DDFD61B8-DC75-4E87-A421-FA59E2541069}" type="presOf" srcId="{650870EE-E386-4FDE-9F9C-31551DAF8DA9}" destId="{254E6D02-00D2-4E0D-9994-4D3953E25795}" srcOrd="1" destOrd="0" presId="urn:microsoft.com/office/officeart/2005/8/layout/orgChart1"/>
    <dgm:cxn modelId="{7409155E-D42C-487A-BAF1-C2D7318281CA}" type="presOf" srcId="{DC9CF737-AC0D-4EBA-9E0E-E9FEA86C7564}" destId="{505A824A-8941-4F9B-99C5-00C87B158252}" srcOrd="1" destOrd="0" presId="urn:microsoft.com/office/officeart/2005/8/layout/orgChart1"/>
    <dgm:cxn modelId="{A8D01BC0-92CD-4FCC-843B-90E56248EE9E}" type="presParOf" srcId="{6BCFE312-430E-4D2D-84F4-EA96B6A9CA06}" destId="{D6707FBC-77C1-437C-AB14-E438D7147BA9}" srcOrd="0" destOrd="0" presId="urn:microsoft.com/office/officeart/2005/8/layout/orgChart1"/>
    <dgm:cxn modelId="{903AB7CF-CF30-425B-AC6D-87C96AF8E20D}" type="presParOf" srcId="{D6707FBC-77C1-437C-AB14-E438D7147BA9}" destId="{B19F75F7-01F2-497C-886C-6C25FD7AE43B}" srcOrd="0" destOrd="0" presId="urn:microsoft.com/office/officeart/2005/8/layout/orgChart1"/>
    <dgm:cxn modelId="{8CE80F38-B065-404C-B9CC-232EE4CDEEA2}" type="presParOf" srcId="{B19F75F7-01F2-497C-886C-6C25FD7AE43B}" destId="{BFD60AB7-82F8-4D34-A02F-F04D94018685}" srcOrd="0" destOrd="0" presId="urn:microsoft.com/office/officeart/2005/8/layout/orgChart1"/>
    <dgm:cxn modelId="{3B64A5BA-B139-4314-9B4B-576ED312A3C6}" type="presParOf" srcId="{B19F75F7-01F2-497C-886C-6C25FD7AE43B}" destId="{590A59ED-C1AA-4B5F-AADD-7A20C46C8B80}" srcOrd="1" destOrd="0" presId="urn:microsoft.com/office/officeart/2005/8/layout/orgChart1"/>
    <dgm:cxn modelId="{447A642E-6A49-49CA-A3F7-C514339C4EB4}" type="presParOf" srcId="{D6707FBC-77C1-437C-AB14-E438D7147BA9}" destId="{E3CD4265-2C49-458E-9266-89A9586479D8}" srcOrd="1" destOrd="0" presId="urn:microsoft.com/office/officeart/2005/8/layout/orgChart1"/>
    <dgm:cxn modelId="{1D79EF51-8455-4EC9-851E-8D550983585A}" type="presParOf" srcId="{E3CD4265-2C49-458E-9266-89A9586479D8}" destId="{1C752715-A486-4AAE-8F5B-EDCABAAB7B6F}" srcOrd="0" destOrd="0" presId="urn:microsoft.com/office/officeart/2005/8/layout/orgChart1"/>
    <dgm:cxn modelId="{8E6BCDFC-2ED9-4334-B0DE-CD8C9184EAAB}" type="presParOf" srcId="{E3CD4265-2C49-458E-9266-89A9586479D8}" destId="{BF5D401E-36DB-4F4F-936E-6DFC6572A11A}" srcOrd="1" destOrd="0" presId="urn:microsoft.com/office/officeart/2005/8/layout/orgChart1"/>
    <dgm:cxn modelId="{A10643C2-F2CF-43EB-90C1-2E04DD59927E}" type="presParOf" srcId="{BF5D401E-36DB-4F4F-936E-6DFC6572A11A}" destId="{E36DEA38-9B18-4CFF-B65D-510AB9DA2FCC}" srcOrd="0" destOrd="0" presId="urn:microsoft.com/office/officeart/2005/8/layout/orgChart1"/>
    <dgm:cxn modelId="{CA690F8E-B61B-4787-9A91-979048D1D647}" type="presParOf" srcId="{E36DEA38-9B18-4CFF-B65D-510AB9DA2FCC}" destId="{8A8DA9EC-1961-4464-9AF1-2757A50464EE}" srcOrd="0" destOrd="0" presId="urn:microsoft.com/office/officeart/2005/8/layout/orgChart1"/>
    <dgm:cxn modelId="{3D7634E1-0C11-47CC-946A-F50BB2CD9766}" type="presParOf" srcId="{E36DEA38-9B18-4CFF-B65D-510AB9DA2FCC}" destId="{96F0989E-AF34-40C4-A207-99FD11F692E8}" srcOrd="1" destOrd="0" presId="urn:microsoft.com/office/officeart/2005/8/layout/orgChart1"/>
    <dgm:cxn modelId="{5220C1D9-CC78-45BE-AC75-DC4FB7E16849}" type="presParOf" srcId="{BF5D401E-36DB-4F4F-936E-6DFC6572A11A}" destId="{1B777F9A-F31C-402E-A3BA-26FB1CCCB03E}" srcOrd="1" destOrd="0" presId="urn:microsoft.com/office/officeart/2005/8/layout/orgChart1"/>
    <dgm:cxn modelId="{105DDB73-C5B4-42F8-B514-5F268289522B}" type="presParOf" srcId="{BF5D401E-36DB-4F4F-936E-6DFC6572A11A}" destId="{1B4246F0-C1B3-4F15-B0D7-DF042EE3DD9E}" srcOrd="2" destOrd="0" presId="urn:microsoft.com/office/officeart/2005/8/layout/orgChart1"/>
    <dgm:cxn modelId="{311F8F68-DB5D-4265-8462-08DB479DC1DF}" type="presParOf" srcId="{E3CD4265-2C49-458E-9266-89A9586479D8}" destId="{D0E4DB0B-E36C-4529-8BAB-F790AB082036}" srcOrd="2" destOrd="0" presId="urn:microsoft.com/office/officeart/2005/8/layout/orgChart1"/>
    <dgm:cxn modelId="{D5BAC024-465F-4811-A422-F03CBAFD5F59}" type="presParOf" srcId="{E3CD4265-2C49-458E-9266-89A9586479D8}" destId="{79063644-D4F1-46C9-B740-B78835A73E2D}" srcOrd="3" destOrd="0" presId="urn:microsoft.com/office/officeart/2005/8/layout/orgChart1"/>
    <dgm:cxn modelId="{28B278B1-8D56-4BE6-9FC0-936FC28E0ECB}" type="presParOf" srcId="{79063644-D4F1-46C9-B740-B78835A73E2D}" destId="{0AF73148-D4B8-4103-B7D1-B3DD1A0B5D57}" srcOrd="0" destOrd="0" presId="urn:microsoft.com/office/officeart/2005/8/layout/orgChart1"/>
    <dgm:cxn modelId="{AC97E344-BEDF-468B-8DF4-6B3C79B68534}" type="presParOf" srcId="{0AF73148-D4B8-4103-B7D1-B3DD1A0B5D57}" destId="{6B6C9343-A71B-4DE2-8D85-1D867FF768C3}" srcOrd="0" destOrd="0" presId="urn:microsoft.com/office/officeart/2005/8/layout/orgChart1"/>
    <dgm:cxn modelId="{935957F4-02AE-4A6C-8624-857962CCA83C}" type="presParOf" srcId="{0AF73148-D4B8-4103-B7D1-B3DD1A0B5D57}" destId="{254E6D02-00D2-4E0D-9994-4D3953E25795}" srcOrd="1" destOrd="0" presId="urn:microsoft.com/office/officeart/2005/8/layout/orgChart1"/>
    <dgm:cxn modelId="{0813DC30-14E2-4C8E-895E-E1FEA93B9107}" type="presParOf" srcId="{79063644-D4F1-46C9-B740-B78835A73E2D}" destId="{DE83C061-645A-48C2-B6B0-2D2472F1E719}" srcOrd="1" destOrd="0" presId="urn:microsoft.com/office/officeart/2005/8/layout/orgChart1"/>
    <dgm:cxn modelId="{BD9D621E-6F88-44E0-B7C7-228D6129F148}" type="presParOf" srcId="{79063644-D4F1-46C9-B740-B78835A73E2D}" destId="{B6F396CE-4082-4D78-8AE0-072351B6B89F}" srcOrd="2" destOrd="0" presId="urn:microsoft.com/office/officeart/2005/8/layout/orgChart1"/>
    <dgm:cxn modelId="{EC8B03B2-D298-4624-B928-9C4257827970}" type="presParOf" srcId="{E3CD4265-2C49-458E-9266-89A9586479D8}" destId="{AD5478BD-B22F-4B39-8E77-08F9464F61B4}" srcOrd="4" destOrd="0" presId="urn:microsoft.com/office/officeart/2005/8/layout/orgChart1"/>
    <dgm:cxn modelId="{49C13B68-7E89-41C1-B1D4-3F3EC37DA12F}" type="presParOf" srcId="{E3CD4265-2C49-458E-9266-89A9586479D8}" destId="{FE9F1796-CD66-4321-9263-3F0838B7AD7D}" srcOrd="5" destOrd="0" presId="urn:microsoft.com/office/officeart/2005/8/layout/orgChart1"/>
    <dgm:cxn modelId="{0DEEC2F1-F3D0-4D2A-805B-FFBC7B7BAF0E}" type="presParOf" srcId="{FE9F1796-CD66-4321-9263-3F0838B7AD7D}" destId="{56DAF3CC-ED26-4843-9D9A-A9A63D806689}" srcOrd="0" destOrd="0" presId="urn:microsoft.com/office/officeart/2005/8/layout/orgChart1"/>
    <dgm:cxn modelId="{F4F84532-C7F1-4AC0-8782-391998AE94E3}" type="presParOf" srcId="{56DAF3CC-ED26-4843-9D9A-A9A63D806689}" destId="{F8306EF5-4372-4158-8999-CE9D5CA06B5A}" srcOrd="0" destOrd="0" presId="urn:microsoft.com/office/officeart/2005/8/layout/orgChart1"/>
    <dgm:cxn modelId="{EAC0968B-6CD6-4894-9794-F251B61AB99F}" type="presParOf" srcId="{56DAF3CC-ED26-4843-9D9A-A9A63D806689}" destId="{408A619B-30F6-4156-A5EA-8C35F3297111}" srcOrd="1" destOrd="0" presId="urn:microsoft.com/office/officeart/2005/8/layout/orgChart1"/>
    <dgm:cxn modelId="{02C30FB4-69D1-47F8-B985-AC3043AE70DB}" type="presParOf" srcId="{FE9F1796-CD66-4321-9263-3F0838B7AD7D}" destId="{5BF1F250-315D-40E2-8475-B699A1830C64}" srcOrd="1" destOrd="0" presId="urn:microsoft.com/office/officeart/2005/8/layout/orgChart1"/>
    <dgm:cxn modelId="{20AF210D-6561-4562-8BD3-78D9A5C5F19E}" type="presParOf" srcId="{5BF1F250-315D-40E2-8475-B699A1830C64}" destId="{CB26AD1C-9323-4030-B361-5213A38CDCFF}" srcOrd="0" destOrd="0" presId="urn:microsoft.com/office/officeart/2005/8/layout/orgChart1"/>
    <dgm:cxn modelId="{2F5E3381-3453-47CC-94C1-ADF696BF4B7B}" type="presParOf" srcId="{5BF1F250-315D-40E2-8475-B699A1830C64}" destId="{EF43E357-3FF6-4D88-BC46-3EE119219E6A}" srcOrd="1" destOrd="0" presId="urn:microsoft.com/office/officeart/2005/8/layout/orgChart1"/>
    <dgm:cxn modelId="{B752D1F2-2783-4F66-81C4-7AED02EE7ECA}" type="presParOf" srcId="{EF43E357-3FF6-4D88-BC46-3EE119219E6A}" destId="{1DCA7769-D7B7-4228-967F-E5B8653ED3B5}" srcOrd="0" destOrd="0" presId="urn:microsoft.com/office/officeart/2005/8/layout/orgChart1"/>
    <dgm:cxn modelId="{3CF394B4-4735-4F30-B37C-D437F1E011D2}" type="presParOf" srcId="{1DCA7769-D7B7-4228-967F-E5B8653ED3B5}" destId="{498E39D0-E286-4044-982D-069634DBCBB8}" srcOrd="0" destOrd="0" presId="urn:microsoft.com/office/officeart/2005/8/layout/orgChart1"/>
    <dgm:cxn modelId="{6157A62F-AF16-47FF-A795-BBB8DB6019EB}" type="presParOf" srcId="{1DCA7769-D7B7-4228-967F-E5B8653ED3B5}" destId="{8C64B8BC-02B6-4842-84A3-1691B43CCD93}" srcOrd="1" destOrd="0" presId="urn:microsoft.com/office/officeart/2005/8/layout/orgChart1"/>
    <dgm:cxn modelId="{BD36B6B4-B90D-412B-99FF-AC822C00C990}" type="presParOf" srcId="{EF43E357-3FF6-4D88-BC46-3EE119219E6A}" destId="{D40380A4-8123-4E03-BE2F-5E660AB2C87B}" srcOrd="1" destOrd="0" presId="urn:microsoft.com/office/officeart/2005/8/layout/orgChart1"/>
    <dgm:cxn modelId="{7570CAC3-0AA3-4A0F-8049-6F7DFCEE42CF}" type="presParOf" srcId="{EF43E357-3FF6-4D88-BC46-3EE119219E6A}" destId="{D3A2EAFC-1094-4BC7-98AC-CD8338325ABB}" srcOrd="2" destOrd="0" presId="urn:microsoft.com/office/officeart/2005/8/layout/orgChart1"/>
    <dgm:cxn modelId="{95A7159D-7D25-4D32-9B78-325991B6809A}" type="presParOf" srcId="{5BF1F250-315D-40E2-8475-B699A1830C64}" destId="{316FCD88-301F-4173-A8BC-7898ED2F43CC}" srcOrd="2" destOrd="0" presId="urn:microsoft.com/office/officeart/2005/8/layout/orgChart1"/>
    <dgm:cxn modelId="{0D0FD093-4F48-409F-B74B-A5249856D510}" type="presParOf" srcId="{5BF1F250-315D-40E2-8475-B699A1830C64}" destId="{B7AFB6AC-FD18-40E2-B157-9B1D21B2FC13}" srcOrd="3" destOrd="0" presId="urn:microsoft.com/office/officeart/2005/8/layout/orgChart1"/>
    <dgm:cxn modelId="{6EB39E85-C08D-4785-ABA1-E22FADACB4F8}" type="presParOf" srcId="{B7AFB6AC-FD18-40E2-B157-9B1D21B2FC13}" destId="{41EEDA64-F2D7-46EF-9945-DEFCA173D452}" srcOrd="0" destOrd="0" presId="urn:microsoft.com/office/officeart/2005/8/layout/orgChart1"/>
    <dgm:cxn modelId="{A9300927-1C93-4A07-9FB4-9901249C1B26}" type="presParOf" srcId="{41EEDA64-F2D7-46EF-9945-DEFCA173D452}" destId="{E004E13E-E15F-4396-A7EA-A5AEE410EBF1}" srcOrd="0" destOrd="0" presId="urn:microsoft.com/office/officeart/2005/8/layout/orgChart1"/>
    <dgm:cxn modelId="{0B115335-D173-42C4-BAEB-87F93CFC8A30}" type="presParOf" srcId="{41EEDA64-F2D7-46EF-9945-DEFCA173D452}" destId="{4FFDFFBF-E3B0-47AB-86E2-D9F44A4D54C4}" srcOrd="1" destOrd="0" presId="urn:microsoft.com/office/officeart/2005/8/layout/orgChart1"/>
    <dgm:cxn modelId="{BEF29412-33C2-42E2-8975-676C7C0EBC44}" type="presParOf" srcId="{B7AFB6AC-FD18-40E2-B157-9B1D21B2FC13}" destId="{CA82A245-B9B1-400B-BE60-11B909E5AD38}" srcOrd="1" destOrd="0" presId="urn:microsoft.com/office/officeart/2005/8/layout/orgChart1"/>
    <dgm:cxn modelId="{5D12FF37-7DBC-48A7-AEB9-66066E1246FC}" type="presParOf" srcId="{B7AFB6AC-FD18-40E2-B157-9B1D21B2FC13}" destId="{5355D852-A3EA-4162-91D7-AF90C4E2FCDF}" srcOrd="2" destOrd="0" presId="urn:microsoft.com/office/officeart/2005/8/layout/orgChart1"/>
    <dgm:cxn modelId="{500FB058-88C6-4602-A2DB-03A8813738C5}" type="presParOf" srcId="{5BF1F250-315D-40E2-8475-B699A1830C64}" destId="{324EC7DD-1DF1-4D22-9596-05E522F5DD8E}" srcOrd="4" destOrd="0" presId="urn:microsoft.com/office/officeart/2005/8/layout/orgChart1"/>
    <dgm:cxn modelId="{C0EBA8A5-AA69-410A-B949-C8B9BC79DEF5}" type="presParOf" srcId="{5BF1F250-315D-40E2-8475-B699A1830C64}" destId="{C35F8099-F51C-46DD-8402-3643BB1192F9}" srcOrd="5" destOrd="0" presId="urn:microsoft.com/office/officeart/2005/8/layout/orgChart1"/>
    <dgm:cxn modelId="{BEADC4BA-0D05-4C71-BC7B-71C63ED87C8E}" type="presParOf" srcId="{C35F8099-F51C-46DD-8402-3643BB1192F9}" destId="{FC5256BC-26E3-491D-9166-5BDAED6E93BE}" srcOrd="0" destOrd="0" presId="urn:microsoft.com/office/officeart/2005/8/layout/orgChart1"/>
    <dgm:cxn modelId="{20C37EC9-C2D5-4B84-B1EE-7519748EC989}" type="presParOf" srcId="{FC5256BC-26E3-491D-9166-5BDAED6E93BE}" destId="{63918D4C-C420-4506-9C2C-7E015A480962}" srcOrd="0" destOrd="0" presId="urn:microsoft.com/office/officeart/2005/8/layout/orgChart1"/>
    <dgm:cxn modelId="{F757BCDB-D32D-4AE1-ABEF-4FA96949EECF}" type="presParOf" srcId="{FC5256BC-26E3-491D-9166-5BDAED6E93BE}" destId="{505A824A-8941-4F9B-99C5-00C87B158252}" srcOrd="1" destOrd="0" presId="urn:microsoft.com/office/officeart/2005/8/layout/orgChart1"/>
    <dgm:cxn modelId="{7E5F1953-110A-44BB-B49D-DD7316968379}" type="presParOf" srcId="{C35F8099-F51C-46DD-8402-3643BB1192F9}" destId="{5369B6CD-8C36-4C62-A7DA-EAF3D43CF6A3}" srcOrd="1" destOrd="0" presId="urn:microsoft.com/office/officeart/2005/8/layout/orgChart1"/>
    <dgm:cxn modelId="{52853068-8361-4719-9CA1-D5A997E95FED}" type="presParOf" srcId="{C35F8099-F51C-46DD-8402-3643BB1192F9}" destId="{0B69BADB-7555-465C-8259-EAE9E1D8FFE7}" srcOrd="2" destOrd="0" presId="urn:microsoft.com/office/officeart/2005/8/layout/orgChart1"/>
    <dgm:cxn modelId="{67EB6342-093D-4783-B5F5-5DD049DB1427}" type="presParOf" srcId="{5BF1F250-315D-40E2-8475-B699A1830C64}" destId="{8F96E67D-77DE-45DB-AF10-898CA164A054}" srcOrd="6" destOrd="0" presId="urn:microsoft.com/office/officeart/2005/8/layout/orgChart1"/>
    <dgm:cxn modelId="{ED328391-2BE0-49DC-92A0-1DD6091018AC}" type="presParOf" srcId="{5BF1F250-315D-40E2-8475-B699A1830C64}" destId="{51AD00BD-142F-4672-8236-EFA089DBED7D}" srcOrd="7" destOrd="0" presId="urn:microsoft.com/office/officeart/2005/8/layout/orgChart1"/>
    <dgm:cxn modelId="{1976EA17-E4ED-4337-BE19-92E7D3BF9097}" type="presParOf" srcId="{51AD00BD-142F-4672-8236-EFA089DBED7D}" destId="{1E48B4F2-B002-4A53-AD8E-99BD6BDD083B}" srcOrd="0" destOrd="0" presId="urn:microsoft.com/office/officeart/2005/8/layout/orgChart1"/>
    <dgm:cxn modelId="{BF041D8F-3D7A-43B3-A942-76F878810A02}" type="presParOf" srcId="{1E48B4F2-B002-4A53-AD8E-99BD6BDD083B}" destId="{6F8127E3-79CA-4CFE-9095-92213AC7C55E}" srcOrd="0" destOrd="0" presId="urn:microsoft.com/office/officeart/2005/8/layout/orgChart1"/>
    <dgm:cxn modelId="{D63F9E09-3709-482B-B4BA-1C4725876120}" type="presParOf" srcId="{1E48B4F2-B002-4A53-AD8E-99BD6BDD083B}" destId="{71EDFED1-C7D3-4D0A-89B0-179C6A8B61F4}" srcOrd="1" destOrd="0" presId="urn:microsoft.com/office/officeart/2005/8/layout/orgChart1"/>
    <dgm:cxn modelId="{6DCD8AB9-BAC5-4910-AFA2-1BCCF9525C9B}" type="presParOf" srcId="{51AD00BD-142F-4672-8236-EFA089DBED7D}" destId="{42B41BF4-CCDB-4681-876C-BB662E476FE5}" srcOrd="1" destOrd="0" presId="urn:microsoft.com/office/officeart/2005/8/layout/orgChart1"/>
    <dgm:cxn modelId="{30C35489-3D22-4099-A282-F63DF24D2313}" type="presParOf" srcId="{51AD00BD-142F-4672-8236-EFA089DBED7D}" destId="{5245333B-B81C-47E8-AC54-159C0D0DDEA9}" srcOrd="2" destOrd="0" presId="urn:microsoft.com/office/officeart/2005/8/layout/orgChart1"/>
    <dgm:cxn modelId="{1BB0F59E-B13F-48C9-A025-A3EADC052BA1}" type="presParOf" srcId="{5BF1F250-315D-40E2-8475-B699A1830C64}" destId="{A325576A-4762-4765-9924-F6849093A76C}" srcOrd="8" destOrd="0" presId="urn:microsoft.com/office/officeart/2005/8/layout/orgChart1"/>
    <dgm:cxn modelId="{716701D9-1D6B-4000-AA83-031061AA27D7}" type="presParOf" srcId="{5BF1F250-315D-40E2-8475-B699A1830C64}" destId="{EE32E519-1956-41AD-8D60-88A419859EDD}" srcOrd="9" destOrd="0" presId="urn:microsoft.com/office/officeart/2005/8/layout/orgChart1"/>
    <dgm:cxn modelId="{18940FAA-5453-432E-8D4E-BA78AD26DE14}" type="presParOf" srcId="{EE32E519-1956-41AD-8D60-88A419859EDD}" destId="{F6827455-DCB5-42C4-B98D-022CE3692D52}" srcOrd="0" destOrd="0" presId="urn:microsoft.com/office/officeart/2005/8/layout/orgChart1"/>
    <dgm:cxn modelId="{C8D1AA66-D255-44EA-A85F-81FE1C08DF96}" type="presParOf" srcId="{F6827455-DCB5-42C4-B98D-022CE3692D52}" destId="{F1ED6996-AD33-420D-BDBA-C58C947725DA}" srcOrd="0" destOrd="0" presId="urn:microsoft.com/office/officeart/2005/8/layout/orgChart1"/>
    <dgm:cxn modelId="{CD618D06-7FB6-4636-90CB-452B422CF570}" type="presParOf" srcId="{F6827455-DCB5-42C4-B98D-022CE3692D52}" destId="{DD1F18C4-60F4-44B9-9775-484E1BEBFC42}" srcOrd="1" destOrd="0" presId="urn:microsoft.com/office/officeart/2005/8/layout/orgChart1"/>
    <dgm:cxn modelId="{4FEF3510-5904-4C1B-9DA7-522983E78803}" type="presParOf" srcId="{EE32E519-1956-41AD-8D60-88A419859EDD}" destId="{19036CD4-1524-4255-8B2E-5FF2E9C18A1E}" srcOrd="1" destOrd="0" presId="urn:microsoft.com/office/officeart/2005/8/layout/orgChart1"/>
    <dgm:cxn modelId="{F9A58646-B448-496E-8669-83D79277F0BE}" type="presParOf" srcId="{EE32E519-1956-41AD-8D60-88A419859EDD}" destId="{29FA6DE5-C540-40D9-A4C9-E9685A13AF8A}" srcOrd="2" destOrd="0" presId="urn:microsoft.com/office/officeart/2005/8/layout/orgChart1"/>
    <dgm:cxn modelId="{ED37B9AC-23CA-4448-8CC5-7DA3ED969846}" type="presParOf" srcId="{FE9F1796-CD66-4321-9263-3F0838B7AD7D}" destId="{A470B98C-5CE6-46F6-A901-598CE3226CE7}" srcOrd="2" destOrd="0" presId="urn:microsoft.com/office/officeart/2005/8/layout/orgChart1"/>
    <dgm:cxn modelId="{0BA1182A-7A27-4185-9D3F-FB0A4CDDC9C4}" type="presParOf" srcId="{E3CD4265-2C49-458E-9266-89A9586479D8}" destId="{AF9A19BE-592F-4A0D-B266-0E2325C54691}" srcOrd="6" destOrd="0" presId="urn:microsoft.com/office/officeart/2005/8/layout/orgChart1"/>
    <dgm:cxn modelId="{C5653C9E-FA8F-46B0-BCF2-6096BAE3E3DD}" type="presParOf" srcId="{E3CD4265-2C49-458E-9266-89A9586479D8}" destId="{F2978E50-A8C6-4C26-A36A-D0F3FABEA268}" srcOrd="7" destOrd="0" presId="urn:microsoft.com/office/officeart/2005/8/layout/orgChart1"/>
    <dgm:cxn modelId="{0FD7DA9C-D7AF-489E-AF77-E41B01F2729C}" type="presParOf" srcId="{F2978E50-A8C6-4C26-A36A-D0F3FABEA268}" destId="{3AFC0FCF-620D-4263-A9E1-1C5EA4449411}" srcOrd="0" destOrd="0" presId="urn:microsoft.com/office/officeart/2005/8/layout/orgChart1"/>
    <dgm:cxn modelId="{171CA20D-E6C7-4337-AD70-DA4DFC73F986}" type="presParOf" srcId="{3AFC0FCF-620D-4263-A9E1-1C5EA4449411}" destId="{CD3A65F7-5A50-4318-9AE1-3D9FB76AC2BD}" srcOrd="0" destOrd="0" presId="urn:microsoft.com/office/officeart/2005/8/layout/orgChart1"/>
    <dgm:cxn modelId="{7E02AF43-8266-4FC2-A020-33C1C4AD93C6}" type="presParOf" srcId="{3AFC0FCF-620D-4263-A9E1-1C5EA4449411}" destId="{47A46EC2-D49B-43F6-BC6B-FCA8A6BA3675}" srcOrd="1" destOrd="0" presId="urn:microsoft.com/office/officeart/2005/8/layout/orgChart1"/>
    <dgm:cxn modelId="{D0218839-FCA1-4E7E-A928-EA88F7D33923}" type="presParOf" srcId="{F2978E50-A8C6-4C26-A36A-D0F3FABEA268}" destId="{5FF10434-A0C1-4010-B6B9-406539C3255F}" srcOrd="1" destOrd="0" presId="urn:microsoft.com/office/officeart/2005/8/layout/orgChart1"/>
    <dgm:cxn modelId="{186F867C-B65D-48BF-A3A9-A233D4777165}" type="presParOf" srcId="{F2978E50-A8C6-4C26-A36A-D0F3FABEA268}" destId="{1F065F81-C1FD-49E7-924F-479225735A68}" srcOrd="2" destOrd="0" presId="urn:microsoft.com/office/officeart/2005/8/layout/orgChart1"/>
    <dgm:cxn modelId="{78559A60-D556-41C7-98FB-A40724729239}" type="presParOf" srcId="{E3CD4265-2C49-458E-9266-89A9586479D8}" destId="{B1FA560F-5E41-4689-89C0-BBC73B2DB572}" srcOrd="8" destOrd="0" presId="urn:microsoft.com/office/officeart/2005/8/layout/orgChart1"/>
    <dgm:cxn modelId="{1555C888-E0E7-4EC3-9CE6-1212BF6DF9C7}" type="presParOf" srcId="{E3CD4265-2C49-458E-9266-89A9586479D8}" destId="{C69E7CFA-EF64-4973-A003-94399566D794}" srcOrd="9" destOrd="0" presId="urn:microsoft.com/office/officeart/2005/8/layout/orgChart1"/>
    <dgm:cxn modelId="{2EC84CDC-F9DF-4EF4-B2AE-22E97210EDE3}" type="presParOf" srcId="{C69E7CFA-EF64-4973-A003-94399566D794}" destId="{94E26FBF-4A75-417A-9986-901416967426}" srcOrd="0" destOrd="0" presId="urn:microsoft.com/office/officeart/2005/8/layout/orgChart1"/>
    <dgm:cxn modelId="{01A1591F-C751-4CE7-B813-2256395354A5}" type="presParOf" srcId="{94E26FBF-4A75-417A-9986-901416967426}" destId="{06C8B432-4192-498F-9578-3237EFB5DA79}" srcOrd="0" destOrd="0" presId="urn:microsoft.com/office/officeart/2005/8/layout/orgChart1"/>
    <dgm:cxn modelId="{1F7E11F8-C4FB-4ECF-B317-020030DB8614}" type="presParOf" srcId="{94E26FBF-4A75-417A-9986-901416967426}" destId="{CE1A7CF6-085C-460C-B291-C6C868D92D7E}" srcOrd="1" destOrd="0" presId="urn:microsoft.com/office/officeart/2005/8/layout/orgChart1"/>
    <dgm:cxn modelId="{83B91AC8-E28B-4148-B07C-4FCAC04EBE60}" type="presParOf" srcId="{C69E7CFA-EF64-4973-A003-94399566D794}" destId="{430975C8-8FF8-4A6D-8D2E-0288C7D56AEB}" srcOrd="1" destOrd="0" presId="urn:microsoft.com/office/officeart/2005/8/layout/orgChart1"/>
    <dgm:cxn modelId="{DAC8224F-2B83-41F8-88C0-E32A7A9ECEE4}" type="presParOf" srcId="{C69E7CFA-EF64-4973-A003-94399566D794}" destId="{31A91044-5171-40B6-A55E-80EA7781EBF2}" srcOrd="2" destOrd="0" presId="urn:microsoft.com/office/officeart/2005/8/layout/orgChart1"/>
    <dgm:cxn modelId="{8A9C2195-4E50-48EE-96EA-18014F2DF22C}" type="presParOf" srcId="{D6707FBC-77C1-437C-AB14-E438D7147BA9}" destId="{D87A1532-26C8-4840-87D4-0FD5785A1AB0}"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A560F-5E41-4689-89C0-BBC73B2DB572}">
      <dsp:nvSpPr>
        <dsp:cNvPr id="0" name=""/>
        <dsp:cNvSpPr/>
      </dsp:nvSpPr>
      <dsp:spPr>
        <a:xfrm>
          <a:off x="4572000" y="2500120"/>
          <a:ext cx="3788475" cy="328752"/>
        </a:xfrm>
        <a:custGeom>
          <a:avLst/>
          <a:gdLst/>
          <a:ahLst/>
          <a:cxnLst/>
          <a:rect l="0" t="0" r="0" b="0"/>
          <a:pathLst>
            <a:path>
              <a:moveTo>
                <a:pt x="0" y="0"/>
              </a:moveTo>
              <a:lnTo>
                <a:pt x="0" y="164376"/>
              </a:lnTo>
              <a:lnTo>
                <a:pt x="3788475" y="164376"/>
              </a:lnTo>
              <a:lnTo>
                <a:pt x="3788475" y="32875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9A19BE-592F-4A0D-B266-0E2325C54691}">
      <dsp:nvSpPr>
        <dsp:cNvPr id="0" name=""/>
        <dsp:cNvSpPr/>
      </dsp:nvSpPr>
      <dsp:spPr>
        <a:xfrm>
          <a:off x="4572000" y="2500120"/>
          <a:ext cx="1894237" cy="328752"/>
        </a:xfrm>
        <a:custGeom>
          <a:avLst/>
          <a:gdLst/>
          <a:ahLst/>
          <a:cxnLst/>
          <a:rect l="0" t="0" r="0" b="0"/>
          <a:pathLst>
            <a:path>
              <a:moveTo>
                <a:pt x="0" y="0"/>
              </a:moveTo>
              <a:lnTo>
                <a:pt x="0" y="164376"/>
              </a:lnTo>
              <a:lnTo>
                <a:pt x="1894237" y="164376"/>
              </a:lnTo>
              <a:lnTo>
                <a:pt x="1894237" y="32875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325576A-4762-4765-9924-F6849093A76C}">
      <dsp:nvSpPr>
        <dsp:cNvPr id="0" name=""/>
        <dsp:cNvSpPr/>
      </dsp:nvSpPr>
      <dsp:spPr>
        <a:xfrm>
          <a:off x="4572000" y="3611614"/>
          <a:ext cx="3788475" cy="328752"/>
        </a:xfrm>
        <a:custGeom>
          <a:avLst/>
          <a:gdLst/>
          <a:ahLst/>
          <a:cxnLst/>
          <a:rect l="0" t="0" r="0" b="0"/>
          <a:pathLst>
            <a:path>
              <a:moveTo>
                <a:pt x="0" y="0"/>
              </a:moveTo>
              <a:lnTo>
                <a:pt x="0" y="164376"/>
              </a:lnTo>
              <a:lnTo>
                <a:pt x="3788475" y="164376"/>
              </a:lnTo>
              <a:lnTo>
                <a:pt x="3788475" y="3287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F96E67D-77DE-45DB-AF10-898CA164A054}">
      <dsp:nvSpPr>
        <dsp:cNvPr id="0" name=""/>
        <dsp:cNvSpPr/>
      </dsp:nvSpPr>
      <dsp:spPr>
        <a:xfrm>
          <a:off x="4572000" y="3611614"/>
          <a:ext cx="1894237" cy="328752"/>
        </a:xfrm>
        <a:custGeom>
          <a:avLst/>
          <a:gdLst/>
          <a:ahLst/>
          <a:cxnLst/>
          <a:rect l="0" t="0" r="0" b="0"/>
          <a:pathLst>
            <a:path>
              <a:moveTo>
                <a:pt x="0" y="0"/>
              </a:moveTo>
              <a:lnTo>
                <a:pt x="0" y="164376"/>
              </a:lnTo>
              <a:lnTo>
                <a:pt x="1894237" y="164376"/>
              </a:lnTo>
              <a:lnTo>
                <a:pt x="1894237" y="3287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4EC7DD-1DF1-4D22-9596-05E522F5DD8E}">
      <dsp:nvSpPr>
        <dsp:cNvPr id="0" name=""/>
        <dsp:cNvSpPr/>
      </dsp:nvSpPr>
      <dsp:spPr>
        <a:xfrm>
          <a:off x="4526280" y="3611614"/>
          <a:ext cx="91440" cy="328752"/>
        </a:xfrm>
        <a:custGeom>
          <a:avLst/>
          <a:gdLst/>
          <a:ahLst/>
          <a:cxnLst/>
          <a:rect l="0" t="0" r="0" b="0"/>
          <a:pathLst>
            <a:path>
              <a:moveTo>
                <a:pt x="45720" y="0"/>
              </a:moveTo>
              <a:lnTo>
                <a:pt x="45720" y="3287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6FCD88-301F-4173-A8BC-7898ED2F43CC}">
      <dsp:nvSpPr>
        <dsp:cNvPr id="0" name=""/>
        <dsp:cNvSpPr/>
      </dsp:nvSpPr>
      <dsp:spPr>
        <a:xfrm>
          <a:off x="2677762" y="3611614"/>
          <a:ext cx="1894237" cy="328752"/>
        </a:xfrm>
        <a:custGeom>
          <a:avLst/>
          <a:gdLst/>
          <a:ahLst/>
          <a:cxnLst/>
          <a:rect l="0" t="0" r="0" b="0"/>
          <a:pathLst>
            <a:path>
              <a:moveTo>
                <a:pt x="1894237" y="0"/>
              </a:moveTo>
              <a:lnTo>
                <a:pt x="1894237" y="164376"/>
              </a:lnTo>
              <a:lnTo>
                <a:pt x="0" y="164376"/>
              </a:lnTo>
              <a:lnTo>
                <a:pt x="0" y="3287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B26AD1C-9323-4030-B361-5213A38CDCFF}">
      <dsp:nvSpPr>
        <dsp:cNvPr id="0" name=""/>
        <dsp:cNvSpPr/>
      </dsp:nvSpPr>
      <dsp:spPr>
        <a:xfrm>
          <a:off x="783524" y="3611614"/>
          <a:ext cx="3788475" cy="328752"/>
        </a:xfrm>
        <a:custGeom>
          <a:avLst/>
          <a:gdLst/>
          <a:ahLst/>
          <a:cxnLst/>
          <a:rect l="0" t="0" r="0" b="0"/>
          <a:pathLst>
            <a:path>
              <a:moveTo>
                <a:pt x="3788475" y="0"/>
              </a:moveTo>
              <a:lnTo>
                <a:pt x="3788475" y="164376"/>
              </a:lnTo>
              <a:lnTo>
                <a:pt x="0" y="164376"/>
              </a:lnTo>
              <a:lnTo>
                <a:pt x="0" y="3287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5478BD-B22F-4B39-8E77-08F9464F61B4}">
      <dsp:nvSpPr>
        <dsp:cNvPr id="0" name=""/>
        <dsp:cNvSpPr/>
      </dsp:nvSpPr>
      <dsp:spPr>
        <a:xfrm>
          <a:off x="4526280" y="2500120"/>
          <a:ext cx="91440" cy="328752"/>
        </a:xfrm>
        <a:custGeom>
          <a:avLst/>
          <a:gdLst/>
          <a:ahLst/>
          <a:cxnLst/>
          <a:rect l="0" t="0" r="0" b="0"/>
          <a:pathLst>
            <a:path>
              <a:moveTo>
                <a:pt x="45720" y="0"/>
              </a:moveTo>
              <a:lnTo>
                <a:pt x="45720" y="32875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E4DB0B-E36C-4529-8BAB-F790AB082036}">
      <dsp:nvSpPr>
        <dsp:cNvPr id="0" name=""/>
        <dsp:cNvSpPr/>
      </dsp:nvSpPr>
      <dsp:spPr>
        <a:xfrm>
          <a:off x="2677762" y="2500120"/>
          <a:ext cx="1894237" cy="328752"/>
        </a:xfrm>
        <a:custGeom>
          <a:avLst/>
          <a:gdLst/>
          <a:ahLst/>
          <a:cxnLst/>
          <a:rect l="0" t="0" r="0" b="0"/>
          <a:pathLst>
            <a:path>
              <a:moveTo>
                <a:pt x="1894237" y="0"/>
              </a:moveTo>
              <a:lnTo>
                <a:pt x="1894237" y="164376"/>
              </a:lnTo>
              <a:lnTo>
                <a:pt x="0" y="164376"/>
              </a:lnTo>
              <a:lnTo>
                <a:pt x="0" y="32875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C752715-A486-4AAE-8F5B-EDCABAAB7B6F}">
      <dsp:nvSpPr>
        <dsp:cNvPr id="0" name=""/>
        <dsp:cNvSpPr/>
      </dsp:nvSpPr>
      <dsp:spPr>
        <a:xfrm>
          <a:off x="783524" y="2500120"/>
          <a:ext cx="3788475" cy="328752"/>
        </a:xfrm>
        <a:custGeom>
          <a:avLst/>
          <a:gdLst/>
          <a:ahLst/>
          <a:cxnLst/>
          <a:rect l="0" t="0" r="0" b="0"/>
          <a:pathLst>
            <a:path>
              <a:moveTo>
                <a:pt x="3788475" y="0"/>
              </a:moveTo>
              <a:lnTo>
                <a:pt x="3788475" y="164376"/>
              </a:lnTo>
              <a:lnTo>
                <a:pt x="0" y="164376"/>
              </a:lnTo>
              <a:lnTo>
                <a:pt x="0" y="32875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FD60AB7-82F8-4D34-A02F-F04D94018685}">
      <dsp:nvSpPr>
        <dsp:cNvPr id="0" name=""/>
        <dsp:cNvSpPr/>
      </dsp:nvSpPr>
      <dsp:spPr>
        <a:xfrm>
          <a:off x="3789257" y="1717377"/>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3789257" y="1717377"/>
        <a:ext cx="1565485" cy="782742"/>
      </dsp:txXfrm>
    </dsp:sp>
    <dsp:sp modelId="{8A8DA9EC-1961-4464-9AF1-2757A50464EE}">
      <dsp:nvSpPr>
        <dsp:cNvPr id="0" name=""/>
        <dsp:cNvSpPr/>
      </dsp:nvSpPr>
      <dsp:spPr>
        <a:xfrm>
          <a:off x="781" y="2828872"/>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Rujia</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 Family </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781" y="2828872"/>
        <a:ext cx="1565485" cy="782742"/>
      </dsp:txXfrm>
    </dsp:sp>
    <dsp:sp modelId="{6B6C9343-A71B-4DE2-8D85-1D867FF768C3}">
      <dsp:nvSpPr>
        <dsp:cNvPr id="0" name=""/>
        <dsp:cNvSpPr/>
      </dsp:nvSpPr>
      <dsp:spPr>
        <a:xfrm>
          <a:off x="1895019" y="2828872"/>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Ruxue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 Teaching</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1895019" y="2828872"/>
        <a:ext cx="1565485" cy="782742"/>
      </dsp:txXfrm>
    </dsp:sp>
    <dsp:sp modelId="{F8306EF5-4372-4158-8999-CE9D5CA06B5A}">
      <dsp:nvSpPr>
        <dsp:cNvPr id="0" name=""/>
        <dsp:cNvSpPr/>
      </dsp:nvSpPr>
      <dsp:spPr>
        <a:xfrm>
          <a:off x="3789257" y="2828872"/>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Rujiao</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 Religion</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3789257" y="2828872"/>
        <a:ext cx="1565485" cy="782742"/>
      </dsp:txXfrm>
    </dsp:sp>
    <dsp:sp modelId="{498E39D0-E286-4044-982D-069634DBCBB8}">
      <dsp:nvSpPr>
        <dsp:cNvPr id="0" name=""/>
        <dsp:cNvSpPr/>
      </dsp:nvSpPr>
      <dsp:spPr>
        <a:xfrm>
          <a:off x="781" y="3940366"/>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Rujiao: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As a Cult</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781" y="3940366"/>
        <a:ext cx="1565485" cy="782742"/>
      </dsp:txXfrm>
    </dsp:sp>
    <dsp:sp modelId="{E004E13E-E15F-4396-A7EA-A5AEE410EBF1}">
      <dsp:nvSpPr>
        <dsp:cNvPr id="0" name=""/>
        <dsp:cNvSpPr/>
      </dsp:nvSpPr>
      <dsp:spPr>
        <a:xfrm>
          <a:off x="1895019" y="3940366"/>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Lijiao: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As a Religion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of Humanity</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1895019" y="3940366"/>
        <a:ext cx="1565485" cy="782742"/>
      </dsp:txXfrm>
    </dsp:sp>
    <dsp:sp modelId="{63918D4C-C420-4506-9C2C-7E015A480962}">
      <dsp:nvSpPr>
        <dsp:cNvPr id="0" name=""/>
        <dsp:cNvSpPr/>
      </dsp:nvSpPr>
      <dsp:spPr>
        <a:xfrm>
          <a:off x="3789257" y="3940366"/>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Kongjiao: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 Religion of Wisdom</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3789257" y="3940366"/>
        <a:ext cx="1565485" cy="782742"/>
      </dsp:txXfrm>
    </dsp:sp>
    <dsp:sp modelId="{6F8127E3-79CA-4CFE-9095-92213AC7C55E}">
      <dsp:nvSpPr>
        <dsp:cNvPr id="0" name=""/>
        <dsp:cNvSpPr/>
      </dsp:nvSpPr>
      <dsp:spPr>
        <a:xfrm>
          <a:off x="5683494" y="3940366"/>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 Religion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Harmony</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5683494" y="3940366"/>
        <a:ext cx="1565485" cy="782742"/>
      </dsp:txXfrm>
    </dsp:sp>
    <dsp:sp modelId="{F1ED6996-AD33-420D-BDBA-C58C947725DA}">
      <dsp:nvSpPr>
        <dsp:cNvPr id="0" name=""/>
        <dsp:cNvSpPr/>
      </dsp:nvSpPr>
      <dsp:spPr>
        <a:xfrm>
          <a:off x="7577732" y="3940366"/>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 Religion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Family</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7577732" y="3940366"/>
        <a:ext cx="1565485" cy="782742"/>
      </dsp:txXfrm>
    </dsp:sp>
    <dsp:sp modelId="{CD3A65F7-5A50-4318-9AE1-3D9FB76AC2BD}">
      <dsp:nvSpPr>
        <dsp:cNvPr id="0" name=""/>
        <dsp:cNvSpPr/>
      </dsp:nvSpPr>
      <dsp:spPr>
        <a:xfrm>
          <a:off x="5683494" y="2828872"/>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as a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system of Morality </a:t>
          </a:r>
          <a:endParaRPr kumimoji="0" lang="en-GB"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5683494" y="2828872"/>
        <a:ext cx="1565485" cy="782742"/>
      </dsp:txXfrm>
    </dsp:sp>
    <dsp:sp modelId="{06C8B432-4192-498F-9578-3237EFB5DA79}">
      <dsp:nvSpPr>
        <dsp:cNvPr id="0" name=""/>
        <dsp:cNvSpPr/>
      </dsp:nvSpPr>
      <dsp:spPr>
        <a:xfrm>
          <a:off x="7577732" y="2828872"/>
          <a:ext cx="1565485" cy="7827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Confucianism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As a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smtClean="0">
              <a:ln>
                <a:noFill/>
              </a:ln>
              <a:solidFill>
                <a:schemeClr val="tx1"/>
              </a:solidFill>
              <a:effectLst/>
              <a:latin typeface="Times New Roman" panose="02020603050405020304" pitchFamily="18" charset="0"/>
              <a:ea typeface="SimSun" panose="02010600030101010101" pitchFamily="2" charset="-122"/>
              <a:cs typeface="Arial" panose="020B0604020202020204" pitchFamily="34" charset="0"/>
            </a:rPr>
            <a:t>State </a:t>
          </a:r>
          <a:r>
            <a:rPr kumimoji="0" lang="en-US" altLang="zh-CN" sz="1300" b="1" i="0" u="none" strike="noStrike" kern="1200" cap="none" normalizeH="0" baseline="0" smtClean="0">
              <a:ln>
                <a:noFill/>
              </a:ln>
              <a:solidFill>
                <a:schemeClr val="tx2"/>
              </a:solidFill>
              <a:effectLst/>
              <a:latin typeface="Times New Roman" panose="02020603050405020304" pitchFamily="18" charset="0"/>
              <a:ea typeface="SimSun" panose="02010600030101010101" pitchFamily="2" charset="-122"/>
              <a:cs typeface="Arial" panose="020B0604020202020204" pitchFamily="34" charset="0"/>
            </a:rPr>
            <a:t>Orthodoxy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1" i="0" u="none" strike="noStrike" kern="1200" cap="none" normalizeH="0" baseline="0" smtClean="0">
              <a:ln>
                <a:noFill/>
              </a:ln>
              <a:solidFill>
                <a:schemeClr val="tx2"/>
              </a:solidFill>
              <a:effectLst/>
              <a:latin typeface="Times New Roman" panose="02020603050405020304" pitchFamily="18" charset="0"/>
              <a:ea typeface="SimSun" panose="02010600030101010101" pitchFamily="2" charset="-122"/>
              <a:cs typeface="Arial" panose="020B0604020202020204" pitchFamily="34" charset="0"/>
            </a:rPr>
            <a:t>And political theory</a:t>
          </a:r>
          <a:endParaRPr kumimoji="0" lang="en-GB" altLang="zh-CN" sz="1300" b="1" i="0" u="none" strike="noStrike" kern="1200" cap="none" normalizeH="0" baseline="0" smtClean="0">
            <a:ln>
              <a:noFill/>
            </a:ln>
            <a:solidFill>
              <a:schemeClr val="tx2"/>
            </a:solidFill>
            <a:effectLst/>
            <a:latin typeface="Times New Roman" panose="02020603050405020304" pitchFamily="18" charset="0"/>
            <a:ea typeface="SimSun" panose="02010600030101010101" pitchFamily="2" charset="-122"/>
            <a:cs typeface="Arial" panose="020B0604020202020204" pitchFamily="34" charset="0"/>
          </a:endParaRPr>
        </a:p>
      </dsp:txBody>
      <dsp:txXfrm>
        <a:off x="7577732" y="2828872"/>
        <a:ext cx="1565485" cy="78274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AD6076-2585-4CF2-84AC-223FDBA067AD}" type="datetimeFigureOut">
              <a:rPr lang="en-GB" smtClean="0"/>
              <a:t>20/03/2019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D27FF5-ED08-483A-956F-2D1B07389D85}" type="slidenum">
              <a:rPr lang="en-GB" smtClean="0"/>
              <a:t>‹#›</a:t>
            </a:fld>
            <a:endParaRPr lang="en-GB"/>
          </a:p>
        </p:txBody>
      </p:sp>
    </p:spTree>
    <p:extLst>
      <p:ext uri="{BB962C8B-B14F-4D97-AF65-F5344CB8AC3E}">
        <p14:creationId xmlns:p14="http://schemas.microsoft.com/office/powerpoint/2010/main" val="2382237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white"/>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bwMode="white"/>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2" name="Content Placeholder 11"/>
          <p:cNvSpPr>
            <a:spLocks noGrp="1"/>
          </p:cNvSpPr>
          <p:nvPr>
            <p:ph sz="quarter" idx="14"/>
          </p:nvPr>
        </p:nvSpPr>
        <p:spPr>
          <a:xfrm>
            <a:off x="46482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3/20/2019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3/20/2019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371600" y="1676400"/>
            <a:ext cx="3276600" cy="3505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1D8BD707-D9CF-40AE-B4C6-C98DA3205C09}" type="datetimeFigureOut">
              <a:rPr lang="en-US" smtClean="0"/>
              <a:pPr/>
              <a:t>3/20/2019</a:t>
            </a:fld>
            <a:endParaRPr lang="en-US"/>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US"/>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YAXdiD83sa0"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sz="quarter" idx="1"/>
          </p:nvPr>
        </p:nvSpPr>
        <p:spPr>
          <a:xfrm>
            <a:off x="1410154" y="3276600"/>
            <a:ext cx="6800850" cy="2209801"/>
          </a:xfrm>
        </p:spPr>
        <p:txBody>
          <a:bodyPr>
            <a:normAutofit/>
          </a:bodyPr>
          <a:lstStyle/>
          <a:p>
            <a:r>
              <a:rPr lang="en-GB" altLang="zh-CN" sz="3600" b="1" i="0" dirty="0">
                <a:cs typeface="华文仿宋"/>
              </a:rPr>
              <a:t>What is Confucianism? </a:t>
            </a:r>
            <a:endParaRPr lang="zh-CN" altLang="en-US" sz="3600" i="0" dirty="0">
              <a:cs typeface="华文仿宋"/>
            </a:endParaRPr>
          </a:p>
        </p:txBody>
      </p:sp>
      <p:sp>
        <p:nvSpPr>
          <p:cNvPr id="3" name="Title 2"/>
          <p:cNvSpPr>
            <a:spLocks noGrp="1"/>
          </p:cNvSpPr>
          <p:nvPr>
            <p:ph type="ctrTitle" sz="quarter"/>
          </p:nvPr>
        </p:nvSpPr>
        <p:spPr>
          <a:xfrm>
            <a:off x="1142999" y="1295401"/>
            <a:ext cx="6858001" cy="1219199"/>
          </a:xfrm>
        </p:spPr>
        <p:txBody>
          <a:bodyPr>
            <a:noAutofit/>
          </a:bodyPr>
          <a:lstStyle/>
          <a:p>
            <a:pPr>
              <a:defRPr/>
            </a:pPr>
            <a:r>
              <a:rPr lang="en-US" altLang="zh-CN" sz="2400" b="1" dirty="0" smtClean="0"/>
              <a:t> </a:t>
            </a:r>
            <a:r>
              <a:rPr lang="en-US" altLang="zh-CN" sz="2800" dirty="0">
                <a:solidFill>
                  <a:schemeClr val="tx1">
                    <a:lumMod val="95000"/>
                    <a:lumOff val="5000"/>
                  </a:schemeClr>
                </a:solidFill>
              </a:rPr>
              <a:t>session </a:t>
            </a:r>
            <a:r>
              <a:rPr lang="en-US" altLang="zh-CN" sz="2800" dirty="0" smtClean="0">
                <a:solidFill>
                  <a:schemeClr val="tx1">
                    <a:lumMod val="95000"/>
                    <a:lumOff val="5000"/>
                  </a:schemeClr>
                </a:solidFill>
              </a:rPr>
              <a:t>4</a:t>
            </a:r>
            <a:r>
              <a:rPr lang="en-GB" altLang="zh-CN" sz="1800" b="1" dirty="0" smtClean="0">
                <a:solidFill>
                  <a:schemeClr val="tx1">
                    <a:lumMod val="95000"/>
                    <a:lumOff val="5000"/>
                  </a:schemeClr>
                </a:solidFill>
              </a:rPr>
              <a:t>:</a:t>
            </a:r>
            <a:r>
              <a:rPr lang="en-US" altLang="zh-CN" sz="2800" dirty="0"/>
              <a:t/>
            </a:r>
            <a:br>
              <a:rPr lang="en-US" altLang="zh-CN" sz="2800" dirty="0"/>
            </a:br>
            <a:endParaRPr lang="en-GB" sz="2800" dirty="0"/>
          </a:p>
        </p:txBody>
      </p:sp>
    </p:spTree>
    <p:extLst>
      <p:ext uri="{BB962C8B-B14F-4D97-AF65-F5344CB8AC3E}">
        <p14:creationId xmlns:p14="http://schemas.microsoft.com/office/powerpoint/2010/main" val="4574731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990600" y="990600"/>
            <a:ext cx="7086600" cy="533400"/>
          </a:xfrm>
        </p:spPr>
        <p:txBody>
          <a:bodyPr>
            <a:noAutofit/>
          </a:bodyPr>
          <a:lstStyle/>
          <a:p>
            <a:r>
              <a:rPr lang="en-GB" altLang="zh-CN" sz="2000" b="1" dirty="0">
                <a:solidFill>
                  <a:schemeClr val="tx1">
                    <a:lumMod val="95000"/>
                    <a:lumOff val="5000"/>
                  </a:schemeClr>
                </a:solidFill>
              </a:rPr>
              <a:t>Confucius </a:t>
            </a:r>
            <a:r>
              <a:rPr lang="en-GB" altLang="zh-CN" sz="2000" b="1" dirty="0" smtClean="0">
                <a:solidFill>
                  <a:schemeClr val="tx1">
                    <a:lumMod val="95000"/>
                    <a:lumOff val="5000"/>
                  </a:schemeClr>
                </a:solidFill>
              </a:rPr>
              <a:t>&amp; </a:t>
            </a:r>
            <a:r>
              <a:rPr lang="en-GB" altLang="zh-CN" sz="2000" b="1" dirty="0">
                <a:solidFill>
                  <a:schemeClr val="tx1">
                    <a:lumMod val="95000"/>
                    <a:lumOff val="5000"/>
                  </a:schemeClr>
                </a:solidFill>
              </a:rPr>
              <a:t>his major contribution</a:t>
            </a:r>
            <a:endParaRPr lang="en-US" altLang="zh-CN" sz="2000" dirty="0" smtClean="0"/>
          </a:p>
        </p:txBody>
      </p:sp>
      <p:sp>
        <p:nvSpPr>
          <p:cNvPr id="3075" name="Rectangle 3"/>
          <p:cNvSpPr>
            <a:spLocks noGrp="1" noChangeArrowheads="1"/>
          </p:cNvSpPr>
          <p:nvPr>
            <p:ph type="body" idx="1"/>
          </p:nvPr>
        </p:nvSpPr>
        <p:spPr>
          <a:xfrm>
            <a:off x="914400" y="1524000"/>
            <a:ext cx="7391400" cy="4267200"/>
          </a:xfrm>
        </p:spPr>
        <p:txBody>
          <a:bodyPr>
            <a:normAutofit fontScale="40000" lnSpcReduction="20000"/>
          </a:bodyPr>
          <a:lstStyle/>
          <a:p>
            <a:r>
              <a:rPr lang="en-GB" altLang="zh-CN" sz="3000" u="sng" dirty="0" smtClean="0">
                <a:cs typeface="华文仿宋"/>
              </a:rPr>
              <a:t>Confucius</a:t>
            </a:r>
            <a:r>
              <a:rPr lang="en-GB" altLang="zh-CN" sz="3000" dirty="0" smtClean="0">
                <a:cs typeface="华文仿宋"/>
              </a:rPr>
              <a:t>: Master </a:t>
            </a:r>
            <a:r>
              <a:rPr lang="en-GB" altLang="zh-CN" sz="3000" dirty="0">
                <a:cs typeface="华文仿宋"/>
              </a:rPr>
              <a:t>Kong:</a:t>
            </a:r>
            <a:r>
              <a:rPr lang="en-US" altLang="zh-CN" sz="3000" dirty="0">
                <a:cs typeface="华文仿宋"/>
              </a:rPr>
              <a:t> </a:t>
            </a:r>
            <a:r>
              <a:rPr lang="en-GB" altLang="zh-CN" sz="3000" dirty="0" err="1">
                <a:cs typeface="华文仿宋"/>
              </a:rPr>
              <a:t>Kongzi</a:t>
            </a:r>
            <a:r>
              <a:rPr lang="en-GB" altLang="zh-CN" sz="3000" dirty="0">
                <a:cs typeface="华文仿宋"/>
              </a:rPr>
              <a:t> or </a:t>
            </a:r>
            <a:r>
              <a:rPr lang="en-GB" altLang="zh-CN" sz="3000" dirty="0" err="1" smtClean="0">
                <a:cs typeface="华文仿宋"/>
              </a:rPr>
              <a:t>Kongfuzi</a:t>
            </a:r>
            <a:r>
              <a:rPr lang="en-GB" altLang="zh-CN" sz="3000" dirty="0" smtClean="0">
                <a:cs typeface="华文仿宋"/>
              </a:rPr>
              <a:t>, whose</a:t>
            </a:r>
            <a:r>
              <a:rPr lang="en-GB" altLang="zh-CN" sz="3000" dirty="0">
                <a:cs typeface="华文仿宋"/>
              </a:rPr>
              <a:t> surname: Kong, first name: </a:t>
            </a:r>
            <a:r>
              <a:rPr lang="en-GB" altLang="zh-CN" sz="3000" dirty="0" err="1">
                <a:cs typeface="华文仿宋"/>
              </a:rPr>
              <a:t>qiu</a:t>
            </a:r>
            <a:r>
              <a:rPr lang="en-GB" altLang="zh-CN" sz="3000" dirty="0">
                <a:cs typeface="华文仿宋"/>
              </a:rPr>
              <a:t>.</a:t>
            </a:r>
            <a:r>
              <a:rPr lang="en-GB" altLang="zh-CN" sz="3000" dirty="0" smtClean="0">
                <a:cs typeface="华文仿宋"/>
              </a:rPr>
              <a:t> As the </a:t>
            </a:r>
            <a:r>
              <a:rPr lang="en-GB" altLang="zh-CN" sz="3000" dirty="0">
                <a:cs typeface="华文仿宋"/>
              </a:rPr>
              <a:t>founder of </a:t>
            </a:r>
            <a:r>
              <a:rPr lang="en-GB" altLang="zh-CN" sz="3000" dirty="0" smtClean="0">
                <a:cs typeface="华文仿宋"/>
              </a:rPr>
              <a:t>Chinese public education, he </a:t>
            </a:r>
            <a:r>
              <a:rPr lang="en-GB" altLang="zh-CN" sz="3000" dirty="0">
                <a:cs typeface="华文仿宋"/>
              </a:rPr>
              <a:t>was the first person incline to </a:t>
            </a:r>
            <a:r>
              <a:rPr lang="en-GB" altLang="zh-CN" sz="3000" dirty="0" smtClean="0">
                <a:cs typeface="华文仿宋"/>
              </a:rPr>
              <a:t>extend </a:t>
            </a:r>
            <a:r>
              <a:rPr lang="en-GB" altLang="zh-CN" sz="3000" dirty="0">
                <a:cs typeface="华文仿宋"/>
              </a:rPr>
              <a:t>education to </a:t>
            </a:r>
            <a:r>
              <a:rPr lang="en-GB" altLang="zh-CN" sz="3000" dirty="0" smtClean="0">
                <a:cs typeface="华文仿宋"/>
              </a:rPr>
              <a:t>people from all </a:t>
            </a:r>
            <a:r>
              <a:rPr lang="en-GB" altLang="zh-CN" sz="3000" dirty="0">
                <a:cs typeface="华文仿宋"/>
              </a:rPr>
              <a:t>classes</a:t>
            </a:r>
            <a:r>
              <a:rPr lang="en-US" altLang="zh-CN" sz="3000" dirty="0">
                <a:cs typeface="华文仿宋"/>
              </a:rPr>
              <a:t> </a:t>
            </a:r>
          </a:p>
          <a:p>
            <a:endParaRPr lang="en-GB" altLang="zh-CN" sz="3000" dirty="0" smtClean="0">
              <a:cs typeface="华文仿宋"/>
            </a:endParaRPr>
          </a:p>
          <a:p>
            <a:r>
              <a:rPr lang="en-GB" altLang="zh-CN" sz="3000" dirty="0" smtClean="0">
                <a:cs typeface="华文仿宋"/>
              </a:rPr>
              <a:t>His </a:t>
            </a:r>
            <a:r>
              <a:rPr lang="en-GB" altLang="zh-CN" sz="3000" dirty="0">
                <a:cs typeface="华文仿宋"/>
              </a:rPr>
              <a:t>political principles and </a:t>
            </a:r>
            <a:r>
              <a:rPr lang="en-GB" altLang="zh-CN" sz="3000" dirty="0" smtClean="0">
                <a:cs typeface="华文仿宋"/>
              </a:rPr>
              <a:t>ideal is </a:t>
            </a:r>
            <a:r>
              <a:rPr lang="en-GB" altLang="zh-CN" sz="3000" dirty="0">
                <a:cs typeface="华文仿宋"/>
              </a:rPr>
              <a:t>to replace chaos and disorder with peace and </a:t>
            </a:r>
            <a:r>
              <a:rPr lang="en-GB" altLang="zh-CN" sz="3000" dirty="0" smtClean="0">
                <a:cs typeface="华文仿宋"/>
              </a:rPr>
              <a:t>harmony, </a:t>
            </a:r>
            <a:r>
              <a:rPr lang="en-GB" altLang="zh-CN" sz="3000" dirty="0">
                <a:cs typeface="华文仿宋"/>
              </a:rPr>
              <a:t>by establishing a moral government </a:t>
            </a:r>
            <a:r>
              <a:rPr lang="en-GB" altLang="zh-CN" sz="3000" dirty="0" smtClean="0">
                <a:cs typeface="华文仿宋"/>
              </a:rPr>
              <a:t>(Mencius’ benevolent government) later </a:t>
            </a:r>
            <a:r>
              <a:rPr lang="en-GB" altLang="zh-CN" sz="3000" dirty="0">
                <a:cs typeface="华文仿宋"/>
              </a:rPr>
              <a:t>became basic tenets in </a:t>
            </a:r>
            <a:r>
              <a:rPr lang="en-GB" altLang="zh-CN" sz="3000" dirty="0" smtClean="0">
                <a:cs typeface="华文仿宋"/>
              </a:rPr>
              <a:t>Chinese and East Asian politics</a:t>
            </a:r>
            <a:endParaRPr lang="en-GB" altLang="zh-CN" sz="3000" dirty="0">
              <a:cs typeface="华文仿宋"/>
            </a:endParaRPr>
          </a:p>
          <a:p>
            <a:endParaRPr lang="en-GB" altLang="zh-CN" sz="3000" u="sng" dirty="0" smtClean="0">
              <a:cs typeface="华文仿宋"/>
            </a:endParaRPr>
          </a:p>
          <a:p>
            <a:r>
              <a:rPr lang="en-GB" altLang="zh-CN" sz="3000" u="sng" dirty="0" smtClean="0">
                <a:cs typeface="华文仿宋"/>
              </a:rPr>
              <a:t>In </a:t>
            </a:r>
            <a:r>
              <a:rPr lang="en-GB" altLang="zh-CN" sz="3000" u="sng" dirty="0">
                <a:cs typeface="华文仿宋"/>
              </a:rPr>
              <a:t>religious area,</a:t>
            </a:r>
            <a:r>
              <a:rPr lang="en-GB" altLang="zh-CN" sz="3000" dirty="0">
                <a:cs typeface="华文仿宋"/>
              </a:rPr>
              <a:t> he did not create a massive movement with a systematic organisation. However, he succeeded in laying down the foundation of three principles of harmony for the whole nation (harmony between heaven and humans; harmony between offspring and ancestors or between the living and dead; harmony among people in family, society and state), which penetrated all religious doctrines and practices in China and other East Asian counties for more than two thousand years</a:t>
            </a:r>
          </a:p>
          <a:p>
            <a:endParaRPr lang="en-GB" altLang="zh-CN" sz="3000" dirty="0" smtClean="0">
              <a:cs typeface="华文仿宋"/>
            </a:endParaRPr>
          </a:p>
          <a:p>
            <a:r>
              <a:rPr lang="en-GB" altLang="zh-CN" sz="3000" dirty="0" smtClean="0">
                <a:cs typeface="华文仿宋"/>
              </a:rPr>
              <a:t>Confucius was </a:t>
            </a:r>
            <a:r>
              <a:rPr lang="en-GB" altLang="zh-CN" sz="3000" dirty="0">
                <a:cs typeface="华文仿宋"/>
              </a:rPr>
              <a:t>the supreme sage, but when he was alive, he was not welcome by everyone, and his pursuits were not appreciated </a:t>
            </a:r>
            <a:r>
              <a:rPr lang="en-GB" altLang="zh-CN" sz="3000" dirty="0" smtClean="0">
                <a:cs typeface="华文仿宋"/>
              </a:rPr>
              <a:t>everywhere. After </a:t>
            </a:r>
            <a:r>
              <a:rPr lang="en-GB" altLang="zh-CN" sz="3000" dirty="0">
                <a:cs typeface="华文仿宋"/>
              </a:rPr>
              <a:t>his death, his personality and virtues were recognized as a model, and was consider the ‘Teacher and Model fro Ten Thousand Generations. However, Confucius himself did not launch a new movement or create a completely new teaching, and there is little efforts to develop an exclusive faith in Confucius</a:t>
            </a:r>
          </a:p>
          <a:p>
            <a:pPr indent="0" eaLnBrk="1" hangingPunct="1">
              <a:buNone/>
            </a:pPr>
            <a:endParaRPr lang="zh-CN" altLang="en-US" sz="2800" dirty="0" smtClean="0"/>
          </a:p>
        </p:txBody>
      </p:sp>
    </p:spTree>
    <p:extLst>
      <p:ext uri="{BB962C8B-B14F-4D97-AF65-F5344CB8AC3E}">
        <p14:creationId xmlns:p14="http://schemas.microsoft.com/office/powerpoint/2010/main" val="2554585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71600" y="990600"/>
            <a:ext cx="6324600" cy="762000"/>
          </a:xfrm>
        </p:spPr>
        <p:txBody>
          <a:bodyPr>
            <a:noAutofit/>
          </a:bodyPr>
          <a:lstStyle/>
          <a:p>
            <a:pPr eaLnBrk="1" fontAlgn="auto" hangingPunct="1">
              <a:spcAft>
                <a:spcPts val="0"/>
              </a:spcAft>
              <a:defRPr/>
            </a:pPr>
            <a:r>
              <a:rPr lang="en-GB" altLang="zh-CN" sz="2000" b="1" dirty="0" smtClean="0">
                <a:solidFill>
                  <a:schemeClr val="tx1">
                    <a:lumMod val="95000"/>
                    <a:lumOff val="5000"/>
                  </a:schemeClr>
                </a:solidFill>
              </a:rPr>
              <a:t>Chinese original  meaning of Confucianism </a:t>
            </a:r>
            <a:endParaRPr lang="zh-CN" altLang="en-US" sz="2000" b="1" dirty="0" smtClean="0">
              <a:solidFill>
                <a:schemeClr val="tx1">
                  <a:lumMod val="95000"/>
                  <a:lumOff val="5000"/>
                </a:schemeClr>
              </a:solidFill>
            </a:endParaRPr>
          </a:p>
        </p:txBody>
      </p:sp>
      <p:sp>
        <p:nvSpPr>
          <p:cNvPr id="9219" name="Rectangle 3"/>
          <p:cNvSpPr>
            <a:spLocks noGrp="1" noChangeArrowheads="1"/>
          </p:cNvSpPr>
          <p:nvPr>
            <p:ph idx="1"/>
          </p:nvPr>
        </p:nvSpPr>
        <p:spPr>
          <a:xfrm>
            <a:off x="914400" y="1600200"/>
            <a:ext cx="7391400" cy="4114800"/>
          </a:xfrm>
        </p:spPr>
        <p:txBody>
          <a:bodyPr>
            <a:noAutofit/>
          </a:bodyPr>
          <a:lstStyle/>
          <a:p>
            <a:pPr eaLnBrk="1" hangingPunct="1"/>
            <a:r>
              <a:rPr lang="en-GB" altLang="zh-CN" sz="1400" dirty="0" smtClean="0">
                <a:cs typeface="华文仿宋"/>
              </a:rPr>
              <a:t>In Chinese there are two names for what you know as ‘Confucianism’: </a:t>
            </a:r>
            <a:r>
              <a:rPr lang="en-GB" altLang="zh-CN" sz="1400" i="1" dirty="0" err="1" smtClean="0">
                <a:cs typeface="华文仿宋"/>
              </a:rPr>
              <a:t>rujia</a:t>
            </a:r>
            <a:r>
              <a:rPr lang="en-GB" altLang="zh-CN" sz="1400" i="1" dirty="0" smtClean="0">
                <a:cs typeface="华文仿宋"/>
              </a:rPr>
              <a:t>’, </a:t>
            </a:r>
            <a:r>
              <a:rPr lang="en-GB" altLang="zh-CN" sz="1400" dirty="0" smtClean="0">
                <a:cs typeface="华文仿宋"/>
              </a:rPr>
              <a:t>(</a:t>
            </a:r>
            <a:r>
              <a:rPr lang="en-GB" altLang="zh-CN" sz="1400" dirty="0" err="1" smtClean="0">
                <a:cs typeface="华文仿宋"/>
              </a:rPr>
              <a:t>Jia</a:t>
            </a:r>
            <a:r>
              <a:rPr lang="en-GB" altLang="zh-CN" sz="1400" dirty="0" smtClean="0">
                <a:cs typeface="华文仿宋"/>
              </a:rPr>
              <a:t> or Chia, is a word for family, home, school, sect, tradition), and </a:t>
            </a:r>
            <a:r>
              <a:rPr lang="en-GB" altLang="zh-CN" sz="1400" i="1" dirty="0" err="1" smtClean="0">
                <a:cs typeface="华文仿宋"/>
              </a:rPr>
              <a:t>rujiao</a:t>
            </a:r>
            <a:r>
              <a:rPr lang="en-GB" altLang="zh-CN" sz="1400" dirty="0" smtClean="0">
                <a:cs typeface="华文仿宋"/>
              </a:rPr>
              <a:t> (Jiao, or </a:t>
            </a:r>
            <a:r>
              <a:rPr lang="en-GB" altLang="zh-CN" sz="1400" dirty="0" err="1" smtClean="0">
                <a:cs typeface="华文仿宋"/>
              </a:rPr>
              <a:t>chiao</a:t>
            </a:r>
            <a:r>
              <a:rPr lang="en-GB" altLang="zh-CN" sz="1400" dirty="0" smtClean="0">
                <a:cs typeface="华文仿宋"/>
              </a:rPr>
              <a:t>, means teaching, doctrine, religion)</a:t>
            </a:r>
            <a:r>
              <a:rPr lang="en-US" altLang="zh-CN" sz="1400" dirty="0" smtClean="0">
                <a:cs typeface="华文仿宋"/>
              </a:rPr>
              <a:t> </a:t>
            </a:r>
          </a:p>
          <a:p>
            <a:pPr eaLnBrk="1" hangingPunct="1"/>
            <a:r>
              <a:rPr lang="en-GB" altLang="zh-CN" sz="1400" dirty="0" smtClean="0">
                <a:cs typeface="华文仿宋"/>
              </a:rPr>
              <a:t>The term ‘</a:t>
            </a:r>
            <a:r>
              <a:rPr lang="en-GB" altLang="zh-CN" sz="1400" i="1" dirty="0" smtClean="0">
                <a:cs typeface="华文仿宋"/>
              </a:rPr>
              <a:t>Ru</a:t>
            </a:r>
            <a:r>
              <a:rPr lang="en-GB" altLang="zh-CN" sz="1400" dirty="0" smtClean="0">
                <a:cs typeface="华文仿宋"/>
              </a:rPr>
              <a:t>’ in ‘</a:t>
            </a:r>
            <a:r>
              <a:rPr lang="en-GB" altLang="zh-CN" sz="1400" i="1" dirty="0" err="1" smtClean="0">
                <a:cs typeface="华文仿宋"/>
              </a:rPr>
              <a:t>rujia</a:t>
            </a:r>
            <a:r>
              <a:rPr lang="en-GB" altLang="zh-CN" sz="1400" dirty="0" smtClean="0">
                <a:cs typeface="华文仿宋"/>
              </a:rPr>
              <a:t>’ and ‘</a:t>
            </a:r>
            <a:r>
              <a:rPr lang="en-GB" altLang="zh-CN" sz="1400" i="1" dirty="0" err="1" smtClean="0">
                <a:cs typeface="华文仿宋"/>
              </a:rPr>
              <a:t>rujiao</a:t>
            </a:r>
            <a:r>
              <a:rPr lang="en-GB" altLang="zh-CN" sz="1400" dirty="0" smtClean="0">
                <a:cs typeface="华文仿宋"/>
              </a:rPr>
              <a:t>’ originally referred to a broad class in the Shang Dynasty (1600-1045BCE)</a:t>
            </a:r>
            <a:r>
              <a:rPr lang="en-US" altLang="zh-CN" sz="1400" dirty="0" smtClean="0">
                <a:cs typeface="华文仿宋"/>
              </a:rPr>
              <a:t> </a:t>
            </a:r>
            <a:r>
              <a:rPr lang="en-GB" altLang="zh-CN" sz="1400" dirty="0" smtClean="0">
                <a:cs typeface="华文仿宋"/>
              </a:rPr>
              <a:t>The members of this class are similar to what we mean by shamans, magicians, sorcerers and scholars who were well-known for their knowledge of rituals or rites and  for their expertise in religious ceremonies.</a:t>
            </a:r>
            <a:r>
              <a:rPr lang="en-US" altLang="zh-CN" sz="1400" dirty="0" smtClean="0">
                <a:cs typeface="华文仿宋"/>
              </a:rPr>
              <a:t> </a:t>
            </a:r>
          </a:p>
          <a:p>
            <a:pPr eaLnBrk="1" hangingPunct="1"/>
            <a:r>
              <a:rPr lang="en-GB" altLang="zh-CN" sz="1400" dirty="0" smtClean="0">
                <a:cs typeface="华文仿宋"/>
              </a:rPr>
              <a:t>etymologically, the characteristic </a:t>
            </a:r>
            <a:r>
              <a:rPr lang="en-GB" altLang="zh-CN" sz="1400" i="1" dirty="0" err="1" smtClean="0">
                <a:cs typeface="华文仿宋"/>
              </a:rPr>
              <a:t>ru</a:t>
            </a:r>
            <a:r>
              <a:rPr lang="en-GB" altLang="zh-CN" sz="1400" dirty="0" smtClean="0">
                <a:cs typeface="华文仿宋"/>
              </a:rPr>
              <a:t> is related to the character which means ‘gentle’ and ‘flexible’ or ‘weak’, and culturally, it is related to dancers and musicians in religious ceremonies, especially those who prayed for rain during drought seasons </a:t>
            </a:r>
            <a:r>
              <a:rPr lang="en-GB" altLang="zh-CN" sz="1400" dirty="0" smtClean="0">
                <a:cs typeface="华文仿宋"/>
              </a:rPr>
              <a:t>(</a:t>
            </a:r>
            <a:r>
              <a:rPr lang="zh-CN" altLang="en-US" sz="1400" dirty="0" smtClean="0">
                <a:cs typeface="华文仿宋"/>
              </a:rPr>
              <a:t>需</a:t>
            </a:r>
            <a:r>
              <a:rPr lang="en-GB" altLang="zh-CN" sz="1400" dirty="0" smtClean="0">
                <a:cs typeface="华文仿宋"/>
              </a:rPr>
              <a:t>Xu   </a:t>
            </a:r>
            <a:r>
              <a:rPr lang="en-GB" altLang="zh-CN" sz="1400" dirty="0" smtClean="0">
                <a:cs typeface="华文仿宋"/>
              </a:rPr>
              <a:t>)</a:t>
            </a:r>
            <a:r>
              <a:rPr lang="en-US" altLang="zh-CN" sz="1400" dirty="0" smtClean="0">
                <a:cs typeface="华文仿宋"/>
              </a:rPr>
              <a:t> </a:t>
            </a:r>
          </a:p>
          <a:p>
            <a:pPr eaLnBrk="1" hangingPunct="1"/>
            <a:r>
              <a:rPr lang="en-GB" altLang="zh-CN" sz="1400" dirty="0" smtClean="0">
                <a:cs typeface="华文仿宋"/>
              </a:rPr>
              <a:t>After Confucianism became the state ideology in 140BCE, this word </a:t>
            </a:r>
            <a:r>
              <a:rPr lang="en-GB" altLang="zh-CN" sz="1400" i="1" dirty="0" err="1" smtClean="0">
                <a:cs typeface="华文仿宋"/>
              </a:rPr>
              <a:t>ru</a:t>
            </a:r>
            <a:r>
              <a:rPr lang="en-GB" altLang="zh-CN" sz="1400" dirty="0" smtClean="0">
                <a:cs typeface="华文仿宋"/>
              </a:rPr>
              <a:t> was extended to generally refer to scholar-officials of the Confucian tradition. </a:t>
            </a:r>
          </a:p>
          <a:p>
            <a:pPr eaLnBrk="1" hangingPunct="1"/>
            <a:r>
              <a:rPr lang="zh-CN" altLang="en-GB" sz="1400" dirty="0" smtClean="0">
                <a:cs typeface="华文仿宋"/>
              </a:rPr>
              <a:t>‘</a:t>
            </a:r>
            <a:r>
              <a:rPr lang="en-GB" altLang="zh-CN" sz="1400" i="1" dirty="0" err="1" smtClean="0">
                <a:cs typeface="华文仿宋"/>
              </a:rPr>
              <a:t>rujia</a:t>
            </a:r>
            <a:r>
              <a:rPr lang="en-GB" altLang="zh-CN" sz="1400" dirty="0" smtClean="0">
                <a:cs typeface="华文仿宋"/>
              </a:rPr>
              <a:t>’ or ‘</a:t>
            </a:r>
            <a:r>
              <a:rPr lang="en-GB" altLang="zh-CN" sz="1400" i="1" dirty="0" err="1" smtClean="0">
                <a:cs typeface="华文仿宋"/>
              </a:rPr>
              <a:t>rujiao</a:t>
            </a:r>
            <a:r>
              <a:rPr lang="en-GB" altLang="zh-CN" sz="1400" dirty="0" smtClean="0">
                <a:cs typeface="华文仿宋"/>
              </a:rPr>
              <a:t>’ is meant the </a:t>
            </a:r>
            <a:r>
              <a:rPr lang="en-GB" altLang="zh-CN" sz="1400" b="1" dirty="0" smtClean="0">
                <a:cs typeface="华文仿宋"/>
              </a:rPr>
              <a:t>school of literati </a:t>
            </a:r>
            <a:r>
              <a:rPr lang="en-GB" altLang="zh-CN" sz="1400" dirty="0" smtClean="0">
                <a:cs typeface="华文仿宋"/>
              </a:rPr>
              <a:t>or </a:t>
            </a:r>
            <a:r>
              <a:rPr lang="en-GB" altLang="zh-CN" sz="1400" b="1" dirty="0" smtClean="0">
                <a:cs typeface="华文仿宋"/>
              </a:rPr>
              <a:t>the tradition of Scholars.</a:t>
            </a:r>
            <a:endParaRPr lang="zh-CN" altLang="en-US" sz="1400" b="1" dirty="0" smtClean="0">
              <a:cs typeface="华文仿宋"/>
            </a:endParaRPr>
          </a:p>
        </p:txBody>
      </p:sp>
    </p:spTree>
    <p:extLst>
      <p:ext uri="{BB962C8B-B14F-4D97-AF65-F5344CB8AC3E}">
        <p14:creationId xmlns:p14="http://schemas.microsoft.com/office/powerpoint/2010/main" val="2232194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990600" y="1066800"/>
            <a:ext cx="7086600" cy="762000"/>
          </a:xfrm>
        </p:spPr>
        <p:txBody>
          <a:bodyPr>
            <a:normAutofit fontScale="90000"/>
          </a:bodyPr>
          <a:lstStyle/>
          <a:p>
            <a:pPr eaLnBrk="1" fontAlgn="auto" hangingPunct="1">
              <a:spcAft>
                <a:spcPts val="0"/>
              </a:spcAft>
              <a:defRPr/>
            </a:pPr>
            <a:r>
              <a:rPr lang="en-US" altLang="zh-CN" sz="2800" b="1" dirty="0" smtClean="0">
                <a:solidFill>
                  <a:schemeClr val="tx1">
                    <a:lumMod val="95000"/>
                    <a:lumOff val="5000"/>
                  </a:schemeClr>
                </a:solidFill>
              </a:rPr>
              <a:t>Three characteristic of the member of Ru tradition</a:t>
            </a:r>
          </a:p>
        </p:txBody>
      </p:sp>
      <p:sp>
        <p:nvSpPr>
          <p:cNvPr id="10243" name="Rectangle 3"/>
          <p:cNvSpPr>
            <a:spLocks noGrp="1" noChangeArrowheads="1"/>
          </p:cNvSpPr>
          <p:nvPr>
            <p:ph idx="1"/>
          </p:nvPr>
        </p:nvSpPr>
        <p:spPr>
          <a:xfrm>
            <a:off x="1066800" y="2057400"/>
            <a:ext cx="7162800" cy="3657600"/>
          </a:xfrm>
        </p:spPr>
        <p:txBody>
          <a:bodyPr>
            <a:normAutofit fontScale="62500" lnSpcReduction="20000"/>
          </a:bodyPr>
          <a:lstStyle/>
          <a:p>
            <a:pPr eaLnBrk="1" hangingPunct="1"/>
            <a:r>
              <a:rPr lang="en-GB" altLang="zh-CN" sz="3200" dirty="0" smtClean="0">
                <a:cs typeface="华文仿宋"/>
              </a:rPr>
              <a:t>(1) they are learned people or gentleman, with emphasis on morality, history and rituals</a:t>
            </a:r>
          </a:p>
          <a:p>
            <a:pPr eaLnBrk="1" hangingPunct="1"/>
            <a:r>
              <a:rPr lang="en-GB" altLang="zh-CN" sz="3200" dirty="0" smtClean="0">
                <a:cs typeface="华文仿宋"/>
              </a:rPr>
              <a:t> </a:t>
            </a:r>
          </a:p>
          <a:p>
            <a:pPr eaLnBrk="1" hangingPunct="1"/>
            <a:r>
              <a:rPr lang="en-GB" altLang="zh-CN" sz="3200" dirty="0" smtClean="0">
                <a:cs typeface="华文仿宋"/>
              </a:rPr>
              <a:t>(2) they commit themselves to the interpretation and learning of its classics </a:t>
            </a:r>
          </a:p>
          <a:p>
            <a:pPr eaLnBrk="1" hangingPunct="1"/>
            <a:endParaRPr lang="en-GB" altLang="zh-CN" sz="3200" dirty="0" smtClean="0">
              <a:cs typeface="华文仿宋"/>
            </a:endParaRPr>
          </a:p>
          <a:p>
            <a:pPr eaLnBrk="1" hangingPunct="1"/>
            <a:r>
              <a:rPr lang="en-GB" altLang="zh-CN" sz="3200" dirty="0" smtClean="0">
                <a:cs typeface="华文仿宋"/>
              </a:rPr>
              <a:t>(3) they are determined to carry out the principles embodied in these classics politically and ethically </a:t>
            </a:r>
          </a:p>
          <a:p>
            <a:pPr eaLnBrk="1" hangingPunct="1"/>
            <a:endParaRPr lang="zh-CN" altLang="en-US" sz="3200" dirty="0" smtClean="0">
              <a:cs typeface="华文仿宋"/>
            </a:endParaRPr>
          </a:p>
        </p:txBody>
      </p:sp>
    </p:spTree>
    <p:extLst>
      <p:ext uri="{BB962C8B-B14F-4D97-AF65-F5344CB8AC3E}">
        <p14:creationId xmlns:p14="http://schemas.microsoft.com/office/powerpoint/2010/main" val="2027562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371600" y="990600"/>
            <a:ext cx="5943600" cy="762000"/>
          </a:xfrm>
        </p:spPr>
        <p:txBody>
          <a:bodyPr>
            <a:noAutofit/>
          </a:bodyPr>
          <a:lstStyle/>
          <a:p>
            <a:pPr eaLnBrk="1" fontAlgn="auto" hangingPunct="1">
              <a:spcAft>
                <a:spcPts val="0"/>
              </a:spcAft>
              <a:defRPr/>
            </a:pPr>
            <a:r>
              <a:rPr lang="en-GB" altLang="zh-CN" sz="2400" b="1" dirty="0" smtClean="0">
                <a:solidFill>
                  <a:schemeClr val="tx1">
                    <a:lumMod val="95000"/>
                    <a:lumOff val="5000"/>
                  </a:schemeClr>
                </a:solidFill>
              </a:rPr>
              <a:t>Possible definitions of Confucianism</a:t>
            </a:r>
            <a:r>
              <a:rPr lang="en-US" altLang="zh-CN" sz="2400" dirty="0" smtClean="0">
                <a:solidFill>
                  <a:schemeClr val="tx1">
                    <a:lumMod val="95000"/>
                    <a:lumOff val="5000"/>
                  </a:schemeClr>
                </a:solidFill>
              </a:rPr>
              <a:t> </a:t>
            </a:r>
            <a:endParaRPr lang="zh-CN" altLang="en-US" sz="2400" dirty="0" smtClean="0">
              <a:solidFill>
                <a:schemeClr val="tx1">
                  <a:lumMod val="95000"/>
                  <a:lumOff val="5000"/>
                </a:schemeClr>
              </a:solidFill>
            </a:endParaRPr>
          </a:p>
        </p:txBody>
      </p:sp>
      <p:sp>
        <p:nvSpPr>
          <p:cNvPr id="11267" name="Rectangle 3"/>
          <p:cNvSpPr>
            <a:spLocks noGrp="1" noChangeArrowheads="1"/>
          </p:cNvSpPr>
          <p:nvPr>
            <p:ph idx="1"/>
          </p:nvPr>
        </p:nvSpPr>
        <p:spPr>
          <a:xfrm>
            <a:off x="914400" y="2133600"/>
            <a:ext cx="7391400" cy="3733799"/>
          </a:xfrm>
        </p:spPr>
        <p:txBody>
          <a:bodyPr>
            <a:normAutofit fontScale="25000" lnSpcReduction="20000"/>
          </a:bodyPr>
          <a:lstStyle/>
          <a:p>
            <a:pPr eaLnBrk="1" hangingPunct="1"/>
            <a:r>
              <a:rPr lang="en-GB" altLang="zh-CN" sz="7200" b="1" dirty="0" smtClean="0">
                <a:cs typeface="华文仿宋"/>
              </a:rPr>
              <a:t>Three Popular definitions of Confucianism</a:t>
            </a:r>
            <a:r>
              <a:rPr lang="en-US" altLang="zh-CN" sz="7200" b="1" dirty="0" smtClean="0">
                <a:cs typeface="华文仿宋"/>
              </a:rPr>
              <a:t> :</a:t>
            </a:r>
          </a:p>
          <a:p>
            <a:pPr eaLnBrk="1" hangingPunct="1"/>
            <a:endParaRPr lang="en-GB" altLang="zh-CN" sz="7200" dirty="0" smtClean="0">
              <a:cs typeface="华文仿宋"/>
            </a:endParaRPr>
          </a:p>
          <a:p>
            <a:pPr eaLnBrk="1" hangingPunct="1"/>
            <a:r>
              <a:rPr lang="en-GB" altLang="zh-CN" sz="7200" dirty="0" smtClean="0">
                <a:cs typeface="华文仿宋"/>
              </a:rPr>
              <a:t>1. Confucianism is a system of secular morality or ethics</a:t>
            </a:r>
            <a:r>
              <a:rPr lang="en-US" altLang="zh-CN" sz="7200" dirty="0" smtClean="0">
                <a:cs typeface="华文仿宋"/>
              </a:rPr>
              <a:t> </a:t>
            </a:r>
          </a:p>
          <a:p>
            <a:pPr eaLnBrk="1" hangingPunct="1"/>
            <a:endParaRPr lang="en-GB" altLang="zh-CN" sz="7200" dirty="0" smtClean="0">
              <a:cs typeface="华文仿宋"/>
            </a:endParaRPr>
          </a:p>
          <a:p>
            <a:pPr eaLnBrk="1" hangingPunct="1"/>
            <a:r>
              <a:rPr lang="en-GB" altLang="zh-CN" sz="7200" dirty="0" smtClean="0">
                <a:cs typeface="华文仿宋"/>
              </a:rPr>
              <a:t>2. Confucianism is a socio-political system</a:t>
            </a:r>
            <a:r>
              <a:rPr lang="en-US" altLang="zh-CN" sz="7200" dirty="0" smtClean="0">
                <a:cs typeface="华文仿宋"/>
              </a:rPr>
              <a:t> </a:t>
            </a:r>
          </a:p>
          <a:p>
            <a:pPr eaLnBrk="1" hangingPunct="1"/>
            <a:endParaRPr lang="en-GB" altLang="zh-CN" sz="7200" dirty="0" smtClean="0">
              <a:cs typeface="华文仿宋"/>
            </a:endParaRPr>
          </a:p>
          <a:p>
            <a:pPr eaLnBrk="1" hangingPunct="1"/>
            <a:r>
              <a:rPr lang="en-GB" altLang="zh-CN" sz="7200" dirty="0" smtClean="0">
                <a:cs typeface="华文仿宋"/>
              </a:rPr>
              <a:t>3. Confucianism is a philosophical tradition created and developed by those scholars who devoted themselves to the learning and interpretation of the Confucian classics</a:t>
            </a:r>
            <a:r>
              <a:rPr lang="en-US" altLang="zh-CN" sz="7200" dirty="0" smtClean="0">
                <a:cs typeface="华文仿宋"/>
              </a:rPr>
              <a:t> </a:t>
            </a:r>
            <a:br>
              <a:rPr lang="en-US" altLang="zh-CN" sz="7200" dirty="0" smtClean="0">
                <a:cs typeface="华文仿宋"/>
              </a:rPr>
            </a:br>
            <a:endParaRPr lang="en-GB" altLang="zh-CN" sz="7200" dirty="0" smtClean="0">
              <a:cs typeface="华文仿宋"/>
            </a:endParaRPr>
          </a:p>
          <a:p>
            <a:pPr eaLnBrk="1" hangingPunct="1"/>
            <a:endParaRPr lang="zh-CN" altLang="en-US" sz="2800" dirty="0" smtClean="0">
              <a:cs typeface="华文仿宋"/>
            </a:endParaRPr>
          </a:p>
        </p:txBody>
      </p:sp>
    </p:spTree>
    <p:extLst>
      <p:ext uri="{BB962C8B-B14F-4D97-AF65-F5344CB8AC3E}">
        <p14:creationId xmlns:p14="http://schemas.microsoft.com/office/powerpoint/2010/main" val="2289322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pPr eaLnBrk="1" fontAlgn="auto" hangingPunct="1">
              <a:spcAft>
                <a:spcPts val="0"/>
              </a:spcAft>
              <a:defRPr/>
            </a:pPr>
            <a:r>
              <a:rPr lang="en-GB" altLang="zh-CN" sz="2000" b="1" dirty="0" smtClean="0">
                <a:solidFill>
                  <a:schemeClr val="tx1">
                    <a:lumMod val="95000"/>
                    <a:lumOff val="5000"/>
                  </a:schemeClr>
                </a:solidFill>
              </a:rPr>
              <a:t>Confucianism as a system of secular morality or ethics</a:t>
            </a:r>
            <a:endParaRPr lang="zh-CN" altLang="en-US" sz="2000" b="1" dirty="0" smtClean="0">
              <a:solidFill>
                <a:schemeClr val="tx1">
                  <a:lumMod val="95000"/>
                  <a:lumOff val="5000"/>
                </a:schemeClr>
              </a:solidFill>
            </a:endParaRPr>
          </a:p>
        </p:txBody>
      </p:sp>
      <p:sp>
        <p:nvSpPr>
          <p:cNvPr id="12291" name="Rectangle 3"/>
          <p:cNvSpPr>
            <a:spLocks noGrp="1" noChangeArrowheads="1"/>
          </p:cNvSpPr>
          <p:nvPr>
            <p:ph idx="1"/>
          </p:nvPr>
        </p:nvSpPr>
        <p:spPr>
          <a:xfrm>
            <a:off x="914400" y="2209800"/>
            <a:ext cx="7315200" cy="3733800"/>
          </a:xfrm>
        </p:spPr>
        <p:txBody>
          <a:bodyPr>
            <a:normAutofit fontScale="70000" lnSpcReduction="20000"/>
          </a:bodyPr>
          <a:lstStyle/>
          <a:p>
            <a:pPr eaLnBrk="1" hangingPunct="1"/>
            <a:r>
              <a:rPr lang="en-GB" altLang="zh-CN" sz="2400" dirty="0" smtClean="0">
                <a:cs typeface="华文仿宋"/>
              </a:rPr>
              <a:t>‘Confucianism’ is not a religion, but the </a:t>
            </a:r>
            <a:r>
              <a:rPr lang="en-GB" altLang="zh-CN" sz="2400" b="1" dirty="0" smtClean="0">
                <a:cs typeface="华文仿宋"/>
              </a:rPr>
              <a:t>traditional view of life and code of manner</a:t>
            </a:r>
            <a:r>
              <a:rPr lang="en-GB" altLang="zh-CN" sz="2400" dirty="0" smtClean="0">
                <a:cs typeface="华文仿宋"/>
              </a:rPr>
              <a:t> of the Chinese gentry for two thousand years (A. C. Graham</a:t>
            </a:r>
            <a:r>
              <a:rPr lang="en-US" altLang="zh-CN" sz="2400" dirty="0" smtClean="0">
                <a:cs typeface="华文仿宋"/>
              </a:rPr>
              <a:t> </a:t>
            </a:r>
            <a:r>
              <a:rPr lang="en-GB" altLang="zh-CN" sz="2400" dirty="0" smtClean="0">
                <a:cs typeface="华文仿宋"/>
              </a:rPr>
              <a:t>); </a:t>
            </a:r>
          </a:p>
          <a:p>
            <a:pPr eaLnBrk="1" hangingPunct="1"/>
            <a:r>
              <a:rPr lang="en-GB" altLang="zh-CN" sz="2400" dirty="0" smtClean="0">
                <a:cs typeface="华文仿宋"/>
              </a:rPr>
              <a:t>It is ‘</a:t>
            </a:r>
            <a:r>
              <a:rPr lang="en-GB" altLang="zh-CN" sz="2400" b="1" dirty="0" smtClean="0">
                <a:cs typeface="华文仿宋"/>
              </a:rPr>
              <a:t>a set of behavioural patterns’</a:t>
            </a:r>
            <a:r>
              <a:rPr lang="en-US" altLang="zh-CN" sz="2400" dirty="0" smtClean="0">
                <a:cs typeface="华文仿宋"/>
              </a:rPr>
              <a:t> (</a:t>
            </a:r>
            <a:r>
              <a:rPr lang="en-GB" altLang="zh-CN" sz="2400" dirty="0" err="1" smtClean="0">
                <a:cs typeface="华文仿宋"/>
              </a:rPr>
              <a:t>Giblert</a:t>
            </a:r>
            <a:r>
              <a:rPr lang="en-GB" altLang="zh-CN" sz="2400" dirty="0" smtClean="0">
                <a:cs typeface="华文仿宋"/>
              </a:rPr>
              <a:t> </a:t>
            </a:r>
            <a:r>
              <a:rPr lang="en-GB" altLang="zh-CN" sz="2400" dirty="0" err="1" smtClean="0">
                <a:cs typeface="华文仿宋"/>
              </a:rPr>
              <a:t>Rozman</a:t>
            </a:r>
            <a:r>
              <a:rPr lang="en-US" altLang="zh-CN" sz="2400" dirty="0" smtClean="0">
                <a:cs typeface="华文仿宋"/>
              </a:rPr>
              <a:t> )</a:t>
            </a:r>
          </a:p>
          <a:p>
            <a:pPr eaLnBrk="1" hangingPunct="1"/>
            <a:endParaRPr lang="en-GB" altLang="zh-CN" sz="2400" dirty="0" smtClean="0">
              <a:cs typeface="华文仿宋"/>
            </a:endParaRPr>
          </a:p>
          <a:p>
            <a:pPr eaLnBrk="1" hangingPunct="1"/>
            <a:r>
              <a:rPr lang="en-GB" altLang="zh-CN" sz="2400" dirty="0" smtClean="0">
                <a:cs typeface="华文仿宋"/>
              </a:rPr>
              <a:t>Confucius is a teacher of morals rather than a religious leader;  ‘it is considered wrong therefore to class his doctrine as a religion.’ </a:t>
            </a:r>
          </a:p>
          <a:p>
            <a:pPr eaLnBrk="1" hangingPunct="1"/>
            <a:r>
              <a:rPr lang="en-GB" altLang="zh-CN" sz="2400" dirty="0" smtClean="0">
                <a:cs typeface="华文仿宋"/>
              </a:rPr>
              <a:t>In other words, Confucianism does not focus on what is of human relation to God, but on the ethical relationship of human beings to his fellows</a:t>
            </a:r>
          </a:p>
          <a:p>
            <a:pPr eaLnBrk="1" hangingPunct="1"/>
            <a:endParaRPr lang="zh-CN" altLang="en-US" sz="2400" dirty="0" smtClean="0">
              <a:cs typeface="华文仿宋"/>
            </a:endParaRPr>
          </a:p>
        </p:txBody>
      </p:sp>
    </p:spTree>
    <p:extLst>
      <p:ext uri="{BB962C8B-B14F-4D97-AF65-F5344CB8AC3E}">
        <p14:creationId xmlns:p14="http://schemas.microsoft.com/office/powerpoint/2010/main" val="1087152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219201" y="990600"/>
            <a:ext cx="6629400" cy="1093788"/>
          </a:xfrm>
        </p:spPr>
        <p:txBody>
          <a:bodyPr>
            <a:normAutofit/>
          </a:bodyPr>
          <a:lstStyle/>
          <a:p>
            <a:pPr eaLnBrk="1" fontAlgn="auto" hangingPunct="1">
              <a:spcAft>
                <a:spcPts val="0"/>
              </a:spcAft>
              <a:defRPr/>
            </a:pPr>
            <a:r>
              <a:rPr lang="en-GB" altLang="zh-CN" sz="2400" b="1" dirty="0" smtClean="0">
                <a:solidFill>
                  <a:schemeClr val="tx1">
                    <a:lumMod val="95000"/>
                    <a:lumOff val="5000"/>
                  </a:schemeClr>
                </a:solidFill>
              </a:rPr>
              <a:t>Confucianism as a </a:t>
            </a:r>
            <a:br>
              <a:rPr lang="en-GB" altLang="zh-CN" sz="2400" b="1" dirty="0" smtClean="0">
                <a:solidFill>
                  <a:schemeClr val="tx1">
                    <a:lumMod val="95000"/>
                    <a:lumOff val="5000"/>
                  </a:schemeClr>
                </a:solidFill>
              </a:rPr>
            </a:br>
            <a:r>
              <a:rPr lang="en-GB" altLang="zh-CN" sz="2400" b="1" dirty="0" smtClean="0">
                <a:solidFill>
                  <a:schemeClr val="tx1">
                    <a:lumMod val="95000"/>
                    <a:lumOff val="5000"/>
                  </a:schemeClr>
                </a:solidFill>
              </a:rPr>
              <a:t>socio-political system</a:t>
            </a:r>
            <a:r>
              <a:rPr lang="en-US" altLang="zh-CN" sz="2400" dirty="0" smtClean="0">
                <a:solidFill>
                  <a:schemeClr val="tx1">
                    <a:lumMod val="95000"/>
                    <a:lumOff val="5000"/>
                  </a:schemeClr>
                </a:solidFill>
              </a:rPr>
              <a:t> </a:t>
            </a:r>
            <a:endParaRPr lang="zh-CN" altLang="en-US" sz="2400" dirty="0" smtClean="0">
              <a:solidFill>
                <a:schemeClr val="tx1">
                  <a:lumMod val="95000"/>
                  <a:lumOff val="5000"/>
                </a:schemeClr>
              </a:solidFill>
            </a:endParaRPr>
          </a:p>
        </p:txBody>
      </p:sp>
      <p:sp>
        <p:nvSpPr>
          <p:cNvPr id="13315" name="Rectangle 3"/>
          <p:cNvSpPr>
            <a:spLocks noGrp="1" noChangeArrowheads="1"/>
          </p:cNvSpPr>
          <p:nvPr>
            <p:ph idx="1"/>
          </p:nvPr>
        </p:nvSpPr>
        <p:spPr>
          <a:xfrm>
            <a:off x="838200" y="2209800"/>
            <a:ext cx="7543800" cy="3581400"/>
          </a:xfrm>
        </p:spPr>
        <p:txBody>
          <a:bodyPr>
            <a:normAutofit fontScale="62500" lnSpcReduction="20000"/>
          </a:bodyPr>
          <a:lstStyle/>
          <a:p>
            <a:pPr eaLnBrk="1" hangingPunct="1"/>
            <a:r>
              <a:rPr lang="en-GB" altLang="zh-CN" sz="2800" dirty="0" smtClean="0">
                <a:cs typeface="华文仿宋"/>
              </a:rPr>
              <a:t>(</a:t>
            </a:r>
            <a:r>
              <a:rPr lang="en-GB" altLang="zh-CN" sz="2400" dirty="0" smtClean="0">
                <a:cs typeface="华文仿宋"/>
              </a:rPr>
              <a:t>1) </a:t>
            </a:r>
            <a:r>
              <a:rPr lang="en-GB" altLang="zh-CN" sz="2400" b="1" dirty="0" smtClean="0">
                <a:cs typeface="华文仿宋"/>
              </a:rPr>
              <a:t>Confucius was more a politician than a religious leader</a:t>
            </a:r>
            <a:r>
              <a:rPr lang="en-US" altLang="zh-CN" sz="2800" b="1" dirty="0" smtClean="0">
                <a:cs typeface="华文仿宋"/>
              </a:rPr>
              <a:t> </a:t>
            </a:r>
          </a:p>
          <a:p>
            <a:pPr eaLnBrk="1" hangingPunct="1"/>
            <a:r>
              <a:rPr lang="en-GB" altLang="zh-CN" dirty="0" smtClean="0">
                <a:cs typeface="华文仿宋"/>
              </a:rPr>
              <a:t>he concentrated on political affaires; his great aim was to correct the chaotic corruption of government, and to bring peace to states, to protect the welfare of the people. </a:t>
            </a:r>
          </a:p>
          <a:p>
            <a:pPr eaLnBrk="1" hangingPunct="1"/>
            <a:r>
              <a:rPr lang="en-GB" altLang="zh-CN" dirty="0" smtClean="0">
                <a:cs typeface="华文仿宋"/>
              </a:rPr>
              <a:t>However, What he really wanted to do was not to speed the spiritual journey of individuals, but to bring order to the state and peace to the people. </a:t>
            </a:r>
          </a:p>
          <a:p>
            <a:pPr eaLnBrk="1" hangingPunct="1"/>
            <a:endParaRPr lang="en-GB" altLang="zh-CN" sz="2400" dirty="0" smtClean="0">
              <a:cs typeface="华文仿宋"/>
            </a:endParaRPr>
          </a:p>
          <a:p>
            <a:pPr eaLnBrk="1" hangingPunct="1"/>
            <a:r>
              <a:rPr lang="zh-CN" altLang="en-GB" sz="2400" dirty="0" smtClean="0">
                <a:cs typeface="华文仿宋"/>
              </a:rPr>
              <a:t>(2) </a:t>
            </a:r>
            <a:r>
              <a:rPr lang="en-GB" altLang="zh-CN" sz="2400" b="1" dirty="0" smtClean="0">
                <a:cs typeface="华文仿宋"/>
              </a:rPr>
              <a:t>Confucianism underlay the Chinese political structure of East Asia</a:t>
            </a:r>
            <a:r>
              <a:rPr lang="en-US" altLang="zh-CN" sz="2400" b="1" dirty="0" smtClean="0">
                <a:cs typeface="华文仿宋"/>
              </a:rPr>
              <a:t> </a:t>
            </a:r>
          </a:p>
          <a:p>
            <a:pPr eaLnBrk="1" hangingPunct="1"/>
            <a:endParaRPr lang="en-GB" altLang="zh-CN" sz="2400" dirty="0" smtClean="0">
              <a:cs typeface="华文仿宋"/>
            </a:endParaRPr>
          </a:p>
          <a:p>
            <a:pPr eaLnBrk="1" hangingPunct="1"/>
            <a:r>
              <a:rPr lang="zh-CN" altLang="en-GB" sz="2400" dirty="0" smtClean="0">
                <a:cs typeface="华文仿宋"/>
              </a:rPr>
              <a:t>(3) </a:t>
            </a:r>
            <a:r>
              <a:rPr lang="en-GB" altLang="zh-CN" sz="2400" b="1" dirty="0" smtClean="0">
                <a:cs typeface="华文仿宋"/>
              </a:rPr>
              <a:t>The majority of Confucians served as government officials</a:t>
            </a:r>
            <a:r>
              <a:rPr lang="en-GB" altLang="zh-CN" sz="2400" dirty="0" smtClean="0">
                <a:cs typeface="华文仿宋"/>
              </a:rPr>
              <a:t>, and the Confucian scholarship was connected with government bureaucracy, rather than with a system of priest</a:t>
            </a:r>
            <a:endParaRPr lang="zh-CN" altLang="en-US" sz="2400" dirty="0" smtClean="0">
              <a:cs typeface="华文仿宋"/>
            </a:endParaRPr>
          </a:p>
        </p:txBody>
      </p:sp>
    </p:spTree>
    <p:extLst>
      <p:ext uri="{BB962C8B-B14F-4D97-AF65-F5344CB8AC3E}">
        <p14:creationId xmlns:p14="http://schemas.microsoft.com/office/powerpoint/2010/main" val="1987167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143000" y="1066800"/>
            <a:ext cx="6858000" cy="762000"/>
          </a:xfrm>
        </p:spPr>
        <p:txBody>
          <a:bodyPr>
            <a:noAutofit/>
          </a:bodyPr>
          <a:lstStyle/>
          <a:p>
            <a:pPr eaLnBrk="1" fontAlgn="auto" hangingPunct="1">
              <a:spcAft>
                <a:spcPts val="0"/>
              </a:spcAft>
              <a:defRPr/>
            </a:pPr>
            <a:r>
              <a:rPr lang="en-GB" altLang="zh-CN" sz="2400" b="1" dirty="0" smtClean="0">
                <a:solidFill>
                  <a:schemeClr val="tx1">
                    <a:lumMod val="95000"/>
                    <a:lumOff val="5000"/>
                  </a:schemeClr>
                </a:solidFill>
              </a:rPr>
              <a:t>Confucianism as a philosophical tradition</a:t>
            </a:r>
            <a:r>
              <a:rPr lang="en-US" altLang="zh-CN" sz="2400" dirty="0" smtClean="0">
                <a:solidFill>
                  <a:schemeClr val="tx1">
                    <a:lumMod val="95000"/>
                    <a:lumOff val="5000"/>
                  </a:schemeClr>
                </a:solidFill>
              </a:rPr>
              <a:t> </a:t>
            </a:r>
            <a:endParaRPr lang="zh-CN" altLang="en-US" sz="2400" dirty="0" smtClean="0">
              <a:solidFill>
                <a:schemeClr val="tx1">
                  <a:lumMod val="95000"/>
                  <a:lumOff val="5000"/>
                </a:schemeClr>
              </a:solidFill>
            </a:endParaRPr>
          </a:p>
        </p:txBody>
      </p:sp>
      <p:sp>
        <p:nvSpPr>
          <p:cNvPr id="14339" name="Rectangle 3"/>
          <p:cNvSpPr>
            <a:spLocks noGrp="1" noChangeArrowheads="1"/>
          </p:cNvSpPr>
          <p:nvPr>
            <p:ph idx="1"/>
          </p:nvPr>
        </p:nvSpPr>
        <p:spPr>
          <a:xfrm>
            <a:off x="914401" y="2133600"/>
            <a:ext cx="7238999" cy="3657600"/>
          </a:xfrm>
        </p:spPr>
        <p:txBody>
          <a:bodyPr>
            <a:normAutofit fontScale="62500" lnSpcReduction="20000"/>
          </a:bodyPr>
          <a:lstStyle/>
          <a:p>
            <a:pPr eaLnBrk="1" hangingPunct="1"/>
            <a:r>
              <a:rPr lang="en-GB" altLang="zh-CN" sz="2800" b="1" dirty="0" smtClean="0">
                <a:cs typeface="华文仿宋"/>
              </a:rPr>
              <a:t>Scholars who devoted themselves to the learning and interpretation of the Confucian classics would like to define Confucianism as a philosophical tradition</a:t>
            </a:r>
          </a:p>
          <a:p>
            <a:pPr eaLnBrk="1" hangingPunct="1"/>
            <a:r>
              <a:rPr lang="en-GB" altLang="zh-CN" sz="2800" dirty="0" smtClean="0">
                <a:cs typeface="华文仿宋"/>
              </a:rPr>
              <a:t>Although Confucian classics were regarded as the ‘sacred writing’, and as textbooks for education and as sources of a virtuous life, yet the students of learning these classics were not aiming at salvation. </a:t>
            </a:r>
          </a:p>
          <a:p>
            <a:pPr eaLnBrk="1" hangingPunct="1"/>
            <a:r>
              <a:rPr lang="en-GB" altLang="zh-CN" sz="2800" dirty="0" smtClean="0">
                <a:cs typeface="华文仿宋"/>
              </a:rPr>
              <a:t>Their learning was valued  either because it was an entrance to  an official career, or because it was thought of as the efficient way to carry on self-cultivation</a:t>
            </a:r>
            <a:r>
              <a:rPr lang="en-US" altLang="zh-CN" sz="2800" dirty="0" smtClean="0">
                <a:cs typeface="华文仿宋"/>
              </a:rPr>
              <a:t> </a:t>
            </a:r>
            <a:endParaRPr lang="zh-CN" altLang="en-US" sz="2800" dirty="0" smtClean="0">
              <a:cs typeface="华文仿宋"/>
            </a:endParaRPr>
          </a:p>
        </p:txBody>
      </p:sp>
    </p:spTree>
    <p:extLst>
      <p:ext uri="{BB962C8B-B14F-4D97-AF65-F5344CB8AC3E}">
        <p14:creationId xmlns:p14="http://schemas.microsoft.com/office/powerpoint/2010/main" val="2203609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990600" y="1295400"/>
            <a:ext cx="6934200" cy="685800"/>
          </a:xfrm>
        </p:spPr>
        <p:txBody>
          <a:bodyPr>
            <a:noAutofit/>
          </a:bodyPr>
          <a:lstStyle/>
          <a:p>
            <a:pPr eaLnBrk="1" fontAlgn="auto" hangingPunct="1">
              <a:spcAft>
                <a:spcPts val="0"/>
              </a:spcAft>
              <a:defRPr/>
            </a:pPr>
            <a:r>
              <a:rPr lang="en-US" altLang="zh-CN" sz="1400" b="1" dirty="0" smtClean="0">
                <a:solidFill>
                  <a:schemeClr val="tx1">
                    <a:lumMod val="95000"/>
                    <a:lumOff val="5000"/>
                  </a:schemeClr>
                </a:solidFill>
              </a:rPr>
              <a:t>Shortcoming of these three definitions and new attempt on defining of Confucianism</a:t>
            </a:r>
          </a:p>
        </p:txBody>
      </p:sp>
      <p:sp>
        <p:nvSpPr>
          <p:cNvPr id="15363" name="Rectangle 3"/>
          <p:cNvSpPr>
            <a:spLocks noGrp="1" noChangeArrowheads="1"/>
          </p:cNvSpPr>
          <p:nvPr>
            <p:ph idx="1"/>
          </p:nvPr>
        </p:nvSpPr>
        <p:spPr>
          <a:xfrm>
            <a:off x="1219200" y="2133600"/>
            <a:ext cx="6934200" cy="3657600"/>
          </a:xfrm>
        </p:spPr>
        <p:txBody>
          <a:bodyPr>
            <a:normAutofit fontScale="70000" lnSpcReduction="20000"/>
          </a:bodyPr>
          <a:lstStyle/>
          <a:p>
            <a:pPr eaLnBrk="1" hangingPunct="1"/>
            <a:r>
              <a:rPr lang="en-GB" altLang="zh-CN" dirty="0" smtClean="0">
                <a:cs typeface="华文仿宋"/>
              </a:rPr>
              <a:t>All these definitions have their good points. However, they fall short of covering the whole of Confucianism</a:t>
            </a:r>
            <a:r>
              <a:rPr lang="en-US" altLang="zh-CN" dirty="0" smtClean="0">
                <a:cs typeface="华文仿宋"/>
              </a:rPr>
              <a:t>: </a:t>
            </a:r>
            <a:r>
              <a:rPr lang="en-GB" altLang="zh-CN" dirty="0" smtClean="0">
                <a:cs typeface="华文仿宋"/>
              </a:rPr>
              <a:t>There is no tradition in China separating philosophy, politics, ethics, and religion.</a:t>
            </a:r>
            <a:r>
              <a:rPr lang="en-US" altLang="zh-CN" dirty="0" smtClean="0">
                <a:cs typeface="华文仿宋"/>
              </a:rPr>
              <a:t> </a:t>
            </a:r>
          </a:p>
          <a:p>
            <a:pPr eaLnBrk="1" hangingPunct="1"/>
            <a:r>
              <a:rPr lang="en-US" altLang="zh-CN" b="1" dirty="0" smtClean="0">
                <a:cs typeface="华文仿宋"/>
              </a:rPr>
              <a:t>The Role of Confucianism: Secular as Divine </a:t>
            </a:r>
          </a:p>
          <a:p>
            <a:pPr eaLnBrk="1" hangingPunct="1"/>
            <a:r>
              <a:rPr lang="en-GB" altLang="zh-CN" dirty="0" smtClean="0">
                <a:cs typeface="华文仿宋"/>
              </a:rPr>
              <a:t>To reflect this and to cover the whole of Confucianism, some Contemporary scholars intend to define Confucianism by adopting general terms that are sufficient to blur the distinction  created by these Western subjects:</a:t>
            </a:r>
          </a:p>
          <a:p>
            <a:pPr eaLnBrk="1" hangingPunct="1"/>
            <a:r>
              <a:rPr lang="en-GB" altLang="zh-CN" sz="1800" dirty="0" smtClean="0">
                <a:cs typeface="华文仿宋"/>
              </a:rPr>
              <a:t>John Bowker ‘</a:t>
            </a:r>
            <a:r>
              <a:rPr lang="en-GB" altLang="zh-CN" sz="1800" b="1" dirty="0" smtClean="0">
                <a:cs typeface="华文仿宋"/>
              </a:rPr>
              <a:t>information process’</a:t>
            </a:r>
            <a:r>
              <a:rPr lang="en-US" altLang="zh-CN" sz="1800" dirty="0" smtClean="0">
                <a:cs typeface="华文仿宋"/>
              </a:rPr>
              <a:t>  </a:t>
            </a:r>
          </a:p>
          <a:p>
            <a:pPr eaLnBrk="1" hangingPunct="1"/>
            <a:r>
              <a:rPr lang="en-GB" altLang="zh-CN" sz="1800" dirty="0" smtClean="0">
                <a:cs typeface="华文仿宋"/>
              </a:rPr>
              <a:t>T u </a:t>
            </a:r>
            <a:r>
              <a:rPr lang="en-GB" altLang="zh-CN" sz="1800" dirty="0" err="1" smtClean="0">
                <a:cs typeface="华文仿宋"/>
              </a:rPr>
              <a:t>Weiming</a:t>
            </a:r>
            <a:r>
              <a:rPr lang="en-GB" altLang="zh-CN" sz="1800" dirty="0" smtClean="0">
                <a:cs typeface="华文仿宋"/>
              </a:rPr>
              <a:t> ‘a </a:t>
            </a:r>
            <a:r>
              <a:rPr lang="en-GB" altLang="zh-CN" sz="1800" b="1" dirty="0" smtClean="0">
                <a:cs typeface="华文仿宋"/>
              </a:rPr>
              <a:t>language</a:t>
            </a:r>
            <a:r>
              <a:rPr lang="en-GB" altLang="zh-CN" sz="1800" dirty="0" smtClean="0">
                <a:cs typeface="华文仿宋"/>
              </a:rPr>
              <a:t> of moral community flowing from a universal moral value’ </a:t>
            </a:r>
          </a:p>
          <a:p>
            <a:pPr eaLnBrk="1" hangingPunct="1"/>
            <a:r>
              <a:rPr lang="en-GB" altLang="zh-CN" sz="1800" dirty="0" smtClean="0">
                <a:cs typeface="华文仿宋"/>
              </a:rPr>
              <a:t>De </a:t>
            </a:r>
            <a:r>
              <a:rPr lang="en-GB" altLang="zh-CN" sz="1800" dirty="0" err="1" smtClean="0">
                <a:cs typeface="华文仿宋"/>
              </a:rPr>
              <a:t>Vos</a:t>
            </a:r>
            <a:r>
              <a:rPr lang="en-GB" altLang="zh-CN" sz="1800" dirty="0" smtClean="0">
                <a:cs typeface="华文仿宋"/>
              </a:rPr>
              <a:t> prefers ‘a system of thought’ </a:t>
            </a:r>
          </a:p>
          <a:p>
            <a:pPr eaLnBrk="1" hangingPunct="1"/>
            <a:r>
              <a:rPr lang="en-GB" altLang="zh-CN" sz="1800" dirty="0" smtClean="0">
                <a:cs typeface="华文仿宋"/>
              </a:rPr>
              <a:t>Peter </a:t>
            </a:r>
            <a:r>
              <a:rPr lang="en-GB" altLang="zh-CN" sz="1800" dirty="0" err="1" smtClean="0">
                <a:cs typeface="华文仿宋"/>
              </a:rPr>
              <a:t>Bol</a:t>
            </a:r>
            <a:r>
              <a:rPr lang="en-GB" altLang="zh-CN" sz="1800" dirty="0" smtClean="0">
                <a:cs typeface="华文仿宋"/>
              </a:rPr>
              <a:t> is more likely to say that ‘Confucianism is a notion created in the West to define and discuss a </a:t>
            </a:r>
            <a:r>
              <a:rPr lang="en-GB" altLang="zh-CN" sz="1800" b="1" dirty="0" smtClean="0">
                <a:cs typeface="华文仿宋"/>
              </a:rPr>
              <a:t>phenomenon</a:t>
            </a:r>
            <a:r>
              <a:rPr lang="en-GB" altLang="zh-CN" sz="1800" dirty="0" smtClean="0">
                <a:cs typeface="华文仿宋"/>
              </a:rPr>
              <a:t> that existed in the past’.</a:t>
            </a:r>
            <a:r>
              <a:rPr lang="en-US" altLang="zh-CN" sz="1800" dirty="0" smtClean="0">
                <a:cs typeface="华文仿宋"/>
              </a:rPr>
              <a:t>  </a:t>
            </a:r>
            <a:endParaRPr lang="zh-CN" altLang="en-US" sz="1800" dirty="0" smtClean="0">
              <a:cs typeface="华文仿宋"/>
            </a:endParaRPr>
          </a:p>
        </p:txBody>
      </p:sp>
    </p:spTree>
    <p:extLst>
      <p:ext uri="{BB962C8B-B14F-4D97-AF65-F5344CB8AC3E}">
        <p14:creationId xmlns:p14="http://schemas.microsoft.com/office/powerpoint/2010/main" val="2031403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a:t>Essential Characteristics of Confucianism </a:t>
            </a:r>
          </a:p>
        </p:txBody>
      </p:sp>
      <p:sp>
        <p:nvSpPr>
          <p:cNvPr id="3" name="Content Placeholder 2"/>
          <p:cNvSpPr>
            <a:spLocks noGrp="1"/>
          </p:cNvSpPr>
          <p:nvPr>
            <p:ph idx="1"/>
          </p:nvPr>
        </p:nvSpPr>
        <p:spPr>
          <a:xfrm>
            <a:off x="762000" y="2133600"/>
            <a:ext cx="7467600" cy="3581400"/>
          </a:xfrm>
        </p:spPr>
        <p:txBody>
          <a:bodyPr>
            <a:normAutofit/>
          </a:bodyPr>
          <a:lstStyle/>
          <a:p>
            <a:r>
              <a:rPr lang="en-GB" b="1" dirty="0" smtClean="0"/>
              <a:t>Humanism</a:t>
            </a:r>
            <a:r>
              <a:rPr lang="en-GB" dirty="0" smtClean="0"/>
              <a:t>:  </a:t>
            </a:r>
            <a:r>
              <a:rPr lang="en-GB" dirty="0"/>
              <a:t>to put humans in the centre of the </a:t>
            </a:r>
            <a:r>
              <a:rPr lang="en-GB" dirty="0" smtClean="0"/>
              <a:t>world</a:t>
            </a:r>
          </a:p>
          <a:p>
            <a:r>
              <a:rPr lang="en-GB" b="1" dirty="0"/>
              <a:t>The Way of Humans: </a:t>
            </a:r>
            <a:r>
              <a:rPr lang="en-GB" dirty="0"/>
              <a:t>follow the Way of Heaven = the Way of Harmony</a:t>
            </a:r>
          </a:p>
          <a:p>
            <a:r>
              <a:rPr lang="en-GB" b="1" dirty="0" smtClean="0"/>
              <a:t>Secular is Sacred: </a:t>
            </a:r>
            <a:r>
              <a:rPr lang="en-GB" dirty="0" smtClean="0"/>
              <a:t>connection between Human nature and Heavenly Principle  </a:t>
            </a:r>
            <a:endParaRPr lang="en-GB" dirty="0"/>
          </a:p>
          <a:p>
            <a:r>
              <a:rPr lang="en-GB" b="1" dirty="0"/>
              <a:t>Moral Philosophy</a:t>
            </a:r>
            <a:r>
              <a:rPr lang="en-GB" dirty="0"/>
              <a:t>: to emphasis on moral education and </a:t>
            </a:r>
            <a:r>
              <a:rPr lang="en-GB" dirty="0" smtClean="0"/>
              <a:t>cultivation ( </a:t>
            </a:r>
            <a:r>
              <a:rPr lang="en-GB" dirty="0"/>
              <a:t>filial piety and respect as essential virtues of </a:t>
            </a:r>
            <a:r>
              <a:rPr lang="en-GB" dirty="0" smtClean="0"/>
              <a:t>individuals </a:t>
            </a:r>
            <a:endParaRPr lang="en-GB" dirty="0"/>
          </a:p>
          <a:p>
            <a:r>
              <a:rPr lang="en-GB" b="1" dirty="0"/>
              <a:t> Family </a:t>
            </a:r>
            <a:r>
              <a:rPr lang="en-GB" b="1" dirty="0" smtClean="0"/>
              <a:t>Centred Tradition</a:t>
            </a:r>
            <a:r>
              <a:rPr lang="en-GB" dirty="0" smtClean="0"/>
              <a:t>: society </a:t>
            </a:r>
            <a:r>
              <a:rPr lang="en-GB" dirty="0"/>
              <a:t>and state as an enlarged family</a:t>
            </a:r>
          </a:p>
          <a:p>
            <a:r>
              <a:rPr lang="en-GB" b="1" dirty="0"/>
              <a:t>Benevolent Government: </a:t>
            </a:r>
            <a:r>
              <a:rPr lang="en-GB" dirty="0"/>
              <a:t>Grant </a:t>
            </a:r>
            <a:r>
              <a:rPr lang="en-GB" dirty="0" smtClean="0"/>
              <a:t>Commonwealth </a:t>
            </a:r>
            <a:endParaRPr lang="en-GB" dirty="0"/>
          </a:p>
          <a:p>
            <a:endParaRPr lang="en-GB" dirty="0"/>
          </a:p>
        </p:txBody>
      </p:sp>
    </p:spTree>
    <p:extLst>
      <p:ext uri="{BB962C8B-B14F-4D97-AF65-F5344CB8AC3E}">
        <p14:creationId xmlns:p14="http://schemas.microsoft.com/office/powerpoint/2010/main" val="23077477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aphicFrame>
        <p:nvGraphicFramePr>
          <p:cNvPr id="4" name="Diagram 3"/>
          <p:cNvGraphicFramePr/>
          <p:nvPr/>
        </p:nvGraphicFramePr>
        <p:xfrm>
          <a:off x="134144" y="-76200"/>
          <a:ext cx="9144000" cy="6440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15710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990600" y="1295400"/>
            <a:ext cx="7010400" cy="762000"/>
          </a:xfrm>
        </p:spPr>
        <p:txBody>
          <a:bodyPr>
            <a:noAutofit/>
          </a:bodyPr>
          <a:lstStyle/>
          <a:p>
            <a:pPr eaLnBrk="1" fontAlgn="auto" hangingPunct="1">
              <a:spcAft>
                <a:spcPts val="0"/>
              </a:spcAft>
              <a:defRPr/>
            </a:pPr>
            <a:r>
              <a:rPr lang="en-GB" altLang="zh-CN" sz="2000" dirty="0" err="1" smtClean="0">
                <a:solidFill>
                  <a:schemeClr val="tx1">
                    <a:lumMod val="95000"/>
                    <a:lumOff val="5000"/>
                  </a:schemeClr>
                </a:solidFill>
              </a:rPr>
              <a:t>FungYu-lan’s</a:t>
            </a:r>
            <a:r>
              <a:rPr lang="en-GB" altLang="zh-CN" sz="2000" dirty="0" smtClean="0">
                <a:solidFill>
                  <a:schemeClr val="tx1">
                    <a:lumMod val="95000"/>
                    <a:lumOff val="5000"/>
                  </a:schemeClr>
                </a:solidFill>
              </a:rPr>
              <a:t> division on the development stages of Confucianism </a:t>
            </a:r>
            <a:r>
              <a:rPr lang="en-US" altLang="zh-CN" sz="2000" dirty="0" smtClean="0">
                <a:solidFill>
                  <a:schemeClr val="tx1">
                    <a:lumMod val="95000"/>
                    <a:lumOff val="5000"/>
                  </a:schemeClr>
                </a:solidFill>
              </a:rPr>
              <a:t> </a:t>
            </a:r>
            <a:endParaRPr lang="zh-CN" altLang="en-US" sz="2000" dirty="0" smtClean="0">
              <a:solidFill>
                <a:schemeClr val="tx1">
                  <a:lumMod val="95000"/>
                  <a:lumOff val="5000"/>
                </a:schemeClr>
              </a:solidFill>
            </a:endParaRPr>
          </a:p>
        </p:txBody>
      </p:sp>
      <p:sp>
        <p:nvSpPr>
          <p:cNvPr id="12291" name="Rectangle 3"/>
          <p:cNvSpPr>
            <a:spLocks noGrp="1" noChangeArrowheads="1"/>
          </p:cNvSpPr>
          <p:nvPr>
            <p:ph idx="1"/>
          </p:nvPr>
        </p:nvSpPr>
        <p:spPr>
          <a:xfrm>
            <a:off x="914400" y="2438400"/>
            <a:ext cx="7239000" cy="3124200"/>
          </a:xfrm>
        </p:spPr>
        <p:txBody>
          <a:bodyPr rtlCol="0">
            <a:normAutofit fontScale="55000" lnSpcReduction="20000"/>
          </a:bodyPr>
          <a:lstStyle/>
          <a:p>
            <a:pPr marL="91440" indent="-91440" eaLnBrk="1" fontAlgn="auto" hangingPunct="1">
              <a:defRPr/>
            </a:pPr>
            <a:r>
              <a:rPr lang="en-GB" altLang="zh-CN" sz="2800" dirty="0" smtClean="0"/>
              <a:t>According to </a:t>
            </a:r>
            <a:r>
              <a:rPr lang="en-GB" altLang="zh-CN" sz="2800" dirty="0" err="1" smtClean="0"/>
              <a:t>FungYu-lan</a:t>
            </a:r>
            <a:r>
              <a:rPr lang="en-GB" altLang="zh-CN" sz="2800" dirty="0" smtClean="0"/>
              <a:t>, Chinese philosophy can be divided into  two ages</a:t>
            </a:r>
            <a:r>
              <a:rPr lang="en-US" altLang="zh-CN" sz="2800" dirty="0" smtClean="0"/>
              <a:t> :</a:t>
            </a:r>
          </a:p>
          <a:p>
            <a:pPr marL="91440" indent="-91440" eaLnBrk="1" fontAlgn="auto" hangingPunct="1">
              <a:defRPr/>
            </a:pPr>
            <a:r>
              <a:rPr lang="en-GB" altLang="zh-CN" sz="2400" dirty="0" smtClean="0"/>
              <a:t>The age from Confucius (551-479BCE) to the Prince of </a:t>
            </a:r>
            <a:r>
              <a:rPr lang="en-GB" altLang="zh-CN" sz="2400" dirty="0" err="1" smtClean="0"/>
              <a:t>Huai</a:t>
            </a:r>
            <a:r>
              <a:rPr lang="en-GB" altLang="zh-CN" sz="2400" dirty="0" smtClean="0"/>
              <a:t>-nan (died in 122 BCE) which is called the </a:t>
            </a:r>
            <a:r>
              <a:rPr lang="en-GB" altLang="zh-CN" sz="2400" b="1" dirty="0" smtClean="0"/>
              <a:t>period of the philosophers </a:t>
            </a:r>
          </a:p>
          <a:p>
            <a:pPr marL="91440" indent="-91440" eaLnBrk="1" fontAlgn="auto" hangingPunct="1">
              <a:defRPr/>
            </a:pPr>
            <a:r>
              <a:rPr lang="en-GB" altLang="zh-CN" sz="2400" dirty="0" smtClean="0"/>
              <a:t>From Tung Chung-</a:t>
            </a:r>
            <a:r>
              <a:rPr lang="en-GB" altLang="zh-CN" sz="2400" dirty="0" err="1" smtClean="0"/>
              <a:t>shu</a:t>
            </a:r>
            <a:r>
              <a:rPr lang="en-GB" altLang="zh-CN" sz="2400" dirty="0" smtClean="0"/>
              <a:t> or Dong </a:t>
            </a:r>
            <a:r>
              <a:rPr lang="en-GB" altLang="zh-CN" sz="2400" dirty="0" err="1" smtClean="0"/>
              <a:t>Zhong-shu</a:t>
            </a:r>
            <a:r>
              <a:rPr lang="en-GB" altLang="zh-CN" sz="2400" dirty="0" smtClean="0"/>
              <a:t> (179-104 BCE) to Kang </a:t>
            </a:r>
            <a:r>
              <a:rPr lang="en-GB" altLang="zh-CN" sz="2400" dirty="0" err="1" smtClean="0"/>
              <a:t>Yuwei</a:t>
            </a:r>
            <a:r>
              <a:rPr lang="en-GB" altLang="zh-CN" sz="2400" dirty="0" smtClean="0"/>
              <a:t> (1895-1927CE) is called the </a:t>
            </a:r>
            <a:r>
              <a:rPr lang="en-GB" altLang="zh-CN" sz="2400" b="1" dirty="0" smtClean="0"/>
              <a:t>Period of Classical learning</a:t>
            </a:r>
            <a:r>
              <a:rPr lang="en-US" altLang="zh-CN" sz="2800" b="1" dirty="0" smtClean="0"/>
              <a:t> </a:t>
            </a:r>
          </a:p>
          <a:p>
            <a:pPr marL="91440" indent="-91440" eaLnBrk="1" fontAlgn="auto" hangingPunct="1">
              <a:defRPr/>
            </a:pPr>
            <a:endParaRPr lang="en-GB" altLang="zh-CN" sz="2800" dirty="0" smtClean="0"/>
          </a:p>
          <a:p>
            <a:pPr marL="91440" indent="-91440" eaLnBrk="1" fontAlgn="auto" hangingPunct="1">
              <a:defRPr/>
            </a:pPr>
            <a:r>
              <a:rPr lang="en-GB" altLang="zh-CN" sz="2800" dirty="0" smtClean="0"/>
              <a:t>Though this classification is fit to Confucian tradition, it only reveals the external differences of Confucian schools, especially its methods of learning, but not their difference in their doctrines</a:t>
            </a:r>
          </a:p>
          <a:p>
            <a:pPr marL="91440" indent="-91440" eaLnBrk="1" fontAlgn="auto" hangingPunct="1">
              <a:defRPr/>
            </a:pPr>
            <a:endParaRPr lang="zh-CN" altLang="en-US" sz="2800" dirty="0" smtClean="0"/>
          </a:p>
        </p:txBody>
      </p:sp>
    </p:spTree>
    <p:extLst>
      <p:ext uri="{BB962C8B-B14F-4D97-AF65-F5344CB8AC3E}">
        <p14:creationId xmlns:p14="http://schemas.microsoft.com/office/powerpoint/2010/main" val="3403928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fontAlgn="auto" hangingPunct="1">
              <a:spcAft>
                <a:spcPts val="0"/>
              </a:spcAft>
              <a:defRPr/>
            </a:pPr>
            <a:r>
              <a:rPr lang="en-US" altLang="zh-CN" smtClean="0">
                <a:solidFill>
                  <a:schemeClr val="tx1">
                    <a:lumMod val="95000"/>
                    <a:lumOff val="5000"/>
                  </a:schemeClr>
                </a:solidFill>
              </a:rPr>
              <a:t>Tu Wei-ming’s division</a:t>
            </a:r>
          </a:p>
        </p:txBody>
      </p:sp>
      <p:sp>
        <p:nvSpPr>
          <p:cNvPr id="13315" name="Rectangle 3"/>
          <p:cNvSpPr>
            <a:spLocks noGrp="1" noChangeArrowheads="1"/>
          </p:cNvSpPr>
          <p:nvPr>
            <p:ph idx="1"/>
          </p:nvPr>
        </p:nvSpPr>
        <p:spPr>
          <a:xfrm>
            <a:off x="1143000" y="2286000"/>
            <a:ext cx="6858000" cy="3352800"/>
          </a:xfrm>
        </p:spPr>
        <p:txBody>
          <a:bodyPr rtlCol="0">
            <a:normAutofit fontScale="62500" lnSpcReduction="20000"/>
          </a:bodyPr>
          <a:lstStyle/>
          <a:p>
            <a:pPr marL="91440" indent="-91440" eaLnBrk="1" fontAlgn="auto" hangingPunct="1">
              <a:defRPr/>
            </a:pPr>
            <a:r>
              <a:rPr lang="en-GB" altLang="zh-CN" sz="2800" dirty="0" smtClean="0"/>
              <a:t>For </a:t>
            </a:r>
            <a:r>
              <a:rPr lang="en-GB" altLang="zh-CN" sz="2800" dirty="0" err="1" smtClean="0"/>
              <a:t>Tu</a:t>
            </a:r>
            <a:r>
              <a:rPr lang="en-GB" altLang="zh-CN" sz="2800" dirty="0" smtClean="0"/>
              <a:t> </a:t>
            </a:r>
            <a:r>
              <a:rPr lang="en-GB" altLang="zh-CN" sz="2800" dirty="0" err="1" smtClean="0"/>
              <a:t>Weiming</a:t>
            </a:r>
            <a:r>
              <a:rPr lang="en-GB" altLang="zh-CN" sz="2800" dirty="0" smtClean="0"/>
              <a:t>, a famous scholar on Confucianism in the modern world, there are three ages in the history of Confucianism: </a:t>
            </a:r>
          </a:p>
          <a:p>
            <a:pPr marL="91440" indent="-91440" eaLnBrk="1" fontAlgn="auto" hangingPunct="1">
              <a:defRPr/>
            </a:pPr>
            <a:r>
              <a:rPr lang="en-GB" altLang="zh-CN" sz="2400" b="1" dirty="0" smtClean="0"/>
              <a:t>The first epoch </a:t>
            </a:r>
            <a:r>
              <a:rPr lang="en-GB" altLang="zh-CN" sz="2400" dirty="0" smtClean="0"/>
              <a:t>was in the period of Spring and Autumn, and the Warring States, </a:t>
            </a:r>
            <a:r>
              <a:rPr lang="en-GB" altLang="zh-CN" sz="2400" b="1" dirty="0" smtClean="0">
                <a:solidFill>
                  <a:srgbClr val="FF0000"/>
                </a:solidFill>
              </a:rPr>
              <a:t>when Confucian doctrine was in the process of being formed</a:t>
            </a:r>
            <a:r>
              <a:rPr lang="en-GB" altLang="zh-CN" sz="2400" dirty="0" smtClean="0"/>
              <a:t>; </a:t>
            </a:r>
          </a:p>
          <a:p>
            <a:pPr marL="91440" indent="-91440" eaLnBrk="1" fontAlgn="auto" hangingPunct="1">
              <a:defRPr/>
            </a:pPr>
            <a:r>
              <a:rPr lang="en-GB" altLang="zh-CN" sz="2400" b="1" dirty="0" smtClean="0"/>
              <a:t>The second epoch </a:t>
            </a:r>
            <a:r>
              <a:rPr lang="en-GB" altLang="zh-CN" sz="2400" dirty="0" smtClean="0"/>
              <a:t>was in the Sung and Ming dynasty, </a:t>
            </a:r>
            <a:r>
              <a:rPr lang="en-GB" altLang="zh-CN" sz="2400" dirty="0" smtClean="0">
                <a:solidFill>
                  <a:srgbClr val="FF0000"/>
                </a:solidFill>
              </a:rPr>
              <a:t>when Confucianism was revived </a:t>
            </a:r>
            <a:r>
              <a:rPr lang="en-GB" altLang="zh-CN" sz="2400" dirty="0" smtClean="0"/>
              <a:t>and thus neo-Confucianism came into being, </a:t>
            </a:r>
          </a:p>
          <a:p>
            <a:pPr marL="91440" indent="-91440" eaLnBrk="1" fontAlgn="auto" hangingPunct="1">
              <a:defRPr/>
            </a:pPr>
            <a:r>
              <a:rPr lang="en-GB" altLang="zh-CN" sz="2400" b="1" dirty="0" smtClean="0"/>
              <a:t>The third epoch </a:t>
            </a:r>
            <a:r>
              <a:rPr lang="en-GB" altLang="zh-CN" sz="2400" dirty="0" smtClean="0"/>
              <a:t>starts from the sixties of this century, when he and many others in the West and in Taiwan and </a:t>
            </a:r>
            <a:r>
              <a:rPr lang="en-GB" altLang="zh-CN" sz="2400" dirty="0" err="1" smtClean="0"/>
              <a:t>Hongkong</a:t>
            </a:r>
            <a:r>
              <a:rPr lang="en-GB" altLang="zh-CN" sz="2400" dirty="0" smtClean="0"/>
              <a:t> </a:t>
            </a:r>
            <a:r>
              <a:rPr lang="en-GB" altLang="zh-CN" sz="2400" dirty="0" smtClean="0">
                <a:solidFill>
                  <a:srgbClr val="FF0000"/>
                </a:solidFill>
              </a:rPr>
              <a:t>propagate and reinterpret Confucianism into the world and the world into Confucianism</a:t>
            </a:r>
            <a:endParaRPr lang="zh-CN" altLang="en-US" sz="2400" dirty="0" smtClean="0">
              <a:solidFill>
                <a:srgbClr val="FF0000"/>
              </a:solidFill>
            </a:endParaRPr>
          </a:p>
        </p:txBody>
      </p:sp>
    </p:spTree>
    <p:extLst>
      <p:ext uri="{BB962C8B-B14F-4D97-AF65-F5344CB8AC3E}">
        <p14:creationId xmlns:p14="http://schemas.microsoft.com/office/powerpoint/2010/main" val="3498169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371600" y="1295400"/>
            <a:ext cx="6400800" cy="533400"/>
          </a:xfrm>
        </p:spPr>
        <p:txBody>
          <a:bodyPr>
            <a:normAutofit/>
          </a:bodyPr>
          <a:lstStyle/>
          <a:p>
            <a:pPr eaLnBrk="1" fontAlgn="auto" hangingPunct="1">
              <a:spcAft>
                <a:spcPts val="0"/>
              </a:spcAft>
              <a:defRPr/>
            </a:pPr>
            <a:r>
              <a:rPr lang="en-US" altLang="zh-CN" sz="2000" b="1" dirty="0" smtClean="0">
                <a:solidFill>
                  <a:schemeClr val="tx1">
                    <a:lumMod val="95000"/>
                    <a:lumOff val="5000"/>
                  </a:schemeClr>
                </a:solidFill>
              </a:rPr>
              <a:t>Five stages in Confucian history</a:t>
            </a:r>
          </a:p>
        </p:txBody>
      </p:sp>
      <p:sp>
        <p:nvSpPr>
          <p:cNvPr id="19459" name="Rectangle 3"/>
          <p:cNvSpPr>
            <a:spLocks noGrp="1" noChangeArrowheads="1"/>
          </p:cNvSpPr>
          <p:nvPr>
            <p:ph idx="1"/>
          </p:nvPr>
        </p:nvSpPr>
        <p:spPr>
          <a:xfrm>
            <a:off x="914400" y="2057400"/>
            <a:ext cx="7315200" cy="3810000"/>
          </a:xfrm>
        </p:spPr>
        <p:txBody>
          <a:bodyPr>
            <a:normAutofit fontScale="92500" lnSpcReduction="20000"/>
          </a:bodyPr>
          <a:lstStyle/>
          <a:p>
            <a:pPr eaLnBrk="1" hangingPunct="1"/>
            <a:r>
              <a:rPr lang="en-GB" altLang="zh-CN" b="1" dirty="0" smtClean="0">
                <a:cs typeface="华文仿宋"/>
              </a:rPr>
              <a:t>1. Classical Confucianism</a:t>
            </a:r>
            <a:r>
              <a:rPr lang="en-GB" altLang="zh-CN" dirty="0" smtClean="0">
                <a:cs typeface="华文仿宋"/>
              </a:rPr>
              <a:t>: Confucius, Mencius, and </a:t>
            </a:r>
            <a:r>
              <a:rPr lang="en-GB" altLang="zh-CN" dirty="0" err="1" smtClean="0">
                <a:cs typeface="华文仿宋"/>
              </a:rPr>
              <a:t>Xunzi</a:t>
            </a:r>
            <a:r>
              <a:rPr lang="en-GB" altLang="zh-CN" dirty="0" smtClean="0">
                <a:cs typeface="华文仿宋"/>
              </a:rPr>
              <a:t>  </a:t>
            </a:r>
          </a:p>
          <a:p>
            <a:pPr eaLnBrk="1" hangingPunct="1"/>
            <a:r>
              <a:rPr lang="en-GB" altLang="zh-CN" b="1" dirty="0" smtClean="0">
                <a:cs typeface="华文仿宋"/>
              </a:rPr>
              <a:t>2. Syncretic Confucianism/Religious Confucianism</a:t>
            </a:r>
            <a:r>
              <a:rPr lang="en-GB" altLang="zh-CN" dirty="0" smtClean="0">
                <a:cs typeface="华文仿宋"/>
              </a:rPr>
              <a:t>: Han Confucianism, Dong </a:t>
            </a:r>
            <a:r>
              <a:rPr lang="en-GB" altLang="zh-CN" dirty="0" err="1" smtClean="0">
                <a:cs typeface="华文仿宋"/>
              </a:rPr>
              <a:t>Zhongshu</a:t>
            </a:r>
            <a:endParaRPr lang="en-GB" altLang="zh-CN" dirty="0" smtClean="0">
              <a:cs typeface="华文仿宋"/>
            </a:endParaRPr>
          </a:p>
          <a:p>
            <a:pPr eaLnBrk="1" hangingPunct="1"/>
            <a:r>
              <a:rPr lang="en-GB" altLang="zh-CN" b="1" dirty="0" smtClean="0">
                <a:cs typeface="华文仿宋"/>
              </a:rPr>
              <a:t>3. Naturalistic Confucianism</a:t>
            </a:r>
            <a:r>
              <a:rPr lang="en-GB" altLang="zh-CN" dirty="0" smtClean="0">
                <a:cs typeface="华文仿宋"/>
              </a:rPr>
              <a:t>: Daoist Interpretation of Confucianism at Wei-</a:t>
            </a:r>
            <a:r>
              <a:rPr lang="en-GB" altLang="zh-CN" dirty="0" err="1" smtClean="0">
                <a:cs typeface="华文仿宋"/>
              </a:rPr>
              <a:t>jin</a:t>
            </a:r>
            <a:r>
              <a:rPr lang="en-GB" altLang="zh-CN" dirty="0" smtClean="0">
                <a:cs typeface="华文仿宋"/>
              </a:rPr>
              <a:t> period </a:t>
            </a:r>
          </a:p>
          <a:p>
            <a:pPr eaLnBrk="1" hangingPunct="1"/>
            <a:r>
              <a:rPr lang="en-GB" altLang="zh-CN" dirty="0" smtClean="0">
                <a:cs typeface="华文仿宋"/>
              </a:rPr>
              <a:t> 4. </a:t>
            </a:r>
            <a:r>
              <a:rPr lang="en-GB" altLang="zh-CN" b="1" dirty="0" smtClean="0">
                <a:cs typeface="华文仿宋"/>
              </a:rPr>
              <a:t>Neo-Confucianism</a:t>
            </a:r>
            <a:r>
              <a:rPr lang="en-GB" altLang="zh-CN" dirty="0" smtClean="0">
                <a:cs typeface="华文仿宋"/>
              </a:rPr>
              <a:t>: Song-Ming Confucianism, Principle schools (</a:t>
            </a:r>
            <a:r>
              <a:rPr lang="en-GB" altLang="zh-CN" dirty="0" err="1" smtClean="0">
                <a:cs typeface="华文仿宋"/>
              </a:rPr>
              <a:t>Zhuxi</a:t>
            </a:r>
            <a:r>
              <a:rPr lang="en-GB" altLang="zh-CN" dirty="0" smtClean="0">
                <a:cs typeface="华文仿宋"/>
              </a:rPr>
              <a:t>, the Cheng Brothers and </a:t>
            </a:r>
            <a:r>
              <a:rPr lang="en-GB" altLang="zh-CN" dirty="0" err="1" smtClean="0">
                <a:cs typeface="华文仿宋"/>
              </a:rPr>
              <a:t>Zhangzai</a:t>
            </a:r>
            <a:r>
              <a:rPr lang="en-GB" altLang="zh-CN" dirty="0" smtClean="0">
                <a:cs typeface="华文仿宋"/>
              </a:rPr>
              <a:t> ) and School of Heart/Mind (Wang </a:t>
            </a:r>
            <a:r>
              <a:rPr lang="en-GB" altLang="zh-CN" dirty="0" err="1" smtClean="0">
                <a:cs typeface="华文仿宋"/>
              </a:rPr>
              <a:t>Yangming</a:t>
            </a:r>
            <a:r>
              <a:rPr lang="en-GB" altLang="zh-CN" dirty="0" smtClean="0">
                <a:cs typeface="华文仿宋"/>
              </a:rPr>
              <a:t> and Lu </a:t>
            </a:r>
            <a:r>
              <a:rPr lang="en-GB" altLang="zh-CN" dirty="0" err="1" smtClean="0">
                <a:cs typeface="华文仿宋"/>
              </a:rPr>
              <a:t>Jiuyuan</a:t>
            </a:r>
            <a:r>
              <a:rPr lang="en-GB" altLang="zh-CN" dirty="0" smtClean="0">
                <a:cs typeface="华文仿宋"/>
              </a:rPr>
              <a:t>) </a:t>
            </a:r>
          </a:p>
          <a:p>
            <a:pPr eaLnBrk="1" hangingPunct="1"/>
            <a:r>
              <a:rPr lang="en-GB" altLang="zh-CN" b="1" dirty="0" smtClean="0">
                <a:cs typeface="华文仿宋"/>
              </a:rPr>
              <a:t>5. Modern New Confucianism</a:t>
            </a:r>
            <a:r>
              <a:rPr lang="en-GB" altLang="zh-CN" dirty="0" smtClean="0">
                <a:cs typeface="华文仿宋"/>
              </a:rPr>
              <a:t>:  </a:t>
            </a:r>
            <a:r>
              <a:rPr lang="en-GB" altLang="zh-CN" dirty="0" err="1" smtClean="0">
                <a:cs typeface="华文仿宋"/>
              </a:rPr>
              <a:t>Xiong</a:t>
            </a:r>
            <a:r>
              <a:rPr lang="en-GB" altLang="zh-CN" dirty="0" smtClean="0">
                <a:cs typeface="华文仿宋"/>
              </a:rPr>
              <a:t> </a:t>
            </a:r>
            <a:r>
              <a:rPr lang="en-GB" altLang="zh-CN" dirty="0" err="1" smtClean="0">
                <a:cs typeface="华文仿宋"/>
              </a:rPr>
              <a:t>Shili</a:t>
            </a:r>
            <a:r>
              <a:rPr lang="en-GB" altLang="zh-CN" dirty="0" smtClean="0">
                <a:cs typeface="华文仿宋"/>
              </a:rPr>
              <a:t>, </a:t>
            </a:r>
            <a:r>
              <a:rPr lang="en-GB" altLang="zh-CN" dirty="0" err="1" smtClean="0">
                <a:cs typeface="华文仿宋"/>
              </a:rPr>
              <a:t>Mou</a:t>
            </a:r>
            <a:r>
              <a:rPr lang="en-GB" altLang="zh-CN" dirty="0" smtClean="0">
                <a:cs typeface="华文仿宋"/>
              </a:rPr>
              <a:t> </a:t>
            </a:r>
            <a:r>
              <a:rPr lang="en-GB" altLang="zh-CN" dirty="0" err="1" smtClean="0">
                <a:cs typeface="华文仿宋"/>
              </a:rPr>
              <a:t>Zongsan</a:t>
            </a:r>
            <a:r>
              <a:rPr lang="en-GB" altLang="zh-CN" dirty="0" smtClean="0">
                <a:cs typeface="华文仿宋"/>
              </a:rPr>
              <a:t>, </a:t>
            </a:r>
            <a:r>
              <a:rPr lang="en-GB" altLang="zh-CN" dirty="0" err="1" smtClean="0">
                <a:cs typeface="华文仿宋"/>
              </a:rPr>
              <a:t>Tu</a:t>
            </a:r>
            <a:r>
              <a:rPr lang="en-GB" altLang="zh-CN" dirty="0" smtClean="0">
                <a:cs typeface="华文仿宋"/>
              </a:rPr>
              <a:t> </a:t>
            </a:r>
            <a:r>
              <a:rPr lang="en-GB" altLang="zh-CN" dirty="0" err="1" smtClean="0">
                <a:cs typeface="华文仿宋"/>
              </a:rPr>
              <a:t>Weiming</a:t>
            </a:r>
            <a:r>
              <a:rPr lang="en-GB" altLang="zh-CN" dirty="0" smtClean="0">
                <a:cs typeface="华文仿宋"/>
              </a:rPr>
              <a:t>, Cheng </a:t>
            </a:r>
            <a:r>
              <a:rPr lang="en-GB" altLang="zh-CN" dirty="0" err="1" smtClean="0">
                <a:cs typeface="华文仿宋"/>
              </a:rPr>
              <a:t>Zhongying</a:t>
            </a:r>
            <a:endParaRPr lang="en-GB" altLang="zh-CN" dirty="0" smtClean="0">
              <a:cs typeface="华文仿宋"/>
            </a:endParaRPr>
          </a:p>
          <a:p>
            <a:pPr eaLnBrk="1" hangingPunct="1"/>
            <a:endParaRPr lang="zh-CN" altLang="en-US" dirty="0" smtClean="0">
              <a:cs typeface="华文仿宋"/>
            </a:endParaRPr>
          </a:p>
        </p:txBody>
      </p:sp>
    </p:spTree>
    <p:extLst>
      <p:ext uri="{BB962C8B-B14F-4D97-AF65-F5344CB8AC3E}">
        <p14:creationId xmlns:p14="http://schemas.microsoft.com/office/powerpoint/2010/main" val="2471282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371600" y="1295400"/>
            <a:ext cx="6553200" cy="685800"/>
          </a:xfrm>
        </p:spPr>
        <p:txBody>
          <a:bodyPr>
            <a:noAutofit/>
          </a:bodyPr>
          <a:lstStyle/>
          <a:p>
            <a:pPr eaLnBrk="1" fontAlgn="auto" hangingPunct="1">
              <a:spcAft>
                <a:spcPts val="0"/>
              </a:spcAft>
              <a:defRPr/>
            </a:pPr>
            <a:r>
              <a:rPr lang="en-GB" altLang="zh-CN" sz="2400" b="1" dirty="0" smtClean="0">
                <a:solidFill>
                  <a:schemeClr val="tx1">
                    <a:lumMod val="95000"/>
                    <a:lumOff val="5000"/>
                  </a:schemeClr>
                </a:solidFill>
              </a:rPr>
              <a:t>How Confucianism spread to other East Asian Countries?</a:t>
            </a:r>
            <a:r>
              <a:rPr lang="en-US" altLang="zh-CN" sz="2400" dirty="0" smtClean="0">
                <a:solidFill>
                  <a:schemeClr val="tx1">
                    <a:lumMod val="95000"/>
                    <a:lumOff val="5000"/>
                  </a:schemeClr>
                </a:solidFill>
              </a:rPr>
              <a:t> </a:t>
            </a:r>
            <a:endParaRPr lang="zh-CN" altLang="en-US" sz="2400" dirty="0" smtClean="0">
              <a:solidFill>
                <a:schemeClr val="tx1">
                  <a:lumMod val="95000"/>
                  <a:lumOff val="5000"/>
                </a:schemeClr>
              </a:solidFill>
            </a:endParaRPr>
          </a:p>
        </p:txBody>
      </p:sp>
      <p:sp>
        <p:nvSpPr>
          <p:cNvPr id="15363" name="Rectangle 3"/>
          <p:cNvSpPr>
            <a:spLocks noGrp="1" noChangeArrowheads="1"/>
          </p:cNvSpPr>
          <p:nvPr>
            <p:ph idx="1"/>
          </p:nvPr>
        </p:nvSpPr>
        <p:spPr>
          <a:xfrm>
            <a:off x="1295400" y="2286000"/>
            <a:ext cx="6934200" cy="3581400"/>
          </a:xfrm>
        </p:spPr>
        <p:txBody>
          <a:bodyPr rtlCol="0">
            <a:normAutofit fontScale="77500" lnSpcReduction="20000"/>
          </a:bodyPr>
          <a:lstStyle/>
          <a:p>
            <a:pPr marL="91440" indent="-91440" eaLnBrk="1" fontAlgn="auto" hangingPunct="1">
              <a:defRPr/>
            </a:pPr>
            <a:r>
              <a:rPr lang="en-GB" altLang="zh-CN" sz="2400" smtClean="0"/>
              <a:t>Korea</a:t>
            </a:r>
            <a:r>
              <a:rPr lang="en-GB" altLang="zh-CN" sz="2800" smtClean="0"/>
              <a:t>. </a:t>
            </a:r>
            <a:r>
              <a:rPr lang="en-GB" altLang="zh-CN" smtClean="0"/>
              <a:t>The third century BCE</a:t>
            </a:r>
          </a:p>
          <a:p>
            <a:pPr marL="91440" indent="-91440" eaLnBrk="1" fontAlgn="auto" hangingPunct="1">
              <a:defRPr/>
            </a:pPr>
            <a:r>
              <a:rPr lang="en-GB" altLang="zh-CN" sz="2400" smtClean="0"/>
              <a:t>Vietnam</a:t>
            </a:r>
            <a:r>
              <a:rPr lang="en-GB" altLang="zh-CN" smtClean="0"/>
              <a:t>. In 207 BCE</a:t>
            </a:r>
            <a:r>
              <a:rPr lang="en-US" altLang="zh-CN" smtClean="0"/>
              <a:t> </a:t>
            </a:r>
          </a:p>
          <a:p>
            <a:pPr marL="91440" indent="-91440" eaLnBrk="1" fontAlgn="auto" hangingPunct="1">
              <a:defRPr/>
            </a:pPr>
            <a:r>
              <a:rPr lang="en-GB" altLang="zh-CN" sz="2400" smtClean="0"/>
              <a:t>Japan.</a:t>
            </a:r>
            <a:r>
              <a:rPr lang="en-GB" altLang="zh-CN" smtClean="0"/>
              <a:t> In the Jin dynasty (Third century CE)</a:t>
            </a:r>
            <a:r>
              <a:rPr lang="en-US" altLang="zh-CN" smtClean="0"/>
              <a:t> </a:t>
            </a:r>
          </a:p>
          <a:p>
            <a:pPr marL="91440" indent="-91440" eaLnBrk="1" fontAlgn="auto" hangingPunct="1">
              <a:defRPr/>
            </a:pPr>
            <a:r>
              <a:rPr lang="en-GB" altLang="zh-CN" sz="2400" smtClean="0"/>
              <a:t>Other East Asian countries</a:t>
            </a:r>
            <a:r>
              <a:rPr lang="en-GB" altLang="zh-CN" smtClean="0"/>
              <a:t> ( today) </a:t>
            </a:r>
          </a:p>
          <a:p>
            <a:pPr marL="91440" indent="-91440" eaLnBrk="1" fontAlgn="auto" hangingPunct="1">
              <a:defRPr/>
            </a:pPr>
            <a:r>
              <a:rPr lang="en-GB" altLang="zh-CN" smtClean="0"/>
              <a:t>Even today, in East Asia where Confucianism has long ceased to be a dominant ideology, its influence is still visible and powerful in some areas. </a:t>
            </a:r>
          </a:p>
          <a:p>
            <a:pPr marL="91440" indent="-91440" eaLnBrk="1" fontAlgn="auto" hangingPunct="1">
              <a:defRPr/>
            </a:pPr>
            <a:r>
              <a:rPr lang="en-GB" altLang="zh-CN" smtClean="0"/>
              <a:t>Thus, in other Asian countries, such as Singapore, Indonesia and Malaysia, where Chinese immigrants form a major part, or some part, of population, Confucius continues to be venerated, and Confucian values continue to be observed in education and in economic ethics</a:t>
            </a:r>
          </a:p>
          <a:p>
            <a:pPr marL="91440" indent="-91440" eaLnBrk="1" fontAlgn="auto" hangingPunct="1">
              <a:defRPr/>
            </a:pPr>
            <a:endParaRPr lang="zh-CN" altLang="en-US" smtClean="0"/>
          </a:p>
        </p:txBody>
      </p:sp>
    </p:spTree>
    <p:extLst>
      <p:ext uri="{BB962C8B-B14F-4D97-AF65-F5344CB8AC3E}">
        <p14:creationId xmlns:p14="http://schemas.microsoft.com/office/powerpoint/2010/main" val="11843174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fontAlgn="auto" hangingPunct="1">
              <a:spcAft>
                <a:spcPts val="0"/>
              </a:spcAft>
              <a:defRPr/>
            </a:pPr>
            <a:r>
              <a:rPr lang="en-US" altLang="zh-CN" sz="2400" b="1" dirty="0" smtClean="0">
                <a:solidFill>
                  <a:schemeClr val="tx1">
                    <a:lumMod val="95000"/>
                    <a:lumOff val="5000"/>
                  </a:schemeClr>
                </a:solidFill>
              </a:rPr>
              <a:t>Confucianism spread in Korea</a:t>
            </a:r>
          </a:p>
        </p:txBody>
      </p:sp>
      <p:sp>
        <p:nvSpPr>
          <p:cNvPr id="21507" name="Rectangle 3"/>
          <p:cNvSpPr>
            <a:spLocks noGrp="1" noChangeArrowheads="1"/>
          </p:cNvSpPr>
          <p:nvPr>
            <p:ph idx="1"/>
          </p:nvPr>
        </p:nvSpPr>
        <p:spPr>
          <a:xfrm>
            <a:off x="914401" y="2133601"/>
            <a:ext cx="7315200" cy="3429000"/>
          </a:xfrm>
        </p:spPr>
        <p:txBody>
          <a:bodyPr>
            <a:normAutofit fontScale="70000" lnSpcReduction="20000"/>
          </a:bodyPr>
          <a:lstStyle/>
          <a:p>
            <a:pPr eaLnBrk="1" hangingPunct="1"/>
            <a:r>
              <a:rPr lang="en-GB" altLang="zh-CN" sz="2400" dirty="0" smtClean="0">
                <a:cs typeface="华文仿宋"/>
              </a:rPr>
              <a:t>In the third century BCE,</a:t>
            </a:r>
            <a:r>
              <a:rPr lang="en-US" altLang="zh-CN" sz="2400" dirty="0" smtClean="0">
                <a:cs typeface="华文仿宋"/>
              </a:rPr>
              <a:t> </a:t>
            </a:r>
            <a:r>
              <a:rPr lang="en-GB" altLang="zh-CN" sz="2400" dirty="0" smtClean="0">
                <a:cs typeface="华文仿宋"/>
              </a:rPr>
              <a:t>the Confucian classics  be carried to Korea and the Confucian-like State Academy was established </a:t>
            </a:r>
          </a:p>
          <a:p>
            <a:pPr eaLnBrk="1" hangingPunct="1"/>
            <a:endParaRPr lang="en-GB" altLang="zh-CN" sz="2400" dirty="0" smtClean="0">
              <a:cs typeface="华文仿宋"/>
            </a:endParaRPr>
          </a:p>
          <a:p>
            <a:pPr eaLnBrk="1" hangingPunct="1"/>
            <a:r>
              <a:rPr lang="en-GB" altLang="zh-CN" sz="2400" dirty="0" smtClean="0">
                <a:cs typeface="华文仿宋"/>
              </a:rPr>
              <a:t>Temples of  Confucius as many as 362 were set up throughout the whole country, in which the Confucian school was normally located behind the main hall, and the tablets of Chinese and Korea Confucians stood</a:t>
            </a:r>
            <a:r>
              <a:rPr lang="en-US" altLang="zh-CN" sz="2400" dirty="0" smtClean="0">
                <a:cs typeface="华文仿宋"/>
              </a:rPr>
              <a:t> </a:t>
            </a:r>
          </a:p>
          <a:p>
            <a:pPr eaLnBrk="1" hangingPunct="1"/>
            <a:r>
              <a:rPr lang="en-GB" altLang="zh-CN" sz="2400" dirty="0" smtClean="0">
                <a:cs typeface="Times New Roman" panose="02020603050405020304" pitchFamily="18" charset="0"/>
              </a:rPr>
              <a:t> </a:t>
            </a:r>
          </a:p>
          <a:p>
            <a:pPr eaLnBrk="1" hangingPunct="1"/>
            <a:r>
              <a:rPr lang="en-GB" altLang="zh-CN" sz="2400" dirty="0" smtClean="0">
                <a:cs typeface="华文仿宋"/>
              </a:rPr>
              <a:t>Neo-Confucianism became the state ideology in Korea during the period from 1392 to the beginning of this century</a:t>
            </a:r>
          </a:p>
          <a:p>
            <a:pPr eaLnBrk="1" hangingPunct="1"/>
            <a:endParaRPr lang="zh-CN" altLang="en-US" dirty="0" smtClean="0">
              <a:cs typeface="华文仿宋"/>
            </a:endParaRPr>
          </a:p>
        </p:txBody>
      </p:sp>
    </p:spTree>
    <p:extLst>
      <p:ext uri="{BB962C8B-B14F-4D97-AF65-F5344CB8AC3E}">
        <p14:creationId xmlns:p14="http://schemas.microsoft.com/office/powerpoint/2010/main" val="3926564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371600" y="1295400"/>
            <a:ext cx="6400800" cy="533400"/>
          </a:xfrm>
        </p:spPr>
        <p:txBody>
          <a:bodyPr>
            <a:noAutofit/>
          </a:bodyPr>
          <a:lstStyle/>
          <a:p>
            <a:pPr eaLnBrk="1" fontAlgn="auto" hangingPunct="1">
              <a:spcAft>
                <a:spcPts val="0"/>
              </a:spcAft>
              <a:defRPr/>
            </a:pPr>
            <a:r>
              <a:rPr lang="en-US" altLang="zh-CN" sz="2000" b="1" dirty="0" smtClean="0">
                <a:solidFill>
                  <a:schemeClr val="tx1">
                    <a:lumMod val="95000"/>
                    <a:lumOff val="5000"/>
                  </a:schemeClr>
                </a:solidFill>
              </a:rPr>
              <a:t>Confucianism spread to Vietnam</a:t>
            </a:r>
            <a:endParaRPr lang="zh-CN" altLang="en-US" sz="2000" b="1" dirty="0" smtClean="0">
              <a:solidFill>
                <a:schemeClr val="tx1">
                  <a:lumMod val="95000"/>
                  <a:lumOff val="5000"/>
                </a:schemeClr>
              </a:solidFill>
            </a:endParaRPr>
          </a:p>
        </p:txBody>
      </p:sp>
      <p:sp>
        <p:nvSpPr>
          <p:cNvPr id="17411" name="Rectangle 3"/>
          <p:cNvSpPr>
            <a:spLocks noGrp="1" noChangeArrowheads="1"/>
          </p:cNvSpPr>
          <p:nvPr>
            <p:ph idx="1"/>
          </p:nvPr>
        </p:nvSpPr>
        <p:spPr>
          <a:xfrm>
            <a:off x="762000" y="2133600"/>
            <a:ext cx="7467600" cy="3657600"/>
          </a:xfrm>
        </p:spPr>
        <p:txBody>
          <a:bodyPr rtlCol="0">
            <a:normAutofit fontScale="62500" lnSpcReduction="20000"/>
          </a:bodyPr>
          <a:lstStyle/>
          <a:p>
            <a:pPr marL="91440" indent="-91440" eaLnBrk="1" fontAlgn="auto" hangingPunct="1">
              <a:defRPr/>
            </a:pPr>
            <a:r>
              <a:rPr lang="en-GB" altLang="zh-CN" sz="2800" dirty="0" smtClean="0"/>
              <a:t>In 207 BCE Vietnam started adopting Confucian education. </a:t>
            </a:r>
          </a:p>
          <a:p>
            <a:pPr marL="91440" indent="-91440" eaLnBrk="1" fontAlgn="auto" hangingPunct="1">
              <a:defRPr/>
            </a:pPr>
            <a:endParaRPr lang="en-GB" altLang="zh-CN" sz="2800" dirty="0" smtClean="0"/>
          </a:p>
          <a:p>
            <a:pPr marL="91440" indent="-91440" eaLnBrk="1" fontAlgn="auto" hangingPunct="1">
              <a:defRPr/>
            </a:pPr>
            <a:r>
              <a:rPr lang="en-GB" altLang="zh-CN" sz="2800" dirty="0" smtClean="0"/>
              <a:t>By the of Han-Wu </a:t>
            </a:r>
            <a:r>
              <a:rPr lang="en-GB" altLang="zh-CN" sz="2800" dirty="0" err="1" smtClean="0"/>
              <a:t>Ti</a:t>
            </a:r>
            <a:r>
              <a:rPr lang="en-GB" altLang="zh-CN" sz="2800" dirty="0" smtClean="0"/>
              <a:t> (The first century BCE) Confucian doctrine had flourished there </a:t>
            </a:r>
          </a:p>
          <a:p>
            <a:pPr marL="91440" indent="-91440" eaLnBrk="1" fontAlgn="auto" hangingPunct="1">
              <a:defRPr/>
            </a:pPr>
            <a:endParaRPr lang="en-GB" altLang="zh-CN" sz="2800" dirty="0" smtClean="0"/>
          </a:p>
          <a:p>
            <a:pPr marL="91440" indent="-91440" eaLnBrk="1" fontAlgn="auto" hangingPunct="1">
              <a:defRPr/>
            </a:pPr>
            <a:r>
              <a:rPr lang="en-GB" altLang="zh-CN" sz="2800" dirty="0" smtClean="0"/>
              <a:t>The first Temple of the Confucius in Vietnam appeared in 1070 </a:t>
            </a:r>
          </a:p>
          <a:p>
            <a:pPr marL="91440" indent="-91440" eaLnBrk="1" fontAlgn="auto" hangingPunct="1">
              <a:defRPr/>
            </a:pPr>
            <a:endParaRPr lang="en-GB" altLang="zh-CN" sz="2800" dirty="0" smtClean="0"/>
          </a:p>
          <a:p>
            <a:pPr marL="91440" indent="-91440" eaLnBrk="1" fontAlgn="auto" hangingPunct="1">
              <a:defRPr/>
            </a:pPr>
            <a:r>
              <a:rPr lang="en-GB" altLang="zh-CN" sz="2800" dirty="0" smtClean="0"/>
              <a:t>In 1397 the Temple of Confucius was up in the capital of every province, and in 1482 in every county. </a:t>
            </a:r>
            <a:endParaRPr lang="zh-CN" altLang="en-US" sz="2800" dirty="0" smtClean="0"/>
          </a:p>
        </p:txBody>
      </p:sp>
    </p:spTree>
    <p:extLst>
      <p:ext uri="{BB962C8B-B14F-4D97-AF65-F5344CB8AC3E}">
        <p14:creationId xmlns:p14="http://schemas.microsoft.com/office/powerpoint/2010/main" val="1789684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371600" y="1295400"/>
            <a:ext cx="6400800" cy="533400"/>
          </a:xfrm>
        </p:spPr>
        <p:txBody>
          <a:bodyPr>
            <a:noAutofit/>
          </a:bodyPr>
          <a:lstStyle/>
          <a:p>
            <a:pPr eaLnBrk="1" fontAlgn="auto" hangingPunct="1">
              <a:spcAft>
                <a:spcPts val="0"/>
              </a:spcAft>
              <a:defRPr/>
            </a:pPr>
            <a:r>
              <a:rPr lang="en-US" altLang="zh-CN" sz="2400" dirty="0" smtClean="0">
                <a:solidFill>
                  <a:schemeClr val="tx1">
                    <a:lumMod val="95000"/>
                    <a:lumOff val="5000"/>
                  </a:schemeClr>
                </a:solidFill>
              </a:rPr>
              <a:t>Confucianism spread to Japan</a:t>
            </a:r>
          </a:p>
        </p:txBody>
      </p:sp>
      <p:sp>
        <p:nvSpPr>
          <p:cNvPr id="23555" name="Rectangle 3"/>
          <p:cNvSpPr>
            <a:spLocks noGrp="1" noChangeArrowheads="1"/>
          </p:cNvSpPr>
          <p:nvPr>
            <p:ph idx="1"/>
          </p:nvPr>
        </p:nvSpPr>
        <p:spPr>
          <a:xfrm>
            <a:off x="914400" y="2133600"/>
            <a:ext cx="7391400" cy="3657600"/>
          </a:xfrm>
        </p:spPr>
        <p:txBody>
          <a:bodyPr>
            <a:normAutofit fontScale="62500" lnSpcReduction="20000"/>
          </a:bodyPr>
          <a:lstStyle/>
          <a:p>
            <a:pPr eaLnBrk="1" hangingPunct="1"/>
            <a:r>
              <a:rPr lang="en-GB" altLang="zh-CN" sz="2800" dirty="0" smtClean="0">
                <a:cs typeface="华文仿宋"/>
              </a:rPr>
              <a:t>In the </a:t>
            </a:r>
            <a:r>
              <a:rPr lang="en-GB" altLang="zh-CN" sz="2800" dirty="0" err="1" smtClean="0">
                <a:cs typeface="华文仿宋"/>
              </a:rPr>
              <a:t>Jin</a:t>
            </a:r>
            <a:r>
              <a:rPr lang="en-GB" altLang="zh-CN" sz="2800" dirty="0" smtClean="0">
                <a:cs typeface="华文仿宋"/>
              </a:rPr>
              <a:t> dynasty (Third century CE), </a:t>
            </a:r>
          </a:p>
          <a:p>
            <a:pPr eaLnBrk="1" hangingPunct="1"/>
            <a:r>
              <a:rPr lang="en-GB" altLang="zh-CN" sz="2800" dirty="0" smtClean="0">
                <a:cs typeface="华文仿宋"/>
              </a:rPr>
              <a:t>The </a:t>
            </a:r>
            <a:r>
              <a:rPr lang="en-GB" altLang="zh-CN" sz="2800" i="1" dirty="0" smtClean="0">
                <a:cs typeface="华文仿宋"/>
              </a:rPr>
              <a:t>Analects</a:t>
            </a:r>
            <a:r>
              <a:rPr lang="en-GB" altLang="zh-CN" sz="2800" dirty="0" smtClean="0">
                <a:cs typeface="华文仿宋"/>
              </a:rPr>
              <a:t> was brought to Japan,  and then Japan started to make sacrifices to Confucians</a:t>
            </a:r>
          </a:p>
          <a:p>
            <a:pPr eaLnBrk="1" hangingPunct="1"/>
            <a:endParaRPr lang="en-GB" altLang="zh-CN" sz="2800" dirty="0" smtClean="0">
              <a:cs typeface="华文仿宋"/>
            </a:endParaRPr>
          </a:p>
          <a:p>
            <a:pPr eaLnBrk="1" hangingPunct="1"/>
            <a:r>
              <a:rPr lang="en-GB" altLang="zh-CN" sz="2800" dirty="0" smtClean="0">
                <a:cs typeface="华文仿宋"/>
              </a:rPr>
              <a:t>It is said that Confucianism was integrated into the native religion and thus Shintoism appeared </a:t>
            </a:r>
          </a:p>
          <a:p>
            <a:pPr eaLnBrk="1" hangingPunct="1"/>
            <a:endParaRPr lang="en-GB" altLang="zh-CN" sz="2800" dirty="0" smtClean="0">
              <a:cs typeface="华文仿宋"/>
            </a:endParaRPr>
          </a:p>
          <a:p>
            <a:pPr eaLnBrk="1" hangingPunct="1"/>
            <a:r>
              <a:rPr lang="en-GB" altLang="zh-CN" sz="2800" dirty="0" smtClean="0">
                <a:cs typeface="华文仿宋"/>
              </a:rPr>
              <a:t>By the seventeenth century, the Temple of Confucius had been established throughout the whole Japan.</a:t>
            </a:r>
          </a:p>
          <a:p>
            <a:pPr eaLnBrk="1" hangingPunct="1"/>
            <a:endParaRPr lang="zh-CN" altLang="en-US" sz="2800" dirty="0" smtClean="0">
              <a:cs typeface="华文仿宋"/>
            </a:endParaRPr>
          </a:p>
        </p:txBody>
      </p:sp>
    </p:spTree>
    <p:extLst>
      <p:ext uri="{BB962C8B-B14F-4D97-AF65-F5344CB8AC3E}">
        <p14:creationId xmlns:p14="http://schemas.microsoft.com/office/powerpoint/2010/main" val="2962744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a:bodyPr>
          <a:lstStyle/>
          <a:p>
            <a:pPr eaLnBrk="1" fontAlgn="auto" hangingPunct="1">
              <a:spcAft>
                <a:spcPts val="0"/>
              </a:spcAft>
              <a:defRPr/>
            </a:pPr>
            <a:r>
              <a:rPr lang="en-US" altLang="zh-CN" sz="1800" b="1" dirty="0" smtClean="0">
                <a:solidFill>
                  <a:schemeClr val="tx1">
                    <a:lumMod val="95000"/>
                    <a:lumOff val="5000"/>
                  </a:schemeClr>
                </a:solidFill>
              </a:rPr>
              <a:t>The influence of Confucianism in Singapore and Indonesia</a:t>
            </a:r>
          </a:p>
        </p:txBody>
      </p:sp>
      <p:sp>
        <p:nvSpPr>
          <p:cNvPr id="19459" name="Rectangle 3"/>
          <p:cNvSpPr>
            <a:spLocks noGrp="1" noChangeArrowheads="1"/>
          </p:cNvSpPr>
          <p:nvPr>
            <p:ph idx="1"/>
          </p:nvPr>
        </p:nvSpPr>
        <p:spPr>
          <a:xfrm>
            <a:off x="768350" y="2286001"/>
            <a:ext cx="7461250" cy="3429000"/>
          </a:xfrm>
        </p:spPr>
        <p:txBody>
          <a:bodyPr rtlCol="0">
            <a:normAutofit fontScale="77500" lnSpcReduction="20000"/>
          </a:bodyPr>
          <a:lstStyle/>
          <a:p>
            <a:pPr marL="91440" indent="-91440" eaLnBrk="1" fontAlgn="auto" hangingPunct="1">
              <a:defRPr/>
            </a:pPr>
            <a:r>
              <a:rPr lang="en-GB" altLang="zh-CN" dirty="0" smtClean="0"/>
              <a:t>In</a:t>
            </a:r>
            <a:r>
              <a:rPr lang="en-GB" altLang="zh-CN" b="1" dirty="0" smtClean="0"/>
              <a:t> Singapore</a:t>
            </a:r>
            <a:r>
              <a:rPr lang="en-GB" altLang="zh-CN" dirty="0" smtClean="0"/>
              <a:t> the Chinese businessman would stop trading on the birthday of Confucius—27</a:t>
            </a:r>
            <a:r>
              <a:rPr lang="en-GB" altLang="zh-CN" baseline="30000" dirty="0" smtClean="0"/>
              <a:t>th</a:t>
            </a:r>
            <a:r>
              <a:rPr lang="en-GB" altLang="zh-CN" dirty="0" smtClean="0"/>
              <a:t> of the eighth Month, or around 28</a:t>
            </a:r>
            <a:r>
              <a:rPr lang="en-GB" altLang="zh-CN" baseline="30000" dirty="0" smtClean="0"/>
              <a:t>th</a:t>
            </a:r>
            <a:r>
              <a:rPr lang="en-GB" altLang="zh-CN" dirty="0" smtClean="0"/>
              <a:t> September. </a:t>
            </a:r>
          </a:p>
          <a:p>
            <a:pPr marL="91440" indent="-91440" eaLnBrk="1" fontAlgn="auto" hangingPunct="1">
              <a:defRPr/>
            </a:pPr>
            <a:endParaRPr lang="en-GB" altLang="zh-CN" dirty="0" smtClean="0"/>
          </a:p>
          <a:p>
            <a:pPr marL="91440" indent="-91440" eaLnBrk="1" fontAlgn="auto" hangingPunct="1">
              <a:defRPr/>
            </a:pPr>
            <a:r>
              <a:rPr lang="en-GB" altLang="zh-CN" dirty="0" smtClean="0"/>
              <a:t>In </a:t>
            </a:r>
            <a:r>
              <a:rPr lang="en-GB" altLang="zh-CN" b="1" dirty="0" smtClean="0"/>
              <a:t>Indonesia</a:t>
            </a:r>
            <a:r>
              <a:rPr lang="en-GB" altLang="zh-CN" dirty="0" smtClean="0"/>
              <a:t> </a:t>
            </a:r>
          </a:p>
          <a:p>
            <a:pPr marL="91440" indent="-91440" eaLnBrk="1" fontAlgn="auto" hangingPunct="1">
              <a:defRPr/>
            </a:pPr>
            <a:r>
              <a:rPr lang="en-GB" altLang="zh-CN" dirty="0" smtClean="0"/>
              <a:t>‘Confucianism is one of the official religions recognized by the Indonesia government and is the way by which they maintained an identity as Chinese. </a:t>
            </a:r>
          </a:p>
          <a:p>
            <a:pPr marL="91440" indent="-91440" eaLnBrk="1" fontAlgn="auto" hangingPunct="1">
              <a:defRPr/>
            </a:pPr>
            <a:r>
              <a:rPr lang="en-GB" altLang="zh-CN" dirty="0" smtClean="0"/>
              <a:t>In the 1919s all the ‘Four Books’ were translated into Indonesian and now are read. </a:t>
            </a:r>
          </a:p>
          <a:p>
            <a:pPr marL="91440" indent="-91440" eaLnBrk="1" fontAlgn="auto" hangingPunct="1">
              <a:defRPr/>
            </a:pPr>
            <a:r>
              <a:rPr lang="en-GB" altLang="zh-CN" dirty="0" smtClean="0"/>
              <a:t>In </a:t>
            </a:r>
            <a:r>
              <a:rPr lang="en-GB" altLang="zh-CN" dirty="0" err="1" smtClean="0"/>
              <a:t>Suravaya</a:t>
            </a:r>
            <a:r>
              <a:rPr lang="en-GB" altLang="zh-CN" dirty="0" smtClean="0"/>
              <a:t>, which is the headquarters of the Confucian church, they have made films for circulation among the Chinese communities in Indonesia on what it means to be a religious Confucian. </a:t>
            </a:r>
          </a:p>
          <a:p>
            <a:pPr marL="91440" indent="-91440" eaLnBrk="1" fontAlgn="auto" hangingPunct="1">
              <a:defRPr/>
            </a:pPr>
            <a:r>
              <a:rPr lang="en-GB" altLang="zh-CN" dirty="0" smtClean="0"/>
              <a:t>What is remarkable is that all the rituals of this Church are conducted every much in Christian forms: there are sermons, they meet weekly, they have a proper church organization, and so forth.</a:t>
            </a:r>
            <a:r>
              <a:rPr lang="en-US" altLang="zh-CN" dirty="0" smtClean="0"/>
              <a:t> </a:t>
            </a:r>
          </a:p>
          <a:p>
            <a:pPr marL="91440" indent="-91440" eaLnBrk="1" fontAlgn="auto" hangingPunct="1">
              <a:defRPr/>
            </a:pPr>
            <a:endParaRPr lang="zh-CN" altLang="en-US" sz="2800" dirty="0" smtClean="0"/>
          </a:p>
        </p:txBody>
      </p:sp>
    </p:spTree>
    <p:extLst>
      <p:ext uri="{BB962C8B-B14F-4D97-AF65-F5344CB8AC3E}">
        <p14:creationId xmlns:p14="http://schemas.microsoft.com/office/powerpoint/2010/main" val="885098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219200" y="609600"/>
            <a:ext cx="6705600" cy="1066800"/>
          </a:xfrm>
        </p:spPr>
        <p:txBody>
          <a:bodyPr>
            <a:noAutofit/>
          </a:bodyPr>
          <a:lstStyle/>
          <a:p>
            <a:pPr eaLnBrk="1" fontAlgn="auto" hangingPunct="1">
              <a:spcAft>
                <a:spcPts val="0"/>
              </a:spcAft>
              <a:defRPr/>
            </a:pPr>
            <a:r>
              <a:rPr lang="en-US" altLang="zh-CN" sz="1800" b="1" dirty="0" smtClean="0">
                <a:solidFill>
                  <a:schemeClr val="tx1">
                    <a:lumMod val="95000"/>
                    <a:lumOff val="5000"/>
                  </a:schemeClr>
                </a:solidFill>
              </a:rPr>
              <a:t>The influence of Confucianism to Modern Society</a:t>
            </a:r>
          </a:p>
        </p:txBody>
      </p:sp>
      <p:sp>
        <p:nvSpPr>
          <p:cNvPr id="20483" name="Rectangle 3"/>
          <p:cNvSpPr>
            <a:spLocks noGrp="1" noChangeArrowheads="1"/>
          </p:cNvSpPr>
          <p:nvPr>
            <p:ph idx="1"/>
          </p:nvPr>
        </p:nvSpPr>
        <p:spPr>
          <a:xfrm>
            <a:off x="990601" y="1676401"/>
            <a:ext cx="7315199" cy="4114800"/>
          </a:xfrm>
        </p:spPr>
        <p:txBody>
          <a:bodyPr rtlCol="0">
            <a:normAutofit fontScale="77500" lnSpcReduction="20000"/>
          </a:bodyPr>
          <a:lstStyle/>
          <a:p>
            <a:pPr marL="91440" indent="-91440" eaLnBrk="1" fontAlgn="auto" hangingPunct="1">
              <a:buFontTx/>
              <a:buNone/>
              <a:defRPr/>
            </a:pPr>
            <a:r>
              <a:rPr lang="en-GB" altLang="zh-CN" sz="2800" dirty="0" smtClean="0"/>
              <a:t>  </a:t>
            </a:r>
            <a:r>
              <a:rPr lang="en-GB" altLang="zh-CN" dirty="0" smtClean="0"/>
              <a:t>In 1930 the first Confucian Seminary  was established in </a:t>
            </a:r>
            <a:r>
              <a:rPr lang="en-GB" altLang="zh-CN" dirty="0" err="1" smtClean="0"/>
              <a:t>Hongkong</a:t>
            </a:r>
            <a:r>
              <a:rPr lang="en-GB" altLang="zh-CN" dirty="0" smtClean="0"/>
              <a:t> where Confucianism is taken as a religion equal to Christianity and Buddhism</a:t>
            </a:r>
          </a:p>
          <a:p>
            <a:pPr marL="91440" indent="-91440" eaLnBrk="1" fontAlgn="auto" hangingPunct="1">
              <a:buFontTx/>
              <a:buNone/>
              <a:defRPr/>
            </a:pPr>
            <a:r>
              <a:rPr lang="en-GB" altLang="zh-CN" dirty="0" smtClean="0"/>
              <a:t>   In 1960 the Association of Studies of Confucius-Mencius was established in Taiwan; </a:t>
            </a:r>
          </a:p>
          <a:p>
            <a:pPr marL="91440" indent="-91440" eaLnBrk="1" fontAlgn="auto" hangingPunct="1">
              <a:buFontTx/>
              <a:buNone/>
              <a:defRPr/>
            </a:pPr>
            <a:r>
              <a:rPr lang="en-GB" altLang="zh-CN" dirty="0" smtClean="0"/>
              <a:t>   In 1970 the birthday of Confucius(28</a:t>
            </a:r>
            <a:r>
              <a:rPr lang="en-GB" altLang="zh-CN" baseline="30000" dirty="0" smtClean="0"/>
              <a:t>th</a:t>
            </a:r>
            <a:r>
              <a:rPr lang="en-GB" altLang="zh-CN" dirty="0" smtClean="0"/>
              <a:t> September) was declared to be the Teacher’s Day in California USA, and the international Organization of Religion and Peace formally recognised Confucianism as a religion</a:t>
            </a:r>
          </a:p>
          <a:p>
            <a:pPr marL="91440" indent="-91440" eaLnBrk="1" fontAlgn="auto" hangingPunct="1">
              <a:buFontTx/>
              <a:buNone/>
              <a:defRPr/>
            </a:pPr>
            <a:r>
              <a:rPr lang="en-GB" altLang="zh-CN" dirty="0" smtClean="0"/>
              <a:t>   1994 the international Association of Study of Confucianism was set up in Beijing. </a:t>
            </a:r>
          </a:p>
          <a:p>
            <a:pPr marL="91440" indent="-91440" eaLnBrk="1" fontAlgn="auto" hangingPunct="1">
              <a:buFontTx/>
              <a:buNone/>
              <a:defRPr/>
            </a:pPr>
            <a:r>
              <a:rPr lang="en-GB" altLang="zh-CN" dirty="0" smtClean="0"/>
              <a:t>    It is said that in 1989,the Nobel Prizes winners met in Paris and called for learning from the wisdom of Confucius to survive in the next century </a:t>
            </a:r>
          </a:p>
          <a:p>
            <a:pPr marL="91440" indent="-91440" eaLnBrk="1" fontAlgn="auto" hangingPunct="1">
              <a:buFontTx/>
              <a:buNone/>
              <a:defRPr/>
            </a:pPr>
            <a:r>
              <a:rPr lang="en-GB" altLang="zh-CN" dirty="0" smtClean="0"/>
              <a:t>   Samuel Huntington, a Harvard academic, published a much-talked-of article in 1993 ‘The Clash of Civilisation?’ and argued that the ‘principal conflicts of global politics’ are  now likely to spring from cultural clashes and pointed to Confucianism as one of the main challenges to the West’s ideological ascendancy. </a:t>
            </a:r>
          </a:p>
          <a:p>
            <a:pPr marL="91440" indent="-91440" eaLnBrk="1" fontAlgn="auto" hangingPunct="1">
              <a:defRPr/>
            </a:pPr>
            <a:endParaRPr lang="zh-CN" altLang="en-US" dirty="0" smtClean="0"/>
          </a:p>
        </p:txBody>
      </p:sp>
    </p:spTree>
    <p:extLst>
      <p:ext uri="{BB962C8B-B14F-4D97-AF65-F5344CB8AC3E}">
        <p14:creationId xmlns:p14="http://schemas.microsoft.com/office/powerpoint/2010/main" val="4067311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143000" y="914400"/>
            <a:ext cx="6629400" cy="762000"/>
          </a:xfrm>
        </p:spPr>
        <p:txBody>
          <a:bodyPr>
            <a:noAutofit/>
          </a:bodyPr>
          <a:lstStyle/>
          <a:p>
            <a:pPr eaLnBrk="1" fontAlgn="auto" hangingPunct="1">
              <a:spcAft>
                <a:spcPts val="0"/>
              </a:spcAft>
              <a:defRPr/>
            </a:pPr>
            <a:r>
              <a:rPr lang="en-GB" altLang="zh-CN" sz="1200" b="1" dirty="0" smtClean="0">
                <a:solidFill>
                  <a:schemeClr val="tx1">
                    <a:lumMod val="95000"/>
                    <a:lumOff val="5000"/>
                  </a:schemeClr>
                </a:solidFill>
              </a:rPr>
              <a:t>What is alive in Confucianism which can be identified with the promotion of the economical successes in East Asian countries?</a:t>
            </a:r>
            <a:r>
              <a:rPr lang="en-US" altLang="zh-CN" sz="1200" dirty="0" smtClean="0">
                <a:solidFill>
                  <a:schemeClr val="tx1">
                    <a:lumMod val="95000"/>
                    <a:lumOff val="5000"/>
                  </a:schemeClr>
                </a:solidFill>
              </a:rPr>
              <a:t> </a:t>
            </a:r>
            <a:endParaRPr lang="zh-CN" altLang="en-US" sz="1200" dirty="0" smtClean="0">
              <a:solidFill>
                <a:schemeClr val="tx1">
                  <a:lumMod val="95000"/>
                  <a:lumOff val="5000"/>
                </a:schemeClr>
              </a:solidFill>
            </a:endParaRPr>
          </a:p>
        </p:txBody>
      </p:sp>
      <p:sp>
        <p:nvSpPr>
          <p:cNvPr id="21507" name="Rectangle 3"/>
          <p:cNvSpPr>
            <a:spLocks noGrp="1" noChangeArrowheads="1"/>
          </p:cNvSpPr>
          <p:nvPr>
            <p:ph idx="1"/>
          </p:nvPr>
        </p:nvSpPr>
        <p:spPr>
          <a:xfrm>
            <a:off x="914400" y="1676400"/>
            <a:ext cx="7315200" cy="4038600"/>
          </a:xfrm>
        </p:spPr>
        <p:txBody>
          <a:bodyPr rtlCol="0">
            <a:normAutofit fontScale="70000" lnSpcReduction="20000"/>
          </a:bodyPr>
          <a:lstStyle/>
          <a:p>
            <a:pPr marL="91440" indent="-91440" eaLnBrk="1" fontAlgn="auto" hangingPunct="1">
              <a:defRPr/>
            </a:pPr>
            <a:r>
              <a:rPr lang="en-GB" altLang="zh-CN" sz="2400" dirty="0" smtClean="0"/>
              <a:t>Traditionally in the West, Confucianism was said to chief elements that obstructed China to modernisation. Max Weber</a:t>
            </a:r>
          </a:p>
          <a:p>
            <a:pPr marL="91440" indent="-91440" eaLnBrk="1" fontAlgn="auto" hangingPunct="1">
              <a:defRPr/>
            </a:pPr>
            <a:r>
              <a:rPr lang="en-GB" altLang="zh-CN" sz="2400" dirty="0" smtClean="0"/>
              <a:t>Successes of economies in East and South-east Asia where Confucianism has had a strong hold over family and values of communities lead many people rethink the nature and function of Confucianism, and the revival of the Confucian values is becoming a fashion.</a:t>
            </a:r>
            <a:r>
              <a:rPr lang="en-US" altLang="zh-CN" sz="2400" dirty="0" smtClean="0"/>
              <a:t> </a:t>
            </a:r>
          </a:p>
          <a:p>
            <a:pPr marL="91440" indent="-91440" eaLnBrk="1" fontAlgn="auto" hangingPunct="1">
              <a:defRPr/>
            </a:pPr>
            <a:r>
              <a:rPr lang="en-GB" altLang="zh-CN" sz="2400" dirty="0" smtClean="0"/>
              <a:t>Underlying the advocating of Confucian values both in East Asia and in the western scholarship, we can see clearly that they are aiming at off-setting the advancement and influence of American-European culture, especially the social and economic consequences of its individualism and democracy, like egoism and break-down of family. </a:t>
            </a:r>
            <a:endParaRPr lang="zh-CN" altLang="en-US" sz="2400" dirty="0" smtClean="0"/>
          </a:p>
        </p:txBody>
      </p:sp>
    </p:spTree>
    <p:extLst>
      <p:ext uri="{BB962C8B-B14F-4D97-AF65-F5344CB8AC3E}">
        <p14:creationId xmlns:p14="http://schemas.microsoft.com/office/powerpoint/2010/main" val="1504949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What can Confucianism contribute to the modern </a:t>
            </a:r>
            <a:r>
              <a:rPr lang="en-GB" sz="2000" dirty="0" smtClean="0"/>
              <a:t>world </a:t>
            </a:r>
            <a:endParaRPr lang="en-GB" sz="2000" dirty="0"/>
          </a:p>
        </p:txBody>
      </p:sp>
      <p:sp>
        <p:nvSpPr>
          <p:cNvPr id="3" name="Content Placeholder 2"/>
          <p:cNvSpPr>
            <a:spLocks noGrp="1"/>
          </p:cNvSpPr>
          <p:nvPr>
            <p:ph idx="1"/>
          </p:nvPr>
        </p:nvSpPr>
        <p:spPr>
          <a:xfrm>
            <a:off x="838200" y="2057400"/>
            <a:ext cx="7391400" cy="3352801"/>
          </a:xfrm>
        </p:spPr>
        <p:txBody>
          <a:bodyPr>
            <a:normAutofit/>
          </a:bodyPr>
          <a:lstStyle/>
          <a:p>
            <a:r>
              <a:rPr lang="en-GB" b="1" dirty="0" smtClean="0"/>
              <a:t>Humanism Centred but Secular is Sacred</a:t>
            </a:r>
            <a:r>
              <a:rPr lang="en-GB" dirty="0" smtClean="0"/>
              <a:t>: humans’ important role as one of the trinity together with Heaven and Earth; Emphasize on both the power and great responsibility of humans:</a:t>
            </a:r>
          </a:p>
          <a:p>
            <a:r>
              <a:rPr lang="en-GB" b="1" dirty="0" smtClean="0"/>
              <a:t>1. </a:t>
            </a:r>
            <a:r>
              <a:rPr lang="en-GB" dirty="0" smtClean="0"/>
              <a:t>Possible contribution to </a:t>
            </a:r>
            <a:r>
              <a:rPr lang="en-GB" b="1" dirty="0" smtClean="0"/>
              <a:t>environmental ethics</a:t>
            </a:r>
            <a:r>
              <a:rPr lang="en-GB" dirty="0" smtClean="0"/>
              <a:t>: filling the gap between </a:t>
            </a:r>
            <a:r>
              <a:rPr lang="en-GB" altLang="zh-CN" b="1" dirty="0" smtClean="0"/>
              <a:t>Anthropocentrism and </a:t>
            </a:r>
            <a:r>
              <a:rPr lang="en-GB" altLang="zh-CN" b="1" dirty="0"/>
              <a:t>Eco-centrism</a:t>
            </a:r>
            <a:r>
              <a:rPr lang="en-GB" b="1" dirty="0" smtClean="0"/>
              <a:t> </a:t>
            </a:r>
          </a:p>
          <a:p>
            <a:r>
              <a:rPr lang="en-GB" b="1" dirty="0" smtClean="0"/>
              <a:t>2.</a:t>
            </a:r>
            <a:r>
              <a:rPr lang="en-GB" dirty="0" smtClean="0"/>
              <a:t> possible contribution to modern </a:t>
            </a:r>
            <a:r>
              <a:rPr lang="en-GB" b="1" dirty="0" smtClean="0"/>
              <a:t>religious crisis</a:t>
            </a:r>
            <a:r>
              <a:rPr lang="en-GB" dirty="0" smtClean="0"/>
              <a:t>: filling the gap between </a:t>
            </a:r>
            <a:r>
              <a:rPr lang="en-GB" b="1" dirty="0" smtClean="0"/>
              <a:t>secularism and religion</a:t>
            </a:r>
            <a:r>
              <a:rPr lang="en-GB" dirty="0" smtClean="0"/>
              <a:t>, and connecting </a:t>
            </a:r>
            <a:r>
              <a:rPr lang="en-GB" b="1" dirty="0" smtClean="0"/>
              <a:t>religious and rational </a:t>
            </a:r>
          </a:p>
          <a:p>
            <a:endParaRPr lang="en-GB" dirty="0"/>
          </a:p>
        </p:txBody>
      </p:sp>
    </p:spTree>
    <p:extLst>
      <p:ext uri="{BB962C8B-B14F-4D97-AF65-F5344CB8AC3E}">
        <p14:creationId xmlns:p14="http://schemas.microsoft.com/office/powerpoint/2010/main" val="41293712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What can Confucianism contribute to the modern world </a:t>
            </a:r>
            <a:r>
              <a:rPr lang="en-GB" sz="2000" dirty="0" smtClean="0"/>
              <a:t>(3)</a:t>
            </a:r>
            <a:endParaRPr lang="en-GB" sz="2000" dirty="0"/>
          </a:p>
        </p:txBody>
      </p:sp>
      <p:sp>
        <p:nvSpPr>
          <p:cNvPr id="3" name="Content Placeholder 2"/>
          <p:cNvSpPr>
            <a:spLocks noGrp="1"/>
          </p:cNvSpPr>
          <p:nvPr>
            <p:ph idx="1"/>
          </p:nvPr>
        </p:nvSpPr>
        <p:spPr>
          <a:xfrm>
            <a:off x="914400" y="2209800"/>
            <a:ext cx="7315200" cy="3276601"/>
          </a:xfrm>
        </p:spPr>
        <p:txBody>
          <a:bodyPr/>
          <a:lstStyle/>
          <a:p>
            <a:r>
              <a:rPr lang="en-GB" b="1" dirty="0" smtClean="0"/>
              <a:t>Moral Education From All Aspects</a:t>
            </a:r>
            <a:r>
              <a:rPr lang="en-GB" dirty="0" smtClean="0"/>
              <a:t>: Family Education, Social Education, State Public Education, and Self Cultivation </a:t>
            </a:r>
          </a:p>
          <a:p>
            <a:r>
              <a:rPr lang="en-GB" b="1" dirty="0" smtClean="0"/>
              <a:t>Importance of family education</a:t>
            </a:r>
          </a:p>
          <a:p>
            <a:r>
              <a:rPr lang="en-GB" b="1" dirty="0" smtClean="0"/>
              <a:t>Importance of social education</a:t>
            </a:r>
            <a:r>
              <a:rPr lang="en-GB" dirty="0" smtClean="0"/>
              <a:t>: Media (Internet, TV, Newspaper), Society/ Neighbours (choose a good social environment); friends (choose good friend) </a:t>
            </a:r>
          </a:p>
          <a:p>
            <a:r>
              <a:rPr lang="en-GB" dirty="0" smtClean="0"/>
              <a:t> </a:t>
            </a:r>
            <a:r>
              <a:rPr lang="en-GB" b="1" dirty="0" smtClean="0"/>
              <a:t>Important of State Education: </a:t>
            </a:r>
            <a:r>
              <a:rPr lang="en-GB" dirty="0" smtClean="0"/>
              <a:t>formal education provider  </a:t>
            </a:r>
            <a:endParaRPr lang="en-GB" dirty="0"/>
          </a:p>
        </p:txBody>
      </p:sp>
    </p:spTree>
    <p:extLst>
      <p:ext uri="{BB962C8B-B14F-4D97-AF65-F5344CB8AC3E}">
        <p14:creationId xmlns:p14="http://schemas.microsoft.com/office/powerpoint/2010/main" val="25728293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What can Confucianism contribute to the modern world </a:t>
            </a:r>
            <a:r>
              <a:rPr lang="en-GB" sz="2000" dirty="0" smtClean="0"/>
              <a:t>(4)</a:t>
            </a:r>
            <a:endParaRPr lang="en-GB" sz="2000" dirty="0"/>
          </a:p>
        </p:txBody>
      </p:sp>
      <p:sp>
        <p:nvSpPr>
          <p:cNvPr id="3" name="Content Placeholder 2"/>
          <p:cNvSpPr>
            <a:spLocks noGrp="1"/>
          </p:cNvSpPr>
          <p:nvPr>
            <p:ph idx="1"/>
          </p:nvPr>
        </p:nvSpPr>
        <p:spPr>
          <a:xfrm>
            <a:off x="1371600" y="2133600"/>
            <a:ext cx="6400800" cy="3352801"/>
          </a:xfrm>
        </p:spPr>
        <p:txBody>
          <a:bodyPr/>
          <a:lstStyle/>
          <a:p>
            <a:r>
              <a:rPr lang="en-GB" b="1" dirty="0" smtClean="0"/>
              <a:t>Family Value Based Benevolent Government:</a:t>
            </a:r>
          </a:p>
          <a:p>
            <a:r>
              <a:rPr lang="en-GB" b="1" dirty="0" smtClean="0"/>
              <a:t>Politician: </a:t>
            </a:r>
            <a:r>
              <a:rPr lang="en-GB" dirty="0" smtClean="0"/>
              <a:t>not a job but a duty (Officials--Parent of the people) </a:t>
            </a:r>
          </a:p>
          <a:p>
            <a:r>
              <a:rPr lang="en-GB" dirty="0" smtClean="0"/>
              <a:t>Benevolent Government in the </a:t>
            </a:r>
            <a:r>
              <a:rPr lang="en-GB" b="1" i="1" dirty="0" smtClean="0"/>
              <a:t>Book of Rite:</a:t>
            </a:r>
          </a:p>
          <a:p>
            <a:endParaRPr lang="en-GB" dirty="0" smtClean="0"/>
          </a:p>
          <a:p>
            <a:endParaRPr lang="en-GB" dirty="0"/>
          </a:p>
        </p:txBody>
      </p:sp>
    </p:spTree>
    <p:extLst>
      <p:ext uri="{BB962C8B-B14F-4D97-AF65-F5344CB8AC3E}">
        <p14:creationId xmlns:p14="http://schemas.microsoft.com/office/powerpoint/2010/main" val="41190415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zh-CN" altLang="en-US" sz="2000" b="1" dirty="0"/>
              <a:t>禮運大同</a:t>
            </a:r>
            <a:r>
              <a:rPr lang="zh-CN" altLang="en-US" sz="2000" b="1" dirty="0" smtClean="0"/>
              <a:t>篇</a:t>
            </a:r>
            <a:r>
              <a:rPr lang="en-GB" altLang="zh-CN" sz="2000" b="1" dirty="0" smtClean="0"/>
              <a:t/>
            </a:r>
            <a:br>
              <a:rPr lang="en-GB" altLang="zh-CN" sz="2000" b="1" dirty="0" smtClean="0"/>
            </a:br>
            <a:r>
              <a:rPr lang="en-GB" altLang="zh-CN" sz="1600" b="1" dirty="0" smtClean="0"/>
              <a:t>(Grant Commonwealth/grant harmony)</a:t>
            </a:r>
            <a:endParaRPr lang="en-GB" sz="1600" dirty="0"/>
          </a:p>
        </p:txBody>
      </p:sp>
      <p:sp>
        <p:nvSpPr>
          <p:cNvPr id="3" name="Content Placeholder 2"/>
          <p:cNvSpPr>
            <a:spLocks noGrp="1"/>
          </p:cNvSpPr>
          <p:nvPr>
            <p:ph idx="1"/>
          </p:nvPr>
        </p:nvSpPr>
        <p:spPr>
          <a:xfrm>
            <a:off x="1371600" y="2209800"/>
            <a:ext cx="6400800" cy="3276601"/>
          </a:xfrm>
        </p:spPr>
        <p:txBody>
          <a:bodyPr>
            <a:normAutofit/>
          </a:bodyPr>
          <a:lstStyle/>
          <a:p>
            <a:r>
              <a:rPr lang="en-GB" altLang="zh-TW" dirty="0">
                <a:hlinkClick r:id="rId2"/>
              </a:rPr>
              <a:t>https://</a:t>
            </a:r>
            <a:r>
              <a:rPr lang="en-GB" altLang="zh-TW" dirty="0" smtClean="0">
                <a:hlinkClick r:id="rId2"/>
              </a:rPr>
              <a:t>www.youtube.com/watch?v=YAXdiD83sa0</a:t>
            </a:r>
            <a:endParaRPr lang="en-GB" altLang="zh-TW" dirty="0" smtClean="0"/>
          </a:p>
          <a:p>
            <a:r>
              <a:rPr lang="zh-TW" altLang="en-US" dirty="0" smtClean="0"/>
              <a:t>大</a:t>
            </a:r>
            <a:r>
              <a:rPr lang="zh-TW" altLang="en-US" dirty="0"/>
              <a:t>道之行也，天下為公；選賢與能講信修睦。故人不獨親其親，不獨子其子；使老有所終，壯有所用，幼有所長，矜、寡、孤、獨、廢疾者皆有所養。男有分，女有歸。貨惡其棄於地也，不必藏於己；力惡其不出於身也，不必為己。是故謀閉而不興，盜竊亂賊而不作；故外戶而不閉。是謂大同。</a:t>
            </a:r>
            <a:endParaRPr lang="en-GB" dirty="0"/>
          </a:p>
        </p:txBody>
      </p:sp>
    </p:spTree>
    <p:extLst>
      <p:ext uri="{BB962C8B-B14F-4D97-AF65-F5344CB8AC3E}">
        <p14:creationId xmlns:p14="http://schemas.microsoft.com/office/powerpoint/2010/main" val="92877401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914400" y="914400"/>
            <a:ext cx="7391400" cy="4876800"/>
          </a:xfrm>
        </p:spPr>
        <p:txBody>
          <a:bodyPr>
            <a:normAutofit fontScale="92500"/>
          </a:bodyPr>
          <a:lstStyle/>
          <a:p>
            <a:r>
              <a:rPr lang="en-GB" dirty="0"/>
              <a:t>When the Great </a:t>
            </a:r>
            <a:r>
              <a:rPr lang="en-GB" dirty="0" smtClean="0"/>
              <a:t>Harmony </a:t>
            </a:r>
            <a:r>
              <a:rPr lang="en-GB" dirty="0"/>
              <a:t>prevails, the world is a Commonwealth in which rulers are selected according to their wisdom and ability. Mutual </a:t>
            </a:r>
            <a:r>
              <a:rPr lang="en-GB" dirty="0" err="1" smtClean="0"/>
              <a:t>trustness</a:t>
            </a:r>
            <a:r>
              <a:rPr lang="en-GB" dirty="0" smtClean="0"/>
              <a:t> </a:t>
            </a:r>
            <a:r>
              <a:rPr lang="en-GB" dirty="0"/>
              <a:t>is promoted and good </a:t>
            </a:r>
            <a:r>
              <a:rPr lang="en-GB" dirty="0" err="1"/>
              <a:t>neighborliness</a:t>
            </a:r>
            <a:r>
              <a:rPr lang="en-GB" dirty="0"/>
              <a:t> cultivated. Hence, men do not </a:t>
            </a:r>
            <a:r>
              <a:rPr lang="en-GB" dirty="0" smtClean="0"/>
              <a:t>filial piety </a:t>
            </a:r>
            <a:r>
              <a:rPr lang="en-GB" dirty="0"/>
              <a:t>their own </a:t>
            </a:r>
            <a:r>
              <a:rPr lang="en-GB" dirty="0" smtClean="0"/>
              <a:t>parents alone, </a:t>
            </a:r>
            <a:r>
              <a:rPr lang="en-GB" dirty="0"/>
              <a:t>nor do they </a:t>
            </a:r>
            <a:r>
              <a:rPr lang="en-GB" dirty="0" smtClean="0"/>
              <a:t>love their children alone. </a:t>
            </a:r>
            <a:r>
              <a:rPr lang="en-GB" dirty="0"/>
              <a:t>Provision is secured for the aged </a:t>
            </a:r>
            <a:r>
              <a:rPr lang="en-GB" dirty="0" smtClean="0"/>
              <a:t>till their </a:t>
            </a:r>
            <a:r>
              <a:rPr lang="en-GB" dirty="0"/>
              <a:t>death, employment for the </a:t>
            </a:r>
            <a:r>
              <a:rPr lang="en-GB" dirty="0" smtClean="0"/>
              <a:t>people who are in their robust years, </a:t>
            </a:r>
            <a:r>
              <a:rPr lang="en-GB" dirty="0"/>
              <a:t>and the mean of growing up for the young. Helpless widows and widowers, orphans and the lonely, as well as the </a:t>
            </a:r>
            <a:r>
              <a:rPr lang="en-GB" dirty="0" smtClean="0"/>
              <a:t>sick </a:t>
            </a:r>
            <a:r>
              <a:rPr lang="en-GB" dirty="0"/>
              <a:t>and the </a:t>
            </a:r>
            <a:r>
              <a:rPr lang="en-GB" dirty="0" smtClean="0"/>
              <a:t>disabled, </a:t>
            </a:r>
            <a:r>
              <a:rPr lang="en-GB" dirty="0"/>
              <a:t>are </a:t>
            </a:r>
            <a:r>
              <a:rPr lang="en-GB" dirty="0" smtClean="0"/>
              <a:t>all well cared. </a:t>
            </a:r>
            <a:r>
              <a:rPr lang="en-GB" dirty="0"/>
              <a:t>Men have their respective occupations and women their homes. They do not like to see wealth lying idle, yet they do not keep it for their own gratification. They despise indolence, yet they do not use their energies </a:t>
            </a:r>
            <a:r>
              <a:rPr lang="en-GB" dirty="0" smtClean="0"/>
              <a:t>for </a:t>
            </a:r>
            <a:r>
              <a:rPr lang="en-GB" dirty="0"/>
              <a:t>their own benefit. In this way, selfish scheming are repressed, and robbers, thieves and other lawless men no longer exist, and there is no need for people to shut their outers. This is called the Great </a:t>
            </a:r>
            <a:r>
              <a:rPr lang="en-GB" dirty="0" smtClean="0"/>
              <a:t>Harmony.</a:t>
            </a:r>
            <a:endParaRPr lang="en-GB" dirty="0"/>
          </a:p>
        </p:txBody>
      </p:sp>
    </p:spTree>
    <p:extLst>
      <p:ext uri="{BB962C8B-B14F-4D97-AF65-F5344CB8AC3E}">
        <p14:creationId xmlns:p14="http://schemas.microsoft.com/office/powerpoint/2010/main" val="19027113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a:t>Can Confucianism regain its dominant position in modern China</a:t>
            </a:r>
            <a:r>
              <a:rPr lang="en-GB" sz="1800" dirty="0" smtClean="0"/>
              <a:t>?</a:t>
            </a:r>
            <a:endParaRPr lang="en-GB" sz="1800" dirty="0"/>
          </a:p>
        </p:txBody>
      </p:sp>
      <p:sp>
        <p:nvSpPr>
          <p:cNvPr id="3" name="Content Placeholder 2"/>
          <p:cNvSpPr>
            <a:spLocks noGrp="1"/>
          </p:cNvSpPr>
          <p:nvPr>
            <p:ph idx="1"/>
          </p:nvPr>
        </p:nvSpPr>
        <p:spPr>
          <a:xfrm>
            <a:off x="1143000" y="1987062"/>
            <a:ext cx="7010400" cy="3810000"/>
          </a:xfrm>
        </p:spPr>
        <p:txBody>
          <a:bodyPr>
            <a:normAutofit lnSpcReduction="10000"/>
          </a:bodyPr>
          <a:lstStyle/>
          <a:p>
            <a:r>
              <a:rPr lang="en-US" altLang="zh-CN" b="1" dirty="0" smtClean="0"/>
              <a:t>The distinctive character of Confucianism shown through history: </a:t>
            </a:r>
          </a:p>
          <a:p>
            <a:r>
              <a:rPr lang="en-US" altLang="zh-CN" dirty="0" smtClean="0"/>
              <a:t>1. </a:t>
            </a:r>
            <a:r>
              <a:rPr lang="en-US" altLang="zh-CN" b="1" dirty="0" smtClean="0"/>
              <a:t>embracing, including, open-minded tradition</a:t>
            </a:r>
            <a:r>
              <a:rPr lang="en-US" altLang="zh-CN" dirty="0" smtClean="0"/>
              <a:t>: during its development, embraced School of Yin-Yang and Five Phases, Legalism, Daoism, </a:t>
            </a:r>
            <a:r>
              <a:rPr lang="en-US" altLang="zh-CN" dirty="0" err="1" smtClean="0"/>
              <a:t>Mohism</a:t>
            </a:r>
            <a:r>
              <a:rPr lang="en-US" altLang="zh-CN" dirty="0" smtClean="0"/>
              <a:t>, even Buddhism into its doctrine.</a:t>
            </a:r>
          </a:p>
          <a:p>
            <a:r>
              <a:rPr lang="en-US" altLang="zh-CN" dirty="0" smtClean="0"/>
              <a:t>2. </a:t>
            </a:r>
            <a:r>
              <a:rPr lang="en-US" altLang="zh-CN" b="1" dirty="0" smtClean="0"/>
              <a:t>Renewals:</a:t>
            </a:r>
            <a:r>
              <a:rPr lang="en-US" altLang="zh-CN" dirty="0" smtClean="0"/>
              <a:t> </a:t>
            </a:r>
            <a:r>
              <a:rPr lang="zh-CN" altLang="en-US" dirty="0" smtClean="0"/>
              <a:t>与时俱进 </a:t>
            </a:r>
            <a:r>
              <a:rPr lang="en-US" altLang="zh-CN" dirty="0" smtClean="0"/>
              <a:t>step forward with times: development from Classical  Confucianism to Han Confucianism, and Song-Ming Neo Confucianism, and Modern New Confucianism. </a:t>
            </a:r>
          </a:p>
          <a:p>
            <a:r>
              <a:rPr lang="en-US" altLang="zh-CN" b="1" dirty="0" smtClean="0"/>
              <a:t>Conclusion</a:t>
            </a:r>
            <a:r>
              <a:rPr lang="zh-CN" altLang="en-US" b="1" dirty="0" smtClean="0"/>
              <a:t>：</a:t>
            </a:r>
            <a:r>
              <a:rPr lang="en-US" altLang="zh-CN" dirty="0" smtClean="0"/>
              <a:t>Confucianism has great potential to be developed into a new form which meet the need of new social and political environment! </a:t>
            </a:r>
            <a:endParaRPr lang="en-GB" dirty="0"/>
          </a:p>
        </p:txBody>
      </p:sp>
    </p:spTree>
    <p:extLst>
      <p:ext uri="{BB962C8B-B14F-4D97-AF65-F5344CB8AC3E}">
        <p14:creationId xmlns:p14="http://schemas.microsoft.com/office/powerpoint/2010/main" val="9914294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990600" y="990600"/>
            <a:ext cx="7086600" cy="762000"/>
          </a:xfrm>
        </p:spPr>
        <p:txBody>
          <a:bodyPr>
            <a:noAutofit/>
          </a:bodyPr>
          <a:lstStyle/>
          <a:p>
            <a:pPr>
              <a:defRPr/>
            </a:pPr>
            <a:r>
              <a:rPr lang="en-US" altLang="zh-CN" sz="1800" b="1" dirty="0" smtClean="0">
                <a:solidFill>
                  <a:schemeClr val="tx1">
                    <a:lumMod val="95000"/>
                    <a:lumOff val="5000"/>
                  </a:schemeClr>
                </a:solidFill>
              </a:rPr>
              <a:t>The problem of Confucianism</a:t>
            </a:r>
            <a:r>
              <a:rPr lang="en-US" altLang="zh-CN" sz="1000" b="1" dirty="0" smtClean="0">
                <a:solidFill>
                  <a:schemeClr val="tx1">
                    <a:lumMod val="95000"/>
                    <a:lumOff val="5000"/>
                  </a:schemeClr>
                </a:solidFill>
              </a:rPr>
              <a:t/>
            </a:r>
            <a:br>
              <a:rPr lang="en-US" altLang="zh-CN" sz="1000" b="1" dirty="0" smtClean="0">
                <a:solidFill>
                  <a:schemeClr val="tx1">
                    <a:lumMod val="95000"/>
                    <a:lumOff val="5000"/>
                  </a:schemeClr>
                </a:solidFill>
              </a:rPr>
            </a:br>
            <a:r>
              <a:rPr lang="en-GB" altLang="zh-CN" sz="1000" dirty="0">
                <a:cs typeface="华文仿宋"/>
              </a:rPr>
              <a:t>what are the main factors existing in Confucianism that can promote the development and success of these </a:t>
            </a:r>
            <a:r>
              <a:rPr lang="en-GB" altLang="zh-CN" sz="1000" dirty="0" smtClean="0">
                <a:cs typeface="华文仿宋"/>
              </a:rPr>
              <a:t>countries??</a:t>
            </a:r>
            <a:endParaRPr lang="en-US" altLang="zh-CN" sz="1000" b="1" dirty="0" smtClean="0">
              <a:solidFill>
                <a:schemeClr val="tx1">
                  <a:lumMod val="95000"/>
                  <a:lumOff val="5000"/>
                </a:schemeClr>
              </a:solidFill>
            </a:endParaRPr>
          </a:p>
        </p:txBody>
      </p:sp>
      <p:sp>
        <p:nvSpPr>
          <p:cNvPr id="27651" name="Rectangle 3"/>
          <p:cNvSpPr>
            <a:spLocks noGrp="1" noChangeArrowheads="1"/>
          </p:cNvSpPr>
          <p:nvPr>
            <p:ph idx="1"/>
          </p:nvPr>
        </p:nvSpPr>
        <p:spPr>
          <a:xfrm>
            <a:off x="1143001" y="1752600"/>
            <a:ext cx="7086599" cy="4038600"/>
          </a:xfrm>
        </p:spPr>
        <p:txBody>
          <a:bodyPr>
            <a:normAutofit fontScale="77500" lnSpcReduction="20000"/>
          </a:bodyPr>
          <a:lstStyle/>
          <a:p>
            <a:pPr eaLnBrk="1" hangingPunct="1"/>
            <a:r>
              <a:rPr lang="en-GB" altLang="zh-CN" dirty="0" smtClean="0">
                <a:cs typeface="华文仿宋"/>
              </a:rPr>
              <a:t>the </a:t>
            </a:r>
            <a:r>
              <a:rPr lang="en-GB" altLang="zh-CN" b="1" dirty="0" smtClean="0">
                <a:cs typeface="华文仿宋"/>
              </a:rPr>
              <a:t>problem</a:t>
            </a:r>
            <a:r>
              <a:rPr lang="en-GB" altLang="zh-CN" dirty="0" smtClean="0">
                <a:cs typeface="华文仿宋"/>
              </a:rPr>
              <a:t> is that </a:t>
            </a:r>
            <a:r>
              <a:rPr lang="en-GB" altLang="zh-CN" b="1" dirty="0" smtClean="0">
                <a:cs typeface="华文仿宋"/>
              </a:rPr>
              <a:t>Confucianism is never a clear-cut notion</a:t>
            </a:r>
            <a:r>
              <a:rPr lang="en-GB" altLang="zh-CN" dirty="0" smtClean="0">
                <a:cs typeface="华文仿宋"/>
              </a:rPr>
              <a:t>: part religion, part ethical code, part social rituals and part political, and its ideas spread from conservatism to radicalism. </a:t>
            </a:r>
          </a:p>
          <a:p>
            <a:pPr eaLnBrk="1" hangingPunct="1"/>
            <a:r>
              <a:rPr lang="en-GB" altLang="zh-CN" dirty="0" smtClean="0">
                <a:cs typeface="华文仿宋"/>
              </a:rPr>
              <a:t>For those who repute or doubt any value of Confucianism in the modern world, </a:t>
            </a:r>
            <a:r>
              <a:rPr lang="en-GB" altLang="zh-CN" b="1" dirty="0" smtClean="0">
                <a:cs typeface="华文仿宋"/>
              </a:rPr>
              <a:t>Confucianism is the ideology of authoritarian rule, the strict father-son relationship, and looking-backward psychology</a:t>
            </a:r>
          </a:p>
          <a:p>
            <a:pPr eaLnBrk="1" hangingPunct="1"/>
            <a:r>
              <a:rPr lang="en-GB" altLang="zh-CN" dirty="0" smtClean="0">
                <a:cs typeface="华文仿宋"/>
              </a:rPr>
              <a:t>For those who advocate Confucian values, </a:t>
            </a:r>
            <a:r>
              <a:rPr lang="en-GB" altLang="zh-CN" b="1" dirty="0" smtClean="0">
                <a:cs typeface="华文仿宋"/>
              </a:rPr>
              <a:t>Confucianism is a tradition that commits to education, self-cultivation, responsibility rather than only individual rights, family, group or community co-operation</a:t>
            </a:r>
            <a:r>
              <a:rPr lang="en-GB" altLang="zh-CN" dirty="0" smtClean="0">
                <a:cs typeface="华文仿宋"/>
              </a:rPr>
              <a:t>. </a:t>
            </a:r>
          </a:p>
          <a:p>
            <a:pPr eaLnBrk="1" hangingPunct="1"/>
            <a:r>
              <a:rPr lang="en-GB" altLang="zh-CN" dirty="0" smtClean="0">
                <a:cs typeface="华文仿宋"/>
              </a:rPr>
              <a:t>This form of modern Confucianism deliberately ignores those backward qualities and re-interpret Confucianism in new and modern terms, which may well be represented by Professor Roderick </a:t>
            </a:r>
            <a:r>
              <a:rPr lang="en-GB" altLang="zh-CN" dirty="0" err="1" smtClean="0">
                <a:cs typeface="华文仿宋"/>
              </a:rPr>
              <a:t>MacFarquhar</a:t>
            </a:r>
            <a:r>
              <a:rPr lang="en-GB" altLang="zh-CN" dirty="0" smtClean="0">
                <a:cs typeface="华文仿宋"/>
              </a:rPr>
              <a:t>, who argued that what he called </a:t>
            </a:r>
            <a:r>
              <a:rPr lang="en-GB" altLang="zh-CN" b="1" dirty="0" smtClean="0">
                <a:cs typeface="华文仿宋"/>
              </a:rPr>
              <a:t>‘post –Confucian Characteristics</a:t>
            </a:r>
            <a:r>
              <a:rPr lang="en-GB" altLang="zh-CN" dirty="0" smtClean="0">
                <a:cs typeface="华文仿宋"/>
              </a:rPr>
              <a:t>’ like ‘</a:t>
            </a:r>
            <a:r>
              <a:rPr lang="en-GB" altLang="zh-CN" u="sng" dirty="0" smtClean="0">
                <a:cs typeface="华文仿宋"/>
              </a:rPr>
              <a:t>self-confidence, social cohesion, subordination of the individual, education for action, bureaucratic tradition and moralising certitude</a:t>
            </a:r>
            <a:r>
              <a:rPr lang="en-GB" altLang="zh-CN" dirty="0" smtClean="0">
                <a:cs typeface="华文仿宋"/>
              </a:rPr>
              <a:t> are a potent combination for development purposes.’</a:t>
            </a:r>
          </a:p>
        </p:txBody>
      </p:sp>
    </p:spTree>
    <p:extLst>
      <p:ext uri="{BB962C8B-B14F-4D97-AF65-F5344CB8AC3E}">
        <p14:creationId xmlns:p14="http://schemas.microsoft.com/office/powerpoint/2010/main" val="32194015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13597</TotalTime>
  <Words>3071</Words>
  <Application>Microsoft Office PowerPoint</Application>
  <PresentationFormat>On-screen Show (4:3)</PresentationFormat>
  <Paragraphs>184</Paragraphs>
  <Slides>28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標楷體</vt:lpstr>
      <vt:lpstr>SimSun</vt:lpstr>
      <vt:lpstr>华文仿宋</vt:lpstr>
      <vt:lpstr>仿宋</vt:lpstr>
      <vt:lpstr>Arial</vt:lpstr>
      <vt:lpstr>Calibri</vt:lpstr>
      <vt:lpstr>Garamond</vt:lpstr>
      <vt:lpstr>Times New Roman</vt:lpstr>
      <vt:lpstr>Wingdings</vt:lpstr>
      <vt:lpstr>Couture</vt:lpstr>
      <vt:lpstr> session 4: </vt:lpstr>
      <vt:lpstr>Confucius &amp; his major contribution</vt:lpstr>
      <vt:lpstr>Chinese original  meaning of Confucianism </vt:lpstr>
      <vt:lpstr>Three characteristic of the member of Ru tradition</vt:lpstr>
      <vt:lpstr>Possible definitions of Confucianism </vt:lpstr>
      <vt:lpstr>Confucianism as a system of secular morality or ethics</vt:lpstr>
      <vt:lpstr>Confucianism as a  socio-political system </vt:lpstr>
      <vt:lpstr>Confucianism as a philosophical tradition </vt:lpstr>
      <vt:lpstr>Shortcoming of these three definitions and new attempt on defining of Confucianism</vt:lpstr>
      <vt:lpstr>Essential Characteristics of Confucianism </vt:lpstr>
      <vt:lpstr>PowerPoint Presentation</vt:lpstr>
      <vt:lpstr>FungYu-lan’s division on the development stages of Confucianism  </vt:lpstr>
      <vt:lpstr>Tu Wei-ming’s division</vt:lpstr>
      <vt:lpstr>Five stages in Confucian history</vt:lpstr>
      <vt:lpstr>How Confucianism spread to other East Asian Countries? </vt:lpstr>
      <vt:lpstr>Confucianism spread in Korea</vt:lpstr>
      <vt:lpstr>Confucianism spread to Vietnam</vt:lpstr>
      <vt:lpstr>Confucianism spread to Japan</vt:lpstr>
      <vt:lpstr>The influence of Confucianism in Singapore and Indonesia</vt:lpstr>
      <vt:lpstr>The influence of Confucianism to Modern Society</vt:lpstr>
      <vt:lpstr>What is alive in Confucianism which can be identified with the promotion of the economical successes in East Asian countries? </vt:lpstr>
      <vt:lpstr>What can Confucianism contribute to the modern world </vt:lpstr>
      <vt:lpstr>What can Confucianism contribute to the modern world (3)</vt:lpstr>
      <vt:lpstr>What can Confucianism contribute to the modern world (4)</vt:lpstr>
      <vt:lpstr>禮運大同篇 (Grant Commonwealth/grant harmony)</vt:lpstr>
      <vt:lpstr>PowerPoint Presentation</vt:lpstr>
      <vt:lpstr>Can Confucianism regain its dominant position in modern China?</vt:lpstr>
      <vt:lpstr>The problem of Confucianism what are the main factors existing in Confucianism that can promote the development and success of these countries??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Global Village – City –Urbanism: Ancient China</dc:title>
  <dc:creator>Yanxia Zhao</dc:creator>
  <cp:lastModifiedBy>Yanxia Zhao</cp:lastModifiedBy>
  <cp:revision>110</cp:revision>
  <dcterms:created xsi:type="dcterms:W3CDTF">2006-08-16T00:00:00Z</dcterms:created>
  <dcterms:modified xsi:type="dcterms:W3CDTF">2019-03-20T08:52:54Z</dcterms:modified>
</cp:coreProperties>
</file>