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53" r:id="rId4"/>
  </p:sldMasterIdLst>
  <p:notesMasterIdLst>
    <p:notesMasterId r:id="rId18"/>
  </p:notesMasterIdLst>
  <p:sldIdLst>
    <p:sldId id="281" r:id="rId5"/>
    <p:sldId id="276" r:id="rId6"/>
    <p:sldId id="292" r:id="rId7"/>
    <p:sldId id="291" r:id="rId8"/>
    <p:sldId id="294" r:id="rId9"/>
    <p:sldId id="299" r:id="rId10"/>
    <p:sldId id="298" r:id="rId11"/>
    <p:sldId id="301" r:id="rId12"/>
    <p:sldId id="300" r:id="rId13"/>
    <p:sldId id="304" r:id="rId14"/>
    <p:sldId id="303" r:id="rId15"/>
    <p:sldId id="302" r:id="rId16"/>
    <p:sldId id="305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7E9E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2833802-FEF1-4C79-8D5D-14CF1EAF98D9}" styleName="Light Style 2 –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3C2FFA5D-87B4-456A-9821-1D502468CF0F}" styleName="Themed Style 1 –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C981A7-1900-452C-BD94-9E5D3DBA6BC5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797D21-4CDB-492B-B8FE-9EE8EAD56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6358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Suggestion 1 for PPT template – clear and simple, with a hint of brand colour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8797D21-4CDB-492B-B8FE-9EE8EAD5669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1033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57852-80C5-46AE-AD98-78F324F19213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DF235-9F77-4AA3-A5A7-C10710C01436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295723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57852-80C5-46AE-AD98-78F324F19213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DF235-9F77-4AA3-A5A7-C10710C014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8547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57852-80C5-46AE-AD98-78F324F19213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DF235-9F77-4AA3-A5A7-C10710C01436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813830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57852-80C5-46AE-AD98-78F324F19213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DF235-9F77-4AA3-A5A7-C10710C014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7383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57852-80C5-46AE-AD98-78F324F19213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DF235-9F77-4AA3-A5A7-C10710C014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523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57852-80C5-46AE-AD98-78F324F19213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DF235-9F77-4AA3-A5A7-C10710C014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7811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57852-80C5-46AE-AD98-78F324F19213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DF235-9F77-4AA3-A5A7-C10710C014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468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38657852-80C5-46AE-AD98-78F324F19213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90DF235-9F77-4AA3-A5A7-C10710C014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9347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57852-80C5-46AE-AD98-78F324F19213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DF235-9F77-4AA3-A5A7-C10710C014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406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57852-80C5-46AE-AD98-78F324F19213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DF235-9F77-4AA3-A5A7-C10710C014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925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57852-80C5-46AE-AD98-78F324F19213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DF235-9F77-4AA3-A5A7-C10710C014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55317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8657852-80C5-46AE-AD98-78F324F19213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A90DF235-9F77-4AA3-A5A7-C10710C01436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8720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54" r:id="rId1"/>
    <p:sldLayoutId id="2147484255" r:id="rId2"/>
    <p:sldLayoutId id="2147484256" r:id="rId3"/>
    <p:sldLayoutId id="2147484257" r:id="rId4"/>
    <p:sldLayoutId id="2147484258" r:id="rId5"/>
    <p:sldLayoutId id="2147484259" r:id="rId6"/>
    <p:sldLayoutId id="2147484260" r:id="rId7"/>
    <p:sldLayoutId id="2147484261" r:id="rId8"/>
    <p:sldLayoutId id="2147484262" r:id="rId9"/>
    <p:sldLayoutId id="2147484263" r:id="rId10"/>
    <p:sldLayoutId id="2147484264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youtube.com/watch?v=JSWPoeBLFyQ&amp;feature=youtu.be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JSWPoeBLFyQ&amp;feature=youtu.be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JSWPoeBLFyQ&amp;feature=youtu.be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JSWPoeBLFyQ&amp;feature=youtu.be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JSWPoeBLFyQ&amp;feature=youtu.b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2DD87-C67C-4D53-B8AA-8AEDAC67D2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0" y="3215811"/>
            <a:ext cx="10058400" cy="1068204"/>
          </a:xfrm>
        </p:spPr>
        <p:txBody>
          <a:bodyPr>
            <a:normAutofit fontScale="90000"/>
          </a:bodyPr>
          <a:lstStyle/>
          <a:p>
            <a:r>
              <a:rPr lang="en-GB" sz="5400" b="1" dirty="0"/>
              <a:t>UWTSD </a:t>
            </a:r>
            <a:br>
              <a:rPr lang="en-GB" sz="5400" b="1" dirty="0"/>
            </a:br>
            <a:r>
              <a:rPr lang="en-GB" sz="5400" b="1" dirty="0"/>
              <a:t>Listening &amp; Note taking practice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CCBBB7-1C51-4B5E-8A3B-46F10E97257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‘CYBER’ AMY ZEGART - TEDx TALK 2015</a:t>
            </a:r>
          </a:p>
        </p:txBody>
      </p:sp>
    </p:spTree>
    <p:extLst>
      <p:ext uri="{BB962C8B-B14F-4D97-AF65-F5344CB8AC3E}">
        <p14:creationId xmlns:p14="http://schemas.microsoft.com/office/powerpoint/2010/main" val="35388591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98C8F3-AB19-4301-9DE4-DCEE2EDAD0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286603"/>
            <a:ext cx="10607040" cy="1450757"/>
          </a:xfrm>
        </p:spPr>
        <p:txBody>
          <a:bodyPr>
            <a:normAutofit/>
          </a:bodyPr>
          <a:lstStyle/>
          <a:p>
            <a:r>
              <a:rPr lang="en-GB" sz="3600" b="1" dirty="0">
                <a:ea typeface="+mj-lt"/>
                <a:cs typeface="+mj-lt"/>
              </a:rPr>
              <a:t>Listening &amp; lectures review</a:t>
            </a:r>
            <a:br>
              <a:rPr lang="en-GB" sz="3600" b="1" dirty="0">
                <a:ea typeface="+mj-lt"/>
                <a:cs typeface="+mj-lt"/>
              </a:rPr>
            </a:br>
            <a:r>
              <a:rPr lang="en-GB" sz="2500" b="1" dirty="0">
                <a:solidFill>
                  <a:schemeClr val="tx1"/>
                </a:solidFill>
                <a:ea typeface="+mj-lt"/>
                <a:cs typeface="+mj-lt"/>
              </a:rPr>
              <a:t> </a:t>
            </a:r>
            <a:br>
              <a:rPr lang="en-GB" sz="3600" b="1" dirty="0">
                <a:solidFill>
                  <a:srgbClr val="FF0000"/>
                </a:solidFill>
                <a:ea typeface="+mj-lt"/>
                <a:cs typeface="+mj-lt"/>
              </a:rPr>
            </a:br>
            <a:r>
              <a:rPr lang="en-GB" sz="2500" b="1" dirty="0">
                <a:solidFill>
                  <a:srgbClr val="FF0000"/>
                </a:solidFill>
                <a:ea typeface="+mj-lt"/>
                <a:cs typeface="+mj-lt"/>
              </a:rPr>
              <a:t>Understanding spoken English – reflect on and discuss the following:</a:t>
            </a:r>
            <a:endParaRPr lang="en-GB" sz="1200" b="1" dirty="0">
              <a:solidFill>
                <a:srgbClr val="FF0000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BD5F6-0E8D-44E6-90EB-F6AF8ACE82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CCC5BDF-2DBE-4E90-895D-4CB282ACA01B}"/>
              </a:ext>
            </a:extLst>
          </p:cNvPr>
          <p:cNvSpPr txBox="1"/>
          <p:nvPr/>
        </p:nvSpPr>
        <p:spPr>
          <a:xfrm>
            <a:off x="548640" y="1845734"/>
            <a:ext cx="11085342" cy="49382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lnSpc>
                <a:spcPct val="150000"/>
              </a:lnSpc>
              <a:buAutoNum type="arabicPeriod"/>
            </a:pPr>
            <a:r>
              <a:rPr lang="en-GB" sz="2400" dirty="0">
                <a:cs typeface="Calibri"/>
              </a:rPr>
              <a:t>How often do you listen to natural spoken English?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endParaRPr lang="en-GB" sz="2400" dirty="0"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cs typeface="Calibri"/>
              </a:rPr>
              <a:t>2. What do you find difficult about understanding spoken English?</a:t>
            </a:r>
          </a:p>
          <a:p>
            <a:pPr>
              <a:lnSpc>
                <a:spcPct val="150000"/>
              </a:lnSpc>
            </a:pPr>
            <a:endParaRPr lang="en-GB" sz="2400" dirty="0"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cs typeface="Calibri"/>
              </a:rPr>
              <a:t>3. What do you find difficult about listening to lectures in English?</a:t>
            </a:r>
          </a:p>
          <a:p>
            <a:pPr>
              <a:lnSpc>
                <a:spcPct val="150000"/>
              </a:lnSpc>
            </a:pPr>
            <a:endParaRPr lang="en-GB" sz="2400" dirty="0"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cs typeface="Calibri"/>
              </a:rPr>
              <a:t>4. What strategies do you use to help you understand authentic spoken English and English spoken in your lectures?</a:t>
            </a:r>
          </a:p>
          <a:p>
            <a:pPr>
              <a:lnSpc>
                <a:spcPct val="150000"/>
              </a:lnSpc>
            </a:pPr>
            <a:endParaRPr lang="en-GB" sz="20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07461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98C8F3-AB19-4301-9DE4-DCEE2EDAD0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978" y="286603"/>
            <a:ext cx="10536702" cy="1450757"/>
          </a:xfrm>
        </p:spPr>
        <p:txBody>
          <a:bodyPr>
            <a:normAutofit/>
          </a:bodyPr>
          <a:lstStyle/>
          <a:p>
            <a:r>
              <a:rPr lang="en-GB" sz="3600" b="1" dirty="0">
                <a:ea typeface="+mj-lt"/>
                <a:cs typeface="+mj-lt"/>
              </a:rPr>
              <a:t>Listening &amp; note-taking overview</a:t>
            </a:r>
            <a:br>
              <a:rPr lang="en-GB" sz="3600" b="1" dirty="0">
                <a:ea typeface="+mj-lt"/>
                <a:cs typeface="+mj-lt"/>
              </a:rPr>
            </a:br>
            <a:r>
              <a:rPr lang="en-GB" sz="2500" b="1" dirty="0">
                <a:solidFill>
                  <a:schemeClr val="tx1"/>
                </a:solidFill>
                <a:ea typeface="+mj-lt"/>
                <a:cs typeface="+mj-lt"/>
              </a:rPr>
              <a:t> </a:t>
            </a:r>
            <a:br>
              <a:rPr lang="en-GB" sz="3600" b="1" dirty="0">
                <a:solidFill>
                  <a:srgbClr val="FF0000"/>
                </a:solidFill>
                <a:ea typeface="+mj-lt"/>
                <a:cs typeface="+mj-lt"/>
              </a:rPr>
            </a:br>
            <a:r>
              <a:rPr lang="en-GB" sz="2400" b="1" dirty="0">
                <a:solidFill>
                  <a:srgbClr val="FF0000"/>
                </a:solidFill>
                <a:ea typeface="+mn-lt"/>
                <a:cs typeface="+mn-lt"/>
              </a:rPr>
              <a:t>Consider and share ideas on how spoken English differs from written English:</a:t>
            </a:r>
            <a:endParaRPr lang="en-GB" sz="1400" b="1" dirty="0">
              <a:solidFill>
                <a:srgbClr val="FF0000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BD5F6-0E8D-44E6-90EB-F6AF8ACE82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5751D3-0320-4272-BA4E-E9F1423EFF92}"/>
              </a:ext>
            </a:extLst>
          </p:cNvPr>
          <p:cNvSpPr txBox="1"/>
          <p:nvPr/>
        </p:nvSpPr>
        <p:spPr>
          <a:xfrm>
            <a:off x="635356" y="1997839"/>
            <a:ext cx="10520324" cy="58169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000" dirty="0"/>
              <a:t>speakers speak in short bursts / chunks and speed or accent varies</a:t>
            </a:r>
            <a:endParaRPr lang="en-GB" sz="2000" dirty="0">
              <a:cs typeface="Calibri"/>
            </a:endParaRPr>
          </a:p>
          <a:p>
            <a:endParaRPr lang="en-GB" sz="2000" dirty="0"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GB" sz="2000" dirty="0">
                <a:ea typeface="+mn-lt"/>
                <a:cs typeface="+mn-lt"/>
              </a:rPr>
              <a:t>speech has a higher ratio of smaller words (</a:t>
            </a:r>
            <a:r>
              <a:rPr lang="en-GB" sz="2000" i="1" dirty="0" err="1">
                <a:ea typeface="+mn-lt"/>
                <a:cs typeface="+mn-lt"/>
              </a:rPr>
              <a:t>eg</a:t>
            </a:r>
            <a:r>
              <a:rPr lang="en-GB" sz="2000" i="1" dirty="0">
                <a:ea typeface="+mn-lt"/>
                <a:cs typeface="+mn-lt"/>
              </a:rPr>
              <a:t> pronouns and articles</a:t>
            </a:r>
            <a:r>
              <a:rPr lang="en-GB" sz="2000" dirty="0">
                <a:ea typeface="+mn-lt"/>
                <a:cs typeface="+mn-lt"/>
              </a:rPr>
              <a:t>) to content words.</a:t>
            </a:r>
            <a:endParaRPr lang="en-GB" sz="2000" dirty="0">
              <a:cs typeface="Calibri"/>
            </a:endParaRPr>
          </a:p>
          <a:p>
            <a:endParaRPr lang="en-GB" sz="2000" dirty="0"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GB" sz="2000" dirty="0">
                <a:ea typeface="+mn-lt"/>
                <a:cs typeface="+mn-lt"/>
              </a:rPr>
              <a:t>speakers hesitate, make false starts and slips, change their mind whilst talking but writers edit these things out by drafting.</a:t>
            </a:r>
          </a:p>
          <a:p>
            <a:endParaRPr lang="en-GB" sz="2000" dirty="0"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GB" sz="2000" dirty="0">
                <a:ea typeface="+mn-lt"/>
                <a:cs typeface="+mn-lt"/>
              </a:rPr>
              <a:t>spontaneous speech is full of fillers </a:t>
            </a:r>
            <a:r>
              <a:rPr lang="en-GB" sz="2000" i="1" dirty="0">
                <a:ea typeface="+mn-lt"/>
                <a:cs typeface="+mn-lt"/>
              </a:rPr>
              <a:t>(erm; sort of; like) </a:t>
            </a:r>
            <a:r>
              <a:rPr lang="en-GB" sz="2000" dirty="0">
                <a:ea typeface="+mn-lt"/>
                <a:cs typeface="+mn-lt"/>
              </a:rPr>
              <a:t>and interactive markers (</a:t>
            </a:r>
            <a:r>
              <a:rPr lang="en-GB" sz="2000" i="1" dirty="0">
                <a:ea typeface="+mn-lt"/>
                <a:cs typeface="+mn-lt"/>
              </a:rPr>
              <a:t>well; you know, and so etc</a:t>
            </a:r>
            <a:r>
              <a:rPr lang="en-GB" sz="2000" dirty="0">
                <a:ea typeface="+mn-lt"/>
                <a:cs typeface="+mn-lt"/>
              </a:rPr>
              <a:t>)</a:t>
            </a:r>
          </a:p>
          <a:p>
            <a:endParaRPr lang="en-GB" sz="2000" dirty="0"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GB" sz="2000" dirty="0">
                <a:ea typeface="+mn-lt"/>
                <a:cs typeface="+mn-lt"/>
              </a:rPr>
              <a:t>speech is supported by visuals (teaching aids, body language etc.)</a:t>
            </a:r>
          </a:p>
          <a:p>
            <a:pPr marL="342900" indent="-342900">
              <a:buFont typeface="Arial"/>
              <a:buChar char="•"/>
            </a:pPr>
            <a:endParaRPr lang="en-GB" sz="2000" dirty="0"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GB" sz="2000" dirty="0">
                <a:ea typeface="+mn-lt"/>
                <a:cs typeface="+mn-lt"/>
              </a:rPr>
              <a:t>can be less formal and more authentic, even in academic settings</a:t>
            </a:r>
          </a:p>
          <a:p>
            <a:pPr marL="342900" indent="-342900">
              <a:buFont typeface="Arial"/>
              <a:buChar char="•"/>
            </a:pPr>
            <a:endParaRPr lang="en-GB" sz="2000" dirty="0"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endParaRPr lang="en-GB" sz="2000" dirty="0"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endParaRPr lang="en-GB" dirty="0"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endParaRPr lang="en-GB" dirty="0"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endParaRPr lang="en-GB" dirty="0"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endParaRPr lang="en-GB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318371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98C8F3-AB19-4301-9DE4-DCEE2EDAD0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114" y="286603"/>
            <a:ext cx="10508566" cy="1450757"/>
          </a:xfrm>
        </p:spPr>
        <p:txBody>
          <a:bodyPr>
            <a:normAutofit/>
          </a:bodyPr>
          <a:lstStyle/>
          <a:p>
            <a:r>
              <a:rPr lang="en-GB" sz="3600" b="1" dirty="0">
                <a:ea typeface="+mj-lt"/>
                <a:cs typeface="+mj-lt"/>
              </a:rPr>
              <a:t>Listening &amp; note-taking overview</a:t>
            </a:r>
            <a:br>
              <a:rPr lang="en-GB" sz="3600" b="1" dirty="0">
                <a:ea typeface="+mj-lt"/>
                <a:cs typeface="+mj-lt"/>
              </a:rPr>
            </a:br>
            <a:r>
              <a:rPr lang="en-GB" sz="2500" b="1" dirty="0">
                <a:solidFill>
                  <a:schemeClr val="tx1"/>
                </a:solidFill>
                <a:ea typeface="+mj-lt"/>
                <a:cs typeface="+mj-lt"/>
              </a:rPr>
              <a:t> </a:t>
            </a:r>
            <a:br>
              <a:rPr lang="en-GB" sz="3600" b="1" dirty="0">
                <a:ea typeface="+mj-lt"/>
                <a:cs typeface="+mj-lt"/>
              </a:rPr>
            </a:br>
            <a:r>
              <a:rPr lang="en-GB" sz="2500" b="1" dirty="0">
                <a:solidFill>
                  <a:srgbClr val="FF0000"/>
                </a:solidFill>
                <a:ea typeface="+mj-lt"/>
                <a:cs typeface="+mj-lt"/>
              </a:rPr>
              <a:t>What factors make hearing or understanding difficult?</a:t>
            </a:r>
            <a:endParaRPr lang="en-GB" sz="1400" b="1" dirty="0">
              <a:solidFill>
                <a:srgbClr val="FF0000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BD5F6-0E8D-44E6-90EB-F6AF8ACE82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CCC5BDF-2DBE-4E90-895D-4CB282ACA01B}"/>
              </a:ext>
            </a:extLst>
          </p:cNvPr>
          <p:cNvSpPr txBox="1"/>
          <p:nvPr/>
        </p:nvSpPr>
        <p:spPr>
          <a:xfrm>
            <a:off x="1231186" y="1848776"/>
            <a:ext cx="10012165" cy="11430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>
              <a:ea typeface="+mn-lt"/>
              <a:cs typeface="+mn-lt"/>
            </a:endParaRPr>
          </a:p>
          <a:p>
            <a:pPr>
              <a:lnSpc>
                <a:spcPct val="250000"/>
              </a:lnSpc>
            </a:pPr>
            <a:endParaRPr lang="en-GB" sz="2400" dirty="0">
              <a:cs typeface="Calibri"/>
            </a:endParaRPr>
          </a:p>
        </p:txBody>
      </p:sp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32B561B1-9331-4967-AF15-002533B57F4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1967729"/>
              </p:ext>
            </p:extLst>
          </p:nvPr>
        </p:nvGraphicFramePr>
        <p:xfrm>
          <a:off x="647114" y="2063454"/>
          <a:ext cx="10455949" cy="388761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66222">
                  <a:extLst>
                    <a:ext uri="{9D8B030D-6E8A-4147-A177-3AD203B41FA5}">
                      <a16:colId xmlns:a16="http://schemas.microsoft.com/office/drawing/2014/main" val="3180525971"/>
                    </a:ext>
                  </a:extLst>
                </a:gridCol>
                <a:gridCol w="8189727">
                  <a:extLst>
                    <a:ext uri="{9D8B030D-6E8A-4147-A177-3AD203B41FA5}">
                      <a16:colId xmlns:a16="http://schemas.microsoft.com/office/drawing/2014/main" val="2513760919"/>
                    </a:ext>
                  </a:extLst>
                </a:gridCol>
              </a:tblGrid>
              <a:tr h="817959"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2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b="1" i="0" u="none" strike="noStrike" noProof="0" dirty="0">
                          <a:latin typeface="Calibri"/>
                        </a:rPr>
                        <a:t>1. Physical setting</a:t>
                      </a:r>
                      <a:endParaRPr lang="en-GB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2441448"/>
                  </a:ext>
                </a:extLst>
              </a:tr>
              <a:tr h="1198218"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2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b="1" i="0" u="none" strike="noStrike" noProof="0" dirty="0">
                          <a:latin typeface="Calibri"/>
                        </a:rPr>
                        <a:t>2. Speaker</a:t>
                      </a:r>
                      <a:endParaRPr lang="en-US" sz="2000" b="1" i="0" u="none" strike="noStrike" noProof="0" dirty="0">
                        <a:latin typeface="Calibri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4055416"/>
                  </a:ext>
                </a:extLst>
              </a:tr>
              <a:tr h="817959"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2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b="1" i="0" u="none" strike="noStrike" noProof="0" dirty="0">
                          <a:latin typeface="Calibri"/>
                        </a:rPr>
                        <a:t>3. Subject</a:t>
                      </a:r>
                      <a:endParaRPr lang="en-US" sz="2000" b="1" i="0" u="none" strike="noStrike" noProof="0" dirty="0">
                        <a:latin typeface="Calibri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3071321"/>
                  </a:ext>
                </a:extLst>
              </a:tr>
              <a:tr h="1053475"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2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b="1" i="0" u="none" strike="noStrike" noProof="0" dirty="0">
                          <a:latin typeface="Calibri"/>
                        </a:rPr>
                        <a:t>4. Language</a:t>
                      </a:r>
                      <a:endParaRPr lang="en-US" sz="2000" b="1" i="0" u="none" strike="noStrike" noProof="0" dirty="0">
                        <a:latin typeface="Calibri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0124153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E95751D3-0320-4272-BA4E-E9F1423EFF92}"/>
              </a:ext>
            </a:extLst>
          </p:cNvPr>
          <p:cNvSpPr txBox="1"/>
          <p:nvPr/>
        </p:nvSpPr>
        <p:spPr>
          <a:xfrm>
            <a:off x="2901751" y="2097145"/>
            <a:ext cx="784977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size &amp; acoustics of the room, background noise</a:t>
            </a:r>
          </a:p>
          <a:p>
            <a:r>
              <a:rPr lang="en-GB" dirty="0"/>
              <a:t>distance between Ss &amp; lecturer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361201C-E1CB-42C4-8E6A-972911E11305}"/>
              </a:ext>
            </a:extLst>
          </p:cNvPr>
          <p:cNvSpPr txBox="1"/>
          <p:nvPr/>
        </p:nvSpPr>
        <p:spPr>
          <a:xfrm>
            <a:off x="2897945" y="2975395"/>
            <a:ext cx="806286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Accent,  lack of clarity in delivery (</a:t>
            </a:r>
            <a:r>
              <a:rPr lang="en-GB" i="1" dirty="0" err="1"/>
              <a:t>eg.</a:t>
            </a:r>
            <a:r>
              <a:rPr lang="en-GB" i="1" dirty="0"/>
              <a:t> mumbling</a:t>
            </a:r>
            <a:r>
              <a:rPr lang="en-GB" dirty="0"/>
              <a:t>) </a:t>
            </a:r>
          </a:p>
          <a:p>
            <a:r>
              <a:rPr lang="en-GB" dirty="0"/>
              <a:t>Speed of delivery (</a:t>
            </a:r>
            <a:r>
              <a:rPr lang="en-GB" i="1" dirty="0"/>
              <a:t>lack of pauses</a:t>
            </a:r>
            <a:r>
              <a:rPr lang="en-GB" dirty="0"/>
              <a:t>) </a:t>
            </a:r>
          </a:p>
          <a:p>
            <a:r>
              <a:rPr lang="en-GB" dirty="0"/>
              <a:t>lecturing style (</a:t>
            </a:r>
            <a:r>
              <a:rPr lang="en-GB" i="1" dirty="0"/>
              <a:t>scripted lectures = more difficult to understand</a:t>
            </a:r>
            <a:r>
              <a:rPr lang="en-GB" dirty="0"/>
              <a:t>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107EA70-9B09-4F31-85C1-383153377AFC}"/>
              </a:ext>
            </a:extLst>
          </p:cNvPr>
          <p:cNvSpPr txBox="1"/>
          <p:nvPr/>
        </p:nvSpPr>
        <p:spPr>
          <a:xfrm>
            <a:off x="2926079" y="4164335"/>
            <a:ext cx="758629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Unfamiliarity, lack of interest or relevance for listener, </a:t>
            </a:r>
          </a:p>
          <a:p>
            <a:r>
              <a:rPr lang="en-GB" dirty="0"/>
              <a:t>complexity / abstract nature  of the topic</a:t>
            </a:r>
            <a:endParaRPr lang="en-GB" dirty="0"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18D3904-0B62-47CE-BECE-C3D0006661F1}"/>
              </a:ext>
            </a:extLst>
          </p:cNvPr>
          <p:cNvSpPr txBox="1"/>
          <p:nvPr/>
        </p:nvSpPr>
        <p:spPr>
          <a:xfrm>
            <a:off x="2926079" y="4949680"/>
            <a:ext cx="806286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use of colloquial English (</a:t>
            </a:r>
            <a:r>
              <a:rPr lang="en-GB" i="1" dirty="0" err="1"/>
              <a:t>eg.</a:t>
            </a:r>
            <a:r>
              <a:rPr lang="en-GB" i="1" dirty="0"/>
              <a:t> idiomatic language</a:t>
            </a:r>
            <a:r>
              <a:rPr lang="en-GB" dirty="0"/>
              <a:t>) </a:t>
            </a:r>
          </a:p>
          <a:p>
            <a:r>
              <a:rPr lang="en-GB" dirty="0"/>
              <a:t>technical or unfamiliar vocabulary used in unfamiliar way, foreign expressions (</a:t>
            </a:r>
            <a:r>
              <a:rPr lang="en-GB" i="1" dirty="0" err="1"/>
              <a:t>eg.</a:t>
            </a:r>
            <a:r>
              <a:rPr lang="en-GB" i="1" dirty="0"/>
              <a:t> Latin or French expressions</a:t>
            </a:r>
            <a:r>
              <a:rPr lang="en-GB" dirty="0"/>
              <a:t>)</a:t>
            </a:r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22721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98C8F3-AB19-4301-9DE4-DCEE2EDAD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ea typeface="+mj-lt"/>
                <a:cs typeface="+mj-lt"/>
              </a:rPr>
              <a:t>Listening &amp; note-taking overview</a:t>
            </a:r>
            <a:br>
              <a:rPr lang="en-GB" sz="3600" b="1" dirty="0">
                <a:ea typeface="+mj-lt"/>
                <a:cs typeface="+mj-lt"/>
              </a:rPr>
            </a:br>
            <a:r>
              <a:rPr lang="en-GB" sz="2500" b="1" dirty="0">
                <a:solidFill>
                  <a:schemeClr val="tx1"/>
                </a:solidFill>
                <a:ea typeface="+mj-lt"/>
                <a:cs typeface="+mj-lt"/>
              </a:rPr>
              <a:t> </a:t>
            </a:r>
            <a:br>
              <a:rPr lang="en-GB" sz="3600" b="1" dirty="0">
                <a:ea typeface="+mj-lt"/>
                <a:cs typeface="+mj-lt"/>
              </a:rPr>
            </a:br>
            <a:r>
              <a:rPr lang="en-GB" sz="2500" b="1" dirty="0">
                <a:solidFill>
                  <a:srgbClr val="FF0000"/>
                </a:solidFill>
                <a:ea typeface="+mj-lt"/>
                <a:cs typeface="+mj-lt"/>
              </a:rPr>
              <a:t>Three basic rules of note-taking :</a:t>
            </a:r>
            <a:endParaRPr lang="en-GB" sz="1400" b="1" dirty="0">
              <a:solidFill>
                <a:srgbClr val="FF0000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BD5F6-0E8D-44E6-90EB-F6AF8ACE82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81E0311-6F5D-4D85-A4A2-E886FBF2A362}"/>
              </a:ext>
            </a:extLst>
          </p:cNvPr>
          <p:cNvSpPr txBox="1"/>
          <p:nvPr/>
        </p:nvSpPr>
        <p:spPr>
          <a:xfrm>
            <a:off x="1097280" y="2123974"/>
            <a:ext cx="990811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ea typeface="+mn-lt"/>
                <a:cs typeface="Calibri"/>
              </a:rPr>
              <a:t>Rule 1 </a:t>
            </a:r>
            <a:r>
              <a:rPr lang="en-GB" sz="2400" dirty="0">
                <a:ea typeface="+mn-lt"/>
                <a:cs typeface="Calibri"/>
              </a:rPr>
              <a:t>– </a:t>
            </a:r>
            <a:r>
              <a:rPr lang="en-GB" sz="2400" b="1" dirty="0">
                <a:ea typeface="+mn-lt"/>
                <a:cs typeface="Calibri"/>
              </a:rPr>
              <a:t>Be selective</a:t>
            </a:r>
            <a:r>
              <a:rPr lang="en-GB" sz="2400" dirty="0">
                <a:ea typeface="+mn-lt"/>
                <a:cs typeface="Calibri"/>
              </a:rPr>
              <a:t>: decide what is important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CB52911-7CE9-4812-882B-D2182ECE663D}"/>
              </a:ext>
            </a:extLst>
          </p:cNvPr>
          <p:cNvSpPr txBox="1"/>
          <p:nvPr/>
        </p:nvSpPr>
        <p:spPr>
          <a:xfrm>
            <a:off x="1083212" y="3516577"/>
            <a:ext cx="1032086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ea typeface="+mn-lt"/>
                <a:cs typeface="Calibri"/>
              </a:rPr>
              <a:t>Rule 2 </a:t>
            </a:r>
            <a:r>
              <a:rPr lang="en-GB" sz="2400" dirty="0">
                <a:ea typeface="+mn-lt"/>
                <a:cs typeface="Calibri"/>
              </a:rPr>
              <a:t>– </a:t>
            </a:r>
            <a:r>
              <a:rPr lang="en-GB" sz="2400" b="1" dirty="0">
                <a:ea typeface="+mn-lt"/>
                <a:cs typeface="Calibri"/>
              </a:rPr>
              <a:t>Be brief</a:t>
            </a:r>
            <a:r>
              <a:rPr lang="en-GB" sz="2400" dirty="0">
                <a:ea typeface="+mn-lt"/>
                <a:cs typeface="Calibri"/>
              </a:rPr>
              <a:t>: use abbreviations &amp; symbols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DB9CFD6-BAB0-4D02-9AF4-0B14927B9F1C}"/>
              </a:ext>
            </a:extLst>
          </p:cNvPr>
          <p:cNvSpPr txBox="1"/>
          <p:nvPr/>
        </p:nvSpPr>
        <p:spPr>
          <a:xfrm>
            <a:off x="1083212" y="4944764"/>
            <a:ext cx="1001150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ea typeface="+mn-lt"/>
                <a:cs typeface="Calibri"/>
              </a:rPr>
              <a:t>Rule 3 </a:t>
            </a:r>
            <a:r>
              <a:rPr lang="en-GB" sz="2400" dirty="0">
                <a:ea typeface="+mn-lt"/>
                <a:cs typeface="Calibri"/>
              </a:rPr>
              <a:t>– </a:t>
            </a:r>
            <a:r>
              <a:rPr lang="en-GB" sz="2400" b="1" dirty="0">
                <a:ea typeface="+mn-lt"/>
                <a:cs typeface="Calibri"/>
              </a:rPr>
              <a:t>Be clear</a:t>
            </a:r>
            <a:r>
              <a:rPr lang="en-GB" sz="2400" dirty="0">
                <a:ea typeface="+mn-lt"/>
                <a:cs typeface="Calibri"/>
              </a:rPr>
              <a:t>: show the interrelationship between the speaker’s points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7E087D8-0B62-4A5C-A761-DB7A88FBA75C}"/>
              </a:ext>
            </a:extLst>
          </p:cNvPr>
          <p:cNvSpPr txBox="1"/>
          <p:nvPr/>
        </p:nvSpPr>
        <p:spPr>
          <a:xfrm>
            <a:off x="2164282" y="2594250"/>
            <a:ext cx="8841114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  <a:ea typeface="+mn-lt"/>
                <a:cs typeface="Calibri"/>
              </a:rPr>
              <a:t>Tip: </a:t>
            </a:r>
            <a:r>
              <a:rPr lang="en-GB" sz="2000" dirty="0">
                <a:solidFill>
                  <a:srgbClr val="FF0000"/>
                </a:solidFill>
                <a:ea typeface="+mn-lt"/>
                <a:cs typeface="Calibri"/>
              </a:rPr>
              <a:t>Focus on content words – ignore ‘little words’ &amp; use subheadings</a:t>
            </a:r>
            <a:endParaRPr lang="en-GB" sz="2400" dirty="0">
              <a:solidFill>
                <a:srgbClr val="FF0000"/>
              </a:solidFill>
              <a:ea typeface="+mn-lt"/>
              <a:cs typeface="Calibri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495BDF7-C4CF-496A-A70E-9F1626BDC957}"/>
              </a:ext>
            </a:extLst>
          </p:cNvPr>
          <p:cNvSpPr txBox="1"/>
          <p:nvPr/>
        </p:nvSpPr>
        <p:spPr>
          <a:xfrm>
            <a:off x="2051740" y="3986853"/>
            <a:ext cx="884111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ea typeface="+mn-lt"/>
                <a:cs typeface="Calibri"/>
              </a:rPr>
              <a:t> </a:t>
            </a:r>
            <a:r>
              <a:rPr lang="en-GB" sz="2400" b="1" dirty="0">
                <a:solidFill>
                  <a:srgbClr val="FF0000"/>
                </a:solidFill>
                <a:ea typeface="+mn-lt"/>
                <a:cs typeface="Calibri"/>
              </a:rPr>
              <a:t>Tip: </a:t>
            </a:r>
            <a:r>
              <a:rPr lang="en-GB" sz="2000" dirty="0">
                <a:solidFill>
                  <a:srgbClr val="FF0000"/>
                </a:solidFill>
                <a:ea typeface="+mn-lt"/>
                <a:cs typeface="Calibri"/>
              </a:rPr>
              <a:t>Learn the most frequent ones and practise using them in your daily notes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B57041F-ACC9-416B-B397-8D83EBD2A388}"/>
              </a:ext>
            </a:extLst>
          </p:cNvPr>
          <p:cNvSpPr txBox="1"/>
          <p:nvPr/>
        </p:nvSpPr>
        <p:spPr>
          <a:xfrm>
            <a:off x="2164282" y="5370846"/>
            <a:ext cx="888577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  <a:ea typeface="+mn-lt"/>
                <a:cs typeface="Calibri"/>
              </a:rPr>
              <a:t>Tip: </a:t>
            </a:r>
            <a:r>
              <a:rPr lang="en-GB" sz="2000" dirty="0">
                <a:solidFill>
                  <a:srgbClr val="FF0000"/>
                </a:solidFill>
                <a:ea typeface="+mn-lt"/>
                <a:cs typeface="Calibri"/>
              </a:rPr>
              <a:t>Choose a preferred style – Linear notes or Mind map </a:t>
            </a:r>
            <a:endParaRPr lang="en-GB" sz="2400" dirty="0">
              <a:solidFill>
                <a:srgbClr val="FF0000"/>
              </a:solidFill>
              <a:ea typeface="+mn-lt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33329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1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98C8F3-AB19-4301-9DE4-DCEE2EDAD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ea typeface="+mj-lt"/>
                <a:cs typeface="+mj-lt"/>
              </a:rPr>
              <a:t>Listening &amp; note-taking overview</a:t>
            </a:r>
            <a:br>
              <a:rPr lang="en-GB" sz="3600" b="1" dirty="0">
                <a:ea typeface="+mj-lt"/>
                <a:cs typeface="+mj-lt"/>
              </a:rPr>
            </a:br>
            <a:r>
              <a:rPr lang="en-GB" sz="2500" b="1" dirty="0">
                <a:solidFill>
                  <a:schemeClr val="tx1"/>
                </a:solidFill>
                <a:ea typeface="+mj-lt"/>
                <a:cs typeface="+mj-lt"/>
              </a:rPr>
              <a:t> </a:t>
            </a:r>
            <a:br>
              <a:rPr lang="en-GB" sz="3600" b="1" dirty="0">
                <a:ea typeface="+mj-lt"/>
                <a:cs typeface="+mj-lt"/>
              </a:rPr>
            </a:br>
            <a:r>
              <a:rPr lang="en-GB" sz="2500" b="1" dirty="0">
                <a:solidFill>
                  <a:srgbClr val="FF0000"/>
                </a:solidFill>
                <a:ea typeface="+mj-lt"/>
                <a:cs typeface="+mj-lt"/>
              </a:rPr>
              <a:t>Note-taking techniques – abbreviations &amp; symbols </a:t>
            </a:r>
            <a:endParaRPr lang="en-GB" sz="1400" b="1" dirty="0">
              <a:solidFill>
                <a:srgbClr val="FF0000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BD5F6-0E8D-44E6-90EB-F6AF8ACE82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BB393C2F-4DE5-4488-A6B5-280D3CDD33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5889601"/>
              </p:ext>
            </p:extLst>
          </p:nvPr>
        </p:nvGraphicFramePr>
        <p:xfrm>
          <a:off x="1138717" y="2668434"/>
          <a:ext cx="4604535" cy="3081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34145">
                  <a:extLst>
                    <a:ext uri="{9D8B030D-6E8A-4147-A177-3AD203B41FA5}">
                      <a16:colId xmlns:a16="http://schemas.microsoft.com/office/drawing/2014/main" val="2227664304"/>
                    </a:ext>
                  </a:extLst>
                </a:gridCol>
                <a:gridCol w="3070390">
                  <a:extLst>
                    <a:ext uri="{9D8B030D-6E8A-4147-A177-3AD203B41FA5}">
                      <a16:colId xmlns:a16="http://schemas.microsoft.com/office/drawing/2014/main" val="161598185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Abbreviation</a:t>
                      </a: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Meaning</a:t>
                      </a: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7739004"/>
                  </a:ext>
                </a:extLst>
              </a:tr>
              <a:tr h="542128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e.g.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6044132"/>
                  </a:ext>
                </a:extLst>
              </a:tr>
              <a:tr h="542128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i.e.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5248291"/>
                  </a:ext>
                </a:extLst>
              </a:tr>
              <a:tr h="542128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NB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7240304"/>
                  </a:ext>
                </a:extLst>
              </a:tr>
              <a:tr h="542128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re.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2838477"/>
                  </a:ext>
                </a:extLst>
              </a:tr>
              <a:tr h="542128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c./ approx.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8634456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92C44666-6F19-4EEF-9276-EBAE3E16BDD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4032259"/>
              </p:ext>
            </p:extLst>
          </p:nvPr>
        </p:nvGraphicFramePr>
        <p:xfrm>
          <a:off x="6638816" y="2668434"/>
          <a:ext cx="4604535" cy="3081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09272">
                  <a:extLst>
                    <a:ext uri="{9D8B030D-6E8A-4147-A177-3AD203B41FA5}">
                      <a16:colId xmlns:a16="http://schemas.microsoft.com/office/drawing/2014/main" val="1388088613"/>
                    </a:ext>
                  </a:extLst>
                </a:gridCol>
                <a:gridCol w="3195263">
                  <a:extLst>
                    <a:ext uri="{9D8B030D-6E8A-4147-A177-3AD203B41FA5}">
                      <a16:colId xmlns:a16="http://schemas.microsoft.com/office/drawing/2014/main" val="13622938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>
                          <a:solidFill>
                            <a:srgbClr val="FF0000"/>
                          </a:solidFill>
                        </a:rPr>
                        <a:t>Symbol</a:t>
                      </a: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Meaning</a:t>
                      </a: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5649100"/>
                  </a:ext>
                </a:extLst>
              </a:tr>
              <a:tr h="542128">
                <a:tc>
                  <a:txBody>
                    <a:bodyPr/>
                    <a:lstStyle/>
                    <a:p>
                      <a:pPr algn="ctr"/>
                      <a:r>
                        <a:rPr lang="en-GB" sz="2800" b="1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∵</a:t>
                      </a:r>
                      <a:endParaRPr lang="en-GB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1765028"/>
                  </a:ext>
                </a:extLst>
              </a:tr>
              <a:tr h="542128">
                <a:tc>
                  <a:txBody>
                    <a:bodyPr/>
                    <a:lstStyle/>
                    <a:p>
                      <a:pPr algn="ctr"/>
                      <a:r>
                        <a:rPr lang="en-GB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=</a:t>
                      </a:r>
                      <a:endParaRPr lang="en-GB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2108857"/>
                  </a:ext>
                </a:extLst>
              </a:tr>
              <a:tr h="542128">
                <a:tc>
                  <a:txBody>
                    <a:bodyPr/>
                    <a:lstStyle/>
                    <a:p>
                      <a:pPr algn="ctr"/>
                      <a:r>
                        <a:rPr lang="en-GB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#</a:t>
                      </a:r>
                      <a:endParaRPr lang="en-GB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3223456"/>
                  </a:ext>
                </a:extLst>
              </a:tr>
              <a:tr h="542128">
                <a:tc>
                  <a:txBody>
                    <a:bodyPr/>
                    <a:lstStyle/>
                    <a:p>
                      <a:pPr algn="ctr"/>
                      <a:r>
                        <a:rPr lang="en-GB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"</a:t>
                      </a:r>
                      <a:endParaRPr lang="en-GB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5740775"/>
                  </a:ext>
                </a:extLst>
              </a:tr>
              <a:tr h="542128">
                <a:tc>
                  <a:txBody>
                    <a:bodyPr/>
                    <a:lstStyle/>
                    <a:p>
                      <a:pPr algn="ctr"/>
                      <a:r>
                        <a:rPr lang="en-GB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X</a:t>
                      </a:r>
                      <a:endParaRPr lang="en-GB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9087552"/>
                  </a:ext>
                </a:extLst>
              </a:tr>
            </a:tbl>
          </a:graphicData>
        </a:graphic>
      </p:graphicFrame>
      <p:sp>
        <p:nvSpPr>
          <p:cNvPr id="20" name="TextBox 19">
            <a:extLst>
              <a:ext uri="{FF2B5EF4-FFF2-40B4-BE49-F238E27FC236}">
                <a16:creationId xmlns:a16="http://schemas.microsoft.com/office/drawing/2014/main" id="{397D0627-6E97-474D-B7F1-894D015E4B42}"/>
              </a:ext>
            </a:extLst>
          </p:cNvPr>
          <p:cNvSpPr txBox="1"/>
          <p:nvPr/>
        </p:nvSpPr>
        <p:spPr>
          <a:xfrm>
            <a:off x="2702101" y="3102796"/>
            <a:ext cx="30411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/>
              <a:t>For example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32F772C-6CF8-4AEA-B08D-B4C3562DAB02}"/>
              </a:ext>
            </a:extLst>
          </p:cNvPr>
          <p:cNvSpPr txBox="1"/>
          <p:nvPr/>
        </p:nvSpPr>
        <p:spPr>
          <a:xfrm>
            <a:off x="2702103" y="3672748"/>
            <a:ext cx="30411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/>
              <a:t>In other words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110D82B-45FC-4CED-9560-99360C96B7FC}"/>
              </a:ext>
            </a:extLst>
          </p:cNvPr>
          <p:cNvSpPr txBox="1"/>
          <p:nvPr/>
        </p:nvSpPr>
        <p:spPr>
          <a:xfrm>
            <a:off x="2702103" y="4208372"/>
            <a:ext cx="30411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/>
              <a:t>Note well/ important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A4A6C0A-DF12-4741-A0AC-530633A03BC7}"/>
              </a:ext>
            </a:extLst>
          </p:cNvPr>
          <p:cNvSpPr txBox="1"/>
          <p:nvPr/>
        </p:nvSpPr>
        <p:spPr>
          <a:xfrm>
            <a:off x="2702102" y="4763742"/>
            <a:ext cx="30411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/>
              <a:t>With reference to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1E68E06-97FE-4A3E-BBA4-585F77263987}"/>
              </a:ext>
            </a:extLst>
          </p:cNvPr>
          <p:cNvSpPr txBox="1"/>
          <p:nvPr/>
        </p:nvSpPr>
        <p:spPr>
          <a:xfrm>
            <a:off x="2702102" y="5299366"/>
            <a:ext cx="30411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/>
              <a:t>Around/ approximately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63A708F-ACD6-4900-BFAC-9C695C863237}"/>
              </a:ext>
            </a:extLst>
          </p:cNvPr>
          <p:cNvSpPr txBox="1"/>
          <p:nvPr/>
        </p:nvSpPr>
        <p:spPr>
          <a:xfrm>
            <a:off x="8013842" y="3102796"/>
            <a:ext cx="30411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/>
              <a:t>because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562BFE5-D998-4AB4-B5EE-17E63401E60C}"/>
              </a:ext>
            </a:extLst>
          </p:cNvPr>
          <p:cNvSpPr txBox="1"/>
          <p:nvPr/>
        </p:nvSpPr>
        <p:spPr>
          <a:xfrm>
            <a:off x="8114529" y="3672748"/>
            <a:ext cx="30411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/>
              <a:t>Equal to/ same as/ is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41FFC48-0D4A-4973-99AA-215327F95125}"/>
              </a:ext>
            </a:extLst>
          </p:cNvPr>
          <p:cNvSpPr txBox="1"/>
          <p:nvPr/>
        </p:nvSpPr>
        <p:spPr>
          <a:xfrm>
            <a:off x="8114528" y="4197355"/>
            <a:ext cx="30411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/>
              <a:t>number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00D1A75-AF36-4B08-9ACD-13E321BE39BD}"/>
              </a:ext>
            </a:extLst>
          </p:cNvPr>
          <p:cNvSpPr txBox="1"/>
          <p:nvPr/>
        </p:nvSpPr>
        <p:spPr>
          <a:xfrm>
            <a:off x="8114527" y="4763742"/>
            <a:ext cx="30411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/>
              <a:t>ditto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201AB7C-18E7-4749-AD52-967D45A3599E}"/>
              </a:ext>
            </a:extLst>
          </p:cNvPr>
          <p:cNvSpPr txBox="1"/>
          <p:nvPr/>
        </p:nvSpPr>
        <p:spPr>
          <a:xfrm>
            <a:off x="8114526" y="5294444"/>
            <a:ext cx="30411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/>
              <a:t>Wrong/ not</a:t>
            </a:r>
          </a:p>
        </p:txBody>
      </p:sp>
    </p:spTree>
    <p:extLst>
      <p:ext uri="{BB962C8B-B14F-4D97-AF65-F5344CB8AC3E}">
        <p14:creationId xmlns:p14="http://schemas.microsoft.com/office/powerpoint/2010/main" val="503447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98C8F3-AB19-4301-9DE4-DCEE2EDAD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ea typeface="+mj-lt"/>
                <a:cs typeface="+mj-lt"/>
              </a:rPr>
              <a:t>Listening &amp; note-taking overview</a:t>
            </a:r>
            <a:br>
              <a:rPr lang="en-GB" sz="3600" b="1" dirty="0">
                <a:ea typeface="+mj-lt"/>
                <a:cs typeface="+mj-lt"/>
              </a:rPr>
            </a:br>
            <a:r>
              <a:rPr lang="en-GB" sz="2500" b="1" dirty="0">
                <a:solidFill>
                  <a:schemeClr val="tx1"/>
                </a:solidFill>
                <a:ea typeface="+mj-lt"/>
                <a:cs typeface="+mj-lt"/>
              </a:rPr>
              <a:t> </a:t>
            </a:r>
            <a:br>
              <a:rPr lang="en-GB" sz="3600" b="1" dirty="0">
                <a:ea typeface="+mj-lt"/>
                <a:cs typeface="+mj-lt"/>
              </a:rPr>
            </a:br>
            <a:r>
              <a:rPr lang="en-GB" sz="2500" b="1" dirty="0">
                <a:solidFill>
                  <a:schemeClr val="tx1"/>
                </a:solidFill>
                <a:ea typeface="+mj-lt"/>
                <a:cs typeface="+mj-lt"/>
              </a:rPr>
              <a:t>Strategies for listening - </a:t>
            </a:r>
            <a:r>
              <a:rPr lang="en-GB" sz="2000" b="1" dirty="0">
                <a:solidFill>
                  <a:srgbClr val="FF0000"/>
                </a:solidFill>
              </a:rPr>
              <a:t>Which of the strategies do you feel you need to develop most?</a:t>
            </a:r>
            <a:br>
              <a:rPr lang="en-GB" sz="800" b="1" dirty="0">
                <a:solidFill>
                  <a:srgbClr val="FF0000"/>
                </a:solidFill>
              </a:rPr>
            </a:br>
            <a:endParaRPr lang="en-GB" sz="1400" b="1" dirty="0">
              <a:solidFill>
                <a:schemeClr val="tx1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BD5F6-0E8D-44E6-90EB-F6AF8ACE82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1800" dirty="0"/>
          </a:p>
          <a:p>
            <a:pPr>
              <a:lnSpc>
                <a:spcPct val="100000"/>
              </a:lnSpc>
            </a:pPr>
            <a:r>
              <a:rPr lang="en-GB" sz="2400" dirty="0">
                <a:solidFill>
                  <a:srgbClr val="FF0000"/>
                </a:solidFill>
              </a:rPr>
              <a:t>1. </a:t>
            </a:r>
            <a:r>
              <a:rPr lang="en-GB" sz="2400" b="1" dirty="0">
                <a:solidFill>
                  <a:srgbClr val="FF0000"/>
                </a:solidFill>
              </a:rPr>
              <a:t>Predict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solidFill>
                  <a:srgbClr val="FF0000"/>
                </a:solidFill>
              </a:rPr>
              <a:t>2. </a:t>
            </a:r>
            <a:r>
              <a:rPr lang="en-GB" sz="2400" b="1" dirty="0">
                <a:solidFill>
                  <a:srgbClr val="FF0000"/>
                </a:solidFill>
              </a:rPr>
              <a:t>Monitor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solidFill>
                  <a:srgbClr val="FF0000"/>
                </a:solidFill>
              </a:rPr>
              <a:t>3. </a:t>
            </a:r>
            <a:r>
              <a:rPr lang="en-GB" sz="2400" b="1" dirty="0">
                <a:solidFill>
                  <a:srgbClr val="FF0000"/>
                </a:solidFill>
              </a:rPr>
              <a:t>Respond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solidFill>
                  <a:srgbClr val="FF0000"/>
                </a:solidFill>
              </a:rPr>
              <a:t>4. </a:t>
            </a:r>
            <a:r>
              <a:rPr lang="en-GB" sz="2400" b="1" dirty="0">
                <a:solidFill>
                  <a:srgbClr val="FF0000"/>
                </a:solidFill>
              </a:rPr>
              <a:t>Clarify</a:t>
            </a:r>
            <a:endParaRPr lang="en-GB" sz="2400" dirty="0">
              <a:solidFill>
                <a:srgbClr val="FF0000"/>
              </a:solidFill>
            </a:endParaRPr>
          </a:p>
          <a:p>
            <a:pPr>
              <a:lnSpc>
                <a:spcPct val="100000"/>
              </a:lnSpc>
            </a:pPr>
            <a:r>
              <a:rPr lang="en-GB" sz="2400" dirty="0">
                <a:solidFill>
                  <a:srgbClr val="FF0000"/>
                </a:solidFill>
              </a:rPr>
              <a:t>5. </a:t>
            </a:r>
            <a:r>
              <a:rPr lang="en-GB" sz="2400" b="1" dirty="0">
                <a:solidFill>
                  <a:srgbClr val="FF0000"/>
                </a:solidFill>
              </a:rPr>
              <a:t>Inference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solidFill>
                  <a:srgbClr val="FF0000"/>
                </a:solidFill>
              </a:rPr>
              <a:t>6. </a:t>
            </a:r>
            <a:r>
              <a:rPr lang="en-GB" sz="2400" b="1" dirty="0">
                <a:solidFill>
                  <a:srgbClr val="FF0000"/>
                </a:solidFill>
              </a:rPr>
              <a:t>Evaluate</a:t>
            </a:r>
            <a:r>
              <a:rPr lang="en-GB" dirty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0C9BF7-D5A4-42E1-B0A6-BAE87333CD91}"/>
              </a:ext>
            </a:extLst>
          </p:cNvPr>
          <p:cNvSpPr txBox="1"/>
          <p:nvPr/>
        </p:nvSpPr>
        <p:spPr>
          <a:xfrm>
            <a:off x="3175400" y="2332759"/>
            <a:ext cx="7919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Think about possible content before you listen to it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D67F7E8-1A8B-4561-8F14-91581D9DC1EE}"/>
              </a:ext>
            </a:extLst>
          </p:cNvPr>
          <p:cNvSpPr txBox="1"/>
          <p:nvPr/>
        </p:nvSpPr>
        <p:spPr>
          <a:xfrm>
            <a:off x="3175400" y="2862053"/>
            <a:ext cx="7919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Recognise your problems as you listen and identify area of uncertainty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0E0949-A691-4A66-BC5D-664F41CB1C85}"/>
              </a:ext>
            </a:extLst>
          </p:cNvPr>
          <p:cNvSpPr txBox="1"/>
          <p:nvPr/>
        </p:nvSpPr>
        <p:spPr>
          <a:xfrm>
            <a:off x="3175400" y="3395783"/>
            <a:ext cx="7919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Give your own opinion on the ideas presented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AE28545-981E-4BAB-893E-1F01238088B5}"/>
              </a:ext>
            </a:extLst>
          </p:cNvPr>
          <p:cNvSpPr txBox="1"/>
          <p:nvPr/>
        </p:nvSpPr>
        <p:spPr>
          <a:xfrm>
            <a:off x="3175400" y="3929513"/>
            <a:ext cx="7919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Preparing questions to ask the speaker to get clearer understanding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3E933E4-9FDA-46F6-9808-6637E202D44E}"/>
              </a:ext>
            </a:extLst>
          </p:cNvPr>
          <p:cNvSpPr txBox="1"/>
          <p:nvPr/>
        </p:nvSpPr>
        <p:spPr>
          <a:xfrm>
            <a:off x="3175400" y="4454372"/>
            <a:ext cx="83694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Guessing when you aren’t sure of something, such as unfamiliar vocabulary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185D2BD-4D73-4BA9-BF27-8CF301DAB20D}"/>
              </a:ext>
            </a:extLst>
          </p:cNvPr>
          <p:cNvSpPr txBox="1"/>
          <p:nvPr/>
        </p:nvSpPr>
        <p:spPr>
          <a:xfrm>
            <a:off x="3175400" y="4999167"/>
            <a:ext cx="876338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Assessing how well you have understood the lecture and the quality of notes taken</a:t>
            </a:r>
          </a:p>
        </p:txBody>
      </p:sp>
    </p:spTree>
    <p:extLst>
      <p:ext uri="{BB962C8B-B14F-4D97-AF65-F5344CB8AC3E}">
        <p14:creationId xmlns:p14="http://schemas.microsoft.com/office/powerpoint/2010/main" val="2849440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98C8F3-AB19-4301-9DE4-DCEE2EDAD0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208" y="286603"/>
            <a:ext cx="10419471" cy="1450757"/>
          </a:xfrm>
        </p:spPr>
        <p:txBody>
          <a:bodyPr>
            <a:normAutofit/>
          </a:bodyPr>
          <a:lstStyle/>
          <a:p>
            <a:r>
              <a:rPr lang="en-GB" sz="3600" b="1" dirty="0">
                <a:ea typeface="+mj-lt"/>
                <a:cs typeface="+mj-lt"/>
              </a:rPr>
              <a:t>Listening &amp; note-taking overview</a:t>
            </a:r>
            <a:br>
              <a:rPr lang="en-GB" sz="3600" b="1" dirty="0">
                <a:ea typeface="+mj-lt"/>
                <a:cs typeface="+mj-lt"/>
              </a:rPr>
            </a:br>
            <a:r>
              <a:rPr lang="en-GB" sz="2500" b="1" dirty="0">
                <a:solidFill>
                  <a:schemeClr val="tx1"/>
                </a:solidFill>
                <a:ea typeface="+mj-lt"/>
                <a:cs typeface="+mj-lt"/>
              </a:rPr>
              <a:t> </a:t>
            </a:r>
            <a:br>
              <a:rPr lang="en-GB" sz="3600" b="1" dirty="0">
                <a:ea typeface="+mj-lt"/>
                <a:cs typeface="+mj-lt"/>
              </a:rPr>
            </a:br>
            <a:r>
              <a:rPr lang="en-GB" sz="2700" b="1" dirty="0">
                <a:solidFill>
                  <a:srgbClr val="FF0000"/>
                </a:solidFill>
                <a:ea typeface="+mj-lt"/>
                <a:cs typeface="+mj-lt"/>
              </a:rPr>
              <a:t>How many compound nouns can you think of which use the word ‘</a:t>
            </a:r>
            <a:r>
              <a:rPr lang="en-GB" sz="2700" b="1" i="1" dirty="0">
                <a:solidFill>
                  <a:srgbClr val="FF0000"/>
                </a:solidFill>
                <a:ea typeface="+mj-lt"/>
                <a:cs typeface="+mj-lt"/>
              </a:rPr>
              <a:t>cyber’</a:t>
            </a:r>
            <a:r>
              <a:rPr lang="en-GB" sz="2700" b="1" dirty="0">
                <a:solidFill>
                  <a:srgbClr val="FF0000"/>
                </a:solidFill>
                <a:ea typeface="+mj-lt"/>
                <a:cs typeface="+mj-lt"/>
              </a:rPr>
              <a:t>?</a:t>
            </a:r>
            <a:endParaRPr lang="en-GB" sz="1400" b="1" dirty="0">
              <a:solidFill>
                <a:srgbClr val="FF0000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BD5F6-0E8D-44E6-90EB-F6AF8ACE82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1800" dirty="0"/>
          </a:p>
          <a:p>
            <a:pPr>
              <a:lnSpc>
                <a:spcPct val="100000"/>
              </a:lnSpc>
            </a:pPr>
            <a:endParaRPr lang="en-GB" dirty="0">
              <a:solidFill>
                <a:srgbClr val="FF0000"/>
              </a:solidFill>
            </a:endParaRPr>
          </a:p>
        </p:txBody>
      </p:sp>
      <p:graphicFrame>
        <p:nvGraphicFramePr>
          <p:cNvPr id="4" name="Table 10">
            <a:extLst>
              <a:ext uri="{FF2B5EF4-FFF2-40B4-BE49-F238E27FC236}">
                <a16:creationId xmlns:a16="http://schemas.microsoft.com/office/drawing/2014/main" id="{02FBEFB6-89F7-4B70-B891-E2EBB005345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6735312"/>
              </p:ext>
            </p:extLst>
          </p:nvPr>
        </p:nvGraphicFramePr>
        <p:xfrm>
          <a:off x="736209" y="2131532"/>
          <a:ext cx="10419471" cy="35428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73157">
                  <a:extLst>
                    <a:ext uri="{9D8B030D-6E8A-4147-A177-3AD203B41FA5}">
                      <a16:colId xmlns:a16="http://schemas.microsoft.com/office/drawing/2014/main" val="2469357037"/>
                    </a:ext>
                  </a:extLst>
                </a:gridCol>
                <a:gridCol w="3473157">
                  <a:extLst>
                    <a:ext uri="{9D8B030D-6E8A-4147-A177-3AD203B41FA5}">
                      <a16:colId xmlns:a16="http://schemas.microsoft.com/office/drawing/2014/main" val="2065606541"/>
                    </a:ext>
                  </a:extLst>
                </a:gridCol>
                <a:gridCol w="3473157">
                  <a:extLst>
                    <a:ext uri="{9D8B030D-6E8A-4147-A177-3AD203B41FA5}">
                      <a16:colId xmlns:a16="http://schemas.microsoft.com/office/drawing/2014/main" val="2147059001"/>
                    </a:ext>
                  </a:extLst>
                </a:gridCol>
              </a:tblGrid>
              <a:tr h="442856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Theft</a:t>
                      </a:r>
                    </a:p>
                  </a:txBody>
                  <a:tcPr>
                    <a:solidFill>
                      <a:srgbClr val="F7E9E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Campaign</a:t>
                      </a:r>
                    </a:p>
                  </a:txBody>
                  <a:tcPr>
                    <a:solidFill>
                      <a:srgbClr val="F7E9E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Unit</a:t>
                      </a:r>
                    </a:p>
                  </a:txBody>
                  <a:tcPr>
                    <a:solidFill>
                      <a:srgbClr val="F7E9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380723"/>
                  </a:ext>
                </a:extLst>
              </a:tr>
              <a:tr h="442856">
                <a:tc>
                  <a:txBody>
                    <a:bodyPr/>
                    <a:lstStyle/>
                    <a:p>
                      <a:r>
                        <a:rPr lang="en-GB" dirty="0"/>
                        <a:t>Attack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Cafe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Code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4502705"/>
                  </a:ext>
                </a:extLst>
              </a:tr>
              <a:tr h="442856">
                <a:tc>
                  <a:txBody>
                    <a:bodyPr/>
                    <a:lstStyle/>
                    <a:p>
                      <a:r>
                        <a:rPr lang="en-GB" dirty="0"/>
                        <a:t>Capability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Network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Stalker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6669015"/>
                  </a:ext>
                </a:extLst>
              </a:tr>
              <a:tr h="442856">
                <a:tc>
                  <a:txBody>
                    <a:bodyPr/>
                    <a:lstStyle/>
                    <a:p>
                      <a:r>
                        <a:rPr lang="en-GB" dirty="0"/>
                        <a:t>Domain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Security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Threat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3259739"/>
                  </a:ext>
                </a:extLst>
              </a:tr>
              <a:tr h="442856">
                <a:tc>
                  <a:txBody>
                    <a:bodyPr/>
                    <a:lstStyle/>
                    <a:p>
                      <a:r>
                        <a:rPr lang="en-GB" dirty="0"/>
                        <a:t>Warfare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Bullying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Space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605219"/>
                  </a:ext>
                </a:extLst>
              </a:tr>
              <a:tr h="442856">
                <a:tc>
                  <a:txBody>
                    <a:bodyPr/>
                    <a:lstStyle/>
                    <a:p>
                      <a:r>
                        <a:rPr lang="en-GB" dirty="0"/>
                        <a:t>Crime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Vulnerability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Warrior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9286327"/>
                  </a:ext>
                </a:extLst>
              </a:tr>
              <a:tr h="442856">
                <a:tc>
                  <a:txBody>
                    <a:bodyPr/>
                    <a:lstStyle/>
                    <a:p>
                      <a:r>
                        <a:rPr lang="en-GB" dirty="0"/>
                        <a:t>Criminal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Punk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War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8010286"/>
                  </a:ext>
                </a:extLst>
              </a:tr>
              <a:tr h="442856">
                <a:tc>
                  <a:txBody>
                    <a:bodyPr/>
                    <a:lstStyle/>
                    <a:p>
                      <a:r>
                        <a:rPr lang="en-GB" dirty="0"/>
                        <a:t>Defence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Strategy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11106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007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98C8F3-AB19-4301-9DE4-DCEE2EDAD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ea typeface="+mj-lt"/>
                <a:cs typeface="+mj-lt"/>
              </a:rPr>
              <a:t>Listening &amp; note-taking overview</a:t>
            </a:r>
            <a:br>
              <a:rPr lang="en-GB" sz="3600" b="1" dirty="0">
                <a:ea typeface="+mj-lt"/>
                <a:cs typeface="+mj-lt"/>
              </a:rPr>
            </a:br>
            <a:r>
              <a:rPr lang="en-GB" sz="2500" b="1" dirty="0">
                <a:solidFill>
                  <a:schemeClr val="tx1"/>
                </a:solidFill>
                <a:ea typeface="+mj-lt"/>
                <a:cs typeface="+mj-lt"/>
              </a:rPr>
              <a:t> </a:t>
            </a:r>
            <a:br>
              <a:rPr lang="en-GB" sz="3600" b="1" dirty="0">
                <a:solidFill>
                  <a:srgbClr val="FF0000"/>
                </a:solidFill>
                <a:ea typeface="+mj-lt"/>
                <a:cs typeface="+mj-lt"/>
              </a:rPr>
            </a:br>
            <a:r>
              <a:rPr lang="en-GB" sz="2500" b="1" dirty="0">
                <a:solidFill>
                  <a:srgbClr val="FF0000"/>
                </a:solidFill>
                <a:ea typeface="+mj-lt"/>
                <a:cs typeface="+mj-lt"/>
              </a:rPr>
              <a:t>Exercise  - watch the TEDx Talk and take notes – questions to follow</a:t>
            </a:r>
            <a:endParaRPr lang="en-GB" sz="1400" b="1" dirty="0">
              <a:solidFill>
                <a:srgbClr val="FF0000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BD5F6-0E8D-44E6-90EB-F6AF8ACE82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3"/>
            <a:ext cx="10747716" cy="442845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r>
              <a:rPr lang="en-GB" sz="2400" dirty="0">
                <a:hlinkClick r:id="rId2"/>
              </a:rPr>
              <a:t>https://www.youtube.com/watch?v=JSWPoeBLFyQ&amp;feature=youtu.be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D80972C-8D89-4DD7-987D-58A6E227FD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4172" y="2014548"/>
            <a:ext cx="4765288" cy="3325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42014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98C8F3-AB19-4301-9DE4-DCEE2EDAD0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384" y="286603"/>
            <a:ext cx="10452296" cy="1450757"/>
          </a:xfrm>
        </p:spPr>
        <p:txBody>
          <a:bodyPr>
            <a:normAutofit/>
          </a:bodyPr>
          <a:lstStyle/>
          <a:p>
            <a:r>
              <a:rPr lang="en-GB" sz="3600" b="1" dirty="0">
                <a:ea typeface="+mj-lt"/>
                <a:cs typeface="+mj-lt"/>
              </a:rPr>
              <a:t>Listening &amp; note-taking overview</a:t>
            </a:r>
            <a:br>
              <a:rPr lang="en-GB" sz="3600" b="1" dirty="0">
                <a:ea typeface="+mj-lt"/>
                <a:cs typeface="+mj-lt"/>
              </a:rPr>
            </a:br>
            <a:r>
              <a:rPr lang="en-GB" sz="2500" b="1" dirty="0">
                <a:solidFill>
                  <a:schemeClr val="tx1"/>
                </a:solidFill>
                <a:ea typeface="+mj-lt"/>
                <a:cs typeface="+mj-lt"/>
              </a:rPr>
              <a:t> </a:t>
            </a:r>
            <a:br>
              <a:rPr lang="en-GB" sz="3600" b="1" dirty="0">
                <a:solidFill>
                  <a:srgbClr val="FF0000"/>
                </a:solidFill>
                <a:ea typeface="+mj-lt"/>
                <a:cs typeface="+mj-lt"/>
              </a:rPr>
            </a:br>
            <a:r>
              <a:rPr lang="en-GB" sz="2500" b="1" dirty="0">
                <a:solidFill>
                  <a:srgbClr val="FF0000"/>
                </a:solidFill>
                <a:ea typeface="+mj-lt"/>
                <a:cs typeface="+mj-lt"/>
              </a:rPr>
              <a:t>Exercise  - now use your notes to answer the following questions…</a:t>
            </a:r>
            <a:endParaRPr lang="en-GB" sz="1400" b="1" dirty="0">
              <a:solidFill>
                <a:srgbClr val="FF0000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BD5F6-0E8D-44E6-90EB-F6AF8ACE82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A5E7C8-5AE0-4E1A-907B-70140CBE2B00}"/>
              </a:ext>
            </a:extLst>
          </p:cNvPr>
          <p:cNvSpPr txBox="1"/>
          <p:nvPr/>
        </p:nvSpPr>
        <p:spPr>
          <a:xfrm>
            <a:off x="703384" y="1845734"/>
            <a:ext cx="10391336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sz="2400" dirty="0"/>
              <a:t>What was the name of the Sony Executive?</a:t>
            </a:r>
          </a:p>
          <a:p>
            <a:pPr marL="342900" indent="-342900">
              <a:buAutoNum type="arabicPeriod"/>
            </a:pPr>
            <a:r>
              <a:rPr lang="en-GB" sz="2400" dirty="0"/>
              <a:t>What was the date of the attack?</a:t>
            </a:r>
          </a:p>
          <a:p>
            <a:pPr marL="342900" indent="-342900">
              <a:buAutoNum type="arabicPeriod"/>
            </a:pPr>
            <a:r>
              <a:rPr lang="en-GB" sz="2400" dirty="0"/>
              <a:t>Why did it become more than just an attack on Sony?</a:t>
            </a:r>
          </a:p>
          <a:p>
            <a:pPr marL="342900" indent="-342900">
              <a:buAutoNum type="arabicPeriod"/>
            </a:pPr>
            <a:r>
              <a:rPr lang="en-GB" sz="2400" dirty="0"/>
              <a:t>Why or how are cyber threats different to ‘traditional’ security threats?</a:t>
            </a:r>
          </a:p>
          <a:p>
            <a:pPr marL="342900" indent="-342900">
              <a:buAutoNum type="arabicPeriod"/>
            </a:pPr>
            <a:r>
              <a:rPr lang="en-GB" sz="2400" dirty="0"/>
              <a:t>How is the current (2015) threat environment described?</a:t>
            </a:r>
          </a:p>
          <a:p>
            <a:pPr marL="342900" indent="-342900">
              <a:buAutoNum type="arabicPeriod"/>
            </a:pPr>
            <a:r>
              <a:rPr lang="en-GB" sz="2400" dirty="0"/>
              <a:t>In 2009, where was cyber threat on the National Threat Register?</a:t>
            </a:r>
          </a:p>
          <a:p>
            <a:pPr marL="342900" indent="-342900">
              <a:buAutoNum type="arabicPeriod"/>
            </a:pPr>
            <a:r>
              <a:rPr lang="en-GB" sz="2400" dirty="0"/>
              <a:t>What are the types of cyber threat or attack?</a:t>
            </a:r>
          </a:p>
          <a:p>
            <a:pPr marL="342900" indent="-342900">
              <a:buAutoNum type="arabicPeriod"/>
            </a:pPr>
            <a:r>
              <a:rPr lang="en-GB" sz="2400" dirty="0"/>
              <a:t>What are the </a:t>
            </a:r>
            <a:r>
              <a:rPr lang="en-GB" sz="2400" i="1" dirty="0"/>
              <a:t>5 key ways </a:t>
            </a:r>
            <a:r>
              <a:rPr lang="en-GB" sz="2400" dirty="0"/>
              <a:t>in which cyber threat is different?</a:t>
            </a:r>
          </a:p>
          <a:p>
            <a:pPr marL="342900" indent="-342900">
              <a:buAutoNum type="arabicPeriod"/>
            </a:pPr>
            <a:r>
              <a:rPr lang="en-GB" sz="2400" dirty="0"/>
              <a:t>What is the source of strengths and weakness?</a:t>
            </a:r>
          </a:p>
          <a:p>
            <a:pPr marL="342900" indent="-342900">
              <a:buAutoNum type="arabicPeriod"/>
            </a:pPr>
            <a:r>
              <a:rPr lang="en-GB" sz="2400" dirty="0"/>
              <a:t>What is the </a:t>
            </a:r>
            <a:r>
              <a:rPr lang="en-GB" sz="2400" i="1" dirty="0"/>
              <a:t>‘internet of things?</a:t>
            </a:r>
          </a:p>
          <a:p>
            <a:pPr marL="342900" indent="-342900">
              <a:buAutoNum type="arabicPeriod"/>
            </a:pPr>
            <a:r>
              <a:rPr lang="en-GB" sz="2400" dirty="0"/>
              <a:t>What are the ‘</a:t>
            </a:r>
            <a:r>
              <a:rPr lang="en-GB" sz="2400" i="1" dirty="0"/>
              <a:t>indicators and warnings’ </a:t>
            </a:r>
            <a:r>
              <a:rPr lang="en-GB" sz="2400" dirty="0"/>
              <a:t>of a cyber attack?</a:t>
            </a:r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6180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98C8F3-AB19-4301-9DE4-DCEE2EDAD0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384" y="286603"/>
            <a:ext cx="10452296" cy="1450757"/>
          </a:xfrm>
        </p:spPr>
        <p:txBody>
          <a:bodyPr>
            <a:normAutofit/>
          </a:bodyPr>
          <a:lstStyle/>
          <a:p>
            <a:r>
              <a:rPr lang="en-GB" sz="3600" b="1" dirty="0">
                <a:ea typeface="+mj-lt"/>
                <a:cs typeface="+mj-lt"/>
              </a:rPr>
              <a:t>Listening &amp; note-taking overview</a:t>
            </a:r>
            <a:br>
              <a:rPr lang="en-GB" sz="3600" b="1" dirty="0">
                <a:ea typeface="+mj-lt"/>
                <a:cs typeface="+mj-lt"/>
              </a:rPr>
            </a:br>
            <a:r>
              <a:rPr lang="en-GB" sz="2500" b="1" dirty="0">
                <a:solidFill>
                  <a:schemeClr val="tx1"/>
                </a:solidFill>
                <a:ea typeface="+mj-lt"/>
                <a:cs typeface="+mj-lt"/>
              </a:rPr>
              <a:t> </a:t>
            </a:r>
            <a:br>
              <a:rPr lang="en-GB" sz="3600" b="1" dirty="0">
                <a:solidFill>
                  <a:srgbClr val="FF0000"/>
                </a:solidFill>
                <a:ea typeface="+mj-lt"/>
                <a:cs typeface="+mj-lt"/>
              </a:rPr>
            </a:br>
            <a:r>
              <a:rPr lang="en-GB" sz="2500" b="1" dirty="0">
                <a:solidFill>
                  <a:srgbClr val="FF0000"/>
                </a:solidFill>
                <a:ea typeface="+mj-lt"/>
                <a:cs typeface="+mj-lt"/>
              </a:rPr>
              <a:t>Possible answers…</a:t>
            </a:r>
            <a:endParaRPr lang="en-GB" sz="1400" b="1" dirty="0">
              <a:solidFill>
                <a:srgbClr val="FF0000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BD5F6-0E8D-44E6-90EB-F6AF8ACE82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A5E7C8-5AE0-4E1A-907B-70140CBE2B00}"/>
              </a:ext>
            </a:extLst>
          </p:cNvPr>
          <p:cNvSpPr txBox="1"/>
          <p:nvPr/>
        </p:nvSpPr>
        <p:spPr>
          <a:xfrm>
            <a:off x="576775" y="1845734"/>
            <a:ext cx="11057207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sz="2000" dirty="0"/>
              <a:t>What was the name of the Sony Executive? </a:t>
            </a:r>
            <a:r>
              <a:rPr lang="en-GB" sz="2000" i="1" dirty="0">
                <a:solidFill>
                  <a:srgbClr val="FF0000"/>
                </a:solidFill>
              </a:rPr>
              <a:t>Amy Paschall</a:t>
            </a:r>
          </a:p>
          <a:p>
            <a:pPr marL="342900" indent="-342900">
              <a:buAutoNum type="arabicPeriod"/>
            </a:pPr>
            <a:endParaRPr lang="en-GB" sz="2000" i="1" dirty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en-GB" sz="2000" dirty="0"/>
              <a:t>What was the date of the attack? </a:t>
            </a:r>
            <a:r>
              <a:rPr lang="en-GB" sz="2000" i="1" dirty="0">
                <a:solidFill>
                  <a:srgbClr val="FF0000"/>
                </a:solidFill>
              </a:rPr>
              <a:t>Nov 24th 2014</a:t>
            </a:r>
          </a:p>
          <a:p>
            <a:pPr marL="342900" indent="-342900">
              <a:buAutoNum type="arabicPeriod"/>
            </a:pPr>
            <a:endParaRPr lang="en-GB" sz="2000" dirty="0"/>
          </a:p>
          <a:p>
            <a:pPr marL="342900" indent="-342900">
              <a:buAutoNum type="arabicPeriod"/>
            </a:pPr>
            <a:r>
              <a:rPr lang="en-GB" sz="2000" dirty="0"/>
              <a:t>Why did it become more than just an attack on Sony? </a:t>
            </a:r>
            <a:r>
              <a:rPr lang="en-GB" sz="2000" i="1" dirty="0">
                <a:solidFill>
                  <a:srgbClr val="FF0000"/>
                </a:solidFill>
              </a:rPr>
              <a:t>Hackers began to threaten violence towards the public at cinemas if a particular film was released. It warned of the future of cyber warfare.</a:t>
            </a:r>
          </a:p>
          <a:p>
            <a:pPr marL="342900" indent="-342900">
              <a:buAutoNum type="arabicPeriod"/>
            </a:pPr>
            <a:endParaRPr lang="en-GB" sz="2000" dirty="0"/>
          </a:p>
          <a:p>
            <a:pPr marL="342900" indent="-342900">
              <a:buAutoNum type="arabicPeriod"/>
            </a:pPr>
            <a:r>
              <a:rPr lang="en-GB" sz="2000" dirty="0"/>
              <a:t>Why or how are cyber threats different to ‘traditional’ security threats? </a:t>
            </a:r>
            <a:r>
              <a:rPr lang="en-GB" sz="2000" i="1" dirty="0">
                <a:solidFill>
                  <a:srgbClr val="FF0000"/>
                </a:solidFill>
              </a:rPr>
              <a:t>Can’t be seen / less tangible / don’t know where they are / can’t assess them by comparison as you can with weapon systems etc.</a:t>
            </a:r>
          </a:p>
          <a:p>
            <a:endParaRPr lang="en-GB" sz="2000" i="1" dirty="0">
              <a:solidFill>
                <a:srgbClr val="FF0000"/>
              </a:solidFill>
            </a:endParaRPr>
          </a:p>
          <a:p>
            <a:r>
              <a:rPr lang="en-GB" sz="2000" dirty="0"/>
              <a:t>5. How is the current (2015) threat environment described?  </a:t>
            </a:r>
          </a:p>
          <a:p>
            <a:r>
              <a:rPr lang="en-GB" sz="2000" i="1" dirty="0">
                <a:solidFill>
                  <a:srgbClr val="FF0000"/>
                </a:solidFill>
              </a:rPr>
              <a:t>Over-crowded / uncertain / complicated / consists of ‘states’ e.g. rogue, weak, failed, declining,</a:t>
            </a:r>
          </a:p>
          <a:p>
            <a:r>
              <a:rPr lang="en-GB" sz="2000" i="1" dirty="0">
                <a:solidFill>
                  <a:srgbClr val="FF0000"/>
                </a:solidFill>
              </a:rPr>
              <a:t>non-state actors such as terror groups</a:t>
            </a:r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45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98C8F3-AB19-4301-9DE4-DCEE2EDAD0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384" y="286603"/>
            <a:ext cx="10452296" cy="1450757"/>
          </a:xfrm>
        </p:spPr>
        <p:txBody>
          <a:bodyPr>
            <a:normAutofit/>
          </a:bodyPr>
          <a:lstStyle/>
          <a:p>
            <a:r>
              <a:rPr lang="en-GB" sz="3600" b="1" dirty="0">
                <a:ea typeface="+mj-lt"/>
                <a:cs typeface="+mj-lt"/>
              </a:rPr>
              <a:t>Listening &amp; note-taking overview</a:t>
            </a:r>
            <a:br>
              <a:rPr lang="en-GB" sz="3600" b="1" dirty="0">
                <a:ea typeface="+mj-lt"/>
                <a:cs typeface="+mj-lt"/>
              </a:rPr>
            </a:br>
            <a:r>
              <a:rPr lang="en-GB" sz="2500" b="1" dirty="0">
                <a:solidFill>
                  <a:schemeClr val="tx1"/>
                </a:solidFill>
                <a:ea typeface="+mj-lt"/>
                <a:cs typeface="+mj-lt"/>
              </a:rPr>
              <a:t> </a:t>
            </a:r>
            <a:br>
              <a:rPr lang="en-GB" sz="3600" b="1" dirty="0">
                <a:solidFill>
                  <a:srgbClr val="FF0000"/>
                </a:solidFill>
                <a:ea typeface="+mj-lt"/>
                <a:cs typeface="+mj-lt"/>
              </a:rPr>
            </a:br>
            <a:r>
              <a:rPr lang="en-GB" sz="2800" b="1" dirty="0">
                <a:solidFill>
                  <a:srgbClr val="FF0000"/>
                </a:solidFill>
                <a:ea typeface="+mj-lt"/>
                <a:cs typeface="+mj-lt"/>
              </a:rPr>
              <a:t>Possible answers</a:t>
            </a:r>
            <a:r>
              <a:rPr lang="en-GB" sz="2000" b="1" dirty="0">
                <a:solidFill>
                  <a:srgbClr val="FF0000"/>
                </a:solidFill>
                <a:ea typeface="+mj-lt"/>
                <a:cs typeface="+mj-lt"/>
              </a:rPr>
              <a:t>…</a:t>
            </a:r>
            <a:endParaRPr lang="en-GB" sz="1400" b="1" dirty="0">
              <a:solidFill>
                <a:srgbClr val="FF0000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BD5F6-0E8D-44E6-90EB-F6AF8ACE82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A5E7C8-5AE0-4E1A-907B-70140CBE2B00}"/>
              </a:ext>
            </a:extLst>
          </p:cNvPr>
          <p:cNvSpPr txBox="1"/>
          <p:nvPr/>
        </p:nvSpPr>
        <p:spPr>
          <a:xfrm>
            <a:off x="703384" y="1845734"/>
            <a:ext cx="10621108" cy="47397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200" dirty="0"/>
          </a:p>
          <a:p>
            <a:r>
              <a:rPr lang="en-GB" sz="2000" dirty="0"/>
              <a:t>6. In 2009, where was cyber threat on the National Threat Register? </a:t>
            </a:r>
          </a:p>
          <a:p>
            <a:r>
              <a:rPr lang="en-GB" sz="2000" i="1" dirty="0">
                <a:solidFill>
                  <a:srgbClr val="FF0000"/>
                </a:solidFill>
              </a:rPr>
              <a:t>Towards the bottom</a:t>
            </a:r>
          </a:p>
          <a:p>
            <a:endParaRPr lang="en-GB" sz="2000" i="1" dirty="0">
              <a:solidFill>
                <a:srgbClr val="FF0000"/>
              </a:solidFill>
            </a:endParaRPr>
          </a:p>
          <a:p>
            <a:r>
              <a:rPr lang="en-GB" sz="2000" dirty="0"/>
              <a:t>7. What are the types of cyber threat or attack? </a:t>
            </a:r>
          </a:p>
          <a:p>
            <a:r>
              <a:rPr lang="en-GB" sz="2000" i="1" dirty="0">
                <a:solidFill>
                  <a:srgbClr val="FF0000"/>
                </a:solidFill>
              </a:rPr>
              <a:t>Property theft / disruption to daily routine / degradation of military capability</a:t>
            </a:r>
          </a:p>
          <a:p>
            <a:endParaRPr lang="en-GB" sz="2000" i="1" dirty="0">
              <a:solidFill>
                <a:srgbClr val="FF0000"/>
              </a:solidFill>
            </a:endParaRPr>
          </a:p>
          <a:p>
            <a:r>
              <a:rPr lang="en-GB" sz="2000" dirty="0"/>
              <a:t>8. What are the </a:t>
            </a:r>
            <a:r>
              <a:rPr lang="en-GB" sz="2000" i="1" dirty="0"/>
              <a:t>5 key-ways </a:t>
            </a:r>
            <a:r>
              <a:rPr lang="en-GB" sz="2000" dirty="0"/>
              <a:t>in which cyber threat is different?</a:t>
            </a:r>
          </a:p>
          <a:p>
            <a:r>
              <a:rPr lang="en-GB" sz="2000" i="1" dirty="0">
                <a:solidFill>
                  <a:srgbClr val="FF0000"/>
                </a:solidFill>
              </a:rPr>
              <a:t>-Most powerful countries become the most vulnerable</a:t>
            </a:r>
          </a:p>
          <a:p>
            <a:r>
              <a:rPr lang="en-GB" sz="2000" i="1" dirty="0">
                <a:solidFill>
                  <a:srgbClr val="FF0000"/>
                </a:solidFill>
              </a:rPr>
              <a:t>-Governments can’t tackle it alone </a:t>
            </a:r>
            <a:r>
              <a:rPr lang="en-GB" sz="2000" i="1" dirty="0" err="1">
                <a:solidFill>
                  <a:srgbClr val="FF0000"/>
                </a:solidFill>
              </a:rPr>
              <a:t>ie</a:t>
            </a:r>
            <a:r>
              <a:rPr lang="en-GB" sz="2000" i="1" dirty="0">
                <a:solidFill>
                  <a:srgbClr val="FF0000"/>
                </a:solidFill>
              </a:rPr>
              <a:t> just use one capability</a:t>
            </a:r>
          </a:p>
          <a:p>
            <a:r>
              <a:rPr lang="en-GB" sz="2000" i="1" dirty="0">
                <a:solidFill>
                  <a:srgbClr val="FF0000"/>
                </a:solidFill>
              </a:rPr>
              <a:t>-Attack surface is huge and varied</a:t>
            </a:r>
          </a:p>
          <a:p>
            <a:r>
              <a:rPr lang="en-GB" sz="2000" i="1" dirty="0">
                <a:solidFill>
                  <a:srgbClr val="FF0000"/>
                </a:solidFill>
              </a:rPr>
              <a:t>-Victims don’t know that they are</a:t>
            </a:r>
          </a:p>
          <a:p>
            <a:r>
              <a:rPr lang="en-GB" sz="2000" i="1" dirty="0">
                <a:solidFill>
                  <a:srgbClr val="FF0000"/>
                </a:solidFill>
              </a:rPr>
              <a:t>-Warning and decision / response times</a:t>
            </a:r>
          </a:p>
          <a:p>
            <a:endParaRPr lang="en-GB" sz="2200" dirty="0"/>
          </a:p>
          <a:p>
            <a:pPr marL="342900" indent="-34290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517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98C8F3-AB19-4301-9DE4-DCEE2EDAD0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384" y="286603"/>
            <a:ext cx="10452296" cy="1450757"/>
          </a:xfrm>
        </p:spPr>
        <p:txBody>
          <a:bodyPr>
            <a:normAutofit/>
          </a:bodyPr>
          <a:lstStyle/>
          <a:p>
            <a:r>
              <a:rPr lang="en-GB" sz="3600" b="1" dirty="0">
                <a:ea typeface="+mj-lt"/>
                <a:cs typeface="+mj-lt"/>
              </a:rPr>
              <a:t>Listening &amp; note-taking overview</a:t>
            </a:r>
            <a:br>
              <a:rPr lang="en-GB" sz="3600" b="1" dirty="0">
                <a:ea typeface="+mj-lt"/>
                <a:cs typeface="+mj-lt"/>
              </a:rPr>
            </a:br>
            <a:r>
              <a:rPr lang="en-GB" sz="2500" b="1" dirty="0">
                <a:solidFill>
                  <a:schemeClr val="tx1"/>
                </a:solidFill>
                <a:ea typeface="+mj-lt"/>
                <a:cs typeface="+mj-lt"/>
              </a:rPr>
              <a:t> </a:t>
            </a:r>
            <a:br>
              <a:rPr lang="en-GB" sz="3600" b="1" dirty="0">
                <a:solidFill>
                  <a:srgbClr val="FF0000"/>
                </a:solidFill>
                <a:ea typeface="+mj-lt"/>
                <a:cs typeface="+mj-lt"/>
              </a:rPr>
            </a:br>
            <a:r>
              <a:rPr lang="en-GB" sz="2500" b="1" dirty="0">
                <a:solidFill>
                  <a:srgbClr val="FF0000"/>
                </a:solidFill>
                <a:ea typeface="+mj-lt"/>
                <a:cs typeface="+mj-lt"/>
              </a:rPr>
              <a:t>Possible answers…</a:t>
            </a:r>
            <a:endParaRPr lang="en-GB" sz="1400" b="1" dirty="0">
              <a:solidFill>
                <a:srgbClr val="FF0000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BD5F6-0E8D-44E6-90EB-F6AF8ACE82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A5E7C8-5AE0-4E1A-907B-70140CBE2B00}"/>
              </a:ext>
            </a:extLst>
          </p:cNvPr>
          <p:cNvSpPr txBox="1"/>
          <p:nvPr/>
        </p:nvSpPr>
        <p:spPr>
          <a:xfrm>
            <a:off x="703384" y="1845734"/>
            <a:ext cx="10391336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200" dirty="0"/>
          </a:p>
          <a:p>
            <a:r>
              <a:rPr lang="en-GB" sz="2000" dirty="0"/>
              <a:t>9. What is the source of strengths and weakness? </a:t>
            </a:r>
            <a:r>
              <a:rPr lang="en-GB" sz="2000" i="1" dirty="0">
                <a:solidFill>
                  <a:srgbClr val="FF0000"/>
                </a:solidFill>
              </a:rPr>
              <a:t>Connectivity</a:t>
            </a:r>
          </a:p>
          <a:p>
            <a:endParaRPr lang="en-GB" sz="2000" i="1" dirty="0">
              <a:solidFill>
                <a:srgbClr val="FF0000"/>
              </a:solidFill>
            </a:endParaRPr>
          </a:p>
          <a:p>
            <a:r>
              <a:rPr lang="en-GB" sz="2000" dirty="0"/>
              <a:t>10. What is the </a:t>
            </a:r>
            <a:r>
              <a:rPr lang="en-GB" sz="2000" i="1" dirty="0"/>
              <a:t>‘internet of things? </a:t>
            </a:r>
          </a:p>
          <a:p>
            <a:r>
              <a:rPr lang="en-GB" sz="2000" i="1" dirty="0">
                <a:solidFill>
                  <a:srgbClr val="FF0000"/>
                </a:solidFill>
              </a:rPr>
              <a:t>SMART technologies which don’t require physical human input and can be controlled (therefore hackable) remotely </a:t>
            </a:r>
            <a:r>
              <a:rPr lang="en-GB" sz="2000" i="1" dirty="0" err="1">
                <a:solidFill>
                  <a:srgbClr val="FF0000"/>
                </a:solidFill>
              </a:rPr>
              <a:t>eg</a:t>
            </a:r>
            <a:r>
              <a:rPr lang="en-GB" sz="2000" i="1" dirty="0">
                <a:solidFill>
                  <a:srgbClr val="FF0000"/>
                </a:solidFill>
              </a:rPr>
              <a:t> driverless cars / home heating and lighting systems / automatically transmitted medical data</a:t>
            </a:r>
          </a:p>
          <a:p>
            <a:endParaRPr lang="en-GB" sz="2000" i="1" dirty="0">
              <a:solidFill>
                <a:srgbClr val="FF0000"/>
              </a:solidFill>
            </a:endParaRPr>
          </a:p>
          <a:p>
            <a:r>
              <a:rPr lang="en-GB" sz="2000" dirty="0"/>
              <a:t>11. What are the ‘</a:t>
            </a:r>
            <a:r>
              <a:rPr lang="en-GB" sz="2000" i="1" dirty="0"/>
              <a:t>indicators and warnings’ </a:t>
            </a:r>
            <a:r>
              <a:rPr lang="en-GB" sz="2000" dirty="0"/>
              <a:t>of a cyber attack?</a:t>
            </a:r>
          </a:p>
          <a:p>
            <a:r>
              <a:rPr lang="en-GB" sz="2000" i="1" dirty="0">
                <a:solidFill>
                  <a:srgbClr val="FF0000"/>
                </a:solidFill>
              </a:rPr>
              <a:t>Unlike traditional attacks, can’t be deciphered / no warning / response times can be lengthy / cyber attacks can be denied and very difficult to attribute to a state actor,  government or cause.</a:t>
            </a:r>
          </a:p>
          <a:p>
            <a:endParaRPr lang="en-GB" sz="2400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8112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02006FA4-1611-4B07-AF7F-85CF6D20EB3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E1C45682719A44E9C220781045973CA" ma:contentTypeVersion="11" ma:contentTypeDescription="Create a new document." ma:contentTypeScope="" ma:versionID="459497066faf2db7e4814debccc7acf4">
  <xsd:schema xmlns:xsd="http://www.w3.org/2001/XMLSchema" xmlns:xs="http://www.w3.org/2001/XMLSchema" xmlns:p="http://schemas.microsoft.com/office/2006/metadata/properties" xmlns:ns2="b59bcd91-35b7-4b7b-9aff-c83fe3540a84" xmlns:ns3="b68ff1d9-b7c4-48c8-9dc8-2058f067779b" targetNamespace="http://schemas.microsoft.com/office/2006/metadata/properties" ma:root="true" ma:fieldsID="70133ffe566f70fadc697aa3b2ff79e1" ns2:_="" ns3:_="">
    <xsd:import namespace="b59bcd91-35b7-4b7b-9aff-c83fe3540a84"/>
    <xsd:import namespace="b68ff1d9-b7c4-48c8-9dc8-2058f067779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59bcd91-35b7-4b7b-9aff-c83fe3540a8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8ff1d9-b7c4-48c8-9dc8-2058f067779b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2D5F182-24F7-4EA1-8A65-A368E287B5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59bcd91-35b7-4b7b-9aff-c83fe3540a84"/>
    <ds:schemaRef ds:uri="b68ff1d9-b7c4-48c8-9dc8-2058f067779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FAC8F60-6592-497E-88BC-28CDC8B53A6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93086D0-1B72-4354-B73E-F1E531B0429C}">
  <ds:schemaRefs>
    <ds:schemaRef ds:uri="3b928f03-701f-44aa-92c0-c262e0acc974"/>
    <ds:schemaRef ds:uri="5f892342-1865-426e-a77c-20ea3e41ec2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283</TotalTime>
  <Words>1213</Words>
  <Application>Microsoft Office PowerPoint</Application>
  <PresentationFormat>Widescreen</PresentationFormat>
  <Paragraphs>222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Retrospect</vt:lpstr>
      <vt:lpstr>UWTSD  Listening &amp; Note taking practice</vt:lpstr>
      <vt:lpstr>Listening &amp; lectures review   Understanding spoken English – reflect on and discuss the following:</vt:lpstr>
      <vt:lpstr>Listening &amp; note-taking overview   Consider and share ideas on how spoken English differs from written English:</vt:lpstr>
      <vt:lpstr>Listening &amp; note-taking overview   What factors make hearing or understanding difficult?</vt:lpstr>
      <vt:lpstr>Listening &amp; note-taking overview   Three basic rules of note-taking :</vt:lpstr>
      <vt:lpstr>Listening &amp; note-taking overview   Note-taking techniques – abbreviations &amp; symbols </vt:lpstr>
      <vt:lpstr>Listening &amp; note-taking overview   Strategies for listening - Which of the strategies do you feel you need to develop most? </vt:lpstr>
      <vt:lpstr>Listening &amp; note-taking overview   How many compound nouns can you think of which use the word ‘cyber’?</vt:lpstr>
      <vt:lpstr>Listening &amp; note-taking overview   Exercise  - watch the TEDx Talk and take notes – questions to follow</vt:lpstr>
      <vt:lpstr>Listening &amp; note-taking overview   Exercise  - now use your notes to answer the following questions…</vt:lpstr>
      <vt:lpstr>Listening &amp; note-taking overview   Possible answers…</vt:lpstr>
      <vt:lpstr>Listening &amp; note-taking overview   Possible answers…</vt:lpstr>
      <vt:lpstr>Listening &amp; note-taking overview   Possible answers…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Cardiff University Presessional</dc:title>
  <dc:creator>Johan Hilditch</dc:creator>
  <cp:lastModifiedBy>Annieacsc24@gmail.com</cp:lastModifiedBy>
  <cp:revision>50</cp:revision>
  <dcterms:created xsi:type="dcterms:W3CDTF">2020-04-03T10:57:15Z</dcterms:created>
  <dcterms:modified xsi:type="dcterms:W3CDTF">2020-10-21T07:23:21Z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0x0101004E1C45682719A44E9C220781045973CA</vt:lpwstr>
  </property>
</Properties>
</file>