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0267275" cy="42794238"/>
  <p:notesSz cx="42794238" cy="3026727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2412C5-E3C6-2A4D-9E66-E961F1FC65F1}" v="1" dt="2026-07-05T19:43:02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5447"/>
  </p:normalViewPr>
  <p:slideViewPr>
    <p:cSldViewPr snapToGrid="0" snapToObjects="1">
      <p:cViewPr>
        <p:scale>
          <a:sx n="81" d="100"/>
          <a:sy n="81" d="100"/>
        </p:scale>
        <p:origin x="136" y="-2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7914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0266640" cy="566928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548640" cy="5669280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5669280"/>
            <a:ext cx="30266640" cy="274320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7420" y="137483"/>
            <a:ext cx="9843440" cy="537666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365760"/>
            <a:ext cx="2295144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Improving RFQ Process Accuracy</a:t>
            </a:r>
            <a:endParaRPr lang="en-US" sz="5200" dirty="0"/>
          </a:p>
        </p:txBody>
      </p:sp>
      <p:sp>
        <p:nvSpPr>
          <p:cNvPr id="7" name="Text 4"/>
          <p:cNvSpPr/>
          <p:nvPr/>
        </p:nvSpPr>
        <p:spPr>
          <a:xfrm>
            <a:off x="777240" y="2103120"/>
            <a:ext cx="229514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800" dirty="0">
                <a:solidFill>
                  <a:srgbClr val="8FB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Precision Engineering — Llanelec Precision Engineering</a:t>
            </a:r>
            <a:endParaRPr lang="en-US" sz="2800" dirty="0"/>
          </a:p>
        </p:txBody>
      </p:sp>
      <p:sp>
        <p:nvSpPr>
          <p:cNvPr id="8" name="Shape 5"/>
          <p:cNvSpPr/>
          <p:nvPr/>
        </p:nvSpPr>
        <p:spPr>
          <a:xfrm>
            <a:off x="777240" y="3063239"/>
            <a:ext cx="18594400" cy="18289"/>
          </a:xfrm>
          <a:prstGeom prst="line">
            <a:avLst/>
          </a:prstGeom>
          <a:noFill/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777240" y="3200400"/>
            <a:ext cx="29260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A8C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Steffan Rhys Lloyd  |  </a:t>
            </a:r>
            <a:r>
              <a:rPr lang="en-US" sz="2100" dirty="0">
                <a:solidFill>
                  <a:srgbClr val="A8C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2220589  |  BEng (Hons) Manufacturing Engineering  |  AMCA6013 Major Project  |  University of Wales Trinity Saint David</a:t>
            </a:r>
            <a:endParaRPr lang="en-US" sz="2100" dirty="0"/>
          </a:p>
        </p:txBody>
      </p:sp>
      <p:sp>
        <p:nvSpPr>
          <p:cNvPr id="11" name="Shape 8"/>
          <p:cNvSpPr/>
          <p:nvPr/>
        </p:nvSpPr>
        <p:spPr>
          <a:xfrm>
            <a:off x="640080" y="6172200"/>
            <a:ext cx="4648200" cy="3657600"/>
          </a:xfrm>
          <a:prstGeom prst="rect">
            <a:avLst/>
          </a:prstGeom>
          <a:solidFill>
            <a:srgbClr val="1B4F8A"/>
          </a:solidFill>
          <a:ln w="12700">
            <a:solidFill>
              <a:srgbClr val="1B4F8A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64008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6400" dirty="0"/>
          </a:p>
        </p:txBody>
      </p:sp>
      <p:sp>
        <p:nvSpPr>
          <p:cNvPr id="13" name="Text 10"/>
          <p:cNvSpPr/>
          <p:nvPr/>
        </p:nvSpPr>
        <p:spPr>
          <a:xfrm>
            <a:off x="64008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Stage RFQ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</a:t>
            </a:r>
            <a:endParaRPr lang="en-US" sz="1800" dirty="0"/>
          </a:p>
        </p:txBody>
      </p:sp>
      <p:sp>
        <p:nvSpPr>
          <p:cNvPr id="14" name="Shape 11"/>
          <p:cNvSpPr/>
          <p:nvPr/>
        </p:nvSpPr>
        <p:spPr>
          <a:xfrm>
            <a:off x="5471160" y="6172200"/>
            <a:ext cx="4648200" cy="3657600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547116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75%</a:t>
            </a:r>
            <a:endParaRPr lang="en-US" sz="6400" dirty="0"/>
          </a:p>
        </p:txBody>
      </p:sp>
      <p:sp>
        <p:nvSpPr>
          <p:cNvPr id="16" name="Text 13"/>
          <p:cNvSpPr/>
          <p:nvPr/>
        </p:nvSpPr>
        <p:spPr>
          <a:xfrm>
            <a:off x="547116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Projects Within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Range</a:t>
            </a:r>
            <a:endParaRPr lang="en-US" sz="1800" dirty="0"/>
          </a:p>
        </p:txBody>
      </p:sp>
      <p:sp>
        <p:nvSpPr>
          <p:cNvPr id="17" name="Shape 14"/>
          <p:cNvSpPr/>
          <p:nvPr/>
        </p:nvSpPr>
        <p:spPr>
          <a:xfrm>
            <a:off x="10302240" y="6172200"/>
            <a:ext cx="4648200" cy="3657600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1030224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65</a:t>
            </a:r>
            <a:endParaRPr lang="en-US" sz="6400" dirty="0"/>
          </a:p>
        </p:txBody>
      </p:sp>
      <p:sp>
        <p:nvSpPr>
          <p:cNvPr id="19" name="Text 16"/>
          <p:cNvSpPr/>
          <p:nvPr/>
        </p:nvSpPr>
        <p:spPr>
          <a:xfrm>
            <a:off x="1030224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RFQs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Analysed</a:t>
            </a:r>
            <a:endParaRPr lang="en-US" sz="1800" dirty="0"/>
          </a:p>
        </p:txBody>
      </p:sp>
      <p:sp>
        <p:nvSpPr>
          <p:cNvPr id="20" name="Shape 17"/>
          <p:cNvSpPr/>
          <p:nvPr/>
        </p:nvSpPr>
        <p:spPr>
          <a:xfrm>
            <a:off x="15133320" y="6172200"/>
            <a:ext cx="4648200" cy="3657600"/>
          </a:xfrm>
          <a:prstGeom prst="rect">
            <a:avLst/>
          </a:prstGeom>
          <a:solidFill>
            <a:srgbClr val="1B4F8A"/>
          </a:solidFill>
          <a:ln w="12700">
            <a:solidFill>
              <a:srgbClr val="1B4F8A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8"/>
          <p:cNvSpPr/>
          <p:nvPr/>
        </p:nvSpPr>
        <p:spPr>
          <a:xfrm>
            <a:off x="1513332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↓32%</a:t>
            </a:r>
            <a:endParaRPr lang="en-US" sz="6400" dirty="0"/>
          </a:p>
        </p:txBody>
      </p:sp>
      <p:sp>
        <p:nvSpPr>
          <p:cNvPr id="22" name="Text 19"/>
          <p:cNvSpPr/>
          <p:nvPr/>
        </p:nvSpPr>
        <p:spPr>
          <a:xfrm>
            <a:off x="1513332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Quotation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Variance Reduced</a:t>
            </a:r>
            <a:endParaRPr lang="en-US" sz="1800" dirty="0"/>
          </a:p>
        </p:txBody>
      </p:sp>
      <p:sp>
        <p:nvSpPr>
          <p:cNvPr id="23" name="Shape 20"/>
          <p:cNvSpPr/>
          <p:nvPr/>
        </p:nvSpPr>
        <p:spPr>
          <a:xfrm>
            <a:off x="19964400" y="6172200"/>
            <a:ext cx="4648200" cy="3657600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1996440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6400" dirty="0"/>
          </a:p>
        </p:txBody>
      </p:sp>
      <p:sp>
        <p:nvSpPr>
          <p:cNvPr id="25" name="Text 22"/>
          <p:cNvSpPr/>
          <p:nvPr/>
        </p:nvSpPr>
        <p:spPr>
          <a:xfrm>
            <a:off x="1996440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Tracking Tools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Deployed</a:t>
            </a:r>
            <a:endParaRPr lang="en-US" sz="1800" dirty="0"/>
          </a:p>
        </p:txBody>
      </p:sp>
      <p:sp>
        <p:nvSpPr>
          <p:cNvPr id="26" name="Shape 23"/>
          <p:cNvSpPr/>
          <p:nvPr/>
        </p:nvSpPr>
        <p:spPr>
          <a:xfrm>
            <a:off x="24795480" y="6172200"/>
            <a:ext cx="4648200" cy="3657600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24795480" y="6400800"/>
            <a:ext cx="46482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9.2%</a:t>
            </a:r>
            <a:endParaRPr lang="en-US" sz="6400" dirty="0"/>
          </a:p>
        </p:txBody>
      </p:sp>
      <p:sp>
        <p:nvSpPr>
          <p:cNvPr id="28" name="Text 25"/>
          <p:cNvSpPr/>
          <p:nvPr/>
        </p:nvSpPr>
        <p:spPr>
          <a:xfrm>
            <a:off x="24795480" y="8641080"/>
            <a:ext cx="4648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Profit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Margin Achieved</a:t>
            </a:r>
            <a:endParaRPr lang="en-US" sz="1800" dirty="0"/>
          </a:p>
        </p:txBody>
      </p:sp>
      <p:sp>
        <p:nvSpPr>
          <p:cNvPr id="29" name="Shape 26"/>
          <p:cNvSpPr/>
          <p:nvPr/>
        </p:nvSpPr>
        <p:spPr>
          <a:xfrm>
            <a:off x="640080" y="10241280"/>
            <a:ext cx="9448800" cy="1444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30" name="Shape 27"/>
          <p:cNvSpPr/>
          <p:nvPr/>
        </p:nvSpPr>
        <p:spPr>
          <a:xfrm>
            <a:off x="640080" y="10241280"/>
            <a:ext cx="9448800" cy="713232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822960" y="10241280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 Introduction &amp; Problem Statement</a:t>
            </a:r>
            <a:endParaRPr lang="en-US" sz="2300" dirty="0"/>
          </a:p>
        </p:txBody>
      </p:sp>
      <p:sp>
        <p:nvSpPr>
          <p:cNvPr id="32" name="Text 29"/>
          <p:cNvSpPr/>
          <p:nvPr/>
        </p:nvSpPr>
        <p:spPr>
          <a:xfrm>
            <a:off x="822960" y="11064240"/>
            <a:ext cx="9083040" cy="530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300"/>
              </a:spcAft>
              <a:buNone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Llanelec Precision Engineering works in the defence and aerospace sector — where margins are tight and quotation accuracy directly determines whether a contract is profitable or a loss.
</a:t>
            </a: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Problem:</a:t>
            </a:r>
            <a:endParaRPr lang="en-US" sz="1800" dirty="0"/>
          </a:p>
          <a:p>
            <a:pPr marL="0" indent="0" algn="l">
              <a:spcAft>
                <a:spcPts val="300"/>
              </a:spcAft>
              <a:buNone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existing RFQ process depended almost entirely on individual engineering experience with no structured data validation, no formal tooling assessment and no subcontractor performance tracking — leading to consistent gaps between quoted and actual costs.
</a:t>
            </a: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Key Sources of Variance: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Tooling expenditure &amp; wear rate estimation.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Machining time prediction accuracy.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Subcontractor pricing &amp; lead time reliability.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Inconsistent quotation workflow across personnel.</a:t>
            </a:r>
            <a:endParaRPr lang="en-US" sz="1800" dirty="0"/>
          </a:p>
        </p:txBody>
      </p:sp>
      <p:sp>
        <p:nvSpPr>
          <p:cNvPr id="35" name="Shape 31"/>
          <p:cNvSpPr/>
          <p:nvPr/>
        </p:nvSpPr>
        <p:spPr>
          <a:xfrm>
            <a:off x="640080" y="24917400"/>
            <a:ext cx="9448800" cy="594360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Shape 32"/>
          <p:cNvSpPr/>
          <p:nvPr/>
        </p:nvSpPr>
        <p:spPr>
          <a:xfrm>
            <a:off x="640080" y="15783452"/>
            <a:ext cx="9448800" cy="713232"/>
          </a:xfrm>
          <a:prstGeom prst="rect">
            <a:avLst/>
          </a:prstGeom>
          <a:solidFill>
            <a:srgbClr val="1B4F8A"/>
          </a:solidFill>
          <a:ln w="12700">
            <a:solidFill>
              <a:srgbClr val="1B4F8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3"/>
          <p:cNvSpPr/>
          <p:nvPr/>
        </p:nvSpPr>
        <p:spPr>
          <a:xfrm>
            <a:off x="746760" y="17071848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 Tooling Wear — The Hidden Cost Driver</a:t>
            </a:r>
            <a:endParaRPr lang="en-US" sz="2300" dirty="0"/>
          </a:p>
        </p:txBody>
      </p:sp>
      <p:pic>
        <p:nvPicPr>
          <p:cNvPr id="38" name="Image 2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77240" y="16824960"/>
            <a:ext cx="4509821" cy="4389120"/>
          </a:xfrm>
          <a:prstGeom prst="rect">
            <a:avLst/>
          </a:prstGeom>
        </p:spPr>
      </p:pic>
      <p:pic>
        <p:nvPicPr>
          <p:cNvPr id="39" name="Image 3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63261" y="16824960"/>
            <a:ext cx="4466539" cy="4389120"/>
          </a:xfrm>
          <a:prstGeom prst="rect">
            <a:avLst/>
          </a:prstGeom>
        </p:spPr>
      </p:pic>
      <p:sp>
        <p:nvSpPr>
          <p:cNvPr id="40" name="Text 34"/>
          <p:cNvSpPr/>
          <p:nvPr/>
        </p:nvSpPr>
        <p:spPr>
          <a:xfrm>
            <a:off x="800100" y="21406104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2 &amp; 3: Tooling wear under magnification — gradual degradation directly impacts machining cost and surface finish quality (H.P. Company, 2018)</a:t>
            </a:r>
            <a:endParaRPr lang="en-US" sz="1400" dirty="0"/>
          </a:p>
        </p:txBody>
      </p:sp>
      <p:sp>
        <p:nvSpPr>
          <p:cNvPr id="41" name="Shape 35"/>
          <p:cNvSpPr/>
          <p:nvPr/>
        </p:nvSpPr>
        <p:spPr>
          <a:xfrm>
            <a:off x="640080" y="31089600"/>
            <a:ext cx="9448800" cy="9564624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2" name="Shape 36"/>
          <p:cNvSpPr/>
          <p:nvPr/>
        </p:nvSpPr>
        <p:spPr>
          <a:xfrm>
            <a:off x="640080" y="24880824"/>
            <a:ext cx="9448800" cy="713232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37"/>
          <p:cNvSpPr/>
          <p:nvPr/>
        </p:nvSpPr>
        <p:spPr>
          <a:xfrm>
            <a:off x="746760" y="24844248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 Project Aims &amp; Objectives</a:t>
            </a:r>
            <a:endParaRPr lang="en-US" sz="2300" dirty="0"/>
          </a:p>
        </p:txBody>
      </p:sp>
      <p:sp>
        <p:nvSpPr>
          <p:cNvPr id="44" name="Text 38"/>
          <p:cNvSpPr/>
          <p:nvPr/>
        </p:nvSpPr>
        <p:spPr>
          <a:xfrm>
            <a:off x="822960" y="25703784"/>
            <a:ext cx="9083040" cy="59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300"/>
              </a:spcAft>
              <a:buNone/>
            </a:pP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Aim:</a:t>
            </a:r>
            <a:endParaRPr lang="en-US" sz="2000" dirty="0"/>
          </a:p>
          <a:p>
            <a:pPr marL="0" indent="0" algn="l">
              <a:spcAft>
                <a:spcPts val="300"/>
              </a:spcAft>
              <a:buNone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investigate the root causes of quotation inaccuracy at Llanelec and develop a structured, data-driven RFQ framework that improves consistency and cost estimation accuracy.
</a:t>
            </a: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Objectives: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historical RFQ vs actual cost data to identify variance patterns.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tooling life, performance and cost contribution.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subcontractor pricing, quality and delivery reliability.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 engineering process data to improve estimation consistency.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structured multi-stage RFQ workflow framework.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digital tracking tools to monitor cost drivers.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the revised framework using live project data.</a:t>
            </a:r>
            <a:endParaRPr lang="en-US" sz="20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20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a foundation for continuous improvement.</a:t>
            </a:r>
            <a:endParaRPr lang="en-US" sz="2000" dirty="0"/>
          </a:p>
        </p:txBody>
      </p:sp>
      <p:pic>
        <p:nvPicPr>
          <p:cNvPr id="45" name="Image 4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22960" y="31830264"/>
            <a:ext cx="9083040" cy="6080760"/>
          </a:xfrm>
          <a:prstGeom prst="rect">
            <a:avLst/>
          </a:prstGeom>
        </p:spPr>
      </p:pic>
      <p:sp>
        <p:nvSpPr>
          <p:cNvPr id="46" name="Text 39"/>
          <p:cNvSpPr/>
          <p:nvPr/>
        </p:nvSpPr>
        <p:spPr>
          <a:xfrm>
            <a:off x="746760" y="38541960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4: Qualitative vs Quantitative data comparison — both methods adopted throughout this project to assess RFQ variance and process performance (Turner, 2026)</a:t>
            </a:r>
            <a:endParaRPr lang="en-US" sz="1400" dirty="0"/>
          </a:p>
        </p:txBody>
      </p:sp>
      <p:sp>
        <p:nvSpPr>
          <p:cNvPr id="47" name="Shape 40"/>
          <p:cNvSpPr/>
          <p:nvPr/>
        </p:nvSpPr>
        <p:spPr>
          <a:xfrm>
            <a:off x="10408920" y="10241280"/>
            <a:ext cx="9448800" cy="804672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8" name="Shape 41"/>
          <p:cNvSpPr/>
          <p:nvPr/>
        </p:nvSpPr>
        <p:spPr>
          <a:xfrm>
            <a:off x="10408920" y="10241280"/>
            <a:ext cx="9448800" cy="713232"/>
          </a:xfrm>
          <a:prstGeom prst="rect">
            <a:avLst/>
          </a:prstGeom>
          <a:solidFill>
            <a:srgbClr val="1B4F8A"/>
          </a:solidFill>
          <a:ln w="12700">
            <a:solidFill>
              <a:srgbClr val="1B4F8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2"/>
          <p:cNvSpPr/>
          <p:nvPr/>
        </p:nvSpPr>
        <p:spPr>
          <a:xfrm>
            <a:off x="10591800" y="10241280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 Methodology</a:t>
            </a:r>
            <a:endParaRPr lang="en-US" sz="2300" dirty="0"/>
          </a:p>
        </p:txBody>
      </p:sp>
      <p:sp>
        <p:nvSpPr>
          <p:cNvPr id="50" name="Text 43"/>
          <p:cNvSpPr/>
          <p:nvPr/>
        </p:nvSpPr>
        <p:spPr>
          <a:xfrm>
            <a:off x="10591800" y="11064240"/>
            <a:ext cx="9083040" cy="70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300"/>
              </a:spcAft>
              <a:buNone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mixed-methods approach combining quantitative variance analysis of historical cost data with qualitative evaluation of the existing quotation workflow.
</a:t>
            </a: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 — Analysis: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RFQ data reviewed across 65 completed projects.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 mapping of existing quotation workflow conducted.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variance sources identified using percentage-based comparison.</a:t>
            </a:r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endParaRPr lang="en-US" sz="1800" dirty="0"/>
          </a:p>
          <a:p>
            <a:pPr marL="0" indent="0" algn="l">
              <a:spcAft>
                <a:spcPts val="300"/>
              </a:spcAft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 — Framework Development: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Seven-stage structured RFQ workflow designed and implemented.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Tooling performance tracking spreadsheet developed.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Subcontractor scoring matrix and operator measurement sheets created.</a:t>
            </a:r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endParaRPr lang="en-US" sz="1800" dirty="0"/>
          </a:p>
          <a:p>
            <a:pPr marL="0" indent="0" algn="l">
              <a:spcAft>
                <a:spcPts val="300"/>
              </a:spcAft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 — Validation: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tested against live manufacturing projects.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Variance analysis conducted pre and post implementation.</a:t>
            </a:r>
            <a:endParaRPr lang="en-US" sz="1800" dirty="0"/>
          </a:p>
        </p:txBody>
      </p:sp>
      <p:sp>
        <p:nvSpPr>
          <p:cNvPr id="51" name="Shape 44"/>
          <p:cNvSpPr/>
          <p:nvPr/>
        </p:nvSpPr>
        <p:spPr>
          <a:xfrm>
            <a:off x="10408920" y="18516600"/>
            <a:ext cx="9448800" cy="658368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2" name="Shape 45"/>
          <p:cNvSpPr/>
          <p:nvPr/>
        </p:nvSpPr>
        <p:spPr>
          <a:xfrm>
            <a:off x="10408920" y="18516600"/>
            <a:ext cx="9448800" cy="713232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46"/>
          <p:cNvSpPr/>
          <p:nvPr/>
        </p:nvSpPr>
        <p:spPr>
          <a:xfrm>
            <a:off x="10591800" y="18516600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 Operator Measurement Sheet</a:t>
            </a:r>
            <a:endParaRPr lang="en-US" sz="2300" dirty="0"/>
          </a:p>
        </p:txBody>
      </p:sp>
      <p:pic>
        <p:nvPicPr>
          <p:cNvPr id="54" name="Image 5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10591800" y="19339560"/>
            <a:ext cx="9083040" cy="5303520"/>
          </a:xfrm>
          <a:prstGeom prst="rect">
            <a:avLst/>
          </a:prstGeom>
        </p:spPr>
      </p:pic>
      <p:sp>
        <p:nvSpPr>
          <p:cNvPr id="55" name="Text 47"/>
          <p:cNvSpPr/>
          <p:nvPr/>
        </p:nvSpPr>
        <p:spPr>
          <a:xfrm>
            <a:off x="10591800" y="24780240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5: Operator Measurement Sheet for Part LPE00821130 — in-process dimensional verification to reduce scrap and improve machining consistency</a:t>
            </a:r>
            <a:endParaRPr lang="en-US" sz="1400" dirty="0"/>
          </a:p>
        </p:txBody>
      </p:sp>
      <p:sp>
        <p:nvSpPr>
          <p:cNvPr id="56" name="Shape 48"/>
          <p:cNvSpPr/>
          <p:nvPr/>
        </p:nvSpPr>
        <p:spPr>
          <a:xfrm>
            <a:off x="10408920" y="25328880"/>
            <a:ext cx="9448800" cy="1517904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7" name="Shape 49"/>
          <p:cNvSpPr/>
          <p:nvPr/>
        </p:nvSpPr>
        <p:spPr>
          <a:xfrm>
            <a:off x="10408920" y="25328880"/>
            <a:ext cx="9448800" cy="71323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8" name="Text 50"/>
          <p:cNvSpPr/>
          <p:nvPr/>
        </p:nvSpPr>
        <p:spPr>
          <a:xfrm>
            <a:off x="10591800" y="25328880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 The 7-Stage RFQ Framework</a:t>
            </a:r>
            <a:endParaRPr lang="en-US" sz="2300" dirty="0"/>
          </a:p>
        </p:txBody>
      </p:sp>
      <p:sp>
        <p:nvSpPr>
          <p:cNvPr id="59" name="Shape 51"/>
          <p:cNvSpPr/>
          <p:nvPr/>
        </p:nvSpPr>
        <p:spPr>
          <a:xfrm>
            <a:off x="10591800" y="2615184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0" name="Text 52"/>
          <p:cNvSpPr/>
          <p:nvPr/>
        </p:nvSpPr>
        <p:spPr>
          <a:xfrm>
            <a:off x="10591800" y="2615184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2000" dirty="0"/>
          </a:p>
        </p:txBody>
      </p:sp>
      <p:sp>
        <p:nvSpPr>
          <p:cNvPr id="61" name="Shape 53"/>
          <p:cNvSpPr/>
          <p:nvPr/>
        </p:nvSpPr>
        <p:spPr>
          <a:xfrm>
            <a:off x="11305032" y="2615184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2" name="Text 54"/>
          <p:cNvSpPr/>
          <p:nvPr/>
        </p:nvSpPr>
        <p:spPr>
          <a:xfrm>
            <a:off x="11396472" y="2619756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RFQ Intake &amp; Initial Review</a:t>
            </a:r>
            <a:endParaRPr lang="en-US" sz="1800" dirty="0"/>
          </a:p>
        </p:txBody>
      </p:sp>
      <p:sp>
        <p:nvSpPr>
          <p:cNvPr id="63" name="Text 55"/>
          <p:cNvSpPr/>
          <p:nvPr/>
        </p:nvSpPr>
        <p:spPr>
          <a:xfrm>
            <a:off x="11396472" y="2700771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drawings reviewed, complexity assessed, missing information flagged before estimation begins</a:t>
            </a:r>
            <a:endParaRPr lang="en-US" sz="1500" dirty="0"/>
          </a:p>
        </p:txBody>
      </p:sp>
      <p:sp>
        <p:nvSpPr>
          <p:cNvPr id="64" name="Shape 56"/>
          <p:cNvSpPr/>
          <p:nvPr/>
        </p:nvSpPr>
        <p:spPr>
          <a:xfrm>
            <a:off x="10591800" y="2816352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5" name="Text 57"/>
          <p:cNvSpPr/>
          <p:nvPr/>
        </p:nvSpPr>
        <p:spPr>
          <a:xfrm>
            <a:off x="10591800" y="2816352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2000" dirty="0"/>
          </a:p>
        </p:txBody>
      </p:sp>
      <p:sp>
        <p:nvSpPr>
          <p:cNvPr id="66" name="Shape 58"/>
          <p:cNvSpPr/>
          <p:nvPr/>
        </p:nvSpPr>
        <p:spPr>
          <a:xfrm>
            <a:off x="11305032" y="2816352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7" name="Text 59"/>
          <p:cNvSpPr/>
          <p:nvPr/>
        </p:nvSpPr>
        <p:spPr>
          <a:xfrm>
            <a:off x="11396472" y="2820924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Structuring &amp; BOM Creation</a:t>
            </a:r>
            <a:endParaRPr lang="en-US" sz="1800" dirty="0"/>
          </a:p>
        </p:txBody>
      </p:sp>
      <p:sp>
        <p:nvSpPr>
          <p:cNvPr id="68" name="Text 60"/>
          <p:cNvSpPr/>
          <p:nvPr/>
        </p:nvSpPr>
        <p:spPr>
          <a:xfrm>
            <a:off x="11396472" y="2901939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Bill of Materials created — raw materials, operations and quantities all formally documented</a:t>
            </a:r>
            <a:endParaRPr lang="en-US" sz="1500" dirty="0"/>
          </a:p>
        </p:txBody>
      </p:sp>
      <p:sp>
        <p:nvSpPr>
          <p:cNvPr id="69" name="Shape 61"/>
          <p:cNvSpPr/>
          <p:nvPr/>
        </p:nvSpPr>
        <p:spPr>
          <a:xfrm>
            <a:off x="10591800" y="3017520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0" name="Text 62"/>
          <p:cNvSpPr/>
          <p:nvPr/>
        </p:nvSpPr>
        <p:spPr>
          <a:xfrm>
            <a:off x="10591800" y="3017520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2000" dirty="0"/>
          </a:p>
        </p:txBody>
      </p:sp>
      <p:sp>
        <p:nvSpPr>
          <p:cNvPr id="71" name="Shape 63"/>
          <p:cNvSpPr/>
          <p:nvPr/>
        </p:nvSpPr>
        <p:spPr>
          <a:xfrm>
            <a:off x="11305032" y="3017520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2" name="Text 64"/>
          <p:cNvSpPr/>
          <p:nvPr/>
        </p:nvSpPr>
        <p:spPr>
          <a:xfrm>
            <a:off x="11396472" y="3022092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Input &amp; Process Estimation</a:t>
            </a:r>
            <a:endParaRPr lang="en-US" sz="1800" dirty="0"/>
          </a:p>
        </p:txBody>
      </p:sp>
      <p:sp>
        <p:nvSpPr>
          <p:cNvPr id="73" name="Text 65"/>
          <p:cNvSpPr/>
          <p:nvPr/>
        </p:nvSpPr>
        <p:spPr>
          <a:xfrm>
            <a:off x="11396472" y="3103107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Machining times and labour estimated using historical production records rather than assumption alone</a:t>
            </a:r>
            <a:endParaRPr lang="en-US" sz="1500" dirty="0"/>
          </a:p>
        </p:txBody>
      </p:sp>
      <p:sp>
        <p:nvSpPr>
          <p:cNvPr id="74" name="Shape 66"/>
          <p:cNvSpPr/>
          <p:nvPr/>
        </p:nvSpPr>
        <p:spPr>
          <a:xfrm>
            <a:off x="10591800" y="3218688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5" name="Text 67"/>
          <p:cNvSpPr/>
          <p:nvPr/>
        </p:nvSpPr>
        <p:spPr>
          <a:xfrm>
            <a:off x="10591800" y="3218688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2000" dirty="0"/>
          </a:p>
        </p:txBody>
      </p:sp>
      <p:sp>
        <p:nvSpPr>
          <p:cNvPr id="76" name="Shape 68"/>
          <p:cNvSpPr/>
          <p:nvPr/>
        </p:nvSpPr>
        <p:spPr>
          <a:xfrm>
            <a:off x="11305032" y="3218688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7" name="Text 69"/>
          <p:cNvSpPr/>
          <p:nvPr/>
        </p:nvSpPr>
        <p:spPr>
          <a:xfrm>
            <a:off x="11396472" y="3223260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Tooling Assessment</a:t>
            </a:r>
            <a:endParaRPr lang="en-US" sz="1800" dirty="0"/>
          </a:p>
        </p:txBody>
      </p:sp>
      <p:sp>
        <p:nvSpPr>
          <p:cNvPr id="78" name="Text 70"/>
          <p:cNvSpPr/>
          <p:nvPr/>
        </p:nvSpPr>
        <p:spPr>
          <a:xfrm>
            <a:off x="11396472" y="3304275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selection, estimated wear rate and replacement frequency evaluated per component</a:t>
            </a:r>
            <a:endParaRPr lang="en-US" sz="1500" dirty="0"/>
          </a:p>
        </p:txBody>
      </p:sp>
      <p:sp>
        <p:nvSpPr>
          <p:cNvPr id="79" name="Shape 71"/>
          <p:cNvSpPr/>
          <p:nvPr/>
        </p:nvSpPr>
        <p:spPr>
          <a:xfrm>
            <a:off x="10591800" y="3419856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0" name="Text 72"/>
          <p:cNvSpPr/>
          <p:nvPr/>
        </p:nvSpPr>
        <p:spPr>
          <a:xfrm>
            <a:off x="10591800" y="3419856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2000" dirty="0"/>
          </a:p>
        </p:txBody>
      </p:sp>
      <p:sp>
        <p:nvSpPr>
          <p:cNvPr id="81" name="Shape 73"/>
          <p:cNvSpPr/>
          <p:nvPr/>
        </p:nvSpPr>
        <p:spPr>
          <a:xfrm>
            <a:off x="11305032" y="3419856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2" name="Text 74"/>
          <p:cNvSpPr/>
          <p:nvPr/>
        </p:nvSpPr>
        <p:spPr>
          <a:xfrm>
            <a:off x="11396472" y="3424428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Subcontractor Evaluation</a:t>
            </a:r>
            <a:endParaRPr lang="en-US" sz="1800" dirty="0"/>
          </a:p>
        </p:txBody>
      </p:sp>
      <p:sp>
        <p:nvSpPr>
          <p:cNvPr id="83" name="Text 75"/>
          <p:cNvSpPr/>
          <p:nvPr/>
        </p:nvSpPr>
        <p:spPr>
          <a:xfrm>
            <a:off x="11396472" y="3505443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Suppliers scored on cost, lead time, reliability and process capability using performance tracker</a:t>
            </a:r>
            <a:endParaRPr lang="en-US" sz="1500" dirty="0"/>
          </a:p>
        </p:txBody>
      </p:sp>
      <p:sp>
        <p:nvSpPr>
          <p:cNvPr id="84" name="Shape 76"/>
          <p:cNvSpPr/>
          <p:nvPr/>
        </p:nvSpPr>
        <p:spPr>
          <a:xfrm>
            <a:off x="10591800" y="3621024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5" name="Text 77"/>
          <p:cNvSpPr/>
          <p:nvPr/>
        </p:nvSpPr>
        <p:spPr>
          <a:xfrm>
            <a:off x="10591800" y="3621024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2000" dirty="0"/>
          </a:p>
        </p:txBody>
      </p:sp>
      <p:sp>
        <p:nvSpPr>
          <p:cNvPr id="86" name="Shape 78"/>
          <p:cNvSpPr/>
          <p:nvPr/>
        </p:nvSpPr>
        <p:spPr>
          <a:xfrm>
            <a:off x="11305032" y="3621024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7" name="Text 79"/>
          <p:cNvSpPr/>
          <p:nvPr/>
        </p:nvSpPr>
        <p:spPr>
          <a:xfrm>
            <a:off x="11396472" y="3625596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Quote Compilation &amp; Review</a:t>
            </a:r>
            <a:endParaRPr lang="en-US" sz="1800" dirty="0"/>
          </a:p>
        </p:txBody>
      </p:sp>
      <p:sp>
        <p:nvSpPr>
          <p:cNvPr id="88" name="Text 80"/>
          <p:cNvSpPr/>
          <p:nvPr/>
        </p:nvSpPr>
        <p:spPr>
          <a:xfrm>
            <a:off x="11396472" y="3706611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cost inputs combined and reviewed before final RFQ submission — nothing approved without sign-off</a:t>
            </a:r>
            <a:endParaRPr lang="en-US" sz="1500" dirty="0"/>
          </a:p>
        </p:txBody>
      </p:sp>
      <p:sp>
        <p:nvSpPr>
          <p:cNvPr id="89" name="Shape 81"/>
          <p:cNvSpPr/>
          <p:nvPr/>
        </p:nvSpPr>
        <p:spPr>
          <a:xfrm>
            <a:off x="10591800" y="38221920"/>
            <a:ext cx="658368" cy="190195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0" name="Text 82"/>
          <p:cNvSpPr/>
          <p:nvPr/>
        </p:nvSpPr>
        <p:spPr>
          <a:xfrm>
            <a:off x="10591800" y="38221920"/>
            <a:ext cx="65836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2000" dirty="0"/>
          </a:p>
        </p:txBody>
      </p:sp>
      <p:sp>
        <p:nvSpPr>
          <p:cNvPr id="91" name="Shape 83"/>
          <p:cNvSpPr/>
          <p:nvPr/>
        </p:nvSpPr>
        <p:spPr>
          <a:xfrm>
            <a:off x="11305032" y="38221920"/>
            <a:ext cx="8369808" cy="1901952"/>
          </a:xfrm>
          <a:prstGeom prst="rect">
            <a:avLst/>
          </a:prstGeom>
          <a:solidFill>
            <a:srgbClr val="FDF6EE"/>
          </a:solidFill>
          <a:ln w="12700">
            <a:solidFill>
              <a:srgbClr val="F0C8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2" name="Text 84"/>
          <p:cNvSpPr/>
          <p:nvPr/>
        </p:nvSpPr>
        <p:spPr>
          <a:xfrm>
            <a:off x="11396472" y="38267640"/>
            <a:ext cx="8260080" cy="855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Post-Process Validation</a:t>
            </a:r>
            <a:endParaRPr lang="en-US" sz="1800" dirty="0"/>
          </a:p>
        </p:txBody>
      </p:sp>
      <p:sp>
        <p:nvSpPr>
          <p:cNvPr id="93" name="Text 85"/>
          <p:cNvSpPr/>
          <p:nvPr/>
        </p:nvSpPr>
        <p:spPr>
          <a:xfrm>
            <a:off x="11396472" y="39077798"/>
            <a:ext cx="8260080" cy="1046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Actual vs quoted costs compared after project completion — feeds directly into next RFQ cycle</a:t>
            </a:r>
            <a:endParaRPr lang="en-US" sz="1500" dirty="0"/>
          </a:p>
        </p:txBody>
      </p:sp>
      <p:sp>
        <p:nvSpPr>
          <p:cNvPr id="94" name="Shape 86"/>
          <p:cNvSpPr/>
          <p:nvPr/>
        </p:nvSpPr>
        <p:spPr>
          <a:xfrm>
            <a:off x="20177760" y="10241280"/>
            <a:ext cx="9448800" cy="960120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5" name="Shape 87"/>
          <p:cNvSpPr/>
          <p:nvPr/>
        </p:nvSpPr>
        <p:spPr>
          <a:xfrm>
            <a:off x="20177760" y="10241280"/>
            <a:ext cx="9448800" cy="713232"/>
          </a:xfrm>
          <a:prstGeom prst="rect">
            <a:avLst/>
          </a:prstGeom>
          <a:solidFill>
            <a:srgbClr val="1A7A6E"/>
          </a:solidFill>
          <a:ln w="12700">
            <a:solidFill>
              <a:srgbClr val="1A7A6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6" name="Text 88"/>
          <p:cNvSpPr/>
          <p:nvPr/>
        </p:nvSpPr>
        <p:spPr>
          <a:xfrm>
            <a:off x="20360640" y="10241280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 Live Job Comparison — RFQ Tracker</a:t>
            </a:r>
            <a:endParaRPr lang="en-US" sz="2300" dirty="0"/>
          </a:p>
        </p:txBody>
      </p:sp>
      <p:pic>
        <p:nvPicPr>
          <p:cNvPr id="97" name="Image 6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20360640" y="11045952"/>
            <a:ext cx="9083040" cy="6665977"/>
          </a:xfrm>
          <a:prstGeom prst="rect">
            <a:avLst/>
          </a:prstGeom>
        </p:spPr>
      </p:pic>
      <p:sp>
        <p:nvSpPr>
          <p:cNvPr id="98" name="Text 89"/>
          <p:cNvSpPr/>
          <p:nvPr/>
        </p:nvSpPr>
        <p:spPr>
          <a:xfrm>
            <a:off x="20360640" y="17785080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6: Live Job Comparison Spreadsheet — quoted vs actual costs, profit margins and validation KPIs across 8 active projects. 75% profitability rate achieved.</a:t>
            </a:r>
            <a:endParaRPr lang="en-US" sz="1400" dirty="0"/>
          </a:p>
        </p:txBody>
      </p:sp>
      <p:sp>
        <p:nvSpPr>
          <p:cNvPr id="99" name="Shape 90"/>
          <p:cNvSpPr/>
          <p:nvPr/>
        </p:nvSpPr>
        <p:spPr>
          <a:xfrm>
            <a:off x="20177760" y="20071080"/>
            <a:ext cx="9448800" cy="932688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100" name="Shape 91"/>
          <p:cNvSpPr/>
          <p:nvPr/>
        </p:nvSpPr>
        <p:spPr>
          <a:xfrm>
            <a:off x="20177760" y="18425160"/>
            <a:ext cx="9448800" cy="713232"/>
          </a:xfrm>
          <a:prstGeom prst="rect">
            <a:avLst/>
          </a:prstGeom>
          <a:solidFill>
            <a:srgbClr val="1B4F8A"/>
          </a:solidFill>
          <a:ln w="12700">
            <a:solidFill>
              <a:srgbClr val="1B4F8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1" name="Text 92"/>
          <p:cNvSpPr/>
          <p:nvPr/>
        </p:nvSpPr>
        <p:spPr>
          <a:xfrm>
            <a:off x="20253960" y="18434812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 Tooling Performance Tracker</a:t>
            </a:r>
            <a:endParaRPr lang="en-US" sz="2300" dirty="0"/>
          </a:p>
        </p:txBody>
      </p:sp>
      <p:pic>
        <p:nvPicPr>
          <p:cNvPr id="102" name="Image 7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20253960" y="19174968"/>
            <a:ext cx="9083040" cy="6976872"/>
          </a:xfrm>
          <a:prstGeom prst="rect">
            <a:avLst/>
          </a:prstGeom>
        </p:spPr>
      </p:pic>
      <p:sp>
        <p:nvSpPr>
          <p:cNvPr id="103" name="Text 93"/>
          <p:cNvSpPr/>
          <p:nvPr/>
        </p:nvSpPr>
        <p:spPr>
          <a:xfrm>
            <a:off x="20253960" y="26305257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7: Tooling Performance Data — estimated vs actual tool life with cost variance chart. Average tool cost variance: 12.9%. 8 tools reviewed across production.</a:t>
            </a:r>
            <a:endParaRPr lang="en-US" sz="1400" dirty="0"/>
          </a:p>
        </p:txBody>
      </p:sp>
      <p:sp>
        <p:nvSpPr>
          <p:cNvPr id="104" name="Shape 94"/>
          <p:cNvSpPr/>
          <p:nvPr/>
        </p:nvSpPr>
        <p:spPr>
          <a:xfrm>
            <a:off x="20177760" y="29397960"/>
            <a:ext cx="9448800" cy="731520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5" name="Shape 95"/>
          <p:cNvSpPr/>
          <p:nvPr/>
        </p:nvSpPr>
        <p:spPr>
          <a:xfrm>
            <a:off x="20177760" y="26885176"/>
            <a:ext cx="9448800" cy="71323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6" name="Text 96"/>
          <p:cNvSpPr/>
          <p:nvPr/>
        </p:nvSpPr>
        <p:spPr>
          <a:xfrm>
            <a:off x="20253960" y="26915874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 Subcontractor Performance Tracker</a:t>
            </a:r>
            <a:endParaRPr lang="en-US" sz="2300" dirty="0"/>
          </a:p>
        </p:txBody>
      </p:sp>
      <p:pic>
        <p:nvPicPr>
          <p:cNvPr id="107" name="Image 8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20360640" y="27708136"/>
            <a:ext cx="9083040" cy="6035040"/>
          </a:xfrm>
          <a:prstGeom prst="rect">
            <a:avLst/>
          </a:prstGeom>
        </p:spPr>
      </p:pic>
      <p:sp>
        <p:nvSpPr>
          <p:cNvPr id="108" name="Text 97"/>
          <p:cNvSpPr/>
          <p:nvPr/>
        </p:nvSpPr>
        <p:spPr>
          <a:xfrm>
            <a:off x="20360640" y="33878521"/>
            <a:ext cx="908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8: Subcontractor Tracker — 35 entries scored on cost variance, lead time and quality. Average cost variance: 4.9%, 23 late deliveries identified.</a:t>
            </a:r>
            <a:endParaRPr lang="en-US" sz="1400" dirty="0"/>
          </a:p>
        </p:txBody>
      </p:sp>
      <p:sp>
        <p:nvSpPr>
          <p:cNvPr id="109" name="Shape 98"/>
          <p:cNvSpPr/>
          <p:nvPr/>
        </p:nvSpPr>
        <p:spPr>
          <a:xfrm>
            <a:off x="20177760" y="35107590"/>
            <a:ext cx="9448800" cy="5308890"/>
          </a:xfrm>
          <a:prstGeom prst="rect">
            <a:avLst/>
          </a:prstGeom>
          <a:solidFill>
            <a:srgbClr val="FFFFFF"/>
          </a:solidFill>
          <a:ln w="12700">
            <a:solidFill>
              <a:srgbClr val="B8CCE4"/>
            </a:solidFill>
            <a:prstDash val="solid"/>
          </a:ln>
          <a:effectLst>
            <a:outerShdw blurRad="1270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0" name="Shape 99"/>
          <p:cNvSpPr/>
          <p:nvPr/>
        </p:nvSpPr>
        <p:spPr>
          <a:xfrm>
            <a:off x="20223480" y="34381948"/>
            <a:ext cx="9448800" cy="713232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1" name="Text 100"/>
          <p:cNvSpPr/>
          <p:nvPr/>
        </p:nvSpPr>
        <p:spPr>
          <a:xfrm>
            <a:off x="20360640" y="34394358"/>
            <a:ext cx="9083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  Conclusions &amp; Further Work</a:t>
            </a:r>
            <a:endParaRPr lang="en-US" sz="2300" dirty="0"/>
          </a:p>
        </p:txBody>
      </p:sp>
      <p:sp>
        <p:nvSpPr>
          <p:cNvPr id="112" name="Text 101"/>
          <p:cNvSpPr/>
          <p:nvPr/>
        </p:nvSpPr>
        <p:spPr>
          <a:xfrm>
            <a:off x="20253960" y="35270498"/>
            <a:ext cx="9083040" cy="5145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300"/>
              </a:spcAft>
              <a:buNone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successfully developed and validated a structured seven-stage RFQ framework that improved quotation accuracy, process consistency and manufacturing cost visibility at Llanelec.
</a:t>
            </a: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Outcomes: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75% of projects remained within acceptable </a:t>
            </a:r>
            <a:r>
              <a:rPr lang="en-US" sz="180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profitability post-implementation.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profit margin of 9.2% achieved across reviewed projects.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Tooling cost variance identified and tracked average 12.9% overestimate.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risks identified earlier 23 late deliveries flagged proactively.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Post-project validation cycle established for continuous improvement.</a:t>
            </a:r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endParaRPr lang="en-US" sz="1800" dirty="0"/>
          </a:p>
          <a:p>
            <a:pPr marL="0" indent="0" algn="l">
              <a:spcAft>
                <a:spcPts val="300"/>
              </a:spcAft>
              <a:buNone/>
            </a:pPr>
            <a:r>
              <a:rPr lang="en-US" sz="1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Further Work: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with ERP software for real-time data capture.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for predictive machining time estimation.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Expanded supplier benchmarking across broader supply chain.</a:t>
            </a:r>
            <a:endParaRPr lang="en-US" sz="1800" dirty="0"/>
          </a:p>
          <a:p>
            <a:pPr marL="342900" indent="-342900" algn="l">
              <a:spcAft>
                <a:spcPts val="300"/>
              </a:spcAft>
              <a:buSzPct val="100000"/>
              <a:buChar char="•"/>
            </a:pPr>
            <a:r>
              <a:rPr lang="en-US" sz="18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framework monitoring to validate sustained improvement.</a:t>
            </a:r>
            <a:endParaRPr lang="en-US" sz="1800" dirty="0"/>
          </a:p>
        </p:txBody>
      </p:sp>
      <p:sp>
        <p:nvSpPr>
          <p:cNvPr id="113" name="Shape 102"/>
          <p:cNvSpPr/>
          <p:nvPr/>
        </p:nvSpPr>
        <p:spPr>
          <a:xfrm>
            <a:off x="0" y="40690800"/>
            <a:ext cx="30266640" cy="21031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4" name="Text 103"/>
          <p:cNvSpPr/>
          <p:nvPr/>
        </p:nvSpPr>
        <p:spPr>
          <a:xfrm>
            <a:off x="640080" y="40690800"/>
            <a:ext cx="2898648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8AAF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References:  </a:t>
            </a:r>
            <a:r>
              <a:rPr lang="en-US" sz="1500" dirty="0">
                <a:solidFill>
                  <a:srgbClr val="8AAF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Veeramani &amp; Joshi (1997) IIE Transactions, 29(10).  |  Niazi et al. (2006) J. Manufacturing Science &amp; Engineering, 128(2).  |  Ning et al. (2020) J. Manufacturing Systems, 54, pp.186–195.  |  Han et al. (2022) J. Advanced Manufacturing &amp; Processing, 4(4).  |  Christopher (2016) Logistics &amp; Supply Chain Management, 5th edn. Pearson.  |  García-Crespo et al. (2009) J. Intelligent Manufacturing, 22(6), pp.823–841.</a:t>
            </a:r>
            <a:endParaRPr lang="en-US" sz="15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1E7A37-DF77-95EF-3819-8B162721D41A}"/>
              </a:ext>
            </a:extLst>
          </p:cNvPr>
          <p:cNvSpPr txBox="1"/>
          <p:nvPr/>
        </p:nvSpPr>
        <p:spPr>
          <a:xfrm>
            <a:off x="746760" y="22055328"/>
            <a:ext cx="9128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Throughout the project multiple issues with tooling was discovered all leading to loss in profits. Measures were put into place to avoid/reduce the risk of profit loss in tooling. </a:t>
            </a:r>
          </a:p>
          <a:p>
            <a:endParaRPr lang="en-US" dirty="0"/>
          </a:p>
          <a:p>
            <a:r>
              <a:rPr lang="en-US" b="1" dirty="0"/>
              <a:t>Four main problems with tooling: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Hidden Tooling Wear.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Tools life Performing below expectations.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Parts being scrapped.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Tools being re-used with imperfections.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37880</TotalTime>
  <Words>1007</Words>
  <Application>Microsoft Macintosh PowerPoint</Application>
  <PresentationFormat>Custom</PresentationFormat>
  <Paragraphs>108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Steffan Lloyd (2220589)</cp:lastModifiedBy>
  <cp:revision>3</cp:revision>
  <dcterms:created xsi:type="dcterms:W3CDTF">2026-05-30T19:06:58Z</dcterms:created>
  <dcterms:modified xsi:type="dcterms:W3CDTF">2026-07-05T19:48:15Z</dcterms:modified>
</cp:coreProperties>
</file>