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0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7D15F7-CC19-4060-B15A-311A01F246EC}" v="1" dt="2023-11-20T18:27:04.5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0025" autoAdjust="0"/>
  </p:normalViewPr>
  <p:slideViewPr>
    <p:cSldViewPr>
      <p:cViewPr varScale="1">
        <p:scale>
          <a:sx n="76" d="100"/>
          <a:sy n="76" d="100"/>
        </p:scale>
        <p:origin x="263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ik skarba" userId="47368024bbf5b98c" providerId="LiveId" clId="{747D15F7-CC19-4060-B15A-311A01F246EC}"/>
    <pc:docChg chg="custSel modSld">
      <pc:chgData name="patrik skarba" userId="47368024bbf5b98c" providerId="LiveId" clId="{747D15F7-CC19-4060-B15A-311A01F246EC}" dt="2023-11-20T18:40:01.494" v="63" actId="6549"/>
      <pc:docMkLst>
        <pc:docMk/>
      </pc:docMkLst>
      <pc:sldChg chg="addSp modSp mod">
        <pc:chgData name="patrik skarba" userId="47368024bbf5b98c" providerId="LiveId" clId="{747D15F7-CC19-4060-B15A-311A01F246EC}" dt="2023-11-20T18:29:57.102" v="51" actId="20577"/>
        <pc:sldMkLst>
          <pc:docMk/>
          <pc:sldMk cId="0" sldId="256"/>
        </pc:sldMkLst>
        <pc:spChg chg="mod">
          <ac:chgData name="patrik skarba" userId="47368024bbf5b98c" providerId="LiveId" clId="{747D15F7-CC19-4060-B15A-311A01F246EC}" dt="2023-11-20T18:27:19.533" v="5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patrik skarba" userId="47368024bbf5b98c" providerId="LiveId" clId="{747D15F7-CC19-4060-B15A-311A01F246EC}" dt="2023-11-20T18:29:57.102" v="51" actId="20577"/>
          <ac:spMkLst>
            <pc:docMk/>
            <pc:sldMk cId="0" sldId="256"/>
            <ac:spMk id="3" creationId="{00000000-0000-0000-0000-000000000000}"/>
          </ac:spMkLst>
        </pc:spChg>
        <pc:picChg chg="add mod">
          <ac:chgData name="patrik skarba" userId="47368024bbf5b98c" providerId="LiveId" clId="{747D15F7-CC19-4060-B15A-311A01F246EC}" dt="2023-11-20T18:27:08.225" v="3" actId="1076"/>
          <ac:picMkLst>
            <pc:docMk/>
            <pc:sldMk cId="0" sldId="256"/>
            <ac:picMk id="4" creationId="{CFD1FECF-6C65-BAF2-F04A-118FAA5D919E}"/>
          </ac:picMkLst>
        </pc:picChg>
      </pc:sldChg>
      <pc:sldChg chg="modNotesTx">
        <pc:chgData name="patrik skarba" userId="47368024bbf5b98c" providerId="LiveId" clId="{747D15F7-CC19-4060-B15A-311A01F246EC}" dt="2023-11-20T18:39:02.179" v="53" actId="20577"/>
        <pc:sldMkLst>
          <pc:docMk/>
          <pc:sldMk cId="0" sldId="257"/>
        </pc:sldMkLst>
      </pc:sldChg>
      <pc:sldChg chg="modSp mod modNotesTx">
        <pc:chgData name="patrik skarba" userId="47368024bbf5b98c" providerId="LiveId" clId="{747D15F7-CC19-4060-B15A-311A01F246EC}" dt="2023-11-20T18:38:52.274" v="52" actId="6549"/>
        <pc:sldMkLst>
          <pc:docMk/>
          <pc:sldMk cId="0" sldId="258"/>
        </pc:sldMkLst>
        <pc:spChg chg="mod">
          <ac:chgData name="patrik skarba" userId="47368024bbf5b98c" providerId="LiveId" clId="{747D15F7-CC19-4060-B15A-311A01F246EC}" dt="2023-11-20T18:27:04.717" v="2" actId="27636"/>
          <ac:spMkLst>
            <pc:docMk/>
            <pc:sldMk cId="0" sldId="258"/>
            <ac:spMk id="3" creationId="{00000000-0000-0000-0000-000000000000}"/>
          </ac:spMkLst>
        </pc:spChg>
      </pc:sldChg>
      <pc:sldChg chg="modNotesTx">
        <pc:chgData name="patrik skarba" userId="47368024bbf5b98c" providerId="LiveId" clId="{747D15F7-CC19-4060-B15A-311A01F246EC}" dt="2023-11-20T18:39:08.771" v="54" actId="20577"/>
        <pc:sldMkLst>
          <pc:docMk/>
          <pc:sldMk cId="0" sldId="259"/>
        </pc:sldMkLst>
      </pc:sldChg>
      <pc:sldChg chg="modNotesTx">
        <pc:chgData name="patrik skarba" userId="47368024bbf5b98c" providerId="LiveId" clId="{747D15F7-CC19-4060-B15A-311A01F246EC}" dt="2023-11-20T18:39:12.963" v="55" actId="6549"/>
        <pc:sldMkLst>
          <pc:docMk/>
          <pc:sldMk cId="0" sldId="260"/>
        </pc:sldMkLst>
      </pc:sldChg>
      <pc:sldChg chg="modNotesTx">
        <pc:chgData name="patrik skarba" userId="47368024bbf5b98c" providerId="LiveId" clId="{747D15F7-CC19-4060-B15A-311A01F246EC}" dt="2023-11-20T18:39:18.461" v="56" actId="6549"/>
        <pc:sldMkLst>
          <pc:docMk/>
          <pc:sldMk cId="0" sldId="261"/>
        </pc:sldMkLst>
      </pc:sldChg>
      <pc:sldChg chg="modNotesTx">
        <pc:chgData name="patrik skarba" userId="47368024bbf5b98c" providerId="LiveId" clId="{747D15F7-CC19-4060-B15A-311A01F246EC}" dt="2023-11-20T18:39:22.259" v="57" actId="6549"/>
        <pc:sldMkLst>
          <pc:docMk/>
          <pc:sldMk cId="0" sldId="262"/>
        </pc:sldMkLst>
      </pc:sldChg>
      <pc:sldChg chg="modNotesTx">
        <pc:chgData name="patrik skarba" userId="47368024bbf5b98c" providerId="LiveId" clId="{747D15F7-CC19-4060-B15A-311A01F246EC}" dt="2023-11-20T18:39:30.955" v="59" actId="6549"/>
        <pc:sldMkLst>
          <pc:docMk/>
          <pc:sldMk cId="0" sldId="263"/>
        </pc:sldMkLst>
      </pc:sldChg>
      <pc:sldChg chg="modNotesTx">
        <pc:chgData name="patrik skarba" userId="47368024bbf5b98c" providerId="LiveId" clId="{747D15F7-CC19-4060-B15A-311A01F246EC}" dt="2023-11-20T18:39:36.372" v="60" actId="6549"/>
        <pc:sldMkLst>
          <pc:docMk/>
          <pc:sldMk cId="0" sldId="264"/>
        </pc:sldMkLst>
      </pc:sldChg>
      <pc:sldChg chg="modNotesTx">
        <pc:chgData name="patrik skarba" userId="47368024bbf5b98c" providerId="LiveId" clId="{747D15F7-CC19-4060-B15A-311A01F246EC}" dt="2023-11-20T18:39:54.988" v="61" actId="6549"/>
        <pc:sldMkLst>
          <pc:docMk/>
          <pc:sldMk cId="0" sldId="265"/>
        </pc:sldMkLst>
      </pc:sldChg>
      <pc:sldChg chg="modNotesTx">
        <pc:chgData name="patrik skarba" userId="47368024bbf5b98c" providerId="LiveId" clId="{747D15F7-CC19-4060-B15A-311A01F246EC}" dt="2023-11-20T18:39:58.205" v="62" actId="6549"/>
        <pc:sldMkLst>
          <pc:docMk/>
          <pc:sldMk cId="0" sldId="266"/>
        </pc:sldMkLst>
      </pc:sldChg>
      <pc:sldChg chg="modNotesTx">
        <pc:chgData name="patrik skarba" userId="47368024bbf5b98c" providerId="LiveId" clId="{747D15F7-CC19-4060-B15A-311A01F246EC}" dt="2023-11-20T18:40:01.494" v="63" actId="6549"/>
        <pc:sldMkLst>
          <pc:docMk/>
          <pc:sldMk cId="0" sldId="267"/>
        </pc:sldMkLst>
      </pc:sldChg>
      <pc:sldChg chg="modNotesTx">
        <pc:chgData name="patrik skarba" userId="47368024bbf5b98c" providerId="LiveId" clId="{747D15F7-CC19-4060-B15A-311A01F246EC}" dt="2023-11-20T18:39:26.526" v="58" actId="6549"/>
        <pc:sldMkLst>
          <pc:docMk/>
          <pc:sldMk cId="0" sldId="27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7172F9-C7B7-4D66-A656-5D04E6FEAAF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6268CD-685F-4980-A747-1B262525133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268CD-685F-4980-A747-1B2625251336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268CD-685F-4980-A747-1B2625251336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268CD-685F-4980-A747-1B2625251336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268CD-685F-4980-A747-1B2625251336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268CD-685F-4980-A747-1B2625251336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268CD-685F-4980-A747-1B2625251336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268CD-685F-4980-A747-1B2625251336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268CD-685F-4980-A747-1B2625251336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268CD-685F-4980-A747-1B2625251336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268CD-685F-4980-A747-1B2625251336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268CD-685F-4980-A747-1B2625251336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6268CD-685F-4980-A747-1B2625251336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977AF52-3844-428B-AA47-26B4F299172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AF8AD3A-163C-4153-B2CB-0DE6CB778B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7AF52-3844-428B-AA47-26B4F299172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F8AD3A-163C-4153-B2CB-0DE6CB778B2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7AF52-3844-428B-AA47-26B4F299172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F8AD3A-163C-4153-B2CB-0DE6CB778B2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7AF52-3844-428B-AA47-26B4F299172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F8AD3A-163C-4153-B2CB-0DE6CB778B2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7AF52-3844-428B-AA47-26B4F299172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F8AD3A-163C-4153-B2CB-0DE6CB778B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7AF52-3844-428B-AA47-26B4F299172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F8AD3A-163C-4153-B2CB-0DE6CB778B2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7AF52-3844-428B-AA47-26B4F299172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F8AD3A-163C-4153-B2CB-0DE6CB778B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B977AF52-3844-428B-AA47-26B4F299172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F8AD3A-163C-4153-B2CB-0DE6CB778B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977AF52-3844-428B-AA47-26B4F299172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AF8AD3A-163C-4153-B2CB-0DE6CB778B2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7AF52-3844-428B-AA47-26B4F299172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F8AD3A-163C-4153-B2CB-0DE6CB778B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7AF52-3844-428B-AA47-26B4F299172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F8AD3A-163C-4153-B2CB-0DE6CB778B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977AF52-3844-428B-AA47-26B4F2991725}" type="datetimeFigureOut">
              <a:rPr lang="en-US" smtClean="0"/>
              <a:pPr/>
              <a:t>11/20/2023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AF8AD3A-163C-4153-B2CB-0DE6CB778B2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71800" y="381000"/>
            <a:ext cx="5638800" cy="1829761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Times New Roman" pitchFamily="18" charset="0"/>
                <a:cs typeface="Times New Roman" pitchFamily="18" charset="0"/>
              </a:rPr>
              <a:t>International Business Communications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981550"/>
            <a:ext cx="7772400" cy="1829761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Borislava</a:t>
            </a:r>
            <a:r>
              <a:rPr lang="en-GB" dirty="0"/>
              <a:t> Borisova </a:t>
            </a:r>
          </a:p>
          <a:p>
            <a:r>
              <a:rPr lang="en-GB" dirty="0"/>
              <a:t>Student Number :2114506</a:t>
            </a:r>
          </a:p>
          <a:p>
            <a:r>
              <a:rPr lang="en-GB" dirty="0"/>
              <a:t>Assessment 2 :Individual Presentation </a:t>
            </a:r>
          </a:p>
          <a:p>
            <a:r>
              <a:rPr lang="en-GB" dirty="0"/>
              <a:t>Submission date :21.11.2023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D1FECF-6C65-BAF2-F04A-118FAA5D91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230616"/>
            <a:ext cx="2286198" cy="95105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The presentation examines the EU management office of Tesco decision to establish in Germany. 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It discusses the similarities and variations between the cultures of the UK and Germany.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The presentation demonstrates the challenges and strategies to overcome business communication in Germany.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Introduction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328"/>
            <a:ext cx="4114800" cy="4843272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It is leading multinational retailer in United Kingdom.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Employs over 330,000 colleagues (Tesco, 2023).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Tesco build an healthy and sustainable food to improve ways of living.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Company overview (Tesco)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1447800"/>
            <a:ext cx="4189413" cy="51479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3400" y="1481328"/>
            <a:ext cx="4343400" cy="4525963"/>
          </a:xfrm>
        </p:spPr>
        <p:txBody>
          <a:bodyPr>
            <a:normAutofit fontScale="77500" lnSpcReduction="20000"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Tesco uses international business communication to build a relationship.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It helps to reduce conflict and misunderstanding among German employees (</a:t>
            </a:r>
            <a:r>
              <a:rPr lang="en-US" sz="2800" dirty="0" err="1">
                <a:latin typeface="Times New Roman" pitchFamily="18" charset="0"/>
                <a:cs typeface="Times New Roman" pitchFamily="18" charset="0"/>
              </a:rPr>
              <a:t>Magnani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2800" dirty="0" err="1">
                <a:latin typeface="Times New Roman" pitchFamily="18" charset="0"/>
                <a:cs typeface="Times New Roman" pitchFamily="18" charset="0"/>
              </a:rPr>
              <a:t>Gioia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, 2023).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Effective business communication enhances teamwork and collaboration.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International Business Communication</a:t>
            </a: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304800" y="1600200"/>
            <a:ext cx="3657600" cy="43211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328"/>
            <a:ext cx="4572000" cy="4525963"/>
          </a:xfrm>
        </p:spPr>
        <p:txBody>
          <a:bodyPr>
            <a:normAutofit fontScale="85000" lnSpcReduction="20000"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The United Kingdom and Germany are both European liberal democracies.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Both countries put great stock in the power of the Parliament (George et al., 2023).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The government functions like politically, economically, and culturally.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Cultural Similarities between the UK and Germany</a:t>
            </a: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5486400" y="1600200"/>
            <a:ext cx="3438095" cy="46193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1524000"/>
            <a:ext cx="4267200" cy="4525963"/>
          </a:xfrm>
        </p:spPr>
        <p:txBody>
          <a:bodyPr>
            <a:normAutofit fontScale="32500" lnSpcReduction="20000"/>
          </a:bodyPr>
          <a:lstStyle/>
          <a:p>
            <a:pPr lvl="0" algn="just">
              <a:lnSpc>
                <a:spcPct val="150000"/>
              </a:lnSpc>
            </a:pPr>
            <a:r>
              <a:rPr lang="en-US" sz="5500" dirty="0">
                <a:latin typeface="Times New Roman" pitchFamily="18" charset="0"/>
                <a:cs typeface="Times New Roman" pitchFamily="18" charset="0"/>
              </a:rPr>
              <a:t>Transportation system can be depicted as the set of alliance between networks, nodes, and demand.</a:t>
            </a:r>
          </a:p>
          <a:p>
            <a:pPr lvl="0" algn="just">
              <a:lnSpc>
                <a:spcPct val="150000"/>
              </a:lnSpc>
            </a:pPr>
            <a:r>
              <a:rPr lang="en-US" sz="5500" dirty="0">
                <a:latin typeface="Times New Roman" pitchFamily="18" charset="0"/>
                <a:cs typeface="Times New Roman" pitchFamily="18" charset="0"/>
              </a:rPr>
              <a:t>Language Barrier. A main instance concerning this barrier is lack of effective communication. (</a:t>
            </a:r>
            <a:r>
              <a:rPr lang="en-US" sz="5500" dirty="0" err="1">
                <a:latin typeface="Times New Roman" pitchFamily="18" charset="0"/>
                <a:cs typeface="Times New Roman" pitchFamily="18" charset="0"/>
              </a:rPr>
              <a:t>Magnani</a:t>
            </a:r>
            <a:r>
              <a:rPr lang="en-US" sz="55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5500" dirty="0" err="1">
                <a:latin typeface="Times New Roman" pitchFamily="18" charset="0"/>
                <a:cs typeface="Times New Roman" pitchFamily="18" charset="0"/>
              </a:rPr>
              <a:t>Gioia</a:t>
            </a:r>
            <a:r>
              <a:rPr lang="en-US" sz="5500" dirty="0">
                <a:latin typeface="Times New Roman" pitchFamily="18" charset="0"/>
                <a:cs typeface="Times New Roman" pitchFamily="18" charset="0"/>
              </a:rPr>
              <a:t>, 2023)</a:t>
            </a:r>
          </a:p>
          <a:p>
            <a:pPr lvl="0" algn="just">
              <a:lnSpc>
                <a:spcPct val="150000"/>
              </a:lnSpc>
            </a:pPr>
            <a:r>
              <a:rPr lang="en-US" sz="5500" dirty="0">
                <a:latin typeface="Times New Roman" pitchFamily="18" charset="0"/>
                <a:cs typeface="Times New Roman" pitchFamily="18" charset="0"/>
              </a:rPr>
              <a:t>Time Difference is to be defined as the distinction between one measurement of time and a further.</a:t>
            </a:r>
          </a:p>
          <a:p>
            <a:pPr>
              <a:lnSpc>
                <a:spcPct val="150000"/>
              </a:lnSpc>
            </a:pP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Variation between the UK and Germany</a:t>
            </a: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457200" y="1676400"/>
            <a:ext cx="4047619" cy="38572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328"/>
            <a:ext cx="4267200" cy="4525963"/>
          </a:xfrm>
        </p:spPr>
        <p:txBody>
          <a:bodyPr>
            <a:normAutofit fontScale="77500" lnSpcReduction="20000"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The UK people are more polite, while German people are direct.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Road traffic regulation mainly concerns with the development of the skill of directness with local people to overcome this challenge and stable in the marketplace.  (George et al., 2023)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Conti….</a:t>
            </a: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5257800" y="1524000"/>
            <a:ext cx="3352800" cy="18381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/>
          <p:nvPr/>
        </p:nvPicPr>
        <p:blipFill>
          <a:blip r:embed="rId4"/>
          <a:stretch>
            <a:fillRect/>
          </a:stretch>
        </p:blipFill>
        <p:spPr>
          <a:xfrm>
            <a:off x="5105400" y="4038600"/>
            <a:ext cx="3352800" cy="25810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Hofstede's Cultural Dimensions Theory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685800" y="1447800"/>
            <a:ext cx="8077200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0800" y="1481328"/>
            <a:ext cx="6096000" cy="4538471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The higher authority of Tesco Plc finds it challenging to hire a qualified candidate in Germany to manage the operation effectively. Work-life balance (Zhao, 2023)</a:t>
            </a:r>
          </a:p>
          <a:p>
            <a:pPr lvl="0"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The biggest challenges for Tesco employees are time and punctuality because German people are punctual and time efficient.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Challenges of Business Communication in Germany</a:t>
            </a:r>
          </a:p>
        </p:txBody>
      </p:sp>
      <p:sp>
        <p:nvSpPr>
          <p:cNvPr id="31746" name="AutoShape 2" descr="Doing Business in Germany: Language Barrier in Business | itCraf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3" cstate="print"/>
          <a:srcRect b="6459"/>
          <a:stretch>
            <a:fillRect/>
          </a:stretch>
        </p:blipFill>
        <p:spPr bwMode="auto">
          <a:xfrm>
            <a:off x="304800" y="2286000"/>
            <a:ext cx="2362200" cy="3429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328"/>
            <a:ext cx="4114800" cy="5376672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170000"/>
              </a:lnSpc>
              <a:spcBef>
                <a:spcPts val="0"/>
              </a:spcBef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The Company needs to gain knowledge about the cross-culture for better survival in the marketplace. </a:t>
            </a:r>
          </a:p>
          <a:p>
            <a:pPr lvl="0" algn="just">
              <a:lnSpc>
                <a:spcPct val="170000"/>
              </a:lnSpc>
              <a:spcBef>
                <a:spcPts val="0"/>
              </a:spcBef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The German people's communication style is quite clear and direct with no language subtitles, rather than an impolite meaning (</a:t>
            </a:r>
            <a:r>
              <a:rPr lang="en-US" sz="3200" dirty="0" err="1">
                <a:latin typeface="Times New Roman" pitchFamily="18" charset="0"/>
                <a:cs typeface="Times New Roman" pitchFamily="18" charset="0"/>
              </a:rPr>
              <a:t>Almashhadani</a:t>
            </a: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3200" dirty="0" err="1">
                <a:latin typeface="Times New Roman" pitchFamily="18" charset="0"/>
                <a:cs typeface="Times New Roman" pitchFamily="18" charset="0"/>
              </a:rPr>
              <a:t>Almashhadani</a:t>
            </a: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, 2023).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Conti….</a:t>
            </a:r>
          </a:p>
        </p:txBody>
      </p:sp>
      <p:pic>
        <p:nvPicPr>
          <p:cNvPr id="4" name="Picture 3"/>
          <p:cNvPicPr/>
          <p:nvPr/>
        </p:nvPicPr>
        <p:blipFill>
          <a:blip r:embed="rId3"/>
          <a:srcRect b="8064"/>
          <a:stretch>
            <a:fillRect/>
          </a:stretch>
        </p:blipFill>
        <p:spPr>
          <a:xfrm>
            <a:off x="5257800" y="1600200"/>
            <a:ext cx="3657600" cy="4343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The global economy is supportive of the diversified workforce that helps the firm attain other organizational goals and enhance the innovative ideology of the firm.</a:t>
            </a:r>
          </a:p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Code of Conduct  (Zhao, 2023).</a:t>
            </a:r>
          </a:p>
          <a:p>
            <a:pPr lvl="0"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Quality time deployed for communicating and understanding each other would assist in analyzing the feedback that could be stated.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Recommendation</a:t>
            </a:r>
          </a:p>
        </p:txBody>
      </p:sp>
      <p:pic>
        <p:nvPicPr>
          <p:cNvPr id="29697" name="Picture 1"/>
          <p:cNvPicPr>
            <a:picLocks noChangeAspect="1" noChangeArrowheads="1"/>
          </p:cNvPicPr>
          <p:nvPr/>
        </p:nvPicPr>
        <p:blipFill>
          <a:blip r:embed="rId3"/>
          <a:srcRect t="18539" b="5056"/>
          <a:stretch>
            <a:fillRect/>
          </a:stretch>
        </p:blipFill>
        <p:spPr bwMode="auto">
          <a:xfrm>
            <a:off x="6326187" y="5105400"/>
            <a:ext cx="2817813" cy="1752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676400"/>
            <a:ext cx="7010400" cy="4343400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Communication is a two-way process and it is required by the individuals in the organization to effectively understand the message.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Tesco uses the latest technology like Google Meet, and another meeting platform (Griffin and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Pustay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 2020).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Tesco must understands the individual preferences and requirements of the customers in the German market.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Conti…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In conclusion, the presentation evaluates the cultural similarities and variations between the UK and Germany. 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It examines communication challenges faced by Tesco Plc in the German market.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The presentation recommendation is to improve the organizational performance of Tesco in Germany.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Conclusion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525963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Almashhadani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M.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Almashhadani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H.A., 2023. English Translations in Project Management: Enhancing Cross-Cultural Communication and Project Success.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International Journal of Business and Management Invention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12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(6), pp.291-297. 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George, A.S., George, A.H.,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Baskar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T. and Martin, A.G., 2023. Revolutionizing business communication: Exploring the potential of gpt-4 in corporate settings.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Partners Universal International Research Journal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(1), pp.149-157. 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Griffin, R.W.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Pustay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M.W., 2020.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International business: A managerial perspective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. Pearson. 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Lovari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A. and Bowen, S.A., 2020. Social media in disaster communication: A case study of strategies, barriers, and ethical implications.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Journal of Public Affairs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20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(1), p.e1967. 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Magnani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G.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Gioia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D., 2023. Using the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Gioia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Methodology in international business and entrepreneurship research.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International Business Review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32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(2), p.102097. 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Tesco PLC. Available at: https://www.tescoplc.com/about/how-we-do-business/core-purpose-and-values/ (Accessed: 10 November 2023).</a:t>
            </a: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Zhao, X., 2023. Challenges and barriers in intercultural communication between patients with immigration backgrounds and health professionals: a systematic literature review.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Health communication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latin typeface="Times New Roman" pitchFamily="18" charset="0"/>
                <a:cs typeface="Times New Roman" pitchFamily="18" charset="0"/>
              </a:rPr>
              <a:t>38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(4), pp.824-833.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US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Reference List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>
                <a:latin typeface="Times New Roman" pitchFamily="18" charset="0"/>
                <a:cs typeface="Times New Roman" pitchFamily="18" charset="0"/>
              </a:rPr>
              <a:t>THANK YOU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84</TotalTime>
  <Words>827</Words>
  <Application>Microsoft Office PowerPoint</Application>
  <PresentationFormat>On-screen Show (4:3)</PresentationFormat>
  <Paragraphs>69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Calibri</vt:lpstr>
      <vt:lpstr>Lucida Sans Unicode</vt:lpstr>
      <vt:lpstr>Times New Roman</vt:lpstr>
      <vt:lpstr>Verdana</vt:lpstr>
      <vt:lpstr>Wingdings 2</vt:lpstr>
      <vt:lpstr>Wingdings 3</vt:lpstr>
      <vt:lpstr>Concourse</vt:lpstr>
      <vt:lpstr>International Business Communications</vt:lpstr>
      <vt:lpstr>Introduction</vt:lpstr>
      <vt:lpstr>Company overview (Tesco)</vt:lpstr>
      <vt:lpstr>International Business Communication</vt:lpstr>
      <vt:lpstr>Cultural Similarities between the UK and Germany</vt:lpstr>
      <vt:lpstr>Variation between the UK and Germany</vt:lpstr>
      <vt:lpstr>Conti….</vt:lpstr>
      <vt:lpstr>Hofstede's Cultural Dimensions Theory</vt:lpstr>
      <vt:lpstr>Challenges of Business Communication in Germany</vt:lpstr>
      <vt:lpstr>Conti….</vt:lpstr>
      <vt:lpstr>Recommendation</vt:lpstr>
      <vt:lpstr>Conti…</vt:lpstr>
      <vt:lpstr>Conclusion</vt:lpstr>
      <vt:lpstr>Reference List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</dc:title>
  <dc:creator>HP</dc:creator>
  <cp:lastModifiedBy>patrik skarba</cp:lastModifiedBy>
  <cp:revision>79</cp:revision>
  <dcterms:created xsi:type="dcterms:W3CDTF">2023-10-19T13:17:17Z</dcterms:created>
  <dcterms:modified xsi:type="dcterms:W3CDTF">2023-11-20T18:41:07Z</dcterms:modified>
</cp:coreProperties>
</file>