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sldIdLst>
    <p:sldId id="256" r:id="rId2"/>
    <p:sldId id="258" r:id="rId3"/>
    <p:sldId id="266" r:id="rId4"/>
    <p:sldId id="267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722133D1-81B0-884A-888E-75C5950E9CC0}" type="datetimeFigureOut">
              <a:rPr lang="en-US" smtClean="0"/>
              <a:t>3/7/2019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B37D5FE-740C-46F5-801A-FA5477D9711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133D1-81B0-884A-888E-75C5950E9CC0}" type="datetimeFigureOut">
              <a:rPr lang="en-US" smtClean="0"/>
              <a:t>3/7/2019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4ACA-7A77-9049-BEC2-2B6EFC6957D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133D1-81B0-884A-888E-75C5950E9CC0}" type="datetimeFigureOut">
              <a:rPr lang="en-US" smtClean="0"/>
              <a:t>3/7/2019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4ACA-7A77-9049-BEC2-2B6EFC6957D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133D1-81B0-884A-888E-75C5950E9CC0}" type="datetimeFigureOut">
              <a:rPr lang="en-US" smtClean="0"/>
              <a:t>3/7/2019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4ACA-7A77-9049-BEC2-2B6EFC6957D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133D1-81B0-884A-888E-75C5950E9CC0}" type="datetimeFigureOut">
              <a:rPr lang="en-US" smtClean="0"/>
              <a:t>3/7/2019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4ACA-7A77-9049-BEC2-2B6EFC6957D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133D1-81B0-884A-888E-75C5950E9CC0}" type="datetimeFigureOut">
              <a:rPr lang="en-US" smtClean="0"/>
              <a:t>3/7/2019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4ACA-7A77-9049-BEC2-2B6EFC6957D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133D1-81B0-884A-888E-75C5950E9CC0}" type="datetimeFigureOut">
              <a:rPr lang="en-US" smtClean="0"/>
              <a:t>3/7/2019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4ACA-7A77-9049-BEC2-2B6EFC6957D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133D1-81B0-884A-888E-75C5950E9CC0}" type="datetimeFigureOut">
              <a:rPr lang="en-US" smtClean="0"/>
              <a:t>3/7/2019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4ACA-7A77-9049-BEC2-2B6EFC6957D4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133D1-81B0-884A-888E-75C5950E9CC0}" type="datetimeFigureOut">
              <a:rPr lang="en-US" smtClean="0"/>
              <a:t>3/7/2019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4ACA-7A77-9049-BEC2-2B6EFC6957D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133D1-81B0-884A-888E-75C5950E9CC0}" type="datetimeFigureOut">
              <a:rPr lang="en-US" smtClean="0"/>
              <a:t>3/7/2019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4ACA-7A77-9049-BEC2-2B6EFC6957D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133D1-81B0-884A-888E-75C5950E9CC0}" type="datetimeFigureOut">
              <a:rPr lang="en-US" smtClean="0"/>
              <a:t>3/7/2019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54ACA-7A77-9049-BEC2-2B6EFC6957D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722133D1-81B0-884A-888E-75C5950E9CC0}" type="datetimeFigureOut">
              <a:rPr lang="en-US" smtClean="0"/>
              <a:t>3/7/2019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9F354ACA-7A77-9049-BEC2-2B6EFC6957D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6347" y="2787044"/>
            <a:ext cx="3237616" cy="1988795"/>
          </a:xfrm>
        </p:spPr>
        <p:txBody>
          <a:bodyPr>
            <a:normAutofit fontScale="90000"/>
          </a:bodyPr>
          <a:lstStyle/>
          <a:p>
            <a:r>
              <a:rPr lang="en-GB" sz="2400" b="1" dirty="0" smtClean="0">
                <a:solidFill>
                  <a:schemeClr val="tx1"/>
                </a:solidFill>
              </a:rPr>
              <a:t>Psychological </a:t>
            </a:r>
            <a:r>
              <a:rPr lang="en-GB" sz="2400" b="1" dirty="0">
                <a:solidFill>
                  <a:schemeClr val="tx1"/>
                </a:solidFill>
              </a:rPr>
              <a:t>Changes Associated with Physical Activity and </a:t>
            </a:r>
            <a:r>
              <a:rPr lang="en-GB" sz="2400" b="1" dirty="0" smtClean="0">
                <a:solidFill>
                  <a:schemeClr val="tx1"/>
                </a:solidFill>
              </a:rPr>
              <a:t>Outdoor  Activities</a:t>
            </a:r>
            <a:r>
              <a:rPr lang="en-GB" sz="2400" b="1" dirty="0">
                <a:solidFill>
                  <a:schemeClr val="tx1"/>
                </a:solidFill>
              </a:rPr>
              <a:t/>
            </a:r>
            <a:br>
              <a:rPr lang="en-GB" sz="2400" b="1" dirty="0">
                <a:solidFill>
                  <a:schemeClr val="tx1"/>
                </a:solidFill>
              </a:rPr>
            </a:b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56891" y="3648683"/>
            <a:ext cx="3309546" cy="2848740"/>
          </a:xfrm>
        </p:spPr>
        <p:txBody>
          <a:bodyPr>
            <a:normAutofit/>
          </a:bodyPr>
          <a:lstStyle/>
          <a:p>
            <a:endParaRPr lang="en-GB" b="1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  <a:p>
            <a:endParaRPr lang="en-GB" b="1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en-GB" b="1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b="1" dirty="0" smtClean="0">
                <a:solidFill>
                  <a:schemeClr val="tx1"/>
                </a:solidFill>
              </a:rPr>
              <a:t>Week </a:t>
            </a:r>
            <a:r>
              <a:rPr lang="en-GB" b="1" dirty="0" smtClean="0">
                <a:solidFill>
                  <a:schemeClr val="tx1"/>
                </a:solidFill>
              </a:rPr>
              <a:t>6 - Part 1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429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Your experiences of the outdoors</a:t>
            </a:r>
            <a:r>
              <a:rPr lang="en-US" dirty="0" smtClean="0"/>
              <a:t>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Experiences of the outdoors from childhood to </a:t>
            </a:r>
            <a:r>
              <a:rPr lang="en-GB" smtClean="0"/>
              <a:t>the present day</a:t>
            </a:r>
            <a:endParaRPr lang="en-GB" dirty="0" smtClean="0"/>
          </a:p>
          <a:p>
            <a:pPr lvl="1"/>
            <a:r>
              <a:rPr lang="en-GB" dirty="0" smtClean="0"/>
              <a:t>Different environments </a:t>
            </a:r>
            <a:r>
              <a:rPr lang="en-US" dirty="0" smtClean="0"/>
              <a:t>–</a:t>
            </a:r>
            <a:r>
              <a:rPr lang="en-GB" dirty="0" smtClean="0"/>
              <a:t> prefer / dislike </a:t>
            </a:r>
          </a:p>
          <a:p>
            <a:r>
              <a:rPr lang="en-GB" dirty="0" smtClean="0"/>
              <a:t>Earliest memories of being in the outdoors</a:t>
            </a:r>
          </a:p>
        </p:txBody>
      </p:sp>
    </p:spTree>
    <p:extLst>
      <p:ext uri="{BB962C8B-B14F-4D97-AF65-F5344CB8AC3E}">
        <p14:creationId xmlns:p14="http://schemas.microsoft.com/office/powerpoint/2010/main" val="1749546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0252" y="555779"/>
            <a:ext cx="8119780" cy="1417638"/>
          </a:xfrm>
        </p:spPr>
        <p:txBody>
          <a:bodyPr/>
          <a:lstStyle/>
          <a:p>
            <a:r>
              <a:rPr lang="en-GB" dirty="0"/>
              <a:t>Activities </a:t>
            </a:r>
            <a:r>
              <a:rPr lang="en-US" dirty="0"/>
              <a:t>–</a:t>
            </a:r>
            <a:r>
              <a:rPr lang="en-GB" dirty="0"/>
              <a:t>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when </a:t>
            </a:r>
            <a:r>
              <a:rPr lang="en-GB" dirty="0"/>
              <a:t>/ where / who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</a:t>
            </a:r>
            <a:r>
              <a:rPr lang="en-GB" dirty="0" smtClean="0"/>
              <a:t>amily </a:t>
            </a:r>
            <a:r>
              <a:rPr lang="en-GB" dirty="0"/>
              <a:t>/ </a:t>
            </a:r>
            <a:r>
              <a:rPr lang="en-GB" dirty="0" smtClean="0"/>
              <a:t>Group </a:t>
            </a:r>
            <a:r>
              <a:rPr lang="en-GB" dirty="0"/>
              <a:t>/ </a:t>
            </a:r>
            <a:r>
              <a:rPr lang="en-GB" dirty="0" smtClean="0"/>
              <a:t>Club </a:t>
            </a:r>
            <a:r>
              <a:rPr lang="en-GB" dirty="0"/>
              <a:t>/ </a:t>
            </a:r>
            <a:r>
              <a:rPr lang="en-GB" dirty="0" smtClean="0"/>
              <a:t>Organisation / Other</a:t>
            </a:r>
            <a:endParaRPr lang="en-GB" dirty="0"/>
          </a:p>
          <a:p>
            <a:pPr lvl="1"/>
            <a:r>
              <a:rPr lang="en-GB" dirty="0"/>
              <a:t>Differences / similarities within the group</a:t>
            </a:r>
            <a:r>
              <a:rPr lang="en-US" dirty="0"/>
              <a:t>…</a:t>
            </a:r>
          </a:p>
          <a:p>
            <a:pPr lvl="1"/>
            <a:r>
              <a:rPr lang="en-US" dirty="0"/>
              <a:t>What did you gain (if anything) from these experiences</a:t>
            </a:r>
            <a:r>
              <a:rPr lang="en-US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15323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Values and interests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</a:t>
            </a:r>
            <a:r>
              <a:rPr lang="en-GB" dirty="0" err="1" smtClean="0"/>
              <a:t>ver</a:t>
            </a:r>
            <a:r>
              <a:rPr lang="en-GB" dirty="0" smtClean="0"/>
              <a:t> </a:t>
            </a:r>
            <a:r>
              <a:rPr lang="en-GB" dirty="0"/>
              <a:t>time</a:t>
            </a:r>
            <a:r>
              <a:rPr lang="en-GB" dirty="0" smtClean="0"/>
              <a:t>?</a:t>
            </a:r>
          </a:p>
          <a:p>
            <a:r>
              <a:rPr lang="en-GB" dirty="0" smtClean="0"/>
              <a:t>Role </a:t>
            </a:r>
            <a:r>
              <a:rPr lang="en-GB" dirty="0"/>
              <a:t>of others?</a:t>
            </a:r>
          </a:p>
          <a:p>
            <a:r>
              <a:rPr lang="en-GB" dirty="0"/>
              <a:t>Current connection with the outdoors as a student</a:t>
            </a:r>
          </a:p>
          <a:p>
            <a:endParaRPr lang="en-GB" dirty="0" smtClean="0"/>
          </a:p>
          <a:p>
            <a:r>
              <a:rPr lang="en-GB" dirty="0" smtClean="0"/>
              <a:t>The future</a:t>
            </a:r>
            <a:r>
              <a:rPr lang="en-US" dirty="0" smtClean="0"/>
              <a:t>…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7066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456164"/>
            <a:ext cx="7024744" cy="1143000"/>
          </a:xfrm>
        </p:spPr>
        <p:txBody>
          <a:bodyPr/>
          <a:lstStyle/>
          <a:p>
            <a:r>
              <a:rPr lang="en-GB" dirty="0" smtClean="0"/>
              <a:t>Introduction (overview)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175" y="1716110"/>
            <a:ext cx="7612064" cy="4536772"/>
          </a:xfrm>
        </p:spPr>
        <p:txBody>
          <a:bodyPr>
            <a:normAutofit lnSpcReduction="10000"/>
          </a:bodyPr>
          <a:lstStyle/>
          <a:p>
            <a:pPr marL="342900" lvl="1" indent="-342900">
              <a:spcBef>
                <a:spcPts val="2000"/>
              </a:spcBef>
            </a:pPr>
            <a:r>
              <a:rPr lang="en-GB" dirty="0" smtClean="0"/>
              <a:t>Countries facing health and wellbeing challenges:</a:t>
            </a:r>
          </a:p>
          <a:p>
            <a:pPr marL="692150" lvl="2" indent="-342900">
              <a:spcBef>
                <a:spcPts val="2000"/>
              </a:spcBef>
            </a:pPr>
            <a:r>
              <a:rPr lang="en-GB" dirty="0" smtClean="0"/>
              <a:t>Chronic </a:t>
            </a:r>
            <a:r>
              <a:rPr lang="en-GB" dirty="0"/>
              <a:t>non-communicable diseases (lifestyle driven</a:t>
            </a:r>
            <a:r>
              <a:rPr lang="en-GB" dirty="0" smtClean="0"/>
              <a:t>)</a:t>
            </a:r>
          </a:p>
          <a:p>
            <a:r>
              <a:rPr lang="en-GB" dirty="0" smtClean="0"/>
              <a:t>Consequence of inactivity / food consumption</a:t>
            </a:r>
          </a:p>
          <a:p>
            <a:r>
              <a:rPr lang="en-GB" dirty="0" smtClean="0"/>
              <a:t>Natural environment being challenged</a:t>
            </a:r>
          </a:p>
          <a:p>
            <a:pPr lvl="1"/>
            <a:r>
              <a:rPr lang="en-US" dirty="0" smtClean="0"/>
              <a:t>U</a:t>
            </a:r>
            <a:r>
              <a:rPr lang="en-GB" dirty="0" err="1" smtClean="0"/>
              <a:t>rban</a:t>
            </a:r>
            <a:r>
              <a:rPr lang="en-GB" dirty="0" smtClean="0"/>
              <a:t> and transport development (e.g. Newport wetlands </a:t>
            </a:r>
            <a:r>
              <a:rPr lang="en-US" dirty="0" smtClean="0"/>
              <a:t>–</a:t>
            </a:r>
            <a:r>
              <a:rPr lang="en-GB" dirty="0" smtClean="0"/>
              <a:t> M4), climate change, air / water pollution.</a:t>
            </a:r>
          </a:p>
          <a:p>
            <a:r>
              <a:rPr lang="en-US" dirty="0" smtClean="0"/>
              <a:t>Access to natural settings – implications for activity / mental distress / wellbeing</a:t>
            </a:r>
          </a:p>
          <a:p>
            <a:r>
              <a:rPr lang="en-US" dirty="0" smtClean="0"/>
              <a:t>Residential distance to green space – links to overweight / social isolation / sense of community.</a:t>
            </a:r>
            <a:endParaRPr lang="en-GB" dirty="0" smtClean="0"/>
          </a:p>
          <a:p>
            <a:pPr lvl="1"/>
            <a:endParaRPr lang="en-GB" dirty="0"/>
          </a:p>
          <a:p>
            <a:pPr marL="349250" lvl="1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49756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Synergistic effects of exercise in green space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Green exercise </a:t>
            </a:r>
          </a:p>
          <a:p>
            <a:r>
              <a:rPr lang="en-GB" dirty="0" smtClean="0"/>
              <a:t>Exercise / nature </a:t>
            </a:r>
            <a:r>
              <a:rPr lang="en-US" dirty="0" smtClean="0"/>
              <a:t>–</a:t>
            </a:r>
            <a:r>
              <a:rPr lang="en-GB" dirty="0" smtClean="0"/>
              <a:t> facilitative of good health and wellbeing.</a:t>
            </a:r>
          </a:p>
          <a:p>
            <a:r>
              <a:rPr lang="en-GB" dirty="0" smtClean="0"/>
              <a:t>As a combination </a:t>
            </a:r>
            <a:r>
              <a:rPr lang="en-US" dirty="0" smtClean="0"/>
              <a:t>–</a:t>
            </a:r>
            <a:r>
              <a:rPr lang="en-GB" dirty="0" smtClean="0"/>
              <a:t> synergistic rather than additive!</a:t>
            </a:r>
          </a:p>
          <a:p>
            <a:r>
              <a:rPr lang="en-GB" dirty="0" smtClean="0"/>
              <a:t>Need to consider different locations / different social groups across the lifespan</a:t>
            </a:r>
          </a:p>
          <a:p>
            <a:r>
              <a:rPr lang="en-GB" dirty="0" smtClean="0"/>
              <a:t>Importance of incorporating green space into urban planning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667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798329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much nature and green exercise do we need?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323652"/>
            <a:ext cx="7250763" cy="3508977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Immediate positive effect for </a:t>
            </a:r>
            <a:r>
              <a:rPr lang="en-GB" dirty="0"/>
              <a:t>all green environments and </a:t>
            </a:r>
            <a:r>
              <a:rPr lang="en-GB" dirty="0" smtClean="0"/>
              <a:t>habitats (enhanced by presence of water </a:t>
            </a:r>
            <a:r>
              <a:rPr lang="en-US" dirty="0" smtClean="0"/>
              <a:t>–</a:t>
            </a:r>
            <a:r>
              <a:rPr lang="en-GB" dirty="0" smtClean="0"/>
              <a:t> blue environments)</a:t>
            </a:r>
          </a:p>
          <a:p>
            <a:r>
              <a:rPr lang="en-GB" dirty="0" smtClean="0"/>
              <a:t>Range of activities / Age groups / Males and females</a:t>
            </a:r>
          </a:p>
          <a:p>
            <a:r>
              <a:rPr lang="en-GB" dirty="0" smtClean="0"/>
              <a:t>Personal factors: age / gender / beliefs / nature relatedness / prior </a:t>
            </a:r>
            <a:r>
              <a:rPr lang="en-GB" dirty="0" err="1" smtClean="0"/>
              <a:t>exp</a:t>
            </a:r>
            <a:r>
              <a:rPr lang="en-GB" dirty="0" smtClean="0"/>
              <a:t> / childhood memories / perceptions of risk </a:t>
            </a:r>
          </a:p>
          <a:p>
            <a:r>
              <a:rPr lang="en-GB" dirty="0" smtClean="0"/>
              <a:t>Social and community factors: cultural and social norms / accessibility of green spaces</a:t>
            </a:r>
          </a:p>
          <a:p>
            <a:r>
              <a:rPr lang="en-GB" dirty="0" smtClean="0"/>
              <a:t>Environmental factors: quality (biodiversity / air quality / noise), quantity (abundance of trees), weather 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7346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490" y="621917"/>
            <a:ext cx="7024744" cy="1143000"/>
          </a:xfrm>
        </p:spPr>
        <p:txBody>
          <a:bodyPr/>
          <a:lstStyle/>
          <a:p>
            <a:r>
              <a:rPr lang="en-GB" dirty="0" smtClean="0"/>
              <a:t>Contact with nature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046374"/>
            <a:ext cx="7186108" cy="408657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Unplanned contact diminishing?</a:t>
            </a:r>
          </a:p>
          <a:p>
            <a:r>
              <a:rPr lang="en-GB" dirty="0" smtClean="0"/>
              <a:t>Technology </a:t>
            </a:r>
            <a:r>
              <a:rPr lang="en-US" dirty="0" smtClean="0"/>
              <a:t>–</a:t>
            </a:r>
            <a:r>
              <a:rPr lang="en-GB" dirty="0" smtClean="0"/>
              <a:t> access to at an earlier age</a:t>
            </a:r>
            <a:r>
              <a:rPr lang="en-US" dirty="0" smtClean="0"/>
              <a:t>…</a:t>
            </a:r>
          </a:p>
          <a:p>
            <a:r>
              <a:rPr lang="en-US" dirty="0" smtClean="0"/>
              <a:t>How do children learn about the natural environment?</a:t>
            </a:r>
          </a:p>
          <a:p>
            <a:r>
              <a:rPr lang="en-US" dirty="0" smtClean="0"/>
              <a:t>Learning environment – foundation phase…</a:t>
            </a:r>
          </a:p>
          <a:p>
            <a:r>
              <a:rPr lang="en-US" dirty="0" smtClean="0"/>
              <a:t>Role in a child’s development…</a:t>
            </a:r>
          </a:p>
          <a:p>
            <a:pPr lvl="1"/>
            <a:r>
              <a:rPr lang="en-US" dirty="0" smtClean="0"/>
              <a:t>Positive effect on physical and mental health</a:t>
            </a:r>
          </a:p>
          <a:p>
            <a:pPr lvl="1"/>
            <a:r>
              <a:rPr lang="en-GB" dirty="0" smtClean="0"/>
              <a:t>Emotional and cognitive development</a:t>
            </a:r>
          </a:p>
          <a:p>
            <a:pPr lvl="1"/>
            <a:r>
              <a:rPr lang="en-US" dirty="0" smtClean="0"/>
              <a:t>M</a:t>
            </a:r>
            <a:r>
              <a:rPr lang="en-GB" dirty="0" err="1" smtClean="0"/>
              <a:t>ental</a:t>
            </a:r>
            <a:r>
              <a:rPr lang="en-GB" dirty="0" smtClean="0"/>
              <a:t> </a:t>
            </a:r>
            <a:r>
              <a:rPr lang="en-GB" dirty="0" err="1" smtClean="0"/>
              <a:t>resiliance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Personal and social development</a:t>
            </a:r>
          </a:p>
          <a:p>
            <a:pPr marL="349250" lvl="1" indent="0"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30668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valuable is green exercise?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Financial cost / benefit to the NHS</a:t>
            </a:r>
          </a:p>
          <a:p>
            <a:r>
              <a:rPr lang="en-GB" dirty="0" smtClean="0"/>
              <a:t>Healthy communities </a:t>
            </a:r>
          </a:p>
          <a:p>
            <a:r>
              <a:rPr lang="en-GB" dirty="0"/>
              <a:t>How current / relevant / important is this area of study?</a:t>
            </a:r>
          </a:p>
          <a:p>
            <a:r>
              <a:rPr lang="en-GB" dirty="0"/>
              <a:t>Task </a:t>
            </a:r>
            <a:r>
              <a:rPr lang="en-US" dirty="0"/>
              <a:t>–</a:t>
            </a:r>
            <a:r>
              <a:rPr lang="en-GB" dirty="0"/>
              <a:t> </a:t>
            </a:r>
            <a:r>
              <a:rPr lang="en-GB" dirty="0" smtClean="0"/>
              <a:t>15 </a:t>
            </a:r>
            <a:r>
              <a:rPr lang="en-GB" dirty="0"/>
              <a:t>minutes:</a:t>
            </a:r>
          </a:p>
          <a:p>
            <a:pPr lvl="1"/>
            <a:r>
              <a:rPr lang="en-GB" dirty="0"/>
              <a:t>Review current media sources (international as well as national and local)</a:t>
            </a:r>
          </a:p>
          <a:p>
            <a:pPr lvl="1"/>
            <a:r>
              <a:rPr lang="en-GB" dirty="0"/>
              <a:t>Financial benefits</a:t>
            </a:r>
            <a:r>
              <a:rPr lang="en-US" dirty="0"/>
              <a:t>…</a:t>
            </a:r>
            <a:endParaRPr lang="en-GB" dirty="0"/>
          </a:p>
          <a:p>
            <a:pPr lvl="1"/>
            <a:r>
              <a:rPr lang="en-GB" dirty="0"/>
              <a:t>Recent BBC articles as a starting point</a:t>
            </a:r>
            <a:r>
              <a:rPr lang="en-US" dirty="0"/>
              <a:t>…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78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Austin.thmx</Template>
  <TotalTime>258</TotalTime>
  <Words>428</Words>
  <Application>Microsoft Office PowerPoint</Application>
  <PresentationFormat>On-screen Show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Austin</vt:lpstr>
      <vt:lpstr>Psychological Changes Associated with Physical Activity and Outdoor  Activities </vt:lpstr>
      <vt:lpstr>Your experiences of the outdoors….</vt:lpstr>
      <vt:lpstr>Activities –  when / where / who </vt:lpstr>
      <vt:lpstr>Values and interests </vt:lpstr>
      <vt:lpstr>Introduction (overview)</vt:lpstr>
      <vt:lpstr>Synergistic effects of exercise in green space…</vt:lpstr>
      <vt:lpstr>How much nature and green exercise do we need?</vt:lpstr>
      <vt:lpstr>Contact with nature</vt:lpstr>
      <vt:lpstr>How valuable is green exercise?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Discovering Outdoor Lifestyles  SHSS5075 Denise Leonard / Alison Connaughton</dc:title>
  <dc:creator>SHOE4</dc:creator>
  <cp:lastModifiedBy>Administrator</cp:lastModifiedBy>
  <cp:revision>20</cp:revision>
  <dcterms:created xsi:type="dcterms:W3CDTF">2016-10-01T15:50:28Z</dcterms:created>
  <dcterms:modified xsi:type="dcterms:W3CDTF">2019-03-07T16:33:07Z</dcterms:modified>
</cp:coreProperties>
</file>