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Default Extension="fntdata" ContentType="application/x-fontdata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55" r:id="rId1"/>
  </p:sldMasterIdLst>
  <p:notesMasterIdLst>
    <p:notesMasterId r:id="rId17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</p:sldIdLst>
  <p:sldSz cx="9144000" cy="5143500" type="screen16x9"/>
  <p:notesSz cx="6858000" cy="9144000"/>
  <p:embeddedFontLst>
    <p:embeddedFont>
      <p:font typeface="Poppins Light" panose="020B0604020202020204" charset="0"/>
      <p:regular r:id="rId18"/>
      <p:bold r:id="rId19"/>
      <p:italic r:id="rId20"/>
      <p:boldItalic r:id="rId21"/>
    </p:embeddedFont>
    <p:embeddedFont>
      <p:font typeface="Muli Light" panose="020B0604020202020204" charset="0"/>
      <p:regular r:id="rId22"/>
      <p:bold r:id="rId23"/>
      <p:italic r:id="rId24"/>
      <p:boldItalic r:id="rId25"/>
    </p:embeddedFont>
    <p:embeddedFont>
      <p:font typeface="Poppins" panose="020B0604020202020204" charset="0"/>
      <p:regular r:id="rId26"/>
      <p:bold r:id="rId27"/>
      <p:italic r:id="rId28"/>
      <p:boldItalic r:id="rId29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44" d="100"/>
          <a:sy n="144" d="100"/>
        </p:scale>
        <p:origin x="654" y="11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font" Target="fonts/font1.fntdata"/><Relationship Id="rId26" Type="http://schemas.openxmlformats.org/officeDocument/2006/relationships/font" Target="fonts/font9.fntdata"/><Relationship Id="rId3" Type="http://schemas.openxmlformats.org/officeDocument/2006/relationships/slide" Target="slides/slide2.xml"/><Relationship Id="rId21" Type="http://schemas.openxmlformats.org/officeDocument/2006/relationships/font" Target="fonts/font4.fntdata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5" Type="http://schemas.openxmlformats.org/officeDocument/2006/relationships/font" Target="fonts/font8.fntdata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font" Target="fonts/font3.fntdata"/><Relationship Id="rId29" Type="http://schemas.openxmlformats.org/officeDocument/2006/relationships/font" Target="fonts/font12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font" Target="fonts/font7.fntdata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font" Target="fonts/font6.fntdata"/><Relationship Id="rId28" Type="http://schemas.openxmlformats.org/officeDocument/2006/relationships/font" Target="fonts/font11.fntdata"/><Relationship Id="rId10" Type="http://schemas.openxmlformats.org/officeDocument/2006/relationships/slide" Target="slides/slide9.xml"/><Relationship Id="rId19" Type="http://schemas.openxmlformats.org/officeDocument/2006/relationships/font" Target="fonts/font2.fntdata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font" Target="fonts/font5.fntdata"/><Relationship Id="rId27" Type="http://schemas.openxmlformats.org/officeDocument/2006/relationships/font" Target="fonts/font10.fntdata"/><Relationship Id="rId30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175" y="685800"/>
            <a:ext cx="60963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/>
          <a:lstStyle>
            <a:lvl1pPr marL="457200" marR="0" lvl="0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Char char="●"/>
              <a:defRPr sz="11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914400" marR="0" lvl="1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Char char="○"/>
              <a:defRPr sz="11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1371600" marR="0" lvl="2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Char char="■"/>
              <a:defRPr sz="11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828800" marR="0" lvl="3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Char char="●"/>
              <a:defRPr sz="11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2286000" marR="0" lvl="4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Char char="○"/>
              <a:defRPr sz="11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743200" marR="0" lvl="5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Char char="■"/>
              <a:defRPr sz="11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3200400" marR="0" lvl="6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Char char="●"/>
              <a:defRPr sz="11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657600" marR="0" lvl="7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Char char="○"/>
              <a:defRPr sz="11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4114800" marR="0" lvl="8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Char char="■"/>
              <a:defRPr sz="11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Google Shape;42;p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3" name="Google Shape;43;p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Google Shape;49;p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0" name="Google Shape;50;p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Google Shape;57;p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58" name="Google Shape;58;p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" name="Google Shape;65;p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66" name="Google Shape;66;p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" name="Google Shape;85;p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6" name="Google Shape;86;p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" name="Google Shape;108;p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109" name="Google Shape;109;p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" name="Google Shape;116;p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7" name="Google Shape;117;p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" name="Google Shape;135;p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6" name="Google Shape;136;p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" name="Google Shape;143;p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144" name="Google Shape;144;p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marR="0" lvl="0" indent="-2286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1" name="Google Shape;151;p1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52" name="Google Shape;152;p1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" name="Google Shape;174;p1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75" name="Google Shape;175;p1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Google Shape;190;p1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91" name="Google Shape;191;p1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0" name="Google Shape;200;p1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01" name="Google Shape;201;p1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9" name="Google Shape;209;p1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10" name="Google Shape;210;p1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6" name="Google Shape;216;p1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217" name="Google Shape;217;p1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" type="title">
  <p:cSld name="TITLE">
    <p:spTree>
      <p:nvGrpSpPr>
        <p:cNvPr id="1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Google Shape;10;p2"/>
          <p:cNvPicPr preferRelativeResize="0"/>
          <p:nvPr/>
        </p:nvPicPr>
        <p:blipFill rotWithShape="1">
          <a:blip r:embed="rId2">
            <a:alphaModFix/>
          </a:blip>
          <a:srcRect/>
          <a:stretch/>
        </p:blipFill>
        <p:spPr>
          <a:xfrm>
            <a:off x="4581150" y="1759800"/>
            <a:ext cx="4371926" cy="3210074"/>
          </a:xfrm>
          <a:prstGeom prst="rect">
            <a:avLst/>
          </a:prstGeom>
          <a:noFill/>
          <a:ln>
            <a:noFill/>
          </a:ln>
        </p:spPr>
      </p:pic>
      <p:sp>
        <p:nvSpPr>
          <p:cNvPr id="11" name="Google Shape;11;p2"/>
          <p:cNvSpPr txBox="1">
            <a:spLocks noGrp="1"/>
          </p:cNvSpPr>
          <p:nvPr>
            <p:ph type="ctrTitle"/>
          </p:nvPr>
        </p:nvSpPr>
        <p:spPr>
          <a:xfrm>
            <a:off x="685800" y="696425"/>
            <a:ext cx="5391000" cy="2930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/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+ 2 columns" type="twoColTx">
  <p:cSld name="TITLE_AND_TWO_COLUMNS">
    <p:spTree>
      <p:nvGrpSpPr>
        <p:cNvPr id="1" name="Shape 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Google Shape;13;p3"/>
          <p:cNvPicPr preferRelativeResize="0"/>
          <p:nvPr/>
        </p:nvPicPr>
        <p:blipFill rotWithShape="1">
          <a:blip r:embed="rId2">
            <a:alphaModFix/>
          </a:blip>
          <a:srcRect/>
          <a:stretch/>
        </p:blipFill>
        <p:spPr>
          <a:xfrm>
            <a:off x="5458204" y="2372421"/>
            <a:ext cx="3533400" cy="2618625"/>
          </a:xfrm>
          <a:prstGeom prst="rect">
            <a:avLst/>
          </a:prstGeom>
          <a:noFill/>
          <a:ln>
            <a:noFill/>
          </a:ln>
        </p:spPr>
      </p:pic>
      <p:sp>
        <p:nvSpPr>
          <p:cNvPr id="14" name="Google Shape;14;p3"/>
          <p:cNvSpPr txBox="1">
            <a:spLocks noGrp="1"/>
          </p:cNvSpPr>
          <p:nvPr>
            <p:ph type="title"/>
          </p:nvPr>
        </p:nvSpPr>
        <p:spPr>
          <a:xfrm>
            <a:off x="457200" y="1044175"/>
            <a:ext cx="6300300" cy="857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b" anchorCtr="0"/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9pPr>
          </a:lstStyle>
          <a:p>
            <a:endParaRPr/>
          </a:p>
        </p:txBody>
      </p:sp>
      <p:sp>
        <p:nvSpPr>
          <p:cNvPr id="15" name="Google Shape;15;p3"/>
          <p:cNvSpPr txBox="1">
            <a:spLocks noGrp="1"/>
          </p:cNvSpPr>
          <p:nvPr>
            <p:ph type="body" idx="1"/>
          </p:nvPr>
        </p:nvSpPr>
        <p:spPr>
          <a:xfrm>
            <a:off x="457200" y="2082325"/>
            <a:ext cx="2392500" cy="276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/>
          <a:lstStyle>
            <a:lvl1pPr marL="457200" lvl="0" indent="-330200" algn="l">
              <a:lnSpc>
                <a:spcPct val="115000"/>
              </a:lnSpc>
              <a:spcBef>
                <a:spcPts val="600"/>
              </a:spcBef>
              <a:spcAft>
                <a:spcPts val="0"/>
              </a:spcAft>
              <a:buSzPts val="1600"/>
              <a:buChar char="●"/>
              <a:defRPr sz="1600"/>
            </a:lvl1pPr>
            <a:lvl2pPr marL="914400" lvl="1" indent="-330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600"/>
              <a:buChar char="○"/>
              <a:defRPr sz="1600"/>
            </a:lvl2pPr>
            <a:lvl3pPr marL="1371600" lvl="2" indent="-330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600"/>
              <a:buChar char="■"/>
              <a:defRPr sz="1600"/>
            </a:lvl3pPr>
            <a:lvl4pPr marL="1828800" lvl="3" indent="-330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600"/>
              <a:buChar char="●"/>
              <a:defRPr sz="1600"/>
            </a:lvl4pPr>
            <a:lvl5pPr marL="2286000" lvl="4" indent="-330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600"/>
              <a:buChar char="○"/>
              <a:defRPr sz="1600"/>
            </a:lvl5pPr>
            <a:lvl6pPr marL="2743200" lvl="5" indent="-330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600"/>
              <a:buChar char="■"/>
              <a:defRPr sz="1600"/>
            </a:lvl6pPr>
            <a:lvl7pPr marL="3200400" lvl="6" indent="-330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600"/>
              <a:buChar char="●"/>
              <a:defRPr sz="1600"/>
            </a:lvl7pPr>
            <a:lvl8pPr marL="3657600" lvl="7" indent="-330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600"/>
              <a:buChar char="○"/>
              <a:defRPr sz="1600"/>
            </a:lvl8pPr>
            <a:lvl9pPr marL="4114800" lvl="8" indent="-330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600"/>
              <a:buChar char="■"/>
              <a:defRPr sz="1600"/>
            </a:lvl9pPr>
          </a:lstStyle>
          <a:p>
            <a:endParaRPr/>
          </a:p>
        </p:txBody>
      </p:sp>
      <p:sp>
        <p:nvSpPr>
          <p:cNvPr id="16" name="Google Shape;16;p3"/>
          <p:cNvSpPr txBox="1">
            <a:spLocks noGrp="1"/>
          </p:cNvSpPr>
          <p:nvPr>
            <p:ph type="body" idx="2"/>
          </p:nvPr>
        </p:nvSpPr>
        <p:spPr>
          <a:xfrm>
            <a:off x="2993928" y="2082325"/>
            <a:ext cx="2392500" cy="276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/>
          <a:lstStyle>
            <a:lvl1pPr marL="457200" lvl="0" indent="-330200" algn="l">
              <a:lnSpc>
                <a:spcPct val="115000"/>
              </a:lnSpc>
              <a:spcBef>
                <a:spcPts val="600"/>
              </a:spcBef>
              <a:spcAft>
                <a:spcPts val="0"/>
              </a:spcAft>
              <a:buSzPts val="1600"/>
              <a:buChar char="●"/>
              <a:defRPr sz="1600"/>
            </a:lvl1pPr>
            <a:lvl2pPr marL="914400" lvl="1" indent="-330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600"/>
              <a:buChar char="○"/>
              <a:defRPr sz="1600"/>
            </a:lvl2pPr>
            <a:lvl3pPr marL="1371600" lvl="2" indent="-330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600"/>
              <a:buChar char="■"/>
              <a:defRPr sz="1600"/>
            </a:lvl3pPr>
            <a:lvl4pPr marL="1828800" lvl="3" indent="-330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600"/>
              <a:buChar char="●"/>
              <a:defRPr sz="1600"/>
            </a:lvl4pPr>
            <a:lvl5pPr marL="2286000" lvl="4" indent="-330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600"/>
              <a:buChar char="○"/>
              <a:defRPr sz="1600"/>
            </a:lvl5pPr>
            <a:lvl6pPr marL="2743200" lvl="5" indent="-330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600"/>
              <a:buChar char="■"/>
              <a:defRPr sz="1600"/>
            </a:lvl6pPr>
            <a:lvl7pPr marL="3200400" lvl="6" indent="-330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600"/>
              <a:buChar char="●"/>
              <a:defRPr sz="1600"/>
            </a:lvl7pPr>
            <a:lvl8pPr marL="3657600" lvl="7" indent="-330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600"/>
              <a:buChar char="○"/>
              <a:defRPr sz="1600"/>
            </a:lvl8pPr>
            <a:lvl9pPr marL="4114800" lvl="8" indent="-330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600"/>
              <a:buChar char="■"/>
              <a:defRPr sz="1600"/>
            </a:lvl9pPr>
          </a:lstStyle>
          <a:p>
            <a:endParaRPr/>
          </a:p>
        </p:txBody>
      </p:sp>
      <p:sp>
        <p:nvSpPr>
          <p:cNvPr id="17" name="Google Shape;17;p3"/>
          <p:cNvSpPr txBox="1">
            <a:spLocks noGrp="1"/>
          </p:cNvSpPr>
          <p:nvPr>
            <p:ph type="sldNum" idx="12"/>
          </p:nvPr>
        </p:nvSpPr>
        <p:spPr>
          <a:xfrm>
            <a:off x="8480584" y="4749851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sz="1300" b="0" i="0" u="none" strike="noStrike" cap="none">
                <a:solidFill>
                  <a:srgbClr val="A7D86D"/>
                </a:solidFill>
                <a:latin typeface="Poppins Light"/>
                <a:ea typeface="Poppins Light"/>
                <a:cs typeface="Poppins Light"/>
                <a:sym typeface="Poppins Light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sz="1300" b="0" i="0" u="none" strike="noStrike" cap="none">
                <a:solidFill>
                  <a:srgbClr val="A7D86D"/>
                </a:solidFill>
                <a:latin typeface="Poppins Light"/>
                <a:ea typeface="Poppins Light"/>
                <a:cs typeface="Poppins Light"/>
                <a:sym typeface="Poppins Light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sz="1300" b="0" i="0" u="none" strike="noStrike" cap="none">
                <a:solidFill>
                  <a:srgbClr val="A7D86D"/>
                </a:solidFill>
                <a:latin typeface="Poppins Light"/>
                <a:ea typeface="Poppins Light"/>
                <a:cs typeface="Poppins Light"/>
                <a:sym typeface="Poppins Light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sz="1300" b="0" i="0" u="none" strike="noStrike" cap="none">
                <a:solidFill>
                  <a:srgbClr val="A7D86D"/>
                </a:solidFill>
                <a:latin typeface="Poppins Light"/>
                <a:ea typeface="Poppins Light"/>
                <a:cs typeface="Poppins Light"/>
                <a:sym typeface="Poppins Light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sz="1300" b="0" i="0" u="none" strike="noStrike" cap="none">
                <a:solidFill>
                  <a:srgbClr val="A7D86D"/>
                </a:solidFill>
                <a:latin typeface="Poppins Light"/>
                <a:ea typeface="Poppins Light"/>
                <a:cs typeface="Poppins Light"/>
                <a:sym typeface="Poppins Light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sz="1300" b="0" i="0" u="none" strike="noStrike" cap="none">
                <a:solidFill>
                  <a:srgbClr val="A7D86D"/>
                </a:solidFill>
                <a:latin typeface="Poppins Light"/>
                <a:ea typeface="Poppins Light"/>
                <a:cs typeface="Poppins Light"/>
                <a:sym typeface="Poppins Light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sz="1300" b="0" i="0" u="none" strike="noStrike" cap="none">
                <a:solidFill>
                  <a:srgbClr val="A7D86D"/>
                </a:solidFill>
                <a:latin typeface="Poppins Light"/>
                <a:ea typeface="Poppins Light"/>
                <a:cs typeface="Poppins Light"/>
                <a:sym typeface="Poppins Light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sz="1300" b="0" i="0" u="none" strike="noStrike" cap="none">
                <a:solidFill>
                  <a:srgbClr val="A7D86D"/>
                </a:solidFill>
                <a:latin typeface="Poppins Light"/>
                <a:ea typeface="Poppins Light"/>
                <a:cs typeface="Poppins Light"/>
                <a:sym typeface="Poppins Light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sz="1300" b="0" i="0" u="none" strike="noStrike" cap="none">
                <a:solidFill>
                  <a:srgbClr val="A7D86D"/>
                </a:solidFill>
                <a:latin typeface="Poppins Light"/>
                <a:ea typeface="Poppins Light"/>
                <a:cs typeface="Poppins Light"/>
                <a:sym typeface="Poppins Light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 no illustration">
  <p:cSld name="TITLE_ONLY_1">
    <p:spTree>
      <p:nvGrpSpPr>
        <p:cNvPr id="1" name="Shape 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Google Shape;19;p4"/>
          <p:cNvSpPr txBox="1">
            <a:spLocks noGrp="1"/>
          </p:cNvSpPr>
          <p:nvPr>
            <p:ph type="title"/>
          </p:nvPr>
        </p:nvSpPr>
        <p:spPr>
          <a:xfrm>
            <a:off x="457200" y="1044175"/>
            <a:ext cx="6300300" cy="857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b" anchorCtr="0"/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9pPr>
          </a:lstStyle>
          <a:p>
            <a:endParaRPr/>
          </a:p>
        </p:txBody>
      </p:sp>
      <p:sp>
        <p:nvSpPr>
          <p:cNvPr id="20" name="Google Shape;20;p4"/>
          <p:cNvSpPr txBox="1">
            <a:spLocks noGrp="1"/>
          </p:cNvSpPr>
          <p:nvPr>
            <p:ph type="sldNum" idx="12"/>
          </p:nvPr>
        </p:nvSpPr>
        <p:spPr>
          <a:xfrm>
            <a:off x="8480584" y="4749851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sz="1300" b="0" i="0" u="none" strike="noStrike" cap="none">
                <a:solidFill>
                  <a:srgbClr val="A7D86D"/>
                </a:solidFill>
                <a:latin typeface="Poppins Light"/>
                <a:ea typeface="Poppins Light"/>
                <a:cs typeface="Poppins Light"/>
                <a:sym typeface="Poppins Light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sz="1300" b="0" i="0" u="none" strike="noStrike" cap="none">
                <a:solidFill>
                  <a:srgbClr val="A7D86D"/>
                </a:solidFill>
                <a:latin typeface="Poppins Light"/>
                <a:ea typeface="Poppins Light"/>
                <a:cs typeface="Poppins Light"/>
                <a:sym typeface="Poppins Light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sz="1300" b="0" i="0" u="none" strike="noStrike" cap="none">
                <a:solidFill>
                  <a:srgbClr val="A7D86D"/>
                </a:solidFill>
                <a:latin typeface="Poppins Light"/>
                <a:ea typeface="Poppins Light"/>
                <a:cs typeface="Poppins Light"/>
                <a:sym typeface="Poppins Light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sz="1300" b="0" i="0" u="none" strike="noStrike" cap="none">
                <a:solidFill>
                  <a:srgbClr val="A7D86D"/>
                </a:solidFill>
                <a:latin typeface="Poppins Light"/>
                <a:ea typeface="Poppins Light"/>
                <a:cs typeface="Poppins Light"/>
                <a:sym typeface="Poppins Light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sz="1300" b="0" i="0" u="none" strike="noStrike" cap="none">
                <a:solidFill>
                  <a:srgbClr val="A7D86D"/>
                </a:solidFill>
                <a:latin typeface="Poppins Light"/>
                <a:ea typeface="Poppins Light"/>
                <a:cs typeface="Poppins Light"/>
                <a:sym typeface="Poppins Light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sz="1300" b="0" i="0" u="none" strike="noStrike" cap="none">
                <a:solidFill>
                  <a:srgbClr val="A7D86D"/>
                </a:solidFill>
                <a:latin typeface="Poppins Light"/>
                <a:ea typeface="Poppins Light"/>
                <a:cs typeface="Poppins Light"/>
                <a:sym typeface="Poppins Light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sz="1300" b="0" i="0" u="none" strike="noStrike" cap="none">
                <a:solidFill>
                  <a:srgbClr val="A7D86D"/>
                </a:solidFill>
                <a:latin typeface="Poppins Light"/>
                <a:ea typeface="Poppins Light"/>
                <a:cs typeface="Poppins Light"/>
                <a:sym typeface="Poppins Light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sz="1300" b="0" i="0" u="none" strike="noStrike" cap="none">
                <a:solidFill>
                  <a:srgbClr val="A7D86D"/>
                </a:solidFill>
                <a:latin typeface="Poppins Light"/>
                <a:ea typeface="Poppins Light"/>
                <a:cs typeface="Poppins Light"/>
                <a:sym typeface="Poppins Light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sz="1300" b="0" i="0" u="none" strike="noStrike" cap="none">
                <a:solidFill>
                  <a:srgbClr val="A7D86D"/>
                </a:solidFill>
                <a:latin typeface="Poppins Light"/>
                <a:ea typeface="Poppins Light"/>
                <a:cs typeface="Poppins Light"/>
                <a:sym typeface="Poppins Light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Content" type="obj">
  <p:cSld name="OBJECT">
    <p:spTree>
      <p:nvGrpSpPr>
        <p:cNvPr id="1" name="Shape 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Google Shape;22;p5"/>
          <p:cNvSpPr txBox="1">
            <a:spLocks noGrp="1"/>
          </p:cNvSpPr>
          <p:nvPr>
            <p:ph type="title"/>
          </p:nvPr>
        </p:nvSpPr>
        <p:spPr>
          <a:xfrm>
            <a:off x="457200" y="1044175"/>
            <a:ext cx="6300300" cy="857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b" anchorCtr="0"/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9pPr>
          </a:lstStyle>
          <a:p>
            <a:endParaRPr/>
          </a:p>
        </p:txBody>
      </p:sp>
      <p:sp>
        <p:nvSpPr>
          <p:cNvPr id="23" name="Google Shape;23;p5"/>
          <p:cNvSpPr txBox="1">
            <a:spLocks noGrp="1"/>
          </p:cNvSpPr>
          <p:nvPr>
            <p:ph type="body" idx="1"/>
          </p:nvPr>
        </p:nvSpPr>
        <p:spPr>
          <a:xfrm>
            <a:off x="457200" y="2038350"/>
            <a:ext cx="4929300" cy="186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/>
          <a:lstStyle>
            <a:lvl1pPr marL="457200" lvl="0" indent="-368300" algn="l">
              <a:lnSpc>
                <a:spcPct val="115000"/>
              </a:lnSpc>
              <a:spcBef>
                <a:spcPts val="600"/>
              </a:spcBef>
              <a:spcAft>
                <a:spcPts val="0"/>
              </a:spcAft>
              <a:buSzPts val="2200"/>
              <a:buChar char="●"/>
              <a:defRPr/>
            </a:lvl1pPr>
            <a:lvl2pPr marL="914400" lvl="1" indent="-3683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200"/>
              <a:buChar char="○"/>
              <a:defRPr/>
            </a:lvl2pPr>
            <a:lvl3pPr marL="1371600" lvl="2" indent="-3683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200"/>
              <a:buChar char="■"/>
              <a:defRPr/>
            </a:lvl3pPr>
            <a:lvl4pPr marL="1828800" lvl="3" indent="-3683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200"/>
              <a:buChar char="●"/>
              <a:defRPr/>
            </a:lvl4pPr>
            <a:lvl5pPr marL="2286000" lvl="4" indent="-3683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200"/>
              <a:buChar char="○"/>
              <a:defRPr/>
            </a:lvl5pPr>
            <a:lvl6pPr marL="2743200" lvl="5" indent="-3683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200"/>
              <a:buChar char="■"/>
              <a:defRPr/>
            </a:lvl6pPr>
            <a:lvl7pPr marL="3200400" lvl="6" indent="-3683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200"/>
              <a:buChar char="●"/>
              <a:defRPr/>
            </a:lvl7pPr>
            <a:lvl8pPr marL="3657600" lvl="7" indent="-3683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200"/>
              <a:buChar char="○"/>
              <a:defRPr/>
            </a:lvl8pPr>
            <a:lvl9pPr marL="4114800" lvl="8" indent="-3683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200"/>
              <a:buChar char="■"/>
              <a:defRPr/>
            </a:lvl9pPr>
          </a:lstStyle>
          <a:p>
            <a:endParaRPr/>
          </a:p>
        </p:txBody>
      </p:sp>
      <p:sp>
        <p:nvSpPr>
          <p:cNvPr id="24" name="Google Shape;24;p5"/>
          <p:cNvSpPr txBox="1">
            <a:spLocks noGrp="1"/>
          </p:cNvSpPr>
          <p:nvPr>
            <p:ph type="dt" idx="10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/>
          <a:lstStyle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25" name="Google Shape;25;p5"/>
          <p:cNvSpPr txBox="1">
            <a:spLocks noGrp="1"/>
          </p:cNvSpPr>
          <p:nvPr>
            <p:ph type="ftr" idx="11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/>
          <a:lstStyle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26" name="Google Shape;26;p5"/>
          <p:cNvSpPr txBox="1">
            <a:spLocks noGrp="1"/>
          </p:cNvSpPr>
          <p:nvPr>
            <p:ph type="sldNum" idx="12"/>
          </p:nvPr>
        </p:nvSpPr>
        <p:spPr>
          <a:xfrm>
            <a:off x="8480584" y="4749851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/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/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/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/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/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/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/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/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" name="Google Shape;28;p6"/>
          <p:cNvPicPr preferRelativeResize="0"/>
          <p:nvPr/>
        </p:nvPicPr>
        <p:blipFill rotWithShape="1">
          <a:blip r:embed="rId2">
            <a:alphaModFix/>
          </a:blip>
          <a:srcRect/>
          <a:stretch/>
        </p:blipFill>
        <p:spPr>
          <a:xfrm>
            <a:off x="5541170" y="2518284"/>
            <a:ext cx="3450425" cy="2472825"/>
          </a:xfrm>
          <a:prstGeom prst="rect">
            <a:avLst/>
          </a:prstGeom>
          <a:noFill/>
          <a:ln>
            <a:noFill/>
          </a:ln>
        </p:spPr>
      </p:pic>
      <p:sp>
        <p:nvSpPr>
          <p:cNvPr id="29" name="Google Shape;29;p6"/>
          <p:cNvSpPr txBox="1">
            <a:spLocks noGrp="1"/>
          </p:cNvSpPr>
          <p:nvPr>
            <p:ph type="sldNum" idx="12"/>
          </p:nvPr>
        </p:nvSpPr>
        <p:spPr>
          <a:xfrm>
            <a:off x="8480584" y="4749851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sz="1300" b="0" i="0" u="none" strike="noStrike" cap="none">
                <a:solidFill>
                  <a:srgbClr val="A7D86D"/>
                </a:solidFill>
                <a:latin typeface="Poppins Light"/>
                <a:ea typeface="Poppins Light"/>
                <a:cs typeface="Poppins Light"/>
                <a:sym typeface="Poppins Light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sz="1300" b="0" i="0" u="none" strike="noStrike" cap="none">
                <a:solidFill>
                  <a:srgbClr val="A7D86D"/>
                </a:solidFill>
                <a:latin typeface="Poppins Light"/>
                <a:ea typeface="Poppins Light"/>
                <a:cs typeface="Poppins Light"/>
                <a:sym typeface="Poppins Light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sz="1300" b="0" i="0" u="none" strike="noStrike" cap="none">
                <a:solidFill>
                  <a:srgbClr val="A7D86D"/>
                </a:solidFill>
                <a:latin typeface="Poppins Light"/>
                <a:ea typeface="Poppins Light"/>
                <a:cs typeface="Poppins Light"/>
                <a:sym typeface="Poppins Light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sz="1300" b="0" i="0" u="none" strike="noStrike" cap="none">
                <a:solidFill>
                  <a:srgbClr val="A7D86D"/>
                </a:solidFill>
                <a:latin typeface="Poppins Light"/>
                <a:ea typeface="Poppins Light"/>
                <a:cs typeface="Poppins Light"/>
                <a:sym typeface="Poppins Light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sz="1300" b="0" i="0" u="none" strike="noStrike" cap="none">
                <a:solidFill>
                  <a:srgbClr val="A7D86D"/>
                </a:solidFill>
                <a:latin typeface="Poppins Light"/>
                <a:ea typeface="Poppins Light"/>
                <a:cs typeface="Poppins Light"/>
                <a:sym typeface="Poppins Light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sz="1300" b="0" i="0" u="none" strike="noStrike" cap="none">
                <a:solidFill>
                  <a:srgbClr val="A7D86D"/>
                </a:solidFill>
                <a:latin typeface="Poppins Light"/>
                <a:ea typeface="Poppins Light"/>
                <a:cs typeface="Poppins Light"/>
                <a:sym typeface="Poppins Light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sz="1300" b="0" i="0" u="none" strike="noStrike" cap="none">
                <a:solidFill>
                  <a:srgbClr val="A7D86D"/>
                </a:solidFill>
                <a:latin typeface="Poppins Light"/>
                <a:ea typeface="Poppins Light"/>
                <a:cs typeface="Poppins Light"/>
                <a:sym typeface="Poppins Light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sz="1300" b="0" i="0" u="none" strike="noStrike" cap="none">
                <a:solidFill>
                  <a:srgbClr val="A7D86D"/>
                </a:solidFill>
                <a:latin typeface="Poppins Light"/>
                <a:ea typeface="Poppins Light"/>
                <a:cs typeface="Poppins Light"/>
                <a:sym typeface="Poppins Light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sz="1300" b="0" i="0" u="none" strike="noStrike" cap="none">
                <a:solidFill>
                  <a:srgbClr val="A7D86D"/>
                </a:solidFill>
                <a:latin typeface="Poppins Light"/>
                <a:ea typeface="Poppins Light"/>
                <a:cs typeface="Poppins Light"/>
                <a:sym typeface="Poppins Light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+ 3 columns">
  <p:cSld name="TITLE_AND_TWO_COLUMNS_1">
    <p:spTree>
      <p:nvGrpSpPr>
        <p:cNvPr id="1" name="Shape 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Google Shape;31;p7"/>
          <p:cNvSpPr txBox="1">
            <a:spLocks noGrp="1"/>
          </p:cNvSpPr>
          <p:nvPr>
            <p:ph type="title"/>
          </p:nvPr>
        </p:nvSpPr>
        <p:spPr>
          <a:xfrm>
            <a:off x="457200" y="1044175"/>
            <a:ext cx="6300300" cy="857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b" anchorCtr="0"/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9pPr>
          </a:lstStyle>
          <a:p>
            <a:endParaRPr/>
          </a:p>
        </p:txBody>
      </p:sp>
      <p:sp>
        <p:nvSpPr>
          <p:cNvPr id="32" name="Google Shape;32;p7"/>
          <p:cNvSpPr txBox="1">
            <a:spLocks noGrp="1"/>
          </p:cNvSpPr>
          <p:nvPr>
            <p:ph type="body" idx="1"/>
          </p:nvPr>
        </p:nvSpPr>
        <p:spPr>
          <a:xfrm>
            <a:off x="457200" y="2082325"/>
            <a:ext cx="2359800" cy="2843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/>
          <a:lstStyle>
            <a:lvl1pPr marL="457200" lvl="0" indent="-330200" algn="l">
              <a:lnSpc>
                <a:spcPct val="115000"/>
              </a:lnSpc>
              <a:spcBef>
                <a:spcPts val="600"/>
              </a:spcBef>
              <a:spcAft>
                <a:spcPts val="0"/>
              </a:spcAft>
              <a:buSzPts val="1600"/>
              <a:buChar char="●"/>
              <a:defRPr sz="1600"/>
            </a:lvl1pPr>
            <a:lvl2pPr marL="914400" lvl="1" indent="-330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600"/>
              <a:buChar char="○"/>
              <a:defRPr sz="1600"/>
            </a:lvl2pPr>
            <a:lvl3pPr marL="1371600" lvl="2" indent="-330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600"/>
              <a:buChar char="■"/>
              <a:defRPr sz="1600"/>
            </a:lvl3pPr>
            <a:lvl4pPr marL="1828800" lvl="3" indent="-330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600"/>
              <a:buChar char="●"/>
              <a:defRPr sz="1600"/>
            </a:lvl4pPr>
            <a:lvl5pPr marL="2286000" lvl="4" indent="-330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600"/>
              <a:buChar char="○"/>
              <a:defRPr sz="1600"/>
            </a:lvl5pPr>
            <a:lvl6pPr marL="2743200" lvl="5" indent="-330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600"/>
              <a:buChar char="■"/>
              <a:defRPr sz="1600"/>
            </a:lvl6pPr>
            <a:lvl7pPr marL="3200400" lvl="6" indent="-330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600"/>
              <a:buChar char="●"/>
              <a:defRPr sz="1600"/>
            </a:lvl7pPr>
            <a:lvl8pPr marL="3657600" lvl="7" indent="-330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600"/>
              <a:buChar char="○"/>
              <a:defRPr sz="1600"/>
            </a:lvl8pPr>
            <a:lvl9pPr marL="4114800" lvl="8" indent="-330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600"/>
              <a:buChar char="■"/>
              <a:defRPr sz="1600"/>
            </a:lvl9pPr>
          </a:lstStyle>
          <a:p>
            <a:endParaRPr/>
          </a:p>
        </p:txBody>
      </p:sp>
      <p:sp>
        <p:nvSpPr>
          <p:cNvPr id="33" name="Google Shape;33;p7"/>
          <p:cNvSpPr txBox="1">
            <a:spLocks noGrp="1"/>
          </p:cNvSpPr>
          <p:nvPr>
            <p:ph type="body" idx="2"/>
          </p:nvPr>
        </p:nvSpPr>
        <p:spPr>
          <a:xfrm>
            <a:off x="3392100" y="2082325"/>
            <a:ext cx="2359800" cy="2843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/>
          <a:lstStyle>
            <a:lvl1pPr marL="457200" lvl="0" indent="-330200" algn="l">
              <a:lnSpc>
                <a:spcPct val="115000"/>
              </a:lnSpc>
              <a:spcBef>
                <a:spcPts val="600"/>
              </a:spcBef>
              <a:spcAft>
                <a:spcPts val="0"/>
              </a:spcAft>
              <a:buSzPts val="1600"/>
              <a:buChar char="●"/>
              <a:defRPr sz="1600"/>
            </a:lvl1pPr>
            <a:lvl2pPr marL="914400" lvl="1" indent="-330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600"/>
              <a:buChar char="○"/>
              <a:defRPr sz="1600"/>
            </a:lvl2pPr>
            <a:lvl3pPr marL="1371600" lvl="2" indent="-330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600"/>
              <a:buChar char="■"/>
              <a:defRPr sz="1600"/>
            </a:lvl3pPr>
            <a:lvl4pPr marL="1828800" lvl="3" indent="-330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600"/>
              <a:buChar char="●"/>
              <a:defRPr sz="1600"/>
            </a:lvl4pPr>
            <a:lvl5pPr marL="2286000" lvl="4" indent="-330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600"/>
              <a:buChar char="○"/>
              <a:defRPr sz="1600"/>
            </a:lvl5pPr>
            <a:lvl6pPr marL="2743200" lvl="5" indent="-330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600"/>
              <a:buChar char="■"/>
              <a:defRPr sz="1600"/>
            </a:lvl6pPr>
            <a:lvl7pPr marL="3200400" lvl="6" indent="-330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600"/>
              <a:buChar char="●"/>
              <a:defRPr sz="1600"/>
            </a:lvl7pPr>
            <a:lvl8pPr marL="3657600" lvl="7" indent="-330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600"/>
              <a:buChar char="○"/>
              <a:defRPr sz="1600"/>
            </a:lvl8pPr>
            <a:lvl9pPr marL="4114800" lvl="8" indent="-330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600"/>
              <a:buChar char="■"/>
              <a:defRPr sz="1600"/>
            </a:lvl9pPr>
          </a:lstStyle>
          <a:p>
            <a:endParaRPr/>
          </a:p>
        </p:txBody>
      </p:sp>
      <p:sp>
        <p:nvSpPr>
          <p:cNvPr id="34" name="Google Shape;34;p7"/>
          <p:cNvSpPr txBox="1">
            <a:spLocks noGrp="1"/>
          </p:cNvSpPr>
          <p:nvPr>
            <p:ph type="body" idx="3"/>
          </p:nvPr>
        </p:nvSpPr>
        <p:spPr>
          <a:xfrm>
            <a:off x="6326997" y="2082325"/>
            <a:ext cx="2359800" cy="2843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/>
          <a:lstStyle>
            <a:lvl1pPr marL="457200" lvl="0" indent="-330200" algn="l">
              <a:lnSpc>
                <a:spcPct val="115000"/>
              </a:lnSpc>
              <a:spcBef>
                <a:spcPts val="600"/>
              </a:spcBef>
              <a:spcAft>
                <a:spcPts val="0"/>
              </a:spcAft>
              <a:buSzPts val="1600"/>
              <a:buChar char="●"/>
              <a:defRPr sz="1600"/>
            </a:lvl1pPr>
            <a:lvl2pPr marL="914400" lvl="1" indent="-330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600"/>
              <a:buChar char="○"/>
              <a:defRPr sz="1600"/>
            </a:lvl2pPr>
            <a:lvl3pPr marL="1371600" lvl="2" indent="-330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600"/>
              <a:buChar char="■"/>
              <a:defRPr sz="1600"/>
            </a:lvl3pPr>
            <a:lvl4pPr marL="1828800" lvl="3" indent="-330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600"/>
              <a:buChar char="●"/>
              <a:defRPr sz="1600"/>
            </a:lvl4pPr>
            <a:lvl5pPr marL="2286000" lvl="4" indent="-330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600"/>
              <a:buChar char="○"/>
              <a:defRPr sz="1600"/>
            </a:lvl5pPr>
            <a:lvl6pPr marL="2743200" lvl="5" indent="-330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600"/>
              <a:buChar char="■"/>
              <a:defRPr sz="1600"/>
            </a:lvl6pPr>
            <a:lvl7pPr marL="3200400" lvl="6" indent="-330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600"/>
              <a:buChar char="●"/>
              <a:defRPr sz="1600"/>
            </a:lvl7pPr>
            <a:lvl8pPr marL="3657600" lvl="7" indent="-330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600"/>
              <a:buChar char="○"/>
              <a:defRPr sz="1600"/>
            </a:lvl8pPr>
            <a:lvl9pPr marL="4114800" lvl="8" indent="-330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600"/>
              <a:buChar char="■"/>
              <a:defRPr sz="1600"/>
            </a:lvl9pPr>
          </a:lstStyle>
          <a:p>
            <a:endParaRPr/>
          </a:p>
        </p:txBody>
      </p:sp>
      <p:sp>
        <p:nvSpPr>
          <p:cNvPr id="35" name="Google Shape;35;p7"/>
          <p:cNvSpPr txBox="1">
            <a:spLocks noGrp="1"/>
          </p:cNvSpPr>
          <p:nvPr>
            <p:ph type="sldNum" idx="12"/>
          </p:nvPr>
        </p:nvSpPr>
        <p:spPr>
          <a:xfrm>
            <a:off x="8480584" y="4749851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sz="1300" b="0" i="0" u="none" strike="noStrike" cap="none">
                <a:solidFill>
                  <a:srgbClr val="A7D86D"/>
                </a:solidFill>
                <a:latin typeface="Poppins Light"/>
                <a:ea typeface="Poppins Light"/>
                <a:cs typeface="Poppins Light"/>
                <a:sym typeface="Poppins Light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sz="1300" b="0" i="0" u="none" strike="noStrike" cap="none">
                <a:solidFill>
                  <a:srgbClr val="A7D86D"/>
                </a:solidFill>
                <a:latin typeface="Poppins Light"/>
                <a:ea typeface="Poppins Light"/>
                <a:cs typeface="Poppins Light"/>
                <a:sym typeface="Poppins Light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sz="1300" b="0" i="0" u="none" strike="noStrike" cap="none">
                <a:solidFill>
                  <a:srgbClr val="A7D86D"/>
                </a:solidFill>
                <a:latin typeface="Poppins Light"/>
                <a:ea typeface="Poppins Light"/>
                <a:cs typeface="Poppins Light"/>
                <a:sym typeface="Poppins Light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sz="1300" b="0" i="0" u="none" strike="noStrike" cap="none">
                <a:solidFill>
                  <a:srgbClr val="A7D86D"/>
                </a:solidFill>
                <a:latin typeface="Poppins Light"/>
                <a:ea typeface="Poppins Light"/>
                <a:cs typeface="Poppins Light"/>
                <a:sym typeface="Poppins Light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sz="1300" b="0" i="0" u="none" strike="noStrike" cap="none">
                <a:solidFill>
                  <a:srgbClr val="A7D86D"/>
                </a:solidFill>
                <a:latin typeface="Poppins Light"/>
                <a:ea typeface="Poppins Light"/>
                <a:cs typeface="Poppins Light"/>
                <a:sym typeface="Poppins Light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sz="1300" b="0" i="0" u="none" strike="noStrike" cap="none">
                <a:solidFill>
                  <a:srgbClr val="A7D86D"/>
                </a:solidFill>
                <a:latin typeface="Poppins Light"/>
                <a:ea typeface="Poppins Light"/>
                <a:cs typeface="Poppins Light"/>
                <a:sym typeface="Poppins Light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sz="1300" b="0" i="0" u="none" strike="noStrike" cap="none">
                <a:solidFill>
                  <a:srgbClr val="A7D86D"/>
                </a:solidFill>
                <a:latin typeface="Poppins Light"/>
                <a:ea typeface="Poppins Light"/>
                <a:cs typeface="Poppins Light"/>
                <a:sym typeface="Poppins Light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sz="1300" b="0" i="0" u="none" strike="noStrike" cap="none">
                <a:solidFill>
                  <a:srgbClr val="A7D86D"/>
                </a:solidFill>
                <a:latin typeface="Poppins Light"/>
                <a:ea typeface="Poppins Light"/>
                <a:cs typeface="Poppins Light"/>
                <a:sym typeface="Poppins Light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sz="1300" b="0" i="0" u="none" strike="noStrike" cap="none">
                <a:solidFill>
                  <a:srgbClr val="A7D86D"/>
                </a:solidFill>
                <a:latin typeface="Poppins Light"/>
                <a:ea typeface="Poppins Light"/>
                <a:cs typeface="Poppins Light"/>
                <a:sym typeface="Poppins Light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+ 1 column" type="tx">
  <p:cSld name="TITLE_AND_BODY">
    <p:spTree>
      <p:nvGrpSpPr>
        <p:cNvPr id="1" name="Shape 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7" name="Google Shape;37;p8"/>
          <p:cNvPicPr preferRelativeResize="0"/>
          <p:nvPr/>
        </p:nvPicPr>
        <p:blipFill rotWithShape="1">
          <a:blip r:embed="rId2">
            <a:alphaModFix/>
          </a:blip>
          <a:srcRect/>
          <a:stretch/>
        </p:blipFill>
        <p:spPr>
          <a:xfrm>
            <a:off x="5289349" y="2301324"/>
            <a:ext cx="3702249" cy="2686125"/>
          </a:xfrm>
          <a:prstGeom prst="rect">
            <a:avLst/>
          </a:prstGeom>
          <a:noFill/>
          <a:ln>
            <a:noFill/>
          </a:ln>
        </p:spPr>
      </p:pic>
      <p:sp>
        <p:nvSpPr>
          <p:cNvPr id="38" name="Google Shape;38;p8"/>
          <p:cNvSpPr txBox="1">
            <a:spLocks noGrp="1"/>
          </p:cNvSpPr>
          <p:nvPr>
            <p:ph type="title"/>
          </p:nvPr>
        </p:nvSpPr>
        <p:spPr>
          <a:xfrm>
            <a:off x="457200" y="1044175"/>
            <a:ext cx="6300300" cy="857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b" anchorCtr="0"/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9pPr>
          </a:lstStyle>
          <a:p>
            <a:endParaRPr/>
          </a:p>
        </p:txBody>
      </p:sp>
      <p:sp>
        <p:nvSpPr>
          <p:cNvPr id="39" name="Google Shape;39;p8"/>
          <p:cNvSpPr txBox="1">
            <a:spLocks noGrp="1"/>
          </p:cNvSpPr>
          <p:nvPr>
            <p:ph type="body" idx="1"/>
          </p:nvPr>
        </p:nvSpPr>
        <p:spPr>
          <a:xfrm>
            <a:off x="457200" y="2038350"/>
            <a:ext cx="4929300" cy="186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/>
          <a:lstStyle>
            <a:lvl1pPr marL="457200" lvl="0" indent="-368300" algn="l">
              <a:lnSpc>
                <a:spcPct val="115000"/>
              </a:lnSpc>
              <a:spcBef>
                <a:spcPts val="600"/>
              </a:spcBef>
              <a:spcAft>
                <a:spcPts val="0"/>
              </a:spcAft>
              <a:buSzPts val="2200"/>
              <a:buChar char="●"/>
              <a:defRPr/>
            </a:lvl1pPr>
            <a:lvl2pPr marL="914400" lvl="1" indent="-3683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200"/>
              <a:buChar char="○"/>
              <a:defRPr/>
            </a:lvl2pPr>
            <a:lvl3pPr marL="1371600" lvl="2" indent="-3683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200"/>
              <a:buChar char="■"/>
              <a:defRPr/>
            </a:lvl3pPr>
            <a:lvl4pPr marL="1828800" lvl="3" indent="-3683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200"/>
              <a:buChar char="●"/>
              <a:defRPr/>
            </a:lvl4pPr>
            <a:lvl5pPr marL="2286000" lvl="4" indent="-3683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200"/>
              <a:buChar char="○"/>
              <a:defRPr/>
            </a:lvl5pPr>
            <a:lvl6pPr marL="2743200" lvl="5" indent="-3683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200"/>
              <a:buChar char="■"/>
              <a:defRPr/>
            </a:lvl6pPr>
            <a:lvl7pPr marL="3200400" lvl="6" indent="-3683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200"/>
              <a:buChar char="●"/>
              <a:defRPr/>
            </a:lvl7pPr>
            <a:lvl8pPr marL="3657600" lvl="7" indent="-3683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200"/>
              <a:buChar char="○"/>
              <a:defRPr/>
            </a:lvl8pPr>
            <a:lvl9pPr marL="4114800" lvl="8" indent="-3683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200"/>
              <a:buChar char="■"/>
              <a:defRPr/>
            </a:lvl9pPr>
          </a:lstStyle>
          <a:p>
            <a:endParaRPr/>
          </a:p>
        </p:txBody>
      </p:sp>
      <p:sp>
        <p:nvSpPr>
          <p:cNvPr id="40" name="Google Shape;40;p8"/>
          <p:cNvSpPr txBox="1">
            <a:spLocks noGrp="1"/>
          </p:cNvSpPr>
          <p:nvPr>
            <p:ph type="sldNum" idx="12"/>
          </p:nvPr>
        </p:nvSpPr>
        <p:spPr>
          <a:xfrm>
            <a:off x="8480584" y="4749851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sz="1300" b="0" i="0" u="none" strike="noStrike" cap="none">
                <a:solidFill>
                  <a:srgbClr val="A7D86D"/>
                </a:solidFill>
                <a:latin typeface="Poppins Light"/>
                <a:ea typeface="Poppins Light"/>
                <a:cs typeface="Poppins Light"/>
                <a:sym typeface="Poppins Light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sz="1300" b="0" i="0" u="none" strike="noStrike" cap="none">
                <a:solidFill>
                  <a:srgbClr val="A7D86D"/>
                </a:solidFill>
                <a:latin typeface="Poppins Light"/>
                <a:ea typeface="Poppins Light"/>
                <a:cs typeface="Poppins Light"/>
                <a:sym typeface="Poppins Light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sz="1300" b="0" i="0" u="none" strike="noStrike" cap="none">
                <a:solidFill>
                  <a:srgbClr val="A7D86D"/>
                </a:solidFill>
                <a:latin typeface="Poppins Light"/>
                <a:ea typeface="Poppins Light"/>
                <a:cs typeface="Poppins Light"/>
                <a:sym typeface="Poppins Light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sz="1300" b="0" i="0" u="none" strike="noStrike" cap="none">
                <a:solidFill>
                  <a:srgbClr val="A7D86D"/>
                </a:solidFill>
                <a:latin typeface="Poppins Light"/>
                <a:ea typeface="Poppins Light"/>
                <a:cs typeface="Poppins Light"/>
                <a:sym typeface="Poppins Light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sz="1300" b="0" i="0" u="none" strike="noStrike" cap="none">
                <a:solidFill>
                  <a:srgbClr val="A7D86D"/>
                </a:solidFill>
                <a:latin typeface="Poppins Light"/>
                <a:ea typeface="Poppins Light"/>
                <a:cs typeface="Poppins Light"/>
                <a:sym typeface="Poppins Light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sz="1300" b="0" i="0" u="none" strike="noStrike" cap="none">
                <a:solidFill>
                  <a:srgbClr val="A7D86D"/>
                </a:solidFill>
                <a:latin typeface="Poppins Light"/>
                <a:ea typeface="Poppins Light"/>
                <a:cs typeface="Poppins Light"/>
                <a:sym typeface="Poppins Light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sz="1300" b="0" i="0" u="none" strike="noStrike" cap="none">
                <a:solidFill>
                  <a:srgbClr val="A7D86D"/>
                </a:solidFill>
                <a:latin typeface="Poppins Light"/>
                <a:ea typeface="Poppins Light"/>
                <a:cs typeface="Poppins Light"/>
                <a:sym typeface="Poppins Light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sz="1300" b="0" i="0" u="none" strike="noStrike" cap="none">
                <a:solidFill>
                  <a:srgbClr val="A7D86D"/>
                </a:solidFill>
                <a:latin typeface="Poppins Light"/>
                <a:ea typeface="Poppins Light"/>
                <a:cs typeface="Poppins Light"/>
                <a:sym typeface="Poppins Light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sz="1300" b="0" i="0" u="none" strike="noStrike" cap="none">
                <a:solidFill>
                  <a:srgbClr val="A7D86D"/>
                </a:solidFill>
                <a:latin typeface="Poppins Light"/>
                <a:ea typeface="Poppins Light"/>
                <a:cs typeface="Poppins Light"/>
                <a:sym typeface="Poppins Light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imple-light">
    <p:bg>
      <p:bgPr>
        <a:solidFill>
          <a:srgbClr val="FFFFFF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457200" y="1044175"/>
            <a:ext cx="6300300" cy="857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b" anchorCtr="0"/>
          <a:lstStyle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A7D86D"/>
              </a:buClr>
              <a:buSzPts val="4800"/>
              <a:buFont typeface="Poppins"/>
              <a:buNone/>
              <a:defRPr sz="4800" b="1" i="0" u="none" strike="noStrike" cap="none">
                <a:solidFill>
                  <a:srgbClr val="A7D86D"/>
                </a:solidFill>
                <a:latin typeface="Poppins"/>
                <a:ea typeface="Poppins"/>
                <a:cs typeface="Poppins"/>
                <a:sym typeface="Poppins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A7D86D"/>
              </a:buClr>
              <a:buSzPts val="4800"/>
              <a:buFont typeface="Poppins"/>
              <a:buNone/>
              <a:defRPr sz="4800" b="1" i="0" u="none" strike="noStrike" cap="none">
                <a:solidFill>
                  <a:srgbClr val="A7D86D"/>
                </a:solidFill>
                <a:latin typeface="Poppins"/>
                <a:ea typeface="Poppins"/>
                <a:cs typeface="Poppins"/>
                <a:sym typeface="Poppins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A7D86D"/>
              </a:buClr>
              <a:buSzPts val="4800"/>
              <a:buFont typeface="Poppins"/>
              <a:buNone/>
              <a:defRPr sz="4800" b="1" i="0" u="none" strike="noStrike" cap="none">
                <a:solidFill>
                  <a:srgbClr val="A7D86D"/>
                </a:solidFill>
                <a:latin typeface="Poppins"/>
                <a:ea typeface="Poppins"/>
                <a:cs typeface="Poppins"/>
                <a:sym typeface="Poppins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A7D86D"/>
              </a:buClr>
              <a:buSzPts val="4800"/>
              <a:buFont typeface="Poppins"/>
              <a:buNone/>
              <a:defRPr sz="4800" b="1" i="0" u="none" strike="noStrike" cap="none">
                <a:solidFill>
                  <a:srgbClr val="A7D86D"/>
                </a:solidFill>
                <a:latin typeface="Poppins"/>
                <a:ea typeface="Poppins"/>
                <a:cs typeface="Poppins"/>
                <a:sym typeface="Poppins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A7D86D"/>
              </a:buClr>
              <a:buSzPts val="4800"/>
              <a:buFont typeface="Poppins"/>
              <a:buNone/>
              <a:defRPr sz="4800" b="1" i="0" u="none" strike="noStrike" cap="none">
                <a:solidFill>
                  <a:srgbClr val="A7D86D"/>
                </a:solidFill>
                <a:latin typeface="Poppins"/>
                <a:ea typeface="Poppins"/>
                <a:cs typeface="Poppins"/>
                <a:sym typeface="Poppins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A7D86D"/>
              </a:buClr>
              <a:buSzPts val="4800"/>
              <a:buFont typeface="Poppins"/>
              <a:buNone/>
              <a:defRPr sz="4800" b="1" i="0" u="none" strike="noStrike" cap="none">
                <a:solidFill>
                  <a:srgbClr val="A7D86D"/>
                </a:solidFill>
                <a:latin typeface="Poppins"/>
                <a:ea typeface="Poppins"/>
                <a:cs typeface="Poppins"/>
                <a:sym typeface="Poppins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A7D86D"/>
              </a:buClr>
              <a:buSzPts val="4800"/>
              <a:buFont typeface="Poppins"/>
              <a:buNone/>
              <a:defRPr sz="4800" b="1" i="0" u="none" strike="noStrike" cap="none">
                <a:solidFill>
                  <a:srgbClr val="A7D86D"/>
                </a:solidFill>
                <a:latin typeface="Poppins"/>
                <a:ea typeface="Poppins"/>
                <a:cs typeface="Poppins"/>
                <a:sym typeface="Poppins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A7D86D"/>
              </a:buClr>
              <a:buSzPts val="4800"/>
              <a:buFont typeface="Poppins"/>
              <a:buNone/>
              <a:defRPr sz="4800" b="1" i="0" u="none" strike="noStrike" cap="none">
                <a:solidFill>
                  <a:srgbClr val="A7D86D"/>
                </a:solidFill>
                <a:latin typeface="Poppins"/>
                <a:ea typeface="Poppins"/>
                <a:cs typeface="Poppins"/>
                <a:sym typeface="Poppins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A7D86D"/>
              </a:buClr>
              <a:buSzPts val="4800"/>
              <a:buFont typeface="Poppins"/>
              <a:buNone/>
              <a:defRPr sz="4800" b="1" i="0" u="none" strike="noStrike" cap="none">
                <a:solidFill>
                  <a:srgbClr val="A7D86D"/>
                </a:solidFill>
                <a:latin typeface="Poppins"/>
                <a:ea typeface="Poppins"/>
                <a:cs typeface="Poppins"/>
                <a:sym typeface="Poppins"/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457200" y="2038350"/>
            <a:ext cx="4929300" cy="186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/>
          <a:lstStyle>
            <a:lvl1pPr marL="457200" marR="0" lvl="0" indent="-368300" algn="l" rtl="0">
              <a:lnSpc>
                <a:spcPct val="115000"/>
              </a:lnSpc>
              <a:spcBef>
                <a:spcPts val="600"/>
              </a:spcBef>
              <a:spcAft>
                <a:spcPts val="0"/>
              </a:spcAft>
              <a:buClr>
                <a:srgbClr val="A7D86D"/>
              </a:buClr>
              <a:buSzPts val="2200"/>
              <a:buFont typeface="Muli Light"/>
              <a:buChar char="●"/>
              <a:defRPr sz="2200" b="0" i="0" u="none" strike="noStrike" cap="none">
                <a:solidFill>
                  <a:srgbClr val="65617D"/>
                </a:solidFill>
                <a:latin typeface="Muli Light"/>
                <a:ea typeface="Muli Light"/>
                <a:cs typeface="Muli Light"/>
                <a:sym typeface="Muli Light"/>
              </a:defRPr>
            </a:lvl1pPr>
            <a:lvl2pPr marL="914400" marR="0" lvl="1" indent="-3683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A7A4BC"/>
              </a:buClr>
              <a:buSzPts val="2200"/>
              <a:buFont typeface="Muli Light"/>
              <a:buChar char="○"/>
              <a:defRPr sz="2200" b="0" i="0" u="none" strike="noStrike" cap="none">
                <a:solidFill>
                  <a:srgbClr val="65617D"/>
                </a:solidFill>
                <a:latin typeface="Muli Light"/>
                <a:ea typeface="Muli Light"/>
                <a:cs typeface="Muli Light"/>
                <a:sym typeface="Muli Light"/>
              </a:defRPr>
            </a:lvl2pPr>
            <a:lvl3pPr marL="1371600" marR="0" lvl="2" indent="-3683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A7A4BC"/>
              </a:buClr>
              <a:buSzPts val="2200"/>
              <a:buFont typeface="Muli Light"/>
              <a:buChar char="■"/>
              <a:defRPr sz="2200" b="0" i="0" u="none" strike="noStrike" cap="none">
                <a:solidFill>
                  <a:srgbClr val="65617D"/>
                </a:solidFill>
                <a:latin typeface="Muli Light"/>
                <a:ea typeface="Muli Light"/>
                <a:cs typeface="Muli Light"/>
                <a:sym typeface="Muli Light"/>
              </a:defRPr>
            </a:lvl3pPr>
            <a:lvl4pPr marL="1828800" marR="0" lvl="3" indent="-3683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A7A4BC"/>
              </a:buClr>
              <a:buSzPts val="2200"/>
              <a:buFont typeface="Muli Light"/>
              <a:buChar char="●"/>
              <a:defRPr sz="2200" b="0" i="0" u="none" strike="noStrike" cap="none">
                <a:solidFill>
                  <a:srgbClr val="65617D"/>
                </a:solidFill>
                <a:latin typeface="Muli Light"/>
                <a:ea typeface="Muli Light"/>
                <a:cs typeface="Muli Light"/>
                <a:sym typeface="Muli Light"/>
              </a:defRPr>
            </a:lvl4pPr>
            <a:lvl5pPr marL="2286000" marR="0" lvl="4" indent="-3683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A7A4BC"/>
              </a:buClr>
              <a:buSzPts val="2200"/>
              <a:buFont typeface="Muli Light"/>
              <a:buChar char="○"/>
              <a:defRPr sz="2200" b="0" i="0" u="none" strike="noStrike" cap="none">
                <a:solidFill>
                  <a:srgbClr val="65617D"/>
                </a:solidFill>
                <a:latin typeface="Muli Light"/>
                <a:ea typeface="Muli Light"/>
                <a:cs typeface="Muli Light"/>
                <a:sym typeface="Muli Light"/>
              </a:defRPr>
            </a:lvl5pPr>
            <a:lvl6pPr marL="2743200" marR="0" lvl="5" indent="-3683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A7A4BC"/>
              </a:buClr>
              <a:buSzPts val="2200"/>
              <a:buFont typeface="Muli Light"/>
              <a:buChar char="■"/>
              <a:defRPr sz="2200" b="0" i="0" u="none" strike="noStrike" cap="none">
                <a:solidFill>
                  <a:srgbClr val="65617D"/>
                </a:solidFill>
                <a:latin typeface="Muli Light"/>
                <a:ea typeface="Muli Light"/>
                <a:cs typeface="Muli Light"/>
                <a:sym typeface="Muli Light"/>
              </a:defRPr>
            </a:lvl6pPr>
            <a:lvl7pPr marL="3200400" marR="0" lvl="6" indent="-3683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A7A4BC"/>
              </a:buClr>
              <a:buSzPts val="2200"/>
              <a:buFont typeface="Muli Light"/>
              <a:buChar char="●"/>
              <a:defRPr sz="2200" b="0" i="0" u="none" strike="noStrike" cap="none">
                <a:solidFill>
                  <a:srgbClr val="65617D"/>
                </a:solidFill>
                <a:latin typeface="Muli Light"/>
                <a:ea typeface="Muli Light"/>
                <a:cs typeface="Muli Light"/>
                <a:sym typeface="Muli Light"/>
              </a:defRPr>
            </a:lvl7pPr>
            <a:lvl8pPr marL="3657600" marR="0" lvl="7" indent="-3683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A7A4BC"/>
              </a:buClr>
              <a:buSzPts val="2200"/>
              <a:buFont typeface="Muli Light"/>
              <a:buChar char="○"/>
              <a:defRPr sz="2200" b="0" i="0" u="none" strike="noStrike" cap="none">
                <a:solidFill>
                  <a:srgbClr val="65617D"/>
                </a:solidFill>
                <a:latin typeface="Muli Light"/>
                <a:ea typeface="Muli Light"/>
                <a:cs typeface="Muli Light"/>
                <a:sym typeface="Muli Light"/>
              </a:defRPr>
            </a:lvl8pPr>
            <a:lvl9pPr marL="4114800" marR="0" lvl="8" indent="-3683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A7A4BC"/>
              </a:buClr>
              <a:buSzPts val="2200"/>
              <a:buFont typeface="Muli Light"/>
              <a:buChar char="■"/>
              <a:defRPr sz="2200" b="0" i="0" u="none" strike="noStrike" cap="none">
                <a:solidFill>
                  <a:srgbClr val="65617D"/>
                </a:solidFill>
                <a:latin typeface="Muli Light"/>
                <a:ea typeface="Muli Light"/>
                <a:cs typeface="Muli Light"/>
                <a:sym typeface="Muli Light"/>
              </a:defRPr>
            </a:lvl9pPr>
          </a:lstStyle>
          <a:p>
            <a:endParaRPr/>
          </a:p>
        </p:txBody>
      </p:sp>
      <p:sp>
        <p:nvSpPr>
          <p:cNvPr id="8" name="Google Shape;8;p1"/>
          <p:cNvSpPr txBox="1">
            <a:spLocks noGrp="1"/>
          </p:cNvSpPr>
          <p:nvPr>
            <p:ph type="sldNum" idx="12"/>
          </p:nvPr>
        </p:nvSpPr>
        <p:spPr>
          <a:xfrm>
            <a:off x="8480584" y="4749851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>
            <a:lvl1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sz="1300" b="0" i="0" u="none" strike="noStrike" cap="none">
                <a:solidFill>
                  <a:srgbClr val="A7D86D"/>
                </a:solidFill>
                <a:latin typeface="Poppins Light"/>
                <a:ea typeface="Poppins Light"/>
                <a:cs typeface="Poppins Light"/>
                <a:sym typeface="Poppins Light"/>
              </a:defRPr>
            </a:lvl1pPr>
            <a:lvl2pPr marL="0" marR="0" lvl="1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sz="1300" b="0" i="0" u="none" strike="noStrike" cap="none">
                <a:solidFill>
                  <a:srgbClr val="A7D86D"/>
                </a:solidFill>
                <a:latin typeface="Poppins Light"/>
                <a:ea typeface="Poppins Light"/>
                <a:cs typeface="Poppins Light"/>
                <a:sym typeface="Poppins Light"/>
              </a:defRPr>
            </a:lvl2pPr>
            <a:lvl3pPr marL="0" marR="0" lvl="2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sz="1300" b="0" i="0" u="none" strike="noStrike" cap="none">
                <a:solidFill>
                  <a:srgbClr val="A7D86D"/>
                </a:solidFill>
                <a:latin typeface="Poppins Light"/>
                <a:ea typeface="Poppins Light"/>
                <a:cs typeface="Poppins Light"/>
                <a:sym typeface="Poppins Light"/>
              </a:defRPr>
            </a:lvl3pPr>
            <a:lvl4pPr marL="0" marR="0" lvl="3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sz="1300" b="0" i="0" u="none" strike="noStrike" cap="none">
                <a:solidFill>
                  <a:srgbClr val="A7D86D"/>
                </a:solidFill>
                <a:latin typeface="Poppins Light"/>
                <a:ea typeface="Poppins Light"/>
                <a:cs typeface="Poppins Light"/>
                <a:sym typeface="Poppins Light"/>
              </a:defRPr>
            </a:lvl4pPr>
            <a:lvl5pPr marL="0" marR="0" lvl="4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sz="1300" b="0" i="0" u="none" strike="noStrike" cap="none">
                <a:solidFill>
                  <a:srgbClr val="A7D86D"/>
                </a:solidFill>
                <a:latin typeface="Poppins Light"/>
                <a:ea typeface="Poppins Light"/>
                <a:cs typeface="Poppins Light"/>
                <a:sym typeface="Poppins Light"/>
              </a:defRPr>
            </a:lvl5pPr>
            <a:lvl6pPr marL="0" marR="0" lvl="5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sz="1300" b="0" i="0" u="none" strike="noStrike" cap="none">
                <a:solidFill>
                  <a:srgbClr val="A7D86D"/>
                </a:solidFill>
                <a:latin typeface="Poppins Light"/>
                <a:ea typeface="Poppins Light"/>
                <a:cs typeface="Poppins Light"/>
                <a:sym typeface="Poppins Light"/>
              </a:defRPr>
            </a:lvl6pPr>
            <a:lvl7pPr marL="0" marR="0" lvl="6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sz="1300" b="0" i="0" u="none" strike="noStrike" cap="none">
                <a:solidFill>
                  <a:srgbClr val="A7D86D"/>
                </a:solidFill>
                <a:latin typeface="Poppins Light"/>
                <a:ea typeface="Poppins Light"/>
                <a:cs typeface="Poppins Light"/>
                <a:sym typeface="Poppins Light"/>
              </a:defRPr>
            </a:lvl7pPr>
            <a:lvl8pPr marL="0" marR="0" lvl="7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sz="1300" b="0" i="0" u="none" strike="noStrike" cap="none">
                <a:solidFill>
                  <a:srgbClr val="A7D86D"/>
                </a:solidFill>
                <a:latin typeface="Poppins Light"/>
                <a:ea typeface="Poppins Light"/>
                <a:cs typeface="Poppins Light"/>
                <a:sym typeface="Poppins Light"/>
              </a:defRPr>
            </a:lvl8pPr>
            <a:lvl9pPr marL="0" marR="0" lvl="8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sz="1300" b="0" i="0" u="none" strike="noStrike" cap="none">
                <a:solidFill>
                  <a:srgbClr val="A7D86D"/>
                </a:solidFill>
                <a:latin typeface="Poppins Light"/>
                <a:ea typeface="Poppins Light"/>
                <a:cs typeface="Poppins Light"/>
                <a:sym typeface="Poppins Light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</p:sldLayoutIdLst>
  <p:transition>
    <p:fade thruBlk="1"/>
  </p:transition>
  <p:hf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6.pn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Google Shape;45;p9"/>
          <p:cNvSpPr txBox="1">
            <a:spLocks noGrp="1"/>
          </p:cNvSpPr>
          <p:nvPr>
            <p:ph type="ctrTitle"/>
          </p:nvPr>
        </p:nvSpPr>
        <p:spPr>
          <a:xfrm>
            <a:off x="533400" y="1223524"/>
            <a:ext cx="7917180" cy="319739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6000"/>
              <a:buNone/>
            </a:pPr>
            <a:r>
              <a:rPr lang="en-US" sz="2400" dirty="0">
                <a:latin typeface="Arial"/>
                <a:ea typeface="Arial"/>
                <a:cs typeface="Arial"/>
                <a:sym typeface="Arial"/>
              </a:rPr>
              <a:t>MBA General Management, UWTSD</a:t>
            </a:r>
            <a:br>
              <a:rPr lang="en-US" sz="2400" dirty="0">
                <a:latin typeface="Arial"/>
                <a:ea typeface="Arial"/>
                <a:cs typeface="Arial"/>
                <a:sym typeface="Arial"/>
              </a:rPr>
            </a:br>
            <a:r>
              <a:rPr lang="en-US" sz="2400" b="0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Human Resource Management – Group Assessment</a:t>
            </a:r>
            <a:r>
              <a:rPr lang="en-US" sz="2400" b="0" dirty="0">
                <a:solidFill>
                  <a:schemeClr val="dk1"/>
                </a:solidFill>
              </a:rPr>
              <a:t/>
            </a:r>
            <a:br>
              <a:rPr lang="en-US" sz="2400" b="0" dirty="0">
                <a:solidFill>
                  <a:schemeClr val="dk1"/>
                </a:solidFill>
              </a:rPr>
            </a:br>
            <a:r>
              <a:rPr lang="en-US" sz="2400" b="0" dirty="0">
                <a:solidFill>
                  <a:schemeClr val="dk1"/>
                </a:solidFill>
              </a:rPr>
              <a:t/>
            </a:r>
            <a:br>
              <a:rPr lang="en-US" sz="2400" b="0" dirty="0">
                <a:solidFill>
                  <a:schemeClr val="dk1"/>
                </a:solidFill>
              </a:rPr>
            </a:br>
            <a:r>
              <a:rPr lang="en-US" sz="1600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Presented  by:</a:t>
            </a:r>
            <a:r>
              <a:rPr lang="en-US" sz="1600" b="0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/>
            </a:r>
            <a:br>
              <a:rPr lang="en-US" sz="1600" b="0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</a:br>
            <a:r>
              <a:rPr lang="en-US" sz="1600" b="0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/>
            </a:r>
            <a:br>
              <a:rPr lang="en-US" sz="1600" b="0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</a:br>
            <a:r>
              <a:rPr lang="en-US" sz="1600" b="0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Collen Chabikwa (1813438)</a:t>
            </a:r>
            <a:br>
              <a:rPr lang="en-US" sz="1600" b="0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</a:br>
            <a:r>
              <a:rPr lang="en-US" sz="1600" b="0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Ana Stoyanova (1814697</a:t>
            </a:r>
            <a:br>
              <a:rPr lang="en-US" sz="1600" b="0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</a:br>
            <a:r>
              <a:rPr lang="en-US" sz="1600" b="0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Mahmud Ahmov (1813733)</a:t>
            </a:r>
            <a:br>
              <a:rPr lang="en-US" sz="1600" b="0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</a:br>
            <a:r>
              <a:rPr lang="en-US" sz="1600" b="0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Yi-Chen Cheng (1902780)</a:t>
            </a:r>
            <a:br>
              <a:rPr lang="en-US" sz="1600" b="0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</a:br>
            <a:r>
              <a:rPr lang="en-US" sz="1600" b="0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/>
            </a:r>
            <a:br>
              <a:rPr lang="en-US" sz="1600" b="0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</a:br>
            <a:r>
              <a:rPr lang="en-US" sz="1600" b="0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/>
            </a:r>
            <a:br>
              <a:rPr lang="en-US" sz="1600" b="0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</a:br>
            <a:r>
              <a:rPr lang="en-US" sz="1600" b="0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30 April 2019</a:t>
            </a:r>
            <a:r>
              <a:rPr lang="en-US" sz="2400" b="0" dirty="0">
                <a:solidFill>
                  <a:schemeClr val="dk1"/>
                </a:solidFill>
              </a:rPr>
              <a:t/>
            </a:r>
            <a:br>
              <a:rPr lang="en-US" sz="2400" b="0" dirty="0">
                <a:solidFill>
                  <a:schemeClr val="dk1"/>
                </a:solidFill>
              </a:rPr>
            </a:br>
            <a:endParaRPr sz="2400" b="0" dirty="0">
              <a:solidFill>
                <a:schemeClr val="dk1"/>
              </a:solidFill>
            </a:endParaRPr>
          </a:p>
        </p:txBody>
      </p:sp>
      <p:pic>
        <p:nvPicPr>
          <p:cNvPr id="46" name="Google Shape;46;p9" descr="page2image2985607792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533400" y="261131"/>
            <a:ext cx="2417463" cy="845180"/>
          </a:xfrm>
          <a:prstGeom prst="rect">
            <a:avLst/>
          </a:prstGeom>
          <a:noFill/>
          <a:ln>
            <a:noFill/>
          </a:ln>
        </p:spPr>
      </p:pic>
      <p:pic>
        <p:nvPicPr>
          <p:cNvPr id="47" name="Google Shape;47;p9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6604000" y="267412"/>
            <a:ext cx="2032000" cy="1007932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" name="Google Shape;52;p10"/>
          <p:cNvSpPr txBox="1">
            <a:spLocks noGrp="1"/>
          </p:cNvSpPr>
          <p:nvPr>
            <p:ph type="body" idx="1"/>
          </p:nvPr>
        </p:nvSpPr>
        <p:spPr>
          <a:xfrm>
            <a:off x="457200" y="926449"/>
            <a:ext cx="6778978" cy="399607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457200" lvl="0" indent="-330200" algn="l" rtl="0">
              <a:lnSpc>
                <a:spcPct val="115000"/>
              </a:lnSpc>
              <a:spcBef>
                <a:spcPts val="600"/>
              </a:spcBef>
              <a:spcAft>
                <a:spcPts val="0"/>
              </a:spcAft>
              <a:buSzPts val="1600"/>
              <a:buChar char="●"/>
            </a:pPr>
            <a:r>
              <a:rPr lang="en-US"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Introduction</a:t>
            </a:r>
            <a:endParaRPr/>
          </a:p>
          <a:p>
            <a:pPr marL="584200" lvl="1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</a:pPr>
            <a:r>
              <a:rPr lang="en-US"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- </a:t>
            </a:r>
            <a:r>
              <a:rPr lang="en-US" sz="1800" i="1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Culture impact on the business</a:t>
            </a:r>
            <a:endParaRPr/>
          </a:p>
          <a:p>
            <a:pPr marL="457200" lvl="0" indent="-330200" algn="l" rtl="0">
              <a:lnSpc>
                <a:spcPct val="115000"/>
              </a:lnSpc>
              <a:spcBef>
                <a:spcPts val="600"/>
              </a:spcBef>
              <a:spcAft>
                <a:spcPts val="0"/>
              </a:spcAft>
              <a:buSzPts val="1600"/>
              <a:buChar char="●"/>
            </a:pPr>
            <a:r>
              <a:rPr lang="en-US"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Hanoi Hat Company</a:t>
            </a:r>
            <a:endParaRPr/>
          </a:p>
          <a:p>
            <a:pPr marL="584200" lvl="1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</a:pPr>
            <a:r>
              <a:rPr lang="en-US" sz="1800" i="1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- Current situation</a:t>
            </a:r>
            <a:endParaRPr/>
          </a:p>
          <a:p>
            <a:pPr marL="457200" lvl="0" indent="-330200" algn="l" rtl="0">
              <a:lnSpc>
                <a:spcPct val="115000"/>
              </a:lnSpc>
              <a:spcBef>
                <a:spcPts val="600"/>
              </a:spcBef>
              <a:spcAft>
                <a:spcPts val="0"/>
              </a:spcAft>
              <a:buSzPts val="1600"/>
              <a:buChar char="●"/>
            </a:pPr>
            <a:r>
              <a:rPr lang="en-US"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Reward Management in Practice</a:t>
            </a:r>
            <a:endParaRPr/>
          </a:p>
          <a:p>
            <a:pPr marL="584200" lvl="1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</a:pPr>
            <a:r>
              <a:rPr lang="en-US"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- The Importance of Rewards</a:t>
            </a:r>
            <a:endParaRPr/>
          </a:p>
          <a:p>
            <a:pPr marL="457200" lvl="0" indent="-330200" algn="l" rtl="0">
              <a:lnSpc>
                <a:spcPct val="115000"/>
              </a:lnSpc>
              <a:spcBef>
                <a:spcPts val="600"/>
              </a:spcBef>
              <a:spcAft>
                <a:spcPts val="0"/>
              </a:spcAft>
              <a:buSzPts val="1600"/>
              <a:buChar char="●"/>
            </a:pPr>
            <a:r>
              <a:rPr lang="en-US"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Human Resource Manager</a:t>
            </a:r>
            <a:endParaRPr/>
          </a:p>
          <a:p>
            <a:pPr marL="584200" lvl="1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</a:pPr>
            <a:r>
              <a:rPr lang="en-US" sz="1800" i="1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- Benefits of HR manager to the business</a:t>
            </a:r>
            <a:endParaRPr sz="18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457200" lvl="0" indent="-330200" algn="l" rtl="0">
              <a:lnSpc>
                <a:spcPct val="115000"/>
              </a:lnSpc>
              <a:spcBef>
                <a:spcPts val="600"/>
              </a:spcBef>
              <a:spcAft>
                <a:spcPts val="0"/>
              </a:spcAft>
              <a:buSzPts val="1600"/>
              <a:buChar char="●"/>
            </a:pPr>
            <a:r>
              <a:rPr lang="en-US" sz="1800" i="1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The General Manager</a:t>
            </a:r>
            <a:endParaRPr/>
          </a:p>
          <a:p>
            <a:pPr marL="457200" lvl="0" indent="-330200" algn="l" rtl="0">
              <a:lnSpc>
                <a:spcPct val="115000"/>
              </a:lnSpc>
              <a:spcBef>
                <a:spcPts val="600"/>
              </a:spcBef>
              <a:spcAft>
                <a:spcPts val="0"/>
              </a:spcAft>
              <a:buSzPts val="1600"/>
              <a:buChar char="●"/>
            </a:pPr>
            <a:r>
              <a:rPr lang="en-US"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Recommendations </a:t>
            </a:r>
            <a:endParaRPr/>
          </a:p>
          <a:p>
            <a:pPr marL="457200" lvl="0" indent="-330200" algn="l" rtl="0">
              <a:lnSpc>
                <a:spcPct val="115000"/>
              </a:lnSpc>
              <a:spcBef>
                <a:spcPts val="600"/>
              </a:spcBef>
              <a:spcAft>
                <a:spcPts val="0"/>
              </a:spcAft>
              <a:buSzPts val="1600"/>
              <a:buChar char="●"/>
            </a:pPr>
            <a:r>
              <a:rPr lang="en-US"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Conclusions</a:t>
            </a:r>
            <a:endParaRPr/>
          </a:p>
          <a:p>
            <a:pPr marL="457200" lvl="0" indent="-228600" algn="l" rtl="0">
              <a:lnSpc>
                <a:spcPct val="115000"/>
              </a:lnSpc>
              <a:spcBef>
                <a:spcPts val="600"/>
              </a:spcBef>
              <a:spcAft>
                <a:spcPts val="0"/>
              </a:spcAft>
              <a:buSzPts val="1600"/>
              <a:buNone/>
            </a:pPr>
            <a:endParaRPr/>
          </a:p>
        </p:txBody>
      </p:sp>
      <p:sp>
        <p:nvSpPr>
          <p:cNvPr id="53" name="Google Shape;53;p10"/>
          <p:cNvSpPr txBox="1">
            <a:spLocks noGrp="1"/>
          </p:cNvSpPr>
          <p:nvPr>
            <p:ph type="sldNum" idx="12"/>
          </p:nvPr>
        </p:nvSpPr>
        <p:spPr>
          <a:xfrm>
            <a:off x="8480584" y="4749851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</a:pPr>
            <a:fld id="{00000000-1234-1234-1234-123412341234}" type="slidenum">
              <a:rPr lang="en-US"/>
              <a:t>2</a:t>
            </a:fld>
            <a:endParaRPr/>
          </a:p>
        </p:txBody>
      </p:sp>
      <p:sp>
        <p:nvSpPr>
          <p:cNvPr id="54" name="Google Shape;54;p10"/>
          <p:cNvSpPr txBox="1">
            <a:spLocks noGrp="1"/>
          </p:cNvSpPr>
          <p:nvPr>
            <p:ph type="title"/>
          </p:nvPr>
        </p:nvSpPr>
        <p:spPr>
          <a:xfrm>
            <a:off x="457200" y="86766"/>
            <a:ext cx="6300300" cy="857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b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</a:pPr>
            <a:r>
              <a:rPr lang="en-US"/>
              <a:t>Outline</a:t>
            </a:r>
            <a:endParaRPr/>
          </a:p>
        </p:txBody>
      </p:sp>
      <p:pic>
        <p:nvPicPr>
          <p:cNvPr id="6" name="Google Shape;47;p9">
            <a:extLst>
              <a:ext uri="{FF2B5EF4-FFF2-40B4-BE49-F238E27FC236}">
                <a16:creationId xmlns:a16="http://schemas.microsoft.com/office/drawing/2014/main" id="{740F412B-0E70-4E49-B45B-BCA31F9634DD}"/>
              </a:ext>
            </a:extLst>
          </p:cNvPr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6604000" y="267412"/>
            <a:ext cx="2032000" cy="1007932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" name="Google Shape;60;p11"/>
          <p:cNvSpPr txBox="1">
            <a:spLocks noGrp="1"/>
          </p:cNvSpPr>
          <p:nvPr>
            <p:ph type="title"/>
          </p:nvPr>
        </p:nvSpPr>
        <p:spPr>
          <a:xfrm>
            <a:off x="457200" y="282175"/>
            <a:ext cx="6300300" cy="857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b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</a:pPr>
            <a:r>
              <a:rPr lang="en-US" sz="4400"/>
              <a:t>Introduction</a:t>
            </a:r>
            <a:endParaRPr sz="4400"/>
          </a:p>
        </p:txBody>
      </p:sp>
      <p:sp>
        <p:nvSpPr>
          <p:cNvPr id="61" name="Google Shape;61;p11"/>
          <p:cNvSpPr txBox="1">
            <a:spLocks noGrp="1"/>
          </p:cNvSpPr>
          <p:nvPr>
            <p:ph type="body" idx="2"/>
          </p:nvPr>
        </p:nvSpPr>
        <p:spPr>
          <a:xfrm>
            <a:off x="2955828" y="1206024"/>
            <a:ext cx="2766792" cy="35564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lvl="0" indent="0" algn="l" rtl="0">
              <a:lnSpc>
                <a:spcPct val="115000"/>
              </a:lnSpc>
              <a:spcBef>
                <a:spcPts val="600"/>
              </a:spcBef>
              <a:spcAft>
                <a:spcPts val="0"/>
              </a:spcAft>
              <a:buSzPts val="1600"/>
              <a:buNone/>
            </a:pPr>
            <a:r>
              <a:rPr lang="en-US" sz="1200">
                <a:latin typeface="Arial"/>
                <a:ea typeface="Arial"/>
                <a:cs typeface="Arial"/>
                <a:sym typeface="Arial"/>
              </a:rPr>
              <a:t>The </a:t>
            </a:r>
            <a:r>
              <a:rPr lang="en-US" sz="1800" b="1">
                <a:solidFill>
                  <a:srgbClr val="FF0000"/>
                </a:solidFill>
                <a:latin typeface="Arial"/>
                <a:ea typeface="Arial"/>
                <a:cs typeface="Arial"/>
                <a:sym typeface="Arial"/>
              </a:rPr>
              <a:t>Hofstede Insights</a:t>
            </a:r>
            <a:r>
              <a:rPr lang="en-US" sz="1800">
                <a:solidFill>
                  <a:srgbClr val="FF0000"/>
                </a:solidFill>
                <a:latin typeface="Arial"/>
                <a:ea typeface="Arial"/>
                <a:cs typeface="Arial"/>
                <a:sym typeface="Arial"/>
              </a:rPr>
              <a:t>  </a:t>
            </a:r>
            <a:r>
              <a:rPr lang="en-US" sz="1200">
                <a:latin typeface="Arial"/>
                <a:ea typeface="Arial"/>
                <a:cs typeface="Arial"/>
                <a:sym typeface="Arial"/>
              </a:rPr>
              <a:t>has introduced the </a:t>
            </a:r>
            <a:r>
              <a:rPr lang="en-US" sz="1200" u="sng">
                <a:latin typeface="Arial"/>
                <a:ea typeface="Arial"/>
                <a:cs typeface="Arial"/>
                <a:sym typeface="Arial"/>
              </a:rPr>
              <a:t>six dimensions</a:t>
            </a:r>
            <a:r>
              <a:rPr lang="en-US" sz="1200">
                <a:latin typeface="Arial"/>
                <a:ea typeface="Arial"/>
                <a:cs typeface="Arial"/>
                <a:sym typeface="Arial"/>
              </a:rPr>
              <a:t>: </a:t>
            </a:r>
            <a:endParaRPr/>
          </a:p>
          <a:p>
            <a:pPr marL="171450" lvl="0" indent="-171450" algn="l" rtl="0">
              <a:lnSpc>
                <a:spcPct val="115000"/>
              </a:lnSpc>
              <a:spcBef>
                <a:spcPts val="600"/>
              </a:spcBef>
              <a:spcAft>
                <a:spcPts val="0"/>
              </a:spcAft>
              <a:buSzPts val="1600"/>
              <a:buFont typeface="Noto Sans Symbols"/>
              <a:buChar char="●"/>
            </a:pPr>
            <a:r>
              <a:rPr lang="en-US" sz="1400">
                <a:latin typeface="Arial"/>
                <a:ea typeface="Arial"/>
                <a:cs typeface="Arial"/>
                <a:sym typeface="Arial"/>
              </a:rPr>
              <a:t>Power Distance Index (PDI)</a:t>
            </a:r>
            <a:endParaRPr/>
          </a:p>
          <a:p>
            <a:pPr marL="171450" lvl="0" indent="-171450" algn="l" rtl="0">
              <a:lnSpc>
                <a:spcPct val="115000"/>
              </a:lnSpc>
              <a:spcBef>
                <a:spcPts val="600"/>
              </a:spcBef>
              <a:spcAft>
                <a:spcPts val="0"/>
              </a:spcAft>
              <a:buSzPts val="1600"/>
              <a:buFont typeface="Noto Sans Symbols"/>
              <a:buChar char="✔"/>
            </a:pPr>
            <a:r>
              <a:rPr lang="en-US" sz="1400" b="1">
                <a:latin typeface="Arial"/>
                <a:ea typeface="Arial"/>
                <a:cs typeface="Arial"/>
                <a:sym typeface="Arial"/>
              </a:rPr>
              <a:t>Individualism Versus Collectivism (IDV)</a:t>
            </a:r>
            <a:endParaRPr/>
          </a:p>
          <a:p>
            <a:pPr marL="171450" lvl="0" indent="-171450" algn="l" rtl="0">
              <a:lnSpc>
                <a:spcPct val="115000"/>
              </a:lnSpc>
              <a:spcBef>
                <a:spcPts val="600"/>
              </a:spcBef>
              <a:spcAft>
                <a:spcPts val="0"/>
              </a:spcAft>
              <a:buSzPts val="1600"/>
              <a:buFont typeface="Noto Sans Symbols"/>
              <a:buChar char="✔"/>
            </a:pPr>
            <a:r>
              <a:rPr lang="en-US" sz="1400" b="1">
                <a:latin typeface="Arial"/>
                <a:ea typeface="Arial"/>
                <a:cs typeface="Arial"/>
                <a:sym typeface="Arial"/>
              </a:rPr>
              <a:t>Masculinity Versus Femininity (MAS)</a:t>
            </a:r>
            <a:endParaRPr/>
          </a:p>
          <a:p>
            <a:pPr marL="171450" lvl="0" indent="-171450" algn="l" rtl="0">
              <a:lnSpc>
                <a:spcPct val="115000"/>
              </a:lnSpc>
              <a:spcBef>
                <a:spcPts val="600"/>
              </a:spcBef>
              <a:spcAft>
                <a:spcPts val="0"/>
              </a:spcAft>
              <a:buSzPts val="1600"/>
              <a:buFont typeface="Noto Sans Symbols"/>
              <a:buChar char="●"/>
            </a:pPr>
            <a:r>
              <a:rPr lang="en-US" sz="1400">
                <a:latin typeface="Arial"/>
                <a:ea typeface="Arial"/>
                <a:cs typeface="Arial"/>
                <a:sym typeface="Arial"/>
              </a:rPr>
              <a:t>Uncertainty Avoidance Index (UAI)</a:t>
            </a:r>
            <a:endParaRPr/>
          </a:p>
          <a:p>
            <a:pPr marL="171450" lvl="0" indent="-171450" algn="l" rtl="0">
              <a:lnSpc>
                <a:spcPct val="115000"/>
              </a:lnSpc>
              <a:spcBef>
                <a:spcPts val="600"/>
              </a:spcBef>
              <a:spcAft>
                <a:spcPts val="0"/>
              </a:spcAft>
              <a:buSzPts val="1600"/>
              <a:buFont typeface="Noto Sans Symbols"/>
              <a:buChar char="✔"/>
            </a:pPr>
            <a:r>
              <a:rPr lang="en-US" sz="1400" b="1">
                <a:latin typeface="Arial"/>
                <a:ea typeface="Arial"/>
                <a:cs typeface="Arial"/>
                <a:sym typeface="Arial"/>
              </a:rPr>
              <a:t>Long Term Orientation Versus Short Term Orientation (LTO)</a:t>
            </a:r>
            <a:endParaRPr/>
          </a:p>
          <a:p>
            <a:pPr marL="171450" lvl="0" indent="-171450" algn="l" rtl="0">
              <a:lnSpc>
                <a:spcPct val="115000"/>
              </a:lnSpc>
              <a:spcBef>
                <a:spcPts val="600"/>
              </a:spcBef>
              <a:spcAft>
                <a:spcPts val="0"/>
              </a:spcAft>
              <a:buSzPts val="1600"/>
              <a:buFont typeface="Noto Sans Symbols"/>
              <a:buChar char="●"/>
            </a:pPr>
            <a:r>
              <a:rPr lang="en-US" sz="1400">
                <a:latin typeface="Arial"/>
                <a:ea typeface="Arial"/>
                <a:cs typeface="Arial"/>
                <a:sym typeface="Arial"/>
              </a:rPr>
              <a:t>Indulgence Versus Restraint (IND)</a:t>
            </a:r>
            <a:endParaRPr sz="1400">
              <a:solidFill>
                <a:srgbClr val="65617D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62" name="Google Shape;62;p11"/>
          <p:cNvSpPr txBox="1">
            <a:spLocks noGrp="1"/>
          </p:cNvSpPr>
          <p:nvPr>
            <p:ph type="body" idx="1"/>
          </p:nvPr>
        </p:nvSpPr>
        <p:spPr>
          <a:xfrm>
            <a:off x="441960" y="1198405"/>
            <a:ext cx="2392500" cy="276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lvl="0" indent="0" algn="l" rtl="0">
              <a:lnSpc>
                <a:spcPct val="115000"/>
              </a:lnSpc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100"/>
              <a:buNone/>
            </a:pPr>
            <a:r>
              <a:rPr lang="en-US" sz="2000" b="1">
                <a:solidFill>
                  <a:srgbClr val="FF0000"/>
                </a:solidFill>
                <a:latin typeface="Arial"/>
                <a:ea typeface="Arial"/>
                <a:cs typeface="Arial"/>
                <a:sym typeface="Arial"/>
              </a:rPr>
              <a:t>Vietnam</a:t>
            </a:r>
            <a:r>
              <a:rPr lang="en-US" sz="1400" b="1"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en-US" sz="1400">
                <a:latin typeface="Arial"/>
                <a:ea typeface="Arial"/>
                <a:cs typeface="Arial"/>
                <a:sym typeface="Arial"/>
              </a:rPr>
              <a:t>is a unitary one-party socialist country where the </a:t>
            </a:r>
            <a:r>
              <a:rPr lang="en-US" sz="1400" b="1">
                <a:latin typeface="Arial"/>
                <a:ea typeface="Arial"/>
                <a:cs typeface="Arial"/>
                <a:sym typeface="Arial"/>
              </a:rPr>
              <a:t>Hanoi Hat Company </a:t>
            </a:r>
            <a:r>
              <a:rPr lang="en-US" sz="1400">
                <a:latin typeface="Arial"/>
                <a:ea typeface="Arial"/>
                <a:cs typeface="Arial"/>
                <a:sym typeface="Arial"/>
              </a:rPr>
              <a:t>is based. But Vietnam has gradually embraced its new era by actively participating in International business.</a:t>
            </a:r>
            <a:endParaRPr sz="1400">
              <a:solidFill>
                <a:srgbClr val="65617D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63" name="Google Shape;63;p11"/>
          <p:cNvSpPr txBox="1">
            <a:spLocks noGrp="1"/>
          </p:cNvSpPr>
          <p:nvPr>
            <p:ph type="sldNum" idx="12"/>
          </p:nvPr>
        </p:nvSpPr>
        <p:spPr>
          <a:xfrm>
            <a:off x="8480584" y="4749851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</a:pPr>
            <a:fld id="{00000000-1234-1234-1234-123412341234}" type="slidenum">
              <a:rPr lang="en-US"/>
              <a:t>3</a:t>
            </a:fld>
            <a:endParaRPr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" name="Google Shape;68;p12"/>
          <p:cNvSpPr txBox="1">
            <a:spLocks noGrp="1"/>
          </p:cNvSpPr>
          <p:nvPr>
            <p:ph type="title"/>
          </p:nvPr>
        </p:nvSpPr>
        <p:spPr>
          <a:xfrm>
            <a:off x="403860" y="243841"/>
            <a:ext cx="6416040" cy="6172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b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</a:pPr>
            <a:r>
              <a:rPr lang="en-US" sz="3200" dirty="0"/>
              <a:t>Culture Impact on Business</a:t>
            </a:r>
            <a:endParaRPr sz="3200" dirty="0"/>
          </a:p>
        </p:txBody>
      </p:sp>
      <p:sp>
        <p:nvSpPr>
          <p:cNvPr id="69" name="Google Shape;69;p12"/>
          <p:cNvSpPr txBox="1">
            <a:spLocks noGrp="1"/>
          </p:cNvSpPr>
          <p:nvPr>
            <p:ph type="sldNum" idx="12"/>
          </p:nvPr>
        </p:nvSpPr>
        <p:spPr>
          <a:xfrm>
            <a:off x="8480584" y="4749851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</a:pPr>
            <a:fld id="{00000000-1234-1234-1234-123412341234}" type="slidenum">
              <a:rPr lang="en-US"/>
              <a:t>4</a:t>
            </a:fld>
            <a:endParaRPr/>
          </a:p>
        </p:txBody>
      </p:sp>
      <p:grpSp>
        <p:nvGrpSpPr>
          <p:cNvPr id="70" name="Google Shape;70;p12"/>
          <p:cNvGrpSpPr/>
          <p:nvPr/>
        </p:nvGrpSpPr>
        <p:grpSpPr>
          <a:xfrm>
            <a:off x="421743" y="1289556"/>
            <a:ext cx="8452912" cy="3486406"/>
            <a:chOff x="2643" y="100836"/>
            <a:chExt cx="8452912" cy="3486406"/>
          </a:xfrm>
        </p:grpSpPr>
        <p:sp>
          <p:nvSpPr>
            <p:cNvPr id="71" name="Google Shape;71;p12"/>
            <p:cNvSpPr/>
            <p:nvPr/>
          </p:nvSpPr>
          <p:spPr>
            <a:xfrm>
              <a:off x="2643" y="100836"/>
              <a:ext cx="2577107" cy="873166"/>
            </a:xfrm>
            <a:prstGeom prst="rect">
              <a:avLst/>
            </a:prstGeom>
            <a:solidFill>
              <a:srgbClr val="D59F39"/>
            </a:solidFill>
            <a:ln w="25400" cap="flat" cmpd="sng">
              <a:solidFill>
                <a:srgbClr val="D59F39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72" name="Google Shape;72;p12"/>
            <p:cNvSpPr txBox="1"/>
            <p:nvPr/>
          </p:nvSpPr>
          <p:spPr>
            <a:xfrm>
              <a:off x="2643" y="100836"/>
              <a:ext cx="2577107" cy="873166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85325" tIns="48750" rIns="85325" bIns="48750" anchor="ctr" anchorCtr="0">
              <a:noAutofit/>
            </a:bodyPr>
            <a:lstStyle/>
            <a:p>
              <a:pPr marL="0" marR="0" lvl="0" indent="0" algn="ctr" rtl="0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200"/>
                <a:buFont typeface="Arial"/>
                <a:buNone/>
              </a:pPr>
              <a:r>
                <a:rPr lang="en-US" sz="1200" b="1" i="0" u="none" strike="noStrike" cap="none">
                  <a:solidFill>
                    <a:schemeClr val="lt1"/>
                  </a:solidFill>
                  <a:latin typeface="Arial"/>
                  <a:ea typeface="Arial"/>
                  <a:cs typeface="Arial"/>
                  <a:sym typeface="Arial"/>
                </a:rPr>
                <a:t>Individualism vs Collectivism (IDV)</a:t>
              </a:r>
              <a:endParaRPr sz="1200" b="1" i="0" u="none" strike="noStrike" cap="non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endParaRPr>
            </a:p>
            <a:p>
              <a:pPr marL="0" marR="0" lvl="0" indent="0" algn="ctr" rtl="0">
                <a:lnSpc>
                  <a:spcPct val="90000"/>
                </a:lnSpc>
                <a:spcBef>
                  <a:spcPts val="420"/>
                </a:spcBef>
                <a:spcAft>
                  <a:spcPts val="0"/>
                </a:spcAft>
                <a:buClr>
                  <a:srgbClr val="000000"/>
                </a:buClr>
                <a:buSzPts val="1000"/>
                <a:buFont typeface="Arial"/>
                <a:buNone/>
              </a:pPr>
              <a:r>
                <a:rPr lang="en-US" sz="1000" b="0" i="0" u="none" strike="noStrike" cap="none">
                  <a:solidFill>
                    <a:schemeClr val="lt1"/>
                  </a:solidFill>
                  <a:latin typeface="Arial"/>
                  <a:ea typeface="Arial"/>
                  <a:cs typeface="Arial"/>
                  <a:sym typeface="Arial"/>
                </a:rPr>
                <a:t>‘the degree of interdependence a society maintains among its members’</a:t>
              </a:r>
              <a:endParaRPr sz="1000" b="0" i="0" u="none" strike="noStrike" cap="non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73" name="Google Shape;73;p12"/>
            <p:cNvSpPr/>
            <p:nvPr/>
          </p:nvSpPr>
          <p:spPr>
            <a:xfrm>
              <a:off x="2643" y="974003"/>
              <a:ext cx="2577107" cy="2613239"/>
            </a:xfrm>
            <a:prstGeom prst="rect">
              <a:avLst/>
            </a:prstGeom>
            <a:solidFill>
              <a:srgbClr val="F0DFCC">
                <a:alpha val="89411"/>
              </a:srgbClr>
            </a:solidFill>
            <a:ln w="25400" cap="flat" cmpd="sng">
              <a:solidFill>
                <a:srgbClr val="F0DFCC">
                  <a:alpha val="89411"/>
                </a:srgb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74" name="Google Shape;74;p12"/>
            <p:cNvSpPr txBox="1"/>
            <p:nvPr/>
          </p:nvSpPr>
          <p:spPr>
            <a:xfrm>
              <a:off x="2643" y="974003"/>
              <a:ext cx="2577107" cy="2613239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74675" tIns="74675" rIns="99550" bIns="112000" anchor="t" anchorCtr="0">
              <a:noAutofit/>
            </a:bodyPr>
            <a:lstStyle/>
            <a:p>
              <a:pPr marL="114300" marR="0" lvl="1" indent="-114300" algn="l" rtl="0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Char char="•"/>
              </a:pPr>
              <a:r>
                <a:rPr lang="en-US"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rPr>
                <a:t>Vietnam </a:t>
              </a:r>
              <a:r>
                <a:rPr lang="en-US" sz="1400" b="0" i="0" u="none" strike="noStrike" cap="none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scores </a:t>
              </a:r>
              <a:r>
                <a:rPr lang="en-US" sz="1400" b="0" i="0" u="sng" strike="noStrike" cap="none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low</a:t>
              </a:r>
              <a:r>
                <a:rPr lang="en-US" sz="1400" b="0" i="0" u="none" strike="noStrike" cap="none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 on </a:t>
              </a:r>
              <a:r>
                <a:rPr lang="en-US"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rPr>
                <a:t>this dimension (score of </a:t>
              </a:r>
              <a:r>
                <a:rPr lang="en-US" sz="1400" b="1" i="0" u="none" strike="noStrike" cap="none">
                  <a:solidFill>
                    <a:srgbClr val="FF0000"/>
                  </a:solidFill>
                  <a:latin typeface="Arial"/>
                  <a:ea typeface="Arial"/>
                  <a:cs typeface="Arial"/>
                  <a:sym typeface="Arial"/>
                </a:rPr>
                <a:t>20</a:t>
              </a:r>
              <a:r>
                <a:rPr lang="en-US"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rPr>
                <a:t>): </a:t>
              </a:r>
              <a:r>
                <a:rPr lang="en-US" sz="1400" b="1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rPr>
                <a:t>loyalty</a:t>
              </a:r>
              <a:r>
                <a:rPr lang="en-US"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rPr>
                <a:t> in a collectivist culture is paramount</a:t>
              </a: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  <a:p>
              <a:pPr marL="114300" marR="0" lvl="1" indent="-114300" algn="l" rtl="0">
                <a:lnSpc>
                  <a:spcPct val="90000"/>
                </a:lnSpc>
                <a:spcBef>
                  <a:spcPts val="21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Char char="•"/>
              </a:pPr>
              <a:r>
                <a:rPr lang="en-US"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rPr>
                <a:t>Any reward strategies implemented should consider: </a:t>
              </a:r>
              <a:r>
                <a:rPr lang="en-US" sz="1400" b="1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rPr>
                <a:t>Employer/employee relationships</a:t>
              </a:r>
              <a:r>
                <a:rPr lang="en-US"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rPr>
                <a:t> are perceived in moral terms (like a family link), </a:t>
              </a:r>
              <a:r>
                <a:rPr lang="en-US" sz="1400" b="1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rPr>
                <a:t>hiring</a:t>
              </a:r>
              <a:r>
                <a:rPr lang="en-US"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rPr>
                <a:t> and </a:t>
              </a:r>
              <a:r>
                <a:rPr lang="en-US" sz="1400" b="1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rPr>
                <a:t>promotion</a:t>
              </a:r>
              <a:r>
                <a:rPr lang="en-US"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rPr>
                <a:t> take account of the employee’s in-group’</a:t>
              </a: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75" name="Google Shape;75;p12"/>
            <p:cNvSpPr/>
            <p:nvPr/>
          </p:nvSpPr>
          <p:spPr>
            <a:xfrm>
              <a:off x="2940546" y="100836"/>
              <a:ext cx="2577107" cy="873166"/>
            </a:xfrm>
            <a:prstGeom prst="rect">
              <a:avLst/>
            </a:prstGeom>
            <a:solidFill>
              <a:srgbClr val="8BAB41"/>
            </a:solidFill>
            <a:ln w="25400" cap="flat" cmpd="sng">
              <a:solidFill>
                <a:srgbClr val="8BAB4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76" name="Google Shape;76;p12"/>
            <p:cNvSpPr txBox="1"/>
            <p:nvPr/>
          </p:nvSpPr>
          <p:spPr>
            <a:xfrm>
              <a:off x="2940546" y="100836"/>
              <a:ext cx="2577107" cy="873166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85325" tIns="48750" rIns="85325" bIns="48750" anchor="ctr" anchorCtr="0">
              <a:noAutofit/>
            </a:bodyPr>
            <a:lstStyle/>
            <a:p>
              <a:pPr marL="0" marR="0" lvl="0" indent="0" algn="ctr" rtl="0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200"/>
                <a:buFont typeface="Noto Sans Symbols"/>
                <a:buNone/>
              </a:pPr>
              <a:r>
                <a:rPr lang="en-US" sz="1200" b="1" i="0" u="none" strike="noStrike" cap="none">
                  <a:solidFill>
                    <a:schemeClr val="lt1"/>
                  </a:solidFill>
                  <a:latin typeface="Arial"/>
                  <a:ea typeface="Arial"/>
                  <a:cs typeface="Arial"/>
                  <a:sym typeface="Arial"/>
                </a:rPr>
                <a:t>Masculinity vs Femininity (MAS)</a:t>
              </a: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  <a:p>
              <a:pPr marL="0" marR="0" lvl="0" indent="0" algn="ctr" rtl="0">
                <a:lnSpc>
                  <a:spcPct val="90000"/>
                </a:lnSpc>
                <a:spcBef>
                  <a:spcPts val="420"/>
                </a:spcBef>
                <a:spcAft>
                  <a:spcPts val="0"/>
                </a:spcAft>
                <a:buClr>
                  <a:srgbClr val="000000"/>
                </a:buClr>
                <a:buSzPts val="1000"/>
                <a:buFont typeface="Noto Sans Symbols"/>
                <a:buNone/>
              </a:pPr>
              <a:r>
                <a:rPr lang="en-US" sz="1000" b="0" i="0" u="none" strike="noStrike" cap="none">
                  <a:solidFill>
                    <a:schemeClr val="lt1"/>
                  </a:solidFill>
                  <a:latin typeface="Arial"/>
                  <a:ea typeface="Arial"/>
                  <a:cs typeface="Arial"/>
                  <a:sym typeface="Arial"/>
                </a:rPr>
                <a:t>‘the fundamental issue here is what motivates people, wanting to be the best (Masculine) or liking what you do (Feminine)’</a:t>
              </a:r>
              <a:endParaRPr sz="1000" b="0" i="0" u="none" strike="noStrike" cap="non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77" name="Google Shape;77;p12"/>
            <p:cNvSpPr/>
            <p:nvPr/>
          </p:nvSpPr>
          <p:spPr>
            <a:xfrm>
              <a:off x="2940546" y="974003"/>
              <a:ext cx="2577107" cy="2613239"/>
            </a:xfrm>
            <a:prstGeom prst="rect">
              <a:avLst/>
            </a:prstGeom>
            <a:solidFill>
              <a:srgbClr val="DAE2CB">
                <a:alpha val="89411"/>
              </a:srgbClr>
            </a:solidFill>
            <a:ln w="25400" cap="flat" cmpd="sng">
              <a:solidFill>
                <a:srgbClr val="DAE2CB">
                  <a:alpha val="89411"/>
                </a:srgb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78" name="Google Shape;78;p12"/>
            <p:cNvSpPr txBox="1"/>
            <p:nvPr/>
          </p:nvSpPr>
          <p:spPr>
            <a:xfrm>
              <a:off x="2940546" y="974003"/>
              <a:ext cx="2577107" cy="2613239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74675" tIns="74675" rIns="99550" bIns="112000" anchor="t" anchorCtr="0">
              <a:noAutofit/>
            </a:bodyPr>
            <a:lstStyle/>
            <a:p>
              <a:pPr marL="114300" marR="0" lvl="1" indent="-114300" algn="l" rtl="0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Char char="•"/>
              </a:pPr>
              <a:r>
                <a:rPr lang="en-US"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rPr>
                <a:t>Vietnam scores </a:t>
              </a:r>
              <a:r>
                <a:rPr lang="en-US" sz="1400" b="1" i="0" u="none" strike="noStrike" cap="none">
                  <a:solidFill>
                    <a:srgbClr val="FF0000"/>
                  </a:solidFill>
                  <a:latin typeface="Arial"/>
                  <a:ea typeface="Arial"/>
                  <a:cs typeface="Arial"/>
                  <a:sym typeface="Arial"/>
                </a:rPr>
                <a:t>40</a:t>
              </a:r>
              <a:r>
                <a:rPr lang="en-US"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rPr>
                <a:t> on this dimension and is thus considered a Feminine society. </a:t>
              </a: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  <a:p>
              <a:pPr marL="114300" marR="0" lvl="1" indent="-114300" algn="l" rtl="0">
                <a:lnSpc>
                  <a:spcPct val="90000"/>
                </a:lnSpc>
                <a:spcBef>
                  <a:spcPts val="21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Char char="•"/>
              </a:pPr>
              <a:r>
                <a:rPr lang="en-US"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rPr>
                <a:t>The Reward Management for the Hanoi Hat should be based on </a:t>
              </a:r>
              <a:r>
                <a:rPr lang="en-US" sz="1400" b="1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rPr>
                <a:t>“working in order to live” mechanism </a:t>
              </a:r>
              <a:r>
                <a:rPr lang="en-US"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rPr>
                <a:t>and to reach </a:t>
              </a:r>
              <a:r>
                <a:rPr lang="en-US" sz="1400" b="1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rPr>
                <a:t>work- life balance </a:t>
              </a:r>
              <a:r>
                <a:rPr lang="en-US"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rPr>
                <a:t>for its employees.</a:t>
              </a: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79" name="Google Shape;79;p12"/>
            <p:cNvSpPr/>
            <p:nvPr/>
          </p:nvSpPr>
          <p:spPr>
            <a:xfrm>
              <a:off x="5878448" y="100836"/>
              <a:ext cx="2577107" cy="873166"/>
            </a:xfrm>
            <a:prstGeom prst="rect">
              <a:avLst/>
            </a:prstGeom>
            <a:solidFill>
              <a:srgbClr val="55A7B5"/>
            </a:solidFill>
            <a:ln w="25400" cap="flat" cmpd="sng">
              <a:solidFill>
                <a:srgbClr val="55A7B5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80" name="Google Shape;80;p12"/>
            <p:cNvSpPr txBox="1"/>
            <p:nvPr/>
          </p:nvSpPr>
          <p:spPr>
            <a:xfrm>
              <a:off x="5878448" y="100836"/>
              <a:ext cx="2577107" cy="873166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85325" tIns="48750" rIns="85325" bIns="48750" anchor="ctr" anchorCtr="0">
              <a:noAutofit/>
            </a:bodyPr>
            <a:lstStyle/>
            <a:p>
              <a:pPr marL="0" marR="0" lvl="0" indent="0" algn="ctr" rtl="0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200"/>
                <a:buFont typeface="Noto Sans Symbols"/>
                <a:buNone/>
              </a:pPr>
              <a:r>
                <a:rPr lang="en-US" sz="1200" b="1" i="0" u="none" strike="noStrike" cap="none">
                  <a:solidFill>
                    <a:schemeClr val="lt1"/>
                  </a:solidFill>
                  <a:latin typeface="Arial"/>
                  <a:ea typeface="Arial"/>
                  <a:cs typeface="Arial"/>
                  <a:sym typeface="Arial"/>
                </a:rPr>
                <a:t>Long Term Orientation vs Short Term Orientation (LTO)</a:t>
              </a: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  <a:p>
              <a:pPr marL="0" marR="0" lvl="0" indent="0" algn="ctr" rtl="0">
                <a:lnSpc>
                  <a:spcPct val="90000"/>
                </a:lnSpc>
                <a:spcBef>
                  <a:spcPts val="420"/>
                </a:spcBef>
                <a:spcAft>
                  <a:spcPts val="0"/>
                </a:spcAft>
                <a:buClr>
                  <a:srgbClr val="000000"/>
                </a:buClr>
                <a:buSzPts val="1000"/>
                <a:buFont typeface="Noto Sans Symbols"/>
                <a:buNone/>
              </a:pPr>
              <a:r>
                <a:rPr lang="en-US" sz="1000" b="0" i="0" u="none" strike="noStrike" cap="none">
                  <a:solidFill>
                    <a:schemeClr val="lt1"/>
                  </a:solidFill>
                  <a:latin typeface="Arial"/>
                  <a:ea typeface="Arial"/>
                  <a:cs typeface="Arial"/>
                  <a:sym typeface="Arial"/>
                </a:rPr>
                <a:t>‘how every society has to maintain some links with its own past while dealing with the challenges of the present and future’</a:t>
              </a:r>
              <a:endParaRPr sz="1000" b="0" i="0" u="none" strike="noStrike" cap="non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81" name="Google Shape;81;p12"/>
            <p:cNvSpPr/>
            <p:nvPr/>
          </p:nvSpPr>
          <p:spPr>
            <a:xfrm>
              <a:off x="5878448" y="974003"/>
              <a:ext cx="2577107" cy="2613239"/>
            </a:xfrm>
            <a:prstGeom prst="rect">
              <a:avLst/>
            </a:prstGeom>
            <a:solidFill>
              <a:srgbClr val="D0E1E5">
                <a:alpha val="89411"/>
              </a:srgbClr>
            </a:solidFill>
            <a:ln w="25400" cap="flat" cmpd="sng">
              <a:solidFill>
                <a:srgbClr val="D0E1E5">
                  <a:alpha val="89411"/>
                </a:srgb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82" name="Google Shape;82;p12"/>
            <p:cNvSpPr txBox="1"/>
            <p:nvPr/>
          </p:nvSpPr>
          <p:spPr>
            <a:xfrm>
              <a:off x="5878448" y="974003"/>
              <a:ext cx="2577107" cy="2613239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74675" tIns="74675" rIns="99550" bIns="112000" anchor="t" anchorCtr="0">
              <a:noAutofit/>
            </a:bodyPr>
            <a:lstStyle/>
            <a:p>
              <a:pPr marL="114300" marR="0" lvl="1" indent="-114300" algn="l" rtl="0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Char char="•"/>
              </a:pPr>
              <a:r>
                <a:rPr lang="en-US"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rPr>
                <a:t>Vietnam scores </a:t>
              </a:r>
              <a:r>
                <a:rPr lang="en-US" sz="1400" b="1" i="0" u="none" strike="noStrike" cap="none">
                  <a:solidFill>
                    <a:srgbClr val="FF0000"/>
                  </a:solidFill>
                  <a:latin typeface="Arial"/>
                  <a:ea typeface="Arial"/>
                  <a:cs typeface="Arial"/>
                  <a:sym typeface="Arial"/>
                </a:rPr>
                <a:t>57</a:t>
              </a:r>
              <a:r>
                <a:rPr lang="en-US"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rPr>
                <a:t>, making it a </a:t>
              </a:r>
              <a:r>
                <a:rPr lang="en-US" sz="1400" b="1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rPr>
                <a:t>pragmatic culture: </a:t>
              </a:r>
              <a:r>
                <a:rPr lang="en-US"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rPr>
                <a:t>‘truth depends very much on situation, context and time’</a:t>
              </a: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  <a:p>
              <a:pPr marL="114300" marR="0" lvl="1" indent="-114300" algn="l" rtl="0">
                <a:lnSpc>
                  <a:spcPct val="90000"/>
                </a:lnSpc>
                <a:spcBef>
                  <a:spcPts val="21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Char char="•"/>
              </a:pPr>
              <a:r>
                <a:rPr lang="en-US"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rPr>
                <a:t>A more practical approach to consider Vietnamese employees’ behavior is essential.</a:t>
              </a: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</p:grpSp>
      <p:pic>
        <p:nvPicPr>
          <p:cNvPr id="18" name="Google Shape;47;p9">
            <a:extLst>
              <a:ext uri="{FF2B5EF4-FFF2-40B4-BE49-F238E27FC236}">
                <a16:creationId xmlns:a16="http://schemas.microsoft.com/office/drawing/2014/main" id="{205A8C9C-9209-4BC9-B8CB-532964E19391}"/>
              </a:ext>
            </a:extLst>
          </p:cNvPr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6604000" y="267412"/>
            <a:ext cx="2032000" cy="1007932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" name="Google Shape;88;p13"/>
          <p:cNvSpPr txBox="1">
            <a:spLocks noGrp="1"/>
          </p:cNvSpPr>
          <p:nvPr>
            <p:ph type="title"/>
          </p:nvPr>
        </p:nvSpPr>
        <p:spPr>
          <a:xfrm>
            <a:off x="434622" y="487347"/>
            <a:ext cx="6903155" cy="84177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b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</a:pPr>
            <a:r>
              <a:rPr lang="en-US" b="1"/>
              <a:t>Hanoi</a:t>
            </a:r>
            <a:r>
              <a:rPr lang="en-US"/>
              <a:t> </a:t>
            </a:r>
            <a:r>
              <a:rPr lang="en-US" b="1"/>
              <a:t>Hat</a:t>
            </a:r>
            <a:r>
              <a:rPr lang="en-US"/>
              <a:t> </a:t>
            </a:r>
            <a:r>
              <a:rPr lang="en-US" b="1"/>
              <a:t>Company</a:t>
            </a:r>
            <a:r>
              <a:rPr lang="en-US"/>
              <a:t> </a:t>
            </a:r>
            <a:endParaRPr/>
          </a:p>
        </p:txBody>
      </p:sp>
      <p:sp>
        <p:nvSpPr>
          <p:cNvPr id="89" name="Google Shape;89;p13"/>
          <p:cNvSpPr txBox="1">
            <a:spLocks noGrp="1"/>
          </p:cNvSpPr>
          <p:nvPr>
            <p:ph type="body" idx="1"/>
          </p:nvPr>
        </p:nvSpPr>
        <p:spPr>
          <a:xfrm>
            <a:off x="434622" y="1539562"/>
            <a:ext cx="4929300" cy="186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457200" lvl="0" indent="-368300" algn="l" rtl="0">
              <a:lnSpc>
                <a:spcPct val="115000"/>
              </a:lnSpc>
              <a:spcBef>
                <a:spcPts val="600"/>
              </a:spcBef>
              <a:spcAft>
                <a:spcPts val="0"/>
              </a:spcAft>
              <a:buSzPts val="2200"/>
              <a:buChar char="●"/>
            </a:pPr>
            <a:r>
              <a:rPr lang="en-US" b="1">
                <a:solidFill>
                  <a:schemeClr val="dk1"/>
                </a:solidFill>
              </a:rPr>
              <a:t>Current Situation of the Company</a:t>
            </a:r>
            <a:endParaRPr/>
          </a:p>
          <a:p>
            <a:pPr marL="457200" lvl="0" indent="-228600" algn="l" rtl="0">
              <a:lnSpc>
                <a:spcPct val="115000"/>
              </a:lnSpc>
              <a:spcBef>
                <a:spcPts val="600"/>
              </a:spcBef>
              <a:spcAft>
                <a:spcPts val="0"/>
              </a:spcAft>
              <a:buSzPts val="2200"/>
              <a:buNone/>
            </a:pPr>
            <a:endParaRPr/>
          </a:p>
        </p:txBody>
      </p:sp>
      <p:sp>
        <p:nvSpPr>
          <p:cNvPr id="90" name="Google Shape;90;p13"/>
          <p:cNvSpPr txBox="1">
            <a:spLocks noGrp="1"/>
          </p:cNvSpPr>
          <p:nvPr>
            <p:ph type="sldNum" idx="12"/>
          </p:nvPr>
        </p:nvSpPr>
        <p:spPr>
          <a:xfrm>
            <a:off x="8480584" y="4749851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</a:pPr>
            <a:fld id="{00000000-1234-1234-1234-123412341234}" type="slidenum">
              <a:rPr lang="en-US"/>
              <a:t>5</a:t>
            </a:fld>
            <a:endParaRPr/>
          </a:p>
        </p:txBody>
      </p:sp>
      <p:grpSp>
        <p:nvGrpSpPr>
          <p:cNvPr id="91" name="Google Shape;91;p13"/>
          <p:cNvGrpSpPr/>
          <p:nvPr/>
        </p:nvGrpSpPr>
        <p:grpSpPr>
          <a:xfrm>
            <a:off x="1496440" y="1656039"/>
            <a:ext cx="6688656" cy="3273705"/>
            <a:chOff x="4141" y="537363"/>
            <a:chExt cx="6688656" cy="3273705"/>
          </a:xfrm>
        </p:grpSpPr>
        <p:sp>
          <p:nvSpPr>
            <p:cNvPr id="92" name="Google Shape;92;p13"/>
            <p:cNvSpPr/>
            <p:nvPr/>
          </p:nvSpPr>
          <p:spPr>
            <a:xfrm>
              <a:off x="4141" y="1432760"/>
              <a:ext cx="1833900" cy="1512584"/>
            </a:xfrm>
            <a:prstGeom prst="roundRect">
              <a:avLst>
                <a:gd name="adj" fmla="val 10000"/>
              </a:avLst>
            </a:prstGeom>
            <a:solidFill>
              <a:schemeClr val="lt1">
                <a:alpha val="89803"/>
              </a:schemeClr>
            </a:solidFill>
            <a:ln w="25400" cap="flat" cmpd="sng">
              <a:solidFill>
                <a:srgbClr val="D59F39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" name="Google Shape;93;p13"/>
            <p:cNvSpPr txBox="1"/>
            <p:nvPr/>
          </p:nvSpPr>
          <p:spPr>
            <a:xfrm>
              <a:off x="38950" y="1467569"/>
              <a:ext cx="1764282" cy="1118841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34275" tIns="34275" rIns="34275" bIns="34275" anchor="t" anchorCtr="0">
              <a:noAutofit/>
            </a:bodyPr>
            <a:lstStyle/>
            <a:p>
              <a:pPr marL="171450" marR="0" lvl="1" indent="-171450" algn="l" rtl="0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Char char="•"/>
              </a:pPr>
              <a:r>
                <a:rPr lang="en-US" sz="18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rPr>
                <a:t>Indefinite nº of models</a:t>
              </a:r>
              <a:endParaRPr/>
            </a:p>
            <a:p>
              <a:pPr marL="171450" marR="0" lvl="1" indent="-171450" algn="l" rtl="0">
                <a:lnSpc>
                  <a:spcPct val="90000"/>
                </a:lnSpc>
                <a:spcBef>
                  <a:spcPts val="27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Char char="•"/>
              </a:pPr>
              <a:r>
                <a:rPr lang="en-US" sz="18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rPr>
                <a:t>Developed skills</a:t>
              </a:r>
              <a:endParaRPr/>
            </a:p>
          </p:txBody>
        </p:sp>
        <p:sp>
          <p:nvSpPr>
            <p:cNvPr id="94" name="Google Shape;94;p13"/>
            <p:cNvSpPr/>
            <p:nvPr/>
          </p:nvSpPr>
          <p:spPr>
            <a:xfrm>
              <a:off x="1047799" y="1778277"/>
              <a:ext cx="2032791" cy="2032791"/>
            </a:xfrm>
            <a:custGeom>
              <a:avLst/>
              <a:gdLst/>
              <a:ahLst/>
              <a:cxnLst/>
              <a:rect l="l" t="t" r="r" b="b"/>
              <a:pathLst>
                <a:path w="120000" h="120000" extrusionOk="0">
                  <a:moveTo>
                    <a:pt x="9502" y="88630"/>
                  </a:moveTo>
                  <a:lnTo>
                    <a:pt x="12048" y="87187"/>
                  </a:lnTo>
                  <a:lnTo>
                    <a:pt x="12048" y="87187"/>
                  </a:lnTo>
                  <a:cubicBezTo>
                    <a:pt x="21403" y="103687"/>
                    <a:pt x="38584" y="114218"/>
                    <a:pt x="57532" y="115067"/>
                  </a:cubicBezTo>
                  <a:cubicBezTo>
                    <a:pt x="76481" y="115916"/>
                    <a:pt x="94535" y="106964"/>
                    <a:pt x="105328" y="91367"/>
                  </a:cubicBezTo>
                  <a:lnTo>
                    <a:pt x="103637" y="90405"/>
                  </a:lnTo>
                  <a:lnTo>
                    <a:pt x="109185" y="87978"/>
                  </a:lnTo>
                  <a:lnTo>
                    <a:pt x="109572" y="93781"/>
                  </a:lnTo>
                  <a:lnTo>
                    <a:pt x="107881" y="92819"/>
                  </a:lnTo>
                  <a:lnTo>
                    <a:pt x="107881" y="92819"/>
                  </a:lnTo>
                  <a:cubicBezTo>
                    <a:pt x="96563" y="109333"/>
                    <a:pt x="77533" y="118849"/>
                    <a:pt x="57530" y="117997"/>
                  </a:cubicBezTo>
                  <a:cubicBezTo>
                    <a:pt x="37528" y="117145"/>
                    <a:pt x="19376" y="106046"/>
                    <a:pt x="9502" y="88630"/>
                  </a:cubicBezTo>
                  <a:close/>
                </a:path>
              </a:pathLst>
            </a:custGeom>
            <a:solidFill>
              <a:srgbClr val="D59F39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" name="Google Shape;95;p13"/>
            <p:cNvSpPr/>
            <p:nvPr/>
          </p:nvSpPr>
          <p:spPr>
            <a:xfrm>
              <a:off x="411674" y="2621219"/>
              <a:ext cx="1630133" cy="648250"/>
            </a:xfrm>
            <a:prstGeom prst="roundRect">
              <a:avLst>
                <a:gd name="adj" fmla="val 10000"/>
              </a:avLst>
            </a:prstGeom>
            <a:solidFill>
              <a:srgbClr val="D59F39"/>
            </a:solidFill>
            <a:ln w="254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" name="Google Shape;96;p13"/>
            <p:cNvSpPr txBox="1"/>
            <p:nvPr/>
          </p:nvSpPr>
          <p:spPr>
            <a:xfrm>
              <a:off x="430661" y="2640206"/>
              <a:ext cx="1592159" cy="610276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30475" tIns="20300" rIns="30475" bIns="20300" anchor="ctr" anchorCtr="0">
              <a:noAutofit/>
            </a:bodyPr>
            <a:lstStyle/>
            <a:p>
              <a:pPr marL="0" marR="0" lvl="0" indent="0" algn="ctr" rtl="0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600"/>
                <a:buFont typeface="Arial"/>
                <a:buNone/>
              </a:pPr>
              <a:r>
                <a:rPr lang="en-US" sz="1600" b="0" i="0" u="none" strike="noStrike" cap="none">
                  <a:solidFill>
                    <a:schemeClr val="lt1"/>
                  </a:solidFill>
                  <a:latin typeface="Arial"/>
                  <a:ea typeface="Arial"/>
                  <a:cs typeface="Arial"/>
                  <a:sym typeface="Arial"/>
                </a:rPr>
                <a:t>Payed on Piece-rate basis</a:t>
              </a:r>
              <a:endParaRPr/>
            </a:p>
          </p:txBody>
        </p:sp>
        <p:sp>
          <p:nvSpPr>
            <p:cNvPr id="97" name="Google Shape;97;p13"/>
            <p:cNvSpPr/>
            <p:nvPr/>
          </p:nvSpPr>
          <p:spPr>
            <a:xfrm>
              <a:off x="2277901" y="1265309"/>
              <a:ext cx="2040837" cy="1845110"/>
            </a:xfrm>
            <a:prstGeom prst="roundRect">
              <a:avLst>
                <a:gd name="adj" fmla="val 10000"/>
              </a:avLst>
            </a:prstGeom>
            <a:solidFill>
              <a:schemeClr val="lt1">
                <a:alpha val="89803"/>
              </a:schemeClr>
            </a:solidFill>
            <a:ln w="25400" cap="flat" cmpd="sng">
              <a:solidFill>
                <a:srgbClr val="C3C039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8" name="Google Shape;98;p13"/>
            <p:cNvSpPr txBox="1"/>
            <p:nvPr/>
          </p:nvSpPr>
          <p:spPr>
            <a:xfrm>
              <a:off x="2320362" y="1703151"/>
              <a:ext cx="1955915" cy="1364807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34275" tIns="34275" rIns="34275" bIns="34275" anchor="t" anchorCtr="0">
              <a:noAutofit/>
            </a:bodyPr>
            <a:lstStyle/>
            <a:p>
              <a:pPr marL="171450" marR="0" lvl="1" indent="-171450" algn="l" rtl="0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Char char="•"/>
              </a:pPr>
              <a:r>
                <a:rPr lang="en-US" sz="18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rPr>
                <a:t>Particular event</a:t>
              </a:r>
              <a:endParaRPr/>
            </a:p>
            <a:p>
              <a:pPr marL="171450" marR="0" lvl="1" indent="-171450" algn="l" rtl="0">
                <a:lnSpc>
                  <a:spcPct val="90000"/>
                </a:lnSpc>
                <a:spcBef>
                  <a:spcPts val="27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Char char="•"/>
              </a:pPr>
              <a:r>
                <a:rPr lang="en-US" sz="18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rPr>
                <a:t>International company</a:t>
              </a:r>
              <a:endParaRPr/>
            </a:p>
            <a:p>
              <a:pPr marL="171450" marR="0" lvl="1" indent="-171450" algn="l" rtl="0">
                <a:lnSpc>
                  <a:spcPct val="90000"/>
                </a:lnSpc>
                <a:spcBef>
                  <a:spcPts val="27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Char char="•"/>
              </a:pPr>
              <a:r>
                <a:rPr lang="en-US" sz="18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rPr>
                <a:t>Different skills required</a:t>
              </a:r>
              <a:endParaRPr/>
            </a:p>
          </p:txBody>
        </p:sp>
        <p:sp>
          <p:nvSpPr>
            <p:cNvPr id="99" name="Google Shape;99;p13"/>
            <p:cNvSpPr/>
            <p:nvPr/>
          </p:nvSpPr>
          <p:spPr>
            <a:xfrm>
              <a:off x="3417105" y="537363"/>
              <a:ext cx="2148134" cy="2148134"/>
            </a:xfrm>
            <a:custGeom>
              <a:avLst/>
              <a:gdLst/>
              <a:ahLst/>
              <a:cxnLst/>
              <a:rect l="l" t="t" r="r" b="b"/>
              <a:pathLst>
                <a:path w="120000" h="120000" extrusionOk="0">
                  <a:moveTo>
                    <a:pt x="9436" y="31277"/>
                  </a:moveTo>
                  <a:lnTo>
                    <a:pt x="9436" y="31277"/>
                  </a:lnTo>
                  <a:cubicBezTo>
                    <a:pt x="19366" y="13796"/>
                    <a:pt x="37620" y="2684"/>
                    <a:pt x="57709" y="1892"/>
                  </a:cubicBezTo>
                  <a:cubicBezTo>
                    <a:pt x="77797" y="1100"/>
                    <a:pt x="96870" y="10740"/>
                    <a:pt x="108146" y="27384"/>
                  </a:cubicBezTo>
                  <a:lnTo>
                    <a:pt x="109748" y="26475"/>
                  </a:lnTo>
                  <a:lnTo>
                    <a:pt x="109367" y="31973"/>
                  </a:lnTo>
                  <a:lnTo>
                    <a:pt x="104127" y="29666"/>
                  </a:lnTo>
                  <a:lnTo>
                    <a:pt x="105729" y="28756"/>
                  </a:lnTo>
                  <a:lnTo>
                    <a:pt x="105729" y="28756"/>
                  </a:lnTo>
                  <a:cubicBezTo>
                    <a:pt x="94950" y="12979"/>
                    <a:pt x="76799" y="3873"/>
                    <a:pt x="57708" y="4664"/>
                  </a:cubicBezTo>
                  <a:cubicBezTo>
                    <a:pt x="38617" y="5455"/>
                    <a:pt x="21282" y="16030"/>
                    <a:pt x="11844" y="32645"/>
                  </a:cubicBezTo>
                  <a:close/>
                </a:path>
              </a:pathLst>
            </a:custGeom>
            <a:solidFill>
              <a:srgbClr val="89A84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" name="Google Shape;100;p13"/>
            <p:cNvSpPr/>
            <p:nvPr/>
          </p:nvSpPr>
          <p:spPr>
            <a:xfrm>
              <a:off x="2788903" y="1107448"/>
              <a:ext cx="1630133" cy="648250"/>
            </a:xfrm>
            <a:prstGeom prst="roundRect">
              <a:avLst>
                <a:gd name="adj" fmla="val 10000"/>
              </a:avLst>
            </a:prstGeom>
            <a:solidFill>
              <a:srgbClr val="C3C039"/>
            </a:solidFill>
            <a:ln w="254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" name="Google Shape;101;p13"/>
            <p:cNvSpPr txBox="1"/>
            <p:nvPr/>
          </p:nvSpPr>
          <p:spPr>
            <a:xfrm>
              <a:off x="2807890" y="1126435"/>
              <a:ext cx="1592159" cy="610276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30475" tIns="20300" rIns="30475" bIns="20300" anchor="ctr" anchorCtr="0">
              <a:noAutofit/>
            </a:bodyPr>
            <a:lstStyle/>
            <a:p>
              <a:pPr marL="0" marR="0" lvl="0" indent="0" algn="ctr" rtl="0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600"/>
                <a:buFont typeface="Arial"/>
                <a:buNone/>
              </a:pPr>
              <a:r>
                <a:rPr lang="en-US" sz="1600" b="0" i="0" u="none" strike="noStrike" cap="none">
                  <a:solidFill>
                    <a:schemeClr val="lt1"/>
                  </a:solidFill>
                  <a:latin typeface="Arial"/>
                  <a:ea typeface="Arial"/>
                  <a:cs typeface="Arial"/>
                  <a:sym typeface="Arial"/>
                </a:rPr>
                <a:t>New contract</a:t>
              </a:r>
              <a:endParaRPr/>
            </a:p>
          </p:txBody>
        </p:sp>
        <p:sp>
          <p:nvSpPr>
            <p:cNvPr id="102" name="Google Shape;102;p13"/>
            <p:cNvSpPr/>
            <p:nvPr/>
          </p:nvSpPr>
          <p:spPr>
            <a:xfrm>
              <a:off x="4672332" y="1298794"/>
              <a:ext cx="1799496" cy="1782444"/>
            </a:xfrm>
            <a:prstGeom prst="roundRect">
              <a:avLst>
                <a:gd name="adj" fmla="val 10000"/>
              </a:avLst>
            </a:prstGeom>
            <a:solidFill>
              <a:schemeClr val="lt1">
                <a:alpha val="89803"/>
              </a:schemeClr>
            </a:solidFill>
            <a:ln w="25400" cap="flat" cmpd="sng">
              <a:solidFill>
                <a:srgbClr val="89A84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" name="Google Shape;103;p13"/>
            <p:cNvSpPr txBox="1"/>
            <p:nvPr/>
          </p:nvSpPr>
          <p:spPr>
            <a:xfrm>
              <a:off x="4713351" y="1339813"/>
              <a:ext cx="1717458" cy="1318454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34275" tIns="34275" rIns="34275" bIns="34275" anchor="t" anchorCtr="0">
              <a:noAutofit/>
            </a:bodyPr>
            <a:lstStyle/>
            <a:p>
              <a:pPr marL="171450" marR="0" lvl="1" indent="-171450" algn="l" rtl="0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Char char="•"/>
              </a:pPr>
              <a:r>
                <a:rPr lang="en-US" sz="18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rPr>
                <a:t>Lower production rate</a:t>
              </a:r>
              <a:endParaRPr/>
            </a:p>
            <a:p>
              <a:pPr marL="171450" marR="0" lvl="1" indent="-171450" algn="l" rtl="0">
                <a:lnSpc>
                  <a:spcPct val="90000"/>
                </a:lnSpc>
                <a:spcBef>
                  <a:spcPts val="27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Char char="•"/>
              </a:pPr>
              <a:r>
                <a:rPr lang="en-US" sz="18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rPr>
                <a:t>Earn less</a:t>
              </a:r>
              <a:endParaRPr/>
            </a:p>
          </p:txBody>
        </p:sp>
        <p:sp>
          <p:nvSpPr>
            <p:cNvPr id="104" name="Google Shape;104;p13"/>
            <p:cNvSpPr/>
            <p:nvPr/>
          </p:nvSpPr>
          <p:spPr>
            <a:xfrm>
              <a:off x="5062664" y="2622183"/>
              <a:ext cx="1630133" cy="648250"/>
            </a:xfrm>
            <a:prstGeom prst="roundRect">
              <a:avLst>
                <a:gd name="adj" fmla="val 10000"/>
              </a:avLst>
            </a:prstGeom>
            <a:solidFill>
              <a:srgbClr val="89A842"/>
            </a:solidFill>
            <a:ln w="254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5" name="Google Shape;105;p13"/>
            <p:cNvSpPr txBox="1"/>
            <p:nvPr/>
          </p:nvSpPr>
          <p:spPr>
            <a:xfrm>
              <a:off x="5081651" y="2641170"/>
              <a:ext cx="1592159" cy="610276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30475" tIns="20300" rIns="30475" bIns="20300" anchor="ctr" anchorCtr="0">
              <a:noAutofit/>
            </a:bodyPr>
            <a:lstStyle/>
            <a:p>
              <a:pPr marL="0" marR="0" lvl="0" indent="0" algn="ctr" rtl="0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600"/>
                <a:buFont typeface="Arial"/>
                <a:buNone/>
              </a:pPr>
              <a:r>
                <a:rPr lang="en-US" sz="1600" b="0" i="0" u="none" strike="noStrike" cap="none">
                  <a:solidFill>
                    <a:schemeClr val="lt1"/>
                  </a:solidFill>
                  <a:latin typeface="Arial"/>
                  <a:ea typeface="Arial"/>
                  <a:cs typeface="Arial"/>
                  <a:sym typeface="Arial"/>
                </a:rPr>
                <a:t>Employees’ dissatisfaction</a:t>
              </a:r>
              <a:endParaRPr/>
            </a:p>
          </p:txBody>
        </p:sp>
      </p:grpSp>
      <p:pic>
        <p:nvPicPr>
          <p:cNvPr id="21" name="Google Shape;47;p9">
            <a:extLst>
              <a:ext uri="{FF2B5EF4-FFF2-40B4-BE49-F238E27FC236}">
                <a16:creationId xmlns:a16="http://schemas.microsoft.com/office/drawing/2014/main" id="{F0BF9859-5E6D-4708-A508-7D1DC1C169EB}"/>
              </a:ext>
            </a:extLst>
          </p:cNvPr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6907108" y="276904"/>
            <a:ext cx="2032000" cy="1007932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" name="Google Shape;111;p14"/>
          <p:cNvSpPr txBox="1">
            <a:spLocks noGrp="1"/>
          </p:cNvSpPr>
          <p:nvPr>
            <p:ph type="sldNum" idx="12"/>
          </p:nvPr>
        </p:nvSpPr>
        <p:spPr>
          <a:xfrm>
            <a:off x="8480584" y="4749851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</a:pPr>
            <a:fld id="{00000000-1234-1234-1234-123412341234}" type="slidenum">
              <a:rPr lang="en-US"/>
              <a:t>6</a:t>
            </a:fld>
            <a:endParaRPr/>
          </a:p>
        </p:txBody>
      </p:sp>
      <p:sp>
        <p:nvSpPr>
          <p:cNvPr id="112" name="Google Shape;112;p14"/>
          <p:cNvSpPr txBox="1">
            <a:spLocks noGrp="1"/>
          </p:cNvSpPr>
          <p:nvPr>
            <p:ph type="ctrTitle" idx="4294967295"/>
          </p:nvPr>
        </p:nvSpPr>
        <p:spPr>
          <a:xfrm>
            <a:off x="331788" y="233362"/>
            <a:ext cx="6520039" cy="87153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b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A7D86D"/>
              </a:buClr>
              <a:buSzPts val="4800"/>
              <a:buFont typeface="Poppins"/>
              <a:buNone/>
            </a:pPr>
            <a:r>
              <a:rPr lang="en-US" sz="3200" b="1" i="0" u="none" strike="noStrike" cap="none">
                <a:solidFill>
                  <a:srgbClr val="A7D86D"/>
                </a:solidFill>
                <a:latin typeface="Poppins"/>
                <a:ea typeface="Poppins"/>
                <a:cs typeface="Poppins"/>
                <a:sym typeface="Poppins"/>
              </a:rPr>
              <a:t>Reward Management in Practice (1)</a:t>
            </a:r>
            <a:endParaRPr sz="3200" b="1" i="0" u="none" strike="noStrike" cap="none">
              <a:solidFill>
                <a:srgbClr val="A7D86D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113" name="Google Shape;113;p14"/>
          <p:cNvSpPr txBox="1">
            <a:spLocks noGrp="1"/>
          </p:cNvSpPr>
          <p:nvPr>
            <p:ph type="subTitle" idx="4294967295"/>
          </p:nvPr>
        </p:nvSpPr>
        <p:spPr>
          <a:xfrm>
            <a:off x="722489" y="1208087"/>
            <a:ext cx="6129338" cy="37020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15000"/>
              </a:lnSpc>
              <a:spcBef>
                <a:spcPts val="600"/>
              </a:spcBef>
              <a:spcAft>
                <a:spcPts val="0"/>
              </a:spcAft>
              <a:buClr>
                <a:srgbClr val="A7D86D"/>
              </a:buClr>
              <a:buSzPts val="2200"/>
              <a:buFont typeface="Muli Light"/>
              <a:buNone/>
            </a:pPr>
            <a:r>
              <a:rPr lang="en-US" sz="2800" b="1" i="1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Reward Management </a:t>
            </a:r>
            <a:endParaRPr sz="2200" b="0" i="0" u="none" strike="noStrike" cap="none">
              <a:solidFill>
                <a:schemeClr val="dk1"/>
              </a:solidFill>
              <a:latin typeface="Muli Light"/>
              <a:ea typeface="Muli Light"/>
              <a:cs typeface="Muli Light"/>
              <a:sym typeface="Muli Light"/>
            </a:endParaRPr>
          </a:p>
          <a:p>
            <a:pPr marL="0" marR="0" lvl="0" indent="0" algn="l" rtl="0">
              <a:lnSpc>
                <a:spcPct val="115000"/>
              </a:lnSpc>
              <a:spcBef>
                <a:spcPts val="600"/>
              </a:spcBef>
              <a:spcAft>
                <a:spcPts val="0"/>
              </a:spcAft>
              <a:buClr>
                <a:srgbClr val="A7D86D"/>
              </a:buClr>
              <a:buSzPts val="2200"/>
              <a:buFont typeface="Muli Light"/>
              <a:buNone/>
            </a:pPr>
            <a:r>
              <a:rPr lang="en-US" sz="2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‘The processes of deciding how people should be rewarded and of ensuring that reward policies and practices are implemented.’</a:t>
            </a:r>
            <a:endParaRPr sz="18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lnSpc>
                <a:spcPct val="115000"/>
              </a:lnSpc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Muli Light"/>
              <a:buNone/>
            </a:pPr>
            <a:r>
              <a:rPr lang="en-US"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(Armstrong, 2014: 331)</a:t>
            </a:r>
            <a:endParaRPr sz="1800" b="1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6" name="Google Shape;47;p9">
            <a:extLst>
              <a:ext uri="{FF2B5EF4-FFF2-40B4-BE49-F238E27FC236}">
                <a16:creationId xmlns:a16="http://schemas.microsoft.com/office/drawing/2014/main" id="{61C31902-E9F6-428D-964D-A8BFB508B9EF}"/>
              </a:ext>
            </a:extLst>
          </p:cNvPr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6604000" y="267412"/>
            <a:ext cx="2032000" cy="1007932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" name="Google Shape;119;p15"/>
          <p:cNvSpPr txBox="1">
            <a:spLocks noGrp="1"/>
          </p:cNvSpPr>
          <p:nvPr>
            <p:ph type="body" idx="1"/>
          </p:nvPr>
        </p:nvSpPr>
        <p:spPr>
          <a:xfrm>
            <a:off x="324311" y="1027885"/>
            <a:ext cx="7664802" cy="427527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457200" lvl="0" indent="-368300" algn="just" rtl="0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2200"/>
              <a:buChar char="●"/>
            </a:pPr>
            <a:r>
              <a:rPr lang="en-US" sz="2062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Rewards are important source of motivation for employees when managed properly and under the right conditions. </a:t>
            </a:r>
            <a:endParaRPr/>
          </a:p>
          <a:p>
            <a:pPr marL="0" lvl="0" indent="0" algn="l" rtl="0">
              <a:lnSpc>
                <a:spcPct val="95000"/>
              </a:lnSpc>
              <a:spcBef>
                <a:spcPts val="600"/>
              </a:spcBef>
              <a:spcAft>
                <a:spcPts val="0"/>
              </a:spcAft>
              <a:buSzPts val="2200"/>
              <a:buNone/>
            </a:pPr>
            <a:endParaRPr sz="2390"/>
          </a:p>
          <a:p>
            <a:pPr marL="1371600" lvl="2" indent="-228600" algn="l" rtl="0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SzPts val="2200"/>
              <a:buFont typeface="Noto Sans Symbols"/>
              <a:buNone/>
            </a:pPr>
            <a:endParaRPr sz="2390"/>
          </a:p>
          <a:p>
            <a:pPr marL="1371600" lvl="2" indent="-228600" algn="l" rtl="0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SzPts val="2200"/>
              <a:buFont typeface="Noto Sans Symbols"/>
              <a:buNone/>
            </a:pPr>
            <a:endParaRPr sz="2390"/>
          </a:p>
          <a:p>
            <a:pPr marL="1371600" lvl="2" indent="-228600" algn="l" rtl="0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SzPts val="2200"/>
              <a:buFont typeface="Noto Sans Symbols"/>
              <a:buNone/>
            </a:pPr>
            <a:endParaRPr sz="2390"/>
          </a:p>
          <a:p>
            <a:pPr marL="1371600" lvl="2" indent="-228600" algn="l" rtl="0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SzPts val="2200"/>
              <a:buFont typeface="Noto Sans Symbols"/>
              <a:buNone/>
            </a:pPr>
            <a:endParaRPr sz="2390"/>
          </a:p>
          <a:p>
            <a:pPr marL="1371600" lvl="2" indent="-228600" algn="l" rtl="0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SzPts val="2200"/>
              <a:buFont typeface="Noto Sans Symbols"/>
              <a:buNone/>
            </a:pPr>
            <a:endParaRPr sz="2390"/>
          </a:p>
          <a:p>
            <a:pPr marL="1003300" lvl="2" indent="0" algn="l" rtl="0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SzPts val="2200"/>
              <a:buNone/>
            </a:pPr>
            <a:endParaRPr sz="2390"/>
          </a:p>
          <a:p>
            <a:pPr marL="1371600" lvl="2" indent="-228600" algn="l" rtl="0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SzPts val="2200"/>
              <a:buFont typeface="Noto Sans Symbols"/>
              <a:buNone/>
            </a:pPr>
            <a:endParaRPr sz="2390"/>
          </a:p>
          <a:p>
            <a:pPr marL="914400" lvl="1" indent="-228600" algn="l" rtl="0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SzPts val="2200"/>
              <a:buNone/>
            </a:pPr>
            <a:endParaRPr sz="1375" i="1">
              <a:solidFill>
                <a:srgbClr val="FF0000"/>
              </a:solidFill>
            </a:endParaRPr>
          </a:p>
          <a:p>
            <a:pPr marL="0" lvl="0" indent="0" algn="l" rtl="0">
              <a:lnSpc>
                <a:spcPct val="95000"/>
              </a:lnSpc>
              <a:spcBef>
                <a:spcPts val="600"/>
              </a:spcBef>
              <a:spcAft>
                <a:spcPts val="0"/>
              </a:spcAft>
              <a:buSzPts val="2200"/>
              <a:buNone/>
            </a:pPr>
            <a:r>
              <a:rPr lang="en-US" sz="1375" i="1"/>
              <a:t>	</a:t>
            </a:r>
            <a:endParaRPr/>
          </a:p>
        </p:txBody>
      </p:sp>
      <p:sp>
        <p:nvSpPr>
          <p:cNvPr id="120" name="Google Shape;120;p15"/>
          <p:cNvSpPr txBox="1">
            <a:spLocks noGrp="1"/>
          </p:cNvSpPr>
          <p:nvPr>
            <p:ph type="sldNum" idx="12"/>
          </p:nvPr>
        </p:nvSpPr>
        <p:spPr>
          <a:xfrm>
            <a:off x="8480584" y="4749851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</a:pPr>
            <a:fld id="{00000000-1234-1234-1234-123412341234}" type="slidenum">
              <a:rPr lang="en-US"/>
              <a:t>7</a:t>
            </a:fld>
            <a:endParaRPr/>
          </a:p>
        </p:txBody>
      </p:sp>
      <p:sp>
        <p:nvSpPr>
          <p:cNvPr id="121" name="Google Shape;121;p15"/>
          <p:cNvSpPr txBox="1"/>
          <p:nvPr/>
        </p:nvSpPr>
        <p:spPr>
          <a:xfrm>
            <a:off x="712947" y="2789825"/>
            <a:ext cx="3330876" cy="230832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285750" marR="0" lvl="1" indent="-2857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92D050"/>
              </a:buClr>
              <a:buSzPts val="1800"/>
              <a:buFont typeface="Noto Sans Symbols"/>
              <a:buChar char="▪"/>
            </a:pPr>
            <a:r>
              <a:rPr lang="en-US" sz="1800" b="1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Financial Rewards</a:t>
            </a:r>
            <a:endParaRPr sz="1800" b="1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285750" marR="0" lvl="1" indent="-171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92D050"/>
              </a:buClr>
              <a:buSzPts val="1800"/>
              <a:buFont typeface="Noto Sans Symbols"/>
              <a:buNone/>
            </a:pPr>
            <a:endParaRPr sz="18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285750" marR="0" lvl="1" indent="-2857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92D050"/>
              </a:buClr>
              <a:buSzPts val="1800"/>
              <a:buFont typeface="Noto Sans Symbols"/>
              <a:buChar char="⮚"/>
            </a:pPr>
            <a:r>
              <a:rPr lang="en-US"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Extra Expenses</a:t>
            </a:r>
            <a:endParaRPr/>
          </a:p>
          <a:p>
            <a:pPr marL="285750" marR="0" lvl="1" indent="-2857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92D050"/>
              </a:buClr>
              <a:buSzPts val="1800"/>
              <a:buFont typeface="Noto Sans Symbols"/>
              <a:buChar char="⮚"/>
            </a:pPr>
            <a:r>
              <a:rPr lang="en-US"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Bonuses</a:t>
            </a:r>
            <a:endParaRPr sz="18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285750" marR="0" lvl="1" indent="-2857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92D050"/>
              </a:buClr>
              <a:buSzPts val="1800"/>
              <a:buFont typeface="Noto Sans Symbols"/>
              <a:buChar char="⮚"/>
            </a:pPr>
            <a:r>
              <a:rPr lang="en-US"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Daily catering service</a:t>
            </a:r>
            <a:endParaRPr sz="18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285750" marR="0" lvl="1" indent="-2857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92D050"/>
              </a:buClr>
              <a:buSzPts val="1800"/>
              <a:buFont typeface="Noto Sans Symbols"/>
              <a:buChar char="⮚"/>
            </a:pPr>
            <a:r>
              <a:rPr lang="en-US"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Health insurance</a:t>
            </a:r>
            <a:endParaRPr sz="18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285750" marR="0" lvl="1" indent="-2857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92D050"/>
              </a:buClr>
              <a:buSzPts val="1800"/>
              <a:buFont typeface="Noto Sans Symbols"/>
              <a:buChar char="⮚"/>
            </a:pPr>
            <a:r>
              <a:rPr lang="en-US"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Travel tours</a:t>
            </a:r>
            <a:endParaRPr/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22" name="Google Shape;122;p15"/>
          <p:cNvSpPr txBox="1"/>
          <p:nvPr/>
        </p:nvSpPr>
        <p:spPr>
          <a:xfrm>
            <a:off x="4043823" y="2789825"/>
            <a:ext cx="4296335" cy="191590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628650" marR="0" lvl="0" indent="-2857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92D050"/>
              </a:buClr>
              <a:buSzPts val="1800"/>
              <a:buFont typeface="Noto Sans Symbols"/>
              <a:buChar char="▪"/>
            </a:pPr>
            <a:r>
              <a:rPr lang="en-US" sz="1800" b="1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Non-Financial Rewards </a:t>
            </a:r>
            <a:endParaRPr/>
          </a:p>
          <a:p>
            <a:pPr marL="685800" marR="0" lvl="0" indent="-2286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92D050"/>
              </a:buClr>
              <a:buSzPts val="1800"/>
              <a:buFont typeface="Noto Sans Symbols"/>
              <a:buNone/>
            </a:pPr>
            <a:endParaRPr sz="18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685800" marR="0" lvl="0" indent="-3429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92D050"/>
              </a:buClr>
              <a:buSzPts val="1800"/>
              <a:buFont typeface="Noto Sans Symbols"/>
              <a:buChar char="⮚"/>
            </a:pPr>
            <a:r>
              <a:rPr lang="en-US"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Skills development</a:t>
            </a:r>
            <a:endParaRPr sz="18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685800" marR="0" lvl="1" indent="-3429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92D050"/>
              </a:buClr>
              <a:buSzPts val="1800"/>
              <a:buFont typeface="Noto Sans Symbols"/>
              <a:buChar char="⮚"/>
            </a:pPr>
            <a:r>
              <a:rPr lang="en-US"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Recognition rewards </a:t>
            </a:r>
            <a:endParaRPr/>
          </a:p>
          <a:p>
            <a:pPr marL="685800" marR="0" lvl="1" indent="-3429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92D050"/>
              </a:buClr>
              <a:buSzPts val="1800"/>
              <a:buFont typeface="Noto Sans Symbols"/>
              <a:buChar char="⮚"/>
            </a:pPr>
            <a:r>
              <a:rPr lang="en-US"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Merit rewards</a:t>
            </a:r>
            <a:endParaRPr sz="18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685800" marR="0" lvl="1" indent="-3429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92D050"/>
              </a:buClr>
              <a:buSzPts val="1800"/>
              <a:buFont typeface="Noto Sans Symbols"/>
              <a:buChar char="⮚"/>
            </a:pPr>
            <a:r>
              <a:rPr lang="en-US"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Better carrer opportunities</a:t>
            </a:r>
            <a:endParaRPr sz="18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105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grpSp>
        <p:nvGrpSpPr>
          <p:cNvPr id="123" name="Google Shape;123;p15"/>
          <p:cNvGrpSpPr/>
          <p:nvPr/>
        </p:nvGrpSpPr>
        <p:grpSpPr>
          <a:xfrm>
            <a:off x="807243" y="1978168"/>
            <a:ext cx="7325388" cy="791933"/>
            <a:chOff x="3401" y="1682900"/>
            <a:chExt cx="7325388" cy="791933"/>
          </a:xfrm>
        </p:grpSpPr>
        <p:sp>
          <p:nvSpPr>
            <p:cNvPr id="124" name="Google Shape;124;p15"/>
            <p:cNvSpPr/>
            <p:nvPr/>
          </p:nvSpPr>
          <p:spPr>
            <a:xfrm>
              <a:off x="3401" y="1682900"/>
              <a:ext cx="1979834" cy="791933"/>
            </a:xfrm>
            <a:prstGeom prst="chevron">
              <a:avLst>
                <a:gd name="adj" fmla="val 50000"/>
              </a:avLst>
            </a:prstGeom>
            <a:solidFill>
              <a:srgbClr val="8BAB41"/>
            </a:solidFill>
            <a:ln w="254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5" name="Google Shape;125;p15"/>
            <p:cNvSpPr txBox="1"/>
            <p:nvPr/>
          </p:nvSpPr>
          <p:spPr>
            <a:xfrm>
              <a:off x="399368" y="1682900"/>
              <a:ext cx="1187901" cy="791933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2000" tIns="17325" rIns="17325" bIns="17325" anchor="ctr" anchorCtr="0">
              <a:noAutofit/>
            </a:bodyPr>
            <a:lstStyle/>
            <a:p>
              <a:pPr marL="0" marR="0" lvl="0" indent="0" algn="ctr" rtl="0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300"/>
                <a:buFont typeface="Arial"/>
                <a:buNone/>
              </a:pPr>
              <a:r>
                <a:rPr lang="en-US" sz="1300" b="0" i="0" u="none" strike="noStrike" cap="none">
                  <a:solidFill>
                    <a:schemeClr val="lt1"/>
                  </a:solidFill>
                  <a:latin typeface="Arial"/>
                  <a:ea typeface="Arial"/>
                  <a:cs typeface="Arial"/>
                  <a:sym typeface="Arial"/>
                </a:rPr>
                <a:t>Rewards</a:t>
              </a:r>
              <a:endParaRPr/>
            </a:p>
          </p:txBody>
        </p:sp>
        <p:sp>
          <p:nvSpPr>
            <p:cNvPr id="126" name="Google Shape;126;p15"/>
            <p:cNvSpPr/>
            <p:nvPr/>
          </p:nvSpPr>
          <p:spPr>
            <a:xfrm>
              <a:off x="1785252" y="1682900"/>
              <a:ext cx="1979834" cy="791933"/>
            </a:xfrm>
            <a:prstGeom prst="chevron">
              <a:avLst>
                <a:gd name="adj" fmla="val 50000"/>
              </a:avLst>
            </a:prstGeom>
            <a:solidFill>
              <a:srgbClr val="4EAF45"/>
            </a:solidFill>
            <a:ln w="254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7" name="Google Shape;127;p15"/>
            <p:cNvSpPr txBox="1"/>
            <p:nvPr/>
          </p:nvSpPr>
          <p:spPr>
            <a:xfrm>
              <a:off x="2181219" y="1682900"/>
              <a:ext cx="1187901" cy="791933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2000" tIns="17325" rIns="17325" bIns="17325" anchor="ctr" anchorCtr="0">
              <a:noAutofit/>
            </a:bodyPr>
            <a:lstStyle/>
            <a:p>
              <a:pPr marL="0" marR="0" lvl="0" indent="0" algn="ctr" rtl="0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300"/>
                <a:buFont typeface="Arial"/>
                <a:buNone/>
              </a:pPr>
              <a:r>
                <a:rPr lang="en-US" sz="1300" b="0" i="0" u="none" strike="noStrike" cap="none">
                  <a:solidFill>
                    <a:schemeClr val="lt1"/>
                  </a:solidFill>
                  <a:latin typeface="Arial"/>
                  <a:ea typeface="Arial"/>
                  <a:cs typeface="Arial"/>
                  <a:sym typeface="Arial"/>
                </a:rPr>
                <a:t>Motivation</a:t>
              </a:r>
              <a:endParaRPr/>
            </a:p>
          </p:txBody>
        </p:sp>
        <p:sp>
          <p:nvSpPr>
            <p:cNvPr id="128" name="Google Shape;128;p15"/>
            <p:cNvSpPr/>
            <p:nvPr/>
          </p:nvSpPr>
          <p:spPr>
            <a:xfrm>
              <a:off x="3567103" y="1682900"/>
              <a:ext cx="1979834" cy="791933"/>
            </a:xfrm>
            <a:prstGeom prst="chevron">
              <a:avLst>
                <a:gd name="adj" fmla="val 50000"/>
              </a:avLst>
            </a:prstGeom>
            <a:solidFill>
              <a:srgbClr val="4BB483"/>
            </a:solidFill>
            <a:ln w="254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9" name="Google Shape;129;p15"/>
            <p:cNvSpPr txBox="1"/>
            <p:nvPr/>
          </p:nvSpPr>
          <p:spPr>
            <a:xfrm>
              <a:off x="3963070" y="1682900"/>
              <a:ext cx="1187901" cy="791933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2000" tIns="17325" rIns="17325" bIns="17325" anchor="ctr" anchorCtr="0">
              <a:noAutofit/>
            </a:bodyPr>
            <a:lstStyle/>
            <a:p>
              <a:pPr marL="0" marR="0" lvl="0" indent="0" algn="ctr" rtl="0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300"/>
                <a:buFont typeface="Arial"/>
                <a:buNone/>
              </a:pPr>
              <a:r>
                <a:rPr lang="en-US" sz="1300" b="0" i="0" u="none" strike="noStrike" cap="none">
                  <a:solidFill>
                    <a:schemeClr val="lt1"/>
                  </a:solidFill>
                  <a:latin typeface="Arial"/>
                  <a:ea typeface="Arial"/>
                  <a:cs typeface="Arial"/>
                  <a:sym typeface="Arial"/>
                </a:rPr>
                <a:t>Individual Performance</a:t>
              </a:r>
              <a:endParaRPr/>
            </a:p>
          </p:txBody>
        </p:sp>
        <p:sp>
          <p:nvSpPr>
            <p:cNvPr id="130" name="Google Shape;130;p15"/>
            <p:cNvSpPr/>
            <p:nvPr/>
          </p:nvSpPr>
          <p:spPr>
            <a:xfrm>
              <a:off x="5348955" y="1682900"/>
              <a:ext cx="1979834" cy="791933"/>
            </a:xfrm>
            <a:prstGeom prst="chevron">
              <a:avLst>
                <a:gd name="adj" fmla="val 50000"/>
              </a:avLst>
            </a:prstGeom>
            <a:solidFill>
              <a:srgbClr val="54A6B5"/>
            </a:solidFill>
            <a:ln w="254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1" name="Google Shape;131;p15"/>
            <p:cNvSpPr txBox="1"/>
            <p:nvPr/>
          </p:nvSpPr>
          <p:spPr>
            <a:xfrm>
              <a:off x="5744922" y="1682900"/>
              <a:ext cx="1187901" cy="791933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2000" tIns="17325" rIns="17325" bIns="17325" anchor="ctr" anchorCtr="0">
              <a:noAutofit/>
            </a:bodyPr>
            <a:lstStyle/>
            <a:p>
              <a:pPr marL="0" marR="0" lvl="0" indent="0" algn="ctr" rtl="0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300"/>
                <a:buFont typeface="Arial"/>
                <a:buNone/>
              </a:pPr>
              <a:r>
                <a:rPr lang="en-US" sz="1300" b="0" i="0" u="none" strike="noStrike" cap="none">
                  <a:solidFill>
                    <a:schemeClr val="lt1"/>
                  </a:solidFill>
                  <a:latin typeface="Arial"/>
                  <a:ea typeface="Arial"/>
                  <a:cs typeface="Arial"/>
                  <a:sym typeface="Arial"/>
                </a:rPr>
                <a:t>Organisational Performance</a:t>
              </a:r>
              <a:endParaRPr/>
            </a:p>
          </p:txBody>
        </p:sp>
      </p:grpSp>
      <p:sp>
        <p:nvSpPr>
          <p:cNvPr id="132" name="Google Shape;132;p15"/>
          <p:cNvSpPr txBox="1"/>
          <p:nvPr/>
        </p:nvSpPr>
        <p:spPr>
          <a:xfrm>
            <a:off x="425911" y="366132"/>
            <a:ext cx="5799629" cy="6701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b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A7D86D"/>
              </a:buClr>
              <a:buSzPts val="4800"/>
              <a:buFont typeface="Poppins"/>
              <a:buNone/>
            </a:pPr>
            <a:r>
              <a:rPr lang="en-US" sz="3200" b="1" i="0" u="none" strike="noStrike" cap="none" dirty="0">
                <a:solidFill>
                  <a:srgbClr val="A7D86D"/>
                </a:solidFill>
                <a:latin typeface="Poppins"/>
                <a:ea typeface="Poppins"/>
                <a:cs typeface="Poppins"/>
                <a:sym typeface="Poppins"/>
              </a:rPr>
              <a:t>Reward Management in Practice (2)</a:t>
            </a:r>
            <a:endParaRPr dirty="0"/>
          </a:p>
        </p:txBody>
      </p:sp>
      <p:pic>
        <p:nvPicPr>
          <p:cNvPr id="17" name="Google Shape;47;p9">
            <a:extLst>
              <a:ext uri="{FF2B5EF4-FFF2-40B4-BE49-F238E27FC236}">
                <a16:creationId xmlns:a16="http://schemas.microsoft.com/office/drawing/2014/main" id="{2302009A-6445-4A21-AC51-04533DC45639}"/>
              </a:ext>
            </a:extLst>
          </p:cNvPr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6776398" y="149990"/>
            <a:ext cx="2032000" cy="1007932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8" name="Google Shape;138;p16"/>
          <p:cNvSpPr txBox="1">
            <a:spLocks noGrp="1"/>
          </p:cNvSpPr>
          <p:nvPr>
            <p:ph type="title"/>
          </p:nvPr>
        </p:nvSpPr>
        <p:spPr>
          <a:xfrm>
            <a:off x="457201" y="205741"/>
            <a:ext cx="6438900" cy="10972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b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</a:pPr>
            <a:r>
              <a:rPr lang="en-US" sz="3600" dirty="0"/>
              <a:t>The Importance of Rewards</a:t>
            </a:r>
            <a:r>
              <a:rPr lang="en-US" sz="3800" dirty="0"/>
              <a:t/>
            </a:r>
            <a:br>
              <a:rPr lang="en-US" sz="3800" dirty="0"/>
            </a:br>
            <a:endParaRPr sz="3800" dirty="0"/>
          </a:p>
        </p:txBody>
      </p:sp>
      <p:sp>
        <p:nvSpPr>
          <p:cNvPr id="139" name="Google Shape;139;p16"/>
          <p:cNvSpPr txBox="1">
            <a:spLocks noGrp="1"/>
          </p:cNvSpPr>
          <p:nvPr>
            <p:ph type="body" idx="1"/>
          </p:nvPr>
        </p:nvSpPr>
        <p:spPr>
          <a:xfrm>
            <a:off x="457200" y="1248126"/>
            <a:ext cx="8023384" cy="321098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457200" lvl="0" indent="-368300" algn="l" rtl="0">
              <a:lnSpc>
                <a:spcPct val="115000"/>
              </a:lnSpc>
              <a:spcBef>
                <a:spcPts val="600"/>
              </a:spcBef>
              <a:spcAft>
                <a:spcPts val="0"/>
              </a:spcAft>
              <a:buSzPts val="2200"/>
              <a:buChar char="●"/>
            </a:pPr>
            <a:r>
              <a:rPr lang="en-US" sz="2000" dirty="0" err="1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Maximises</a:t>
            </a:r>
            <a:r>
              <a:rPr lang="en-US" sz="2000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 the use of resources</a:t>
            </a:r>
            <a:endParaRPr sz="2000" dirty="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457200" lvl="0" indent="-368300" algn="l" rtl="0">
              <a:lnSpc>
                <a:spcPct val="115000"/>
              </a:lnSpc>
              <a:spcBef>
                <a:spcPts val="600"/>
              </a:spcBef>
              <a:spcAft>
                <a:spcPts val="0"/>
              </a:spcAft>
              <a:buSzPts val="2200"/>
              <a:buChar char="●"/>
            </a:pPr>
            <a:r>
              <a:rPr lang="en-US" sz="2000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Practice of rewards adopts a multi-dimensional focus</a:t>
            </a:r>
            <a:endParaRPr sz="2000" dirty="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457200" lvl="0" indent="-368300" algn="l" rtl="0">
              <a:lnSpc>
                <a:spcPct val="115000"/>
              </a:lnSpc>
              <a:spcBef>
                <a:spcPts val="600"/>
              </a:spcBef>
              <a:spcAft>
                <a:spcPts val="0"/>
              </a:spcAft>
              <a:buSzPts val="2200"/>
              <a:buChar char="●"/>
            </a:pPr>
            <a:r>
              <a:rPr lang="en-US" sz="2000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Make the </a:t>
            </a:r>
            <a:r>
              <a:rPr lang="en-US" sz="2000" dirty="0" err="1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organisation</a:t>
            </a:r>
            <a:r>
              <a:rPr lang="en-US" sz="2000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 a great place to work</a:t>
            </a:r>
            <a:endParaRPr sz="2000" dirty="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457200" lvl="0" indent="-368300" algn="l" rtl="0">
              <a:lnSpc>
                <a:spcPct val="115000"/>
              </a:lnSpc>
              <a:spcBef>
                <a:spcPts val="600"/>
              </a:spcBef>
              <a:spcAft>
                <a:spcPts val="0"/>
              </a:spcAft>
              <a:buSzPts val="2200"/>
              <a:buChar char="●"/>
            </a:pPr>
            <a:r>
              <a:rPr lang="en-US" sz="2000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Help to attract and retain high quality employees/add value to people</a:t>
            </a:r>
            <a:endParaRPr sz="2000" dirty="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457200" lvl="0" indent="-368300" algn="l" rtl="0">
              <a:lnSpc>
                <a:spcPct val="115000"/>
              </a:lnSpc>
              <a:spcBef>
                <a:spcPts val="600"/>
              </a:spcBef>
              <a:spcAft>
                <a:spcPts val="0"/>
              </a:spcAft>
              <a:buSzPts val="2200"/>
              <a:buChar char="●"/>
            </a:pPr>
            <a:r>
              <a:rPr lang="en-US" sz="2000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Contribute to the motivation and engagement of employees</a:t>
            </a:r>
            <a:endParaRPr sz="2000" dirty="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457200" lvl="0" indent="-368300" algn="l" rtl="0">
              <a:lnSpc>
                <a:spcPct val="115000"/>
              </a:lnSpc>
              <a:spcBef>
                <a:spcPts val="600"/>
              </a:spcBef>
              <a:spcAft>
                <a:spcPts val="0"/>
              </a:spcAft>
              <a:buSzPts val="2200"/>
              <a:buChar char="●"/>
            </a:pPr>
            <a:r>
              <a:rPr lang="en-US" sz="2000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Reinforces </a:t>
            </a:r>
            <a:r>
              <a:rPr lang="en-US" sz="2000" dirty="0" err="1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organisational</a:t>
            </a:r>
            <a:r>
              <a:rPr lang="en-US" sz="2000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 values and achievement of its goals</a:t>
            </a:r>
            <a:endParaRPr sz="2000" dirty="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457200" lvl="0" indent="-368300" algn="l" rtl="0">
              <a:lnSpc>
                <a:spcPct val="115000"/>
              </a:lnSpc>
              <a:spcBef>
                <a:spcPts val="600"/>
              </a:spcBef>
              <a:spcAft>
                <a:spcPts val="0"/>
              </a:spcAft>
              <a:buSzPts val="2200"/>
              <a:buChar char="●"/>
            </a:pPr>
            <a:r>
              <a:rPr lang="en-US" sz="2000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Involve stakeholders</a:t>
            </a:r>
            <a:endParaRPr sz="2000" dirty="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457200" lvl="0" indent="-228600" algn="l" rtl="0">
              <a:lnSpc>
                <a:spcPct val="115000"/>
              </a:lnSpc>
              <a:spcBef>
                <a:spcPts val="600"/>
              </a:spcBef>
              <a:spcAft>
                <a:spcPts val="0"/>
              </a:spcAft>
              <a:buSzPts val="2200"/>
              <a:buNone/>
            </a:pPr>
            <a:endParaRPr dirty="0"/>
          </a:p>
        </p:txBody>
      </p:sp>
      <p:sp>
        <p:nvSpPr>
          <p:cNvPr id="140" name="Google Shape;140;p16"/>
          <p:cNvSpPr txBox="1">
            <a:spLocks noGrp="1"/>
          </p:cNvSpPr>
          <p:nvPr>
            <p:ph type="sldNum" idx="12"/>
          </p:nvPr>
        </p:nvSpPr>
        <p:spPr>
          <a:xfrm>
            <a:off x="8480584" y="4749851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</a:pPr>
            <a:fld id="{00000000-1234-1234-1234-123412341234}" type="slidenum">
              <a:rPr lang="en-US"/>
              <a:t>8</a:t>
            </a:fld>
            <a:endParaRPr/>
          </a:p>
        </p:txBody>
      </p:sp>
      <p:pic>
        <p:nvPicPr>
          <p:cNvPr id="6" name="Google Shape;47;p9">
            <a:extLst>
              <a:ext uri="{FF2B5EF4-FFF2-40B4-BE49-F238E27FC236}">
                <a16:creationId xmlns:a16="http://schemas.microsoft.com/office/drawing/2014/main" id="{16D3078A-3376-468D-B476-94E7B81DC429}"/>
              </a:ext>
            </a:extLst>
          </p:cNvPr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6997284" y="295089"/>
            <a:ext cx="2032000" cy="1007932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6" name="Google Shape;146;p17"/>
          <p:cNvSpPr txBox="1">
            <a:spLocks noGrp="1"/>
          </p:cNvSpPr>
          <p:nvPr>
            <p:ph type="title"/>
          </p:nvPr>
        </p:nvSpPr>
        <p:spPr>
          <a:xfrm>
            <a:off x="457200" y="208797"/>
            <a:ext cx="6191956" cy="88622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b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</a:pPr>
            <a:r>
              <a:rPr lang="en-US" sz="3600" b="1"/>
              <a:t>Human</a:t>
            </a:r>
            <a:r>
              <a:rPr lang="en-US" sz="3600"/>
              <a:t> </a:t>
            </a:r>
            <a:r>
              <a:rPr lang="en-US" sz="3600" b="1"/>
              <a:t>Resource</a:t>
            </a:r>
            <a:r>
              <a:rPr lang="en-US" sz="3600"/>
              <a:t> </a:t>
            </a:r>
            <a:r>
              <a:rPr lang="en-US" sz="3600" b="1"/>
              <a:t>Manager (1)</a:t>
            </a:r>
            <a:endParaRPr/>
          </a:p>
        </p:txBody>
      </p:sp>
      <p:sp>
        <p:nvSpPr>
          <p:cNvPr id="147" name="Google Shape;147;p17"/>
          <p:cNvSpPr txBox="1">
            <a:spLocks noGrp="1"/>
          </p:cNvSpPr>
          <p:nvPr>
            <p:ph type="body" idx="1"/>
          </p:nvPr>
        </p:nvSpPr>
        <p:spPr>
          <a:xfrm>
            <a:off x="457199" y="1095021"/>
            <a:ext cx="8023385" cy="365482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457200" lvl="0" indent="-368300" algn="l" rtl="0">
              <a:lnSpc>
                <a:spcPct val="115000"/>
              </a:lnSpc>
              <a:spcBef>
                <a:spcPts val="600"/>
              </a:spcBef>
              <a:spcAft>
                <a:spcPts val="0"/>
              </a:spcAft>
              <a:buSzPts val="2200"/>
              <a:buChar char="●"/>
            </a:pPr>
            <a:r>
              <a:rPr lang="en-US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The new orders for the particular event are </a:t>
            </a:r>
            <a:r>
              <a:rPr lang="en-US" b="1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not for a long-term project, </a:t>
            </a:r>
            <a:r>
              <a:rPr lang="en-US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but it is possible that the contract could be prolonged in the future. </a:t>
            </a:r>
            <a:endParaRPr/>
          </a:p>
          <a:p>
            <a:pPr marL="457200" lvl="0" indent="-228600" algn="l" rtl="0">
              <a:lnSpc>
                <a:spcPct val="115000"/>
              </a:lnSpc>
              <a:spcBef>
                <a:spcPts val="600"/>
              </a:spcBef>
              <a:spcAft>
                <a:spcPts val="0"/>
              </a:spcAft>
              <a:buSzPts val="2200"/>
              <a:buNone/>
            </a:pPr>
            <a:endParaRPr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457200" lvl="0" indent="-368300" algn="l" rtl="0">
              <a:lnSpc>
                <a:spcPct val="115000"/>
              </a:lnSpc>
              <a:spcBef>
                <a:spcPts val="600"/>
              </a:spcBef>
              <a:spcAft>
                <a:spcPts val="0"/>
              </a:spcAft>
              <a:buSzPts val="2200"/>
              <a:buChar char="●"/>
            </a:pPr>
            <a:r>
              <a:rPr lang="en-US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Thus, hiring a </a:t>
            </a:r>
            <a:r>
              <a:rPr lang="en-US" b="1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HR Manager </a:t>
            </a:r>
            <a:r>
              <a:rPr lang="en-US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or having an </a:t>
            </a:r>
            <a:r>
              <a:rPr lang="en-US" b="1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ownership</a:t>
            </a:r>
            <a:r>
              <a:rPr lang="en-US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 amongst the employees may facilitate long term focus </a:t>
            </a:r>
            <a:endParaRPr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48" name="Google Shape;148;p17"/>
          <p:cNvSpPr txBox="1">
            <a:spLocks noGrp="1"/>
          </p:cNvSpPr>
          <p:nvPr>
            <p:ph type="sldNum" idx="12"/>
          </p:nvPr>
        </p:nvSpPr>
        <p:spPr>
          <a:xfrm>
            <a:off x="8480584" y="4749851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</a:pPr>
            <a:fld id="{00000000-1234-1234-1234-123412341234}" type="slidenum">
              <a:rPr lang="en-US"/>
              <a:t>9</a:t>
            </a:fld>
            <a:endParaRPr/>
          </a:p>
        </p:txBody>
      </p:sp>
      <p:pic>
        <p:nvPicPr>
          <p:cNvPr id="6" name="Google Shape;47;p9">
            <a:extLst>
              <a:ext uri="{FF2B5EF4-FFF2-40B4-BE49-F238E27FC236}">
                <a16:creationId xmlns:a16="http://schemas.microsoft.com/office/drawing/2014/main" id="{218FBCE5-3E8C-40EC-AF99-AC601E9A1CF9}"/>
              </a:ext>
            </a:extLst>
          </p:cNvPr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6722934" y="147942"/>
            <a:ext cx="2032000" cy="1007932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4" name="Google Shape;154;p18"/>
          <p:cNvSpPr txBox="1">
            <a:spLocks noGrp="1"/>
          </p:cNvSpPr>
          <p:nvPr>
            <p:ph type="title"/>
          </p:nvPr>
        </p:nvSpPr>
        <p:spPr>
          <a:xfrm>
            <a:off x="267795" y="-202900"/>
            <a:ext cx="7205449" cy="146229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b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</a:pPr>
            <a:r>
              <a:rPr lang="en-US" sz="3200"/>
              <a:t>Benefits of HR manager to the business</a:t>
            </a:r>
            <a:endParaRPr sz="3200"/>
          </a:p>
        </p:txBody>
      </p:sp>
      <p:sp>
        <p:nvSpPr>
          <p:cNvPr id="155" name="Google Shape;155;p18"/>
          <p:cNvSpPr txBox="1">
            <a:spLocks noGrp="1"/>
          </p:cNvSpPr>
          <p:nvPr>
            <p:ph type="body" idx="1"/>
          </p:nvPr>
        </p:nvSpPr>
        <p:spPr>
          <a:xfrm>
            <a:off x="267795" y="1259398"/>
            <a:ext cx="2717075" cy="226906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457200" lvl="0" indent="-330200" algn="l" rtl="0">
              <a:lnSpc>
                <a:spcPct val="115000"/>
              </a:lnSpc>
              <a:spcBef>
                <a:spcPts val="600"/>
              </a:spcBef>
              <a:spcAft>
                <a:spcPts val="0"/>
              </a:spcAft>
              <a:buSzPts val="1600"/>
              <a:buChar char="●"/>
            </a:pPr>
            <a:r>
              <a:rPr lang="en-US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Increasing the efficiency of administration office-they won’t have to deal with issues of recruitment and dismissal.</a:t>
            </a:r>
            <a:endParaRPr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56" name="Google Shape;156;p18"/>
          <p:cNvSpPr txBox="1">
            <a:spLocks noGrp="1"/>
          </p:cNvSpPr>
          <p:nvPr>
            <p:ph type="body" idx="2"/>
          </p:nvPr>
        </p:nvSpPr>
        <p:spPr>
          <a:xfrm>
            <a:off x="3102724" y="1229753"/>
            <a:ext cx="3091631" cy="21900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457200" lvl="0" indent="-330200" algn="l" rtl="0">
              <a:lnSpc>
                <a:spcPct val="115000"/>
              </a:lnSpc>
              <a:spcBef>
                <a:spcPts val="600"/>
              </a:spcBef>
              <a:spcAft>
                <a:spcPts val="0"/>
              </a:spcAft>
              <a:buSzPts val="1600"/>
              <a:buChar char="●"/>
            </a:pPr>
            <a:r>
              <a:rPr lang="en-US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The line managers won’t have to deal with other staff problems and could concentrate on their own tasks. They would work on their responsibilities for the good of the team.</a:t>
            </a:r>
            <a:endParaRPr/>
          </a:p>
        </p:txBody>
      </p:sp>
      <p:sp>
        <p:nvSpPr>
          <p:cNvPr id="157" name="Google Shape;157;p18"/>
          <p:cNvSpPr txBox="1">
            <a:spLocks noGrp="1"/>
          </p:cNvSpPr>
          <p:nvPr>
            <p:ph type="body" idx="3"/>
          </p:nvPr>
        </p:nvSpPr>
        <p:spPr>
          <a:xfrm>
            <a:off x="6194355" y="1259417"/>
            <a:ext cx="2834929" cy="200942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457200" lvl="0" indent="-330200" algn="l" rtl="0">
              <a:lnSpc>
                <a:spcPct val="115000"/>
              </a:lnSpc>
              <a:spcBef>
                <a:spcPts val="600"/>
              </a:spcBef>
              <a:spcAft>
                <a:spcPts val="0"/>
              </a:spcAft>
              <a:buSzPts val="1600"/>
              <a:buChar char="●"/>
            </a:pPr>
            <a:r>
              <a:rPr lang="en-US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HR manager would help for the implementation of reward practices in the company. So, labour productivity would increase after the worker’s satisfaction.</a:t>
            </a:r>
            <a:endParaRPr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58" name="Google Shape;158;p18"/>
          <p:cNvSpPr txBox="1">
            <a:spLocks noGrp="1"/>
          </p:cNvSpPr>
          <p:nvPr>
            <p:ph type="sldNum" idx="12"/>
          </p:nvPr>
        </p:nvSpPr>
        <p:spPr>
          <a:xfrm>
            <a:off x="8480584" y="4749851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</a:pPr>
            <a:fld id="{00000000-1234-1234-1234-123412341234}" type="slidenum">
              <a:rPr lang="en-US"/>
              <a:t>10</a:t>
            </a:fld>
            <a:endParaRPr/>
          </a:p>
        </p:txBody>
      </p:sp>
      <p:grpSp>
        <p:nvGrpSpPr>
          <p:cNvPr id="159" name="Google Shape;159;p18"/>
          <p:cNvGrpSpPr/>
          <p:nvPr/>
        </p:nvGrpSpPr>
        <p:grpSpPr>
          <a:xfrm>
            <a:off x="490671" y="3584090"/>
            <a:ext cx="8315734" cy="1223135"/>
            <a:chOff x="2169" y="0"/>
            <a:chExt cx="8315734" cy="1223135"/>
          </a:xfrm>
        </p:grpSpPr>
        <p:sp>
          <p:nvSpPr>
            <p:cNvPr id="160" name="Google Shape;160;p18"/>
            <p:cNvSpPr/>
            <p:nvPr/>
          </p:nvSpPr>
          <p:spPr>
            <a:xfrm>
              <a:off x="2169" y="274244"/>
              <a:ext cx="627719" cy="627719"/>
            </a:xfrm>
            <a:prstGeom prst="ellipse">
              <a:avLst/>
            </a:prstGeom>
            <a:solidFill>
              <a:srgbClr val="F0DFC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1" name="Google Shape;161;p18"/>
            <p:cNvSpPr/>
            <p:nvPr/>
          </p:nvSpPr>
          <p:spPr>
            <a:xfrm>
              <a:off x="64941" y="337016"/>
              <a:ext cx="502175" cy="502175"/>
            </a:xfrm>
            <a:prstGeom prst="chord">
              <a:avLst>
                <a:gd name="adj1" fmla="val 1168272"/>
                <a:gd name="adj2" fmla="val 9631728"/>
              </a:avLst>
            </a:prstGeom>
            <a:solidFill>
              <a:srgbClr val="D59F39"/>
            </a:solidFill>
            <a:ln w="25400" cap="flat" cmpd="sng">
              <a:solidFill>
                <a:srgbClr val="D59F39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2" name="Google Shape;162;p18"/>
            <p:cNvSpPr/>
            <p:nvPr/>
          </p:nvSpPr>
          <p:spPr>
            <a:xfrm>
              <a:off x="670302" y="0"/>
              <a:ext cx="1826064" cy="1129279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3" name="Google Shape;163;p18"/>
            <p:cNvSpPr txBox="1"/>
            <p:nvPr/>
          </p:nvSpPr>
          <p:spPr>
            <a:xfrm>
              <a:off x="670302" y="0"/>
              <a:ext cx="1826064" cy="1129279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45700" tIns="45700" rIns="45700" bIns="45700" anchor="b" anchorCtr="0">
              <a:noAutofit/>
            </a:bodyPr>
            <a:lstStyle/>
            <a:p>
              <a:pPr marL="0" marR="0" lvl="0" indent="0" algn="ctr" rtl="0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rPr lang="en-US" sz="18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rPr>
                <a:t>Efficiency </a:t>
              </a:r>
              <a:endParaRPr/>
            </a:p>
          </p:txBody>
        </p:sp>
        <p:sp>
          <p:nvSpPr>
            <p:cNvPr id="164" name="Google Shape;164;p18"/>
            <p:cNvSpPr/>
            <p:nvPr/>
          </p:nvSpPr>
          <p:spPr>
            <a:xfrm>
              <a:off x="2748440" y="220346"/>
              <a:ext cx="627719" cy="627719"/>
            </a:xfrm>
            <a:prstGeom prst="ellipse">
              <a:avLst/>
            </a:prstGeom>
            <a:solidFill>
              <a:srgbClr val="F0DFC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5" name="Google Shape;165;p18"/>
            <p:cNvSpPr/>
            <p:nvPr/>
          </p:nvSpPr>
          <p:spPr>
            <a:xfrm>
              <a:off x="2811212" y="283118"/>
              <a:ext cx="502175" cy="502175"/>
            </a:xfrm>
            <a:prstGeom prst="chord">
              <a:avLst>
                <a:gd name="adj1" fmla="val 20431728"/>
                <a:gd name="adj2" fmla="val 11968272"/>
              </a:avLst>
            </a:prstGeom>
            <a:solidFill>
              <a:srgbClr val="C3C039"/>
            </a:solidFill>
            <a:ln w="25400" cap="flat" cmpd="sng">
              <a:solidFill>
                <a:srgbClr val="C3C039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6" name="Google Shape;166;p18"/>
            <p:cNvSpPr/>
            <p:nvPr/>
          </p:nvSpPr>
          <p:spPr>
            <a:xfrm>
              <a:off x="3434613" y="0"/>
              <a:ext cx="1953881" cy="913689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7" name="Google Shape;167;p18"/>
            <p:cNvSpPr txBox="1"/>
            <p:nvPr/>
          </p:nvSpPr>
          <p:spPr>
            <a:xfrm>
              <a:off x="3434613" y="0"/>
              <a:ext cx="1953881" cy="913689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45700" tIns="45700" rIns="45700" bIns="45700" anchor="b" anchorCtr="0">
              <a:noAutofit/>
            </a:bodyPr>
            <a:lstStyle/>
            <a:p>
              <a:pPr marL="0" marR="0" lvl="0" indent="0" algn="ctr" rtl="0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rPr lang="en-US" sz="18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rPr>
                <a:t>Promotes Team work</a:t>
              </a:r>
              <a:endParaRPr/>
            </a:p>
          </p:txBody>
        </p:sp>
        <p:sp>
          <p:nvSpPr>
            <p:cNvPr id="168" name="Google Shape;168;p18"/>
            <p:cNvSpPr/>
            <p:nvPr/>
          </p:nvSpPr>
          <p:spPr>
            <a:xfrm>
              <a:off x="5543151" y="297708"/>
              <a:ext cx="627719" cy="627719"/>
            </a:xfrm>
            <a:prstGeom prst="ellipse">
              <a:avLst/>
            </a:prstGeom>
            <a:solidFill>
              <a:srgbClr val="F0DFC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9" name="Google Shape;169;p18"/>
            <p:cNvSpPr/>
            <p:nvPr/>
          </p:nvSpPr>
          <p:spPr>
            <a:xfrm>
              <a:off x="5605923" y="360480"/>
              <a:ext cx="502175" cy="502175"/>
            </a:xfrm>
            <a:prstGeom prst="chord">
              <a:avLst>
                <a:gd name="adj1" fmla="val 16200000"/>
                <a:gd name="adj2" fmla="val 16200000"/>
              </a:avLst>
            </a:prstGeom>
            <a:solidFill>
              <a:srgbClr val="89A842"/>
            </a:solidFill>
            <a:ln w="25400" cap="flat" cmpd="sng">
              <a:solidFill>
                <a:srgbClr val="89A84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0" name="Google Shape;170;p18"/>
            <p:cNvSpPr/>
            <p:nvPr/>
          </p:nvSpPr>
          <p:spPr>
            <a:xfrm>
              <a:off x="6142388" y="0"/>
              <a:ext cx="2175515" cy="1223135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1" name="Google Shape;171;p18"/>
            <p:cNvSpPr txBox="1"/>
            <p:nvPr/>
          </p:nvSpPr>
          <p:spPr>
            <a:xfrm>
              <a:off x="6142388" y="0"/>
              <a:ext cx="2175515" cy="1223135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45700" tIns="45700" rIns="45700" bIns="45700" anchor="b" anchorCtr="0">
              <a:noAutofit/>
            </a:bodyPr>
            <a:lstStyle/>
            <a:p>
              <a:pPr marL="0" marR="0" lvl="0" indent="0" algn="ctr" rtl="0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rPr lang="en-US" sz="18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rPr>
                <a:t>Enhances employee interest in the organizational performance</a:t>
              </a:r>
              <a:endParaRPr/>
            </a:p>
          </p:txBody>
        </p:sp>
      </p:grpSp>
      <p:pic>
        <p:nvPicPr>
          <p:cNvPr id="21" name="Google Shape;47;p9">
            <a:extLst>
              <a:ext uri="{FF2B5EF4-FFF2-40B4-BE49-F238E27FC236}">
                <a16:creationId xmlns:a16="http://schemas.microsoft.com/office/drawing/2014/main" id="{52D89570-CF2B-435A-A943-C006D066EEDE}"/>
              </a:ext>
            </a:extLst>
          </p:cNvPr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6858708" y="196585"/>
            <a:ext cx="2032000" cy="1007932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7" name="Google Shape;177;p19"/>
          <p:cNvSpPr txBox="1">
            <a:spLocks noGrp="1"/>
          </p:cNvSpPr>
          <p:nvPr>
            <p:ph type="title"/>
          </p:nvPr>
        </p:nvSpPr>
        <p:spPr>
          <a:xfrm>
            <a:off x="502122" y="366371"/>
            <a:ext cx="8743444" cy="90482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b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</a:pPr>
            <a:r>
              <a:rPr lang="en-US" sz="3200"/>
              <a:t>The General Manager</a:t>
            </a:r>
            <a:endParaRPr sz="3200"/>
          </a:p>
        </p:txBody>
      </p:sp>
      <p:grpSp>
        <p:nvGrpSpPr>
          <p:cNvPr id="178" name="Google Shape;178;p19"/>
          <p:cNvGrpSpPr/>
          <p:nvPr/>
        </p:nvGrpSpPr>
        <p:grpSpPr>
          <a:xfrm>
            <a:off x="4963885" y="1084759"/>
            <a:ext cx="3295255" cy="3582399"/>
            <a:chOff x="4924857" y="760143"/>
            <a:chExt cx="2467224" cy="2784438"/>
          </a:xfrm>
        </p:grpSpPr>
        <p:sp>
          <p:nvSpPr>
            <p:cNvPr id="179" name="Google Shape;179;p19"/>
            <p:cNvSpPr/>
            <p:nvPr/>
          </p:nvSpPr>
          <p:spPr>
            <a:xfrm>
              <a:off x="5018259" y="857069"/>
              <a:ext cx="2273371" cy="789511"/>
            </a:xfrm>
            <a:prstGeom prst="ellipse">
              <a:avLst/>
            </a:prstGeom>
            <a:solidFill>
              <a:srgbClr val="ECD6BD">
                <a:alpha val="400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0" name="Google Shape;180;p19"/>
            <p:cNvSpPr/>
            <p:nvPr/>
          </p:nvSpPr>
          <p:spPr>
            <a:xfrm>
              <a:off x="5938181" y="2790316"/>
              <a:ext cx="440575" cy="281968"/>
            </a:xfrm>
            <a:prstGeom prst="downArrow">
              <a:avLst>
                <a:gd name="adj1" fmla="val 50000"/>
                <a:gd name="adj2" fmla="val 50000"/>
              </a:avLst>
            </a:prstGeom>
            <a:solidFill>
              <a:srgbClr val="DAE2CB"/>
            </a:solidFill>
            <a:ln w="254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1" name="Google Shape;181;p19"/>
            <p:cNvSpPr/>
            <p:nvPr/>
          </p:nvSpPr>
          <p:spPr>
            <a:xfrm>
              <a:off x="5101087" y="3015891"/>
              <a:ext cx="2114763" cy="528690"/>
            </a:xfrm>
            <a:custGeom>
              <a:avLst/>
              <a:gdLst/>
              <a:ahLst/>
              <a:cxnLst/>
              <a:rect l="l" t="t" r="r" b="b"/>
              <a:pathLst>
                <a:path w="2114763" h="528690" extrusionOk="0">
                  <a:moveTo>
                    <a:pt x="0" y="0"/>
                  </a:moveTo>
                  <a:lnTo>
                    <a:pt x="2114763" y="0"/>
                  </a:lnTo>
                  <a:lnTo>
                    <a:pt x="2114763" y="528690"/>
                  </a:lnTo>
                  <a:lnTo>
                    <a:pt x="0" y="528690"/>
                  </a:lnTo>
                  <a:lnTo>
                    <a:pt x="0" y="0"/>
                  </a:lnTo>
                  <a:close/>
                </a:path>
              </a:pathLst>
            </a:custGeom>
            <a:noFill/>
            <a:ln>
              <a:noFill/>
            </a:ln>
          </p:spPr>
          <p:txBody>
            <a:bodyPr spcFirstLastPara="1" wrap="square" lIns="135125" tIns="135125" rIns="135125" bIns="135125" anchor="ctr" anchorCtr="0">
              <a:noAutofit/>
            </a:bodyPr>
            <a:lstStyle/>
            <a:p>
              <a:pPr marL="0" marR="0" lvl="0" indent="0" algn="ctr" rtl="0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US" sz="1900" b="1" i="0" u="none" strike="noStrike" cap="none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PRODUCTIVITY</a:t>
              </a:r>
              <a:r>
                <a:rPr lang="en-US" sz="1900" b="0" i="0" u="none" strike="noStrike" cap="none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 </a:t>
              </a:r>
              <a:endParaRPr/>
            </a:p>
          </p:txBody>
        </p:sp>
        <p:sp>
          <p:nvSpPr>
            <p:cNvPr id="182" name="Google Shape;182;p19"/>
            <p:cNvSpPr/>
            <p:nvPr/>
          </p:nvSpPr>
          <p:spPr>
            <a:xfrm>
              <a:off x="5679076" y="1743506"/>
              <a:ext cx="969266" cy="951290"/>
            </a:xfrm>
            <a:custGeom>
              <a:avLst/>
              <a:gdLst/>
              <a:ahLst/>
              <a:cxnLst/>
              <a:rect l="l" t="t" r="r" b="b"/>
              <a:pathLst>
                <a:path w="793036" h="793036" extrusionOk="0">
                  <a:moveTo>
                    <a:pt x="0" y="396518"/>
                  </a:moveTo>
                  <a:cubicBezTo>
                    <a:pt x="0" y="177527"/>
                    <a:pt x="177527" y="0"/>
                    <a:pt x="396518" y="0"/>
                  </a:cubicBezTo>
                  <a:cubicBezTo>
                    <a:pt x="615509" y="0"/>
                    <a:pt x="793036" y="177527"/>
                    <a:pt x="793036" y="396518"/>
                  </a:cubicBezTo>
                  <a:cubicBezTo>
                    <a:pt x="793036" y="615509"/>
                    <a:pt x="615509" y="793036"/>
                    <a:pt x="396518" y="793036"/>
                  </a:cubicBezTo>
                  <a:cubicBezTo>
                    <a:pt x="177527" y="793036"/>
                    <a:pt x="0" y="615509"/>
                    <a:pt x="0" y="396518"/>
                  </a:cubicBezTo>
                  <a:close/>
                </a:path>
              </a:pathLst>
            </a:custGeom>
            <a:solidFill>
              <a:srgbClr val="8BAB41"/>
            </a:solidFill>
            <a:ln w="254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6275" tIns="126275" rIns="126275" bIns="126275" anchor="ctr" anchorCtr="0">
              <a:noAutofit/>
            </a:bodyPr>
            <a:lstStyle/>
            <a:p>
              <a:pPr marL="0" marR="0" lvl="0" indent="0" algn="ctr" rtl="0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US" sz="1600" b="0" i="0" u="none" strike="noStrike" cap="none">
                  <a:solidFill>
                    <a:schemeClr val="lt1"/>
                  </a:solidFill>
                  <a:latin typeface="Arial"/>
                  <a:ea typeface="Arial"/>
                  <a:cs typeface="Arial"/>
                  <a:sym typeface="Arial"/>
                </a:rPr>
                <a:t>Pay rise</a:t>
              </a:r>
              <a:endParaRPr sz="1600" b="0" i="0" u="none" strike="noStrike" cap="non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83" name="Google Shape;183;p19"/>
            <p:cNvSpPr/>
            <p:nvPr/>
          </p:nvSpPr>
          <p:spPr>
            <a:xfrm>
              <a:off x="5101088" y="961444"/>
              <a:ext cx="969266" cy="944196"/>
            </a:xfrm>
            <a:custGeom>
              <a:avLst/>
              <a:gdLst/>
              <a:ahLst/>
              <a:cxnLst/>
              <a:rect l="l" t="t" r="r" b="b"/>
              <a:pathLst>
                <a:path w="793036" h="793036" extrusionOk="0">
                  <a:moveTo>
                    <a:pt x="0" y="396518"/>
                  </a:moveTo>
                  <a:cubicBezTo>
                    <a:pt x="0" y="177527"/>
                    <a:pt x="177527" y="0"/>
                    <a:pt x="396518" y="0"/>
                  </a:cubicBezTo>
                  <a:cubicBezTo>
                    <a:pt x="615509" y="0"/>
                    <a:pt x="793036" y="177527"/>
                    <a:pt x="793036" y="396518"/>
                  </a:cubicBezTo>
                  <a:cubicBezTo>
                    <a:pt x="793036" y="615509"/>
                    <a:pt x="615509" y="793036"/>
                    <a:pt x="396518" y="793036"/>
                  </a:cubicBezTo>
                  <a:cubicBezTo>
                    <a:pt x="177527" y="793036"/>
                    <a:pt x="0" y="615509"/>
                    <a:pt x="0" y="396518"/>
                  </a:cubicBezTo>
                  <a:close/>
                </a:path>
              </a:pathLst>
            </a:custGeom>
            <a:solidFill>
              <a:srgbClr val="48B25F"/>
            </a:solidFill>
            <a:ln w="254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6275" tIns="126275" rIns="126275" bIns="126275" anchor="ctr" anchorCtr="0">
              <a:noAutofit/>
            </a:bodyPr>
            <a:lstStyle/>
            <a:p>
              <a:pPr marL="0" marR="0" lvl="0" indent="0" algn="ctr" rtl="0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US" sz="1600" b="0" i="0" u="none" strike="noStrike" cap="none">
                  <a:solidFill>
                    <a:schemeClr val="lt1"/>
                  </a:solidFill>
                  <a:latin typeface="Arial"/>
                  <a:ea typeface="Arial"/>
                  <a:cs typeface="Arial"/>
                  <a:sym typeface="Arial"/>
                </a:rPr>
                <a:t>Equipment</a:t>
              </a:r>
              <a:endParaRPr sz="1600" b="0" i="0" u="none" strike="noStrike" cap="non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84" name="Google Shape;184;p19"/>
            <p:cNvSpPr/>
            <p:nvPr/>
          </p:nvSpPr>
          <p:spPr>
            <a:xfrm>
              <a:off x="6087977" y="920865"/>
              <a:ext cx="977707" cy="951290"/>
            </a:xfrm>
            <a:custGeom>
              <a:avLst/>
              <a:gdLst/>
              <a:ahLst/>
              <a:cxnLst/>
              <a:rect l="l" t="t" r="r" b="b"/>
              <a:pathLst>
                <a:path w="793036" h="793036" extrusionOk="0">
                  <a:moveTo>
                    <a:pt x="0" y="396518"/>
                  </a:moveTo>
                  <a:cubicBezTo>
                    <a:pt x="0" y="177527"/>
                    <a:pt x="177527" y="0"/>
                    <a:pt x="396518" y="0"/>
                  </a:cubicBezTo>
                  <a:cubicBezTo>
                    <a:pt x="615509" y="0"/>
                    <a:pt x="793036" y="177527"/>
                    <a:pt x="793036" y="396518"/>
                  </a:cubicBezTo>
                  <a:cubicBezTo>
                    <a:pt x="793036" y="615509"/>
                    <a:pt x="615509" y="793036"/>
                    <a:pt x="396518" y="793036"/>
                  </a:cubicBezTo>
                  <a:cubicBezTo>
                    <a:pt x="177527" y="793036"/>
                    <a:pt x="0" y="615509"/>
                    <a:pt x="0" y="396518"/>
                  </a:cubicBezTo>
                  <a:close/>
                </a:path>
              </a:pathLst>
            </a:custGeom>
            <a:solidFill>
              <a:srgbClr val="54A6B5"/>
            </a:solidFill>
            <a:ln w="254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6275" tIns="126275" rIns="126275" bIns="126275" anchor="ctr" anchorCtr="0">
              <a:noAutofit/>
            </a:bodyPr>
            <a:lstStyle/>
            <a:p>
              <a:pPr marL="0" marR="0" lvl="0" indent="0" algn="ctr" rtl="0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US" sz="1600" b="0" i="0" u="none" strike="noStrike" cap="none">
                  <a:solidFill>
                    <a:schemeClr val="lt1"/>
                  </a:solidFill>
                  <a:latin typeface="Arial"/>
                  <a:ea typeface="Arial"/>
                  <a:cs typeface="Arial"/>
                  <a:sym typeface="Arial"/>
                </a:rPr>
                <a:t>Satisfaction</a:t>
              </a:r>
              <a:endParaRPr/>
            </a:p>
          </p:txBody>
        </p:sp>
        <p:sp>
          <p:nvSpPr>
            <p:cNvPr id="185" name="Google Shape;185;p19"/>
            <p:cNvSpPr/>
            <p:nvPr/>
          </p:nvSpPr>
          <p:spPr>
            <a:xfrm>
              <a:off x="4924857" y="760143"/>
              <a:ext cx="2467224" cy="1973779"/>
            </a:xfrm>
            <a:custGeom>
              <a:avLst/>
              <a:gdLst/>
              <a:ahLst/>
              <a:cxnLst/>
              <a:rect l="l" t="t" r="r" b="b"/>
              <a:pathLst>
                <a:path w="120000" h="120000" extrusionOk="0">
                  <a:moveTo>
                    <a:pt x="584" y="34175"/>
                  </a:moveTo>
                  <a:lnTo>
                    <a:pt x="584" y="34175"/>
                  </a:lnTo>
                  <a:cubicBezTo>
                    <a:pt x="-2679" y="22567"/>
                    <a:pt x="7879" y="11072"/>
                    <a:pt x="27615" y="4745"/>
                  </a:cubicBezTo>
                  <a:cubicBezTo>
                    <a:pt x="47351" y="-1582"/>
                    <a:pt x="72649" y="-1582"/>
                    <a:pt x="92385" y="4745"/>
                  </a:cubicBezTo>
                  <a:cubicBezTo>
                    <a:pt x="112121" y="11072"/>
                    <a:pt x="122679" y="22567"/>
                    <a:pt x="119416" y="34175"/>
                  </a:cubicBezTo>
                  <a:lnTo>
                    <a:pt x="74854" y="113544"/>
                  </a:lnTo>
                  <a:cubicBezTo>
                    <a:pt x="73813" y="117246"/>
                    <a:pt x="67478" y="120000"/>
                    <a:pt x="60000" y="120000"/>
                  </a:cubicBezTo>
                  <a:cubicBezTo>
                    <a:pt x="52522" y="120000"/>
                    <a:pt x="46187" y="117246"/>
                    <a:pt x="45146" y="113544"/>
                  </a:cubicBezTo>
                  <a:close/>
                  <a:moveTo>
                    <a:pt x="4624" y="30000"/>
                  </a:moveTo>
                  <a:lnTo>
                    <a:pt x="4624" y="30000"/>
                  </a:lnTo>
                  <a:cubicBezTo>
                    <a:pt x="4624" y="43255"/>
                    <a:pt x="29417" y="54000"/>
                    <a:pt x="60000" y="54000"/>
                  </a:cubicBezTo>
                  <a:cubicBezTo>
                    <a:pt x="90583" y="54000"/>
                    <a:pt x="115376" y="43255"/>
                    <a:pt x="115376" y="30000"/>
                  </a:cubicBezTo>
                  <a:cubicBezTo>
                    <a:pt x="115376" y="16745"/>
                    <a:pt x="90583" y="6000"/>
                    <a:pt x="60000" y="6000"/>
                  </a:cubicBezTo>
                  <a:cubicBezTo>
                    <a:pt x="29417" y="6000"/>
                    <a:pt x="4624" y="16745"/>
                    <a:pt x="4624" y="30000"/>
                  </a:cubicBezTo>
                  <a:close/>
                </a:path>
              </a:pathLst>
            </a:custGeom>
            <a:solidFill>
              <a:schemeClr val="lt1">
                <a:alpha val="40000"/>
              </a:schemeClr>
            </a:solidFill>
            <a:ln w="9525" cap="flat" cmpd="sng">
              <a:solidFill>
                <a:srgbClr val="D39C33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86" name="Google Shape;186;p19"/>
          <p:cNvSpPr txBox="1">
            <a:spLocks noGrp="1"/>
          </p:cNvSpPr>
          <p:nvPr>
            <p:ph type="sldNum" idx="12"/>
          </p:nvPr>
        </p:nvSpPr>
        <p:spPr>
          <a:xfrm>
            <a:off x="8480584" y="4749851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</a:pPr>
            <a:fld id="{00000000-1234-1234-1234-123412341234}" type="slidenum">
              <a:rPr lang="en-US"/>
              <a:t>11</a:t>
            </a:fld>
            <a:endParaRPr/>
          </a:p>
        </p:txBody>
      </p:sp>
      <p:sp>
        <p:nvSpPr>
          <p:cNvPr id="187" name="Google Shape;187;p19"/>
          <p:cNvSpPr txBox="1">
            <a:spLocks noGrp="1"/>
          </p:cNvSpPr>
          <p:nvPr>
            <p:ph type="body" idx="1"/>
          </p:nvPr>
        </p:nvSpPr>
        <p:spPr>
          <a:xfrm>
            <a:off x="502122" y="1530251"/>
            <a:ext cx="4337077" cy="292200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127000" lvl="0" indent="0" algn="l" rtl="0">
              <a:lnSpc>
                <a:spcPct val="115000"/>
              </a:lnSpc>
              <a:spcBef>
                <a:spcPts val="600"/>
              </a:spcBef>
              <a:spcAft>
                <a:spcPts val="0"/>
              </a:spcAft>
              <a:buSzPts val="1600"/>
              <a:buNone/>
            </a:pPr>
            <a:r>
              <a:rPr lang="en-US" b="1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The General Manager should suggest</a:t>
            </a:r>
            <a:r>
              <a:rPr lang="en-US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:</a:t>
            </a:r>
            <a:endParaRPr/>
          </a:p>
          <a:p>
            <a:pPr marL="127000" lvl="0" indent="0" algn="l" rtl="0">
              <a:lnSpc>
                <a:spcPct val="115000"/>
              </a:lnSpc>
              <a:spcBef>
                <a:spcPts val="600"/>
              </a:spcBef>
              <a:spcAft>
                <a:spcPts val="0"/>
              </a:spcAft>
              <a:buSzPts val="1600"/>
              <a:buNone/>
            </a:pPr>
            <a:endParaRPr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457200" lvl="0" indent="-330200" algn="l" rtl="0">
              <a:lnSpc>
                <a:spcPct val="115000"/>
              </a:lnSpc>
              <a:spcBef>
                <a:spcPts val="600"/>
              </a:spcBef>
              <a:spcAft>
                <a:spcPts val="0"/>
              </a:spcAft>
              <a:buSzPts val="1600"/>
              <a:buChar char="●"/>
            </a:pPr>
            <a:r>
              <a:rPr lang="en-US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Investment in new and better </a:t>
            </a:r>
            <a:r>
              <a:rPr lang="en-US" b="1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equipment</a:t>
            </a:r>
            <a:endParaRPr/>
          </a:p>
          <a:p>
            <a:pPr marL="457200" lvl="0" indent="-330200" algn="l" rtl="0">
              <a:lnSpc>
                <a:spcPct val="115000"/>
              </a:lnSpc>
              <a:spcBef>
                <a:spcPts val="600"/>
              </a:spcBef>
              <a:spcAft>
                <a:spcPts val="0"/>
              </a:spcAft>
              <a:buSzPts val="1600"/>
              <a:buChar char="●"/>
            </a:pPr>
            <a:r>
              <a:rPr lang="en-US" b="1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Increase payments</a:t>
            </a:r>
            <a:endParaRPr/>
          </a:p>
          <a:p>
            <a:pPr marL="457200" lvl="0" indent="-330200" algn="l" rtl="0">
              <a:lnSpc>
                <a:spcPct val="115000"/>
              </a:lnSpc>
              <a:spcBef>
                <a:spcPts val="600"/>
              </a:spcBef>
              <a:spcAft>
                <a:spcPts val="0"/>
              </a:spcAft>
              <a:buSzPts val="1600"/>
              <a:buChar char="●"/>
            </a:pPr>
            <a:r>
              <a:rPr lang="en-US" b="1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Satisfaction for</a:t>
            </a:r>
            <a:r>
              <a:rPr lang="en-US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 employees in different ways</a:t>
            </a:r>
            <a:endParaRPr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457200" lvl="0" indent="-228600" algn="l" rtl="0">
              <a:lnSpc>
                <a:spcPct val="115000"/>
              </a:lnSpc>
              <a:spcBef>
                <a:spcPts val="600"/>
              </a:spcBef>
              <a:spcAft>
                <a:spcPts val="0"/>
              </a:spcAft>
              <a:buSzPts val="1600"/>
              <a:buNone/>
            </a:pPr>
            <a:endParaRPr/>
          </a:p>
          <a:p>
            <a:pPr marL="457200" lvl="0" indent="-228600" algn="l" rtl="0">
              <a:lnSpc>
                <a:spcPct val="115000"/>
              </a:lnSpc>
              <a:spcBef>
                <a:spcPts val="600"/>
              </a:spcBef>
              <a:spcAft>
                <a:spcPts val="0"/>
              </a:spcAft>
              <a:buSzPts val="1600"/>
              <a:buNone/>
            </a:pPr>
            <a:endParaRPr/>
          </a:p>
          <a:p>
            <a:pPr marL="457200" lvl="0" indent="-228600" algn="l" rtl="0">
              <a:lnSpc>
                <a:spcPct val="115000"/>
              </a:lnSpc>
              <a:spcBef>
                <a:spcPts val="600"/>
              </a:spcBef>
              <a:spcAft>
                <a:spcPts val="0"/>
              </a:spcAft>
              <a:buSzPts val="1600"/>
              <a:buNone/>
            </a:pPr>
            <a:endParaRPr/>
          </a:p>
        </p:txBody>
      </p:sp>
      <p:pic>
        <p:nvPicPr>
          <p:cNvPr id="14" name="Google Shape;47;p9">
            <a:extLst>
              <a:ext uri="{FF2B5EF4-FFF2-40B4-BE49-F238E27FC236}">
                <a16:creationId xmlns:a16="http://schemas.microsoft.com/office/drawing/2014/main" id="{0B969B82-91CE-48B4-A6E1-21DA720985BE}"/>
              </a:ext>
            </a:extLst>
          </p:cNvPr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6905730" y="40549"/>
            <a:ext cx="2032000" cy="1007932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3" name="Google Shape;193;p20"/>
          <p:cNvSpPr txBox="1">
            <a:spLocks noGrp="1"/>
          </p:cNvSpPr>
          <p:nvPr>
            <p:ph type="title"/>
          </p:nvPr>
        </p:nvSpPr>
        <p:spPr>
          <a:xfrm>
            <a:off x="457200" y="-435367"/>
            <a:ext cx="8023384" cy="139572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b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</a:pPr>
            <a:r>
              <a:rPr lang="en-US" sz="4000"/>
              <a:t>Recommendations </a:t>
            </a:r>
            <a:endParaRPr sz="4000"/>
          </a:p>
        </p:txBody>
      </p:sp>
      <p:sp>
        <p:nvSpPr>
          <p:cNvPr id="194" name="Google Shape;194;p20"/>
          <p:cNvSpPr txBox="1">
            <a:spLocks noGrp="1"/>
          </p:cNvSpPr>
          <p:nvPr>
            <p:ph type="body" idx="1"/>
          </p:nvPr>
        </p:nvSpPr>
        <p:spPr>
          <a:xfrm>
            <a:off x="457200" y="1475513"/>
            <a:ext cx="2359800" cy="2843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457200" lvl="0" indent="-330200" algn="l" rtl="0">
              <a:lnSpc>
                <a:spcPct val="115000"/>
              </a:lnSpc>
              <a:spcBef>
                <a:spcPts val="600"/>
              </a:spcBef>
              <a:spcAft>
                <a:spcPts val="0"/>
              </a:spcAft>
              <a:buSzPts val="1600"/>
              <a:buChar char="●"/>
            </a:pPr>
            <a:r>
              <a:rPr lang="en-US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Payments for overtime working hours</a:t>
            </a:r>
            <a:endParaRPr/>
          </a:p>
          <a:p>
            <a:pPr marL="457200" lvl="0" indent="-330200" algn="l" rtl="0">
              <a:lnSpc>
                <a:spcPct val="115000"/>
              </a:lnSpc>
              <a:spcBef>
                <a:spcPts val="600"/>
              </a:spcBef>
              <a:spcAft>
                <a:spcPts val="0"/>
              </a:spcAft>
              <a:buSzPts val="1600"/>
              <a:buChar char="●"/>
            </a:pPr>
            <a:r>
              <a:rPr lang="en-US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Changing the way of payment</a:t>
            </a:r>
            <a:endParaRPr/>
          </a:p>
          <a:p>
            <a:pPr marL="457200" lvl="0" indent="-330200" algn="l" rtl="0">
              <a:lnSpc>
                <a:spcPct val="115000"/>
              </a:lnSpc>
              <a:spcBef>
                <a:spcPts val="600"/>
              </a:spcBef>
              <a:spcAft>
                <a:spcPts val="0"/>
              </a:spcAft>
              <a:buSzPts val="1600"/>
              <a:buChar char="●"/>
            </a:pPr>
            <a:r>
              <a:rPr lang="en-US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Paid double-time wages on paid holidays</a:t>
            </a:r>
            <a:endParaRPr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457200" lvl="0" indent="-228600" algn="l" rtl="0">
              <a:lnSpc>
                <a:spcPct val="115000"/>
              </a:lnSpc>
              <a:spcBef>
                <a:spcPts val="600"/>
              </a:spcBef>
              <a:spcAft>
                <a:spcPts val="0"/>
              </a:spcAft>
              <a:buSzPts val="1600"/>
              <a:buNone/>
            </a:pPr>
            <a:endParaRPr>
              <a:latin typeface="Arial"/>
              <a:ea typeface="Arial"/>
              <a:cs typeface="Arial"/>
              <a:sym typeface="Arial"/>
            </a:endParaRPr>
          </a:p>
          <a:p>
            <a:pPr marL="457200" lvl="0" indent="-228600" algn="l" rtl="0">
              <a:lnSpc>
                <a:spcPct val="115000"/>
              </a:lnSpc>
              <a:spcBef>
                <a:spcPts val="600"/>
              </a:spcBef>
              <a:spcAft>
                <a:spcPts val="0"/>
              </a:spcAft>
              <a:buSzPts val="1600"/>
              <a:buNone/>
            </a:pPr>
            <a:endParaRPr>
              <a:latin typeface="Arial"/>
              <a:ea typeface="Arial"/>
              <a:cs typeface="Arial"/>
              <a:sym typeface="Arial"/>
            </a:endParaRPr>
          </a:p>
          <a:p>
            <a:pPr marL="457200" lvl="0" indent="-228600" algn="l" rtl="0">
              <a:lnSpc>
                <a:spcPct val="115000"/>
              </a:lnSpc>
              <a:spcBef>
                <a:spcPts val="600"/>
              </a:spcBef>
              <a:spcAft>
                <a:spcPts val="0"/>
              </a:spcAft>
              <a:buSzPts val="1600"/>
              <a:buNone/>
            </a:pPr>
            <a:endParaRPr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95" name="Google Shape;195;p20"/>
          <p:cNvSpPr txBox="1">
            <a:spLocks noGrp="1"/>
          </p:cNvSpPr>
          <p:nvPr>
            <p:ph type="body" idx="2"/>
          </p:nvPr>
        </p:nvSpPr>
        <p:spPr>
          <a:xfrm>
            <a:off x="3392098" y="1475513"/>
            <a:ext cx="2359800" cy="2843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457200" lvl="0" indent="-330200" algn="l" rtl="0">
              <a:lnSpc>
                <a:spcPct val="115000"/>
              </a:lnSpc>
              <a:spcBef>
                <a:spcPts val="600"/>
              </a:spcBef>
              <a:spcAft>
                <a:spcPts val="0"/>
              </a:spcAft>
              <a:buSzPts val="1600"/>
              <a:buChar char="●"/>
            </a:pPr>
            <a:r>
              <a:rPr lang="en-US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Health care packages</a:t>
            </a:r>
            <a:endParaRPr/>
          </a:p>
          <a:p>
            <a:pPr marL="457200" lvl="0" indent="-330200" algn="l" rtl="0">
              <a:lnSpc>
                <a:spcPct val="115000"/>
              </a:lnSpc>
              <a:spcBef>
                <a:spcPts val="600"/>
              </a:spcBef>
              <a:spcAft>
                <a:spcPts val="0"/>
              </a:spcAft>
              <a:buSzPts val="1600"/>
              <a:buChar char="●"/>
            </a:pPr>
            <a:r>
              <a:rPr lang="en-US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Vouchers for food and shopping</a:t>
            </a:r>
            <a:endParaRPr/>
          </a:p>
          <a:p>
            <a:pPr marL="457200" lvl="0" indent="-330200" algn="l" rtl="0">
              <a:lnSpc>
                <a:spcPct val="115000"/>
              </a:lnSpc>
              <a:spcBef>
                <a:spcPts val="600"/>
              </a:spcBef>
              <a:spcAft>
                <a:spcPts val="0"/>
              </a:spcAft>
              <a:buSzPts val="1600"/>
              <a:buChar char="●"/>
            </a:pPr>
            <a:r>
              <a:rPr lang="en-US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Increasing holiday pay </a:t>
            </a:r>
            <a:endParaRPr/>
          </a:p>
          <a:p>
            <a:pPr marL="457200" lvl="0" indent="-330200" algn="l" rtl="0">
              <a:lnSpc>
                <a:spcPct val="115000"/>
              </a:lnSpc>
              <a:spcBef>
                <a:spcPts val="600"/>
              </a:spcBef>
              <a:spcAft>
                <a:spcPts val="0"/>
              </a:spcAft>
              <a:buSzPts val="1600"/>
              <a:buChar char="●"/>
            </a:pPr>
            <a:r>
              <a:rPr lang="en-US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Receiving additional bonuses for achieved results</a:t>
            </a:r>
            <a:endParaRPr/>
          </a:p>
          <a:p>
            <a:pPr marL="457200" lvl="0" indent="-228600" algn="l" rtl="0">
              <a:lnSpc>
                <a:spcPct val="115000"/>
              </a:lnSpc>
              <a:spcBef>
                <a:spcPts val="600"/>
              </a:spcBef>
              <a:spcAft>
                <a:spcPts val="0"/>
              </a:spcAft>
              <a:buSzPts val="1600"/>
              <a:buNone/>
            </a:pPr>
            <a:endParaRPr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457200" lvl="0" indent="-228600" algn="l" rtl="0">
              <a:lnSpc>
                <a:spcPct val="115000"/>
              </a:lnSpc>
              <a:spcBef>
                <a:spcPts val="600"/>
              </a:spcBef>
              <a:spcAft>
                <a:spcPts val="0"/>
              </a:spcAft>
              <a:buSzPts val="1600"/>
              <a:buNone/>
            </a:pPr>
            <a:endParaRPr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96" name="Google Shape;196;p20"/>
          <p:cNvSpPr txBox="1">
            <a:spLocks noGrp="1"/>
          </p:cNvSpPr>
          <p:nvPr>
            <p:ph type="body" idx="3"/>
          </p:nvPr>
        </p:nvSpPr>
        <p:spPr>
          <a:xfrm>
            <a:off x="6326996" y="1475513"/>
            <a:ext cx="2359800" cy="2843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457200" lvl="0" indent="-330200" algn="l" rtl="0">
              <a:lnSpc>
                <a:spcPct val="115000"/>
              </a:lnSpc>
              <a:spcBef>
                <a:spcPts val="600"/>
              </a:spcBef>
              <a:spcAft>
                <a:spcPts val="0"/>
              </a:spcAft>
              <a:buSzPts val="1600"/>
              <a:buChar char="●"/>
            </a:pPr>
            <a:r>
              <a:rPr lang="en-US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It’s necessary to recalculate the wages for the workers based on changed difficulty of production process</a:t>
            </a:r>
            <a:r>
              <a:rPr lang="en-US">
                <a:latin typeface="Arial"/>
                <a:ea typeface="Arial"/>
                <a:cs typeface="Arial"/>
                <a:sym typeface="Arial"/>
              </a:rPr>
              <a:t>.  </a:t>
            </a:r>
            <a:endParaRPr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97" name="Google Shape;197;p20"/>
          <p:cNvSpPr txBox="1">
            <a:spLocks noGrp="1"/>
          </p:cNvSpPr>
          <p:nvPr>
            <p:ph type="sldNum" idx="12"/>
          </p:nvPr>
        </p:nvSpPr>
        <p:spPr>
          <a:xfrm>
            <a:off x="8480584" y="4749851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</a:pPr>
            <a:fld id="{00000000-1234-1234-1234-123412341234}" type="slidenum">
              <a:rPr lang="en-US"/>
              <a:t>12</a:t>
            </a:fld>
            <a:endParaRPr/>
          </a:p>
        </p:txBody>
      </p:sp>
      <p:pic>
        <p:nvPicPr>
          <p:cNvPr id="8" name="Google Shape;47;p9">
            <a:extLst>
              <a:ext uri="{FF2B5EF4-FFF2-40B4-BE49-F238E27FC236}">
                <a16:creationId xmlns:a16="http://schemas.microsoft.com/office/drawing/2014/main" id="{6F9E8218-1BDD-491F-BEFA-5145A0AAA379}"/>
              </a:ext>
            </a:extLst>
          </p:cNvPr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6806018" y="210004"/>
            <a:ext cx="2032000" cy="1007932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3" name="Google Shape;203;p21"/>
          <p:cNvSpPr txBox="1">
            <a:spLocks noGrp="1"/>
          </p:cNvSpPr>
          <p:nvPr>
            <p:ph type="title"/>
          </p:nvPr>
        </p:nvSpPr>
        <p:spPr>
          <a:xfrm>
            <a:off x="388449" y="151538"/>
            <a:ext cx="6300300" cy="857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b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</a:pPr>
            <a:r>
              <a:rPr lang="en-US" sz="4000"/>
              <a:t>Conclusions</a:t>
            </a:r>
            <a:r>
              <a:rPr lang="en-US"/>
              <a:t> </a:t>
            </a:r>
            <a:endParaRPr/>
          </a:p>
        </p:txBody>
      </p:sp>
      <p:sp>
        <p:nvSpPr>
          <p:cNvPr id="204" name="Google Shape;204;p21"/>
          <p:cNvSpPr txBox="1">
            <a:spLocks noGrp="1"/>
          </p:cNvSpPr>
          <p:nvPr>
            <p:ph type="body" idx="1"/>
          </p:nvPr>
        </p:nvSpPr>
        <p:spPr>
          <a:xfrm>
            <a:off x="388449" y="1100029"/>
            <a:ext cx="8308664" cy="334731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457200" lvl="0" indent="-330200" algn="l" rtl="0">
              <a:lnSpc>
                <a:spcPct val="115000"/>
              </a:lnSpc>
              <a:spcBef>
                <a:spcPts val="600"/>
              </a:spcBef>
              <a:spcAft>
                <a:spcPts val="0"/>
              </a:spcAft>
              <a:buSzPts val="1600"/>
              <a:buChar char="●"/>
            </a:pPr>
            <a:r>
              <a:rPr lang="en-US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To retain and satisfy employees, Hanoi Hat Company should implement strong rewards</a:t>
            </a:r>
            <a:endParaRPr/>
          </a:p>
          <a:p>
            <a:pPr marL="457200" lvl="0" indent="-228600" algn="l" rtl="0">
              <a:lnSpc>
                <a:spcPct val="115000"/>
              </a:lnSpc>
              <a:spcBef>
                <a:spcPts val="600"/>
              </a:spcBef>
              <a:spcAft>
                <a:spcPts val="0"/>
              </a:spcAft>
              <a:buSzPts val="1600"/>
              <a:buNone/>
            </a:pPr>
            <a:endParaRPr/>
          </a:p>
        </p:txBody>
      </p:sp>
      <p:sp>
        <p:nvSpPr>
          <p:cNvPr id="205" name="Google Shape;205;p21"/>
          <p:cNvSpPr txBox="1">
            <a:spLocks noGrp="1"/>
          </p:cNvSpPr>
          <p:nvPr>
            <p:ph type="sldNum" idx="12"/>
          </p:nvPr>
        </p:nvSpPr>
        <p:spPr>
          <a:xfrm>
            <a:off x="8480584" y="4749851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</a:pPr>
            <a:fld id="{00000000-1234-1234-1234-123412341234}" type="slidenum">
              <a:rPr lang="en-US"/>
              <a:t>13</a:t>
            </a:fld>
            <a:endParaRPr/>
          </a:p>
        </p:txBody>
      </p:sp>
      <p:pic>
        <p:nvPicPr>
          <p:cNvPr id="206" name="Google Shape;206;p21" descr="Imagen relacionada"/>
          <p:cNvPicPr preferRelativeResize="0"/>
          <p:nvPr/>
        </p:nvPicPr>
        <p:blipFill rotWithShape="1">
          <a:blip r:embed="rId3">
            <a:alphaModFix/>
          </a:blip>
          <a:srcRect r="783" b="4602"/>
          <a:stretch/>
        </p:blipFill>
        <p:spPr>
          <a:xfrm>
            <a:off x="2076306" y="1559489"/>
            <a:ext cx="4248867" cy="3129389"/>
          </a:xfrm>
          <a:prstGeom prst="rect">
            <a:avLst/>
          </a:prstGeom>
          <a:noFill/>
          <a:ln>
            <a:noFill/>
          </a:ln>
        </p:spPr>
      </p:pic>
      <p:pic>
        <p:nvPicPr>
          <p:cNvPr id="7" name="Google Shape;47;p9">
            <a:extLst>
              <a:ext uri="{FF2B5EF4-FFF2-40B4-BE49-F238E27FC236}">
                <a16:creationId xmlns:a16="http://schemas.microsoft.com/office/drawing/2014/main" id="{4B95DBD9-2E9F-4675-B985-C74840318604}"/>
              </a:ext>
            </a:extLst>
          </p:cNvPr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6837917" y="192192"/>
            <a:ext cx="2032000" cy="1007932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2" name="Google Shape;212;p22"/>
          <p:cNvSpPr txBox="1">
            <a:spLocks noGrp="1"/>
          </p:cNvSpPr>
          <p:nvPr>
            <p:ph type="title"/>
          </p:nvPr>
        </p:nvSpPr>
        <p:spPr>
          <a:xfrm>
            <a:off x="457200" y="186219"/>
            <a:ext cx="6300300" cy="857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b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</a:pPr>
            <a:r>
              <a:rPr lang="en-US"/>
              <a:t>References</a:t>
            </a:r>
            <a:endParaRPr/>
          </a:p>
        </p:txBody>
      </p:sp>
      <p:sp>
        <p:nvSpPr>
          <p:cNvPr id="213" name="Google Shape;213;p22"/>
          <p:cNvSpPr txBox="1">
            <a:spLocks noGrp="1"/>
          </p:cNvSpPr>
          <p:nvPr>
            <p:ph type="body" idx="1"/>
          </p:nvPr>
        </p:nvSpPr>
        <p:spPr>
          <a:xfrm>
            <a:off x="457200" y="1169105"/>
            <a:ext cx="4929300" cy="186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457200" lvl="0" indent="-368300" algn="l" rtl="0">
              <a:lnSpc>
                <a:spcPct val="115000"/>
              </a:lnSpc>
              <a:spcBef>
                <a:spcPts val="600"/>
              </a:spcBef>
              <a:spcAft>
                <a:spcPts val="0"/>
              </a:spcAft>
              <a:buSzPts val="2200"/>
              <a:buChar char="●"/>
            </a:pPr>
            <a:r>
              <a:rPr lang="en-US" sz="12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Armstrong, M. and Murlis, H. (1998). </a:t>
            </a:r>
            <a:r>
              <a:rPr lang="en-US" sz="1200" i="1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Reward Management; A Handbook of remuneration Strategy and Practice</a:t>
            </a:r>
            <a:r>
              <a:rPr lang="en-US" sz="12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. London: Kogan Page.</a:t>
            </a:r>
            <a:endParaRPr sz="12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457200" lvl="0" indent="-368300" algn="l" rtl="0">
              <a:lnSpc>
                <a:spcPct val="115000"/>
              </a:lnSpc>
              <a:spcBef>
                <a:spcPts val="600"/>
              </a:spcBef>
              <a:spcAft>
                <a:spcPts val="0"/>
              </a:spcAft>
              <a:buSzPts val="2200"/>
              <a:buChar char="●"/>
            </a:pPr>
            <a:r>
              <a:rPr lang="en-US" sz="12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Armstrong, M. (2014). </a:t>
            </a:r>
            <a:r>
              <a:rPr lang="en-US" sz="1200" i="1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Armstrong's Handbook of Human Resource Management Practice</a:t>
            </a:r>
            <a:r>
              <a:rPr lang="en-US" sz="12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. London: Kogan Page.</a:t>
            </a:r>
            <a:endParaRPr/>
          </a:p>
          <a:p>
            <a:pPr marL="457200" lvl="0" indent="-368300" algn="l" rtl="0">
              <a:lnSpc>
                <a:spcPct val="115000"/>
              </a:lnSpc>
              <a:spcBef>
                <a:spcPts val="600"/>
              </a:spcBef>
              <a:spcAft>
                <a:spcPts val="0"/>
              </a:spcAft>
              <a:buSzPts val="2200"/>
              <a:buChar char="●"/>
            </a:pPr>
            <a:r>
              <a:rPr lang="en-US" sz="12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Ghoshal, S. and Bartlett, C. A. (1995). </a:t>
            </a:r>
            <a:r>
              <a:rPr lang="en-US" sz="1200" i="1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Changing the role of top management: beyond structures to processes</a:t>
            </a:r>
            <a:r>
              <a:rPr lang="en-US" sz="12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, Harvard Business Review, pp 86-96. </a:t>
            </a:r>
            <a:endParaRPr sz="12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457200" lvl="0" indent="-368300" algn="l" rtl="0">
              <a:lnSpc>
                <a:spcPct val="115000"/>
              </a:lnSpc>
              <a:spcBef>
                <a:spcPts val="600"/>
              </a:spcBef>
              <a:spcAft>
                <a:spcPts val="0"/>
              </a:spcAft>
              <a:buSzPts val="2200"/>
              <a:buChar char="●"/>
            </a:pPr>
            <a:r>
              <a:rPr lang="en-US" sz="12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Shields, J., Brown, M., Kaine, S., Dolle-Samuel, C., North-Samardzic, A., McLean, P., et. at. (2015). </a:t>
            </a:r>
            <a:r>
              <a:rPr lang="en-US" sz="1200" i="1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Managing employee performance &amp; reward: Concepts, practices, strategies</a:t>
            </a:r>
            <a:r>
              <a:rPr lang="en-US" sz="12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. Cambridge University Press.</a:t>
            </a:r>
            <a:endParaRPr/>
          </a:p>
          <a:p>
            <a:pPr marL="457200" lvl="0" indent="-368300" algn="l" rtl="0">
              <a:lnSpc>
                <a:spcPct val="115000"/>
              </a:lnSpc>
              <a:spcBef>
                <a:spcPts val="600"/>
              </a:spcBef>
              <a:spcAft>
                <a:spcPts val="0"/>
              </a:spcAft>
              <a:buSzPts val="2200"/>
              <a:buChar char="●"/>
            </a:pPr>
            <a:r>
              <a:rPr lang="en-US" sz="12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Hofstede’s Insight</a:t>
            </a:r>
            <a:r>
              <a:rPr lang="en-US" sz="1200" i="1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: </a:t>
            </a:r>
            <a:r>
              <a:rPr lang="en-US" sz="12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https://www.hofstede-insights.com/country-comparison/vietnam [Accessed 19 April 2019]. </a:t>
            </a:r>
            <a:endParaRPr sz="12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88900" lvl="0" indent="0" algn="l" rtl="0">
              <a:lnSpc>
                <a:spcPct val="115000"/>
              </a:lnSpc>
              <a:spcBef>
                <a:spcPts val="600"/>
              </a:spcBef>
              <a:spcAft>
                <a:spcPts val="0"/>
              </a:spcAft>
              <a:buSzPts val="2200"/>
              <a:buNone/>
            </a:pPr>
            <a:endParaRPr sz="12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457200" lvl="0" indent="-228600" algn="l" rtl="0">
              <a:lnSpc>
                <a:spcPct val="115000"/>
              </a:lnSpc>
              <a:spcBef>
                <a:spcPts val="600"/>
              </a:spcBef>
              <a:spcAft>
                <a:spcPts val="0"/>
              </a:spcAft>
              <a:buSzPts val="2200"/>
              <a:buNone/>
            </a:pPr>
            <a:endParaRPr/>
          </a:p>
        </p:txBody>
      </p:sp>
      <p:sp>
        <p:nvSpPr>
          <p:cNvPr id="214" name="Google Shape;214;p22"/>
          <p:cNvSpPr txBox="1">
            <a:spLocks noGrp="1"/>
          </p:cNvSpPr>
          <p:nvPr>
            <p:ph type="sldNum" idx="12"/>
          </p:nvPr>
        </p:nvSpPr>
        <p:spPr>
          <a:xfrm>
            <a:off x="8480584" y="4749851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</a:pPr>
            <a:fld id="{00000000-1234-1234-1234-123412341234}" type="slidenum">
              <a:rPr lang="en-US"/>
              <a:t>14</a:t>
            </a:fld>
            <a:endParaRPr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9" name="Google Shape;219;p23"/>
          <p:cNvSpPr txBox="1">
            <a:spLocks noGrp="1"/>
          </p:cNvSpPr>
          <p:nvPr>
            <p:ph type="title"/>
          </p:nvPr>
        </p:nvSpPr>
        <p:spPr>
          <a:xfrm>
            <a:off x="457200" y="1044175"/>
            <a:ext cx="7004756" cy="120231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b" anchorCtr="0">
            <a:noAutofit/>
          </a:bodyPr>
          <a:lstStyle/>
          <a:p>
            <a:pPr marL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</a:pPr>
            <a:r>
              <a:rPr lang="en-US"/>
              <a:t>Thank you for your attention!</a:t>
            </a:r>
            <a:endParaRPr/>
          </a:p>
        </p:txBody>
      </p:sp>
      <p:sp>
        <p:nvSpPr>
          <p:cNvPr id="220" name="Google Shape;220;p23"/>
          <p:cNvSpPr txBox="1">
            <a:spLocks noGrp="1"/>
          </p:cNvSpPr>
          <p:nvPr>
            <p:ph type="body" idx="1"/>
          </p:nvPr>
        </p:nvSpPr>
        <p:spPr>
          <a:xfrm>
            <a:off x="457200" y="2038349"/>
            <a:ext cx="3430988" cy="234281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lvl="0" indent="0" algn="l" rtl="0">
              <a:lnSpc>
                <a:spcPct val="150000"/>
              </a:lnSpc>
              <a:spcBef>
                <a:spcPts val="600"/>
              </a:spcBef>
              <a:spcAft>
                <a:spcPts val="0"/>
              </a:spcAft>
              <a:buSzPts val="2200"/>
              <a:buNone/>
            </a:pPr>
            <a:endParaRPr sz="1800">
              <a:solidFill>
                <a:srgbClr val="52A551"/>
              </a:solidFill>
            </a:endParaRPr>
          </a:p>
          <a:p>
            <a:pPr marL="0" lvl="0" indent="0" algn="l" rtl="0">
              <a:lnSpc>
                <a:spcPct val="150000"/>
              </a:lnSpc>
              <a:spcBef>
                <a:spcPts val="600"/>
              </a:spcBef>
              <a:spcAft>
                <a:spcPts val="0"/>
              </a:spcAft>
              <a:buSzPts val="2200"/>
              <a:buNone/>
            </a:pPr>
            <a:r>
              <a:rPr lang="en-US" sz="1800">
                <a:solidFill>
                  <a:srgbClr val="52A551"/>
                </a:solidFill>
                <a:latin typeface="Arial"/>
                <a:ea typeface="Arial"/>
                <a:cs typeface="Arial"/>
                <a:sym typeface="Arial"/>
              </a:rPr>
              <a:t>Ana Stoyanova (1814697)</a:t>
            </a:r>
            <a:br>
              <a:rPr lang="en-US" sz="1800">
                <a:solidFill>
                  <a:srgbClr val="52A551"/>
                </a:solidFill>
                <a:latin typeface="Arial"/>
                <a:ea typeface="Arial"/>
                <a:cs typeface="Arial"/>
                <a:sym typeface="Arial"/>
              </a:rPr>
            </a:br>
            <a:r>
              <a:rPr lang="en-US" sz="1800">
                <a:solidFill>
                  <a:srgbClr val="52A551"/>
                </a:solidFill>
                <a:latin typeface="Arial"/>
                <a:ea typeface="Arial"/>
                <a:cs typeface="Arial"/>
                <a:sym typeface="Arial"/>
              </a:rPr>
              <a:t>Collen Chabikwa (1813438)</a:t>
            </a:r>
            <a:endParaRPr/>
          </a:p>
          <a:p>
            <a:pPr marL="0" lvl="0" indent="0" algn="l" rtl="0">
              <a:lnSpc>
                <a:spcPct val="150000"/>
              </a:lnSpc>
              <a:spcBef>
                <a:spcPts val="600"/>
              </a:spcBef>
              <a:spcAft>
                <a:spcPts val="0"/>
              </a:spcAft>
              <a:buSzPts val="2200"/>
              <a:buNone/>
            </a:pPr>
            <a:r>
              <a:rPr lang="en-US" sz="1800">
                <a:solidFill>
                  <a:srgbClr val="52A551"/>
                </a:solidFill>
                <a:latin typeface="Arial"/>
                <a:ea typeface="Arial"/>
                <a:cs typeface="Arial"/>
                <a:sym typeface="Arial"/>
              </a:rPr>
              <a:t>Mahmud Ahmov (1813733)</a:t>
            </a:r>
            <a:br>
              <a:rPr lang="en-US" sz="1800">
                <a:solidFill>
                  <a:srgbClr val="52A551"/>
                </a:solidFill>
                <a:latin typeface="Arial"/>
                <a:ea typeface="Arial"/>
                <a:cs typeface="Arial"/>
                <a:sym typeface="Arial"/>
              </a:rPr>
            </a:br>
            <a:r>
              <a:rPr lang="en-US" sz="1800">
                <a:solidFill>
                  <a:srgbClr val="52A551"/>
                </a:solidFill>
                <a:latin typeface="Arial"/>
                <a:ea typeface="Arial"/>
                <a:cs typeface="Arial"/>
                <a:sym typeface="Arial"/>
              </a:rPr>
              <a:t>Yi-Chen Cheng (1902780)</a:t>
            </a:r>
            <a:endParaRPr sz="1800">
              <a:solidFill>
                <a:srgbClr val="52A55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21" name="Google Shape;221;p23"/>
          <p:cNvSpPr txBox="1">
            <a:spLocks noGrp="1"/>
          </p:cNvSpPr>
          <p:nvPr>
            <p:ph type="sldNum" idx="12"/>
          </p:nvPr>
        </p:nvSpPr>
        <p:spPr>
          <a:xfrm>
            <a:off x="8480584" y="4749851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</a:pPr>
            <a:fld id="{00000000-1234-1234-1234-123412341234}" type="slidenum">
              <a:rPr lang="en-US"/>
              <a:t>15</a:t>
            </a:fld>
            <a:endParaRPr/>
          </a:p>
        </p:txBody>
      </p:sp>
      <p:pic>
        <p:nvPicPr>
          <p:cNvPr id="6" name="Google Shape;47;p9">
            <a:extLst>
              <a:ext uri="{FF2B5EF4-FFF2-40B4-BE49-F238E27FC236}">
                <a16:creationId xmlns:a16="http://schemas.microsoft.com/office/drawing/2014/main" id="{D8E34919-502C-4EC3-A0A3-AEAE6796E76E}"/>
              </a:ext>
            </a:extLst>
          </p:cNvPr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6891079" y="192984"/>
            <a:ext cx="2032000" cy="1007932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Gower template">
  <a:themeElements>
    <a:clrScheme name="Custom 347">
      <a:dk1>
        <a:srgbClr val="000000"/>
      </a:dk1>
      <a:lt1>
        <a:srgbClr val="FFFFFF"/>
      </a:lt1>
      <a:dk2>
        <a:srgbClr val="666666"/>
      </a:dk2>
      <a:lt2>
        <a:srgbClr val="CCCCCC"/>
      </a:lt2>
      <a:accent1>
        <a:srgbClr val="3A81BA"/>
      </a:accent1>
      <a:accent2>
        <a:srgbClr val="D89F39"/>
      </a:accent2>
      <a:accent3>
        <a:srgbClr val="8BAB42"/>
      </a:accent3>
      <a:accent4>
        <a:srgbClr val="57A7B5"/>
      </a:accent4>
      <a:accent5>
        <a:srgbClr val="8B81D2"/>
      </a:accent5>
      <a:accent6>
        <a:srgbClr val="963334"/>
      </a:accent6>
      <a:hlink>
        <a:srgbClr val="1155CC"/>
      </a:hlink>
      <a:folHlink>
        <a:srgbClr val="6611CC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</TotalTime>
  <Words>891</Words>
  <Application>Microsoft Office PowerPoint</Application>
  <PresentationFormat>On-screen Show (16:9)</PresentationFormat>
  <Paragraphs>146</Paragraphs>
  <Slides>15</Slides>
  <Notes>15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1" baseType="lpstr">
      <vt:lpstr>Noto Sans Symbols</vt:lpstr>
      <vt:lpstr>Poppins Light</vt:lpstr>
      <vt:lpstr>Arial</vt:lpstr>
      <vt:lpstr>Muli Light</vt:lpstr>
      <vt:lpstr>Poppins</vt:lpstr>
      <vt:lpstr>Gower template</vt:lpstr>
      <vt:lpstr>MBA General Management, UWTSD Human Resource Management – Group Assessment  Presented  by:  Collen Chabikwa (1813438) Ana Stoyanova (1814697 Mahmud Ahmov (1813733) Yi-Chen Cheng (1902780)   30 April 2019 </vt:lpstr>
      <vt:lpstr>Outline</vt:lpstr>
      <vt:lpstr>Introduction</vt:lpstr>
      <vt:lpstr>Culture Impact on Business</vt:lpstr>
      <vt:lpstr>Hanoi Hat Company </vt:lpstr>
      <vt:lpstr>Reward Management in Practice (1)</vt:lpstr>
      <vt:lpstr>PowerPoint Presentation</vt:lpstr>
      <vt:lpstr>The Importance of Rewards </vt:lpstr>
      <vt:lpstr>Human Resource Manager (1)</vt:lpstr>
      <vt:lpstr>Benefits of HR manager to the business</vt:lpstr>
      <vt:lpstr>The General Manager</vt:lpstr>
      <vt:lpstr>Recommendations </vt:lpstr>
      <vt:lpstr>Conclusions </vt:lpstr>
      <vt:lpstr>References</vt:lpstr>
      <vt:lpstr>Thank you for your attention!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MBA General Management, UWTSD Human Resource Management – Group Assessment  Presented  by:  Collen Chabikwa (1813438) Ana Stoyanova (1814697 Mahmud Ahmov (1813733) Yi-Chen Cheng (1902780)   30 April 2019</dc:title>
  <dc:creator>Bart Plange</dc:creator>
  <cp:lastModifiedBy>Bart Plange</cp:lastModifiedBy>
  <cp:revision>3</cp:revision>
  <dcterms:modified xsi:type="dcterms:W3CDTF">2019-05-03T11:24:37Z</dcterms:modified>
</cp:coreProperties>
</file>