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4"/>
  </p:notesMasterIdLst>
  <p:sldIdLst>
    <p:sldId id="256" r:id="rId3"/>
    <p:sldId id="283" r:id="rId4"/>
    <p:sldId id="258" r:id="rId5"/>
    <p:sldId id="259" r:id="rId6"/>
    <p:sldId id="262" r:id="rId7"/>
    <p:sldId id="263" r:id="rId8"/>
    <p:sldId id="264" r:id="rId9"/>
    <p:sldId id="266" r:id="rId10"/>
    <p:sldId id="267" r:id="rId11"/>
    <p:sldId id="268" r:id="rId12"/>
    <p:sldId id="269" r:id="rId13"/>
    <p:sldId id="270" r:id="rId14"/>
    <p:sldId id="271" r:id="rId15"/>
    <p:sldId id="272" r:id="rId16"/>
    <p:sldId id="273" r:id="rId17"/>
    <p:sldId id="274" r:id="rId18"/>
    <p:sldId id="275" r:id="rId19"/>
    <p:sldId id="276" r:id="rId20"/>
    <p:sldId id="278" r:id="rId21"/>
    <p:sldId id="279" r:id="rId22"/>
    <p:sldId id="280" r:id="rId23"/>
    <p:sldId id="282" r:id="rId24"/>
    <p:sldId id="286" r:id="rId25"/>
    <p:sldId id="285" r:id="rId26"/>
    <p:sldId id="284" r:id="rId27"/>
    <p:sldId id="287" r:id="rId28"/>
    <p:sldId id="288" r:id="rId29"/>
    <p:sldId id="289" r:id="rId30"/>
    <p:sldId id="343" r:id="rId31"/>
    <p:sldId id="344" r:id="rId32"/>
    <p:sldId id="265" r:id="rId3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6631" autoAdjust="0"/>
    <p:restoredTop sz="77483" autoAdjust="0"/>
  </p:normalViewPr>
  <p:slideViewPr>
    <p:cSldViewPr snapToGrid="0">
      <p:cViewPr varScale="1">
        <p:scale>
          <a:sx n="98" d="100"/>
          <a:sy n="98" d="100"/>
        </p:scale>
        <p:origin x="276" y="90"/>
      </p:cViewPr>
      <p:guideLst/>
    </p:cSldViewPr>
  </p:slideViewPr>
  <p:notesTextViewPr>
    <p:cViewPr>
      <p:scale>
        <a:sx n="1" d="1"/>
        <a:sy n="1" d="1"/>
      </p:scale>
      <p:origin x="0" y="0"/>
    </p:cViewPr>
  </p:notesTextViewPr>
  <p:sorterViewPr>
    <p:cViewPr>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20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a:t>
          </a:r>
          <a:r>
            <a:rPr lang="en-GB" sz="2000" b="1" dirty="0"/>
            <a:t>focus</a:t>
          </a:r>
          <a:r>
            <a:rPr lang="en-GB" sz="1600" b="1" dirty="0"/>
            <a:t>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custT="1"/>
      <dgm:spPr/>
      <dgm:t>
        <a:bodyPr/>
        <a:lstStyle/>
        <a:p>
          <a:r>
            <a:rPr lang="en-GB" sz="1600" b="1" dirty="0"/>
            <a:t>Step 4 – Convert this sentence into a </a:t>
          </a:r>
          <a:r>
            <a:rPr lang="en-GB" sz="2000" b="1" dirty="0"/>
            <a:t>formal</a:t>
          </a:r>
          <a:r>
            <a:rPr lang="en-GB" sz="1600" b="1" dirty="0"/>
            <a:t>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t>
        <a:bodyPr/>
        <a:lstStyle/>
        <a:p>
          <a:endParaRPr lang="en-GB"/>
        </a:p>
      </dgm:t>
    </dgm:pt>
    <dgm:pt modelId="{0B25839E-3578-4EAB-A42F-BED2E316E86E}" type="sibTrans" cxnId="{CED72826-1C0B-4E5A-8B77-F8129E1619E5}">
      <dgm:prSet/>
      <dgm:spPr/>
      <dgm:t>
        <a:bodyPr/>
        <a:lstStyle/>
        <a:p>
          <a:endParaRPr lang="en-GB"/>
        </a:p>
      </dgm:t>
    </dgm:pt>
    <dgm:pt modelId="{13B86D87-FC1F-44A8-AEDD-0EC2DF50E636}">
      <dgm:prSet/>
      <dgm:spPr/>
      <dgm:t>
        <a:bodyPr/>
        <a:lstStyle/>
        <a:p>
          <a:r>
            <a:rPr lang="en-GB" dirty="0"/>
            <a:t>Impartial</a:t>
          </a:r>
        </a:p>
      </dgm:t>
    </dgm:pt>
    <dgm:pt modelId="{3B0B80A6-05FC-4AD8-8B79-77C6F72F05A4}" type="parTrans" cxnId="{929232AE-D27F-47EF-BB29-DBC2EFDADF03}">
      <dgm:prSet/>
      <dgm:spPr/>
      <dgm:t>
        <a:bodyPr/>
        <a:lstStyle/>
        <a:p>
          <a:endParaRPr lang="en-GB"/>
        </a:p>
      </dgm:t>
    </dgm:pt>
    <dgm:pt modelId="{09FEACB4-9E29-436A-896E-4BF7EA94C667}" type="sibTrans" cxnId="{929232AE-D27F-47EF-BB29-DBC2EFDADF03}">
      <dgm:prSet/>
      <dgm:spPr/>
      <dgm:t>
        <a:bodyPr/>
        <a:lstStyle/>
        <a:p>
          <a:endParaRPr lang="en-GB"/>
        </a:p>
      </dgm:t>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Chapter 1</a:t>
          </a:r>
        </a:p>
        <a:p>
          <a:r>
            <a:rPr lang="en-GB" dirty="0"/>
            <a:t>Proposal – Introduction</a:t>
          </a:r>
        </a:p>
        <a:p>
          <a:r>
            <a:rPr lang="en-GB" dirty="0"/>
            <a:t>1200 words</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Chapter 2</a:t>
          </a:r>
        </a:p>
        <a:p>
          <a:r>
            <a:rPr lang="en-GB" dirty="0"/>
            <a:t>Literature Review</a:t>
          </a:r>
        </a:p>
        <a:p>
          <a:r>
            <a:rPr lang="en-GB" dirty="0"/>
            <a:t>2500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50C97F19-9F95-46CA-93FC-7AA949026337}">
      <dgm:prSet phldrT="[Text]"/>
      <dgm:spPr/>
      <dgm:t>
        <a:bodyPr/>
        <a:lstStyle/>
        <a:p>
          <a:r>
            <a:rPr lang="en-GB" dirty="0"/>
            <a:t>Chapter 5</a:t>
          </a:r>
        </a:p>
        <a:p>
          <a:r>
            <a:rPr lang="en-GB" dirty="0"/>
            <a:t>Conclusion </a:t>
          </a:r>
        </a:p>
        <a:p>
          <a:r>
            <a:rPr lang="en-GB" dirty="0"/>
            <a:t>800 words</a:t>
          </a:r>
        </a:p>
      </dgm:t>
    </dgm:pt>
    <dgm:pt modelId="{18B8D90F-7E3C-49E1-9E76-25625287C189}" type="parTrans" cxnId="{ADC03668-FAA2-4567-9ABB-A69BF52B8300}">
      <dgm:prSet/>
      <dgm:spPr/>
      <dgm:t>
        <a:bodyPr/>
        <a:lstStyle/>
        <a:p>
          <a:endParaRPr lang="en-GB"/>
        </a:p>
      </dgm:t>
    </dgm:pt>
    <dgm:pt modelId="{72A9A8AB-1F12-4754-8F4F-83F1E7FBE8BB}" type="sibTrans" cxnId="{ADC03668-FAA2-4567-9ABB-A69BF52B8300}">
      <dgm:prSet/>
      <dgm:spPr/>
      <dgm:t>
        <a:bodyPr/>
        <a:lstStyle/>
        <a:p>
          <a:endParaRPr lang="en-GB"/>
        </a:p>
      </dgm:t>
    </dgm:pt>
    <dgm:pt modelId="{8BAB74EB-F1CA-41A5-9C69-0421372E3056}">
      <dgm:prSet/>
      <dgm:spPr/>
      <dgm:t>
        <a:bodyPr/>
        <a:lstStyle/>
        <a:p>
          <a:r>
            <a:rPr lang="en-GB" dirty="0"/>
            <a:t>Chapter 3</a:t>
          </a:r>
        </a:p>
        <a:p>
          <a:r>
            <a:rPr lang="en-GB" dirty="0"/>
            <a:t>Methodology</a:t>
          </a:r>
        </a:p>
        <a:p>
          <a:r>
            <a:rPr lang="en-GB" dirty="0"/>
            <a:t>1500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Chapter 4</a:t>
          </a:r>
        </a:p>
        <a:p>
          <a:r>
            <a:rPr lang="en-GB" dirty="0"/>
            <a:t>Findings</a:t>
          </a:r>
        </a:p>
        <a:p>
          <a:r>
            <a:rPr lang="en-GB" dirty="0"/>
            <a:t>2000 words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5">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5">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5">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5">
        <dgm:presLayoutVars>
          <dgm:bulletEnabled val="1"/>
        </dgm:presLayoutVars>
      </dgm:prSet>
      <dgm:spPr/>
    </dgm:pt>
    <dgm:pt modelId="{F4C70FF1-71C8-4E6D-B27A-4F914F7A1571}" type="pres">
      <dgm:prSet presAssocID="{E10C596C-1990-498E-8A6A-6C47DCA4FD43}" presName="sibTrans" presStyleCnt="0"/>
      <dgm:spPr/>
    </dgm:pt>
    <dgm:pt modelId="{7D96A2DE-AAF0-4B3B-870C-80DD0AB5940A}" type="pres">
      <dgm:prSet presAssocID="{50C97F19-9F95-46CA-93FC-7AA949026337}" presName="textNode" presStyleLbl="node1" presStyleIdx="4" presStyleCnt="5">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ADC03668-FAA2-4567-9ABB-A69BF52B8300}" srcId="{094E40B7-8673-4775-AB1E-14BE0FDF775F}" destId="{50C97F19-9F95-46CA-93FC-7AA949026337}" srcOrd="4" destOrd="0" parTransId="{18B8D90F-7E3C-49E1-9E76-25625287C189}" sibTransId="{72A9A8AB-1F12-4754-8F4F-83F1E7FBE8BB}"/>
    <dgm:cxn modelId="{1A77B887-B752-4F21-B8E6-446167986E58}" type="presOf" srcId="{50C97F19-9F95-46CA-93FC-7AA949026337}" destId="{7D96A2DE-AAF0-4B3B-870C-80DD0AB5940A}" srcOrd="0" destOrd="0" presId="urn:microsoft.com/office/officeart/2005/8/layout/hProcess9"/>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 modelId="{11DB5DAE-5EED-4CD7-8FCB-90455B92A827}" type="presParOf" srcId="{2C969635-3B94-46F2-83E7-6012A904D8A9}" destId="{F4C70FF1-71C8-4E6D-B27A-4F914F7A1571}" srcOrd="7" destOrd="0" presId="urn:microsoft.com/office/officeart/2005/8/layout/hProcess9"/>
    <dgm:cxn modelId="{17EC8C40-86C3-404E-9362-E36183F00C79}" type="presParOf" srcId="{2C969635-3B94-46F2-83E7-6012A904D8A9}" destId="{7D96A2DE-AAF0-4B3B-870C-80DD0AB5940A}"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8.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1. 80 hours signed off by your organisation</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2. Written report</a:t>
          </a:r>
        </a:p>
        <a:p>
          <a:r>
            <a:rPr lang="en-GB" dirty="0"/>
            <a:t>3000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8BAB74EB-F1CA-41A5-9C69-0421372E3056}">
      <dgm:prSet/>
      <dgm:spPr/>
      <dgm:t>
        <a:bodyPr/>
        <a:lstStyle/>
        <a:p>
          <a:r>
            <a:rPr lang="en-GB" dirty="0"/>
            <a:t>3. Personal reflection</a:t>
          </a:r>
        </a:p>
        <a:p>
          <a:r>
            <a:rPr lang="en-GB" dirty="0"/>
            <a:t>2000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4. Video presentation (showcase)</a:t>
          </a:r>
        </a:p>
        <a:p>
          <a:r>
            <a:rPr lang="en-GB" dirty="0"/>
            <a:t>5 minutes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4">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4">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4">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4">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242039" y="331009"/>
          <a:ext cx="4119224" cy="4119224"/>
        </a:xfrm>
        <a:prstGeom prst="pie">
          <a:avLst>
            <a:gd name="adj1" fmla="val 16200000"/>
            <a:gd name="adj2" fmla="val 18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BRIEFLY Explain the general topic area</a:t>
          </a:r>
        </a:p>
      </dsp:txBody>
      <dsp:txXfrm>
        <a:off x="3481623" y="1091104"/>
        <a:ext cx="1397594" cy="1373074"/>
      </dsp:txXfrm>
    </dsp:sp>
    <dsp:sp modelId="{C435EA46-F944-419F-A964-C7C59E543EFE}">
      <dsp:nvSpPr>
        <dsp:cNvPr id="0" name=""/>
        <dsp:cNvSpPr/>
      </dsp:nvSpPr>
      <dsp:spPr>
        <a:xfrm>
          <a:off x="988058" y="425841"/>
          <a:ext cx="4119224" cy="4119224"/>
        </a:xfrm>
        <a:prstGeom prst="pie">
          <a:avLst>
            <a:gd name="adj1" fmla="val 1800000"/>
            <a:gd name="adj2" fmla="val 90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Introduce the specific area that interests you</a:t>
          </a:r>
        </a:p>
      </dsp:txBody>
      <dsp:txXfrm>
        <a:off x="2115941" y="3024876"/>
        <a:ext cx="1863458" cy="1274998"/>
      </dsp:txXfrm>
    </dsp:sp>
    <dsp:sp modelId="{F5BF6462-7381-4D7E-95F9-F9CBFC83D2C1}">
      <dsp:nvSpPr>
        <dsp:cNvPr id="0" name=""/>
        <dsp:cNvSpPr/>
      </dsp:nvSpPr>
      <dsp:spPr>
        <a:xfrm>
          <a:off x="1029703" y="453605"/>
          <a:ext cx="4119224" cy="4119224"/>
        </a:xfrm>
        <a:prstGeom prst="pie">
          <a:avLst>
            <a:gd name="adj1" fmla="val 90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Explain why you have chosen to research the topic </a:t>
          </a:r>
        </a:p>
      </dsp:txBody>
      <dsp:txXfrm>
        <a:off x="1471049" y="1262738"/>
        <a:ext cx="1397594" cy="13730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5097042" cy="1012870"/>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Step 1 – One word – research area</a:t>
          </a:r>
        </a:p>
      </dsp:txBody>
      <dsp:txXfrm>
        <a:off x="29666" y="29666"/>
        <a:ext cx="3918488" cy="953538"/>
      </dsp:txXfrm>
    </dsp:sp>
    <dsp:sp modelId="{1B8A762A-9591-4BE4-B860-2DAC31ED9AC7}">
      <dsp:nvSpPr>
        <dsp:cNvPr id="0" name=""/>
        <dsp:cNvSpPr/>
      </dsp:nvSpPr>
      <dsp:spPr>
        <a:xfrm>
          <a:off x="426877" y="1197028"/>
          <a:ext cx="5097042" cy="1012870"/>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a:t>
          </a:r>
          <a:r>
            <a:rPr lang="en-GB" sz="2000" b="1" kern="1200" dirty="0"/>
            <a:t>focus</a:t>
          </a:r>
          <a:r>
            <a:rPr lang="en-GB" sz="1600" b="1" kern="1200" dirty="0"/>
            <a:t> of your research</a:t>
          </a:r>
        </a:p>
      </dsp:txBody>
      <dsp:txXfrm>
        <a:off x="456543" y="1226694"/>
        <a:ext cx="3952467" cy="953538"/>
      </dsp:txXfrm>
    </dsp:sp>
    <dsp:sp modelId="{FDD629D0-B377-4C98-B733-320216C97EAC}">
      <dsp:nvSpPr>
        <dsp:cNvPr id="0" name=""/>
        <dsp:cNvSpPr/>
      </dsp:nvSpPr>
      <dsp:spPr>
        <a:xfrm>
          <a:off x="847383" y="2394056"/>
          <a:ext cx="5097042" cy="1012870"/>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877049" y="2423722"/>
        <a:ext cx="3958838" cy="953538"/>
      </dsp:txXfrm>
    </dsp:sp>
    <dsp:sp modelId="{32026037-A652-4AD0-8005-A73E81C18106}">
      <dsp:nvSpPr>
        <dsp:cNvPr id="0" name=""/>
        <dsp:cNvSpPr/>
      </dsp:nvSpPr>
      <dsp:spPr>
        <a:xfrm>
          <a:off x="1274260" y="3591084"/>
          <a:ext cx="5097042" cy="1012870"/>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a:t>
          </a:r>
          <a:r>
            <a:rPr lang="en-GB" sz="2000" b="1" kern="1200" dirty="0"/>
            <a:t>formal</a:t>
          </a:r>
          <a:r>
            <a:rPr lang="en-GB" sz="1600" b="1" kern="1200" dirty="0"/>
            <a:t> research statement</a:t>
          </a:r>
        </a:p>
      </dsp:txBody>
      <dsp:txXfrm>
        <a:off x="1303926" y="3620750"/>
        <a:ext cx="3952467" cy="953538"/>
      </dsp:txXfrm>
    </dsp:sp>
    <dsp:sp modelId="{EC11C66E-AF67-460F-9E54-F3B4C29F57BA}">
      <dsp:nvSpPr>
        <dsp:cNvPr id="0" name=""/>
        <dsp:cNvSpPr/>
      </dsp:nvSpPr>
      <dsp:spPr>
        <a:xfrm>
          <a:off x="4438676" y="775766"/>
          <a:ext cx="658365" cy="658365"/>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4586808" y="775766"/>
        <a:ext cx="362101" cy="495420"/>
      </dsp:txXfrm>
    </dsp:sp>
    <dsp:sp modelId="{C9176B66-6D48-4156-A03B-B12F4A378AD6}">
      <dsp:nvSpPr>
        <dsp:cNvPr id="0" name=""/>
        <dsp:cNvSpPr/>
      </dsp:nvSpPr>
      <dsp:spPr>
        <a:xfrm>
          <a:off x="4865554" y="1972794"/>
          <a:ext cx="658365" cy="658365"/>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013686" y="1972794"/>
        <a:ext cx="362101" cy="495420"/>
      </dsp:txXfrm>
    </dsp:sp>
    <dsp:sp modelId="{8FE4085E-863E-425F-97B9-573370424E3B}">
      <dsp:nvSpPr>
        <dsp:cNvPr id="0" name=""/>
        <dsp:cNvSpPr/>
      </dsp:nvSpPr>
      <dsp:spPr>
        <a:xfrm>
          <a:off x="5286060" y="3169823"/>
          <a:ext cx="658365" cy="658365"/>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434192" y="3169823"/>
        <a:ext cx="362101" cy="4954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471494" y="537700"/>
          <a:ext cx="4264055" cy="4264055"/>
        </a:xfrm>
        <a:prstGeom prst="blockArc">
          <a:avLst>
            <a:gd name="adj1" fmla="val 13114286"/>
            <a:gd name="adj2" fmla="val 16200000"/>
            <a:gd name="adj3" fmla="val 3902"/>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471494" y="537700"/>
          <a:ext cx="4264055" cy="4264055"/>
        </a:xfrm>
        <a:prstGeom prst="blockArc">
          <a:avLst>
            <a:gd name="adj1" fmla="val 10028571"/>
            <a:gd name="adj2" fmla="val 13114286"/>
            <a:gd name="adj3" fmla="val 3902"/>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471494" y="537700"/>
          <a:ext cx="4264055" cy="4264055"/>
        </a:xfrm>
        <a:prstGeom prst="blockArc">
          <a:avLst>
            <a:gd name="adj1" fmla="val 6942857"/>
            <a:gd name="adj2" fmla="val 10028571"/>
            <a:gd name="adj3" fmla="val 3902"/>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471494" y="537700"/>
          <a:ext cx="4264055" cy="4264055"/>
        </a:xfrm>
        <a:prstGeom prst="blockArc">
          <a:avLst>
            <a:gd name="adj1" fmla="val 3857143"/>
            <a:gd name="adj2" fmla="val 6942857"/>
            <a:gd name="adj3" fmla="val 3902"/>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471494" y="537700"/>
          <a:ext cx="4264055" cy="4264055"/>
        </a:xfrm>
        <a:prstGeom prst="blockArc">
          <a:avLst>
            <a:gd name="adj1" fmla="val 771429"/>
            <a:gd name="adj2" fmla="val 3857143"/>
            <a:gd name="adj3" fmla="val 3902"/>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471494" y="537700"/>
          <a:ext cx="4264055" cy="4264055"/>
        </a:xfrm>
        <a:prstGeom prst="blockArc">
          <a:avLst>
            <a:gd name="adj1" fmla="val 19285714"/>
            <a:gd name="adj2" fmla="val 771429"/>
            <a:gd name="adj3" fmla="val 3902"/>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471494" y="537700"/>
          <a:ext cx="4264055" cy="4264055"/>
        </a:xfrm>
        <a:prstGeom prst="blockArc">
          <a:avLst>
            <a:gd name="adj1" fmla="val 16200000"/>
            <a:gd name="adj2" fmla="val 19285714"/>
            <a:gd name="adj3" fmla="val 3902"/>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778301" y="1844507"/>
          <a:ext cx="1650441" cy="1650441"/>
        </a:xfrm>
        <a:prstGeom prst="ellipse">
          <a:avLst/>
        </a:prstGeom>
        <a:solidFill>
          <a:srgbClr val="7030A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b="1" kern="1200" dirty="0"/>
            <a:t>Key words</a:t>
          </a:r>
        </a:p>
      </dsp:txBody>
      <dsp:txXfrm>
        <a:off x="3020002" y="2086208"/>
        <a:ext cx="1167039" cy="1167039"/>
      </dsp:txXfrm>
    </dsp:sp>
    <dsp:sp modelId="{DF30D5D8-FCEA-41A9-B276-90C56950A2E2}">
      <dsp:nvSpPr>
        <dsp:cNvPr id="0" name=""/>
        <dsp:cNvSpPr/>
      </dsp:nvSpPr>
      <dsp:spPr>
        <a:xfrm>
          <a:off x="3025867" y="1636"/>
          <a:ext cx="1155309" cy="115530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Identify</a:t>
          </a:r>
        </a:p>
      </dsp:txBody>
      <dsp:txXfrm>
        <a:off x="3195058" y="170827"/>
        <a:ext cx="816927" cy="816927"/>
      </dsp:txXfrm>
    </dsp:sp>
    <dsp:sp modelId="{4DC5A805-A8F7-4792-AC87-C20EEF35618A}">
      <dsp:nvSpPr>
        <dsp:cNvPr id="0" name=""/>
        <dsp:cNvSpPr/>
      </dsp:nvSpPr>
      <dsp:spPr>
        <a:xfrm>
          <a:off x="4660237" y="788707"/>
          <a:ext cx="1155309" cy="1155309"/>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Assess</a:t>
          </a:r>
        </a:p>
      </dsp:txBody>
      <dsp:txXfrm>
        <a:off x="4829428" y="957898"/>
        <a:ext cx="816927" cy="816927"/>
      </dsp:txXfrm>
    </dsp:sp>
    <dsp:sp modelId="{A217857D-EEF7-4BA1-A385-455AFEAFE818}">
      <dsp:nvSpPr>
        <dsp:cNvPr id="0" name=""/>
        <dsp:cNvSpPr/>
      </dsp:nvSpPr>
      <dsp:spPr>
        <a:xfrm>
          <a:off x="5063893" y="2557239"/>
          <a:ext cx="1155309" cy="1155309"/>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Evaluate</a:t>
          </a:r>
        </a:p>
      </dsp:txBody>
      <dsp:txXfrm>
        <a:off x="5233084" y="2726430"/>
        <a:ext cx="816927" cy="816927"/>
      </dsp:txXfrm>
    </dsp:sp>
    <dsp:sp modelId="{714E7489-D5EA-4493-AFD8-1494D9B6149E}">
      <dsp:nvSpPr>
        <dsp:cNvPr id="0" name=""/>
        <dsp:cNvSpPr/>
      </dsp:nvSpPr>
      <dsp:spPr>
        <a:xfrm>
          <a:off x="3932874" y="3975492"/>
          <a:ext cx="1155309" cy="1155309"/>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Explore</a:t>
          </a:r>
        </a:p>
      </dsp:txBody>
      <dsp:txXfrm>
        <a:off x="4102065" y="4144683"/>
        <a:ext cx="816927" cy="816927"/>
      </dsp:txXfrm>
    </dsp:sp>
    <dsp:sp modelId="{B2FFA93E-35B7-48DB-9FD5-6DCA9EBFB46E}">
      <dsp:nvSpPr>
        <dsp:cNvPr id="0" name=""/>
        <dsp:cNvSpPr/>
      </dsp:nvSpPr>
      <dsp:spPr>
        <a:xfrm>
          <a:off x="2118861" y="3975492"/>
          <a:ext cx="1155309" cy="1155309"/>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Outline</a:t>
          </a:r>
        </a:p>
      </dsp:txBody>
      <dsp:txXfrm>
        <a:off x="2288052" y="4144683"/>
        <a:ext cx="816927" cy="816927"/>
      </dsp:txXfrm>
    </dsp:sp>
    <dsp:sp modelId="{2A23BD22-8BB4-4C77-B9CE-ECEDB91956EB}">
      <dsp:nvSpPr>
        <dsp:cNvPr id="0" name=""/>
        <dsp:cNvSpPr/>
      </dsp:nvSpPr>
      <dsp:spPr>
        <a:xfrm>
          <a:off x="987842" y="2557239"/>
          <a:ext cx="1155309" cy="1155309"/>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Discuss</a:t>
          </a:r>
        </a:p>
      </dsp:txBody>
      <dsp:txXfrm>
        <a:off x="1157033" y="2726430"/>
        <a:ext cx="816927" cy="816927"/>
      </dsp:txXfrm>
    </dsp:sp>
    <dsp:sp modelId="{BF14948F-4552-4B17-BB91-EFD88E0AA26B}">
      <dsp:nvSpPr>
        <dsp:cNvPr id="0" name=""/>
        <dsp:cNvSpPr/>
      </dsp:nvSpPr>
      <dsp:spPr>
        <a:xfrm>
          <a:off x="1391498" y="788707"/>
          <a:ext cx="1155309" cy="1155309"/>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Analyse</a:t>
          </a:r>
        </a:p>
      </dsp:txBody>
      <dsp:txXfrm>
        <a:off x="1560689" y="957898"/>
        <a:ext cx="816927" cy="8169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03155" y="2861724"/>
          <a:ext cx="2120449" cy="2120449"/>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Research Ethics</a:t>
          </a:r>
        </a:p>
      </dsp:txBody>
      <dsp:txXfrm>
        <a:off x="4913688" y="3172257"/>
        <a:ext cx="1499383" cy="1499383"/>
      </dsp:txXfrm>
    </dsp:sp>
    <dsp:sp modelId="{74302B00-2B9E-4AF6-8B23-BA4AE2CC9028}">
      <dsp:nvSpPr>
        <dsp:cNvPr id="0" name=""/>
        <dsp:cNvSpPr/>
      </dsp:nvSpPr>
      <dsp:spPr>
        <a:xfrm rot="10800000">
          <a:off x="2548191" y="3619784"/>
          <a:ext cx="1941941" cy="604328"/>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1540977" y="3116177"/>
          <a:ext cx="2014426" cy="1611541"/>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Transparency</a:t>
          </a:r>
        </a:p>
      </dsp:txBody>
      <dsp:txXfrm>
        <a:off x="1588177" y="3163377"/>
        <a:ext cx="1920026" cy="1517141"/>
      </dsp:txXfrm>
    </dsp:sp>
    <dsp:sp modelId="{4A3A0960-77F8-40E8-BBB5-32923C1BF32F}">
      <dsp:nvSpPr>
        <dsp:cNvPr id="0" name=""/>
        <dsp:cNvSpPr/>
      </dsp:nvSpPr>
      <dsp:spPr>
        <a:xfrm rot="13500000">
          <a:off x="3176218" y="2103593"/>
          <a:ext cx="1941941" cy="604328"/>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453395" y="913406"/>
          <a:ext cx="2014426" cy="1611541"/>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Confidentiality</a:t>
          </a:r>
        </a:p>
      </dsp:txBody>
      <dsp:txXfrm>
        <a:off x="2500595" y="960606"/>
        <a:ext cx="1920026" cy="1517141"/>
      </dsp:txXfrm>
    </dsp:sp>
    <dsp:sp modelId="{D326F3A8-502C-4DB0-8C4D-7EE60889585E}">
      <dsp:nvSpPr>
        <dsp:cNvPr id="0" name=""/>
        <dsp:cNvSpPr/>
      </dsp:nvSpPr>
      <dsp:spPr>
        <a:xfrm rot="16200000">
          <a:off x="4692409" y="1475566"/>
          <a:ext cx="1941941" cy="604328"/>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56167" y="988"/>
          <a:ext cx="2014426" cy="1611541"/>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Voluntary</a:t>
          </a:r>
        </a:p>
      </dsp:txBody>
      <dsp:txXfrm>
        <a:off x="4703367" y="48188"/>
        <a:ext cx="1920026" cy="1517141"/>
      </dsp:txXfrm>
    </dsp:sp>
    <dsp:sp modelId="{F7305B21-2AFF-495F-9A45-492BFB61BB89}">
      <dsp:nvSpPr>
        <dsp:cNvPr id="0" name=""/>
        <dsp:cNvSpPr/>
      </dsp:nvSpPr>
      <dsp:spPr>
        <a:xfrm rot="18900000">
          <a:off x="6208601" y="2103593"/>
          <a:ext cx="1941941" cy="604328"/>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858938" y="913406"/>
          <a:ext cx="2014426" cy="1611541"/>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Do no harm</a:t>
          </a:r>
        </a:p>
      </dsp:txBody>
      <dsp:txXfrm>
        <a:off x="6906138" y="960606"/>
        <a:ext cx="1920026" cy="1517141"/>
      </dsp:txXfrm>
    </dsp:sp>
    <dsp:sp modelId="{96BB194D-4BFB-49F5-A30A-65916B7D64F7}">
      <dsp:nvSpPr>
        <dsp:cNvPr id="0" name=""/>
        <dsp:cNvSpPr/>
      </dsp:nvSpPr>
      <dsp:spPr>
        <a:xfrm>
          <a:off x="6836628" y="3619784"/>
          <a:ext cx="1941941" cy="604328"/>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771356" y="3116177"/>
          <a:ext cx="2014426" cy="1611541"/>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Impartial</a:t>
          </a:r>
        </a:p>
      </dsp:txBody>
      <dsp:txXfrm>
        <a:off x="7818556" y="3163377"/>
        <a:ext cx="1920026" cy="15171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288" y="1305401"/>
          <a:ext cx="2005755"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1</a:t>
          </a:r>
        </a:p>
        <a:p>
          <a:pPr marL="0" lvl="0" indent="0" algn="ctr" defTabSz="933450">
            <a:lnSpc>
              <a:spcPct val="90000"/>
            </a:lnSpc>
            <a:spcBef>
              <a:spcPct val="0"/>
            </a:spcBef>
            <a:spcAft>
              <a:spcPct val="35000"/>
            </a:spcAft>
            <a:buNone/>
          </a:pPr>
          <a:r>
            <a:rPr lang="en-GB" sz="2100" kern="1200" dirty="0"/>
            <a:t>Proposal – Introduction</a:t>
          </a:r>
        </a:p>
        <a:p>
          <a:pPr marL="0" lvl="0" indent="0" algn="ctr" defTabSz="933450">
            <a:lnSpc>
              <a:spcPct val="90000"/>
            </a:lnSpc>
            <a:spcBef>
              <a:spcPct val="0"/>
            </a:spcBef>
            <a:spcAft>
              <a:spcPct val="35000"/>
            </a:spcAft>
            <a:buNone/>
          </a:pPr>
          <a:r>
            <a:rPr lang="en-GB" sz="2100" kern="1200" dirty="0"/>
            <a:t>1200 words</a:t>
          </a:r>
        </a:p>
      </dsp:txBody>
      <dsp:txXfrm>
        <a:off x="85254" y="1390367"/>
        <a:ext cx="1835823" cy="1570603"/>
      </dsp:txXfrm>
    </dsp:sp>
    <dsp:sp modelId="{177A3A8C-F9CA-40EC-BF94-BA596C9ED213}">
      <dsp:nvSpPr>
        <dsp:cNvPr id="0" name=""/>
        <dsp:cNvSpPr/>
      </dsp:nvSpPr>
      <dsp:spPr>
        <a:xfrm>
          <a:off x="2127605" y="1305401"/>
          <a:ext cx="2005755"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2</a:t>
          </a:r>
        </a:p>
        <a:p>
          <a:pPr marL="0" lvl="0" indent="0" algn="ctr" defTabSz="933450">
            <a:lnSpc>
              <a:spcPct val="90000"/>
            </a:lnSpc>
            <a:spcBef>
              <a:spcPct val="0"/>
            </a:spcBef>
            <a:spcAft>
              <a:spcPct val="35000"/>
            </a:spcAft>
            <a:buNone/>
          </a:pPr>
          <a:r>
            <a:rPr lang="en-GB" sz="2100" kern="1200" dirty="0"/>
            <a:t>Literature Review</a:t>
          </a:r>
        </a:p>
        <a:p>
          <a:pPr marL="0" lvl="0" indent="0" algn="ctr" defTabSz="933450">
            <a:lnSpc>
              <a:spcPct val="90000"/>
            </a:lnSpc>
            <a:spcBef>
              <a:spcPct val="0"/>
            </a:spcBef>
            <a:spcAft>
              <a:spcPct val="35000"/>
            </a:spcAft>
            <a:buNone/>
          </a:pPr>
          <a:r>
            <a:rPr lang="en-GB" sz="2100" kern="1200" dirty="0"/>
            <a:t>2500 words</a:t>
          </a:r>
        </a:p>
      </dsp:txBody>
      <dsp:txXfrm>
        <a:off x="2212571" y="1390367"/>
        <a:ext cx="1835823" cy="1570603"/>
      </dsp:txXfrm>
    </dsp:sp>
    <dsp:sp modelId="{8E36554A-AE61-4FB1-A15A-C144E3B1EB7A}">
      <dsp:nvSpPr>
        <dsp:cNvPr id="0" name=""/>
        <dsp:cNvSpPr/>
      </dsp:nvSpPr>
      <dsp:spPr>
        <a:xfrm>
          <a:off x="4254922" y="1305401"/>
          <a:ext cx="2005755"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3</a:t>
          </a:r>
        </a:p>
        <a:p>
          <a:pPr marL="0" lvl="0" indent="0" algn="ctr" defTabSz="933450">
            <a:lnSpc>
              <a:spcPct val="90000"/>
            </a:lnSpc>
            <a:spcBef>
              <a:spcPct val="0"/>
            </a:spcBef>
            <a:spcAft>
              <a:spcPct val="35000"/>
            </a:spcAft>
            <a:buNone/>
          </a:pPr>
          <a:r>
            <a:rPr lang="en-GB" sz="2100" kern="1200" dirty="0"/>
            <a:t>Methodology</a:t>
          </a:r>
        </a:p>
        <a:p>
          <a:pPr marL="0" lvl="0" indent="0" algn="ctr" defTabSz="933450">
            <a:lnSpc>
              <a:spcPct val="90000"/>
            </a:lnSpc>
            <a:spcBef>
              <a:spcPct val="0"/>
            </a:spcBef>
            <a:spcAft>
              <a:spcPct val="35000"/>
            </a:spcAft>
            <a:buNone/>
          </a:pPr>
          <a:r>
            <a:rPr lang="en-GB" sz="2100" kern="1200" dirty="0"/>
            <a:t>1500 words</a:t>
          </a:r>
        </a:p>
      </dsp:txBody>
      <dsp:txXfrm>
        <a:off x="4339888" y="1390367"/>
        <a:ext cx="1835823" cy="1570603"/>
      </dsp:txXfrm>
    </dsp:sp>
    <dsp:sp modelId="{F131C3B2-1351-47CA-A942-B1CD4BC989E9}">
      <dsp:nvSpPr>
        <dsp:cNvPr id="0" name=""/>
        <dsp:cNvSpPr/>
      </dsp:nvSpPr>
      <dsp:spPr>
        <a:xfrm>
          <a:off x="6382238" y="1305401"/>
          <a:ext cx="2005755"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4</a:t>
          </a:r>
        </a:p>
        <a:p>
          <a:pPr marL="0" lvl="0" indent="0" algn="ctr" defTabSz="933450">
            <a:lnSpc>
              <a:spcPct val="90000"/>
            </a:lnSpc>
            <a:spcBef>
              <a:spcPct val="0"/>
            </a:spcBef>
            <a:spcAft>
              <a:spcPct val="35000"/>
            </a:spcAft>
            <a:buNone/>
          </a:pPr>
          <a:r>
            <a:rPr lang="en-GB" sz="2100" kern="1200" dirty="0"/>
            <a:t>Findings</a:t>
          </a:r>
        </a:p>
        <a:p>
          <a:pPr marL="0" lvl="0" indent="0" algn="ctr" defTabSz="933450">
            <a:lnSpc>
              <a:spcPct val="90000"/>
            </a:lnSpc>
            <a:spcBef>
              <a:spcPct val="0"/>
            </a:spcBef>
            <a:spcAft>
              <a:spcPct val="35000"/>
            </a:spcAft>
            <a:buNone/>
          </a:pPr>
          <a:r>
            <a:rPr lang="en-GB" sz="2100" kern="1200" dirty="0"/>
            <a:t>2000 words</a:t>
          </a:r>
        </a:p>
      </dsp:txBody>
      <dsp:txXfrm>
        <a:off x="6467204" y="1390367"/>
        <a:ext cx="1835823" cy="1570603"/>
      </dsp:txXfrm>
    </dsp:sp>
    <dsp:sp modelId="{7D96A2DE-AAF0-4B3B-870C-80DD0AB5940A}">
      <dsp:nvSpPr>
        <dsp:cNvPr id="0" name=""/>
        <dsp:cNvSpPr/>
      </dsp:nvSpPr>
      <dsp:spPr>
        <a:xfrm>
          <a:off x="8509555" y="1305401"/>
          <a:ext cx="2005755" cy="1740535"/>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5</a:t>
          </a:r>
        </a:p>
        <a:p>
          <a:pPr marL="0" lvl="0" indent="0" algn="ctr" defTabSz="933450">
            <a:lnSpc>
              <a:spcPct val="90000"/>
            </a:lnSpc>
            <a:spcBef>
              <a:spcPct val="0"/>
            </a:spcBef>
            <a:spcAft>
              <a:spcPct val="35000"/>
            </a:spcAft>
            <a:buNone/>
          </a:pPr>
          <a:r>
            <a:rPr lang="en-GB" sz="2100" kern="1200" dirty="0"/>
            <a:t>Conclusion </a:t>
          </a:r>
        </a:p>
        <a:p>
          <a:pPr marL="0" lvl="0" indent="0" algn="ctr" defTabSz="933450">
            <a:lnSpc>
              <a:spcPct val="90000"/>
            </a:lnSpc>
            <a:spcBef>
              <a:spcPct val="0"/>
            </a:spcBef>
            <a:spcAft>
              <a:spcPct val="35000"/>
            </a:spcAft>
            <a:buNone/>
          </a:pPr>
          <a:r>
            <a:rPr lang="en-GB" sz="2100" kern="1200" dirty="0"/>
            <a:t>800 words</a:t>
          </a:r>
        </a:p>
      </dsp:txBody>
      <dsp:txXfrm>
        <a:off x="8594521" y="1390367"/>
        <a:ext cx="1835823" cy="15706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5262" y="1305401"/>
          <a:ext cx="2531343"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1. 80 hours signed off by your organisation</a:t>
          </a:r>
        </a:p>
      </dsp:txBody>
      <dsp:txXfrm>
        <a:off x="90228" y="1390367"/>
        <a:ext cx="2361411" cy="1570603"/>
      </dsp:txXfrm>
    </dsp:sp>
    <dsp:sp modelId="{177A3A8C-F9CA-40EC-BF94-BA596C9ED213}">
      <dsp:nvSpPr>
        <dsp:cNvPr id="0" name=""/>
        <dsp:cNvSpPr/>
      </dsp:nvSpPr>
      <dsp:spPr>
        <a:xfrm>
          <a:off x="2663173" y="1305401"/>
          <a:ext cx="2531343"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2. Written report</a:t>
          </a:r>
        </a:p>
        <a:p>
          <a:pPr marL="0" lvl="0" indent="0" algn="ctr" defTabSz="977900">
            <a:lnSpc>
              <a:spcPct val="90000"/>
            </a:lnSpc>
            <a:spcBef>
              <a:spcPct val="0"/>
            </a:spcBef>
            <a:spcAft>
              <a:spcPct val="35000"/>
            </a:spcAft>
            <a:buNone/>
          </a:pPr>
          <a:r>
            <a:rPr lang="en-GB" sz="2200" kern="1200" dirty="0"/>
            <a:t>3000 words</a:t>
          </a:r>
        </a:p>
      </dsp:txBody>
      <dsp:txXfrm>
        <a:off x="2748139" y="1390367"/>
        <a:ext cx="2361411" cy="1570603"/>
      </dsp:txXfrm>
    </dsp:sp>
    <dsp:sp modelId="{8E36554A-AE61-4FB1-A15A-C144E3B1EB7A}">
      <dsp:nvSpPr>
        <dsp:cNvPr id="0" name=""/>
        <dsp:cNvSpPr/>
      </dsp:nvSpPr>
      <dsp:spPr>
        <a:xfrm>
          <a:off x="5321083" y="1305401"/>
          <a:ext cx="2531343"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3. Personal reflection</a:t>
          </a:r>
        </a:p>
        <a:p>
          <a:pPr marL="0" lvl="0" indent="0" algn="ctr" defTabSz="977900">
            <a:lnSpc>
              <a:spcPct val="90000"/>
            </a:lnSpc>
            <a:spcBef>
              <a:spcPct val="0"/>
            </a:spcBef>
            <a:spcAft>
              <a:spcPct val="35000"/>
            </a:spcAft>
            <a:buNone/>
          </a:pPr>
          <a:r>
            <a:rPr lang="en-GB" sz="2200" kern="1200" dirty="0"/>
            <a:t>2000 words</a:t>
          </a:r>
        </a:p>
      </dsp:txBody>
      <dsp:txXfrm>
        <a:off x="5406049" y="1390367"/>
        <a:ext cx="2361411" cy="1570603"/>
      </dsp:txXfrm>
    </dsp:sp>
    <dsp:sp modelId="{F131C3B2-1351-47CA-A942-B1CD4BC989E9}">
      <dsp:nvSpPr>
        <dsp:cNvPr id="0" name=""/>
        <dsp:cNvSpPr/>
      </dsp:nvSpPr>
      <dsp:spPr>
        <a:xfrm>
          <a:off x="7978993" y="1305401"/>
          <a:ext cx="2531343"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4. Video presentation (showcase)</a:t>
          </a:r>
        </a:p>
        <a:p>
          <a:pPr marL="0" lvl="0" indent="0" algn="ctr" defTabSz="977900">
            <a:lnSpc>
              <a:spcPct val="90000"/>
            </a:lnSpc>
            <a:spcBef>
              <a:spcPct val="0"/>
            </a:spcBef>
            <a:spcAft>
              <a:spcPct val="35000"/>
            </a:spcAft>
            <a:buNone/>
          </a:pPr>
          <a:r>
            <a:rPr lang="en-GB" sz="2200" kern="1200" dirty="0"/>
            <a:t>5 minutes</a:t>
          </a:r>
        </a:p>
      </dsp:txBody>
      <dsp:txXfrm>
        <a:off x="8063959" y="1390367"/>
        <a:ext cx="2361411" cy="157060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01/10/2024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31</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256E-36FE-4148-A599-EE9A5D2902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485F7E-BBBE-47A6-BBEA-A2A1FC6FF8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20B904-4D43-4488-BAC4-C40E5C52C0FA}"/>
              </a:ext>
            </a:extLst>
          </p:cNvPr>
          <p:cNvSpPr>
            <a:spLocks noGrp="1"/>
          </p:cNvSpPr>
          <p:nvPr>
            <p:ph type="dt" sz="half" idx="10"/>
          </p:nvPr>
        </p:nvSpPr>
        <p:spPr/>
        <p:txBody>
          <a:bodyPr/>
          <a:lstStyle/>
          <a:p>
            <a:fld id="{EA0C0817-A112-4847-8014-A94B7D2A4EA3}" type="datetime1">
              <a:rPr lang="en-US" smtClean="0"/>
              <a:t>10/1/2024</a:t>
            </a:fld>
            <a:endParaRPr lang="en-US" dirty="0"/>
          </a:p>
        </p:txBody>
      </p:sp>
      <p:sp>
        <p:nvSpPr>
          <p:cNvPr id="5" name="Footer Placeholder 4">
            <a:extLst>
              <a:ext uri="{FF2B5EF4-FFF2-40B4-BE49-F238E27FC236}">
                <a16:creationId xmlns:a16="http://schemas.microsoft.com/office/drawing/2014/main" id="{A3DAF7A4-D7E1-4A64-9AC7-72E42B2C98E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C18693-19CA-49B9-86B3-AE1EC710C7E0}"/>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58344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812F8-F7A7-45EA-93D0-7F5F53B22B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DAAC59-DAF7-409B-8C05-667ABA965D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104B5-3590-4739-B0C0-2F3521093F23}"/>
              </a:ext>
            </a:extLst>
          </p:cNvPr>
          <p:cNvSpPr>
            <a:spLocks noGrp="1"/>
          </p:cNvSpPr>
          <p:nvPr>
            <p:ph type="dt" sz="half" idx="10"/>
          </p:nvPr>
        </p:nvSpPr>
        <p:spPr/>
        <p:txBody>
          <a:bodyPr/>
          <a:lstStyle/>
          <a:p>
            <a:fld id="{7332B432-ACDA-4023-A761-2BAB76577B62}" type="datetime1">
              <a:rPr lang="en-US" smtClean="0"/>
              <a:t>10/1/2024</a:t>
            </a:fld>
            <a:endParaRPr lang="en-US"/>
          </a:p>
        </p:txBody>
      </p:sp>
      <p:sp>
        <p:nvSpPr>
          <p:cNvPr id="5" name="Footer Placeholder 4">
            <a:extLst>
              <a:ext uri="{FF2B5EF4-FFF2-40B4-BE49-F238E27FC236}">
                <a16:creationId xmlns:a16="http://schemas.microsoft.com/office/drawing/2014/main" id="{0E5A8F14-B007-4674-B65A-DD2E292A7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63883A-7396-40CF-933B-B1B50352845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51575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93741-8019-4DA7-AB69-E47BF6CEED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838A64-C44A-467D-BAC2-C40ECB12D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B538D-347D-4D93-9ACC-A1B2E31C20D9}"/>
              </a:ext>
            </a:extLst>
          </p:cNvPr>
          <p:cNvSpPr>
            <a:spLocks noGrp="1"/>
          </p:cNvSpPr>
          <p:nvPr>
            <p:ph type="dt" sz="half" idx="10"/>
          </p:nvPr>
        </p:nvSpPr>
        <p:spPr/>
        <p:txBody>
          <a:bodyPr/>
          <a:lstStyle/>
          <a:p>
            <a:fld id="{D9C646AA-F36E-4540-911D-FFFC0A0EF24A}" type="datetime1">
              <a:rPr lang="en-US" smtClean="0"/>
              <a:t>10/1/2024</a:t>
            </a:fld>
            <a:endParaRPr lang="en-US" dirty="0"/>
          </a:p>
        </p:txBody>
      </p:sp>
      <p:sp>
        <p:nvSpPr>
          <p:cNvPr id="5" name="Footer Placeholder 4">
            <a:extLst>
              <a:ext uri="{FF2B5EF4-FFF2-40B4-BE49-F238E27FC236}">
                <a16:creationId xmlns:a16="http://schemas.microsoft.com/office/drawing/2014/main" id="{B49F9A5C-4A8B-4AAD-B5C5-430C208C99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520DA9-E48A-4A21-B306-3E8FBAFAF1B4}"/>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94609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E5BC-D029-4DCF-BF4D-A121B12E0D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29EE7C-421E-4BEC-A5A1-F81DF85F9E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C6A72-5F5D-434B-A7BA-1B1464EB09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1076B-B302-4E97-B5B7-13794C1EF378}"/>
              </a:ext>
            </a:extLst>
          </p:cNvPr>
          <p:cNvSpPr>
            <a:spLocks noGrp="1"/>
          </p:cNvSpPr>
          <p:nvPr>
            <p:ph type="dt" sz="half" idx="10"/>
          </p:nvPr>
        </p:nvSpPr>
        <p:spPr/>
        <p:txBody>
          <a:bodyPr/>
          <a:lstStyle/>
          <a:p>
            <a:fld id="{69186D26-FA5F-4637-B602-B7C2DC34CFD4}" type="datetime1">
              <a:rPr lang="en-US" smtClean="0"/>
              <a:t>10/1/2024</a:t>
            </a:fld>
            <a:endParaRPr lang="en-US"/>
          </a:p>
        </p:txBody>
      </p:sp>
      <p:sp>
        <p:nvSpPr>
          <p:cNvPr id="6" name="Footer Placeholder 5">
            <a:extLst>
              <a:ext uri="{FF2B5EF4-FFF2-40B4-BE49-F238E27FC236}">
                <a16:creationId xmlns:a16="http://schemas.microsoft.com/office/drawing/2014/main" id="{D337038E-9EE3-4096-8B80-5F56258A6D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5D91C5-2C0A-4B0A-8B78-D1AD3DA1415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05727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BEC4-8418-4CF3-8707-9472B4900D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1254B9-B969-4578-AA6C-4DA89E7607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5BF52D-75EB-43F7-8DD5-E6FD3742A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E2A98A-1EC0-4204-93D0-AFE0FFEA30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B519AC-B4B4-4850-BA0C-946932063D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BE5C6-2713-4D62-A205-286E7729A365}"/>
              </a:ext>
            </a:extLst>
          </p:cNvPr>
          <p:cNvSpPr>
            <a:spLocks noGrp="1"/>
          </p:cNvSpPr>
          <p:nvPr>
            <p:ph type="dt" sz="half" idx="10"/>
          </p:nvPr>
        </p:nvSpPr>
        <p:spPr/>
        <p:txBody>
          <a:bodyPr/>
          <a:lstStyle/>
          <a:p>
            <a:fld id="{8A7F15D8-96D1-4781-BC50-CA8A088B2FE4}" type="datetime1">
              <a:rPr lang="en-US" smtClean="0"/>
              <a:t>10/1/2024</a:t>
            </a:fld>
            <a:endParaRPr lang="en-US"/>
          </a:p>
        </p:txBody>
      </p:sp>
      <p:sp>
        <p:nvSpPr>
          <p:cNvPr id="8" name="Footer Placeholder 7">
            <a:extLst>
              <a:ext uri="{FF2B5EF4-FFF2-40B4-BE49-F238E27FC236}">
                <a16:creationId xmlns:a16="http://schemas.microsoft.com/office/drawing/2014/main" id="{B0B82F41-E1A1-4974-A801-2E4FEB8C55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87228E-A790-47DA-91ED-934295FA168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4763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8348B-548F-49D1-9049-637E5774C9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4A7E4F-18F8-40F8-BFEC-96D1E7D1F2C8}"/>
              </a:ext>
            </a:extLst>
          </p:cNvPr>
          <p:cNvSpPr>
            <a:spLocks noGrp="1"/>
          </p:cNvSpPr>
          <p:nvPr>
            <p:ph type="dt" sz="half" idx="10"/>
          </p:nvPr>
        </p:nvSpPr>
        <p:spPr/>
        <p:txBody>
          <a:bodyPr/>
          <a:lstStyle/>
          <a:p>
            <a:fld id="{F9A96C99-B8F8-4528-BD05-0E16E943DC09}" type="datetime1">
              <a:rPr lang="en-US" smtClean="0"/>
              <a:t>10/1/2024</a:t>
            </a:fld>
            <a:endParaRPr lang="en-US"/>
          </a:p>
        </p:txBody>
      </p:sp>
      <p:sp>
        <p:nvSpPr>
          <p:cNvPr id="4" name="Footer Placeholder 3">
            <a:extLst>
              <a:ext uri="{FF2B5EF4-FFF2-40B4-BE49-F238E27FC236}">
                <a16:creationId xmlns:a16="http://schemas.microsoft.com/office/drawing/2014/main" id="{F562A674-D81E-4FE2-B5DF-277286013B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484992-DD63-4198-B042-2A755FDFA9FC}"/>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31321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7FCCDE-6189-41A7-81C1-EC1680CC3A2F}"/>
              </a:ext>
            </a:extLst>
          </p:cNvPr>
          <p:cNvSpPr>
            <a:spLocks noGrp="1"/>
          </p:cNvSpPr>
          <p:nvPr>
            <p:ph type="dt" sz="half" idx="10"/>
          </p:nvPr>
        </p:nvSpPr>
        <p:spPr/>
        <p:txBody>
          <a:bodyPr/>
          <a:lstStyle/>
          <a:p>
            <a:fld id="{03636942-C211-4B28-8DBD-C953E00AF71B}" type="datetime1">
              <a:rPr lang="en-US" smtClean="0"/>
              <a:t>10/1/2024</a:t>
            </a:fld>
            <a:endParaRPr lang="en-US"/>
          </a:p>
        </p:txBody>
      </p:sp>
      <p:sp>
        <p:nvSpPr>
          <p:cNvPr id="3" name="Footer Placeholder 2">
            <a:extLst>
              <a:ext uri="{FF2B5EF4-FFF2-40B4-BE49-F238E27FC236}">
                <a16:creationId xmlns:a16="http://schemas.microsoft.com/office/drawing/2014/main" id="{8F61522B-F38E-449D-B576-A1AEC188BC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541037-856B-4E41-B7C8-84BC8F8EE4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434213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D132-BD29-4771-A18B-F8C80E68B0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CCE640-EBEE-49CB-BAF9-7E6AE95732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648A59-449F-4F50-A3ED-F066617F9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82285D-5B4A-44D6-B52C-AD91364AA3BF}"/>
              </a:ext>
            </a:extLst>
          </p:cNvPr>
          <p:cNvSpPr>
            <a:spLocks noGrp="1"/>
          </p:cNvSpPr>
          <p:nvPr>
            <p:ph type="dt" sz="half" idx="10"/>
          </p:nvPr>
        </p:nvSpPr>
        <p:spPr/>
        <p:txBody>
          <a:bodyPr/>
          <a:lstStyle/>
          <a:p>
            <a:fld id="{7E8D12A6-918A-48BD-8CB9-CA713993B0EA}" type="datetime1">
              <a:rPr lang="en-US" smtClean="0"/>
              <a:t>10/1/2024</a:t>
            </a:fld>
            <a:endParaRPr lang="en-US"/>
          </a:p>
        </p:txBody>
      </p:sp>
      <p:sp>
        <p:nvSpPr>
          <p:cNvPr id="6" name="Footer Placeholder 5">
            <a:extLst>
              <a:ext uri="{FF2B5EF4-FFF2-40B4-BE49-F238E27FC236}">
                <a16:creationId xmlns:a16="http://schemas.microsoft.com/office/drawing/2014/main" id="{02530CB5-E6E0-4130-B9F9-320CE537E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270644-C717-4398-9AD1-E6FE642BBF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7881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33D1-A2E4-456C-81F4-1C0D2A0FDF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F906CF-6015-45C6-92A5-0600692900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445E9B-756C-4140-9991-2DB4D6B9C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EAFF5-58CD-4CD2-9B66-49C462EC68E3}"/>
              </a:ext>
            </a:extLst>
          </p:cNvPr>
          <p:cNvSpPr>
            <a:spLocks noGrp="1"/>
          </p:cNvSpPr>
          <p:nvPr>
            <p:ph type="dt" sz="half" idx="10"/>
          </p:nvPr>
        </p:nvSpPr>
        <p:spPr/>
        <p:txBody>
          <a:bodyPr/>
          <a:lstStyle/>
          <a:p>
            <a:fld id="{E778CE86-875F-4587-BCF6-FA054AFC0D53}" type="datetime1">
              <a:rPr lang="en-US" smtClean="0"/>
              <a:pPr/>
              <a:t>10/1/2024</a:t>
            </a:fld>
            <a:endParaRPr lang="en-US" dirty="0"/>
          </a:p>
        </p:txBody>
      </p:sp>
      <p:sp>
        <p:nvSpPr>
          <p:cNvPr id="6" name="Footer Placeholder 5">
            <a:extLst>
              <a:ext uri="{FF2B5EF4-FFF2-40B4-BE49-F238E27FC236}">
                <a16:creationId xmlns:a16="http://schemas.microsoft.com/office/drawing/2014/main" id="{5BA38B03-93C6-4769-982A-A20B426ABA06}"/>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C6A2C0A8-D0A9-414E-A721-33D1D9428BB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23720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BCFA5-5EE1-423C-93C1-A7E2166219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ED51D-12A9-403F-ABC5-6E3250FE16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FEEA69-23A6-452C-AE99-4747280C084C}"/>
              </a:ext>
            </a:extLst>
          </p:cNvPr>
          <p:cNvSpPr>
            <a:spLocks noGrp="1"/>
          </p:cNvSpPr>
          <p:nvPr>
            <p:ph type="dt" sz="half" idx="10"/>
          </p:nvPr>
        </p:nvSpPr>
        <p:spPr/>
        <p:txBody>
          <a:bodyPr/>
          <a:lstStyle/>
          <a:p>
            <a:fld id="{134F40B7-36AB-4376-BE14-EF7004D79BB9}" type="datetime1">
              <a:rPr lang="en-US" smtClean="0"/>
              <a:t>10/1/2024</a:t>
            </a:fld>
            <a:endParaRPr lang="en-US"/>
          </a:p>
        </p:txBody>
      </p:sp>
      <p:sp>
        <p:nvSpPr>
          <p:cNvPr id="5" name="Footer Placeholder 4">
            <a:extLst>
              <a:ext uri="{FF2B5EF4-FFF2-40B4-BE49-F238E27FC236}">
                <a16:creationId xmlns:a16="http://schemas.microsoft.com/office/drawing/2014/main" id="{0FCC3C6E-6D05-4727-9F74-9CE541EB96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07C593-44FC-4647-8BA0-FBA0AA89567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967754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E8BB3B-CD96-4561-97E1-93933297E9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21973A-A881-42D1-B006-F20865984A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BC724B-8DEB-444F-9996-95E7A620C88E}"/>
              </a:ext>
            </a:extLst>
          </p:cNvPr>
          <p:cNvSpPr>
            <a:spLocks noGrp="1"/>
          </p:cNvSpPr>
          <p:nvPr>
            <p:ph type="dt" sz="half" idx="10"/>
          </p:nvPr>
        </p:nvSpPr>
        <p:spPr/>
        <p:txBody>
          <a:bodyPr/>
          <a:lstStyle/>
          <a:p>
            <a:fld id="{FF87CAB8-DCAE-46A5-AADA-B3FAD11A54E0}" type="datetime1">
              <a:rPr lang="en-US" smtClean="0"/>
              <a:t>10/1/2024</a:t>
            </a:fld>
            <a:endParaRPr lang="en-US"/>
          </a:p>
        </p:txBody>
      </p:sp>
      <p:sp>
        <p:nvSpPr>
          <p:cNvPr id="5" name="Footer Placeholder 4">
            <a:extLst>
              <a:ext uri="{FF2B5EF4-FFF2-40B4-BE49-F238E27FC236}">
                <a16:creationId xmlns:a16="http://schemas.microsoft.com/office/drawing/2014/main" id="{D9CD04A7-4EFC-4D06-8432-3008D4D3E8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8F666-5AFC-4B40-809C-6C432DF1DFA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15763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AAF020-C854-47B2-B61C-0B626FD34D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F9D0A3-BFC4-4CB8-87E8-178C996361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C7128-6384-4DF1-9215-91CA79A19E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10/1/2024</a:t>
            </a:fld>
            <a:endParaRPr lang="en-US"/>
          </a:p>
        </p:txBody>
      </p:sp>
      <p:sp>
        <p:nvSpPr>
          <p:cNvPr id="5" name="Footer Placeholder 4">
            <a:extLst>
              <a:ext uri="{FF2B5EF4-FFF2-40B4-BE49-F238E27FC236}">
                <a16:creationId xmlns:a16="http://schemas.microsoft.com/office/drawing/2014/main" id="{D6FC897A-080A-4C02-8BB4-1BE307DDE0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031F75E-685F-4684-8C6F-09CD0B6B92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795942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78693" cy="2301165"/>
          </a:xfrm>
        </p:spPr>
        <p:txBody>
          <a:bodyPr anchor="t">
            <a:normAutofit fontScale="90000"/>
          </a:bodyPr>
          <a:lstStyle/>
          <a:p>
            <a:r>
              <a:rPr lang="en-US" sz="3600" dirty="0">
                <a:solidFill>
                  <a:schemeClr val="tx2"/>
                </a:solidFill>
                <a:latin typeface="Bahnschrift" panose="020F0502020204030204" pitchFamily="34" charset="0"/>
              </a:rPr>
              <a:t>BMPL6015</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Proposal/Ethics/Intro Workshop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5BF8-7D89-B187-6BF6-A5813B3C15CE}"/>
              </a:ext>
            </a:extLst>
          </p:cNvPr>
          <p:cNvSpPr>
            <a:spLocks noGrp="1"/>
          </p:cNvSpPr>
          <p:nvPr>
            <p:ph type="title"/>
          </p:nvPr>
        </p:nvSpPr>
        <p:spPr>
          <a:xfrm>
            <a:off x="609600" y="963570"/>
            <a:ext cx="10972800" cy="1143000"/>
          </a:xfrm>
        </p:spPr>
        <p:txBody>
          <a:bodyPr/>
          <a:lstStyle/>
          <a:p>
            <a:pPr algn="l"/>
            <a:r>
              <a:rPr lang="en-GB" dirty="0"/>
              <a:t>Aims</a:t>
            </a:r>
          </a:p>
        </p:txBody>
      </p:sp>
      <p:sp>
        <p:nvSpPr>
          <p:cNvPr id="3" name="Content Placeholder 2">
            <a:extLst>
              <a:ext uri="{FF2B5EF4-FFF2-40B4-BE49-F238E27FC236}">
                <a16:creationId xmlns:a16="http://schemas.microsoft.com/office/drawing/2014/main" id="{6E702E38-1B51-43D1-CD8E-C2F4C1AA1A15}"/>
              </a:ext>
            </a:extLst>
          </p:cNvPr>
          <p:cNvSpPr>
            <a:spLocks noGrp="1"/>
          </p:cNvSpPr>
          <p:nvPr>
            <p:ph idx="1"/>
          </p:nvPr>
        </p:nvSpPr>
        <p:spPr>
          <a:xfrm>
            <a:off x="609600" y="2580361"/>
            <a:ext cx="5590784" cy="2936871"/>
          </a:xfrm>
        </p:spPr>
        <p:txBody>
          <a:bodyPr/>
          <a:lstStyle/>
          <a:p>
            <a:r>
              <a:rPr lang="en-GB" dirty="0"/>
              <a:t>Research Proposal</a:t>
            </a:r>
          </a:p>
          <a:p>
            <a:r>
              <a:rPr lang="en-GB" dirty="0"/>
              <a:t>Ethics Form</a:t>
            </a:r>
          </a:p>
          <a:p>
            <a:r>
              <a:rPr lang="en-GB" dirty="0"/>
              <a:t>Chapter 1 Introduction</a:t>
            </a:r>
          </a:p>
        </p:txBody>
      </p:sp>
      <p:sp>
        <p:nvSpPr>
          <p:cNvPr id="4" name="TextBox 3">
            <a:extLst>
              <a:ext uri="{FF2B5EF4-FFF2-40B4-BE49-F238E27FC236}">
                <a16:creationId xmlns:a16="http://schemas.microsoft.com/office/drawing/2014/main" id="{05DC301F-172F-C6C4-EC4C-E0DE824E6222}"/>
              </a:ext>
            </a:extLst>
          </p:cNvPr>
          <p:cNvSpPr txBox="1"/>
          <p:nvPr/>
        </p:nvSpPr>
        <p:spPr>
          <a:xfrm>
            <a:off x="6096000" y="963571"/>
            <a:ext cx="5372911" cy="4524315"/>
          </a:xfrm>
          <a:prstGeom prst="rect">
            <a:avLst/>
          </a:prstGeom>
          <a:noFill/>
        </p:spPr>
        <p:txBody>
          <a:bodyPr wrap="square" rtlCol="0">
            <a:spAutoFit/>
          </a:bodyPr>
          <a:lstStyle/>
          <a:p>
            <a:r>
              <a:rPr lang="en-GB" sz="2400" dirty="0"/>
              <a:t>There is a strong link between these three key elements</a:t>
            </a:r>
          </a:p>
          <a:p>
            <a:endParaRPr lang="en-GB" sz="2400" dirty="0"/>
          </a:p>
          <a:p>
            <a:r>
              <a:rPr lang="en-GB" sz="2400" dirty="0"/>
              <a:t>Proposal – output and research topic</a:t>
            </a:r>
          </a:p>
          <a:p>
            <a:endParaRPr lang="en-GB" sz="2400" dirty="0"/>
          </a:p>
          <a:p>
            <a:r>
              <a:rPr lang="en-GB" sz="2400" dirty="0"/>
              <a:t>Ethics Form – asbestos trousers. Your project is low risk</a:t>
            </a:r>
          </a:p>
          <a:p>
            <a:endParaRPr lang="en-GB" sz="2400" dirty="0"/>
          </a:p>
          <a:p>
            <a:r>
              <a:rPr lang="en-GB" sz="2400" dirty="0"/>
              <a:t>First draft of your introduction</a:t>
            </a:r>
          </a:p>
          <a:p>
            <a:endParaRPr lang="en-GB" sz="2400" dirty="0"/>
          </a:p>
          <a:p>
            <a:r>
              <a:rPr lang="en-GB" sz="2400" dirty="0"/>
              <a:t>This will be returned to later in the process</a:t>
            </a:r>
          </a:p>
        </p:txBody>
      </p:sp>
    </p:spTree>
    <p:extLst>
      <p:ext uri="{BB962C8B-B14F-4D97-AF65-F5344CB8AC3E}">
        <p14:creationId xmlns:p14="http://schemas.microsoft.com/office/powerpoint/2010/main" val="1694177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72F60-F3D5-FAFB-FFA2-A8258201F07A}"/>
              </a:ext>
            </a:extLst>
          </p:cNvPr>
          <p:cNvSpPr txBox="1"/>
          <p:nvPr/>
        </p:nvSpPr>
        <p:spPr>
          <a:xfrm>
            <a:off x="609600" y="274638"/>
            <a:ext cx="10972800" cy="1143000"/>
          </a:xfrm>
          <a:prstGeom prst="rect">
            <a:avLst/>
          </a:prstGeom>
          <a:solidFill>
            <a:schemeClr val="accent3"/>
          </a:solidFill>
        </p:spPr>
        <p:txBody>
          <a:bodyPr vert="horz" lIns="91440" tIns="45720" rIns="91440" bIns="45720" rtlCol="0" anchor="ctr">
            <a:normAutofit/>
          </a:bodyPr>
          <a:lstStyle/>
          <a:p>
            <a:pPr algn="ctr">
              <a:spcBef>
                <a:spcPct val="0"/>
              </a:spcBef>
              <a:spcAft>
                <a:spcPts val="600"/>
              </a:spcAft>
            </a:pPr>
            <a:r>
              <a:rPr lang="en-US" sz="4400" dirty="0">
                <a:latin typeface="+mj-lt"/>
                <a:ea typeface="+mj-ea"/>
                <a:cs typeface="+mj-cs"/>
              </a:rPr>
              <a:t>Requirements:  Proposal Form</a:t>
            </a:r>
          </a:p>
        </p:txBody>
      </p:sp>
      <p:pic>
        <p:nvPicPr>
          <p:cNvPr id="11" name="Picture 8" descr="Pen placed on top of a signature line">
            <a:extLst>
              <a:ext uri="{FF2B5EF4-FFF2-40B4-BE49-F238E27FC236}">
                <a16:creationId xmlns:a16="http://schemas.microsoft.com/office/drawing/2014/main" id="{DF13F4AD-2B0C-EFEE-41B3-248C90862316}"/>
              </a:ext>
            </a:extLst>
          </p:cNvPr>
          <p:cNvPicPr>
            <a:picLocks noChangeAspect="1"/>
          </p:cNvPicPr>
          <p:nvPr/>
        </p:nvPicPr>
        <p:blipFill rotWithShape="1">
          <a:blip r:embed="rId3"/>
          <a:srcRect t="5160" b="41361"/>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938719"/>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14754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09600" y="2594322"/>
            <a:ext cx="5384800" cy="3989040"/>
          </a:xfrm>
        </p:spPr>
        <p:txBody>
          <a:bodyPr/>
          <a:lstStyle/>
          <a:p>
            <a:r>
              <a:rPr lang="en-GB" dirty="0"/>
              <a:t>Recap on the requirements of the dissertation proposal</a:t>
            </a:r>
          </a:p>
          <a:p>
            <a:r>
              <a:rPr lang="en-GB" dirty="0"/>
              <a:t>Familiarise yourself with the contents of the proposal template</a:t>
            </a:r>
          </a:p>
        </p:txBody>
      </p:sp>
      <p:pic>
        <p:nvPicPr>
          <p:cNvPr id="1026" name="Picture 2" descr="Student Learning Outcomes">
            <a:extLst>
              <a:ext uri="{FF2B5EF4-FFF2-40B4-BE49-F238E27FC236}">
                <a16:creationId xmlns:a16="http://schemas.microsoft.com/office/drawing/2014/main" id="{5113A720-3D8B-A579-70D1-D2A0A80E3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75" y="1979960"/>
            <a:ext cx="3270250" cy="371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18457" y="174108"/>
            <a:ext cx="10972800" cy="1143000"/>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40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5958348" y="2907212"/>
            <a:ext cx="4725074" cy="2677656"/>
          </a:xfrm>
          <a:prstGeom prst="rect">
            <a:avLst/>
          </a:prstGeom>
          <a:noFill/>
        </p:spPr>
        <p:txBody>
          <a:bodyPr wrap="square" rtlCol="0">
            <a:spAutoFit/>
          </a:bodyPr>
          <a:lstStyle/>
          <a:p>
            <a:r>
              <a:rPr lang="en-US" sz="2800" dirty="0"/>
              <a:t>Your proposal will become your introduction if done correctly. </a:t>
            </a:r>
          </a:p>
          <a:p>
            <a:endParaRPr lang="en-US" sz="2800" dirty="0"/>
          </a:p>
          <a:p>
            <a:r>
              <a:rPr lang="en-US" sz="2800" dirty="0"/>
              <a:t>Deadline: </a:t>
            </a:r>
          </a:p>
          <a:p>
            <a:r>
              <a:rPr lang="en-US" sz="2800" dirty="0"/>
              <a:t>11.59pm 11</a:t>
            </a:r>
            <a:r>
              <a:rPr lang="en-US" sz="2800" baseline="30000" dirty="0"/>
              <a:t>th</a:t>
            </a:r>
            <a:r>
              <a:rPr lang="en-US" sz="2800" dirty="0"/>
              <a:t> October 2024</a:t>
            </a:r>
          </a:p>
        </p:txBody>
      </p:sp>
      <p:pic>
        <p:nvPicPr>
          <p:cNvPr id="1026" name="Picture 2" descr="Image result for moodle images">
            <a:extLst>
              <a:ext uri="{FF2B5EF4-FFF2-40B4-BE49-F238E27FC236}">
                <a16:creationId xmlns:a16="http://schemas.microsoft.com/office/drawing/2014/main" id="{3D022B76-507D-54D9-250E-DACC6F7C2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1428" y="1531190"/>
            <a:ext cx="1349829" cy="13498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38ACC3E3-FD6E-4DD2-A570-CAB830298970}"/>
              </a:ext>
            </a:extLst>
          </p:cNvPr>
          <p:cNvPicPr>
            <a:picLocks noChangeAspect="1"/>
          </p:cNvPicPr>
          <p:nvPr/>
        </p:nvPicPr>
        <p:blipFill>
          <a:blip r:embed="rId4"/>
          <a:stretch>
            <a:fillRect/>
          </a:stretch>
        </p:blipFill>
        <p:spPr>
          <a:xfrm>
            <a:off x="718457" y="174108"/>
            <a:ext cx="4762500" cy="6362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109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39153" y="1808629"/>
            <a:ext cx="4518212" cy="2804944"/>
          </a:xfrm>
          <a:prstGeom prst="rect">
            <a:avLst/>
          </a:prstGeom>
          <a:solidFill>
            <a:srgbClr val="FFFFFF"/>
          </a:solidFill>
        </p:spPr>
      </p:pic>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4"/>
          <a:stretch>
            <a:fillRect/>
          </a:stretch>
        </p:blipFill>
        <p:spPr>
          <a:xfrm>
            <a:off x="5784438" y="838219"/>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403" y="356844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751871" y="1101213"/>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751871" y="2891543"/>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784438" y="4073433"/>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784438" y="4703680"/>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784438" y="5879724"/>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751871" y="1924961"/>
            <a:ext cx="5879690" cy="921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3126708632"/>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1676545"/>
            <a:ext cx="5978013" cy="4827494"/>
          </a:xfrm>
        </p:spPr>
        <p:txBody>
          <a:bodyPr>
            <a:noAutofit/>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1362913242"/>
              </p:ext>
            </p:extLst>
          </p:nvPr>
        </p:nvGraphicFramePr>
        <p:xfrm>
          <a:off x="5594555" y="1676545"/>
          <a:ext cx="6390968" cy="4903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a:xfrm>
            <a:off x="609600" y="1600201"/>
            <a:ext cx="4188542" cy="3989040"/>
          </a:xfrm>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1060050170"/>
              </p:ext>
            </p:extLst>
          </p:nvPr>
        </p:nvGraphicFramePr>
        <p:xfrm>
          <a:off x="5466736" y="1777179"/>
          <a:ext cx="6371303" cy="4603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1767347"/>
            <a:ext cx="5243870" cy="4515465"/>
          </a:xfrm>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3246468722"/>
              </p:ext>
            </p:extLst>
          </p:nvPr>
        </p:nvGraphicFramePr>
        <p:xfrm>
          <a:off x="4876799" y="1278194"/>
          <a:ext cx="7207045" cy="5132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226142" y="1840424"/>
            <a:ext cx="5270090" cy="5066070"/>
          </a:xfrm>
        </p:spPr>
        <p:txBody>
          <a:bodyPr>
            <a:normAutofit fontScale="55000" lnSpcReduction="20000"/>
          </a:bodyPr>
          <a:lstStyle/>
          <a:p>
            <a:pPr marL="0" indent="0" algn="ctr">
              <a:buNone/>
            </a:pPr>
            <a:r>
              <a:rPr lang="en-GB" sz="6500" b="1" dirty="0">
                <a:effectLst/>
                <a:latin typeface="Arial" panose="020B0604020202020204" pitchFamily="34" charset="0"/>
                <a:ea typeface="Arial" panose="020B0604020202020204" pitchFamily="34" charset="0"/>
              </a:rPr>
              <a:t>Aim</a:t>
            </a:r>
            <a:endParaRPr lang="en-GB" sz="6500" dirty="0">
              <a:latin typeface="Arial" panose="020B0604020202020204" pitchFamily="34" charset="0"/>
              <a:ea typeface="Arial" panose="020B0604020202020204" pitchFamily="34" charset="0"/>
            </a:endParaRPr>
          </a:p>
          <a:p>
            <a:pPr marL="0" indent="0">
              <a:buNone/>
            </a:pPr>
            <a:r>
              <a:rPr lang="en-GB" sz="38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a:t>
            </a:r>
          </a:p>
          <a:p>
            <a:pPr marL="0" indent="0">
              <a:buNone/>
            </a:pPr>
            <a:endParaRPr lang="en-GB" sz="3800" dirty="0">
              <a:latin typeface="Arial" panose="020B0604020202020204" pitchFamily="34" charset="0"/>
              <a:ea typeface="Arial" panose="020B0604020202020204" pitchFamily="34" charset="0"/>
            </a:endParaRPr>
          </a:p>
          <a:p>
            <a:pPr marL="0" indent="0">
              <a:buNone/>
            </a:pPr>
            <a:r>
              <a:rPr lang="en-GB" sz="3800" dirty="0">
                <a:effectLst/>
                <a:latin typeface="Arial" panose="020B0604020202020204" pitchFamily="34" charset="0"/>
                <a:ea typeface="Arial" panose="020B0604020202020204" pitchFamily="34" charset="0"/>
              </a:rPr>
              <a:t>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5614219" y="1600201"/>
            <a:ext cx="6420465" cy="5066070"/>
          </a:xfrm>
        </p:spPr>
        <p:txBody>
          <a:bodyPr>
            <a:normAutofit fontScale="55000" lnSpcReduction="20000"/>
          </a:bodyPr>
          <a:lstStyle/>
          <a:p>
            <a:pPr marL="0" indent="0" algn="ctr">
              <a:buNone/>
            </a:pPr>
            <a:r>
              <a:rPr lang="en-GB" sz="6500" b="1" dirty="0"/>
              <a:t>Objectives</a:t>
            </a:r>
          </a:p>
          <a:p>
            <a:pPr marL="342900" lvl="0" indent="-342900">
              <a:lnSpc>
                <a:spcPct val="120000"/>
              </a:lnSpc>
              <a:spcBef>
                <a:spcPts val="1200"/>
              </a:spcBef>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Distinguish</a:t>
            </a:r>
            <a:r>
              <a:rPr lang="en-GB" sz="38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120000"/>
              </a:lnSpc>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Examine</a:t>
            </a:r>
            <a:r>
              <a:rPr lang="en-GB" sz="38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120000"/>
              </a:lnSpc>
              <a:spcBef>
                <a:spcPts val="1200"/>
              </a:spcBef>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Analyse</a:t>
            </a:r>
            <a:r>
              <a:rPr lang="en-GB" sz="3800" u="none" strike="noStrike" dirty="0">
                <a:solidFill>
                  <a:srgbClr val="0070C0"/>
                </a:solidFill>
                <a:effectLst/>
                <a:latin typeface="Arial" panose="020B0604020202020204" pitchFamily="34" charset="0"/>
                <a:ea typeface="Arial" panose="020B0604020202020204" pitchFamily="34" charset="0"/>
              </a:rPr>
              <a:t> </a:t>
            </a:r>
            <a:r>
              <a:rPr lang="en-GB" sz="3800" i="1" u="none" strike="noStrike" dirty="0">
                <a:effectLst/>
                <a:latin typeface="Arial" panose="020B0604020202020204" pitchFamily="34" charset="0"/>
                <a:ea typeface="Arial" panose="020B0604020202020204" pitchFamily="34" charset="0"/>
              </a:rPr>
              <a:t>why</a:t>
            </a:r>
            <a:r>
              <a:rPr lang="en-GB" sz="38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0" end="0"/>
                                            </p:txEl>
                                          </p:spTgt>
                                        </p:tgtEl>
                                        <p:attrNameLst>
                                          <p:attrName>style.visibility</p:attrName>
                                        </p:attrNameLst>
                                      </p:cBhvr>
                                      <p:to>
                                        <p:strVal val="visible"/>
                                      </p:to>
                                    </p:set>
                                    <p:animEffect transition="in" filter="fade">
                                      <p:cBhvr>
                                        <p:cTn id="28" dur="1000"/>
                                        <p:tgtEl>
                                          <p:spTgt spid="9">
                                            <p:txEl>
                                              <p:pRg st="0" end="0"/>
                                            </p:txEl>
                                          </p:spTgt>
                                        </p:tgtEl>
                                      </p:cBhvr>
                                    </p:animEffect>
                                    <p:anim calcmode="lin" valueType="num">
                                      <p:cBhvr>
                                        <p:cTn id="29"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animEffect transition="in" filter="fade">
                                      <p:cBhvr>
                                        <p:cTn id="35" dur="1000"/>
                                        <p:tgtEl>
                                          <p:spTgt spid="9">
                                            <p:txEl>
                                              <p:pRg st="1" end="1"/>
                                            </p:txEl>
                                          </p:spTgt>
                                        </p:tgtEl>
                                      </p:cBhvr>
                                    </p:animEffect>
                                    <p:anim calcmode="lin" valueType="num">
                                      <p:cBhvr>
                                        <p:cTn id="36"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2" end="2"/>
                                            </p:txEl>
                                          </p:spTgt>
                                        </p:tgtEl>
                                        <p:attrNameLst>
                                          <p:attrName>style.visibility</p:attrName>
                                        </p:attrNameLst>
                                      </p:cBhvr>
                                      <p:to>
                                        <p:strVal val="visible"/>
                                      </p:to>
                                    </p:set>
                                    <p:animEffect transition="in" filter="fade">
                                      <p:cBhvr>
                                        <p:cTn id="42" dur="1000"/>
                                        <p:tgtEl>
                                          <p:spTgt spid="9">
                                            <p:txEl>
                                              <p:pRg st="2" end="2"/>
                                            </p:txEl>
                                          </p:spTgt>
                                        </p:tgtEl>
                                      </p:cBhvr>
                                    </p:animEffect>
                                    <p:anim calcmode="lin" valueType="num">
                                      <p:cBhvr>
                                        <p:cTn id="4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xEl>
                                              <p:pRg st="3" end="3"/>
                                            </p:txEl>
                                          </p:spTgt>
                                        </p:tgtEl>
                                        <p:attrNameLst>
                                          <p:attrName>style.visibility</p:attrName>
                                        </p:attrNameLst>
                                      </p:cBhvr>
                                      <p:to>
                                        <p:strVal val="visible"/>
                                      </p:to>
                                    </p:set>
                                    <p:animEffect transition="in" filter="fade">
                                      <p:cBhvr>
                                        <p:cTn id="49" dur="1000"/>
                                        <p:tgtEl>
                                          <p:spTgt spid="9">
                                            <p:txEl>
                                              <p:pRg st="3" end="3"/>
                                            </p:txEl>
                                          </p:spTgt>
                                        </p:tgtEl>
                                      </p:cBhvr>
                                    </p:animEffect>
                                    <p:anim calcmode="lin" valueType="num">
                                      <p:cBhvr>
                                        <p:cTn id="50"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t>Research methods = How you intend to do your research</a:t>
            </a:r>
          </a:p>
          <a:p>
            <a:pPr marL="0" indent="0">
              <a:buNone/>
            </a:pPr>
            <a:endParaRPr lang="en-GB" dirty="0"/>
          </a:p>
          <a:p>
            <a:r>
              <a:rPr lang="en-GB" dirty="0"/>
              <a:t>For the proposal you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562169217"/>
              </p:ext>
            </p:extLst>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274637"/>
            <a:ext cx="10972800" cy="1593491"/>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850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xfrm>
            <a:off x="609600" y="274638"/>
            <a:ext cx="10972800" cy="1563994"/>
          </a:xfrm>
          <a:solidFill>
            <a:srgbClr val="92D05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a:xfrm>
            <a:off x="609600" y="1976284"/>
            <a:ext cx="10972800" cy="4739148"/>
          </a:xfrm>
        </p:spPr>
        <p:txBody>
          <a:bodyPr>
            <a:normAutofit/>
          </a:bodyPr>
          <a:lstStyle/>
          <a:p>
            <a:r>
              <a:rPr lang="en-GB" dirty="0"/>
              <a:t>Estimate of how long you believe each stage of your research will take</a:t>
            </a:r>
          </a:p>
          <a:p>
            <a:r>
              <a:rPr lang="en-GB" dirty="0"/>
              <a:t>Look at the timeline provided – spread out between Sept-May</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098" name="Picture 2" descr="What is a Writing Plan? (And How to Create Yours in 7 Steps) - Novel Factory">
            <a:extLst>
              <a:ext uri="{FF2B5EF4-FFF2-40B4-BE49-F238E27FC236}">
                <a16:creationId xmlns:a16="http://schemas.microsoft.com/office/drawing/2014/main" id="{5AB89AC6-19DC-EFB3-A2CB-4054219EA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894" y="3789193"/>
            <a:ext cx="3759200" cy="215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568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xfrm>
            <a:off x="609600" y="135999"/>
            <a:ext cx="10972800" cy="1143000"/>
          </a:xfrm>
          <a:solidFill>
            <a:srgbClr val="92D050"/>
          </a:solidFill>
        </p:spPr>
        <p:txBody>
          <a:bodyPr>
            <a:normAutofit fontScale="90000"/>
          </a:bodyPr>
          <a:lstStyle/>
          <a:p>
            <a:br>
              <a:rPr lang="en-US" dirty="0">
                <a:solidFill>
                  <a:schemeClr val="bg1"/>
                </a:solidFill>
              </a:rPr>
            </a:br>
            <a:r>
              <a:rPr lang="en-US" dirty="0">
                <a:solidFill>
                  <a:schemeClr val="bg1"/>
                </a:solidFill>
              </a:rPr>
              <a:t>Deadlines to Guide Progress</a:t>
            </a:r>
            <a:br>
              <a:rPr lang="en-US" dirty="0"/>
            </a:br>
            <a:endParaRPr lang="en-GB" dirty="0">
              <a:solidFill>
                <a:schemeClr val="bg1"/>
              </a:solidFill>
            </a:endParaRPr>
          </a:p>
        </p:txBody>
      </p:sp>
      <p:pic>
        <p:nvPicPr>
          <p:cNvPr id="4" name="Picture 3">
            <a:extLst>
              <a:ext uri="{FF2B5EF4-FFF2-40B4-BE49-F238E27FC236}">
                <a16:creationId xmlns:a16="http://schemas.microsoft.com/office/drawing/2014/main" id="{C907BB19-1DD3-4215-A136-97214DB3BF70}"/>
              </a:ext>
            </a:extLst>
          </p:cNvPr>
          <p:cNvPicPr>
            <a:picLocks noChangeAspect="1"/>
          </p:cNvPicPr>
          <p:nvPr/>
        </p:nvPicPr>
        <p:blipFill>
          <a:blip r:embed="rId3"/>
          <a:stretch>
            <a:fillRect/>
          </a:stretch>
        </p:blipFill>
        <p:spPr>
          <a:xfrm>
            <a:off x="304800" y="1762200"/>
            <a:ext cx="11582400" cy="3665950"/>
          </a:xfrm>
          <a:prstGeom prst="rect">
            <a:avLst/>
          </a:prstGeom>
        </p:spPr>
      </p:pic>
    </p:spTree>
    <p:extLst>
      <p:ext uri="{BB962C8B-B14F-4D97-AF65-F5344CB8AC3E}">
        <p14:creationId xmlns:p14="http://schemas.microsoft.com/office/powerpoint/2010/main" val="3367513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xfrm>
            <a:off x="609600" y="274638"/>
            <a:ext cx="10972800" cy="1495168"/>
          </a:xfrm>
          <a:solidFill>
            <a:srgbClr val="92D05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a:xfrm>
            <a:off x="413657" y="2083526"/>
            <a:ext cx="5384800" cy="3004669"/>
          </a:xfrm>
        </p:spPr>
        <p:txBody>
          <a:bodyPr>
            <a:normAutofit/>
          </a:bodyPr>
          <a:lstStyle/>
          <a:p>
            <a:r>
              <a:rPr lang="en-GB" b="1" i="1" dirty="0">
                <a:solidFill>
                  <a:srgbClr val="0070C0"/>
                </a:solidFill>
              </a:rPr>
              <a:t>Ethics</a:t>
            </a:r>
            <a:r>
              <a:rPr lang="en-GB" dirty="0"/>
              <a:t> is a code of conduct on how we ought to lead our lives</a:t>
            </a:r>
          </a:p>
          <a:p>
            <a:endParaRPr lang="en-GB" dirty="0"/>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a:xfrm>
            <a:off x="6197600" y="1913709"/>
            <a:ext cx="5384800" cy="3989040"/>
          </a:xfrm>
        </p:spPr>
        <p:txBody>
          <a:bodyPr>
            <a:normAutofit/>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92D05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2208461176"/>
              </p:ext>
            </p:extLst>
          </p:nvPr>
        </p:nvGraphicFramePr>
        <p:xfrm>
          <a:off x="609599" y="1600200"/>
          <a:ext cx="11326761" cy="4983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92D050"/>
          </a:solidFill>
        </p:spPr>
        <p:txBody>
          <a:bodyPr/>
          <a:lstStyle/>
          <a:p>
            <a:pPr algn="l"/>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a:xfrm>
            <a:off x="609600" y="1848395"/>
            <a:ext cx="5384800" cy="3989040"/>
          </a:xfrm>
        </p:spPr>
        <p:txBody>
          <a:bodyPr>
            <a:normAutofit fontScale="92500" lnSpcReduction="20000"/>
          </a:bodyPr>
          <a:lstStyle/>
          <a:p>
            <a:r>
              <a:rPr lang="en-GB" dirty="0"/>
              <a:t>Must be completed for all dissertations – template on Moodle</a:t>
            </a:r>
          </a:p>
          <a:p>
            <a:pPr marL="0" indent="0">
              <a:buNone/>
            </a:pPr>
            <a:endParaRPr lang="en-GB" dirty="0"/>
          </a:p>
          <a:p>
            <a:r>
              <a:rPr lang="en-GB" dirty="0"/>
              <a:t>Approval granted asap</a:t>
            </a:r>
          </a:p>
          <a:p>
            <a:pPr marL="0" indent="0">
              <a:buNone/>
            </a:pPr>
            <a:endParaRPr lang="en-GB" dirty="0"/>
          </a:p>
          <a:p>
            <a:r>
              <a:rPr lang="en-GB" dirty="0"/>
              <a:t>Ethics panel – if necessary</a:t>
            </a:r>
          </a:p>
          <a:p>
            <a:pPr marL="0" indent="0">
              <a:buNone/>
            </a:pPr>
            <a:endParaRPr lang="en-GB" dirty="0"/>
          </a:p>
          <a:p>
            <a:r>
              <a:rPr lang="en-GB" dirty="0"/>
              <a:t>Vulnerable adults/children; offenders</a:t>
            </a:r>
          </a:p>
          <a:p>
            <a:pPr marL="0" indent="0">
              <a:buNone/>
            </a:pPr>
            <a:endParaRPr lang="en-GB" dirty="0"/>
          </a:p>
        </p:txBody>
      </p:sp>
      <p:sp>
        <p:nvSpPr>
          <p:cNvPr id="6" name="Content Placeholder 5">
            <a:extLst>
              <a:ext uri="{FF2B5EF4-FFF2-40B4-BE49-F238E27FC236}">
                <a16:creationId xmlns:a16="http://schemas.microsoft.com/office/drawing/2014/main" id="{F8A2823B-2A7C-411C-BD0A-582DA87501A1}"/>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481954E1-640D-4732-A530-BEDB94F61165}"/>
              </a:ext>
            </a:extLst>
          </p:cNvPr>
          <p:cNvPicPr>
            <a:picLocks noChangeAspect="1"/>
          </p:cNvPicPr>
          <p:nvPr/>
        </p:nvPicPr>
        <p:blipFill>
          <a:blip r:embed="rId3"/>
          <a:stretch>
            <a:fillRect/>
          </a:stretch>
        </p:blipFill>
        <p:spPr>
          <a:xfrm>
            <a:off x="5262433" y="1720516"/>
            <a:ext cx="6692779" cy="386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holding a clipboard&#10;&#10;Description automatically generated with low confidence">
            <a:extLst>
              <a:ext uri="{FF2B5EF4-FFF2-40B4-BE49-F238E27FC236}">
                <a16:creationId xmlns:a16="http://schemas.microsoft.com/office/drawing/2014/main" id="{4A73785F-B411-51F2-5213-0B2FED9A5E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9382" y="68263"/>
            <a:ext cx="8873235" cy="6721475"/>
          </a:xfrm>
          <a:noFill/>
        </p:spPr>
      </p:pic>
    </p:spTree>
    <p:extLst>
      <p:ext uri="{BB962C8B-B14F-4D97-AF65-F5344CB8AC3E}">
        <p14:creationId xmlns:p14="http://schemas.microsoft.com/office/powerpoint/2010/main" val="2672267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5E120-1A1A-D47B-1B02-9A291B6E07D6}"/>
              </a:ext>
            </a:extLst>
          </p:cNvPr>
          <p:cNvSpPr>
            <a:spLocks noGrp="1"/>
          </p:cNvSpPr>
          <p:nvPr>
            <p:ph type="title"/>
          </p:nvPr>
        </p:nvSpPr>
        <p:spPr>
          <a:xfrm>
            <a:off x="609600" y="1966587"/>
            <a:ext cx="10972800" cy="3006246"/>
          </a:xfrm>
        </p:spPr>
        <p:txBody>
          <a:bodyPr>
            <a:normAutofit/>
          </a:bodyPr>
          <a:lstStyle/>
          <a:p>
            <a:r>
              <a:rPr lang="en-GB" sz="5400" dirty="0"/>
              <a:t>Introduction</a:t>
            </a:r>
            <a:br>
              <a:rPr lang="en-GB" dirty="0"/>
            </a:br>
            <a:r>
              <a:rPr lang="en-GB" dirty="0"/>
              <a:t>Let’s get the first draft of Chapter  out of the way</a:t>
            </a:r>
          </a:p>
        </p:txBody>
      </p:sp>
    </p:spTree>
    <p:extLst>
      <p:ext uri="{BB962C8B-B14F-4D97-AF65-F5344CB8AC3E}">
        <p14:creationId xmlns:p14="http://schemas.microsoft.com/office/powerpoint/2010/main" val="4251080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4D3FA-E36A-6D29-A8BC-816A37CD7964}"/>
              </a:ext>
            </a:extLst>
          </p:cNvPr>
          <p:cNvSpPr>
            <a:spLocks noGrp="1"/>
          </p:cNvSpPr>
          <p:nvPr>
            <p:ph type="title"/>
          </p:nvPr>
        </p:nvSpPr>
        <p:spPr/>
        <p:txBody>
          <a:bodyPr/>
          <a:lstStyle/>
          <a:p>
            <a:pPr algn="l"/>
            <a:r>
              <a:rPr lang="en-GB"/>
              <a:t>Topic and context</a:t>
            </a:r>
            <a:endParaRPr lang="en-GB" dirty="0"/>
          </a:p>
        </p:txBody>
      </p:sp>
      <p:sp>
        <p:nvSpPr>
          <p:cNvPr id="3" name="Content Placeholder 2">
            <a:extLst>
              <a:ext uri="{FF2B5EF4-FFF2-40B4-BE49-F238E27FC236}">
                <a16:creationId xmlns:a16="http://schemas.microsoft.com/office/drawing/2014/main" id="{7B4ABBB0-FF2D-0873-137E-67BEC4318752}"/>
              </a:ext>
            </a:extLst>
          </p:cNvPr>
          <p:cNvSpPr>
            <a:spLocks noGrp="1"/>
          </p:cNvSpPr>
          <p:nvPr>
            <p:ph idx="1"/>
          </p:nvPr>
        </p:nvSpPr>
        <p:spPr>
          <a:xfrm>
            <a:off x="609600" y="2442949"/>
            <a:ext cx="5991616" cy="3074284"/>
          </a:xfrm>
        </p:spPr>
        <p:txBody>
          <a:bodyPr/>
          <a:lstStyle/>
          <a:p>
            <a:r>
              <a:rPr lang="en-GB" dirty="0"/>
              <a:t>What is your topic?</a:t>
            </a:r>
          </a:p>
          <a:p>
            <a:r>
              <a:rPr lang="en-GB" dirty="0"/>
              <a:t>Why is this relevant?</a:t>
            </a:r>
          </a:p>
          <a:p>
            <a:r>
              <a:rPr lang="en-GB" dirty="0"/>
              <a:t>What is the context against which this topic has meaning and makes sense?</a:t>
            </a:r>
          </a:p>
        </p:txBody>
      </p:sp>
      <p:pic>
        <p:nvPicPr>
          <p:cNvPr id="4" name="Picture 3">
            <a:extLst>
              <a:ext uri="{FF2B5EF4-FFF2-40B4-BE49-F238E27FC236}">
                <a16:creationId xmlns:a16="http://schemas.microsoft.com/office/drawing/2014/main" id="{BA5BC320-04DD-D1BE-97DA-9BEA4EEEDB43}"/>
              </a:ext>
            </a:extLst>
          </p:cNvPr>
          <p:cNvPicPr>
            <a:picLocks noChangeAspect="1"/>
          </p:cNvPicPr>
          <p:nvPr/>
        </p:nvPicPr>
        <p:blipFill>
          <a:blip r:embed="rId2"/>
          <a:stretch>
            <a:fillRect/>
          </a:stretch>
        </p:blipFill>
        <p:spPr>
          <a:xfrm>
            <a:off x="6336826" y="1417638"/>
            <a:ext cx="4622326" cy="4622326"/>
          </a:xfrm>
          <a:prstGeom prst="rect">
            <a:avLst/>
          </a:prstGeom>
        </p:spPr>
      </p:pic>
    </p:spTree>
    <p:extLst>
      <p:ext uri="{BB962C8B-B14F-4D97-AF65-F5344CB8AC3E}">
        <p14:creationId xmlns:p14="http://schemas.microsoft.com/office/powerpoint/2010/main" val="1722833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Focus and scope</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p:txBody>
          <a:bodyPr/>
          <a:lstStyle/>
          <a:p>
            <a:r>
              <a:rPr lang="en-GB" dirty="0"/>
              <a:t>Start to narrow your focus</a:t>
            </a:r>
          </a:p>
          <a:p>
            <a:r>
              <a:rPr lang="en-GB" dirty="0"/>
              <a:t>What time period are you looking at?</a:t>
            </a:r>
          </a:p>
          <a:p>
            <a:r>
              <a:rPr lang="en-GB" dirty="0"/>
              <a:t>Are you concentrating on a particular demographic, or maybe a specific community? </a:t>
            </a:r>
          </a:p>
        </p:txBody>
      </p:sp>
    </p:spTree>
    <p:extLst>
      <p:ext uri="{BB962C8B-B14F-4D97-AF65-F5344CB8AC3E}">
        <p14:creationId xmlns:p14="http://schemas.microsoft.com/office/powerpoint/2010/main" val="27448020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Relevance and importance</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p:txBody>
          <a:bodyPr/>
          <a:lstStyle/>
          <a:p>
            <a:r>
              <a:rPr lang="en-GB" dirty="0"/>
              <a:t>Nature of the problems associated with your research</a:t>
            </a:r>
          </a:p>
          <a:p>
            <a:r>
              <a:rPr lang="en-GB" dirty="0"/>
              <a:t>Brief overview</a:t>
            </a:r>
          </a:p>
          <a:p>
            <a:r>
              <a:rPr lang="en-GB" dirty="0"/>
              <a:t>Relevant literature – theoretical backdrop</a:t>
            </a:r>
          </a:p>
          <a:p>
            <a:r>
              <a:rPr lang="en-GB" dirty="0"/>
              <a:t>Think gaps your focus will help to plug</a:t>
            </a:r>
          </a:p>
          <a:p>
            <a:pPr marL="0" indent="0">
              <a:buNone/>
            </a:pPr>
            <a:r>
              <a:rPr lang="en-GB" dirty="0"/>
              <a:t> </a:t>
            </a:r>
          </a:p>
        </p:txBody>
      </p:sp>
    </p:spTree>
    <p:extLst>
      <p:ext uri="{BB962C8B-B14F-4D97-AF65-F5344CB8AC3E}">
        <p14:creationId xmlns:p14="http://schemas.microsoft.com/office/powerpoint/2010/main" val="1508298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Question and Objectives</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5531893" y="1859508"/>
            <a:ext cx="6050507" cy="3917032"/>
          </a:xfrm>
        </p:spPr>
        <p:txBody>
          <a:bodyPr/>
          <a:lstStyle/>
          <a:p>
            <a:r>
              <a:rPr lang="en-GB" dirty="0"/>
              <a:t>From your research proposal you will already have an idea of your research:</a:t>
            </a:r>
          </a:p>
          <a:p>
            <a:pPr lvl="1"/>
            <a:r>
              <a:rPr lang="en-GB" dirty="0"/>
              <a:t>Aim</a:t>
            </a:r>
          </a:p>
          <a:p>
            <a:pPr lvl="1"/>
            <a:r>
              <a:rPr lang="en-GB" dirty="0"/>
              <a:t>Question</a:t>
            </a:r>
          </a:p>
          <a:p>
            <a:pPr lvl="1"/>
            <a:r>
              <a:rPr lang="en-GB" dirty="0"/>
              <a:t>Objectives</a:t>
            </a:r>
          </a:p>
        </p:txBody>
      </p:sp>
      <p:pic>
        <p:nvPicPr>
          <p:cNvPr id="4" name="Picture 3">
            <a:extLst>
              <a:ext uri="{FF2B5EF4-FFF2-40B4-BE49-F238E27FC236}">
                <a16:creationId xmlns:a16="http://schemas.microsoft.com/office/drawing/2014/main" id="{C9A27ADE-E73A-4775-BF75-CC61D3528670}"/>
              </a:ext>
            </a:extLst>
          </p:cNvPr>
          <p:cNvPicPr>
            <a:picLocks noChangeAspect="1"/>
          </p:cNvPicPr>
          <p:nvPr/>
        </p:nvPicPr>
        <p:blipFill>
          <a:blip r:embed="rId2"/>
          <a:stretch>
            <a:fillRect/>
          </a:stretch>
        </p:blipFill>
        <p:spPr>
          <a:xfrm>
            <a:off x="1310185" y="2101924"/>
            <a:ext cx="3661012" cy="3432199"/>
          </a:xfrm>
          <a:prstGeom prst="rect">
            <a:avLst/>
          </a:prstGeom>
        </p:spPr>
      </p:pic>
    </p:spTree>
    <p:extLst>
      <p:ext uri="{BB962C8B-B14F-4D97-AF65-F5344CB8AC3E}">
        <p14:creationId xmlns:p14="http://schemas.microsoft.com/office/powerpoint/2010/main" val="27933261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722335" y="2286000"/>
            <a:ext cx="10972800" cy="1143000"/>
          </a:xfrm>
        </p:spPr>
        <p:txBody>
          <a:bodyPr/>
          <a:lstStyle/>
          <a:p>
            <a:pPr algn="l"/>
            <a:r>
              <a:rPr lang="en-GB" dirty="0"/>
              <a:t>Overview of the structure</a:t>
            </a:r>
          </a:p>
        </p:txBody>
      </p:sp>
    </p:spTree>
    <p:extLst>
      <p:ext uri="{BB962C8B-B14F-4D97-AF65-F5344CB8AC3E}">
        <p14:creationId xmlns:p14="http://schemas.microsoft.com/office/powerpoint/2010/main" val="3539168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5 chapters, none more than 2500 words!</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AC35D3-B440-4B1A-89AC-8CA9F3649AA3}"/>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7" name="TextBox 6">
            <a:extLst>
              <a:ext uri="{FF2B5EF4-FFF2-40B4-BE49-F238E27FC236}">
                <a16:creationId xmlns:a16="http://schemas.microsoft.com/office/drawing/2014/main" id="{79A6FDC9-E83D-44A6-9B8C-B24421C21D87}"/>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71193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7D96A2DE-AAF0-4B3B-870C-80DD0AB5940A}"/>
                                            </p:graphicEl>
                                          </p:spTgt>
                                        </p:tgtEl>
                                        <p:attrNameLst>
                                          <p:attrName>style.visibility</p:attrName>
                                        </p:attrNameLst>
                                      </p:cBhvr>
                                      <p:to>
                                        <p:strVal val="visible"/>
                                      </p:to>
                                    </p:set>
                                    <p:anim calcmode="lin" valueType="num">
                                      <p:cBhvr additive="base">
                                        <p:cTn id="37" dur="500" fill="hold"/>
                                        <p:tgtEl>
                                          <p:spTgt spid="4">
                                            <p:graphicEl>
                                              <a:dgm id="{7D96A2DE-AAF0-4B3B-870C-80DD0AB5940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7D96A2DE-AAF0-4B3B-870C-80DD0AB594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Placement Based Structure</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BDF0615-BC88-4891-83E4-275DC31164EB}"/>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6" name="TextBox 5">
            <a:extLst>
              <a:ext uri="{FF2B5EF4-FFF2-40B4-BE49-F238E27FC236}">
                <a16:creationId xmlns:a16="http://schemas.microsoft.com/office/drawing/2014/main" id="{7DF1DBFC-7E12-4B0B-B7C8-246CDD0B1025}"/>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32919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1824</Words>
  <Application>Microsoft Office PowerPoint</Application>
  <PresentationFormat>Widescreen</PresentationFormat>
  <Paragraphs>266</Paragraphs>
  <Slides>31</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Myriad Pro</vt:lpstr>
      <vt:lpstr>Arial</vt:lpstr>
      <vt:lpstr>Bahnschrift</vt:lpstr>
      <vt:lpstr>Calibri</vt:lpstr>
      <vt:lpstr>Calibri Light</vt:lpstr>
      <vt:lpstr>Theme1.thmx first page pp</vt:lpstr>
      <vt:lpstr>1_Office Theme</vt:lpstr>
      <vt:lpstr>BMPL6015 Independent project Proposal/Ethics/Intro Workshop  Mike Durke </vt:lpstr>
      <vt:lpstr>Aims</vt:lpstr>
      <vt:lpstr>PowerPoint Presentation</vt:lpstr>
      <vt:lpstr>Aims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Dissertation proposal - Timeline</vt:lpstr>
      <vt:lpstr> Deadlines to Guide Progress </vt:lpstr>
      <vt:lpstr>Dissertation Proposal - Ethics</vt:lpstr>
      <vt:lpstr>Research Ethics – Core Principles</vt:lpstr>
      <vt:lpstr>Ethics Form</vt:lpstr>
      <vt:lpstr>PowerPoint Presentation</vt:lpstr>
      <vt:lpstr>Introduction Let’s get the first draft of Chapter  out of the way</vt:lpstr>
      <vt:lpstr>Topic and context</vt:lpstr>
      <vt:lpstr>Focus and scope</vt:lpstr>
      <vt:lpstr>Relevance and importance</vt:lpstr>
      <vt:lpstr>Question and Objectives</vt:lpstr>
      <vt:lpstr>Overview of the structure</vt:lpstr>
      <vt:lpstr>5 chapters, none more than 2500 words!</vt:lpstr>
      <vt:lpstr>Placement Based Structure</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cp:lastModifiedBy>
  <cp:revision>22</cp:revision>
  <cp:lastPrinted>2022-03-01T12:52:44Z</cp:lastPrinted>
  <dcterms:created xsi:type="dcterms:W3CDTF">2021-10-13T07:56:41Z</dcterms:created>
  <dcterms:modified xsi:type="dcterms:W3CDTF">2024-10-01T14:39:49Z</dcterms:modified>
</cp:coreProperties>
</file>