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removePersonalInfoOnSave="1" saveSubsetFonts="1">
  <p:sldMasterIdLst>
    <p:sldMasterId id="2147483660" r:id="rId1"/>
  </p:sldMasterIdLst>
  <p:notesMasterIdLst>
    <p:notesMasterId r:id="rId2"/>
  </p:notesMasterIdLst>
  <p:sldIdLst>
    <p:sldId id="259" r:id="rId3"/>
    <p:sldId id="260" r:id="rId4"/>
  </p:sldIdLst>
  <p:sldSz cy="21374100" cx="15113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clrMru>
    <a:srgbClr val="E6AF00"/>
    <a:srgbClr val="F47710"/>
  </p:clrMru>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p:cViewPr>
        <p:scale>
          <a:sx n="40" d="100"/>
          <a:sy n="40" d="100"/>
        </p:scale>
        <p:origin x="1848" y="-2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tableStyles" Target="tableStyles.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3" name=""/>
        <p:cNvGrpSpPr/>
        <p:nvPr/>
      </p:nvGrpSpPr>
      <p:grpSpPr>
        <a:xfrm>
          <a:off x="0" y="0"/>
          <a:ext cx="0" cy="0"/>
          <a:chOff x="0" y="0"/>
          <a:chExt cx="0" cy="0"/>
        </a:xfrm>
      </p:grpSpPr>
      <p:sp>
        <p:nvSpPr>
          <p:cNvPr id="1048664"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65"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66"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67"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68"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69"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2" name=""/>
        <p:cNvGrpSpPr/>
        <p:nvPr/>
      </p:nvGrpSpPr>
      <p:grpSpPr>
        <a:xfrm>
          <a:off x="0" y="0"/>
          <a:ext cx="0" cy="0"/>
          <a:chOff x="0" y="0"/>
          <a:chExt cx="0" cy="0"/>
        </a:xfrm>
      </p:grpSpPr>
      <p:sp>
        <p:nvSpPr>
          <p:cNvPr id="1048609" name="Title 1"/>
          <p:cNvSpPr>
            <a:spLocks noGrp="1"/>
          </p:cNvSpPr>
          <p:nvPr>
            <p:ph type="ctrTitle"/>
          </p:nvPr>
        </p:nvSpPr>
        <p:spPr>
          <a:xfrm>
            <a:off x="685800" y="2130425"/>
            <a:ext cx="7772400" cy="1470025"/>
          </a:xfrm>
        </p:spPr>
        <p:txBody>
          <a:bodyPr/>
          <a:p>
            <a:r>
              <a:rPr lang="en-US"/>
              <a:t>Click to edit Master title style</a:t>
            </a:r>
          </a:p>
        </p:txBody>
      </p:sp>
      <p:sp>
        <p:nvSpPr>
          <p:cNvPr id="1048610"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611" name="Date Placeholder 3"/>
          <p:cNvSpPr>
            <a:spLocks noGrp="1"/>
          </p:cNvSpPr>
          <p:nvPr>
            <p:ph type="dt" sz="half" idx="10"/>
          </p:nvPr>
        </p:nvSpPr>
        <p:spPr/>
        <p:txBody>
          <a:bodyPr/>
          <a:p>
            <a:fld id="{1D8BD707-D9CF-40AE-B4C6-C98DA3205C09}" type="datetimeFigureOut">
              <a:rPr lang="en-US" smtClean="0"/>
              <a:t>7/3/2026</a:t>
            </a:fld>
            <a:endParaRPr lang="en-US"/>
          </a:p>
        </p:txBody>
      </p:sp>
      <p:sp>
        <p:nvSpPr>
          <p:cNvPr id="1048612" name="Footer Placeholder 4"/>
          <p:cNvSpPr>
            <a:spLocks noGrp="1"/>
          </p:cNvSpPr>
          <p:nvPr>
            <p:ph type="ftr" sz="quarter" idx="11"/>
          </p:nvPr>
        </p:nvSpPr>
        <p:spPr/>
        <p:txBody>
          <a:bodyPr/>
          <a:p>
            <a:endParaRPr lang="en-US"/>
          </a:p>
        </p:txBody>
      </p:sp>
      <p:sp>
        <p:nvSpPr>
          <p:cNvPr id="104861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5" name=""/>
        <p:cNvGrpSpPr/>
        <p:nvPr/>
      </p:nvGrpSpPr>
      <p:grpSpPr>
        <a:xfrm>
          <a:off x="0" y="0"/>
          <a:ext cx="0" cy="0"/>
          <a:chOff x="0" y="0"/>
          <a:chExt cx="0" cy="0"/>
        </a:xfrm>
      </p:grpSpPr>
      <p:sp>
        <p:nvSpPr>
          <p:cNvPr id="1048623" name="Title 1"/>
          <p:cNvSpPr>
            <a:spLocks noGrp="1"/>
          </p:cNvSpPr>
          <p:nvPr>
            <p:ph type="title"/>
          </p:nvPr>
        </p:nvSpPr>
        <p:spPr/>
        <p:txBody>
          <a:bodyPr/>
          <a:p>
            <a:r>
              <a:rPr lang="en-US"/>
              <a:t>Click to edit Master title style</a:t>
            </a:r>
          </a:p>
        </p:txBody>
      </p:sp>
      <p:sp>
        <p:nvSpPr>
          <p:cNvPr id="1048624"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25" name="Date Placeholder 3"/>
          <p:cNvSpPr>
            <a:spLocks noGrp="1"/>
          </p:cNvSpPr>
          <p:nvPr>
            <p:ph type="dt" sz="half" idx="10"/>
          </p:nvPr>
        </p:nvSpPr>
        <p:spPr/>
        <p:txBody>
          <a:bodyPr/>
          <a:p>
            <a:fld id="{1D8BD707-D9CF-40AE-B4C6-C98DA3205C09}" type="datetimeFigureOut">
              <a:rPr lang="en-US" smtClean="0"/>
              <a:t>7/3/2026</a:t>
            </a:fld>
            <a:endParaRPr lang="en-US"/>
          </a:p>
        </p:txBody>
      </p:sp>
      <p:sp>
        <p:nvSpPr>
          <p:cNvPr id="1048626" name="Footer Placeholder 4"/>
          <p:cNvSpPr>
            <a:spLocks noGrp="1"/>
          </p:cNvSpPr>
          <p:nvPr>
            <p:ph type="ftr" sz="quarter" idx="11"/>
          </p:nvPr>
        </p:nvSpPr>
        <p:spPr/>
        <p:txBody>
          <a:bodyPr/>
          <a:p>
            <a:endParaRPr lang="en-US"/>
          </a:p>
        </p:txBody>
      </p:sp>
      <p:sp>
        <p:nvSpPr>
          <p:cNvPr id="104862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8" name=""/>
        <p:cNvGrpSpPr/>
        <p:nvPr/>
      </p:nvGrpSpPr>
      <p:grpSpPr>
        <a:xfrm>
          <a:off x="0" y="0"/>
          <a:ext cx="0" cy="0"/>
          <a:chOff x="0" y="0"/>
          <a:chExt cx="0" cy="0"/>
        </a:xfrm>
      </p:grpSpPr>
      <p:sp>
        <p:nvSpPr>
          <p:cNvPr id="1048639"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640"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41" name="Date Placeholder 3"/>
          <p:cNvSpPr>
            <a:spLocks noGrp="1"/>
          </p:cNvSpPr>
          <p:nvPr>
            <p:ph type="dt" sz="half" idx="10"/>
          </p:nvPr>
        </p:nvSpPr>
        <p:spPr/>
        <p:txBody>
          <a:bodyPr/>
          <a:p>
            <a:fld id="{1D8BD707-D9CF-40AE-B4C6-C98DA3205C09}" type="datetimeFigureOut">
              <a:rPr lang="en-US" smtClean="0"/>
              <a:t>7/3/2026</a:t>
            </a:fld>
            <a:endParaRPr lang="en-US"/>
          </a:p>
        </p:txBody>
      </p:sp>
      <p:sp>
        <p:nvSpPr>
          <p:cNvPr id="1048642" name="Footer Placeholder 4"/>
          <p:cNvSpPr>
            <a:spLocks noGrp="1"/>
          </p:cNvSpPr>
          <p:nvPr>
            <p:ph type="ftr" sz="quarter" idx="11"/>
          </p:nvPr>
        </p:nvSpPr>
        <p:spPr/>
        <p:txBody>
          <a:bodyPr/>
          <a:p>
            <a:endParaRPr lang="en-US"/>
          </a:p>
        </p:txBody>
      </p:sp>
      <p:sp>
        <p:nvSpPr>
          <p:cNvPr id="104864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9" name=""/>
        <p:cNvGrpSpPr/>
        <p:nvPr/>
      </p:nvGrpSpPr>
      <p:grpSpPr>
        <a:xfrm>
          <a:off x="0" y="0"/>
          <a:ext cx="0" cy="0"/>
          <a:chOff x="0" y="0"/>
          <a:chExt cx="0" cy="0"/>
        </a:xfrm>
      </p:grpSpPr>
      <p:sp>
        <p:nvSpPr>
          <p:cNvPr id="1048644" name="Title 1"/>
          <p:cNvSpPr>
            <a:spLocks noGrp="1"/>
          </p:cNvSpPr>
          <p:nvPr>
            <p:ph type="title"/>
          </p:nvPr>
        </p:nvSpPr>
        <p:spPr/>
        <p:txBody>
          <a:bodyPr/>
          <a:p>
            <a:r>
              <a:rPr lang="en-US"/>
              <a:t>Click to edit Master title style</a:t>
            </a:r>
          </a:p>
        </p:txBody>
      </p:sp>
      <p:sp>
        <p:nvSpPr>
          <p:cNvPr id="1048645"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6"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7" name="Date Placeholder 4"/>
          <p:cNvSpPr>
            <a:spLocks noGrp="1"/>
          </p:cNvSpPr>
          <p:nvPr>
            <p:ph type="dt" sz="half" idx="10"/>
          </p:nvPr>
        </p:nvSpPr>
        <p:spPr/>
        <p:txBody>
          <a:bodyPr/>
          <a:p>
            <a:fld id="{1D8BD707-D9CF-40AE-B4C6-C98DA3205C09}" type="datetimeFigureOut">
              <a:rPr lang="en-US" smtClean="0"/>
              <a:t>7/3/2026</a:t>
            </a:fld>
            <a:endParaRPr lang="en-US"/>
          </a:p>
        </p:txBody>
      </p:sp>
      <p:sp>
        <p:nvSpPr>
          <p:cNvPr id="1048648" name="Footer Placeholder 5"/>
          <p:cNvSpPr>
            <a:spLocks noGrp="1"/>
          </p:cNvSpPr>
          <p:nvPr>
            <p:ph type="ftr" sz="quarter" idx="11"/>
          </p:nvPr>
        </p:nvSpPr>
        <p:spPr/>
        <p:txBody>
          <a:bodyPr/>
          <a:p>
            <a:endParaRPr lang="en-US"/>
          </a:p>
        </p:txBody>
      </p:sp>
      <p:sp>
        <p:nvSpPr>
          <p:cNvPr id="1048649"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30" name=""/>
        <p:cNvGrpSpPr/>
        <p:nvPr/>
      </p:nvGrpSpPr>
      <p:grpSpPr>
        <a:xfrm>
          <a:off x="0" y="0"/>
          <a:ext cx="0" cy="0"/>
          <a:chOff x="0" y="0"/>
          <a:chExt cx="0" cy="0"/>
        </a:xfrm>
      </p:grpSpPr>
      <p:sp>
        <p:nvSpPr>
          <p:cNvPr id="1048650" name="Title 1"/>
          <p:cNvSpPr>
            <a:spLocks noGrp="1"/>
          </p:cNvSpPr>
          <p:nvPr>
            <p:ph type="title"/>
          </p:nvPr>
        </p:nvSpPr>
        <p:spPr/>
        <p:txBody>
          <a:bodyPr/>
          <a:p>
            <a:r>
              <a:rPr lang="en-US"/>
              <a:t>Click to edit Master title style</a:t>
            </a:r>
          </a:p>
        </p:txBody>
      </p:sp>
      <p:sp>
        <p:nvSpPr>
          <p:cNvPr id="1048651"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2"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3"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4"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5" name="Date Placeholder 6"/>
          <p:cNvSpPr>
            <a:spLocks noGrp="1"/>
          </p:cNvSpPr>
          <p:nvPr>
            <p:ph type="dt" sz="half" idx="10"/>
          </p:nvPr>
        </p:nvSpPr>
        <p:spPr/>
        <p:txBody>
          <a:bodyPr/>
          <a:p>
            <a:fld id="{1D8BD707-D9CF-40AE-B4C6-C98DA3205C09}" type="datetimeFigureOut">
              <a:rPr lang="en-US" smtClean="0"/>
              <a:t>7/3/2026</a:t>
            </a:fld>
            <a:endParaRPr lang="en-US"/>
          </a:p>
        </p:txBody>
      </p:sp>
      <p:sp>
        <p:nvSpPr>
          <p:cNvPr id="1048656" name="Footer Placeholder 7"/>
          <p:cNvSpPr>
            <a:spLocks noGrp="1"/>
          </p:cNvSpPr>
          <p:nvPr>
            <p:ph type="ftr" sz="quarter" idx="11"/>
          </p:nvPr>
        </p:nvSpPr>
        <p:spPr/>
        <p:txBody>
          <a:bodyPr/>
          <a:p>
            <a:endParaRPr lang="en-US"/>
          </a:p>
        </p:txBody>
      </p:sp>
      <p:sp>
        <p:nvSpPr>
          <p:cNvPr id="1048657"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3" name=""/>
        <p:cNvGrpSpPr/>
        <p:nvPr/>
      </p:nvGrpSpPr>
      <p:grpSpPr>
        <a:xfrm>
          <a:off x="0" y="0"/>
          <a:ext cx="0" cy="0"/>
          <a:chOff x="0" y="0"/>
          <a:chExt cx="0" cy="0"/>
        </a:xfrm>
      </p:grpSpPr>
      <p:sp>
        <p:nvSpPr>
          <p:cNvPr id="1048614" name="Title 1"/>
          <p:cNvSpPr>
            <a:spLocks noGrp="1"/>
          </p:cNvSpPr>
          <p:nvPr>
            <p:ph type="title"/>
          </p:nvPr>
        </p:nvSpPr>
        <p:spPr/>
        <p:txBody>
          <a:bodyPr/>
          <a:p>
            <a:r>
              <a:rPr lang="en-US"/>
              <a:t>Click to edit Master title style</a:t>
            </a:r>
          </a:p>
        </p:txBody>
      </p:sp>
      <p:sp>
        <p:nvSpPr>
          <p:cNvPr id="1048615" name="Date Placeholder 2"/>
          <p:cNvSpPr>
            <a:spLocks noGrp="1"/>
          </p:cNvSpPr>
          <p:nvPr>
            <p:ph type="dt" sz="half" idx="10"/>
          </p:nvPr>
        </p:nvSpPr>
        <p:spPr/>
        <p:txBody>
          <a:bodyPr/>
          <a:p>
            <a:fld id="{1D8BD707-D9CF-40AE-B4C6-C98DA3205C09}" type="datetimeFigureOut">
              <a:rPr lang="en-US" smtClean="0"/>
              <a:t>7/3/2026</a:t>
            </a:fld>
            <a:endParaRPr lang="en-US"/>
          </a:p>
        </p:txBody>
      </p:sp>
      <p:sp>
        <p:nvSpPr>
          <p:cNvPr id="1048616" name="Footer Placeholder 3"/>
          <p:cNvSpPr>
            <a:spLocks noGrp="1"/>
          </p:cNvSpPr>
          <p:nvPr>
            <p:ph type="ftr" sz="quarter" idx="11"/>
          </p:nvPr>
        </p:nvSpPr>
        <p:spPr/>
        <p:txBody>
          <a:bodyPr/>
          <a:p>
            <a:endParaRPr lang="en-US"/>
          </a:p>
        </p:txBody>
      </p:sp>
      <p:sp>
        <p:nvSpPr>
          <p:cNvPr id="1048617"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5"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7/3/2026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31" name=""/>
        <p:cNvGrpSpPr/>
        <p:nvPr/>
      </p:nvGrpSpPr>
      <p:grpSpPr>
        <a:xfrm>
          <a:off x="0" y="0"/>
          <a:ext cx="0" cy="0"/>
          <a:chOff x="0" y="0"/>
          <a:chExt cx="0" cy="0"/>
        </a:xfrm>
      </p:grpSpPr>
      <p:sp>
        <p:nvSpPr>
          <p:cNvPr id="1048658"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659"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0"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61" name="Date Placeholder 4"/>
          <p:cNvSpPr>
            <a:spLocks noGrp="1"/>
          </p:cNvSpPr>
          <p:nvPr>
            <p:ph type="dt" sz="half" idx="10"/>
          </p:nvPr>
        </p:nvSpPr>
        <p:spPr/>
        <p:txBody>
          <a:bodyPr/>
          <a:p>
            <a:fld id="{1D8BD707-D9CF-40AE-B4C6-C98DA3205C09}" type="datetimeFigureOut">
              <a:rPr lang="en-US" smtClean="0"/>
              <a:t>7/3/2026</a:t>
            </a:fld>
            <a:endParaRPr lang="en-US"/>
          </a:p>
        </p:txBody>
      </p:sp>
      <p:sp>
        <p:nvSpPr>
          <p:cNvPr id="1048662" name="Footer Placeholder 5"/>
          <p:cNvSpPr>
            <a:spLocks noGrp="1"/>
          </p:cNvSpPr>
          <p:nvPr>
            <p:ph type="ftr" sz="quarter" idx="11"/>
          </p:nvPr>
        </p:nvSpPr>
        <p:spPr/>
        <p:txBody>
          <a:bodyPr/>
          <a:p>
            <a:endParaRPr lang="en-US"/>
          </a:p>
        </p:txBody>
      </p:sp>
      <p:sp>
        <p:nvSpPr>
          <p:cNvPr id="104866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6" name=""/>
        <p:cNvGrpSpPr/>
        <p:nvPr/>
      </p:nvGrpSpPr>
      <p:grpSpPr>
        <a:xfrm>
          <a:off x="0" y="0"/>
          <a:ext cx="0" cy="0"/>
          <a:chOff x="0" y="0"/>
          <a:chExt cx="0" cy="0"/>
        </a:xfrm>
      </p:grpSpPr>
      <p:sp>
        <p:nvSpPr>
          <p:cNvPr id="1048628"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629"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30"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31" name="Date Placeholder 4"/>
          <p:cNvSpPr>
            <a:spLocks noGrp="1"/>
          </p:cNvSpPr>
          <p:nvPr>
            <p:ph type="dt" sz="half" idx="10"/>
          </p:nvPr>
        </p:nvSpPr>
        <p:spPr/>
        <p:txBody>
          <a:bodyPr/>
          <a:p>
            <a:fld id="{1D8BD707-D9CF-40AE-B4C6-C98DA3205C09}" type="datetimeFigureOut">
              <a:rPr lang="en-US" smtClean="0"/>
              <a:t>7/3/2026</a:t>
            </a:fld>
            <a:endParaRPr lang="en-US"/>
          </a:p>
        </p:txBody>
      </p:sp>
      <p:sp>
        <p:nvSpPr>
          <p:cNvPr id="1048632" name="Footer Placeholder 5"/>
          <p:cNvSpPr>
            <a:spLocks noGrp="1"/>
          </p:cNvSpPr>
          <p:nvPr>
            <p:ph type="ftr" sz="quarter" idx="11"/>
          </p:nvPr>
        </p:nvSpPr>
        <p:spPr/>
        <p:txBody>
          <a:bodyPr/>
          <a:p>
            <a:endParaRPr lang="en-US"/>
          </a:p>
        </p:txBody>
      </p:sp>
      <p:sp>
        <p:nvSpPr>
          <p:cNvPr id="1048633"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7" name=""/>
        <p:cNvGrpSpPr/>
        <p:nvPr/>
      </p:nvGrpSpPr>
      <p:grpSpPr>
        <a:xfrm>
          <a:off x="0" y="0"/>
          <a:ext cx="0" cy="0"/>
          <a:chOff x="0" y="0"/>
          <a:chExt cx="0" cy="0"/>
        </a:xfrm>
      </p:grpSpPr>
      <p:sp>
        <p:nvSpPr>
          <p:cNvPr id="1048634" name="Title 1"/>
          <p:cNvSpPr>
            <a:spLocks noGrp="1"/>
          </p:cNvSpPr>
          <p:nvPr>
            <p:ph type="title"/>
          </p:nvPr>
        </p:nvSpPr>
        <p:spPr/>
        <p:txBody>
          <a:bodyPr/>
          <a:p>
            <a:r>
              <a:rPr lang="en-US"/>
              <a:t>Click to edit Master title style</a:t>
            </a:r>
          </a:p>
        </p:txBody>
      </p:sp>
      <p:sp>
        <p:nvSpPr>
          <p:cNvPr id="1048635"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6" name="Date Placeholder 3"/>
          <p:cNvSpPr>
            <a:spLocks noGrp="1"/>
          </p:cNvSpPr>
          <p:nvPr>
            <p:ph type="dt" sz="half" idx="10"/>
          </p:nvPr>
        </p:nvSpPr>
        <p:spPr/>
        <p:txBody>
          <a:bodyPr/>
          <a:p>
            <a:fld id="{1D8BD707-D9CF-40AE-B4C6-C98DA3205C09}" type="datetimeFigureOut">
              <a:rPr lang="en-US" smtClean="0"/>
              <a:t>7/3/2026</a:t>
            </a:fld>
            <a:endParaRPr lang="en-US"/>
          </a:p>
        </p:txBody>
      </p:sp>
      <p:sp>
        <p:nvSpPr>
          <p:cNvPr id="1048637" name="Footer Placeholder 4"/>
          <p:cNvSpPr>
            <a:spLocks noGrp="1"/>
          </p:cNvSpPr>
          <p:nvPr>
            <p:ph type="ftr" sz="quarter" idx="11"/>
          </p:nvPr>
        </p:nvSpPr>
        <p:spPr/>
        <p:txBody>
          <a:bodyPr/>
          <a:p>
            <a:endParaRPr lang="en-US"/>
          </a:p>
        </p:txBody>
      </p:sp>
      <p:sp>
        <p:nvSpPr>
          <p:cNvPr id="104863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4" name=""/>
        <p:cNvGrpSpPr/>
        <p:nvPr/>
      </p:nvGrpSpPr>
      <p:grpSpPr>
        <a:xfrm>
          <a:off x="0" y="0"/>
          <a:ext cx="0" cy="0"/>
          <a:chOff x="0" y="0"/>
          <a:chExt cx="0" cy="0"/>
        </a:xfrm>
      </p:grpSpPr>
      <p:sp>
        <p:nvSpPr>
          <p:cNvPr id="1048618"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619"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20" name="Date Placeholder 3"/>
          <p:cNvSpPr>
            <a:spLocks noGrp="1"/>
          </p:cNvSpPr>
          <p:nvPr>
            <p:ph type="dt" sz="half" idx="10"/>
          </p:nvPr>
        </p:nvSpPr>
        <p:spPr/>
        <p:txBody>
          <a:bodyPr/>
          <a:p>
            <a:fld id="{1D8BD707-D9CF-40AE-B4C6-C98DA3205C09}" type="datetimeFigureOut">
              <a:rPr lang="en-US" smtClean="0"/>
              <a:t>7/3/2026</a:t>
            </a:fld>
            <a:endParaRPr lang="en-US"/>
          </a:p>
        </p:txBody>
      </p:sp>
      <p:sp>
        <p:nvSpPr>
          <p:cNvPr id="1048621" name="Footer Placeholder 4"/>
          <p:cNvSpPr>
            <a:spLocks noGrp="1"/>
          </p:cNvSpPr>
          <p:nvPr>
            <p:ph type="ftr" sz="quarter" idx="11"/>
          </p:nvPr>
        </p:nvSpPr>
        <p:spPr/>
        <p:txBody>
          <a:bodyPr/>
          <a:p>
            <a:endParaRPr lang="en-US"/>
          </a:p>
        </p:txBody>
      </p:sp>
      <p:sp>
        <p:nvSpPr>
          <p:cNvPr id="104862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3"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7/3/2026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jpeg"/><Relationship Id="rId7" Type="http://schemas.openxmlformats.org/officeDocument/2006/relationships/image" Target="../media/image8.png"/><Relationship Id="rId8" Type="http://schemas.openxmlformats.org/officeDocument/2006/relationships/hyperlink" Target="https://www.bhf.org.uk/what-we-do/news-from-the-bhf/news-archive/2026/may/silent-killer-warning-5-million-unaware-high-blood-pressure" TargetMode="External"/><Relationship Id="rId9" Type="http://schemas.openxmlformats.org/officeDocument/2006/relationships/hyperlink" Target="https://doi.org/10.1016/j.arr.2016.01.007" TargetMode="External"/><Relationship Id="rId10" Type="http://schemas.openxmlformats.org/officeDocument/2006/relationships/hyperlink" Target="https://www.cdc.gov/high-blood-pressure/risk-factors/index.html" TargetMode="External"/><Relationship Id="rId11" Type="http://schemas.openxmlformats.org/officeDocument/2006/relationships/hyperlink" Target="https://www.cdc.gov/high-blood-pressure/data-research/facts-stats/index.html" TargetMode="External"/><Relationship Id="rId12" Type="http://schemas.openxmlformats.org/officeDocument/2006/relationships/hyperlink" Target="https://doi.org/10.1038/s41598-021-92143-w" TargetMode="External"/><Relationship Id="rId13" Type="http://schemas.openxmlformats.org/officeDocument/2006/relationships/hyperlink" Target="https://doi.org/10.1186/s13690-025-01781-3" TargetMode="External"/><Relationship Id="rId14" Type="http://schemas.openxmlformats.org/officeDocument/2006/relationships/hyperlink" Target="https://doi.org/10.1136/bmjmed-2025-001556" TargetMode="External"/><Relationship Id="rId15" Type="http://schemas.openxmlformats.org/officeDocument/2006/relationships/hyperlink" Target="https://doi.org/10.1007/s00392-022-02092-1" TargetMode="External"/><Relationship Id="rId16" Type="http://schemas.openxmlformats.org/officeDocument/2006/relationships/hyperlink" Target="https://digital.nhs.uk/data-and-information/publications/statistical/health-survey-for-england/2021-part-2/adult-health-hypertension" TargetMode="External"/><Relationship Id="rId17" Type="http://schemas.openxmlformats.org/officeDocument/2006/relationships/hyperlink" Target="https://www.who.int/health-topics/hypertension%23tab=tab_1" TargetMode="External"/><Relationship Id="rId18" Type="http://schemas.openxmlformats.org/officeDocument/2006/relationships/hyperlink" Target="https://www.emro.who.int/world-health-days/2013/physical-activity-factsheet-2013.html" TargetMode="External"/><Relationship Id="rId19" Type="http://schemas.openxmlformats.org/officeDocument/2006/relationships/hyperlink" Target="https://www.who.int/news/item/23-09-2025-uncontrolled-high-blood-pressure-puts-over-a-billion-people-at-risk" TargetMode="External"/><Relationship Id="rId20" Type="http://schemas.openxmlformats.org/officeDocument/2006/relationships/hyperlink" Target="https://doi.org/10.1186/s12963-026-00454-9" TargetMode="External"/><Relationship Id="rId2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21" name=""/>
        <p:cNvGrpSpPr/>
        <p:nvPr/>
      </p:nvGrpSpPr>
      <p:grpSpPr>
        <a:xfrm>
          <a:off x="0" y="0"/>
          <a:ext cx="0" cy="0"/>
          <a:chOff x="0" y="0"/>
          <a:chExt cx="0" cy="0"/>
        </a:xfrm>
      </p:grpSpPr>
      <p:sp>
        <p:nvSpPr>
          <p:cNvPr id="1048605" name="TextBox 1"/>
          <p:cNvSpPr txBox="1"/>
          <p:nvPr/>
        </p:nvSpPr>
        <p:spPr>
          <a:xfrm>
            <a:off x="3358243" y="3404054"/>
            <a:ext cx="7620000" cy="461665"/>
          </a:xfrm>
          <a:prstGeom prst="rect"/>
          <a:noFill/>
        </p:spPr>
        <p:txBody>
          <a:bodyPr rtlCol="0" wrap="square">
            <a:spAutoFit/>
          </a:bodyPr>
          <a:p>
            <a:pPr algn="ctr"/>
            <a:r>
              <a:rPr dirty="0" sz="2400" lang="en-IN"/>
              <a:t>PRACTICE BASED RESEARCH</a:t>
            </a:r>
          </a:p>
        </p:txBody>
      </p:sp>
      <p:sp>
        <p:nvSpPr>
          <p:cNvPr id="1048606" name="TextBox 2"/>
          <p:cNvSpPr txBox="1"/>
          <p:nvPr/>
        </p:nvSpPr>
        <p:spPr>
          <a:xfrm>
            <a:off x="2443843" y="5048250"/>
            <a:ext cx="9448800" cy="1348740"/>
          </a:xfrm>
          <a:prstGeom prst="rect"/>
          <a:noFill/>
        </p:spPr>
        <p:txBody>
          <a:bodyPr rtlCol="0" wrap="square">
            <a:spAutoFit/>
          </a:bodyPr>
          <a:p>
            <a:pPr algn="ctr"/>
            <a:r>
              <a:rPr b="1" dirty="0" sz="2800" lang="en-GB"/>
              <a:t>Prevalence, Risk Factors and Interventions for Hypertension Among Elderly People in the United Kingdom: A Systematic Review</a:t>
            </a:r>
            <a:endParaRPr dirty="0" sz="2800" lang="en-US" spc="-300">
              <a:solidFill>
                <a:srgbClr val="FFF9F3"/>
              </a:solidFill>
              <a:latin typeface="Times New Roman" panose="02020603050405020304" pitchFamily="18" charset="0"/>
              <a:ea typeface="Open Sauce"/>
              <a:cs typeface="Times New Roman" panose="02020603050405020304" pitchFamily="18" charset="0"/>
              <a:sym typeface="Open Sauce"/>
            </a:endParaRPr>
          </a:p>
        </p:txBody>
      </p:sp>
      <p:sp>
        <p:nvSpPr>
          <p:cNvPr id="1048607" name="TextBox 3"/>
          <p:cNvSpPr txBox="1"/>
          <p:nvPr/>
        </p:nvSpPr>
        <p:spPr>
          <a:xfrm>
            <a:off x="4584700" y="7846608"/>
            <a:ext cx="5029200" cy="3291840"/>
          </a:xfrm>
          <a:prstGeom prst="rect"/>
          <a:noFill/>
        </p:spPr>
        <p:txBody>
          <a:bodyPr rtlCol="0" wrap="square">
            <a:spAutoFit/>
          </a:bodyPr>
          <a:p>
            <a:pPr algn="ctr">
              <a:lnSpc>
                <a:spcPct val="150000"/>
              </a:lnSpc>
            </a:pPr>
            <a:r>
              <a:rPr dirty="0" sz="2400" lang="en-IN"/>
              <a:t>Student Name: </a:t>
            </a:r>
            <a:r>
              <a:rPr b="1" dirty="0" sz="2400" lang="en-IN"/>
              <a:t>MD ASEIQUR RAHAMAN </a:t>
            </a:r>
            <a:r>
              <a:rPr dirty="0" sz="2400" lang="en-IN"/>
              <a:t> </a:t>
            </a:r>
          </a:p>
          <a:p>
            <a:pPr algn="ctr">
              <a:lnSpc>
                <a:spcPct val="150000"/>
              </a:lnSpc>
            </a:pPr>
            <a:r>
              <a:rPr dirty="0" sz="2400" lang="en-IN"/>
              <a:t>Student ID: </a:t>
            </a:r>
            <a:r>
              <a:rPr b="1" dirty="0" sz="2400" lang="en-IN"/>
              <a:t>2524402</a:t>
            </a:r>
            <a:endParaRPr dirty="0" sz="2400" lang="en-IN"/>
          </a:p>
          <a:p>
            <a:pPr algn="ctr">
              <a:lnSpc>
                <a:spcPct val="150000"/>
              </a:lnSpc>
            </a:pPr>
            <a:r>
              <a:rPr dirty="0" sz="2400" lang="en-IN"/>
              <a:t>Module Code: LCHS7008_LON</a:t>
            </a:r>
          </a:p>
          <a:p>
            <a:pPr algn="ctr">
              <a:lnSpc>
                <a:spcPct val="150000"/>
              </a:lnSpc>
            </a:pPr>
            <a:r>
              <a:rPr dirty="0" sz="2400" lang="en-IN"/>
              <a:t>Lecturer Name: Oluwadamilola Tayo</a:t>
            </a:r>
          </a:p>
        </p:txBody>
      </p:sp>
      <p:sp>
        <p:nvSpPr>
          <p:cNvPr id="1048608" name="TextBox 4"/>
          <p:cNvSpPr txBox="1"/>
          <p:nvPr/>
        </p:nvSpPr>
        <p:spPr>
          <a:xfrm>
            <a:off x="558800" y="17087850"/>
            <a:ext cx="11125200" cy="1158240"/>
          </a:xfrm>
          <a:prstGeom prst="rect"/>
          <a:noFill/>
        </p:spPr>
        <p:txBody>
          <a:bodyPr rtlCol="0" wrap="square">
            <a:spAutoFit/>
          </a:bodyPr>
          <a:p>
            <a:r>
              <a:rPr b="1" dirty="0" lang="en-IN"/>
              <a:t>Acknowledgement of the use of AI tools</a:t>
            </a:r>
          </a:p>
          <a:p>
            <a:r>
              <a:rPr dirty="0" lang="en-IN"/>
              <a:t>I confirm that I have not used any AI tools in the research and the creation of the assignment task. I confirm that I have not presented any AI generated materials as my own work. I confirm I have copes of my drafts, notes, and other resources I used, which I may be asked to provide as evidence</a:t>
            </a:r>
          </a:p>
        </p:txBody>
      </p:sp>
      <p:pic>
        <p:nvPicPr>
          <p:cNvPr id="2097159" name="Picture 6"/>
          <p:cNvPicPr>
            <a:picLocks noChangeAspect="1"/>
          </p:cNvPicPr>
          <p:nvPr/>
        </p:nvPicPr>
        <p:blipFill>
          <a:blip xmlns:r="http://schemas.openxmlformats.org/officeDocument/2006/relationships" r:embed="rId1"/>
          <a:stretch>
            <a:fillRect/>
          </a:stretch>
        </p:blipFill>
        <p:spPr>
          <a:xfrm>
            <a:off x="1384300" y="1312377"/>
            <a:ext cx="3462489" cy="1384995"/>
          </a:xfrm>
          <a:prstGeom prst="rec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6" name=""/>
        <p:cNvGrpSpPr/>
        <p:nvPr/>
      </p:nvGrpSpPr>
      <p:grpSpPr>
        <a:xfrm>
          <a:off x="0" y="0"/>
          <a:ext cx="0" cy="0"/>
          <a:chOff x="0" y="0"/>
          <a:chExt cx="0" cy="0"/>
        </a:xfrm>
      </p:grpSpPr>
      <p:grpSp>
        <p:nvGrpSpPr>
          <p:cNvPr id="17" name="Group 5"/>
          <p:cNvGrpSpPr/>
          <p:nvPr/>
        </p:nvGrpSpPr>
        <p:grpSpPr>
          <a:xfrm>
            <a:off x="705182" y="497850"/>
            <a:ext cx="5524849" cy="8327248"/>
            <a:chOff x="0" y="0"/>
            <a:chExt cx="672348" cy="403036"/>
          </a:xfrm>
        </p:grpSpPr>
        <p:sp>
          <p:nvSpPr>
            <p:cNvPr id="1048584" name="Freeform 6"/>
            <p:cNvSpPr/>
            <p:nvPr/>
          </p:nvSpPr>
          <p:spPr>
            <a:xfrm>
              <a:off x="0" y="0"/>
              <a:ext cx="672348" cy="403036"/>
            </a:xfrm>
            <a:custGeom>
              <a:avLst/>
              <a:ahLst/>
              <a:rect l="l" t="t" r="r" b="b"/>
              <a:pathLst>
                <a:path w="672348" h="403036">
                  <a:moveTo>
                    <a:pt x="46596" y="0"/>
                  </a:moveTo>
                  <a:lnTo>
                    <a:pt x="625752" y="0"/>
                  </a:lnTo>
                  <a:cubicBezTo>
                    <a:pt x="638110" y="0"/>
                    <a:pt x="649962" y="4909"/>
                    <a:pt x="658700" y="13648"/>
                  </a:cubicBezTo>
                  <a:cubicBezTo>
                    <a:pt x="667438" y="22386"/>
                    <a:pt x="672348" y="34238"/>
                    <a:pt x="672348" y="46596"/>
                  </a:cubicBezTo>
                  <a:lnTo>
                    <a:pt x="672348" y="356440"/>
                  </a:lnTo>
                  <a:cubicBezTo>
                    <a:pt x="672348" y="368798"/>
                    <a:pt x="667438" y="380650"/>
                    <a:pt x="658700" y="389388"/>
                  </a:cubicBezTo>
                  <a:cubicBezTo>
                    <a:pt x="649962" y="398127"/>
                    <a:pt x="638110" y="403036"/>
                    <a:pt x="625752" y="403036"/>
                  </a:cubicBezTo>
                  <a:lnTo>
                    <a:pt x="46596" y="403036"/>
                  </a:lnTo>
                  <a:cubicBezTo>
                    <a:pt x="20862" y="403036"/>
                    <a:pt x="0" y="382174"/>
                    <a:pt x="0" y="356440"/>
                  </a:cubicBezTo>
                  <a:lnTo>
                    <a:pt x="0" y="46596"/>
                  </a:lnTo>
                  <a:cubicBezTo>
                    <a:pt x="0" y="34238"/>
                    <a:pt x="4909" y="22386"/>
                    <a:pt x="13648" y="13648"/>
                  </a:cubicBezTo>
                  <a:cubicBezTo>
                    <a:pt x="22386" y="4909"/>
                    <a:pt x="34238" y="0"/>
                    <a:pt x="46596" y="0"/>
                  </a:cubicBezTo>
                  <a:close/>
                </a:path>
              </a:pathLst>
            </a:custGeom>
            <a:solidFill>
              <a:srgbClr val="FFBD59"/>
            </a:solidFill>
          </p:spPr>
        </p:sp>
        <p:sp>
          <p:nvSpPr>
            <p:cNvPr id="1048585" name="TextBox 7"/>
            <p:cNvSpPr txBox="1"/>
            <p:nvPr/>
          </p:nvSpPr>
          <p:spPr>
            <a:xfrm>
              <a:off x="0" y="-47625"/>
              <a:ext cx="672348" cy="450661"/>
            </a:xfrm>
            <a:prstGeom prst="rect"/>
          </p:spPr>
          <p:txBody>
            <a:bodyPr anchor="ctr" bIns="50800" lIns="50800" rIns="50800" rtlCol="0" tIns="50800"/>
            <a:p>
              <a:pPr algn="ctr">
                <a:lnSpc>
                  <a:spcPts val="3499"/>
                </a:lnSpc>
              </a:pPr>
              <a:endParaRPr>
                <a:latin typeface="Times New Roman" panose="02020603050405020304" pitchFamily="18" charset="0"/>
                <a:cs typeface="Times New Roman" panose="02020603050405020304" pitchFamily="18" charset="0"/>
              </a:endParaRPr>
            </a:p>
          </p:txBody>
        </p:sp>
      </p:grpSp>
      <p:grpSp>
        <p:nvGrpSpPr>
          <p:cNvPr id="18" name="Group 12"/>
          <p:cNvGrpSpPr/>
          <p:nvPr/>
        </p:nvGrpSpPr>
        <p:grpSpPr>
          <a:xfrm>
            <a:off x="6035314" y="497851"/>
            <a:ext cx="8136527" cy="8327248"/>
            <a:chOff x="0" y="0"/>
            <a:chExt cx="1205544" cy="900550"/>
          </a:xfrm>
        </p:grpSpPr>
        <p:sp>
          <p:nvSpPr>
            <p:cNvPr id="1048586" name="Freeform 13"/>
            <p:cNvSpPr/>
            <p:nvPr/>
          </p:nvSpPr>
          <p:spPr>
            <a:xfrm>
              <a:off x="0" y="0"/>
              <a:ext cx="1205544" cy="900550"/>
            </a:xfrm>
            <a:custGeom>
              <a:avLst/>
              <a:ahLst/>
              <a:rect l="l" t="t" r="r" b="b"/>
              <a:pathLst>
                <a:path w="1205544" h="900550">
                  <a:moveTo>
                    <a:pt x="25987" y="0"/>
                  </a:moveTo>
                  <a:lnTo>
                    <a:pt x="1179557" y="0"/>
                  </a:lnTo>
                  <a:cubicBezTo>
                    <a:pt x="1186449" y="0"/>
                    <a:pt x="1193059" y="2738"/>
                    <a:pt x="1197933" y="7611"/>
                  </a:cubicBezTo>
                  <a:cubicBezTo>
                    <a:pt x="1202806" y="12485"/>
                    <a:pt x="1205544" y="19095"/>
                    <a:pt x="1205544" y="25987"/>
                  </a:cubicBezTo>
                  <a:lnTo>
                    <a:pt x="1205544" y="874563"/>
                  </a:lnTo>
                  <a:cubicBezTo>
                    <a:pt x="1205544" y="881455"/>
                    <a:pt x="1202806" y="888065"/>
                    <a:pt x="1197933" y="892938"/>
                  </a:cubicBezTo>
                  <a:cubicBezTo>
                    <a:pt x="1193059" y="897812"/>
                    <a:pt x="1186449" y="900550"/>
                    <a:pt x="1179557" y="900550"/>
                  </a:cubicBezTo>
                  <a:lnTo>
                    <a:pt x="25987" y="900550"/>
                  </a:lnTo>
                  <a:cubicBezTo>
                    <a:pt x="19095" y="900550"/>
                    <a:pt x="12485" y="897812"/>
                    <a:pt x="7611" y="892938"/>
                  </a:cubicBezTo>
                  <a:cubicBezTo>
                    <a:pt x="2738" y="888065"/>
                    <a:pt x="0" y="881455"/>
                    <a:pt x="0" y="874563"/>
                  </a:cubicBezTo>
                  <a:lnTo>
                    <a:pt x="0" y="25987"/>
                  </a:lnTo>
                  <a:cubicBezTo>
                    <a:pt x="0" y="19095"/>
                    <a:pt x="2738" y="12485"/>
                    <a:pt x="7611" y="7611"/>
                  </a:cubicBezTo>
                  <a:cubicBezTo>
                    <a:pt x="12485" y="2738"/>
                    <a:pt x="19095" y="0"/>
                    <a:pt x="25987" y="0"/>
                  </a:cubicBezTo>
                  <a:close/>
                </a:path>
              </a:pathLst>
            </a:custGeom>
            <a:solidFill>
              <a:srgbClr val="FFBD59"/>
            </a:solidFill>
          </p:spPr>
        </p:sp>
        <p:sp>
          <p:nvSpPr>
            <p:cNvPr id="1048587" name="TextBox 14"/>
            <p:cNvSpPr txBox="1"/>
            <p:nvPr/>
          </p:nvSpPr>
          <p:spPr>
            <a:xfrm>
              <a:off x="0" y="-47625"/>
              <a:ext cx="1205544" cy="948175"/>
            </a:xfrm>
            <a:prstGeom prst="rect"/>
          </p:spPr>
          <p:txBody>
            <a:bodyPr anchor="ctr" bIns="50800" lIns="50800" rIns="50800" rtlCol="0" tIns="50800"/>
            <a:p>
              <a:pPr algn="ctr">
                <a:lnSpc>
                  <a:spcPts val="3499"/>
                </a:lnSpc>
              </a:pPr>
              <a:endParaRPr>
                <a:latin typeface="Times New Roman" panose="02020603050405020304" pitchFamily="18" charset="0"/>
                <a:cs typeface="Times New Roman" panose="02020603050405020304" pitchFamily="18" charset="0"/>
              </a:endParaRPr>
            </a:p>
          </p:txBody>
        </p:sp>
      </p:grpSp>
      <p:grpSp>
        <p:nvGrpSpPr>
          <p:cNvPr id="19" name="Group 20"/>
          <p:cNvGrpSpPr/>
          <p:nvPr/>
        </p:nvGrpSpPr>
        <p:grpSpPr>
          <a:xfrm>
            <a:off x="296493" y="9043452"/>
            <a:ext cx="8006822" cy="12159813"/>
            <a:chOff x="0" y="0"/>
            <a:chExt cx="1120884" cy="1026342"/>
          </a:xfrm>
        </p:grpSpPr>
        <p:sp>
          <p:nvSpPr>
            <p:cNvPr id="1048588" name="Freeform 21"/>
            <p:cNvSpPr/>
            <p:nvPr/>
          </p:nvSpPr>
          <p:spPr>
            <a:xfrm>
              <a:off x="0" y="0"/>
              <a:ext cx="1120884" cy="1026342"/>
            </a:xfrm>
            <a:custGeom>
              <a:avLst/>
              <a:ahLst/>
              <a:rect l="l" t="t" r="r" b="b"/>
              <a:pathLst>
                <a:path w="1120884" h="1026342">
                  <a:moveTo>
                    <a:pt x="27950" y="0"/>
                  </a:moveTo>
                  <a:lnTo>
                    <a:pt x="1092934" y="0"/>
                  </a:lnTo>
                  <a:cubicBezTo>
                    <a:pt x="1100347" y="0"/>
                    <a:pt x="1107456" y="2945"/>
                    <a:pt x="1112698" y="8186"/>
                  </a:cubicBezTo>
                  <a:cubicBezTo>
                    <a:pt x="1117940" y="13428"/>
                    <a:pt x="1120884" y="20537"/>
                    <a:pt x="1120884" y="27950"/>
                  </a:cubicBezTo>
                  <a:lnTo>
                    <a:pt x="1120884" y="998392"/>
                  </a:lnTo>
                  <a:cubicBezTo>
                    <a:pt x="1120884" y="1005805"/>
                    <a:pt x="1117940" y="1012914"/>
                    <a:pt x="1112698" y="1018156"/>
                  </a:cubicBezTo>
                  <a:cubicBezTo>
                    <a:pt x="1107456" y="1023397"/>
                    <a:pt x="1100347" y="1026342"/>
                    <a:pt x="1092934" y="1026342"/>
                  </a:cubicBezTo>
                  <a:lnTo>
                    <a:pt x="27950" y="1026342"/>
                  </a:lnTo>
                  <a:cubicBezTo>
                    <a:pt x="20537" y="1026342"/>
                    <a:pt x="13428" y="1023397"/>
                    <a:pt x="8186" y="1018156"/>
                  </a:cubicBezTo>
                  <a:cubicBezTo>
                    <a:pt x="2945" y="1012914"/>
                    <a:pt x="0" y="1005805"/>
                    <a:pt x="0" y="998392"/>
                  </a:cubicBezTo>
                  <a:lnTo>
                    <a:pt x="0" y="27950"/>
                  </a:lnTo>
                  <a:cubicBezTo>
                    <a:pt x="0" y="20537"/>
                    <a:pt x="2945" y="13428"/>
                    <a:pt x="8186" y="8186"/>
                  </a:cubicBezTo>
                  <a:cubicBezTo>
                    <a:pt x="13428" y="2945"/>
                    <a:pt x="20537" y="0"/>
                    <a:pt x="27950" y="0"/>
                  </a:cubicBezTo>
                  <a:close/>
                </a:path>
              </a:pathLst>
            </a:custGeom>
            <a:solidFill>
              <a:srgbClr val="FFBD59"/>
            </a:solidFill>
          </p:spPr>
        </p:sp>
        <p:sp>
          <p:nvSpPr>
            <p:cNvPr id="1048589" name="TextBox 22"/>
            <p:cNvSpPr txBox="1"/>
            <p:nvPr/>
          </p:nvSpPr>
          <p:spPr>
            <a:xfrm>
              <a:off x="0" y="-47625"/>
              <a:ext cx="1120884" cy="1073967"/>
            </a:xfrm>
            <a:prstGeom prst="rect"/>
          </p:spPr>
          <p:txBody>
            <a:bodyPr anchor="ctr" bIns="50800" lIns="50800" rIns="50800" rtlCol="0" tIns="50800"/>
            <a:p>
              <a:pPr algn="ctr">
                <a:lnSpc>
                  <a:spcPts val="3499"/>
                </a:lnSpc>
              </a:pPr>
              <a:endParaRPr>
                <a:latin typeface="Times New Roman" panose="02020603050405020304" pitchFamily="18" charset="0"/>
                <a:cs typeface="Times New Roman" panose="02020603050405020304" pitchFamily="18" charset="0"/>
              </a:endParaRPr>
            </a:p>
          </p:txBody>
        </p:sp>
      </p:grpSp>
      <p:sp>
        <p:nvSpPr>
          <p:cNvPr id="1048590" name="TextBox 31"/>
          <p:cNvSpPr txBox="1"/>
          <p:nvPr/>
        </p:nvSpPr>
        <p:spPr>
          <a:xfrm>
            <a:off x="775563" y="754305"/>
            <a:ext cx="5388276" cy="3733673"/>
          </a:xfrm>
          <a:prstGeom prst="rect"/>
        </p:spPr>
        <p:txBody>
          <a:bodyPr anchor="t" bIns="0" lIns="0" rIns="0" rtlCol="0" tIns="0" wrap="square">
            <a:spAutoFit/>
          </a:bodyPr>
          <a:p>
            <a:pPr algn="just">
              <a:lnSpc>
                <a:spcPts val="2799"/>
              </a:lnSpc>
              <a:spcBef>
                <a:spcPct val="0"/>
              </a:spcBef>
            </a:pPr>
            <a:r>
              <a:rPr b="1" dirty="0" sz="2400" lang="en-US">
                <a:solidFill>
                  <a:srgbClr val="000000"/>
                </a:solidFill>
                <a:latin typeface="Times New Roman" panose="02020603050405020304" pitchFamily="18" charset="0"/>
                <a:ea typeface="Aileron Bold"/>
                <a:cs typeface="Times New Roman" panose="02020603050405020304" pitchFamily="18" charset="0"/>
                <a:sym typeface="Aileron Bold"/>
              </a:rPr>
              <a:t>Background and Prevalence</a:t>
            </a:r>
          </a:p>
          <a:p>
            <a:pPr algn="just">
              <a:lnSpc>
                <a:spcPts val="1400"/>
              </a:lnSpc>
              <a:spcBef>
                <a:spcPct val="0"/>
              </a:spcBef>
            </a:pPr>
            <a:r>
              <a:rPr dirty="0" sz="1200" lang="en-GB">
                <a:latin typeface="Times New Roman" panose="02020603050405020304" pitchFamily="18" charset="0"/>
                <a:cs typeface="Times New Roman" panose="02020603050405020304" pitchFamily="18" charset="0"/>
              </a:rPr>
              <a:t>Definition: </a:t>
            </a:r>
            <a:r>
              <a:rPr dirty="0" sz="1200" lang="en-US">
                <a:latin typeface="Times New Roman" panose="02020603050405020304" pitchFamily="18" charset="0"/>
                <a:cs typeface="Times New Roman" panose="02020603050405020304" pitchFamily="18" charset="0"/>
              </a:rPr>
              <a:t>Hypertension refers to a chronic medical condition in which blood pressure remains consistently elevated, increasing the risk of cardiovascular disease, stroke, kidney disease, and other health complications. Prevalence describes the proportion of individuals within a population who have hypertension during a specific period, indicating the overall burden of the condition</a:t>
            </a:r>
            <a:r>
              <a:rPr dirty="0" sz="1200" lang="en-US">
                <a:latin typeface="Times New Roman" panose="02020603050405020304" pitchFamily="18" charset="0"/>
                <a:cs typeface="Times New Roman" panose="02020603050405020304" pitchFamily="18" charset="0"/>
              </a:rPr>
              <a:t>.</a:t>
            </a:r>
            <a:r>
              <a:rPr dirty="0" sz="1200" lang="en-US">
                <a:latin typeface="Times New Roman" panose="02020603050405020304" pitchFamily="18" charset="0"/>
                <a:cs typeface="Times New Roman" panose="02020603050405020304" pitchFamily="18" charset="0"/>
              </a:rPr>
              <a:t> </a:t>
            </a:r>
            <a:r>
              <a:rPr dirty="0" sz="1200" lang="en-US">
                <a:latin typeface="Times New Roman" panose="02020603050405020304" pitchFamily="18" charset="0"/>
                <a:cs typeface="Times New Roman" panose="02020603050405020304" pitchFamily="18" charset="0"/>
              </a:rPr>
              <a:t>(</a:t>
            </a:r>
            <a:r>
              <a:rPr dirty="0" sz="1200" lang="en-US">
                <a:latin typeface="Times New Roman" panose="02020603050405020304" pitchFamily="18" charset="0"/>
                <a:cs typeface="Times New Roman" panose="02020603050405020304" pitchFamily="18" charset="0"/>
              </a:rPr>
              <a:t>W</a:t>
            </a:r>
            <a:r>
              <a:rPr dirty="0" sz="1200" lang="en-US">
                <a:latin typeface="Times New Roman" panose="02020603050405020304" pitchFamily="18" charset="0"/>
                <a:cs typeface="Times New Roman" panose="02020603050405020304" pitchFamily="18" charset="0"/>
              </a:rPr>
              <a:t>H</a:t>
            </a:r>
            <a:r>
              <a:rPr dirty="0" sz="1200" lang="en-US">
                <a:latin typeface="Times New Roman" panose="02020603050405020304" pitchFamily="18" charset="0"/>
                <a:cs typeface="Times New Roman" panose="02020603050405020304" pitchFamily="18" charset="0"/>
              </a:rPr>
              <a:t>O</a:t>
            </a:r>
            <a:r>
              <a:rPr dirty="0" sz="1200" lang="en-US">
                <a:latin typeface="Times New Roman" panose="02020603050405020304" pitchFamily="18" charset="0"/>
                <a:cs typeface="Times New Roman" panose="02020603050405020304" pitchFamily="18" charset="0"/>
              </a:rPr>
              <a:t>,</a:t>
            </a:r>
            <a:r>
              <a:rPr dirty="0" sz="1200" lang="en-US">
                <a:latin typeface="Times New Roman" panose="02020603050405020304" pitchFamily="18" charset="0"/>
                <a:cs typeface="Times New Roman" panose="02020603050405020304" pitchFamily="18" charset="0"/>
              </a:rPr>
              <a:t> </a:t>
            </a:r>
            <a:r>
              <a:rPr dirty="0" sz="1200" lang="en-US">
                <a:latin typeface="Times New Roman" panose="02020603050405020304" pitchFamily="18" charset="0"/>
                <a:cs typeface="Times New Roman" panose="02020603050405020304" pitchFamily="18" charset="0"/>
              </a:rPr>
              <a:t>2</a:t>
            </a:r>
            <a:r>
              <a:rPr dirty="0" sz="1200" lang="en-US">
                <a:latin typeface="Times New Roman" panose="02020603050405020304" pitchFamily="18" charset="0"/>
                <a:cs typeface="Times New Roman" panose="02020603050405020304" pitchFamily="18" charset="0"/>
              </a:rPr>
              <a:t>0</a:t>
            </a:r>
            <a:r>
              <a:rPr dirty="0" sz="1200" lang="en-US">
                <a:latin typeface="Times New Roman" panose="02020603050405020304" pitchFamily="18" charset="0"/>
                <a:cs typeface="Times New Roman" panose="02020603050405020304" pitchFamily="18" charset="0"/>
              </a:rPr>
              <a:t>2</a:t>
            </a:r>
            <a:r>
              <a:rPr dirty="0" sz="1200" lang="en-US">
                <a:latin typeface="Times New Roman" panose="02020603050405020304" pitchFamily="18" charset="0"/>
                <a:cs typeface="Times New Roman" panose="02020603050405020304" pitchFamily="18" charset="0"/>
              </a:rPr>
              <a:t>3</a:t>
            </a:r>
            <a:r>
              <a:rPr dirty="0" sz="1200" lang="en-US">
                <a:latin typeface="Times New Roman" panose="02020603050405020304" pitchFamily="18" charset="0"/>
                <a:cs typeface="Times New Roman" panose="02020603050405020304" pitchFamily="18" charset="0"/>
              </a:rPr>
              <a:t>)</a:t>
            </a:r>
            <a:endParaRPr dirty="0" sz="1200" lang="en-GB">
              <a:latin typeface="Times New Roman" panose="02020603050405020304" pitchFamily="18" charset="0"/>
              <a:cs typeface="Times New Roman" panose="02020603050405020304" pitchFamily="18" charset="0"/>
            </a:endParaRPr>
          </a:p>
          <a:p>
            <a:pPr algn="just">
              <a:lnSpc>
                <a:spcPts val="1400"/>
              </a:lnSpc>
              <a:spcBef>
                <a:spcPct val="0"/>
              </a:spcBef>
            </a:pPr>
            <a:r>
              <a:rPr dirty="0" sz="1200" lang="en-GB">
                <a:latin typeface="Times New Roman" panose="02020603050405020304" pitchFamily="18" charset="0"/>
                <a:cs typeface="Times New Roman" panose="02020603050405020304" pitchFamily="18" charset="0"/>
              </a:rPr>
              <a:t>High blood pressure or hypertension is one of the commonest chronic ailments in the older generation of people all over the world and constitutes a major public health issue in the United Kingdom. High blood pressure is the commonest risk factor for cardiovascular disease, stroke, heart failure, kidney failure, and early deaths (CDC, 2025). Hypertension becomes more common with increasing age because of various physiological changes, hardening of the arteries and risk factors related to lifestyle. As per data from the World Health Organization (WHO, 2025), there are roughly 1 billion adults with hypertension all over the world, with maximum cases of hypertension found in those who are above 60 years old. In the UK, hypertension is present in almost one-third of adults, particularly in the elderly population.</a:t>
            </a:r>
          </a:p>
          <a:p>
            <a:pPr algn="just">
              <a:lnSpc>
                <a:spcPts val="1400"/>
              </a:lnSpc>
              <a:spcBef>
                <a:spcPct val="0"/>
              </a:spcBef>
            </a:pPr>
            <a:endParaRPr dirty="0" sz="1100" lang="en-GB">
              <a:latin typeface="Times New Roman" panose="02020603050405020304" pitchFamily="18" charset="0"/>
              <a:cs typeface="Times New Roman" panose="02020603050405020304" pitchFamily="18" charset="0"/>
            </a:endParaRPr>
          </a:p>
          <a:p>
            <a:pPr algn="just">
              <a:lnSpc>
                <a:spcPts val="1400"/>
              </a:lnSpc>
              <a:spcBef>
                <a:spcPct val="0"/>
              </a:spcBef>
            </a:pPr>
            <a:endParaRPr dirty="0" sz="1100" lang="en-US">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1048591" name="TextBox 32"/>
          <p:cNvSpPr txBox="1"/>
          <p:nvPr/>
        </p:nvSpPr>
        <p:spPr>
          <a:xfrm>
            <a:off x="775562" y="3829050"/>
            <a:ext cx="5388276" cy="2844800"/>
          </a:xfrm>
          <a:prstGeom prst="rect"/>
        </p:spPr>
        <p:txBody>
          <a:bodyPr anchor="t" bIns="0" lIns="0" rIns="0" rtlCol="0" tIns="0" wrap="square">
            <a:spAutoFit/>
          </a:bodyPr>
          <a:p>
            <a:pPr algn="just"/>
            <a:r>
              <a:rPr dirty="0" sz="1200" lang="en-GB">
                <a:latin typeface="Times New Roman" panose="02020603050405020304" pitchFamily="18" charset="0"/>
                <a:cs typeface="Times New Roman" panose="02020603050405020304" pitchFamily="18" charset="0"/>
              </a:rPr>
              <a:t>Statistical evidence of the prevalence of hypertension from NHS Digital (2025) includes:</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Approximately 60% of people aged 65 years and above have hypertension.</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Approximately 70% of people aged over 75 years are affected by high blood pressure or hypertension.</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High blood pressure is responsible for approximately 50% of all strokes and heart attacks in the United Kingdom.</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Hypertension complications are prevalent among older people residing in deprived areas.</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According to statistics from the British Heart Foundation (2026), 5 million adults in England are unaware of their hypertension status.</a:t>
            </a:r>
            <a:endParaRPr dirty="0" sz="1200" lang="en-IN">
              <a:latin typeface="Times New Roman" panose="02020603050405020304" pitchFamily="18" charset="0"/>
              <a:cs typeface="Times New Roman" panose="02020603050405020304" pitchFamily="18" charset="0"/>
            </a:endParaRPr>
          </a:p>
          <a:p>
            <a:pPr algn="just" lvl="0"/>
            <a:r>
              <a:rPr dirty="0" sz="1200" lang="en-GB">
                <a:latin typeface="Times New Roman" panose="02020603050405020304" pitchFamily="18" charset="0"/>
                <a:cs typeface="Times New Roman" panose="02020603050405020304" pitchFamily="18" charset="0"/>
              </a:rPr>
              <a:t>Two-thirds of the people suffering from hypertension belong to poor nations; however, the condition is also common in developed nations such as the United Kingdom.</a:t>
            </a:r>
            <a:endParaRPr dirty="0" sz="1200" lang="en-IN">
              <a:latin typeface="Times New Roman" panose="02020603050405020304" pitchFamily="18" charset="0"/>
              <a:cs typeface="Times New Roman" panose="02020603050405020304" pitchFamily="18" charset="0"/>
            </a:endParaRPr>
          </a:p>
          <a:p>
            <a:pPr algn="just"/>
            <a:r>
              <a:rPr dirty="0" sz="1200" lang="en-GB">
                <a:latin typeface="Times New Roman" panose="02020603050405020304" pitchFamily="18" charset="0"/>
                <a:cs typeface="Times New Roman" panose="02020603050405020304" pitchFamily="18" charset="0"/>
              </a:rPr>
              <a:t>Current studies have revealed that there is significant underdiagnosis and under-treatment of hypertension among many elderly people.</a:t>
            </a:r>
            <a:endParaRPr dirty="0" sz="1200" lang="en-US">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1048592" name="TextBox 33"/>
          <p:cNvSpPr txBox="1"/>
          <p:nvPr/>
        </p:nvSpPr>
        <p:spPr>
          <a:xfrm>
            <a:off x="1937980" y="8611794"/>
            <a:ext cx="2775347" cy="161583"/>
          </a:xfrm>
          <a:prstGeom prst="rect"/>
        </p:spPr>
        <p:txBody>
          <a:bodyPr anchor="t" bIns="0" lIns="0" rIns="0" rtlCol="0" tIns="0">
            <a:spAutoFit/>
          </a:bodyPr>
          <a:p>
            <a:pPr algn="ctr"/>
            <a:r>
              <a:rPr dirty="0" sz="1050" lang="en-GB">
                <a:latin typeface="Times New Roman" panose="02020603050405020304" pitchFamily="18" charset="0"/>
                <a:cs typeface="Times New Roman" panose="02020603050405020304" pitchFamily="18" charset="0"/>
              </a:rPr>
              <a:t>(Source: Chandler </a:t>
            </a:r>
            <a:r>
              <a:rPr dirty="0" sz="1050" i="1" lang="en-GB">
                <a:latin typeface="Times New Roman" panose="02020603050405020304" pitchFamily="18" charset="0"/>
                <a:cs typeface="Times New Roman" panose="02020603050405020304" pitchFamily="18" charset="0"/>
              </a:rPr>
              <a:t>et al.</a:t>
            </a:r>
            <a:r>
              <a:rPr dirty="0" sz="1050" lang="en-GB">
                <a:latin typeface="Times New Roman" panose="02020603050405020304" pitchFamily="18" charset="0"/>
                <a:cs typeface="Times New Roman" panose="02020603050405020304" pitchFamily="18" charset="0"/>
              </a:rPr>
              <a:t>, 2021) </a:t>
            </a:r>
            <a:endParaRPr dirty="0" sz="1050" lang="en-IN">
              <a:latin typeface="Times New Roman" panose="02020603050405020304" pitchFamily="18" charset="0"/>
              <a:cs typeface="Times New Roman" panose="02020603050405020304" pitchFamily="18" charset="0"/>
            </a:endParaRPr>
          </a:p>
        </p:txBody>
      </p:sp>
      <p:sp>
        <p:nvSpPr>
          <p:cNvPr id="1048593" name="TextBox 34"/>
          <p:cNvSpPr txBox="1"/>
          <p:nvPr/>
        </p:nvSpPr>
        <p:spPr>
          <a:xfrm>
            <a:off x="6460741" y="765826"/>
            <a:ext cx="7612148" cy="2133600"/>
          </a:xfrm>
          <a:prstGeom prst="rect"/>
        </p:spPr>
        <p:txBody>
          <a:bodyPr anchor="t" bIns="0" lIns="0" rIns="0" rtlCol="0" tIns="0" wrap="square">
            <a:spAutoFit/>
          </a:bodyPr>
          <a:p>
            <a:pPr algn="just">
              <a:lnSpc>
                <a:spcPts val="2800"/>
              </a:lnSpc>
              <a:spcBef>
                <a:spcPct val="0"/>
              </a:spcBef>
            </a:pPr>
            <a:r>
              <a:rPr b="1" dirty="0" sz="2800" lang="en-US">
                <a:solidFill>
                  <a:srgbClr val="000000"/>
                </a:solidFill>
                <a:latin typeface="Times New Roman" panose="02020603050405020304" pitchFamily="18" charset="0"/>
                <a:ea typeface="Aileron Bold"/>
                <a:cs typeface="Times New Roman" panose="02020603050405020304" pitchFamily="18" charset="0"/>
                <a:sym typeface="Aileron Bold"/>
              </a:rPr>
              <a:t>Rationale for the Research</a:t>
            </a: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Hypertension continues to be a leading cause of illness and death among older individuals despite having prevention and treatment techniques (British Heart Foundation, 2026).</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Several studies have proven that there are many behavioural, biological, and socio-economic risk factors leading to hypertension among older patients (WHO, 2020; Zhukov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2026) .</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These risk factors are eating unhealthy food, obesity, lack of exercise, overconsumption of alcohol, smoking, high stress levels, and genetic factors (Zhukov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2026).</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There is an increase in the number of aged individuals in the United Kingdom hence the need for evidence-based strategies to help prevent hypertension among them (Graham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2025).</a:t>
            </a:r>
            <a:endParaRPr dirty="0" sz="1200" lang="en-IN">
              <a:latin typeface="Times New Roman" panose="02020603050405020304" pitchFamily="18" charset="0"/>
              <a:cs typeface="Times New Roman" panose="02020603050405020304" pitchFamily="18" charset="0"/>
            </a:endParaRPr>
          </a:p>
          <a:p>
            <a:pPr algn="just" indent="-17145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This study is justified as the knowledge of the risk factors of hypertension among older patients will assist health care providers to implement preventive programmes to manage the condition.</a:t>
            </a:r>
            <a:endParaRPr dirty="0" sz="1200" lang="en-US">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1048594" name="TextBox 35"/>
          <p:cNvSpPr txBox="1"/>
          <p:nvPr/>
        </p:nvSpPr>
        <p:spPr>
          <a:xfrm>
            <a:off x="7642723" y="6102969"/>
            <a:ext cx="1902321" cy="153888"/>
          </a:xfrm>
          <a:prstGeom prst="rect"/>
        </p:spPr>
        <p:txBody>
          <a:bodyPr anchor="t" bIns="0" lIns="0" rIns="0" rtlCol="0" tIns="0">
            <a:spAutoFit/>
          </a:bodyPr>
          <a:p>
            <a:pPr algn="ctr"/>
            <a:r>
              <a:rPr dirty="0" sz="1000" lang="en-GB">
                <a:latin typeface="Times New Roman" panose="02020603050405020304" pitchFamily="18" charset="0"/>
                <a:cs typeface="Times New Roman" panose="02020603050405020304" pitchFamily="18" charset="0"/>
              </a:rPr>
              <a:t>(Source: Buford, 2022) </a:t>
            </a:r>
            <a:endParaRPr dirty="0" sz="1000" lang="en-IN">
              <a:latin typeface="Times New Roman" panose="02020603050405020304" pitchFamily="18" charset="0"/>
              <a:cs typeface="Times New Roman" panose="02020603050405020304" pitchFamily="18" charset="0"/>
            </a:endParaRPr>
          </a:p>
        </p:txBody>
      </p:sp>
      <p:sp>
        <p:nvSpPr>
          <p:cNvPr id="1048595" name="TextBox 36"/>
          <p:cNvSpPr txBox="1"/>
          <p:nvPr/>
        </p:nvSpPr>
        <p:spPr>
          <a:xfrm>
            <a:off x="10803137" y="3516768"/>
            <a:ext cx="3185130" cy="2169033"/>
          </a:xfrm>
          <a:prstGeom prst="rect"/>
        </p:spPr>
        <p:txBody>
          <a:bodyPr anchor="t" bIns="0" lIns="0" rIns="0" rtlCol="0" tIns="0">
            <a:spAutoFit/>
          </a:bodyPr>
          <a:p>
            <a:pPr algn="just">
              <a:lnSpc>
                <a:spcPts val="2800"/>
              </a:lnSpc>
              <a:spcBef>
                <a:spcPct val="0"/>
              </a:spcBef>
            </a:pPr>
            <a:r>
              <a:rPr b="1" dirty="0" sz="2800" lang="en-US">
                <a:solidFill>
                  <a:srgbClr val="000000"/>
                </a:solidFill>
                <a:latin typeface="Times New Roman" panose="02020603050405020304" pitchFamily="18" charset="0"/>
                <a:ea typeface="Aileron Bold"/>
                <a:cs typeface="Times New Roman" panose="02020603050405020304" pitchFamily="18" charset="0"/>
                <a:sym typeface="Aileron Bold"/>
              </a:rPr>
              <a:t>Research Question</a:t>
            </a:r>
          </a:p>
          <a:p>
            <a:pPr algn="just"/>
            <a:r>
              <a:rPr b="1" dirty="0" sz="1200" lang="en-GB">
                <a:latin typeface="Times New Roman" panose="02020603050405020304" pitchFamily="18" charset="0"/>
                <a:cs typeface="Times New Roman" panose="02020603050405020304" pitchFamily="18" charset="0"/>
              </a:rPr>
              <a:t>What are the risk factors that have an impact on the prevalence rate of hypertension in the aging population of the United Kingdom?</a:t>
            </a:r>
            <a:endParaRPr dirty="0" sz="1200" lang="en-IN">
              <a:latin typeface="Times New Roman" panose="02020603050405020304" pitchFamily="18" charset="0"/>
              <a:cs typeface="Times New Roman" panose="02020603050405020304" pitchFamily="18" charset="0"/>
            </a:endParaRPr>
          </a:p>
          <a:p>
            <a:pPr algn="just">
              <a:lnSpc>
                <a:spcPts val="1679"/>
              </a:lnSpc>
              <a:spcBef>
                <a:spcPct val="0"/>
              </a:spcBef>
            </a:pPr>
            <a:endParaRPr dirty="0" sz="1100" lang="en-US">
              <a:solidFill>
                <a:srgbClr val="000000"/>
              </a:solidFill>
              <a:latin typeface="Times New Roman" panose="02020603050405020304" pitchFamily="18" charset="0"/>
              <a:ea typeface="Aileron"/>
              <a:cs typeface="Times New Roman" panose="02020603050405020304" pitchFamily="18" charset="0"/>
              <a:sym typeface="Aileron"/>
            </a:endParaRPr>
          </a:p>
          <a:p>
            <a:pPr algn="just">
              <a:lnSpc>
                <a:spcPts val="2800"/>
              </a:lnSpc>
              <a:spcBef>
                <a:spcPct val="0"/>
              </a:spcBef>
            </a:pPr>
            <a:r>
              <a:rPr b="1" dirty="0" sz="2800" lang="en-US">
                <a:solidFill>
                  <a:srgbClr val="000000"/>
                </a:solidFill>
                <a:latin typeface="Times New Roman" panose="02020603050405020304" pitchFamily="18" charset="0"/>
                <a:ea typeface="Aileron Bold"/>
                <a:cs typeface="Times New Roman" panose="02020603050405020304" pitchFamily="18" charset="0"/>
                <a:sym typeface="Aileron Bold"/>
              </a:rPr>
              <a:t>Aim</a:t>
            </a:r>
          </a:p>
          <a:p>
            <a:pPr algn="just">
              <a:lnSpc>
                <a:spcPts val="1400"/>
              </a:lnSpc>
            </a:pPr>
            <a:r>
              <a:rPr dirty="0" sz="1200" lang="en-GB">
                <a:latin typeface="Times New Roman" panose="02020603050405020304" pitchFamily="18" charset="0"/>
                <a:cs typeface="Times New Roman" panose="02020603050405020304" pitchFamily="18" charset="0"/>
              </a:rPr>
              <a:t>To evaluate and analyse the prevalence rate and risk factors associated with the condition of hypertension among the aging population of the United Kingdom.</a:t>
            </a:r>
            <a:endParaRPr dirty="0" sz="1200" lang="en-US">
              <a:solidFill>
                <a:srgbClr val="000000"/>
              </a:solidFill>
              <a:latin typeface="Times New Roman" panose="02020603050405020304" pitchFamily="18" charset="0"/>
              <a:ea typeface="Aileron"/>
              <a:cs typeface="Times New Roman" panose="02020603050405020304" pitchFamily="18" charset="0"/>
              <a:sym typeface="Aileron"/>
            </a:endParaRPr>
          </a:p>
        </p:txBody>
      </p:sp>
      <p:sp>
        <p:nvSpPr>
          <p:cNvPr id="1048596" name="TextBox 37"/>
          <p:cNvSpPr txBox="1"/>
          <p:nvPr/>
        </p:nvSpPr>
        <p:spPr>
          <a:xfrm>
            <a:off x="6258370" y="6622019"/>
            <a:ext cx="4422429" cy="1937894"/>
          </a:xfrm>
          <a:prstGeom prst="rect"/>
        </p:spPr>
        <p:txBody>
          <a:bodyPr anchor="t" bIns="0" lIns="0" rIns="0" rtlCol="0" tIns="0" wrap="square">
            <a:spAutoFit/>
          </a:bodyPr>
          <a:p>
            <a:pPr algn="l">
              <a:lnSpc>
                <a:spcPts val="2659"/>
              </a:lnSpc>
              <a:spcBef>
                <a:spcPct val="0"/>
              </a:spcBef>
            </a:pPr>
            <a:r>
              <a:rPr b="1" dirty="0" sz="2400" lang="en-US">
                <a:solidFill>
                  <a:srgbClr val="0B0B0B"/>
                </a:solidFill>
                <a:latin typeface="Times New Roman" panose="02020603050405020304" pitchFamily="18" charset="0"/>
                <a:ea typeface="Aileron Bold"/>
                <a:cs typeface="Times New Roman" panose="02020603050405020304" pitchFamily="18" charset="0"/>
                <a:sym typeface="Aileron Bold"/>
              </a:rPr>
              <a:t>Objectives</a:t>
            </a:r>
          </a:p>
          <a:p>
            <a:pPr algn="just" indent="-228600" lvl="0" marL="228600">
              <a:buFont typeface="+mj-lt"/>
              <a:buAutoNum type="arabicPeriod"/>
            </a:pPr>
            <a:r>
              <a:rPr dirty="0" sz="1200" lang="en-GB">
                <a:latin typeface="Times New Roman" panose="02020603050405020304" pitchFamily="18" charset="0"/>
                <a:cs typeface="Times New Roman" panose="02020603050405020304" pitchFamily="18" charset="0"/>
              </a:rPr>
              <a:t>To determine the prevalence rate of hypertension in the aging population of the UK.</a:t>
            </a:r>
            <a:endParaRPr dirty="0" sz="1200" lang="en-IN">
              <a:latin typeface="Times New Roman" panose="02020603050405020304" pitchFamily="18" charset="0"/>
              <a:cs typeface="Times New Roman" panose="02020603050405020304" pitchFamily="18" charset="0"/>
            </a:endParaRPr>
          </a:p>
          <a:p>
            <a:pPr algn="just" indent="-228600" lvl="0" marL="228600">
              <a:buFont typeface="+mj-lt"/>
              <a:buAutoNum type="arabicPeriod"/>
            </a:pPr>
            <a:r>
              <a:rPr dirty="0" sz="1200" lang="en-GB">
                <a:latin typeface="Times New Roman" panose="02020603050405020304" pitchFamily="18" charset="0"/>
                <a:cs typeface="Times New Roman" panose="02020603050405020304" pitchFamily="18" charset="0"/>
              </a:rPr>
              <a:t>To study the behaviour-related and lifestyle-based risk factors of hypertension.</a:t>
            </a:r>
            <a:endParaRPr dirty="0" sz="1200" lang="en-IN">
              <a:latin typeface="Times New Roman" panose="02020603050405020304" pitchFamily="18" charset="0"/>
              <a:cs typeface="Times New Roman" panose="02020603050405020304" pitchFamily="18" charset="0"/>
            </a:endParaRPr>
          </a:p>
          <a:p>
            <a:pPr algn="just" indent="-228600" lvl="0" marL="228600">
              <a:buFont typeface="+mj-lt"/>
              <a:buAutoNum type="arabicPeriod"/>
            </a:pPr>
            <a:r>
              <a:rPr dirty="0" sz="1200" lang="en-GB">
                <a:latin typeface="Times New Roman" panose="02020603050405020304" pitchFamily="18" charset="0"/>
                <a:cs typeface="Times New Roman" panose="02020603050405020304" pitchFamily="18" charset="0"/>
              </a:rPr>
              <a:t>To determine the role of socioeconomic and demographic risk factors on the prevalence rate of hypertension.</a:t>
            </a:r>
          </a:p>
          <a:p>
            <a:pPr algn="just" indent="-228600" lvl="0" marL="228600">
              <a:buFont typeface="+mj-lt"/>
              <a:buAutoNum type="arabicPeriod"/>
            </a:pPr>
            <a:r>
              <a:rPr dirty="0" sz="1200" lang="en-GB">
                <a:latin typeface="Times New Roman" panose="02020603050405020304" pitchFamily="18" charset="0"/>
                <a:cs typeface="Times New Roman" panose="02020603050405020304" pitchFamily="18" charset="0"/>
              </a:rPr>
              <a:t>To determine the impact of lifestyle interventions on hypertension and recommendations</a:t>
            </a:r>
            <a:endParaRPr dirty="0" sz="1200" lang="en-IN">
              <a:latin typeface="Times New Roman" panose="02020603050405020304" pitchFamily="18" charset="0"/>
              <a:cs typeface="Times New Roman" panose="02020603050405020304" pitchFamily="18" charset="0"/>
            </a:endParaRPr>
          </a:p>
          <a:p>
            <a:pPr algn="l">
              <a:lnSpc>
                <a:spcPts val="1400"/>
              </a:lnSpc>
              <a:spcBef>
                <a:spcPct val="0"/>
              </a:spcBef>
            </a:pPr>
            <a:endParaRPr b="1" dirty="0" sz="1100" lang="en-US">
              <a:solidFill>
                <a:srgbClr val="0B0B0B"/>
              </a:solidFill>
              <a:latin typeface="Times New Roman" panose="02020603050405020304" pitchFamily="18" charset="0"/>
              <a:ea typeface="Aileron Bold"/>
              <a:cs typeface="Times New Roman" panose="02020603050405020304" pitchFamily="18" charset="0"/>
              <a:sym typeface="Aileron Bold"/>
            </a:endParaRPr>
          </a:p>
        </p:txBody>
      </p:sp>
      <p:sp>
        <p:nvSpPr>
          <p:cNvPr id="1048597" name="TextBox 38"/>
          <p:cNvSpPr txBox="1"/>
          <p:nvPr/>
        </p:nvSpPr>
        <p:spPr>
          <a:xfrm>
            <a:off x="1007805" y="9284497"/>
            <a:ext cx="4635698" cy="718145"/>
          </a:xfrm>
          <a:prstGeom prst="rect"/>
        </p:spPr>
        <p:txBody>
          <a:bodyPr anchor="t" bIns="0" lIns="0" rIns="0" rtlCol="0" tIns="0">
            <a:spAutoFit/>
          </a:bodyPr>
          <a:p>
            <a:pPr>
              <a:lnSpc>
                <a:spcPts val="2799"/>
              </a:lnSpc>
              <a:spcBef>
                <a:spcPct val="0"/>
              </a:spcBef>
            </a:pPr>
            <a:r>
              <a:rPr b="1" dirty="0" sz="2400" lang="en-US">
                <a:solidFill>
                  <a:srgbClr val="000000"/>
                </a:solidFill>
                <a:latin typeface="Times New Roman" panose="02020603050405020304" pitchFamily="18" charset="0"/>
                <a:ea typeface="Aileron Bold"/>
                <a:cs typeface="Times New Roman" panose="02020603050405020304" pitchFamily="18" charset="0"/>
                <a:sym typeface="Aileron Bold"/>
              </a:rPr>
              <a:t>Factors Influencing Hypertension among Elderly People</a:t>
            </a:r>
          </a:p>
        </p:txBody>
      </p:sp>
      <p:sp>
        <p:nvSpPr>
          <p:cNvPr id="1048598" name="TextBox 39"/>
          <p:cNvSpPr txBox="1"/>
          <p:nvPr/>
        </p:nvSpPr>
        <p:spPr>
          <a:xfrm>
            <a:off x="901560" y="10271341"/>
            <a:ext cx="7340740" cy="5511800"/>
          </a:xfrm>
          <a:prstGeom prst="rect"/>
        </p:spPr>
        <p:txBody>
          <a:bodyPr anchor="t" bIns="0" lIns="0" rIns="0" rtlCol="0" tIns="0" wrap="square">
            <a:spAutoFit/>
          </a:bodyPr>
          <a:p>
            <a:r>
              <a:rPr b="1" dirty="0" sz="1200" lang="en-GB">
                <a:latin typeface="Times New Roman" panose="02020603050405020304" pitchFamily="18" charset="0"/>
                <a:cs typeface="Times New Roman" panose="02020603050405020304" pitchFamily="18" charset="0"/>
              </a:rPr>
              <a:t>Dietary Factors</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Hypertension in the elderly is caused by generally poor eating habits. The increased intake of salty foods, processed foods, and saturated fats results in high blood pressure levels and heart disease risks (British Heart Foundation, 2026). Excessive intake of sodium is a significant factor for developing hypertension among older people.</a:t>
            </a:r>
            <a:endParaRPr dirty="0" sz="1200" lang="en-IN">
              <a:latin typeface="Times New Roman" panose="02020603050405020304" pitchFamily="18" charset="0"/>
              <a:cs typeface="Times New Roman" panose="02020603050405020304" pitchFamily="18" charset="0"/>
            </a:endParaRPr>
          </a:p>
          <a:p>
            <a:r>
              <a:rPr b="1" dirty="0" sz="1200" lang="en-GB">
                <a:latin typeface="Times New Roman" panose="02020603050405020304" pitchFamily="18" charset="0"/>
                <a:cs typeface="Times New Roman" panose="02020603050405020304" pitchFamily="18" charset="0"/>
              </a:rPr>
              <a:t>Physical Inactivity</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Lack of physical activity is a critical factor in the occurrence of hypertension. Elderly people do not take much part in physical activities due to various reasons such as immobility, health problems, and sedentary lifestyle (WHO, 2025). Lower physical activity deposits fat in the blood vessels that further result in high blood pressure or hypertension as well. </a:t>
            </a:r>
            <a:endParaRPr dirty="0" sz="1200" lang="en-IN">
              <a:latin typeface="Times New Roman" panose="02020603050405020304" pitchFamily="18" charset="0"/>
              <a:cs typeface="Times New Roman" panose="02020603050405020304" pitchFamily="18" charset="0"/>
            </a:endParaRPr>
          </a:p>
          <a:p>
            <a:r>
              <a:rPr b="1" dirty="0" sz="1200" lang="en-GB">
                <a:latin typeface="Times New Roman" panose="02020603050405020304" pitchFamily="18" charset="0"/>
                <a:cs typeface="Times New Roman" panose="02020603050405020304" pitchFamily="18" charset="0"/>
              </a:rPr>
              <a:t>Obesity and Overweight</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Obesity increases the burden on the heart and contributes to the development of hypertension. Some studies reveal that overweight and obesity are associated with high levels of blood pressure compared to people with a normal weight (CDC, 2024). </a:t>
            </a:r>
            <a:endParaRPr dirty="0" sz="1200" lang="en-IN">
              <a:latin typeface="Times New Roman" panose="02020603050405020304" pitchFamily="18" charset="0"/>
              <a:cs typeface="Times New Roman" panose="02020603050405020304" pitchFamily="18" charset="0"/>
            </a:endParaRPr>
          </a:p>
          <a:p>
            <a:r>
              <a:rPr b="1" dirty="0" sz="1200" lang="en-GB">
                <a:latin typeface="Times New Roman" panose="02020603050405020304" pitchFamily="18" charset="0"/>
                <a:cs typeface="Times New Roman" panose="02020603050405020304" pitchFamily="18" charset="0"/>
              </a:rPr>
              <a:t>Smoking and Alcohol Consumption</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Smoking damages the blood vessels leading to stiff arteries hence increasing the risk of hypertension. Excessive intake of alcohol has been linked with high levels of blood pressure and cardiovascular problems among the elderly (</a:t>
            </a:r>
            <a:r>
              <a:rPr dirty="0" sz="1200" lang="en-GB" err="1">
                <a:latin typeface="Times New Roman" panose="02020603050405020304" pitchFamily="18" charset="0"/>
                <a:cs typeface="Times New Roman" panose="02020603050405020304" pitchFamily="18" charset="0"/>
              </a:rPr>
              <a:t>Hahad</a:t>
            </a:r>
            <a:r>
              <a:rPr dirty="0" sz="1200" lang="en-GB">
                <a:latin typeface="Times New Roman" panose="02020603050405020304" pitchFamily="18" charset="0"/>
                <a:cs typeface="Times New Roman" panose="02020603050405020304" pitchFamily="18" charset="0"/>
              </a:rPr>
              <a:t>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2022). High blood pressure resulted from overconsumption of alcohol and smoking that affect health and blood vessels, especially in aged people who consumed alcohol in their young ages.</a:t>
            </a:r>
            <a:endParaRPr dirty="0" sz="1200" lang="en-IN">
              <a:latin typeface="Times New Roman" panose="02020603050405020304" pitchFamily="18" charset="0"/>
              <a:cs typeface="Times New Roman" panose="02020603050405020304" pitchFamily="18" charset="0"/>
            </a:endParaRPr>
          </a:p>
          <a:p>
            <a:r>
              <a:rPr b="1" dirty="0" sz="1200" lang="en-GB">
                <a:latin typeface="Times New Roman" panose="02020603050405020304" pitchFamily="18" charset="0"/>
                <a:cs typeface="Times New Roman" panose="02020603050405020304" pitchFamily="18" charset="0"/>
              </a:rPr>
              <a:t>Socioeconomic Factors</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High blood pressure is generally higher among older people from deprived socioeconomic backgrounds. Poor socioeconomic background results in limited healthcare access, lower health literacy, social isolation and financial constraints that negatively affect disease prevention, diagnosis as well as management (Gero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2025). </a:t>
            </a:r>
            <a:endParaRPr dirty="0" sz="1200" lang="en-IN">
              <a:latin typeface="Times New Roman" panose="02020603050405020304" pitchFamily="18" charset="0"/>
              <a:cs typeface="Times New Roman" panose="02020603050405020304" pitchFamily="18" charset="0"/>
            </a:endParaRPr>
          </a:p>
          <a:p>
            <a:r>
              <a:rPr b="1" dirty="0" sz="1200" lang="en-GB">
                <a:latin typeface="Times New Roman" panose="02020603050405020304" pitchFamily="18" charset="0"/>
                <a:cs typeface="Times New Roman" panose="02020603050405020304" pitchFamily="18" charset="0"/>
              </a:rPr>
              <a:t>Family History and Ageing</a:t>
            </a:r>
            <a:endParaRPr b="1" dirty="0" sz="1200" i="1" lang="en-IN">
              <a:latin typeface="Times New Roman" panose="02020603050405020304" pitchFamily="18" charset="0"/>
              <a:cs typeface="Times New Roman" panose="02020603050405020304" pitchFamily="18" charset="0"/>
            </a:endParaRPr>
          </a:p>
          <a:p>
            <a:r>
              <a:rPr dirty="0" sz="1200" lang="en-GB">
                <a:latin typeface="Times New Roman" panose="02020603050405020304" pitchFamily="18" charset="0"/>
                <a:cs typeface="Times New Roman" panose="02020603050405020304" pitchFamily="18" charset="0"/>
              </a:rPr>
              <a:t>Ageing and genetic factors play important roles in the pathogenesis of hypertension. Arterial stiffness and vascular ageing can be found frequently in elderly individuals. One of the most powerful risk factors for the pathogenesis of hypertension is ageing due to alterations in the structural and functional properties of the vasculature (</a:t>
            </a:r>
            <a:r>
              <a:rPr dirty="0" sz="1200" lang="en-GB" err="1">
                <a:latin typeface="Times New Roman" panose="02020603050405020304" pitchFamily="18" charset="0"/>
                <a:cs typeface="Times New Roman" panose="02020603050405020304" pitchFamily="18" charset="0"/>
              </a:rPr>
              <a:t>Hahad</a:t>
            </a:r>
            <a:r>
              <a:rPr dirty="0" sz="1200" lang="en-GB">
                <a:latin typeface="Times New Roman" panose="02020603050405020304" pitchFamily="18" charset="0"/>
                <a:cs typeface="Times New Roman" panose="02020603050405020304" pitchFamily="18" charset="0"/>
              </a:rPr>
              <a:t> </a:t>
            </a:r>
            <a:r>
              <a:rPr dirty="0" sz="1200" i="1" lang="en-GB">
                <a:latin typeface="Times New Roman" panose="02020603050405020304" pitchFamily="18" charset="0"/>
                <a:cs typeface="Times New Roman" panose="02020603050405020304" pitchFamily="18" charset="0"/>
              </a:rPr>
              <a:t>et al.</a:t>
            </a:r>
            <a:r>
              <a:rPr dirty="0" sz="1200" lang="en-GB">
                <a:latin typeface="Times New Roman" panose="02020603050405020304" pitchFamily="18" charset="0"/>
                <a:cs typeface="Times New Roman" panose="02020603050405020304" pitchFamily="18" charset="0"/>
              </a:rPr>
              <a:t>, 2022). Genetic predisposition and family history may also cause hypertension in late life.</a:t>
            </a:r>
            <a:endParaRPr b="1" dirty="0" sz="1200" lang="en-US">
              <a:solidFill>
                <a:srgbClr val="000000"/>
              </a:solidFill>
              <a:latin typeface="Times New Roman" panose="02020603050405020304" pitchFamily="18" charset="0"/>
              <a:ea typeface="Aileron Bold"/>
              <a:cs typeface="Times New Roman" panose="02020603050405020304" pitchFamily="18" charset="0"/>
              <a:sym typeface="Aileron Bold"/>
            </a:endParaRPr>
          </a:p>
        </p:txBody>
      </p:sp>
      <p:pic>
        <p:nvPicPr>
          <p:cNvPr id="2097152" name="image3.png"/>
          <p:cNvPicPr>
            <a:picLocks/>
          </p:cNvPicPr>
          <p:nvPr/>
        </p:nvPicPr>
        <p:blipFill>
          <a:blip xmlns:r="http://schemas.openxmlformats.org/officeDocument/2006/relationships" r:embed="rId1"/>
          <a:srcRect/>
          <a:stretch>
            <a:fillRect/>
          </a:stretch>
        </p:blipFill>
        <p:spPr>
          <a:xfrm>
            <a:off x="1291709" y="6726719"/>
            <a:ext cx="4351794" cy="1742342"/>
          </a:xfrm>
          <a:prstGeom prst="rect"/>
          <a:solidFill>
            <a:srgbClr val="FFFFFF">
              <a:shade val="85000"/>
            </a:srgbClr>
          </a:solidFill>
          <a:ln w="190500" cap="rnd">
            <a:solidFill>
              <a:srgbClr val="FFFFFF"/>
            </a:solidFill>
          </a:ln>
          <a:effectLst>
            <a:outerShdw algn="tl" blurRad="50000" rotWithShape="0">
              <a:srgbClr val="000000">
                <a:alpha val="41000"/>
              </a:srgbClr>
            </a:outerShdw>
          </a:effectLst>
          <a:scene3d>
            <a:camera prst="orthographicFront"/>
            <a:lightRig dir="t" rig="twoPt">
              <a:rot lat="0" lon="0" rev="7800000"/>
            </a:lightRig>
          </a:scene3d>
          <a:sp3d contourW="6350">
            <a:bevelT w="50800" h="16510"/>
            <a:contourClr>
              <a:srgbClr val="C0C0C0"/>
            </a:contourClr>
          </a:sp3d>
        </p:spPr>
      </p:pic>
      <p:pic>
        <p:nvPicPr>
          <p:cNvPr id="2097153" name="image1.png"/>
          <p:cNvPicPr>
            <a:picLocks/>
          </p:cNvPicPr>
          <p:nvPr/>
        </p:nvPicPr>
        <p:blipFill>
          <a:blip xmlns:r="http://schemas.openxmlformats.org/officeDocument/2006/relationships" r:embed="rId2"/>
          <a:srcRect/>
          <a:stretch>
            <a:fillRect/>
          </a:stretch>
        </p:blipFill>
        <p:spPr>
          <a:xfrm>
            <a:off x="6718301" y="3169298"/>
            <a:ext cx="3901262" cy="2714043"/>
          </a:xfrm>
          <a:prstGeom prst="rect"/>
          <a:solidFill>
            <a:srgbClr val="FFFFFF">
              <a:shade val="85000"/>
            </a:srgbClr>
          </a:solidFill>
          <a:ln w="190500" cap="rnd">
            <a:solidFill>
              <a:srgbClr val="FFFFFF"/>
            </a:solidFill>
          </a:ln>
          <a:effectLst>
            <a:outerShdw algn="tl" blurRad="50000" rotWithShape="0">
              <a:srgbClr val="000000">
                <a:alpha val="41000"/>
              </a:srgbClr>
            </a:outerShdw>
          </a:effectLst>
          <a:scene3d>
            <a:camera prst="orthographicFront"/>
            <a:lightRig dir="t" rig="twoPt">
              <a:rot lat="0" lon="0" rev="7800000"/>
            </a:lightRig>
          </a:scene3d>
          <a:sp3d contourW="6350">
            <a:bevelT w="50800" h="16510"/>
            <a:contourClr>
              <a:srgbClr val="C0C0C0"/>
            </a:contourClr>
          </a:sp3d>
        </p:spPr>
      </p:pic>
      <p:pic>
        <p:nvPicPr>
          <p:cNvPr id="2097154" name="image4.png"/>
          <p:cNvPicPr>
            <a:picLocks/>
          </p:cNvPicPr>
          <p:nvPr/>
        </p:nvPicPr>
        <p:blipFill>
          <a:blip xmlns:r="http://schemas.openxmlformats.org/officeDocument/2006/relationships" r:embed="rId3"/>
          <a:srcRect/>
          <a:stretch>
            <a:fillRect/>
          </a:stretch>
        </p:blipFill>
        <p:spPr>
          <a:xfrm>
            <a:off x="972909" y="15469557"/>
            <a:ext cx="3268603" cy="2817416"/>
          </a:xfrm>
          <a:prstGeom prst="rect"/>
        </p:spPr>
      </p:pic>
      <p:pic>
        <p:nvPicPr>
          <p:cNvPr id="2097155" name="image2.png"/>
          <p:cNvPicPr>
            <a:picLocks/>
          </p:cNvPicPr>
          <p:nvPr/>
        </p:nvPicPr>
        <p:blipFill>
          <a:blip xmlns:r="http://schemas.openxmlformats.org/officeDocument/2006/relationships" r:embed="rId4"/>
          <a:srcRect/>
          <a:stretch>
            <a:fillRect/>
          </a:stretch>
        </p:blipFill>
        <p:spPr>
          <a:xfrm>
            <a:off x="10957738" y="5883341"/>
            <a:ext cx="3030530" cy="2679526"/>
          </a:xfrm>
          <a:prstGeom prst="rect"/>
          <a:ln>
            <a:noFill/>
          </a:ln>
          <a:effectLst>
            <a:softEdge rad="112500"/>
          </a:effectLst>
        </p:spPr>
      </p:pic>
      <p:pic>
        <p:nvPicPr>
          <p:cNvPr id="2097156" name="Picture 2" descr="Hypertension"/>
          <p:cNvPicPr>
            <a:picLocks noChangeAspect="1" noChangeArrowheads="1"/>
          </p:cNvPicPr>
          <p:nvPr/>
        </p:nvPicPr>
        <p:blipFill>
          <a:blip xmlns:r="http://schemas.openxmlformats.org/officeDocument/2006/relationships" r:embed="rId5"/>
          <a:srcRect/>
          <a:stretch>
            <a:fillRect/>
          </a:stretch>
        </p:blipFill>
        <p:spPr bwMode="auto">
          <a:xfrm>
            <a:off x="4567560" y="15526020"/>
            <a:ext cx="3702024" cy="2704491"/>
          </a:xfrm>
          <a:prstGeom prst="rect"/>
          <a:solidFill>
            <a:srgbClr val="FFFFFF">
              <a:shade val="85000"/>
            </a:srgbClr>
          </a:solidFill>
          <a:ln w="88900" cap="sq">
            <a:solidFill>
              <a:srgbClr val="FFFFFF"/>
            </a:solidFill>
            <a:miter lim="800000"/>
          </a:ln>
          <a:effectLst>
            <a:outerShdw algn="tl" blurRad="55000" dir="5400000" dist="18000" rotWithShape="0">
              <a:srgbClr val="000000">
                <a:alpha val="40000"/>
              </a:srgbClr>
            </a:outerShdw>
          </a:effectLst>
          <a:scene3d>
            <a:camera prst="orthographicFront"/>
            <a:lightRig dir="t" rig="twoPt">
              <a:rot lat="0" lon="0" rev="7200000"/>
            </a:lightRig>
          </a:scene3d>
          <a:sp3d>
            <a:bevelT w="25400" h="19050"/>
            <a:contourClr>
              <a:srgbClr val="FFFFFF"/>
            </a:contourClr>
          </a:sp3d>
        </p:spPr>
      </p:pic>
      <p:grpSp>
        <p:nvGrpSpPr>
          <p:cNvPr id="20" name="Group 23"/>
          <p:cNvGrpSpPr/>
          <p:nvPr/>
        </p:nvGrpSpPr>
        <p:grpSpPr>
          <a:xfrm>
            <a:off x="8748178" y="9229162"/>
            <a:ext cx="5456807" cy="7120307"/>
            <a:chOff x="0" y="0"/>
            <a:chExt cx="763905" cy="431479"/>
          </a:xfrm>
        </p:grpSpPr>
        <p:sp>
          <p:nvSpPr>
            <p:cNvPr id="1048599" name="Freeform 24"/>
            <p:cNvSpPr/>
            <p:nvPr/>
          </p:nvSpPr>
          <p:spPr>
            <a:xfrm>
              <a:off x="0" y="0"/>
              <a:ext cx="763905" cy="431479"/>
            </a:xfrm>
            <a:custGeom>
              <a:avLst/>
              <a:ahLst/>
              <a:rect l="l" t="t" r="r" b="b"/>
              <a:pathLst>
                <a:path w="763905" h="431479">
                  <a:moveTo>
                    <a:pt x="41011" y="0"/>
                  </a:moveTo>
                  <a:lnTo>
                    <a:pt x="722894" y="0"/>
                  </a:lnTo>
                  <a:cubicBezTo>
                    <a:pt x="733771" y="0"/>
                    <a:pt x="744202" y="4321"/>
                    <a:pt x="751893" y="12012"/>
                  </a:cubicBezTo>
                  <a:cubicBezTo>
                    <a:pt x="759584" y="19703"/>
                    <a:pt x="763905" y="30134"/>
                    <a:pt x="763905" y="41011"/>
                  </a:cubicBezTo>
                  <a:lnTo>
                    <a:pt x="763905" y="390468"/>
                  </a:lnTo>
                  <a:cubicBezTo>
                    <a:pt x="763905" y="413118"/>
                    <a:pt x="745543" y="431479"/>
                    <a:pt x="722894" y="431479"/>
                  </a:cubicBezTo>
                  <a:lnTo>
                    <a:pt x="41011" y="431479"/>
                  </a:lnTo>
                  <a:cubicBezTo>
                    <a:pt x="30134" y="431479"/>
                    <a:pt x="19703" y="427159"/>
                    <a:pt x="12012" y="419468"/>
                  </a:cubicBezTo>
                  <a:cubicBezTo>
                    <a:pt x="4321" y="411777"/>
                    <a:pt x="0" y="401345"/>
                    <a:pt x="0" y="390468"/>
                  </a:cubicBezTo>
                  <a:lnTo>
                    <a:pt x="0" y="41011"/>
                  </a:lnTo>
                  <a:cubicBezTo>
                    <a:pt x="0" y="18361"/>
                    <a:pt x="18361" y="0"/>
                    <a:pt x="41011" y="0"/>
                  </a:cubicBezTo>
                  <a:close/>
                </a:path>
              </a:pathLst>
            </a:custGeom>
            <a:solidFill>
              <a:srgbClr val="FFBD59"/>
            </a:solidFill>
          </p:spPr>
          <p:txBody>
            <a:bodyPr/>
            <a:p>
              <a:endParaRPr dirty="0" lang="en-IN"/>
            </a:p>
          </p:txBody>
        </p:sp>
        <p:sp>
          <p:nvSpPr>
            <p:cNvPr id="1048600" name="TextBox 25"/>
            <p:cNvSpPr txBox="1"/>
            <p:nvPr/>
          </p:nvSpPr>
          <p:spPr>
            <a:xfrm>
              <a:off x="0" y="-47625"/>
              <a:ext cx="763905" cy="479104"/>
            </a:xfrm>
            <a:prstGeom prst="rect"/>
          </p:spPr>
          <p:txBody>
            <a:bodyPr anchor="ctr" bIns="50800" lIns="50800" rIns="50800" rtlCol="0" tIns="50800"/>
            <a:p>
              <a:pPr algn="ctr">
                <a:lnSpc>
                  <a:spcPts val="3499"/>
                </a:lnSpc>
              </a:pPr>
              <a:endParaRPr>
                <a:latin typeface="Times New Roman" panose="02020603050405020304" pitchFamily="18" charset="0"/>
                <a:cs typeface="Times New Roman" panose="02020603050405020304" pitchFamily="18" charset="0"/>
              </a:endParaRPr>
            </a:p>
          </p:txBody>
        </p:sp>
      </p:grpSp>
      <p:sp>
        <p:nvSpPr>
          <p:cNvPr id="1048601" name="TextBox 44"/>
          <p:cNvSpPr txBox="1"/>
          <p:nvPr/>
        </p:nvSpPr>
        <p:spPr>
          <a:xfrm>
            <a:off x="8913648" y="9455836"/>
            <a:ext cx="4909446" cy="3063239"/>
          </a:xfrm>
          <a:prstGeom prst="rect"/>
          <a:noFill/>
        </p:spPr>
        <p:txBody>
          <a:bodyPr rtlCol="0" wrap="square">
            <a:spAutoFit/>
          </a:bodyPr>
          <a:p>
            <a:pPr algn="just">
              <a:lnSpc>
                <a:spcPts val="2800"/>
              </a:lnSpc>
              <a:spcBef>
                <a:spcPct val="0"/>
              </a:spcBef>
            </a:pPr>
            <a:r>
              <a:rPr b="1" dirty="0" sz="2400" lang="en-US">
                <a:solidFill>
                  <a:srgbClr val="000000"/>
                </a:solidFill>
                <a:latin typeface="Times New Roman" panose="02020603050405020304" pitchFamily="18" charset="0"/>
                <a:ea typeface="Aileron Bold"/>
                <a:cs typeface="Times New Roman" panose="02020603050405020304" pitchFamily="18" charset="0"/>
                <a:sym typeface="Aileron Bold"/>
              </a:rPr>
              <a:t>Potential Impact of the Research Regarding Interventions</a:t>
            </a:r>
          </a:p>
          <a:p>
            <a:pPr algn="just"/>
            <a:r>
              <a:rPr dirty="0" sz="1200" lang="en-GB">
                <a:latin typeface="Times New Roman" panose="02020603050405020304" pitchFamily="18" charset="0"/>
                <a:cs typeface="Times New Roman" panose="02020603050405020304" pitchFamily="18" charset="0"/>
              </a:rPr>
              <a:t>The results of this research might help understand the problem of prevalence and factors associated with hypertension in elderly people in the UK.</a:t>
            </a:r>
            <a:endParaRPr dirty="0" sz="1200" lang="en-IN">
              <a:latin typeface="Times New Roman" panose="02020603050405020304" pitchFamily="18" charset="0"/>
              <a:cs typeface="Times New Roman" panose="02020603050405020304" pitchFamily="18" charset="0"/>
            </a:endParaRPr>
          </a:p>
          <a:p>
            <a:pPr algn="just"/>
            <a:r>
              <a:rPr dirty="0" sz="1200" lang="en-GB">
                <a:latin typeface="Times New Roman" panose="02020603050405020304" pitchFamily="18" charset="0"/>
                <a:cs typeface="Times New Roman" panose="02020603050405020304" pitchFamily="18" charset="0"/>
              </a:rPr>
              <a:t>These results could be used to:</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Help develop specific programs aimed at preventing the condition.</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Increase the effectiveness of screening programs for older patients.</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Help healthcare providers identify high-risk groups.</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Advise policymakers when creating public health programs for older patients.</a:t>
            </a:r>
            <a:endParaRPr dirty="0" sz="1200" lang="en-IN">
              <a:latin typeface="Times New Roman" panose="02020603050405020304" pitchFamily="18" charset="0"/>
              <a:cs typeface="Times New Roman" panose="02020603050405020304" pitchFamily="18" charset="0"/>
            </a:endParaRPr>
          </a:p>
          <a:p>
            <a:pPr algn="just" indent="-171450" lvl="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Decrease the burden of cardiovascular diseases.</a:t>
            </a:r>
            <a:endParaRPr dirty="0" sz="1200" lang="en-IN">
              <a:latin typeface="Times New Roman" panose="02020603050405020304" pitchFamily="18" charset="0"/>
              <a:cs typeface="Times New Roman" panose="02020603050405020304" pitchFamily="18" charset="0"/>
            </a:endParaRPr>
          </a:p>
          <a:p>
            <a:pPr algn="just" indent="-171450" marL="171450">
              <a:buFont typeface="Arial" panose="020B0604020202020204" pitchFamily="34" charset="0"/>
              <a:buChar char="•"/>
            </a:pPr>
            <a:r>
              <a:rPr dirty="0" sz="1200" lang="en-GB">
                <a:latin typeface="Times New Roman" panose="02020603050405020304" pitchFamily="18" charset="0"/>
                <a:cs typeface="Times New Roman" panose="02020603050405020304" pitchFamily="18" charset="0"/>
              </a:rPr>
              <a:t>Encourage the process of healthy ageing</a:t>
            </a:r>
            <a:endParaRPr b="1" dirty="0" sz="1200" lang="en-US">
              <a:solidFill>
                <a:srgbClr val="000000"/>
              </a:solidFill>
              <a:latin typeface="Times New Roman" panose="02020603050405020304" pitchFamily="18" charset="0"/>
              <a:ea typeface="Aileron Bold"/>
              <a:cs typeface="Times New Roman" panose="02020603050405020304" pitchFamily="18" charset="0"/>
              <a:sym typeface="Aileron Bold"/>
            </a:endParaRPr>
          </a:p>
          <a:p>
            <a:endParaRPr dirty="0" sz="2000" lang="en-IN"/>
          </a:p>
        </p:txBody>
      </p:sp>
      <p:pic>
        <p:nvPicPr>
          <p:cNvPr id="2097157" name="Picture 14" descr="Tension or HYPERTENSION - GOQii"/>
          <p:cNvPicPr>
            <a:picLocks noChangeAspect="1" noChangeArrowheads="1"/>
          </p:cNvPicPr>
          <p:nvPr/>
        </p:nvPicPr>
        <p:blipFill>
          <a:blip xmlns:r="http://schemas.openxmlformats.org/officeDocument/2006/relationships" r:embed="rId6"/>
          <a:srcRect/>
          <a:stretch>
            <a:fillRect/>
          </a:stretch>
        </p:blipFill>
        <p:spPr bwMode="auto">
          <a:xfrm>
            <a:off x="8908382" y="12110292"/>
            <a:ext cx="2857500" cy="2533650"/>
          </a:xfrm>
          <a:prstGeom prst="rect"/>
          <a:ln>
            <a:noFill/>
          </a:ln>
          <a:effectLst>
            <a:softEdge rad="112500"/>
          </a:effectLst>
        </p:spPr>
      </p:pic>
      <p:pic>
        <p:nvPicPr>
          <p:cNvPr id="2097158" name="Picture 4" descr="870+ Cartoon Of Hypertension Stock Illustrations, Royalty-Free Vector  Graphics &amp; Clip Art - iStock"/>
          <p:cNvPicPr>
            <a:picLocks noChangeAspect="1" noChangeArrowheads="1"/>
          </p:cNvPicPr>
          <p:nvPr/>
        </p:nvPicPr>
        <p:blipFill rotWithShape="1">
          <a:blip xmlns:r="http://schemas.openxmlformats.org/officeDocument/2006/relationships" r:embed="rId7" cstate="print"/>
          <a:srcRect l="7956" t="20761" r="15596" b="14338"/>
          <a:stretch>
            <a:fillRect/>
          </a:stretch>
        </p:blipFill>
        <p:spPr bwMode="auto">
          <a:xfrm>
            <a:off x="11739370" y="14457416"/>
            <a:ext cx="2432471" cy="1688928"/>
          </a:xfrm>
          <a:prstGeom prst="rect"/>
          <a:ln>
            <a:noFill/>
          </a:ln>
          <a:effectLst>
            <a:softEdge rad="112500"/>
          </a:effectLst>
        </p:spPr>
      </p:pic>
      <p:sp>
        <p:nvSpPr>
          <p:cNvPr id="1048602" name="TextBox 2"/>
          <p:cNvSpPr txBox="1"/>
          <p:nvPr/>
        </p:nvSpPr>
        <p:spPr>
          <a:xfrm>
            <a:off x="8930161" y="16594671"/>
            <a:ext cx="5456806" cy="4434839"/>
          </a:xfrm>
          <a:prstGeom prst="rect"/>
          <a:solidFill>
            <a:srgbClr val="FFFF00">
              <a:alpha val="25000"/>
            </a:srgbClr>
          </a:solidFill>
        </p:spPr>
        <p:txBody>
          <a:bodyPr rtlCol="0" wrap="square">
            <a:spAutoFit/>
          </a:bodyPr>
          <a:p>
            <a:pPr algn="just"/>
            <a:r>
              <a:rPr dirty="0" sz="800" lang="en-GB">
                <a:latin typeface="Times New Roman" panose="02020603050405020304" pitchFamily="18" charset="0"/>
                <a:cs typeface="Times New Roman" panose="02020603050405020304" pitchFamily="18" charset="0"/>
              </a:rPr>
              <a:t>British Heart Foundation (2026) </a:t>
            </a:r>
            <a:r>
              <a:rPr dirty="0" sz="800" i="1" lang="en-GB">
                <a:latin typeface="Times New Roman" panose="02020603050405020304" pitchFamily="18" charset="0"/>
                <a:cs typeface="Times New Roman" panose="02020603050405020304" pitchFamily="18" charset="0"/>
              </a:rPr>
              <a:t>Silent killer warning 5 million unaware high blood pressure</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British Heart Foundation</a:t>
            </a:r>
            <a:r>
              <a:rPr dirty="0" sz="800" lang="en-GB">
                <a:latin typeface="Times New Roman" panose="02020603050405020304" pitchFamily="18" charset="0"/>
                <a:cs typeface="Times New Roman" panose="02020603050405020304" pitchFamily="18" charset="0"/>
              </a:rPr>
              <a:t>. Available at: </a:t>
            </a:r>
            <a:r>
              <a:rPr dirty="0" sz="800" lang="en-GB" u="sng">
                <a:latin typeface="Times New Roman" panose="02020603050405020304" pitchFamily="18" charset="0"/>
                <a:cs typeface="Times New Roman" panose="02020603050405020304" pitchFamily="18" charset="0"/>
                <a:hlinkClick r:id="rId8"/>
              </a:rPr>
              <a:t>https://www.bhf.org.uk/what-we-do/news-from-the-bhf/news-archive/2026/may/silent-killer-warning-5-million-unaware-high-blood-pressure</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Buford, T.W. (2022) ‘Hypertension and aging’, </a:t>
            </a:r>
            <a:r>
              <a:rPr dirty="0" sz="800" i="1" lang="en-GB">
                <a:latin typeface="Times New Roman" panose="02020603050405020304" pitchFamily="18" charset="0"/>
                <a:cs typeface="Times New Roman" panose="02020603050405020304" pitchFamily="18" charset="0"/>
              </a:rPr>
              <a:t>Ageing Research Reviews</a:t>
            </a:r>
            <a:r>
              <a:rPr dirty="0" sz="800" lang="en-GB">
                <a:latin typeface="Times New Roman" panose="02020603050405020304" pitchFamily="18" charset="0"/>
                <a:cs typeface="Times New Roman" panose="02020603050405020304" pitchFamily="18" charset="0"/>
              </a:rPr>
              <a:t>, 26(1), pp. 96–111. Available at: </a:t>
            </a:r>
            <a:r>
              <a:rPr dirty="0" sz="800" lang="en-GB" u="sng">
                <a:latin typeface="Times New Roman" panose="02020603050405020304" pitchFamily="18" charset="0"/>
                <a:cs typeface="Times New Roman" panose="02020603050405020304" pitchFamily="18" charset="0"/>
                <a:hlinkClick r:id="rId9"/>
              </a:rPr>
              <a:t>https://doi.org/10.1016/j.arr.2016.01.007</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CDC (2024) </a:t>
            </a:r>
            <a:r>
              <a:rPr dirty="0" sz="800" i="1" lang="en-GB">
                <a:latin typeface="Times New Roman" panose="02020603050405020304" pitchFamily="18" charset="0"/>
                <a:cs typeface="Times New Roman" panose="02020603050405020304" pitchFamily="18" charset="0"/>
              </a:rPr>
              <a:t>High Blood Pressure Risk Factors</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High Blood Pressure</a:t>
            </a:r>
            <a:r>
              <a:rPr dirty="0" sz="800" lang="en-GB">
                <a:latin typeface="Times New Roman" panose="02020603050405020304" pitchFamily="18" charset="0"/>
                <a:cs typeface="Times New Roman" panose="02020603050405020304" pitchFamily="18" charset="0"/>
              </a:rPr>
              <a:t>. CDC. Available at: </a:t>
            </a:r>
            <a:r>
              <a:rPr dirty="0" sz="800" lang="en-GB" u="sng">
                <a:latin typeface="Times New Roman" panose="02020603050405020304" pitchFamily="18" charset="0"/>
                <a:cs typeface="Times New Roman" panose="02020603050405020304" pitchFamily="18" charset="0"/>
                <a:hlinkClick r:id="rId10"/>
              </a:rPr>
              <a:t>https://www.cdc.gov/high-blood-pressure/risk-factors/index.html</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CDC (2025) </a:t>
            </a:r>
            <a:r>
              <a:rPr dirty="0" sz="800" i="1" lang="en-GB">
                <a:latin typeface="Times New Roman" panose="02020603050405020304" pitchFamily="18" charset="0"/>
                <a:cs typeface="Times New Roman" panose="02020603050405020304" pitchFamily="18" charset="0"/>
              </a:rPr>
              <a:t>High blood pressure facts</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High Blood Pressure</a:t>
            </a:r>
            <a:r>
              <a:rPr dirty="0" sz="800" lang="en-GB">
                <a:latin typeface="Times New Roman" panose="02020603050405020304" pitchFamily="18" charset="0"/>
                <a:cs typeface="Times New Roman" panose="02020603050405020304" pitchFamily="18" charset="0"/>
              </a:rPr>
              <a:t>. Available at: </a:t>
            </a:r>
            <a:r>
              <a:rPr dirty="0" sz="800" lang="en-GB" u="sng">
                <a:latin typeface="Times New Roman" panose="02020603050405020304" pitchFamily="18" charset="0"/>
                <a:cs typeface="Times New Roman" panose="02020603050405020304" pitchFamily="18" charset="0"/>
                <a:hlinkClick r:id="rId11"/>
              </a:rPr>
              <a:t>https://www.cdc.gov/high-blood-pressure/data-research/facts-stats/index.html</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Chandler, P.D., Clark, C.R., Zhou, G., Noel, N.L., </a:t>
            </a:r>
            <a:r>
              <a:rPr dirty="0" sz="800" lang="en-GB" err="1">
                <a:latin typeface="Times New Roman" panose="02020603050405020304" pitchFamily="18" charset="0"/>
                <a:cs typeface="Times New Roman" panose="02020603050405020304" pitchFamily="18" charset="0"/>
              </a:rPr>
              <a:t>Achilike</a:t>
            </a:r>
            <a:r>
              <a:rPr dirty="0" sz="800" lang="en-GB">
                <a:latin typeface="Times New Roman" panose="02020603050405020304" pitchFamily="18" charset="0"/>
                <a:cs typeface="Times New Roman" panose="02020603050405020304" pitchFamily="18" charset="0"/>
              </a:rPr>
              <a:t>, C., Mendez, L., Ramirez, A.H., Loperena-Cortes, R., Mayo, K., Cohn, E., Ohno-Machado, L., Boerwinkle, E., Cicek, M., Qian, J., </a:t>
            </a:r>
            <a:r>
              <a:rPr dirty="0" sz="800" lang="en-GB" err="1">
                <a:latin typeface="Times New Roman" panose="02020603050405020304" pitchFamily="18" charset="0"/>
                <a:cs typeface="Times New Roman" panose="02020603050405020304" pitchFamily="18" charset="0"/>
              </a:rPr>
              <a:t>Schully</a:t>
            </a:r>
            <a:r>
              <a:rPr dirty="0" sz="800" lang="en-GB">
                <a:latin typeface="Times New Roman" panose="02020603050405020304" pitchFamily="18" charset="0"/>
                <a:cs typeface="Times New Roman" panose="02020603050405020304" pitchFamily="18" charset="0"/>
              </a:rPr>
              <a:t>, S., Ratsimbazafy, F., </a:t>
            </a:r>
            <a:r>
              <a:rPr dirty="0" sz="800" lang="en-GB" err="1">
                <a:latin typeface="Times New Roman" panose="02020603050405020304" pitchFamily="18" charset="0"/>
                <a:cs typeface="Times New Roman" panose="02020603050405020304" pitchFamily="18" charset="0"/>
              </a:rPr>
              <a:t>Mockrin</a:t>
            </a:r>
            <a:r>
              <a:rPr dirty="0" sz="800" lang="en-GB">
                <a:latin typeface="Times New Roman" panose="02020603050405020304" pitchFamily="18" charset="0"/>
                <a:cs typeface="Times New Roman" panose="02020603050405020304" pitchFamily="18" charset="0"/>
              </a:rPr>
              <a:t>, S., Gebo, K., Dedier, J.J. and Murphy, S.N. (2021) ‘Hypertension prevalence in the All of Us Research Program among groups traditionally underrepresented in medical research’, </a:t>
            </a:r>
            <a:r>
              <a:rPr dirty="0" sz="800" i="1" lang="en-GB">
                <a:latin typeface="Times New Roman" panose="02020603050405020304" pitchFamily="18" charset="0"/>
                <a:cs typeface="Times New Roman" panose="02020603050405020304" pitchFamily="18" charset="0"/>
              </a:rPr>
              <a:t>Scientific Reports</a:t>
            </a:r>
            <a:r>
              <a:rPr dirty="0" sz="800" lang="en-GB">
                <a:latin typeface="Times New Roman" panose="02020603050405020304" pitchFamily="18" charset="0"/>
                <a:cs typeface="Times New Roman" panose="02020603050405020304" pitchFamily="18" charset="0"/>
              </a:rPr>
              <a:t>, 11(1). Available at: </a:t>
            </a:r>
            <a:r>
              <a:rPr dirty="0" sz="800" lang="en-GB" u="sng">
                <a:latin typeface="Times New Roman" panose="02020603050405020304" pitchFamily="18" charset="0"/>
                <a:cs typeface="Times New Roman" panose="02020603050405020304" pitchFamily="18" charset="0"/>
                <a:hlinkClick r:id="rId12"/>
              </a:rPr>
              <a:t>https://doi.org/10.1038/s41598-021-92143-w</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Gero, K., Backhaus-Hoven, I., </a:t>
            </a:r>
            <a:r>
              <a:rPr dirty="0" sz="800" lang="en-GB" err="1">
                <a:latin typeface="Times New Roman" panose="02020603050405020304" pitchFamily="18" charset="0"/>
                <a:cs typeface="Times New Roman" panose="02020603050405020304" pitchFamily="18" charset="0"/>
              </a:rPr>
              <a:t>Höhmann</a:t>
            </a:r>
            <a:r>
              <a:rPr dirty="0" sz="800" lang="en-GB">
                <a:latin typeface="Times New Roman" panose="02020603050405020304" pitchFamily="18" charset="0"/>
                <a:cs typeface="Times New Roman" panose="02020603050405020304" pitchFamily="18" charset="0"/>
              </a:rPr>
              <a:t>, A., </a:t>
            </a:r>
            <a:r>
              <a:rPr dirty="0" sz="800" lang="en-GB" err="1">
                <a:latin typeface="Times New Roman" panose="02020603050405020304" pitchFamily="18" charset="0"/>
                <a:cs typeface="Times New Roman" panose="02020603050405020304" pitchFamily="18" charset="0"/>
              </a:rPr>
              <a:t>Dragano</a:t>
            </a:r>
            <a:r>
              <a:rPr dirty="0" sz="800" lang="en-GB">
                <a:latin typeface="Times New Roman" panose="02020603050405020304" pitchFamily="18" charset="0"/>
                <a:cs typeface="Times New Roman" panose="02020603050405020304" pitchFamily="18" charset="0"/>
              </a:rPr>
              <a:t>, N. and Hoven, H. (2025) ‘Low income and health literacy: a systematic scoping review’, </a:t>
            </a:r>
            <a:r>
              <a:rPr dirty="0" sz="800" i="1" lang="en-GB">
                <a:latin typeface="Times New Roman" panose="02020603050405020304" pitchFamily="18" charset="0"/>
                <a:cs typeface="Times New Roman" panose="02020603050405020304" pitchFamily="18" charset="0"/>
              </a:rPr>
              <a:t>Archives of Public Health</a:t>
            </a:r>
            <a:r>
              <a:rPr dirty="0" sz="800" lang="en-GB">
                <a:latin typeface="Times New Roman" panose="02020603050405020304" pitchFamily="18" charset="0"/>
                <a:cs typeface="Times New Roman" panose="02020603050405020304" pitchFamily="18" charset="0"/>
              </a:rPr>
              <a:t>, 83(1). Available at: </a:t>
            </a:r>
            <a:r>
              <a:rPr dirty="0" sz="800" lang="en-GB" u="sng">
                <a:latin typeface="Times New Roman" panose="02020603050405020304" pitchFamily="18" charset="0"/>
                <a:cs typeface="Times New Roman" panose="02020603050405020304" pitchFamily="18" charset="0"/>
                <a:hlinkClick r:id="rId13"/>
              </a:rPr>
              <a:t>https://doi.org/10.1186/s13690-025-01781-3</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Graham, C., </a:t>
            </a:r>
            <a:r>
              <a:rPr dirty="0" sz="800" lang="en-GB" err="1">
                <a:latin typeface="Times New Roman" panose="02020603050405020304" pitchFamily="18" charset="0"/>
                <a:cs typeface="Times New Roman" panose="02020603050405020304" pitchFamily="18" charset="0"/>
              </a:rPr>
              <a:t>Steckelmacher</a:t>
            </a:r>
            <a:r>
              <a:rPr dirty="0" sz="800" lang="en-GB">
                <a:latin typeface="Times New Roman" panose="02020603050405020304" pitchFamily="18" charset="0"/>
                <a:cs typeface="Times New Roman" panose="02020603050405020304" pitchFamily="18" charset="0"/>
              </a:rPr>
              <a:t>, J., Prashar, J., Ahmed, A., Capel, M., Poulter, N.R., Sever, P.S. and Gupta, A.K. (2025) ‘Trends in hypertension prevalence, control, and antihypertensive use in England from 2003 to 2021: insights from annual, nationwide Health Surveys for England’, </a:t>
            </a:r>
            <a:r>
              <a:rPr dirty="0" sz="800" i="1" lang="en-GB">
                <a:latin typeface="Times New Roman" panose="02020603050405020304" pitchFamily="18" charset="0"/>
                <a:cs typeface="Times New Roman" panose="02020603050405020304" pitchFamily="18" charset="0"/>
              </a:rPr>
              <a:t>BMJ Medicine</a:t>
            </a:r>
            <a:r>
              <a:rPr dirty="0" sz="800" lang="en-GB">
                <a:latin typeface="Times New Roman" panose="02020603050405020304" pitchFamily="18" charset="0"/>
                <a:cs typeface="Times New Roman" panose="02020603050405020304" pitchFamily="18" charset="0"/>
              </a:rPr>
              <a:t>, 4(1), p. e001556. Available at: </a:t>
            </a:r>
            <a:r>
              <a:rPr dirty="0" sz="800" lang="en-GB" u="sng">
                <a:latin typeface="Times New Roman" panose="02020603050405020304" pitchFamily="18" charset="0"/>
                <a:cs typeface="Times New Roman" panose="02020603050405020304" pitchFamily="18" charset="0"/>
                <a:hlinkClick r:id="rId14"/>
              </a:rPr>
              <a:t>https://doi.org/10.1136/bmjmed-2025-001556</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err="1">
                <a:latin typeface="Times New Roman" panose="02020603050405020304" pitchFamily="18" charset="0"/>
                <a:cs typeface="Times New Roman" panose="02020603050405020304" pitchFamily="18" charset="0"/>
              </a:rPr>
              <a:t>Hahad</a:t>
            </a:r>
            <a:r>
              <a:rPr dirty="0" sz="800" lang="en-GB">
                <a:latin typeface="Times New Roman" panose="02020603050405020304" pitchFamily="18" charset="0"/>
                <a:cs typeface="Times New Roman" panose="02020603050405020304" pitchFamily="18" charset="0"/>
              </a:rPr>
              <a:t>, O., Schmitt, V.H., Arnold, N., Keller, K., Prochaska, J.H., Wild, P.S., Schulz, A., Lackner, K.J., Pfeiffer, N., Schmidtmann, I., Michal, M., </a:t>
            </a:r>
            <a:r>
              <a:rPr dirty="0" sz="800" lang="en-GB" err="1">
                <a:latin typeface="Times New Roman" panose="02020603050405020304" pitchFamily="18" charset="0"/>
                <a:cs typeface="Times New Roman" panose="02020603050405020304" pitchFamily="18" charset="0"/>
              </a:rPr>
              <a:t>Schattenberg</a:t>
            </a:r>
            <a:r>
              <a:rPr dirty="0" sz="800" lang="en-GB">
                <a:latin typeface="Times New Roman" panose="02020603050405020304" pitchFamily="18" charset="0"/>
                <a:cs typeface="Times New Roman" panose="02020603050405020304" pitchFamily="18" charset="0"/>
              </a:rPr>
              <a:t>, J.M., </a:t>
            </a:r>
            <a:r>
              <a:rPr dirty="0" sz="800" lang="en-GB" err="1">
                <a:latin typeface="Times New Roman" panose="02020603050405020304" pitchFamily="18" charset="0"/>
                <a:cs typeface="Times New Roman" panose="02020603050405020304" pitchFamily="18" charset="0"/>
              </a:rPr>
              <a:t>Tüscher</a:t>
            </a:r>
            <a:r>
              <a:rPr dirty="0" sz="800" lang="en-GB">
                <a:latin typeface="Times New Roman" panose="02020603050405020304" pitchFamily="18" charset="0"/>
                <a:cs typeface="Times New Roman" panose="02020603050405020304" pitchFamily="18" charset="0"/>
              </a:rPr>
              <a:t>, O., Daiber, A. and </a:t>
            </a:r>
            <a:r>
              <a:rPr dirty="0" sz="800" lang="en-GB" err="1">
                <a:latin typeface="Times New Roman" panose="02020603050405020304" pitchFamily="18" charset="0"/>
                <a:cs typeface="Times New Roman" panose="02020603050405020304" pitchFamily="18" charset="0"/>
              </a:rPr>
              <a:t>Münzel</a:t>
            </a:r>
            <a:r>
              <a:rPr dirty="0" sz="800" lang="en-GB">
                <a:latin typeface="Times New Roman" panose="02020603050405020304" pitchFamily="18" charset="0"/>
                <a:cs typeface="Times New Roman" panose="02020603050405020304" pitchFamily="18" charset="0"/>
              </a:rPr>
              <a:t>, T. (2022) ‘Chronic cigarette smoking is associated with increased arterial stiffness in men and women: evidence from a large population-based cohort’, </a:t>
            </a:r>
            <a:r>
              <a:rPr dirty="0" sz="800" i="1" lang="en-GB">
                <a:latin typeface="Times New Roman" panose="02020603050405020304" pitchFamily="18" charset="0"/>
                <a:cs typeface="Times New Roman" panose="02020603050405020304" pitchFamily="18" charset="0"/>
              </a:rPr>
              <a:t>Clinical Research in Cardiology</a:t>
            </a:r>
            <a:r>
              <a:rPr dirty="0" sz="800" lang="en-GB">
                <a:latin typeface="Times New Roman" panose="02020603050405020304" pitchFamily="18" charset="0"/>
                <a:cs typeface="Times New Roman" panose="02020603050405020304" pitchFamily="18" charset="0"/>
              </a:rPr>
              <a:t>, 112(2). Available at: </a:t>
            </a:r>
            <a:r>
              <a:rPr dirty="0" sz="800" lang="en-GB" u="sng">
                <a:latin typeface="Times New Roman" panose="02020603050405020304" pitchFamily="18" charset="0"/>
                <a:cs typeface="Times New Roman" panose="02020603050405020304" pitchFamily="18" charset="0"/>
                <a:hlinkClick r:id="rId15"/>
              </a:rPr>
              <a:t>https://doi.org/10.1007/s00392-022-02092-1</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NHS Digital (2023) </a:t>
            </a:r>
            <a:r>
              <a:rPr dirty="0" sz="800" i="1" lang="en-GB">
                <a:latin typeface="Times New Roman" panose="02020603050405020304" pitchFamily="18" charset="0"/>
                <a:cs typeface="Times New Roman" panose="02020603050405020304" pitchFamily="18" charset="0"/>
              </a:rPr>
              <a:t>Adults’ health: Hypertension</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NDRS</a:t>
            </a:r>
            <a:r>
              <a:rPr dirty="0" sz="800" lang="en-GB">
                <a:latin typeface="Times New Roman" panose="02020603050405020304" pitchFamily="18" charset="0"/>
                <a:cs typeface="Times New Roman" panose="02020603050405020304" pitchFamily="18" charset="0"/>
              </a:rPr>
              <a:t>. Available at: </a:t>
            </a:r>
            <a:r>
              <a:rPr dirty="0" sz="800" lang="en-GB" u="sng">
                <a:latin typeface="Times New Roman" panose="02020603050405020304" pitchFamily="18" charset="0"/>
                <a:cs typeface="Times New Roman" panose="02020603050405020304" pitchFamily="18" charset="0"/>
                <a:hlinkClick r:id="rId16"/>
              </a:rPr>
              <a:t>https://digital.nhs.uk/data-and-information/publications/statistical/health-survey-for-england/2021-part-2/adult-health-hypertension</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WHO (2020) </a:t>
            </a:r>
            <a:r>
              <a:rPr dirty="0" sz="800" i="1" lang="en-GB">
                <a:latin typeface="Times New Roman" panose="02020603050405020304" pitchFamily="18" charset="0"/>
                <a:cs typeface="Times New Roman" panose="02020603050405020304" pitchFamily="18" charset="0"/>
              </a:rPr>
              <a:t>Hypertension</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World Health Organization</a:t>
            </a:r>
            <a:r>
              <a:rPr dirty="0" sz="800" lang="en-GB">
                <a:latin typeface="Times New Roman" panose="02020603050405020304" pitchFamily="18" charset="0"/>
                <a:cs typeface="Times New Roman" panose="02020603050405020304" pitchFamily="18" charset="0"/>
              </a:rPr>
              <a:t>. Available at: </a:t>
            </a:r>
            <a:r>
              <a:rPr dirty="0" sz="800" lang="en-GB" u="sng">
                <a:latin typeface="Times New Roman" panose="02020603050405020304" pitchFamily="18" charset="0"/>
                <a:cs typeface="Times New Roman" panose="02020603050405020304" pitchFamily="18" charset="0"/>
                <a:hlinkClick r:id="rId17"/>
              </a:rPr>
              <a:t>https://www.who.int/health-topics/hypertension#tab=tab_1</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WHO (2025) </a:t>
            </a:r>
            <a:r>
              <a:rPr dirty="0" sz="800" i="1" lang="en-GB">
                <a:latin typeface="Times New Roman" panose="02020603050405020304" pitchFamily="18" charset="0"/>
                <a:cs typeface="Times New Roman" panose="02020603050405020304" pitchFamily="18" charset="0"/>
              </a:rPr>
              <a:t>WHO EMRO - High blood pressure and physical activity</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Who.int</a:t>
            </a:r>
            <a:r>
              <a:rPr dirty="0" sz="800" lang="en-GB">
                <a:latin typeface="Times New Roman" panose="02020603050405020304" pitchFamily="18" charset="0"/>
                <a:cs typeface="Times New Roman" panose="02020603050405020304" pitchFamily="18" charset="0"/>
              </a:rPr>
              <a:t>. Available at: </a:t>
            </a:r>
            <a:r>
              <a:rPr dirty="0" sz="800" lang="en-GB" u="sng">
                <a:latin typeface="Times New Roman" panose="02020603050405020304" pitchFamily="18" charset="0"/>
                <a:cs typeface="Times New Roman" panose="02020603050405020304" pitchFamily="18" charset="0"/>
                <a:hlinkClick r:id="rId18"/>
              </a:rPr>
              <a:t>https://www.emro.who.int/world-health-days/2013/physical-activity-factsheet-2013.html</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World Health Organisation (2025) </a:t>
            </a:r>
            <a:r>
              <a:rPr dirty="0" sz="800" i="1" lang="en-GB">
                <a:latin typeface="Times New Roman" panose="02020603050405020304" pitchFamily="18" charset="0"/>
                <a:cs typeface="Times New Roman" panose="02020603050405020304" pitchFamily="18" charset="0"/>
              </a:rPr>
              <a:t>Uncontrolled high blood pressure puts over a billion people at risk</a:t>
            </a:r>
            <a:r>
              <a:rPr dirty="0" sz="800" lang="en-GB">
                <a:latin typeface="Times New Roman" panose="02020603050405020304" pitchFamily="18" charset="0"/>
                <a:cs typeface="Times New Roman" panose="02020603050405020304" pitchFamily="18" charset="0"/>
              </a:rPr>
              <a:t>, </a:t>
            </a:r>
            <a:r>
              <a:rPr dirty="0" sz="800" i="1" lang="en-GB">
                <a:latin typeface="Times New Roman" panose="02020603050405020304" pitchFamily="18" charset="0"/>
                <a:cs typeface="Times New Roman" panose="02020603050405020304" pitchFamily="18" charset="0"/>
              </a:rPr>
              <a:t>Who.int</a:t>
            </a:r>
            <a:r>
              <a:rPr dirty="0" sz="800" lang="en-GB">
                <a:latin typeface="Times New Roman" panose="02020603050405020304" pitchFamily="18" charset="0"/>
                <a:cs typeface="Times New Roman" panose="02020603050405020304" pitchFamily="18" charset="0"/>
              </a:rPr>
              <a:t>. World Health Organization: WHO. Available at: </a:t>
            </a:r>
            <a:r>
              <a:rPr dirty="0" sz="800" lang="en-GB" u="sng">
                <a:latin typeface="Times New Roman" panose="02020603050405020304" pitchFamily="18" charset="0"/>
                <a:cs typeface="Times New Roman" panose="02020603050405020304" pitchFamily="18" charset="0"/>
                <a:hlinkClick r:id="rId19"/>
              </a:rPr>
              <a:t>https://www.who.int/news/item/23-09-2025-uncontrolled-high-blood-pressure-puts-over-a-billion-people-at-risk</a:t>
            </a:r>
            <a:r>
              <a:rPr dirty="0" sz="800" lang="en-GB">
                <a:latin typeface="Times New Roman" panose="02020603050405020304" pitchFamily="18" charset="0"/>
                <a:cs typeface="Times New Roman" panose="02020603050405020304" pitchFamily="18" charset="0"/>
              </a:rPr>
              <a:t>. </a:t>
            </a:r>
            <a:endParaRPr dirty="0" sz="800" lang="en-IN">
              <a:latin typeface="Times New Roman" panose="02020603050405020304" pitchFamily="18" charset="0"/>
              <a:cs typeface="Times New Roman" panose="02020603050405020304" pitchFamily="18" charset="0"/>
            </a:endParaRPr>
          </a:p>
          <a:p>
            <a:pPr algn="just"/>
            <a:r>
              <a:rPr dirty="0" sz="800" lang="en-GB">
                <a:latin typeface="Times New Roman" panose="02020603050405020304" pitchFamily="18" charset="0"/>
                <a:cs typeface="Times New Roman" panose="02020603050405020304" pitchFamily="18" charset="0"/>
              </a:rPr>
              <a:t>Zhukov, Y., </a:t>
            </a:r>
            <a:r>
              <a:rPr dirty="0" sz="800" lang="en-GB" err="1">
                <a:latin typeface="Times New Roman" panose="02020603050405020304" pitchFamily="18" charset="0"/>
                <a:cs typeface="Times New Roman" panose="02020603050405020304" pitchFamily="18" charset="0"/>
              </a:rPr>
              <a:t>Nikatov</a:t>
            </a:r>
            <a:r>
              <a:rPr dirty="0" sz="800" lang="en-GB">
                <a:latin typeface="Times New Roman" panose="02020603050405020304" pitchFamily="18" charset="0"/>
                <a:cs typeface="Times New Roman" panose="02020603050405020304" pitchFamily="18" charset="0"/>
              </a:rPr>
              <a:t>, K., </a:t>
            </a:r>
            <a:r>
              <a:rPr dirty="0" sz="800" lang="en-GB" err="1">
                <a:latin typeface="Times New Roman" panose="02020603050405020304" pitchFamily="18" charset="0"/>
                <a:cs typeface="Times New Roman" panose="02020603050405020304" pitchFamily="18" charset="0"/>
              </a:rPr>
              <a:t>Dyussembekov</a:t>
            </a:r>
            <a:r>
              <a:rPr dirty="0" sz="800" lang="en-GB">
                <a:latin typeface="Times New Roman" panose="02020603050405020304" pitchFamily="18" charset="0"/>
                <a:cs typeface="Times New Roman" panose="02020603050405020304" pitchFamily="18" charset="0"/>
              </a:rPr>
              <a:t>, E., </a:t>
            </a:r>
            <a:r>
              <a:rPr dirty="0" sz="800" lang="en-GB" err="1">
                <a:latin typeface="Times New Roman" panose="02020603050405020304" pitchFamily="18" charset="0"/>
                <a:cs typeface="Times New Roman" panose="02020603050405020304" pitchFamily="18" charset="0"/>
              </a:rPr>
              <a:t>Kastey</a:t>
            </a:r>
            <a:r>
              <a:rPr dirty="0" sz="800" lang="en-GB">
                <a:latin typeface="Times New Roman" panose="02020603050405020304" pitchFamily="18" charset="0"/>
                <a:cs typeface="Times New Roman" panose="02020603050405020304" pitchFamily="18" charset="0"/>
              </a:rPr>
              <a:t>, R., </a:t>
            </a:r>
            <a:r>
              <a:rPr dirty="0" sz="800" lang="en-GB" err="1">
                <a:latin typeface="Times New Roman" panose="02020603050405020304" pitchFamily="18" charset="0"/>
                <a:cs typeface="Times New Roman" panose="02020603050405020304" pitchFamily="18" charset="0"/>
              </a:rPr>
              <a:t>Yerniyazov</a:t>
            </a:r>
            <a:r>
              <a:rPr dirty="0" sz="800" lang="en-GB">
                <a:latin typeface="Times New Roman" panose="02020603050405020304" pitchFamily="18" charset="0"/>
                <a:cs typeface="Times New Roman" panose="02020603050405020304" pitchFamily="18" charset="0"/>
              </a:rPr>
              <a:t>, N., </a:t>
            </a:r>
            <a:r>
              <a:rPr dirty="0" sz="800" lang="en-GB" err="1">
                <a:latin typeface="Times New Roman" panose="02020603050405020304" pitchFamily="18" charset="0"/>
                <a:cs typeface="Times New Roman" panose="02020603050405020304" pitchFamily="18" charset="0"/>
              </a:rPr>
              <a:t>Korabayev</a:t>
            </a:r>
            <a:r>
              <a:rPr dirty="0" sz="800" lang="en-GB">
                <a:latin typeface="Times New Roman" panose="02020603050405020304" pitchFamily="18" charset="0"/>
                <a:cs typeface="Times New Roman" panose="02020603050405020304" pitchFamily="18" charset="0"/>
              </a:rPr>
              <a:t>, M., </a:t>
            </a:r>
            <a:r>
              <a:rPr dirty="0" sz="800" lang="en-GB" err="1">
                <a:latin typeface="Times New Roman" panose="02020603050405020304" pitchFamily="18" charset="0"/>
                <a:cs typeface="Times New Roman" panose="02020603050405020304" pitchFamily="18" charset="0"/>
              </a:rPr>
              <a:t>Menlayakova</a:t>
            </a:r>
            <a:r>
              <a:rPr dirty="0" sz="800" lang="en-GB">
                <a:latin typeface="Times New Roman" panose="02020603050405020304" pitchFamily="18" charset="0"/>
                <a:cs typeface="Times New Roman" panose="02020603050405020304" pitchFamily="18" charset="0"/>
              </a:rPr>
              <a:t>, D., </a:t>
            </a:r>
            <a:r>
              <a:rPr dirty="0" sz="800" lang="en-GB" err="1">
                <a:latin typeface="Times New Roman" panose="02020603050405020304" pitchFamily="18" charset="0"/>
                <a:cs typeface="Times New Roman" panose="02020603050405020304" pitchFamily="18" charset="0"/>
              </a:rPr>
              <a:t>Muminov</a:t>
            </a:r>
            <a:r>
              <a:rPr dirty="0" sz="800" lang="en-GB">
                <a:latin typeface="Times New Roman" panose="02020603050405020304" pitchFamily="18" charset="0"/>
                <a:cs typeface="Times New Roman" panose="02020603050405020304" pitchFamily="18" charset="0"/>
              </a:rPr>
              <a:t>, T., </a:t>
            </a:r>
            <a:r>
              <a:rPr dirty="0" sz="800" lang="en-GB" err="1">
                <a:latin typeface="Times New Roman" panose="02020603050405020304" pitchFamily="18" charset="0"/>
                <a:cs typeface="Times New Roman" panose="02020603050405020304" pitchFamily="18" charset="0"/>
              </a:rPr>
              <a:t>Tanabayeva</a:t>
            </a:r>
            <a:r>
              <a:rPr dirty="0" sz="800" lang="en-GB">
                <a:latin typeface="Times New Roman" panose="02020603050405020304" pitchFamily="18" charset="0"/>
                <a:cs typeface="Times New Roman" panose="02020603050405020304" pitchFamily="18" charset="0"/>
              </a:rPr>
              <a:t>, S., </a:t>
            </a:r>
            <a:r>
              <a:rPr dirty="0" sz="800" lang="en-GB" err="1">
                <a:latin typeface="Times New Roman" panose="02020603050405020304" pitchFamily="18" charset="0"/>
                <a:cs typeface="Times New Roman" panose="02020603050405020304" pitchFamily="18" charset="0"/>
              </a:rPr>
              <a:t>Fakhradiyev</a:t>
            </a:r>
            <a:r>
              <a:rPr dirty="0" sz="800" lang="en-GB">
                <a:latin typeface="Times New Roman" panose="02020603050405020304" pitchFamily="18" charset="0"/>
                <a:cs typeface="Times New Roman" panose="02020603050405020304" pitchFamily="18" charset="0"/>
              </a:rPr>
              <a:t>, I. and </a:t>
            </a:r>
            <a:r>
              <a:rPr dirty="0" sz="800" lang="en-GB" err="1">
                <a:latin typeface="Times New Roman" panose="02020603050405020304" pitchFamily="18" charset="0"/>
                <a:cs typeface="Times New Roman" panose="02020603050405020304" pitchFamily="18" charset="0"/>
              </a:rPr>
              <a:t>Shoranov</a:t>
            </a:r>
            <a:r>
              <a:rPr dirty="0" sz="800" lang="en-GB">
                <a:latin typeface="Times New Roman" panose="02020603050405020304" pitchFamily="18" charset="0"/>
                <a:cs typeface="Times New Roman" panose="02020603050405020304" pitchFamily="18" charset="0"/>
              </a:rPr>
              <a:t>, M. (2026) ‘Socio-demographic, </a:t>
            </a:r>
            <a:r>
              <a:rPr dirty="0" sz="800" lang="en-GB" err="1">
                <a:latin typeface="Times New Roman" panose="02020603050405020304" pitchFamily="18" charset="0"/>
                <a:cs typeface="Times New Roman" panose="02020603050405020304" pitchFamily="18" charset="0"/>
              </a:rPr>
              <a:t>behavioral</a:t>
            </a:r>
            <a:r>
              <a:rPr dirty="0" sz="800" lang="en-GB">
                <a:latin typeface="Times New Roman" panose="02020603050405020304" pitchFamily="18" charset="0"/>
                <a:cs typeface="Times New Roman" panose="02020603050405020304" pitchFamily="18" charset="0"/>
              </a:rPr>
              <a:t>, and biological risk factors of hypertension in Kazakhstan: results of a national study’, </a:t>
            </a:r>
            <a:r>
              <a:rPr dirty="0" sz="800" i="1" lang="en-GB">
                <a:latin typeface="Times New Roman" panose="02020603050405020304" pitchFamily="18" charset="0"/>
                <a:cs typeface="Times New Roman" panose="02020603050405020304" pitchFamily="18" charset="0"/>
              </a:rPr>
              <a:t>Population Health Metrics</a:t>
            </a:r>
            <a:r>
              <a:rPr dirty="0" sz="800" lang="en-GB">
                <a:latin typeface="Times New Roman" panose="02020603050405020304" pitchFamily="18" charset="0"/>
                <a:cs typeface="Times New Roman" panose="02020603050405020304" pitchFamily="18" charset="0"/>
              </a:rPr>
              <a:t>, 24(1). Available at: </a:t>
            </a:r>
            <a:r>
              <a:rPr dirty="0" sz="800" lang="en-GB" u="sng">
                <a:latin typeface="Times New Roman" panose="02020603050405020304" pitchFamily="18" charset="0"/>
                <a:cs typeface="Times New Roman" panose="02020603050405020304" pitchFamily="18" charset="0"/>
                <a:hlinkClick r:id="rId20"/>
              </a:rPr>
              <a:t>https://doi.org/10.1186/s12963-026-00454-9</a:t>
            </a:r>
            <a:r>
              <a:rPr dirty="0" sz="800" lang="en-GB">
                <a:latin typeface="Times New Roman" panose="02020603050405020304" pitchFamily="18" charset="0"/>
                <a:cs typeface="Times New Roman" panose="02020603050405020304" pitchFamily="18" charset="0"/>
              </a:rPr>
              <a:t>.</a:t>
            </a:r>
            <a:endParaRPr dirty="0" sz="800" lang="en-IN">
              <a:latin typeface="Times New Roman" panose="02020603050405020304" pitchFamily="18" charset="0"/>
              <a:cs typeface="Times New Roman" panose="02020603050405020304" pitchFamily="18" charset="0"/>
            </a:endParaRPr>
          </a:p>
        </p:txBody>
      </p:sp>
      <p:sp>
        <p:nvSpPr>
          <p:cNvPr id="1048603" name="TextBox 1"/>
          <p:cNvSpPr txBox="1"/>
          <p:nvPr/>
        </p:nvSpPr>
        <p:spPr>
          <a:xfrm>
            <a:off x="982405" y="19223279"/>
            <a:ext cx="7340740" cy="1691640"/>
          </a:xfrm>
          <a:prstGeom prst="rect"/>
          <a:noFill/>
        </p:spPr>
        <p:txBody>
          <a:bodyPr rtlCol="0" wrap="square">
            <a:spAutoFit/>
          </a:bodyPr>
          <a:p>
            <a:pPr indent="-171450" marL="171450">
              <a:buFont typeface="Arial" panose="020B0604020202020204" pitchFamily="34" charset="0"/>
              <a:buChar char="•"/>
            </a:pPr>
            <a:r>
              <a:rPr dirty="0" sz="1200" lang="en-IN">
                <a:latin typeface="Times New Roman" panose="02020603050405020304" pitchFamily="18" charset="0"/>
                <a:cs typeface="Times New Roman" panose="02020603050405020304" pitchFamily="18" charset="0"/>
              </a:rPr>
              <a:t>Support community-based programmes to promote adoption of a low-sodium, balanced diet, regular physical activity, weight control, smoking cessation and decreased alcohol use in older adults to reduce the risk of hypertension. </a:t>
            </a:r>
          </a:p>
          <a:p>
            <a:pPr indent="-171450" marL="171450">
              <a:buFont typeface="Arial" panose="020B0604020202020204" pitchFamily="34" charset="0"/>
              <a:buChar char="•"/>
            </a:pPr>
            <a:r>
              <a:rPr dirty="0" sz="1200" lang="en-IN">
                <a:latin typeface="Times New Roman" panose="02020603050405020304" pitchFamily="18" charset="0"/>
                <a:cs typeface="Times New Roman" panose="02020603050405020304" pitchFamily="18" charset="0"/>
              </a:rPr>
              <a:t>Expand routine blood pressure monitoring in primary care and community systems to address undiagnosed hypertension at an early stage, especially for older adults (65 years and older), to help manage and prevent cardiovascular disease. </a:t>
            </a:r>
          </a:p>
          <a:p>
            <a:pPr indent="-171450" marL="171450">
              <a:buFont typeface="Arial" panose="020B0604020202020204" pitchFamily="34" charset="0"/>
              <a:buChar char="•"/>
            </a:pPr>
            <a:r>
              <a:rPr dirty="0" sz="1200" lang="en-IN">
                <a:latin typeface="Times New Roman" panose="02020603050405020304" pitchFamily="18" charset="0"/>
                <a:cs typeface="Times New Roman" panose="02020603050405020304" pitchFamily="18" charset="0"/>
              </a:rPr>
              <a:t>Provide specific health education and tailored counselling to increase knowledge and understanding, adherence to treatment, self-management and access to health services for older people of socioeconomically disadvantaged backgrounds.</a:t>
            </a:r>
          </a:p>
        </p:txBody>
      </p:sp>
      <p:sp>
        <p:nvSpPr>
          <p:cNvPr id="1048604" name="TextBox 38"/>
          <p:cNvSpPr txBox="1"/>
          <p:nvPr/>
        </p:nvSpPr>
        <p:spPr>
          <a:xfrm>
            <a:off x="775562" y="18555672"/>
            <a:ext cx="4635698" cy="359073"/>
          </a:xfrm>
          <a:prstGeom prst="rect"/>
        </p:spPr>
        <p:txBody>
          <a:bodyPr anchor="t" bIns="0" lIns="0" rIns="0" rtlCol="0" tIns="0">
            <a:spAutoFit/>
          </a:bodyPr>
          <a:p>
            <a:pPr>
              <a:lnSpc>
                <a:spcPts val="2799"/>
              </a:lnSpc>
              <a:spcBef>
                <a:spcPct val="0"/>
              </a:spcBef>
            </a:pPr>
            <a:r>
              <a:rPr b="1" dirty="0" sz="2400" lang="en-US">
                <a:solidFill>
                  <a:srgbClr val="000000"/>
                </a:solidFill>
                <a:latin typeface="Times New Roman" panose="02020603050405020304" pitchFamily="18" charset="0"/>
                <a:ea typeface="Aileron Bold"/>
                <a:cs typeface="Times New Roman" panose="02020603050405020304" pitchFamily="18" charset="0"/>
                <a:sym typeface="Aileron Bold"/>
              </a:rPr>
              <a:t>Interventions</a:t>
            </a: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SM-A156E</dc:creator>
  <dcterms:created xsi:type="dcterms:W3CDTF">2026-07-03T08:33:00Z</dcterms:created>
  <dcterms:modified xsi:type="dcterms:W3CDTF">2026-07-05T09:41:57Z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44a8854745de47db931e55f569d1c453</vt:lpwstr>
  </property>
</Properties>
</file>