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 bookmarkIdSeed="2">
  <p:sldMasterIdLst>
    <p:sldMasterId id="2147483649" r:id="rId1"/>
  </p:sldMasterIdLst>
  <p:notesMasterIdLst>
    <p:notesMasterId r:id="rId32"/>
  </p:notesMasterIdLst>
  <p:handoutMasterIdLst>
    <p:handoutMasterId r:id="rId33"/>
  </p:handoutMasterIdLst>
  <p:sldIdLst>
    <p:sldId id="314" r:id="rId2"/>
    <p:sldId id="431" r:id="rId3"/>
    <p:sldId id="441" r:id="rId4"/>
    <p:sldId id="447" r:id="rId5"/>
    <p:sldId id="448" r:id="rId6"/>
    <p:sldId id="449" r:id="rId7"/>
    <p:sldId id="438" r:id="rId8"/>
    <p:sldId id="440" r:id="rId9"/>
    <p:sldId id="439" r:id="rId10"/>
    <p:sldId id="326" r:id="rId11"/>
    <p:sldId id="323" r:id="rId12"/>
    <p:sldId id="345" r:id="rId13"/>
    <p:sldId id="443" r:id="rId14"/>
    <p:sldId id="354" r:id="rId15"/>
    <p:sldId id="382" r:id="rId16"/>
    <p:sldId id="381" r:id="rId17"/>
    <p:sldId id="398" r:id="rId18"/>
    <p:sldId id="348" r:id="rId19"/>
    <p:sldId id="435" r:id="rId20"/>
    <p:sldId id="433" r:id="rId21"/>
    <p:sldId id="347" r:id="rId22"/>
    <p:sldId id="442" r:id="rId23"/>
    <p:sldId id="346" r:id="rId24"/>
    <p:sldId id="334" r:id="rId25"/>
    <p:sldId id="330" r:id="rId26"/>
    <p:sldId id="432" r:id="rId27"/>
    <p:sldId id="444" r:id="rId28"/>
    <p:sldId id="445" r:id="rId29"/>
    <p:sldId id="450" r:id="rId30"/>
    <p:sldId id="446" r:id="rId31"/>
  </p:sldIdLst>
  <p:sldSz cx="9144000" cy="6858000" type="screen4x3"/>
  <p:notesSz cx="7302500" cy="95885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Helvetica" panose="020B0604020202020204" pitchFamily="34" charset="0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A40789CF-04C3-4F9F-B261-665585167B4D}">
          <p14:sldIdLst>
            <p14:sldId id="314"/>
            <p14:sldId id="431"/>
            <p14:sldId id="441"/>
            <p14:sldId id="447"/>
            <p14:sldId id="448"/>
            <p14:sldId id="449"/>
            <p14:sldId id="438"/>
            <p14:sldId id="440"/>
            <p14:sldId id="439"/>
            <p14:sldId id="326"/>
            <p14:sldId id="323"/>
            <p14:sldId id="345"/>
            <p14:sldId id="443"/>
            <p14:sldId id="354"/>
            <p14:sldId id="382"/>
            <p14:sldId id="381"/>
            <p14:sldId id="398"/>
            <p14:sldId id="348"/>
            <p14:sldId id="435"/>
            <p14:sldId id="433"/>
            <p14:sldId id="347"/>
            <p14:sldId id="442"/>
            <p14:sldId id="346"/>
            <p14:sldId id="334"/>
            <p14:sldId id="330"/>
            <p14:sldId id="432"/>
            <p14:sldId id="444"/>
            <p14:sldId id="445"/>
            <p14:sldId id="450"/>
            <p14:sldId id="446"/>
          </p14:sldIdLst>
        </p14:section>
        <p14:section name="Untitled Section" id="{F0775640-F074-4B4C-9F63-5684BD74D745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20">
          <p15:clr>
            <a:srgbClr val="A4A3A4"/>
          </p15:clr>
        </p15:guide>
        <p15:guide id="2" pos="230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6E6E6"/>
    <a:srgbClr val="000000"/>
    <a:srgbClr val="2B3E5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6680" autoAdjust="0"/>
    <p:restoredTop sz="96433" autoAdjust="0"/>
  </p:normalViewPr>
  <p:slideViewPr>
    <p:cSldViewPr snapToGrid="0">
      <p:cViewPr varScale="1">
        <p:scale>
          <a:sx n="101" d="100"/>
          <a:sy n="101" d="100"/>
        </p:scale>
        <p:origin x="1245" y="75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>
      <p:cViewPr varScale="1">
        <p:scale>
          <a:sx n="74" d="100"/>
          <a:sy n="74" d="100"/>
        </p:scale>
        <p:origin x="1893" y="45"/>
      </p:cViewPr>
      <p:guideLst>
        <p:guide orient="horz" pos="3020"/>
        <p:guide pos="230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4114800" y="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smtClean="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608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4114800" y="9144000"/>
            <a:ext cx="32004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085AE3E6-3B06-4DEE-8B65-79A38B662D6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06462875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l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138613" y="0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254125" y="719138"/>
            <a:ext cx="4794250" cy="3595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614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73138" y="4554538"/>
            <a:ext cx="5356225" cy="4314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615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109075"/>
            <a:ext cx="3163888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l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15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138613" y="9109075"/>
            <a:ext cx="3163887" cy="47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6515" tIns="48257" rIns="96515" bIns="48257" numCol="1" anchor="b" anchorCtr="0" compatLnSpc="1">
            <a:prstTxWarp prst="textNoShape">
              <a:avLst/>
            </a:prstTxWarp>
          </a:bodyPr>
          <a:lstStyle>
            <a:lvl1pPr algn="r" defTabSz="965200">
              <a:defRPr sz="1300" smtClean="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91D68F69-EA38-4BF2-AACB-9A80CFE5F83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0480367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91D68F69-EA38-4BF2-AACB-9A80CFE5F833}" type="slidenum">
              <a:rPr lang="en-US" altLang="en-US" smtClean="0"/>
              <a:pPr>
                <a:defRPr/>
              </a:pPr>
              <a:t>9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651563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91D68F69-EA38-4BF2-AACB-9A80CFE5F833}" type="slidenum">
              <a:rPr lang="en-US" altLang="en-US" smtClean="0"/>
              <a:pPr>
                <a:defRPr/>
              </a:pPr>
              <a:t>25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680392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white">
          <a:xfrm>
            <a:off x="0" y="0"/>
            <a:ext cx="9144000" cy="2540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54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5" name="Rectangle 3"/>
          <p:cNvSpPr>
            <a:spLocks noChangeArrowheads="1"/>
          </p:cNvSpPr>
          <p:nvPr/>
        </p:nvSpPr>
        <p:spPr bwMode="white">
          <a:xfrm>
            <a:off x="0" y="2540000"/>
            <a:ext cx="9144000" cy="4318000"/>
          </a:xfrm>
          <a:prstGeom prst="rect">
            <a:avLst/>
          </a:prstGeom>
          <a:gradFill rotWithShape="0">
            <a:gsLst>
              <a:gs pos="0">
                <a:schemeClr val="bg2"/>
              </a:gs>
              <a:gs pos="100000">
                <a:schemeClr val="bg1"/>
              </a:gs>
            </a:gsLst>
            <a:lin ang="5400000" scaled="1"/>
          </a:gra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ltGray">
          <a:xfrm flipV="1">
            <a:off x="0" y="2595563"/>
            <a:ext cx="6816725" cy="254000"/>
          </a:xfrm>
          <a:prstGeom prst="rect">
            <a:avLst/>
          </a:prstGeom>
          <a:gradFill rotWithShape="0">
            <a:gsLst>
              <a:gs pos="0">
                <a:schemeClr val="hlink"/>
              </a:gs>
              <a:gs pos="100000">
                <a:schemeClr val="bg2"/>
              </a:gs>
            </a:gsLst>
            <a:lin ang="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33797" name="Rectangle 5"/>
          <p:cNvSpPr>
            <a:spLocks noGrp="1" noChangeArrowheads="1"/>
          </p:cNvSpPr>
          <p:nvPr>
            <p:ph type="ctrTitle"/>
          </p:nvPr>
        </p:nvSpPr>
        <p:spPr>
          <a:xfrm>
            <a:off x="1179513" y="182563"/>
            <a:ext cx="7772400" cy="706437"/>
          </a:xfrm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tx1"/>
                  </a:outerShdw>
                </a:effectLst>
              </a14:hiddenEffects>
            </a:ext>
          </a:extLst>
        </p:spPr>
        <p:txBody>
          <a:bodyPr/>
          <a:lstStyle>
            <a:lvl1pPr>
              <a:defRPr sz="2000" b="0">
                <a:latin typeface="Helvetica-Narrow" pitchFamily="34" charset="0"/>
              </a:defRPr>
            </a:lvl1pPr>
          </a:lstStyle>
          <a:p>
            <a:pPr lvl="0"/>
            <a:r>
              <a:rPr lang="en-US" altLang="en-US" noProof="0"/>
              <a:t>Click to edit Master title style</a:t>
            </a:r>
          </a:p>
        </p:txBody>
      </p:sp>
      <p:sp>
        <p:nvSpPr>
          <p:cNvPr id="33798" name="Rectangle 6"/>
          <p:cNvSpPr>
            <a:spLocks noGrp="1" noChangeArrowheads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>
              <a:buFont typeface="Monotype Sorts" pitchFamily="2" charset="2"/>
              <a:buNone/>
              <a:defRPr/>
            </a:lvl1pPr>
          </a:lstStyle>
          <a:p>
            <a:pPr lvl="0"/>
            <a:r>
              <a:rPr lang="en-US" altLang="en-US" noProof="0"/>
              <a:t>Click to edit Master subtitle style</a:t>
            </a:r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 algn="ctr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spcBef>
                <a:spcPct val="50000"/>
              </a:spcBef>
              <a:defRPr sz="1400" smtClean="0">
                <a:solidFill>
                  <a:srgbClr val="660066"/>
                </a:solidFill>
                <a:latin typeface="Impact" panose="020B0806030902050204" pitchFamily="34" charset="0"/>
              </a:defRPr>
            </a:lvl1pPr>
          </a:lstStyle>
          <a:p>
            <a:pPr>
              <a:defRPr/>
            </a:pPr>
            <a:fld id="{23E998F6-3482-401C-B7FE-C90059762FA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01544405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 dirty="0"/>
              <a:t>WEB</a:t>
            </a:r>
          </a:p>
        </p:txBody>
      </p:sp>
    </p:spTree>
    <p:extLst>
      <p:ext uri="{BB962C8B-B14F-4D97-AF65-F5344CB8AC3E}">
        <p14:creationId xmlns:p14="http://schemas.microsoft.com/office/powerpoint/2010/main" val="22590165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8277852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47750" y="1724025"/>
            <a:ext cx="3438525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38675" y="1724025"/>
            <a:ext cx="3438525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966181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1293133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6052570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42220656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8146412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259371404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13576223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72275" y="0"/>
            <a:ext cx="2171700" cy="58388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7175" y="0"/>
            <a:ext cx="6362700" cy="58388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155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US" altLang="en-US"/>
              <a:t>WAN</a:t>
            </a:r>
          </a:p>
        </p:txBody>
      </p:sp>
    </p:spTree>
    <p:extLst>
      <p:ext uri="{BB962C8B-B14F-4D97-AF65-F5344CB8AC3E}">
        <p14:creationId xmlns:p14="http://schemas.microsoft.com/office/powerpoint/2010/main" val="31153715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9144000" cy="6858000"/>
          </a:xfrm>
          <a:prstGeom prst="rect">
            <a:avLst/>
          </a:prstGeom>
          <a:gradFill rotWithShape="0">
            <a:gsLst>
              <a:gs pos="0">
                <a:srgbClr val="99CCFF"/>
              </a:gs>
              <a:gs pos="100000">
                <a:schemeClr val="bg2"/>
              </a:gs>
            </a:gsLst>
            <a:lin ang="5400000" scaled="1"/>
          </a:gradFill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endParaRPr lang="en-GB" altLang="en-US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title"/>
          </p:nvPr>
        </p:nvSpPr>
        <p:spPr bwMode="auto">
          <a:xfrm>
            <a:off x="257175" y="0"/>
            <a:ext cx="8686800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8" name="Rectangle 69"/>
          <p:cNvSpPr>
            <a:spLocks noChangeArrowheads="1"/>
          </p:cNvSpPr>
          <p:nvPr/>
        </p:nvSpPr>
        <p:spPr bwMode="auto">
          <a:xfrm>
            <a:off x="7934325" y="6537325"/>
            <a:ext cx="1209675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r>
              <a:rPr lang="en-US" altLang="en-US" sz="1000"/>
              <a:t>Mike Dacey</a:t>
            </a:r>
            <a:endParaRPr lang="en-US" altLang="en-US" sz="1400">
              <a:latin typeface="Times New Roman" panose="02020603050405020304" pitchFamily="18" charset="0"/>
            </a:endParaRPr>
          </a:p>
        </p:txBody>
      </p:sp>
      <p:sp>
        <p:nvSpPr>
          <p:cNvPr id="1029" name="Text Box 70"/>
          <p:cNvSpPr txBox="1">
            <a:spLocks noChangeArrowheads="1"/>
          </p:cNvSpPr>
          <p:nvPr/>
        </p:nvSpPr>
        <p:spPr bwMode="auto">
          <a:xfrm>
            <a:off x="4268788" y="6546850"/>
            <a:ext cx="33972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50000"/>
              </a:spcBef>
            </a:pPr>
            <a:fld id="{A8AD1263-4F9C-453B-B47E-27E02C13953D}" type="slidenum">
              <a:rPr lang="en-US" altLang="en-US" sz="1000"/>
              <a:pPr>
                <a:spcBef>
                  <a:spcPct val="50000"/>
                </a:spcBef>
              </a:pPr>
              <a:t>‹#›</a:t>
            </a:fld>
            <a:endParaRPr lang="en-US" altLang="en-US" sz="1000"/>
          </a:p>
        </p:txBody>
      </p:sp>
      <p:sp>
        <p:nvSpPr>
          <p:cNvPr id="32923" name="Rectangle 15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79375" y="6537325"/>
            <a:ext cx="2895600" cy="3206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000" smtClean="0"/>
            </a:lvl1pPr>
          </a:lstStyle>
          <a:p>
            <a:pPr>
              <a:defRPr/>
            </a:pPr>
            <a:r>
              <a:rPr lang="en-US" altLang="en-US" dirty="0"/>
              <a:t>WEB</a:t>
            </a:r>
          </a:p>
        </p:txBody>
      </p:sp>
      <p:sp>
        <p:nvSpPr>
          <p:cNvPr id="1031" name="Freeform 233"/>
          <p:cNvSpPr>
            <a:spLocks/>
          </p:cNvSpPr>
          <p:nvPr/>
        </p:nvSpPr>
        <p:spPr bwMode="auto">
          <a:xfrm>
            <a:off x="930275" y="1852613"/>
            <a:ext cx="34925" cy="17462"/>
          </a:xfrm>
          <a:custGeom>
            <a:avLst/>
            <a:gdLst>
              <a:gd name="T0" fmla="*/ 9284 w 79"/>
              <a:gd name="T1" fmla="*/ 14451 h 29"/>
              <a:gd name="T2" fmla="*/ 11494 w 79"/>
              <a:gd name="T3" fmla="*/ 15053 h 29"/>
              <a:gd name="T4" fmla="*/ 15031 w 79"/>
              <a:gd name="T5" fmla="*/ 15656 h 29"/>
              <a:gd name="T6" fmla="*/ 18568 w 79"/>
              <a:gd name="T7" fmla="*/ 16258 h 29"/>
              <a:gd name="T8" fmla="*/ 22547 w 79"/>
              <a:gd name="T9" fmla="*/ 16860 h 29"/>
              <a:gd name="T10" fmla="*/ 26083 w 79"/>
              <a:gd name="T11" fmla="*/ 17462 h 29"/>
              <a:gd name="T12" fmla="*/ 30062 w 79"/>
              <a:gd name="T13" fmla="*/ 17462 h 29"/>
              <a:gd name="T14" fmla="*/ 31830 w 79"/>
              <a:gd name="T15" fmla="*/ 17462 h 29"/>
              <a:gd name="T16" fmla="*/ 33599 w 79"/>
              <a:gd name="T17" fmla="*/ 16258 h 29"/>
              <a:gd name="T18" fmla="*/ 34483 w 79"/>
              <a:gd name="T19" fmla="*/ 13849 h 29"/>
              <a:gd name="T20" fmla="*/ 34925 w 79"/>
              <a:gd name="T21" fmla="*/ 11441 h 29"/>
              <a:gd name="T22" fmla="*/ 34925 w 79"/>
              <a:gd name="T23" fmla="*/ 9634 h 29"/>
              <a:gd name="T24" fmla="*/ 34925 w 79"/>
              <a:gd name="T25" fmla="*/ 9032 h 29"/>
              <a:gd name="T26" fmla="*/ 32715 w 79"/>
              <a:gd name="T27" fmla="*/ 7828 h 29"/>
              <a:gd name="T28" fmla="*/ 28736 w 79"/>
              <a:gd name="T29" fmla="*/ 6624 h 29"/>
              <a:gd name="T30" fmla="*/ 24315 w 79"/>
              <a:gd name="T31" fmla="*/ 5419 h 29"/>
              <a:gd name="T32" fmla="*/ 20778 w 79"/>
              <a:gd name="T33" fmla="*/ 3613 h 29"/>
              <a:gd name="T34" fmla="*/ 17684 w 79"/>
              <a:gd name="T35" fmla="*/ 1806 h 29"/>
              <a:gd name="T36" fmla="*/ 13705 w 79"/>
              <a:gd name="T37" fmla="*/ 602 h 29"/>
              <a:gd name="T38" fmla="*/ 9284 w 79"/>
              <a:gd name="T39" fmla="*/ 0 h 29"/>
              <a:gd name="T40" fmla="*/ 6631 w 79"/>
              <a:gd name="T41" fmla="*/ 1204 h 29"/>
              <a:gd name="T42" fmla="*/ 3979 w 79"/>
              <a:gd name="T43" fmla="*/ 4817 h 29"/>
              <a:gd name="T44" fmla="*/ 1326 w 79"/>
              <a:gd name="T45" fmla="*/ 7828 h 29"/>
              <a:gd name="T46" fmla="*/ 0 w 79"/>
              <a:gd name="T47" fmla="*/ 10838 h 29"/>
              <a:gd name="T48" fmla="*/ 442 w 79"/>
              <a:gd name="T49" fmla="*/ 12645 h 29"/>
              <a:gd name="T50" fmla="*/ 2210 w 79"/>
              <a:gd name="T51" fmla="*/ 13849 h 29"/>
              <a:gd name="T52" fmla="*/ 4863 w 79"/>
              <a:gd name="T53" fmla="*/ 13849 h 29"/>
              <a:gd name="T54" fmla="*/ 7516 w 79"/>
              <a:gd name="T55" fmla="*/ 14451 h 29"/>
              <a:gd name="T56" fmla="*/ 9284 w 79"/>
              <a:gd name="T57" fmla="*/ 14451 h 29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</a:gdLst>
            <a:ahLst/>
            <a:cxnLst>
              <a:cxn ang="T58">
                <a:pos x="T0" y="T1"/>
              </a:cxn>
              <a:cxn ang="T59">
                <a:pos x="T2" y="T3"/>
              </a:cxn>
              <a:cxn ang="T60">
                <a:pos x="T4" y="T5"/>
              </a:cxn>
              <a:cxn ang="T61">
                <a:pos x="T6" y="T7"/>
              </a:cxn>
              <a:cxn ang="T62">
                <a:pos x="T8" y="T9"/>
              </a:cxn>
              <a:cxn ang="T63">
                <a:pos x="T10" y="T11"/>
              </a:cxn>
              <a:cxn ang="T64">
                <a:pos x="T12" y="T13"/>
              </a:cxn>
              <a:cxn ang="T65">
                <a:pos x="T14" y="T15"/>
              </a:cxn>
              <a:cxn ang="T66">
                <a:pos x="T16" y="T17"/>
              </a:cxn>
              <a:cxn ang="T67">
                <a:pos x="T18" y="T19"/>
              </a:cxn>
              <a:cxn ang="T68">
                <a:pos x="T20" y="T21"/>
              </a:cxn>
              <a:cxn ang="T69">
                <a:pos x="T22" y="T23"/>
              </a:cxn>
              <a:cxn ang="T70">
                <a:pos x="T24" y="T25"/>
              </a:cxn>
              <a:cxn ang="T71">
                <a:pos x="T26" y="T27"/>
              </a:cxn>
              <a:cxn ang="T72">
                <a:pos x="T28" y="T29"/>
              </a:cxn>
              <a:cxn ang="T73">
                <a:pos x="T30" y="T31"/>
              </a:cxn>
              <a:cxn ang="T74">
                <a:pos x="T32" y="T33"/>
              </a:cxn>
              <a:cxn ang="T75">
                <a:pos x="T34" y="T35"/>
              </a:cxn>
              <a:cxn ang="T76">
                <a:pos x="T36" y="T37"/>
              </a:cxn>
              <a:cxn ang="T77">
                <a:pos x="T38" y="T39"/>
              </a:cxn>
              <a:cxn ang="T78">
                <a:pos x="T40" y="T41"/>
              </a:cxn>
              <a:cxn ang="T79">
                <a:pos x="T42" y="T43"/>
              </a:cxn>
              <a:cxn ang="T80">
                <a:pos x="T44" y="T45"/>
              </a:cxn>
              <a:cxn ang="T81">
                <a:pos x="T46" y="T47"/>
              </a:cxn>
              <a:cxn ang="T82">
                <a:pos x="T48" y="T49"/>
              </a:cxn>
              <a:cxn ang="T83">
                <a:pos x="T50" y="T51"/>
              </a:cxn>
              <a:cxn ang="T84">
                <a:pos x="T52" y="T53"/>
              </a:cxn>
              <a:cxn ang="T85">
                <a:pos x="T54" y="T55"/>
              </a:cxn>
              <a:cxn ang="T86">
                <a:pos x="T56" y="T57"/>
              </a:cxn>
            </a:cxnLst>
            <a:rect l="0" t="0" r="r" b="b"/>
            <a:pathLst>
              <a:path w="79" h="29">
                <a:moveTo>
                  <a:pt x="21" y="24"/>
                </a:moveTo>
                <a:lnTo>
                  <a:pt x="26" y="25"/>
                </a:lnTo>
                <a:lnTo>
                  <a:pt x="34" y="26"/>
                </a:lnTo>
                <a:lnTo>
                  <a:pt x="42" y="27"/>
                </a:lnTo>
                <a:lnTo>
                  <a:pt x="51" y="28"/>
                </a:lnTo>
                <a:lnTo>
                  <a:pt x="59" y="29"/>
                </a:lnTo>
                <a:lnTo>
                  <a:pt x="68" y="29"/>
                </a:lnTo>
                <a:lnTo>
                  <a:pt x="72" y="29"/>
                </a:lnTo>
                <a:lnTo>
                  <a:pt x="76" y="27"/>
                </a:lnTo>
                <a:lnTo>
                  <a:pt x="78" y="23"/>
                </a:lnTo>
                <a:lnTo>
                  <a:pt x="79" y="19"/>
                </a:lnTo>
                <a:lnTo>
                  <a:pt x="79" y="16"/>
                </a:lnTo>
                <a:lnTo>
                  <a:pt x="79" y="15"/>
                </a:lnTo>
                <a:lnTo>
                  <a:pt x="74" y="13"/>
                </a:lnTo>
                <a:lnTo>
                  <a:pt x="65" y="11"/>
                </a:lnTo>
                <a:lnTo>
                  <a:pt x="55" y="9"/>
                </a:lnTo>
                <a:lnTo>
                  <a:pt x="47" y="6"/>
                </a:ln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close/>
              </a:path>
            </a:pathLst>
          </a:custGeom>
          <a:solidFill>
            <a:srgbClr val="284C7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2" name="Freeform 234"/>
          <p:cNvSpPr>
            <a:spLocks/>
          </p:cNvSpPr>
          <p:nvPr/>
        </p:nvSpPr>
        <p:spPr bwMode="auto">
          <a:xfrm>
            <a:off x="930275" y="1852613"/>
            <a:ext cx="28575" cy="17462"/>
          </a:xfrm>
          <a:custGeom>
            <a:avLst/>
            <a:gdLst>
              <a:gd name="T0" fmla="*/ 20985 w 64"/>
              <a:gd name="T1" fmla="*/ 3880 h 27"/>
              <a:gd name="T2" fmla="*/ 17859 w 64"/>
              <a:gd name="T3" fmla="*/ 1940 h 27"/>
              <a:gd name="T4" fmla="*/ 13841 w 64"/>
              <a:gd name="T5" fmla="*/ 647 h 27"/>
              <a:gd name="T6" fmla="*/ 9376 w 64"/>
              <a:gd name="T7" fmla="*/ 0 h 27"/>
              <a:gd name="T8" fmla="*/ 6697 w 64"/>
              <a:gd name="T9" fmla="*/ 1293 h 27"/>
              <a:gd name="T10" fmla="*/ 4018 w 64"/>
              <a:gd name="T11" fmla="*/ 5174 h 27"/>
              <a:gd name="T12" fmla="*/ 1339 w 64"/>
              <a:gd name="T13" fmla="*/ 8408 h 27"/>
              <a:gd name="T14" fmla="*/ 0 w 64"/>
              <a:gd name="T15" fmla="*/ 11641 h 27"/>
              <a:gd name="T16" fmla="*/ 446 w 64"/>
              <a:gd name="T17" fmla="*/ 13582 h 27"/>
              <a:gd name="T18" fmla="*/ 2232 w 64"/>
              <a:gd name="T19" fmla="*/ 14875 h 27"/>
              <a:gd name="T20" fmla="*/ 4911 w 64"/>
              <a:gd name="T21" fmla="*/ 14875 h 27"/>
              <a:gd name="T22" fmla="*/ 7590 w 64"/>
              <a:gd name="T23" fmla="*/ 15522 h 27"/>
              <a:gd name="T24" fmla="*/ 9376 w 64"/>
              <a:gd name="T25" fmla="*/ 15522 h 27"/>
              <a:gd name="T26" fmla="*/ 11609 w 64"/>
              <a:gd name="T27" fmla="*/ 16169 h 27"/>
              <a:gd name="T28" fmla="*/ 14288 w 64"/>
              <a:gd name="T29" fmla="*/ 16815 h 27"/>
              <a:gd name="T30" fmla="*/ 17413 w 64"/>
              <a:gd name="T31" fmla="*/ 16815 h 27"/>
              <a:gd name="T32" fmla="*/ 20538 w 64"/>
              <a:gd name="T33" fmla="*/ 17462 h 27"/>
              <a:gd name="T34" fmla="*/ 22771 w 64"/>
              <a:gd name="T35" fmla="*/ 17462 h 27"/>
              <a:gd name="T36" fmla="*/ 25450 w 64"/>
              <a:gd name="T37" fmla="*/ 16815 h 27"/>
              <a:gd name="T38" fmla="*/ 27682 w 64"/>
              <a:gd name="T39" fmla="*/ 16815 h 27"/>
              <a:gd name="T40" fmla="*/ 28575 w 64"/>
              <a:gd name="T41" fmla="*/ 15522 h 27"/>
              <a:gd name="T42" fmla="*/ 28575 w 64"/>
              <a:gd name="T43" fmla="*/ 13582 h 27"/>
              <a:gd name="T44" fmla="*/ 28129 w 64"/>
              <a:gd name="T45" fmla="*/ 10995 h 27"/>
              <a:gd name="T46" fmla="*/ 25450 w 64"/>
              <a:gd name="T47" fmla="*/ 7114 h 27"/>
              <a:gd name="T48" fmla="*/ 20985 w 64"/>
              <a:gd name="T49" fmla="*/ 3880 h 27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  <a:gd name="T69" fmla="*/ 0 60000 65536"/>
              <a:gd name="T70" fmla="*/ 0 60000 65536"/>
              <a:gd name="T71" fmla="*/ 0 60000 65536"/>
              <a:gd name="T72" fmla="*/ 0 60000 65536"/>
              <a:gd name="T73" fmla="*/ 0 60000 65536"/>
              <a:gd name="T74" fmla="*/ 0 60000 65536"/>
            </a:gdLst>
            <a:ahLst/>
            <a:cxnLst>
              <a:cxn ang="T50">
                <a:pos x="T0" y="T1"/>
              </a:cxn>
              <a:cxn ang="T51">
                <a:pos x="T2" y="T3"/>
              </a:cxn>
              <a:cxn ang="T52">
                <a:pos x="T4" y="T5"/>
              </a:cxn>
              <a:cxn ang="T53">
                <a:pos x="T6" y="T7"/>
              </a:cxn>
              <a:cxn ang="T54">
                <a:pos x="T8" y="T9"/>
              </a:cxn>
              <a:cxn ang="T55">
                <a:pos x="T10" y="T11"/>
              </a:cxn>
              <a:cxn ang="T56">
                <a:pos x="T12" y="T13"/>
              </a:cxn>
              <a:cxn ang="T57">
                <a:pos x="T14" y="T15"/>
              </a:cxn>
              <a:cxn ang="T58">
                <a:pos x="T16" y="T17"/>
              </a:cxn>
              <a:cxn ang="T59">
                <a:pos x="T18" y="T19"/>
              </a:cxn>
              <a:cxn ang="T60">
                <a:pos x="T20" y="T21"/>
              </a:cxn>
              <a:cxn ang="T61">
                <a:pos x="T22" y="T23"/>
              </a:cxn>
              <a:cxn ang="T62">
                <a:pos x="T24" y="T25"/>
              </a:cxn>
              <a:cxn ang="T63">
                <a:pos x="T26" y="T27"/>
              </a:cxn>
              <a:cxn ang="T64">
                <a:pos x="T28" y="T29"/>
              </a:cxn>
              <a:cxn ang="T65">
                <a:pos x="T30" y="T31"/>
              </a:cxn>
              <a:cxn ang="T66">
                <a:pos x="T32" y="T33"/>
              </a:cxn>
              <a:cxn ang="T67">
                <a:pos x="T34" y="T35"/>
              </a:cxn>
              <a:cxn ang="T68">
                <a:pos x="T36" y="T37"/>
              </a:cxn>
              <a:cxn ang="T69">
                <a:pos x="T38" y="T39"/>
              </a:cxn>
              <a:cxn ang="T70">
                <a:pos x="T40" y="T41"/>
              </a:cxn>
              <a:cxn ang="T71">
                <a:pos x="T42" y="T43"/>
              </a:cxn>
              <a:cxn ang="T72">
                <a:pos x="T44" y="T45"/>
              </a:cxn>
              <a:cxn ang="T73">
                <a:pos x="T46" y="T47"/>
              </a:cxn>
              <a:cxn ang="T74">
                <a:pos x="T48" y="T49"/>
              </a:cxn>
            </a:cxnLst>
            <a:rect l="0" t="0" r="r" b="b"/>
            <a:pathLst>
              <a:path w="64" h="27">
                <a:moveTo>
                  <a:pt x="47" y="6"/>
                </a:moveTo>
                <a:lnTo>
                  <a:pt x="40" y="3"/>
                </a:lnTo>
                <a:lnTo>
                  <a:pt x="31" y="1"/>
                </a:lnTo>
                <a:lnTo>
                  <a:pt x="21" y="0"/>
                </a:lnTo>
                <a:lnTo>
                  <a:pt x="15" y="2"/>
                </a:lnTo>
                <a:lnTo>
                  <a:pt x="9" y="8"/>
                </a:lnTo>
                <a:lnTo>
                  <a:pt x="3" y="13"/>
                </a:lnTo>
                <a:lnTo>
                  <a:pt x="0" y="18"/>
                </a:lnTo>
                <a:lnTo>
                  <a:pt x="1" y="21"/>
                </a:lnTo>
                <a:lnTo>
                  <a:pt x="5" y="23"/>
                </a:lnTo>
                <a:lnTo>
                  <a:pt x="11" y="23"/>
                </a:lnTo>
                <a:lnTo>
                  <a:pt x="17" y="24"/>
                </a:lnTo>
                <a:lnTo>
                  <a:pt x="21" y="24"/>
                </a:lnTo>
                <a:lnTo>
                  <a:pt x="26" y="25"/>
                </a:lnTo>
                <a:lnTo>
                  <a:pt x="32" y="26"/>
                </a:lnTo>
                <a:lnTo>
                  <a:pt x="39" y="26"/>
                </a:lnTo>
                <a:lnTo>
                  <a:pt x="46" y="27"/>
                </a:lnTo>
                <a:lnTo>
                  <a:pt x="51" y="27"/>
                </a:lnTo>
                <a:lnTo>
                  <a:pt x="57" y="26"/>
                </a:lnTo>
                <a:lnTo>
                  <a:pt x="62" y="26"/>
                </a:lnTo>
                <a:lnTo>
                  <a:pt x="64" y="24"/>
                </a:lnTo>
                <a:lnTo>
                  <a:pt x="64" y="21"/>
                </a:lnTo>
                <a:lnTo>
                  <a:pt x="63" y="17"/>
                </a:lnTo>
                <a:lnTo>
                  <a:pt x="57" y="11"/>
                </a:lnTo>
                <a:lnTo>
                  <a:pt x="47" y="6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3" name="Freeform 235"/>
          <p:cNvSpPr>
            <a:spLocks/>
          </p:cNvSpPr>
          <p:nvPr/>
        </p:nvSpPr>
        <p:spPr bwMode="auto">
          <a:xfrm>
            <a:off x="1485900" y="1817688"/>
            <a:ext cx="44450" cy="30162"/>
          </a:xfrm>
          <a:custGeom>
            <a:avLst/>
            <a:gdLst>
              <a:gd name="T0" fmla="*/ 35387 w 103"/>
              <a:gd name="T1" fmla="*/ 29593 h 53"/>
              <a:gd name="T2" fmla="*/ 34093 w 103"/>
              <a:gd name="T3" fmla="*/ 30162 h 53"/>
              <a:gd name="T4" fmla="*/ 31503 w 103"/>
              <a:gd name="T5" fmla="*/ 29593 h 53"/>
              <a:gd name="T6" fmla="*/ 27619 w 103"/>
              <a:gd name="T7" fmla="*/ 29024 h 53"/>
              <a:gd name="T8" fmla="*/ 22872 w 103"/>
              <a:gd name="T9" fmla="*/ 28455 h 53"/>
              <a:gd name="T10" fmla="*/ 18557 w 103"/>
              <a:gd name="T11" fmla="*/ 27317 h 53"/>
              <a:gd name="T12" fmla="*/ 14673 w 103"/>
              <a:gd name="T13" fmla="*/ 25609 h 53"/>
              <a:gd name="T14" fmla="*/ 11652 w 103"/>
              <a:gd name="T15" fmla="*/ 24471 h 53"/>
              <a:gd name="T16" fmla="*/ 9494 w 103"/>
              <a:gd name="T17" fmla="*/ 23333 h 53"/>
              <a:gd name="T18" fmla="*/ 7768 w 103"/>
              <a:gd name="T19" fmla="*/ 21626 h 53"/>
              <a:gd name="T20" fmla="*/ 6042 w 103"/>
              <a:gd name="T21" fmla="*/ 20487 h 53"/>
              <a:gd name="T22" fmla="*/ 3452 w 103"/>
              <a:gd name="T23" fmla="*/ 20487 h 53"/>
              <a:gd name="T24" fmla="*/ 0 w 103"/>
              <a:gd name="T25" fmla="*/ 20487 h 53"/>
              <a:gd name="T26" fmla="*/ 2158 w 103"/>
              <a:gd name="T27" fmla="*/ 19349 h 53"/>
              <a:gd name="T28" fmla="*/ 4316 w 103"/>
              <a:gd name="T29" fmla="*/ 17642 h 53"/>
              <a:gd name="T30" fmla="*/ 5610 w 103"/>
              <a:gd name="T31" fmla="*/ 15935 h 53"/>
              <a:gd name="T32" fmla="*/ 7768 w 103"/>
              <a:gd name="T33" fmla="*/ 13089 h 53"/>
              <a:gd name="T34" fmla="*/ 9494 w 103"/>
              <a:gd name="T35" fmla="*/ 10813 h 53"/>
              <a:gd name="T36" fmla="*/ 12083 w 103"/>
              <a:gd name="T37" fmla="*/ 7967 h 53"/>
              <a:gd name="T38" fmla="*/ 14241 w 103"/>
              <a:gd name="T39" fmla="*/ 5691 h 53"/>
              <a:gd name="T40" fmla="*/ 16399 w 103"/>
              <a:gd name="T41" fmla="*/ 2845 h 53"/>
              <a:gd name="T42" fmla="*/ 18988 w 103"/>
              <a:gd name="T43" fmla="*/ 569 h 53"/>
              <a:gd name="T44" fmla="*/ 22009 w 103"/>
              <a:gd name="T45" fmla="*/ 0 h 53"/>
              <a:gd name="T46" fmla="*/ 24599 w 103"/>
              <a:gd name="T47" fmla="*/ 0 h 53"/>
              <a:gd name="T48" fmla="*/ 27619 w 103"/>
              <a:gd name="T49" fmla="*/ 1707 h 53"/>
              <a:gd name="T50" fmla="*/ 30209 w 103"/>
              <a:gd name="T51" fmla="*/ 2845 h 53"/>
              <a:gd name="T52" fmla="*/ 32367 w 103"/>
              <a:gd name="T53" fmla="*/ 3984 h 53"/>
              <a:gd name="T54" fmla="*/ 34956 w 103"/>
              <a:gd name="T55" fmla="*/ 6260 h 53"/>
              <a:gd name="T56" fmla="*/ 37114 w 103"/>
              <a:gd name="T57" fmla="*/ 7967 h 53"/>
              <a:gd name="T58" fmla="*/ 40134 w 103"/>
              <a:gd name="T59" fmla="*/ 11382 h 53"/>
              <a:gd name="T60" fmla="*/ 42724 w 103"/>
              <a:gd name="T61" fmla="*/ 14796 h 53"/>
              <a:gd name="T62" fmla="*/ 44450 w 103"/>
              <a:gd name="T63" fmla="*/ 17073 h 53"/>
              <a:gd name="T64" fmla="*/ 42292 w 103"/>
              <a:gd name="T65" fmla="*/ 17642 h 53"/>
              <a:gd name="T66" fmla="*/ 38840 w 103"/>
              <a:gd name="T67" fmla="*/ 18780 h 53"/>
              <a:gd name="T68" fmla="*/ 36682 w 103"/>
              <a:gd name="T69" fmla="*/ 19918 h 53"/>
              <a:gd name="T70" fmla="*/ 35387 w 103"/>
              <a:gd name="T71" fmla="*/ 23902 h 53"/>
              <a:gd name="T72" fmla="*/ 35387 w 103"/>
              <a:gd name="T73" fmla="*/ 29593 h 53"/>
              <a:gd name="T74" fmla="*/ 0 60000 65536"/>
              <a:gd name="T75" fmla="*/ 0 60000 65536"/>
              <a:gd name="T76" fmla="*/ 0 60000 65536"/>
              <a:gd name="T77" fmla="*/ 0 60000 65536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</a:gdLst>
            <a:ahLst/>
            <a:cxnLst>
              <a:cxn ang="T74">
                <a:pos x="T0" y="T1"/>
              </a:cxn>
              <a:cxn ang="T75">
                <a:pos x="T2" y="T3"/>
              </a:cxn>
              <a:cxn ang="T76">
                <a:pos x="T4" y="T5"/>
              </a:cxn>
              <a:cxn ang="T77">
                <a:pos x="T6" y="T7"/>
              </a:cxn>
              <a:cxn ang="T78">
                <a:pos x="T8" y="T9"/>
              </a:cxn>
              <a:cxn ang="T79">
                <a:pos x="T10" y="T11"/>
              </a:cxn>
              <a:cxn ang="T80">
                <a:pos x="T12" y="T13"/>
              </a:cxn>
              <a:cxn ang="T81">
                <a:pos x="T14" y="T15"/>
              </a:cxn>
              <a:cxn ang="T82">
                <a:pos x="T16" y="T17"/>
              </a:cxn>
              <a:cxn ang="T83">
                <a:pos x="T18" y="T19"/>
              </a:cxn>
              <a:cxn ang="T84">
                <a:pos x="T20" y="T21"/>
              </a:cxn>
              <a:cxn ang="T85">
                <a:pos x="T22" y="T23"/>
              </a:cxn>
              <a:cxn ang="T86">
                <a:pos x="T24" y="T25"/>
              </a:cxn>
              <a:cxn ang="T87">
                <a:pos x="T26" y="T27"/>
              </a:cxn>
              <a:cxn ang="T88">
                <a:pos x="T28" y="T29"/>
              </a:cxn>
              <a:cxn ang="T89">
                <a:pos x="T30" y="T31"/>
              </a:cxn>
              <a:cxn ang="T90">
                <a:pos x="T32" y="T33"/>
              </a:cxn>
              <a:cxn ang="T91">
                <a:pos x="T34" y="T35"/>
              </a:cxn>
              <a:cxn ang="T92">
                <a:pos x="T36" y="T37"/>
              </a:cxn>
              <a:cxn ang="T93">
                <a:pos x="T38" y="T39"/>
              </a:cxn>
              <a:cxn ang="T94">
                <a:pos x="T40" y="T41"/>
              </a:cxn>
              <a:cxn ang="T95">
                <a:pos x="T42" y="T43"/>
              </a:cxn>
              <a:cxn ang="T96">
                <a:pos x="T44" y="T45"/>
              </a:cxn>
              <a:cxn ang="T97">
                <a:pos x="T46" y="T47"/>
              </a:cxn>
              <a:cxn ang="T98">
                <a:pos x="T48" y="T49"/>
              </a:cxn>
              <a:cxn ang="T99">
                <a:pos x="T50" y="T51"/>
              </a:cxn>
              <a:cxn ang="T100">
                <a:pos x="T52" y="T53"/>
              </a:cxn>
              <a:cxn ang="T101">
                <a:pos x="T54" y="T55"/>
              </a:cxn>
              <a:cxn ang="T102">
                <a:pos x="T56" y="T57"/>
              </a:cxn>
              <a:cxn ang="T103">
                <a:pos x="T58" y="T59"/>
              </a:cxn>
              <a:cxn ang="T104">
                <a:pos x="T60" y="T61"/>
              </a:cxn>
              <a:cxn ang="T105">
                <a:pos x="T62" y="T63"/>
              </a:cxn>
              <a:cxn ang="T106">
                <a:pos x="T64" y="T65"/>
              </a:cxn>
              <a:cxn ang="T107">
                <a:pos x="T66" y="T67"/>
              </a:cxn>
              <a:cxn ang="T108">
                <a:pos x="T68" y="T69"/>
              </a:cxn>
              <a:cxn ang="T109">
                <a:pos x="T70" y="T71"/>
              </a:cxn>
              <a:cxn ang="T110">
                <a:pos x="T72" y="T73"/>
              </a:cxn>
            </a:cxnLst>
            <a:rect l="0" t="0" r="r" b="b"/>
            <a:pathLst>
              <a:path w="103" h="53">
                <a:moveTo>
                  <a:pt x="82" y="52"/>
                </a:moveTo>
                <a:lnTo>
                  <a:pt x="79" y="53"/>
                </a:lnTo>
                <a:lnTo>
                  <a:pt x="73" y="52"/>
                </a:lnTo>
                <a:lnTo>
                  <a:pt x="64" y="51"/>
                </a:lnTo>
                <a:lnTo>
                  <a:pt x="53" y="50"/>
                </a:lnTo>
                <a:lnTo>
                  <a:pt x="43" y="48"/>
                </a:lnTo>
                <a:lnTo>
                  <a:pt x="34" y="45"/>
                </a:lnTo>
                <a:lnTo>
                  <a:pt x="27" y="43"/>
                </a:lnTo>
                <a:lnTo>
                  <a:pt x="22" y="41"/>
                </a:lnTo>
                <a:lnTo>
                  <a:pt x="18" y="38"/>
                </a:lnTo>
                <a:lnTo>
                  <a:pt x="14" y="36"/>
                </a:lnTo>
                <a:lnTo>
                  <a:pt x="8" y="36"/>
                </a:lnTo>
                <a:lnTo>
                  <a:pt x="0" y="36"/>
                </a:lnTo>
                <a:lnTo>
                  <a:pt x="5" y="34"/>
                </a:lnTo>
                <a:lnTo>
                  <a:pt x="10" y="31"/>
                </a:lnTo>
                <a:lnTo>
                  <a:pt x="13" y="28"/>
                </a:lnTo>
                <a:lnTo>
                  <a:pt x="18" y="23"/>
                </a:lnTo>
                <a:lnTo>
                  <a:pt x="22" y="19"/>
                </a:lnTo>
                <a:lnTo>
                  <a:pt x="28" y="14"/>
                </a:lnTo>
                <a:lnTo>
                  <a:pt x="33" y="10"/>
                </a:lnTo>
                <a:lnTo>
                  <a:pt x="38" y="5"/>
                </a:lnTo>
                <a:lnTo>
                  <a:pt x="44" y="1"/>
                </a:lnTo>
                <a:lnTo>
                  <a:pt x="51" y="0"/>
                </a:lnTo>
                <a:lnTo>
                  <a:pt x="57" y="0"/>
                </a:lnTo>
                <a:lnTo>
                  <a:pt x="64" y="3"/>
                </a:lnTo>
                <a:lnTo>
                  <a:pt x="70" y="5"/>
                </a:lnTo>
                <a:lnTo>
                  <a:pt x="75" y="7"/>
                </a:lnTo>
                <a:lnTo>
                  <a:pt x="81" y="11"/>
                </a:lnTo>
                <a:lnTo>
                  <a:pt x="86" y="14"/>
                </a:lnTo>
                <a:lnTo>
                  <a:pt x="93" y="20"/>
                </a:lnTo>
                <a:lnTo>
                  <a:pt x="99" y="26"/>
                </a:lnTo>
                <a:lnTo>
                  <a:pt x="103" y="30"/>
                </a:lnTo>
                <a:lnTo>
                  <a:pt x="98" y="31"/>
                </a:lnTo>
                <a:lnTo>
                  <a:pt x="90" y="33"/>
                </a:lnTo>
                <a:lnTo>
                  <a:pt x="85" y="35"/>
                </a:lnTo>
                <a:lnTo>
                  <a:pt x="82" y="42"/>
                </a:lnTo>
                <a:lnTo>
                  <a:pt x="82" y="52"/>
                </a:lnTo>
                <a:close/>
              </a:path>
            </a:pathLst>
          </a:custGeom>
          <a:solidFill>
            <a:srgbClr val="BFCCD8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4" name="Rectangle 312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47750" y="1724025"/>
            <a:ext cx="702945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/>
              <a:t>Click to edit Master text styles</a:t>
            </a:r>
          </a:p>
          <a:p>
            <a:pPr lvl="1"/>
            <a:r>
              <a:rPr lang="en-US" altLang="en-US" dirty="0"/>
              <a:t>Second level</a:t>
            </a:r>
          </a:p>
          <a:p>
            <a:pPr lvl="2"/>
            <a:r>
              <a:rPr lang="en-US" altLang="en-US" dirty="0"/>
              <a:t>Third level</a:t>
            </a:r>
          </a:p>
          <a:p>
            <a:pPr lvl="3"/>
            <a:r>
              <a:rPr lang="en-US" altLang="en-US" dirty="0"/>
              <a:t>Fourth level</a:t>
            </a:r>
          </a:p>
          <a:p>
            <a:pPr lvl="4"/>
            <a:r>
              <a:rPr lang="en-US" altLang="en-US" dirty="0"/>
              <a:t>Fifth level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sldNum="0" hd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kumimoji="1" sz="3200" b="1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kumimoji="1" sz="3200" b="1">
          <a:solidFill>
            <a:schemeClr val="tx2"/>
          </a:solidFill>
          <a:latin typeface="Helvetica" panose="020B0604020202020204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folHlink"/>
        </a:buClr>
        <a:buSzPct val="90000"/>
        <a:buFont typeface="Monotype Sorts" pitchFamily="2" charset="2"/>
        <a:buChar char="n"/>
        <a:defRPr kumimoji="1"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Monotype Sorts" pitchFamily="2" charset="2"/>
        <a:buChar char="F"/>
        <a:defRPr kumimoji="1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rgbClr val="33CC33"/>
        </a:buClr>
        <a:buSzPct val="90000"/>
        <a:buFont typeface="Monotype Sorts" pitchFamily="2" charset="2"/>
        <a:buChar char="4"/>
        <a:defRPr kumimoji="1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Char char="–"/>
        <a:defRPr kumimoji="1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kumimoji="1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pmjs.com/" TargetMode="Externa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Footer Placeholder 3"/>
          <p:cNvSpPr>
            <a:spLocks noGrp="1"/>
          </p:cNvSpPr>
          <p:nvPr>
            <p:ph type="ftr" sz="quarter" idx="10"/>
          </p:nvPr>
        </p:nvSpPr>
        <p:spPr>
          <a:noFill/>
        </p:spPr>
        <p:txBody>
          <a:bodyPr/>
          <a:lstStyle>
            <a:lvl1pPr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 algn="ctr"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algn="ctr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l"/>
            <a:r>
              <a:rPr lang="en-US" altLang="en-US" dirty="0"/>
              <a:t>WEB</a:t>
            </a:r>
          </a:p>
        </p:txBody>
      </p:sp>
      <p:sp>
        <p:nvSpPr>
          <p:cNvPr id="5123" name="Rectangle 2"/>
          <p:cNvSpPr>
            <a:spLocks noGrp="1" noChangeArrowheads="1"/>
          </p:cNvSpPr>
          <p:nvPr>
            <p:ph type="title"/>
          </p:nvPr>
        </p:nvSpPr>
        <p:spPr>
          <a:xfrm>
            <a:off x="266700" y="688975"/>
            <a:ext cx="8686800" cy="844550"/>
          </a:xfrm>
        </p:spPr>
        <p:txBody>
          <a:bodyPr/>
          <a:lstStyle/>
          <a:p>
            <a:r>
              <a:rPr lang="en-US" altLang="en-US" sz="4000" dirty="0"/>
              <a:t>Node.js Quick Guide</a:t>
            </a:r>
          </a:p>
        </p:txBody>
      </p:sp>
      <p:sp>
        <p:nvSpPr>
          <p:cNvPr id="512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036638" y="2103438"/>
            <a:ext cx="7029450" cy="4114800"/>
          </a:xfrm>
        </p:spPr>
        <p:txBody>
          <a:bodyPr/>
          <a:lstStyle/>
          <a:p>
            <a:pPr>
              <a:buFont typeface="Monotype Sorts" pitchFamily="2" charset="2"/>
              <a:buNone/>
            </a:pPr>
            <a:r>
              <a:rPr lang="en-US" altLang="en-US" sz="3200" dirty="0"/>
              <a:t>Lecturer: Michael Dacey</a:t>
            </a:r>
          </a:p>
          <a:p>
            <a:pPr>
              <a:buFont typeface="Monotype Sorts" pitchFamily="2" charset="2"/>
              <a:buNone/>
            </a:pPr>
            <a:endParaRPr lang="en-US" altLang="en-US" sz="3200" dirty="0"/>
          </a:p>
          <a:p>
            <a:pPr>
              <a:buFont typeface="Monotype Sorts" pitchFamily="2" charset="2"/>
              <a:buNone/>
            </a:pPr>
            <a:r>
              <a:rPr lang="en-US" altLang="en-US" sz="3200" dirty="0"/>
              <a:t>E-mail: michael.dacey@uwtsd.ac.uk</a:t>
            </a:r>
          </a:p>
          <a:p>
            <a:pPr>
              <a:buFont typeface="Monotype Sorts" pitchFamily="2" charset="2"/>
              <a:buNone/>
            </a:pPr>
            <a:endParaRPr lang="en-US" alt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ed Rectangle 6"/>
          <p:cNvSpPr/>
          <p:nvPr/>
        </p:nvSpPr>
        <p:spPr bwMode="auto">
          <a:xfrm>
            <a:off x="798897" y="3125820"/>
            <a:ext cx="4803006" cy="899962"/>
          </a:xfrm>
          <a:prstGeom prst="roundRect">
            <a:avLst/>
          </a:prstGeom>
          <a:solidFill>
            <a:schemeClr val="bg1"/>
          </a:solidFill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Install Node.js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699608"/>
            <a:ext cx="7029450" cy="4695351"/>
          </a:xfrm>
        </p:spPr>
        <p:txBody>
          <a:bodyPr/>
          <a:lstStyle/>
          <a:p>
            <a:r>
              <a:rPr lang="en-GB" dirty="0"/>
              <a:t>Enable the </a:t>
            </a:r>
            <a:r>
              <a:rPr lang="en-GB" dirty="0" err="1"/>
              <a:t>NodeSource</a:t>
            </a:r>
            <a:r>
              <a:rPr lang="en-GB" dirty="0"/>
              <a:t> repository</a:t>
            </a:r>
          </a:p>
          <a:p>
            <a:r>
              <a:rPr lang="en-GB" dirty="0"/>
              <a:t>Install node.js and </a:t>
            </a:r>
            <a:r>
              <a:rPr lang="en-GB" dirty="0" err="1"/>
              <a:t>npm</a:t>
            </a:r>
            <a:r>
              <a:rPr lang="en-GB" dirty="0"/>
              <a:t> (</a:t>
            </a:r>
            <a:r>
              <a:rPr lang="en-GB" dirty="0" err="1"/>
              <a:t>nodejs</a:t>
            </a:r>
            <a:r>
              <a:rPr lang="en-GB" dirty="0"/>
              <a:t> package does both)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…check for latest version at link below</a:t>
            </a:r>
          </a:p>
          <a:p>
            <a:endParaRPr lang="en-GB" dirty="0"/>
          </a:p>
          <a:p>
            <a:r>
              <a:rPr lang="en-GB" b="1" dirty="0"/>
              <a:t>Windows install</a:t>
            </a:r>
            <a:br>
              <a:rPr lang="en-GB" dirty="0"/>
            </a:br>
            <a:r>
              <a:rPr lang="en-GB" dirty="0"/>
              <a:t>https://nodejs.org/en/download/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EXTRA….we won’t do this….</a:t>
            </a:r>
          </a:p>
          <a:p>
            <a:r>
              <a:rPr lang="en-GB" dirty="0"/>
              <a:t>To compile and install native </a:t>
            </a:r>
            <a:r>
              <a:rPr lang="en-GB" dirty="0" err="1"/>
              <a:t>addons</a:t>
            </a:r>
            <a:r>
              <a:rPr lang="en-GB" dirty="0"/>
              <a:t> from </a:t>
            </a:r>
            <a:r>
              <a:rPr lang="en-GB" dirty="0" err="1"/>
              <a:t>npm</a:t>
            </a:r>
            <a:r>
              <a:rPr lang="en-GB" dirty="0"/>
              <a:t> you may also need to install build tools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1212783" y="4141285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sp>
        <p:nvSpPr>
          <p:cNvPr id="13" name="TextBox 6"/>
          <p:cNvSpPr txBox="1">
            <a:spLocks noChangeArrowheads="1"/>
          </p:cNvSpPr>
          <p:nvPr/>
        </p:nvSpPr>
        <p:spPr bwMode="auto">
          <a:xfrm>
            <a:off x="856164" y="5402881"/>
            <a:ext cx="7908925" cy="369332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it-IT" altLang="en-US" sz="1800" dirty="0">
                <a:solidFill>
                  <a:schemeClr val="accent5">
                    <a:lumMod val="50000"/>
                  </a:schemeClr>
                </a:solidFill>
              </a:rPr>
              <a:t>$ apt-get install -y build-essential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375953" y="2779520"/>
            <a:ext cx="263387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/>
              <a:t>Note: </a:t>
            </a:r>
            <a:br>
              <a:rPr lang="en-GB" dirty="0"/>
            </a:br>
            <a:r>
              <a:rPr lang="en-GB" dirty="0"/>
              <a:t>You may need to install </a:t>
            </a:r>
            <a:r>
              <a:rPr lang="en-GB" dirty="0" err="1"/>
              <a:t>npm</a:t>
            </a:r>
            <a:r>
              <a:rPr lang="en-GB" dirty="0"/>
              <a:t> separately</a:t>
            </a:r>
            <a:br>
              <a:rPr lang="en-GB" dirty="0"/>
            </a:br>
            <a:r>
              <a:rPr lang="en-GB" i="1" dirty="0"/>
              <a:t>$ apt-get install -y </a:t>
            </a:r>
            <a:r>
              <a:rPr lang="en-GB" i="1" dirty="0" err="1"/>
              <a:t>npm</a:t>
            </a:r>
            <a:br>
              <a:rPr lang="en-GB" i="1" dirty="0"/>
            </a:br>
            <a:r>
              <a:rPr lang="en-GB" i="1" dirty="0"/>
              <a:t>$ </a:t>
            </a:r>
            <a:r>
              <a:rPr lang="pl-PL" i="1" dirty="0"/>
              <a:t>npm i</a:t>
            </a:r>
            <a:r>
              <a:rPr lang="en-GB" i="1" dirty="0" err="1"/>
              <a:t>nstall</a:t>
            </a:r>
            <a:r>
              <a:rPr lang="pl-PL" i="1" dirty="0"/>
              <a:t> -g npx</a:t>
            </a:r>
            <a:endParaRPr lang="en-GB" i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90F4810-015E-4490-B2AE-3F8BDBC35B0B}"/>
              </a:ext>
            </a:extLst>
          </p:cNvPr>
          <p:cNvSpPr txBox="1"/>
          <p:nvPr/>
        </p:nvSpPr>
        <p:spPr>
          <a:xfrm>
            <a:off x="1771865" y="5952550"/>
            <a:ext cx="649248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i="1" dirty="0"/>
              <a:t>https://nodejs.org/en/download/package-manager/</a:t>
            </a:r>
            <a:br>
              <a:rPr lang="en-GB" sz="1600" i="1" dirty="0"/>
            </a:br>
            <a:r>
              <a:rPr lang="en-GB" sz="1600" i="1" dirty="0"/>
              <a:t>https://github.com/nodesource/distributions/blob/master/README.md</a:t>
            </a:r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76ED478C-9AC9-4F90-ADC1-E9010B60AB4D}"/>
              </a:ext>
            </a:extLst>
          </p:cNvPr>
          <p:cNvGrpSpPr/>
          <p:nvPr/>
        </p:nvGrpSpPr>
        <p:grpSpPr>
          <a:xfrm>
            <a:off x="856164" y="1489694"/>
            <a:ext cx="7991454" cy="895826"/>
            <a:chOff x="856164" y="1658146"/>
            <a:chExt cx="7991454" cy="895826"/>
          </a:xfrm>
        </p:grpSpPr>
        <p:sp>
          <p:nvSpPr>
            <p:cNvPr id="5" name="TextBox 6"/>
            <p:cNvSpPr txBox="1">
              <a:spLocks noChangeArrowheads="1"/>
            </p:cNvSpPr>
            <p:nvPr/>
          </p:nvSpPr>
          <p:spPr bwMode="auto">
            <a:xfrm>
              <a:off x="938693" y="1907641"/>
              <a:ext cx="7908925" cy="646331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  <a:defRPr/>
              </a:pPr>
              <a:r>
                <a:rPr kumimoji="0" lang="it-IT" altLang="en-US" sz="1800" dirty="0">
                  <a:solidFill>
                    <a:schemeClr val="accent5">
                      <a:lumMod val="50000"/>
                    </a:schemeClr>
                  </a:solidFill>
                </a:rPr>
                <a:t>$ curl -fsSL https://deb.nodesource.com/setup_16.x | sudo -E bash -</a:t>
              </a:r>
              <a:endParaRPr kumimoji="0" lang="en-GB" altLang="en-US" sz="1800" dirty="0">
                <a:solidFill>
                  <a:schemeClr val="accent5">
                    <a:lumMod val="50000"/>
                  </a:schemeClr>
                </a:solidFill>
              </a:endParaRPr>
            </a:p>
            <a:p>
              <a:pPr>
                <a:spcBef>
                  <a:spcPct val="0"/>
                </a:spcBef>
                <a:buClrTx/>
                <a:buSzTx/>
                <a:buFontTx/>
                <a:buNone/>
                <a:defRPr/>
              </a:pPr>
              <a:r>
                <a:rPr kumimoji="0" lang="en-GB" altLang="en-US" sz="1800" dirty="0">
                  <a:solidFill>
                    <a:schemeClr val="accent5">
                      <a:lumMod val="50000"/>
                    </a:schemeClr>
                  </a:solidFill>
                </a:rPr>
                <a:t>$ </a:t>
              </a:r>
              <a:r>
                <a:rPr kumimoji="0" lang="en-GB" altLang="en-US" sz="1800" dirty="0" err="1">
                  <a:solidFill>
                    <a:schemeClr val="accent5">
                      <a:lumMod val="50000"/>
                    </a:schemeClr>
                  </a:solidFill>
                </a:rPr>
                <a:t>sudo</a:t>
              </a:r>
              <a:r>
                <a:rPr kumimoji="0" lang="en-GB" altLang="en-US" sz="1800" dirty="0">
                  <a:solidFill>
                    <a:schemeClr val="accent5">
                      <a:lumMod val="50000"/>
                    </a:schemeClr>
                  </a:solidFill>
                </a:rPr>
                <a:t> apt-get install -y </a:t>
              </a:r>
              <a:r>
                <a:rPr kumimoji="0" lang="en-GB" altLang="en-US" sz="1800" dirty="0" err="1">
                  <a:solidFill>
                    <a:schemeClr val="accent5">
                      <a:lumMod val="50000"/>
                    </a:schemeClr>
                  </a:solidFill>
                </a:rPr>
                <a:t>nodejs</a:t>
              </a:r>
              <a:endParaRPr kumimoji="0" lang="en-GB" altLang="en-US" sz="1800" dirty="0">
                <a:solidFill>
                  <a:schemeClr val="accent5">
                    <a:lumMod val="50000"/>
                  </a:schemeClr>
                </a:solidFill>
              </a:endParaRP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1DC55E0E-44C5-45AB-A78E-B9F9CE46C950}"/>
                </a:ext>
              </a:extLst>
            </p:cNvPr>
            <p:cNvSpPr txBox="1"/>
            <p:nvPr/>
          </p:nvSpPr>
          <p:spPr>
            <a:xfrm>
              <a:off x="856164" y="1658146"/>
              <a:ext cx="2701381" cy="30777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sz="1400" i="1" dirty="0">
                  <a:solidFill>
                    <a:srgbClr val="FF0000"/>
                  </a:solidFill>
                </a:rPr>
                <a:t>For Ubuntu something like this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3854700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Windows Users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85672"/>
            <a:ext cx="7029450" cy="4753154"/>
          </a:xfrm>
        </p:spPr>
        <p:txBody>
          <a:bodyPr/>
          <a:lstStyle/>
          <a:p>
            <a:r>
              <a:rPr lang="en-GB" b="1" dirty="0"/>
              <a:t>Use WSL to follow these examples</a:t>
            </a:r>
          </a:p>
          <a:p>
            <a:r>
              <a:rPr lang="en-GB" dirty="0"/>
              <a:t>You can use the Git Bash Window to follow these examples but this leads to other problems later</a:t>
            </a:r>
          </a:p>
          <a:p>
            <a:pPr lvl="1"/>
            <a:r>
              <a:rPr lang="en-GB" dirty="0"/>
              <a:t>Essentially Git Bash is a hybrid of Unix/Windows meaning some applications/tools will not work correctly</a:t>
            </a:r>
          </a:p>
          <a:p>
            <a:endParaRPr lang="en-GB" dirty="0"/>
          </a:p>
          <a:p>
            <a:r>
              <a:rPr lang="en-GB" dirty="0"/>
              <a:t>You can use a standard Windows Console Window but you will need to translate the “Unix” commands seen in these slides to “Windows” commands. </a:t>
            </a:r>
            <a:r>
              <a:rPr lang="en-GB" b="1" dirty="0"/>
              <a:t>Again too messy!!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F1BB47F-D8B9-4804-8F3D-54891B76188D}"/>
              </a:ext>
            </a:extLst>
          </p:cNvPr>
          <p:cNvSpPr txBox="1"/>
          <p:nvPr/>
        </p:nvSpPr>
        <p:spPr>
          <a:xfrm>
            <a:off x="1000317" y="4614640"/>
            <a:ext cx="7143365" cy="1477328"/>
          </a:xfrm>
          <a:prstGeom prst="rect">
            <a:avLst/>
          </a:prstGeom>
          <a:solidFill>
            <a:schemeClr val="bg1"/>
          </a:solidFill>
          <a:ln w="3810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NOTE: I think it is better to install </a:t>
            </a:r>
            <a:r>
              <a:rPr lang="en-GB" dirty="0" err="1"/>
              <a:t>UbuntuLTS</a:t>
            </a:r>
            <a:r>
              <a:rPr lang="en-GB" dirty="0"/>
              <a:t> in WSL2 (see App Store) and use WSL</a:t>
            </a:r>
          </a:p>
          <a:p>
            <a:r>
              <a:rPr lang="en-GB" dirty="0"/>
              <a:t>We will be using Docker later but even if you install Docker for Windows you can still use WSL with it.</a:t>
            </a:r>
          </a:p>
          <a:p>
            <a:r>
              <a:rPr lang="en-GB" dirty="0"/>
              <a:t>See instructions on next slide.</a:t>
            </a:r>
          </a:p>
        </p:txBody>
      </p:sp>
    </p:spTree>
    <p:extLst>
      <p:ext uri="{BB962C8B-B14F-4D97-AF65-F5344CB8AC3E}">
        <p14:creationId xmlns:p14="http://schemas.microsoft.com/office/powerpoint/2010/main" val="3486541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3D9EBC-AC37-4AF3-400F-B626CD0BB5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Install WSL (Ubuntu)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18EFB6-3912-12ED-D8E2-6F865E88C8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2679" y="781741"/>
            <a:ext cx="8721296" cy="5057084"/>
          </a:xfrm>
        </p:spPr>
        <p:txBody>
          <a:bodyPr/>
          <a:lstStyle/>
          <a:p>
            <a:r>
              <a:rPr lang="en-GB" sz="1800" dirty="0"/>
              <a:t>Type in </a:t>
            </a:r>
            <a:r>
              <a:rPr lang="en-GB" sz="1800" dirty="0" err="1"/>
              <a:t>Powershell</a:t>
            </a:r>
            <a:r>
              <a:rPr lang="en-GB" sz="1800" dirty="0"/>
              <a:t> into the search bar, right click on </a:t>
            </a:r>
            <a:r>
              <a:rPr lang="en-GB" sz="1800" dirty="0" err="1"/>
              <a:t>Powershell</a:t>
            </a:r>
            <a:r>
              <a:rPr lang="en-GB" sz="1800" dirty="0"/>
              <a:t> and choose Run As Administrator. Enter the following commands in the </a:t>
            </a:r>
            <a:r>
              <a:rPr lang="en-GB" sz="1800" dirty="0" err="1"/>
              <a:t>powershell</a:t>
            </a:r>
            <a:r>
              <a:rPr lang="en-GB" sz="1800" dirty="0"/>
              <a:t> window:</a:t>
            </a:r>
            <a:br>
              <a:rPr lang="en-GB" sz="1800" dirty="0"/>
            </a:br>
            <a:r>
              <a:rPr lang="en-GB" sz="1800" b="1" dirty="0" err="1"/>
              <a:t>wsl</a:t>
            </a:r>
            <a:r>
              <a:rPr lang="en-GB" sz="1800" b="1" dirty="0"/>
              <a:t> --set-default-version 2</a:t>
            </a:r>
            <a:br>
              <a:rPr lang="en-GB" sz="1800" dirty="0"/>
            </a:br>
            <a:r>
              <a:rPr lang="en-GB" sz="1800" b="1" dirty="0" err="1"/>
              <a:t>wsl</a:t>
            </a:r>
            <a:r>
              <a:rPr lang="en-GB" sz="1800" b="1" dirty="0"/>
              <a:t> --install -d Ubuntu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1600" dirty="0"/>
              <a:t>Create your own username and password for using WSL(Linux), do this and keep these safe. You are going to need these each week.</a:t>
            </a:r>
          </a:p>
          <a:p>
            <a:r>
              <a:rPr lang="en-GB" sz="1800" dirty="0"/>
              <a:t>Once complete, WITHIN THE POWERSHELL WINDOW:</a:t>
            </a:r>
            <a:br>
              <a:rPr lang="en-GB" sz="1800" b="1" dirty="0"/>
            </a:br>
            <a:r>
              <a:rPr lang="en-GB" sz="1800" b="1" dirty="0" err="1"/>
              <a:t>wsl</a:t>
            </a:r>
            <a:r>
              <a:rPr lang="en-GB" sz="1800" b="1" dirty="0"/>
              <a:t> --set-default Ubuntu</a:t>
            </a:r>
            <a:br>
              <a:rPr lang="en-GB" sz="1800" dirty="0"/>
            </a:br>
            <a:r>
              <a:rPr lang="en-GB" sz="1800" b="1" dirty="0" err="1"/>
              <a:t>wsl</a:t>
            </a:r>
            <a:r>
              <a:rPr lang="en-GB" sz="1800" b="1" dirty="0"/>
              <a:t> --list -v   </a:t>
            </a:r>
            <a:r>
              <a:rPr lang="en-GB" sz="1400" dirty="0"/>
              <a:t>(You should see version(2) next to Ubuntu in the listing.)</a:t>
            </a:r>
            <a:endParaRPr lang="en-GB" sz="1800" dirty="0"/>
          </a:p>
          <a:p>
            <a:r>
              <a:rPr lang="en-GB" sz="1800" dirty="0"/>
              <a:t>Close </a:t>
            </a:r>
            <a:r>
              <a:rPr lang="en-GB" sz="1800" dirty="0" err="1"/>
              <a:t>Powershell</a:t>
            </a:r>
            <a:endParaRPr lang="en-GB" sz="1800" dirty="0"/>
          </a:p>
          <a:p>
            <a:r>
              <a:rPr lang="en-GB" sz="1800" dirty="0"/>
              <a:t>Open Docker for Windows, click on the Settings cog.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1600" b="1" dirty="0"/>
              <a:t>Resources --&gt; WSL Integration Enable Ubuntu</a:t>
            </a:r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1600" dirty="0"/>
              <a:t>Also go back to settings cog and ensure that </a:t>
            </a:r>
            <a:r>
              <a:rPr lang="en-GB" sz="1600" b="1" dirty="0"/>
              <a:t>Docker starts/enables on login</a:t>
            </a:r>
            <a:r>
              <a:rPr lang="en-GB" sz="1600" dirty="0"/>
              <a:t>.</a:t>
            </a:r>
          </a:p>
          <a:p>
            <a:r>
              <a:rPr lang="en-GB" sz="1800" dirty="0"/>
              <a:t>Finally, type in </a:t>
            </a:r>
            <a:r>
              <a:rPr lang="en-GB" sz="1800" b="1" i="1" dirty="0"/>
              <a:t>Ubuntu</a:t>
            </a:r>
            <a:r>
              <a:rPr lang="en-GB" sz="1800" b="1" dirty="0"/>
              <a:t> into the search bar</a:t>
            </a:r>
            <a:r>
              <a:rPr lang="en-GB" sz="1800" dirty="0"/>
              <a:t>:</a:t>
            </a:r>
            <a:br>
              <a:rPr lang="en-GB" sz="1800" dirty="0"/>
            </a:br>
            <a:r>
              <a:rPr lang="en-GB" sz="1800" b="1" dirty="0"/>
              <a:t>curl -</a:t>
            </a:r>
            <a:r>
              <a:rPr lang="en-GB" sz="1800" b="1" dirty="0" err="1"/>
              <a:t>fsSL</a:t>
            </a:r>
            <a:r>
              <a:rPr lang="en-GB" sz="1800" b="1" dirty="0"/>
              <a:t> https://deb.nodesource.com/setup_19.x | </a:t>
            </a:r>
            <a:r>
              <a:rPr lang="en-GB" sz="1800" b="1" dirty="0" err="1"/>
              <a:t>sudo</a:t>
            </a:r>
            <a:r>
              <a:rPr lang="en-GB" sz="1800" b="1" dirty="0"/>
              <a:t> -E bash</a:t>
            </a:r>
            <a:br>
              <a:rPr lang="en-GB" sz="1800" dirty="0"/>
            </a:br>
            <a:r>
              <a:rPr lang="en-GB" sz="1800" dirty="0"/>
              <a:t> When prompted enter your username and password for WSL respond to any further dialogue as prompted.</a:t>
            </a:r>
          </a:p>
          <a:p>
            <a:r>
              <a:rPr lang="en-GB" sz="1800" dirty="0"/>
              <a:t>Finally install node </a:t>
            </a:r>
            <a:r>
              <a:rPr lang="en-GB" sz="1800" dirty="0" err="1"/>
              <a:t>js</a:t>
            </a:r>
            <a:r>
              <a:rPr lang="en-GB" sz="1800" dirty="0"/>
              <a:t> within WSL (Ubuntu)</a:t>
            </a:r>
            <a:br>
              <a:rPr lang="en-GB" sz="1800" dirty="0"/>
            </a:br>
            <a:r>
              <a:rPr lang="en-GB" sz="1800" b="1" dirty="0" err="1"/>
              <a:t>sudo</a:t>
            </a:r>
            <a:r>
              <a:rPr lang="en-GB" sz="1800" b="1" dirty="0"/>
              <a:t> apt-get install -y </a:t>
            </a:r>
            <a:r>
              <a:rPr lang="en-GB" sz="1800" b="1" dirty="0" err="1"/>
              <a:t>nodejs</a:t>
            </a:r>
            <a:endParaRPr lang="en-GB" sz="1800" b="1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F17589E-F5E4-4D4B-1006-674F747C5219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/>
              <a:t>WEB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66F62BD-E862-FF3F-8EF6-03D7B189E8B9}"/>
              </a:ext>
            </a:extLst>
          </p:cNvPr>
          <p:cNvSpPr txBox="1"/>
          <p:nvPr/>
        </p:nvSpPr>
        <p:spPr>
          <a:xfrm>
            <a:off x="6732449" y="2551240"/>
            <a:ext cx="2340485" cy="1446550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rgbClr val="FF0000"/>
                </a:solidFill>
              </a:rPr>
              <a:t>Note: If you are using a VM provided by us in a Virtual Lab, since Ubuntu Linux is a UWP (Microsoft Store app) installed on a per-user-basis, this could not be done on the base image. Ubuntu needs to be installed per user, so you need to install it yourself.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D4EA970-D81E-A117-4A12-F7A8635949CC}"/>
              </a:ext>
            </a:extLst>
          </p:cNvPr>
          <p:cNvSpPr txBox="1"/>
          <p:nvPr/>
        </p:nvSpPr>
        <p:spPr>
          <a:xfrm>
            <a:off x="5459140" y="5706927"/>
            <a:ext cx="353325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Check for the latest version</a:t>
            </a:r>
            <a:br>
              <a:rPr lang="en-GB" sz="1400" i="1" dirty="0"/>
            </a:br>
            <a:r>
              <a:rPr lang="en-GB" sz="1400" i="1" dirty="0"/>
              <a:t>https://github.com/nodesource/distributions/blob/master/README.md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7889F17F-6EDF-D213-8BB1-9BF06D0AF10C}"/>
              </a:ext>
            </a:extLst>
          </p:cNvPr>
          <p:cNvCxnSpPr/>
          <p:nvPr/>
        </p:nvCxnSpPr>
        <p:spPr bwMode="auto">
          <a:xfrm flipH="1" flipV="1">
            <a:off x="5917542" y="5157340"/>
            <a:ext cx="393239" cy="513835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19533353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3A06B9-1F72-2622-7F8E-5F251BE274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Opening WSL (Ubuntu)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FA4E1F-08A8-5C4E-A753-F7D2D43785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2172" y="767528"/>
            <a:ext cx="8438064" cy="1326590"/>
          </a:xfrm>
        </p:spPr>
        <p:txBody>
          <a:bodyPr/>
          <a:lstStyle/>
          <a:p>
            <a:r>
              <a:rPr lang="en-GB" dirty="0"/>
              <a:t>To open WSL (Ubuntu) from a specific Windows directory, open the directory in File Explorer and then over type the folder path with </a:t>
            </a:r>
            <a:r>
              <a:rPr lang="en-GB" b="1" i="1" dirty="0"/>
              <a:t>ubuntu run</a:t>
            </a:r>
            <a:r>
              <a:rPr lang="en-GB" dirty="0"/>
              <a:t> to open WSL starting at this path</a:t>
            </a:r>
          </a:p>
          <a:p>
            <a:r>
              <a:rPr lang="en-GB" dirty="0"/>
              <a:t>If you just using WSL you can just type </a:t>
            </a:r>
            <a:r>
              <a:rPr lang="en-GB" b="1" i="1" dirty="0" err="1"/>
              <a:t>wsl</a:t>
            </a:r>
            <a:endParaRPr lang="en-GB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B79E26D-97FC-8046-222C-CB4FC98D6F1E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24F73E3-F8F7-89F3-B6E6-0DD48F65008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9513" y="2281238"/>
            <a:ext cx="3556448" cy="270475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04DFF5BE-64C8-11B3-2848-D3205004837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8532" y="2398276"/>
            <a:ext cx="2809208" cy="2400596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4E73C68D-572A-CBAB-E3A1-344142C9934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38228" y="4985992"/>
            <a:ext cx="5546681" cy="1806419"/>
          </a:xfrm>
          <a:prstGeom prst="rect">
            <a:avLst/>
          </a:prstGeom>
        </p:spPr>
      </p:pic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B67C0231-47D6-34BE-837B-E06C6C110F79}"/>
              </a:ext>
            </a:extLst>
          </p:cNvPr>
          <p:cNvSpPr/>
          <p:nvPr/>
        </p:nvSpPr>
        <p:spPr bwMode="auto">
          <a:xfrm>
            <a:off x="999681" y="3321215"/>
            <a:ext cx="2454193" cy="374288"/>
          </a:xfrm>
          <a:prstGeom prst="roundRect">
            <a:avLst/>
          </a:prstGeom>
          <a:noFill/>
          <a:ln w="19050" cap="flat" cmpd="sng" algn="ctr">
            <a:solidFill>
              <a:srgbClr val="FF0000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6600B47A-0BC7-B1E1-A8CD-5A954635889E}"/>
              </a:ext>
            </a:extLst>
          </p:cNvPr>
          <p:cNvSpPr/>
          <p:nvPr/>
        </p:nvSpPr>
        <p:spPr bwMode="auto">
          <a:xfrm>
            <a:off x="4487498" y="3644179"/>
            <a:ext cx="975214" cy="374288"/>
          </a:xfrm>
          <a:prstGeom prst="roundRect">
            <a:avLst/>
          </a:prstGeom>
          <a:noFill/>
          <a:ln w="19050" cap="flat" cmpd="sng" algn="ctr">
            <a:solidFill>
              <a:srgbClr val="FF0000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4" name="Arrow: Right 13">
            <a:extLst>
              <a:ext uri="{FF2B5EF4-FFF2-40B4-BE49-F238E27FC236}">
                <a16:creationId xmlns:a16="http://schemas.microsoft.com/office/drawing/2014/main" id="{9A127040-956C-FDD3-3C96-F7B0910452F5}"/>
              </a:ext>
            </a:extLst>
          </p:cNvPr>
          <p:cNvSpPr/>
          <p:nvPr/>
        </p:nvSpPr>
        <p:spPr bwMode="auto">
          <a:xfrm rot="501261">
            <a:off x="3503164" y="3475194"/>
            <a:ext cx="957405" cy="440618"/>
          </a:xfrm>
          <a:prstGeom prst="rightArrow">
            <a:avLst/>
          </a:prstGeom>
          <a:solidFill>
            <a:srgbClr val="FF0000"/>
          </a:solidFill>
          <a:ln w="952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5" name="Arrow: Right 14">
            <a:extLst>
              <a:ext uri="{FF2B5EF4-FFF2-40B4-BE49-F238E27FC236}">
                <a16:creationId xmlns:a16="http://schemas.microsoft.com/office/drawing/2014/main" id="{314B0849-08AF-FE86-6918-986224422F34}"/>
              </a:ext>
            </a:extLst>
          </p:cNvPr>
          <p:cNvSpPr/>
          <p:nvPr/>
        </p:nvSpPr>
        <p:spPr bwMode="auto">
          <a:xfrm rot="5400000">
            <a:off x="4449220" y="4451202"/>
            <a:ext cx="1051770" cy="440618"/>
          </a:xfrm>
          <a:prstGeom prst="rightArrow">
            <a:avLst/>
          </a:prstGeom>
          <a:solidFill>
            <a:srgbClr val="FF0000"/>
          </a:solidFill>
          <a:ln w="952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CCB31E7D-D2B4-71CA-5DE3-CCB29880102B}"/>
              </a:ext>
            </a:extLst>
          </p:cNvPr>
          <p:cNvSpPr txBox="1"/>
          <p:nvPr/>
        </p:nvSpPr>
        <p:spPr>
          <a:xfrm>
            <a:off x="2487365" y="5465574"/>
            <a:ext cx="4605157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bg1"/>
                </a:solidFill>
              </a:rPr>
              <a:t>azure-admin@ML-RefVm-826462:/</a:t>
            </a:r>
            <a:r>
              <a:rPr lang="en-GB" sz="1100" dirty="0" err="1">
                <a:solidFill>
                  <a:schemeClr val="bg1"/>
                </a:solidFill>
              </a:rPr>
              <a:t>mnt</a:t>
            </a:r>
            <a:r>
              <a:rPr lang="en-GB" sz="1100" dirty="0">
                <a:solidFill>
                  <a:schemeClr val="bg1"/>
                </a:solidFill>
              </a:rPr>
              <a:t>/c/Users/</a:t>
            </a:r>
            <a:r>
              <a:rPr lang="en-GB" sz="1100" dirty="0" err="1">
                <a:solidFill>
                  <a:schemeClr val="bg1"/>
                </a:solidFill>
              </a:rPr>
              <a:t>soac</a:t>
            </a:r>
            <a:r>
              <a:rPr lang="en-GB" sz="1100" dirty="0">
                <a:solidFill>
                  <a:schemeClr val="bg1"/>
                </a:solidFill>
              </a:rPr>
              <a:t>-azure/</a:t>
            </a:r>
            <a:r>
              <a:rPr lang="en-GB" sz="1100" b="1" dirty="0">
                <a:solidFill>
                  <a:schemeClr val="bg1"/>
                </a:solidFill>
              </a:rPr>
              <a:t>Desktop/</a:t>
            </a:r>
            <a:r>
              <a:rPr lang="en-GB" sz="1100" b="1" dirty="0" err="1">
                <a:solidFill>
                  <a:schemeClr val="bg1"/>
                </a:solidFill>
              </a:rPr>
              <a:t>ExpressJS</a:t>
            </a:r>
            <a:r>
              <a:rPr lang="en-GB" sz="1100" b="1" dirty="0">
                <a:solidFill>
                  <a:schemeClr val="bg1"/>
                </a:solidFill>
              </a:rPr>
              <a:t>/</a:t>
            </a:r>
            <a:r>
              <a:rPr lang="en-GB" sz="1100" b="1" dirty="0" err="1">
                <a:solidFill>
                  <a:schemeClr val="bg1"/>
                </a:solidFill>
              </a:rPr>
              <a:t>nodewebservice</a:t>
            </a:r>
            <a:r>
              <a:rPr lang="en-GB" sz="1100" dirty="0">
                <a:solidFill>
                  <a:schemeClr val="bg1"/>
                </a:solidFill>
              </a:rPr>
              <a:t>$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C6B59FF-A5FA-EC80-CF96-EC42E3E699DE}"/>
              </a:ext>
            </a:extLst>
          </p:cNvPr>
          <p:cNvSpPr txBox="1"/>
          <p:nvPr/>
        </p:nvSpPr>
        <p:spPr>
          <a:xfrm>
            <a:off x="6074022" y="1478182"/>
            <a:ext cx="2150765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i="1" dirty="0"/>
              <a:t>You may need to experiment to see which works for you!!</a:t>
            </a:r>
          </a:p>
        </p:txBody>
      </p:sp>
    </p:spTree>
    <p:extLst>
      <p:ext uri="{BB962C8B-B14F-4D97-AF65-F5344CB8AC3E}">
        <p14:creationId xmlns:p14="http://schemas.microsoft.com/office/powerpoint/2010/main" val="26081783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A666CF-764E-917A-F2E8-95C51C899D0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Mac Users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29559C-B942-F8DD-D6BE-8AEEE7A722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Open Terminal Window from a folder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E474CAE-FA75-CA21-3568-8F006AA9C903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C6AECD6-D4F7-7012-93E8-060A587D36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0527" y="2928992"/>
            <a:ext cx="7920095" cy="18907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06840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Where does it run?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183907"/>
            <a:ext cx="7029450" cy="655211"/>
          </a:xfrm>
        </p:spPr>
        <p:txBody>
          <a:bodyPr/>
          <a:lstStyle/>
          <a:p>
            <a:r>
              <a:rPr lang="en-GB" dirty="0"/>
              <a:t>On the server-side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Rectangle 5"/>
          <p:cNvSpPr>
            <a:spLocks noChangeArrowheads="1"/>
          </p:cNvSpPr>
          <p:nvPr/>
        </p:nvSpPr>
        <p:spPr bwMode="auto">
          <a:xfrm>
            <a:off x="4530375" y="2958581"/>
            <a:ext cx="2897187" cy="2389188"/>
          </a:xfrm>
          <a:prstGeom prst="rect">
            <a:avLst/>
          </a:prstGeom>
          <a:solidFill>
            <a:srgbClr val="FFFFFF"/>
          </a:solidFill>
          <a:ln w="4763">
            <a:solidFill>
              <a:srgbClr val="000000"/>
            </a:solidFill>
            <a:miter lim="800000"/>
            <a:headEnd/>
            <a:tailEnd/>
          </a:ln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6" name="Rectangle 6"/>
          <p:cNvSpPr>
            <a:spLocks noChangeArrowheads="1"/>
          </p:cNvSpPr>
          <p:nvPr/>
        </p:nvSpPr>
        <p:spPr bwMode="auto">
          <a:xfrm>
            <a:off x="5170784" y="5396981"/>
            <a:ext cx="1403526" cy="5232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700" dirty="0">
                <a:solidFill>
                  <a:srgbClr val="000000"/>
                </a:solidFill>
                <a:latin typeface="Arial" panose="020B0604020202020204" pitchFamily="34" charset="0"/>
              </a:rPr>
              <a:t>Web Server or</a:t>
            </a:r>
          </a:p>
          <a:p>
            <a:pPr algn="ct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700" dirty="0">
                <a:solidFill>
                  <a:srgbClr val="000000"/>
                </a:solidFill>
                <a:latin typeface="Arial" panose="020B0604020202020204" pitchFamily="34" charset="0"/>
              </a:rPr>
              <a:t>Web Service</a:t>
            </a:r>
            <a:endParaRPr kumimoji="0" lang="en-US" altLang="en-US" sz="1800" dirty="0"/>
          </a:p>
        </p:txBody>
      </p:sp>
      <p:sp>
        <p:nvSpPr>
          <p:cNvPr id="7" name="Rectangle 7"/>
          <p:cNvSpPr>
            <a:spLocks noChangeArrowheads="1"/>
          </p:cNvSpPr>
          <p:nvPr/>
        </p:nvSpPr>
        <p:spPr bwMode="auto">
          <a:xfrm>
            <a:off x="5661449" y="3220519"/>
            <a:ext cx="740588" cy="2616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700" dirty="0">
                <a:solidFill>
                  <a:srgbClr val="000000"/>
                </a:solidFill>
                <a:latin typeface="Arial" panose="020B0604020202020204" pitchFamily="34" charset="0"/>
              </a:rPr>
              <a:t>Node.js</a:t>
            </a:r>
            <a:endParaRPr kumimoji="0" lang="en-US" altLang="en-US" sz="1800" dirty="0"/>
          </a:p>
        </p:txBody>
      </p:sp>
      <p:sp>
        <p:nvSpPr>
          <p:cNvPr id="12" name="Freeform 12"/>
          <p:cNvSpPr>
            <a:spLocks/>
          </p:cNvSpPr>
          <p:nvPr/>
        </p:nvSpPr>
        <p:spPr bwMode="auto">
          <a:xfrm>
            <a:off x="1545875" y="3852344"/>
            <a:ext cx="596900" cy="596900"/>
          </a:xfrm>
          <a:custGeom>
            <a:avLst/>
            <a:gdLst>
              <a:gd name="T0" fmla="*/ 2147483646 w 376"/>
              <a:gd name="T1" fmla="*/ 2147483646 h 376"/>
              <a:gd name="T2" fmla="*/ 0 w 376"/>
              <a:gd name="T3" fmla="*/ 2147483646 h 376"/>
              <a:gd name="T4" fmla="*/ 0 w 376"/>
              <a:gd name="T5" fmla="*/ 2147483646 h 376"/>
              <a:gd name="T6" fmla="*/ 2147483646 w 376"/>
              <a:gd name="T7" fmla="*/ 2147483646 h 376"/>
              <a:gd name="T8" fmla="*/ 2147483646 w 376"/>
              <a:gd name="T9" fmla="*/ 2147483646 h 376"/>
              <a:gd name="T10" fmla="*/ 2147483646 w 376"/>
              <a:gd name="T11" fmla="*/ 2147483646 h 376"/>
              <a:gd name="T12" fmla="*/ 2147483646 w 376"/>
              <a:gd name="T13" fmla="*/ 2147483646 h 376"/>
              <a:gd name="T14" fmla="*/ 2147483646 w 376"/>
              <a:gd name="T15" fmla="*/ 2147483646 h 376"/>
              <a:gd name="T16" fmla="*/ 2147483646 w 376"/>
              <a:gd name="T17" fmla="*/ 0 h 376"/>
              <a:gd name="T18" fmla="*/ 2147483646 w 376"/>
              <a:gd name="T19" fmla="*/ 0 h 376"/>
              <a:gd name="T20" fmla="*/ 2147483646 w 376"/>
              <a:gd name="T21" fmla="*/ 2147483646 h 376"/>
              <a:gd name="T22" fmla="*/ 2147483646 w 376"/>
              <a:gd name="T23" fmla="*/ 2147483646 h 376"/>
              <a:gd name="T24" fmla="*/ 2147483646 w 376"/>
              <a:gd name="T25" fmla="*/ 2147483646 h 37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w 376"/>
              <a:gd name="T40" fmla="*/ 0 h 376"/>
              <a:gd name="T41" fmla="*/ 376 w 376"/>
              <a:gd name="T42" fmla="*/ 376 h 37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T39" t="T40" r="T41" b="T42"/>
            <a:pathLst>
              <a:path w="376" h="376">
                <a:moveTo>
                  <a:pt x="79" y="248"/>
                </a:moveTo>
                <a:lnTo>
                  <a:pt x="0" y="248"/>
                </a:lnTo>
                <a:lnTo>
                  <a:pt x="0" y="376"/>
                </a:lnTo>
                <a:lnTo>
                  <a:pt x="376" y="376"/>
                </a:lnTo>
                <a:lnTo>
                  <a:pt x="376" y="248"/>
                </a:lnTo>
                <a:lnTo>
                  <a:pt x="293" y="248"/>
                </a:lnTo>
                <a:lnTo>
                  <a:pt x="293" y="229"/>
                </a:lnTo>
                <a:lnTo>
                  <a:pt x="328" y="229"/>
                </a:lnTo>
                <a:lnTo>
                  <a:pt x="328" y="0"/>
                </a:lnTo>
                <a:lnTo>
                  <a:pt x="44" y="0"/>
                </a:lnTo>
                <a:lnTo>
                  <a:pt x="44" y="229"/>
                </a:lnTo>
                <a:lnTo>
                  <a:pt x="79" y="229"/>
                </a:lnTo>
                <a:lnTo>
                  <a:pt x="79" y="248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3" name="Freeform 13"/>
          <p:cNvSpPr>
            <a:spLocks/>
          </p:cNvSpPr>
          <p:nvPr/>
        </p:nvSpPr>
        <p:spPr bwMode="auto">
          <a:xfrm>
            <a:off x="1545875" y="3852344"/>
            <a:ext cx="596900" cy="596900"/>
          </a:xfrm>
          <a:custGeom>
            <a:avLst/>
            <a:gdLst>
              <a:gd name="T0" fmla="*/ 2147483646 w 376"/>
              <a:gd name="T1" fmla="*/ 2147483646 h 376"/>
              <a:gd name="T2" fmla="*/ 0 w 376"/>
              <a:gd name="T3" fmla="*/ 2147483646 h 376"/>
              <a:gd name="T4" fmla="*/ 0 w 376"/>
              <a:gd name="T5" fmla="*/ 2147483646 h 376"/>
              <a:gd name="T6" fmla="*/ 2147483646 w 376"/>
              <a:gd name="T7" fmla="*/ 2147483646 h 376"/>
              <a:gd name="T8" fmla="*/ 2147483646 w 376"/>
              <a:gd name="T9" fmla="*/ 2147483646 h 376"/>
              <a:gd name="T10" fmla="*/ 2147483646 w 376"/>
              <a:gd name="T11" fmla="*/ 2147483646 h 376"/>
              <a:gd name="T12" fmla="*/ 2147483646 w 376"/>
              <a:gd name="T13" fmla="*/ 2147483646 h 376"/>
              <a:gd name="T14" fmla="*/ 2147483646 w 376"/>
              <a:gd name="T15" fmla="*/ 2147483646 h 376"/>
              <a:gd name="T16" fmla="*/ 2147483646 w 376"/>
              <a:gd name="T17" fmla="*/ 0 h 376"/>
              <a:gd name="T18" fmla="*/ 2147483646 w 376"/>
              <a:gd name="T19" fmla="*/ 0 h 376"/>
              <a:gd name="T20" fmla="*/ 2147483646 w 376"/>
              <a:gd name="T21" fmla="*/ 2147483646 h 376"/>
              <a:gd name="T22" fmla="*/ 2147483646 w 376"/>
              <a:gd name="T23" fmla="*/ 2147483646 h 376"/>
              <a:gd name="T24" fmla="*/ 2147483646 w 376"/>
              <a:gd name="T25" fmla="*/ 2147483646 h 37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  <a:gd name="T36" fmla="*/ 0 60000 65536"/>
              <a:gd name="T37" fmla="*/ 0 60000 65536"/>
              <a:gd name="T38" fmla="*/ 0 60000 65536"/>
              <a:gd name="T39" fmla="*/ 0 w 376"/>
              <a:gd name="T40" fmla="*/ 0 h 376"/>
              <a:gd name="T41" fmla="*/ 376 w 376"/>
              <a:gd name="T42" fmla="*/ 376 h 376"/>
            </a:gdLst>
            <a:ahLst/>
            <a:cxnLst>
              <a:cxn ang="T26">
                <a:pos x="T0" y="T1"/>
              </a:cxn>
              <a:cxn ang="T27">
                <a:pos x="T2" y="T3"/>
              </a:cxn>
              <a:cxn ang="T28">
                <a:pos x="T4" y="T5"/>
              </a:cxn>
              <a:cxn ang="T29">
                <a:pos x="T6" y="T7"/>
              </a:cxn>
              <a:cxn ang="T30">
                <a:pos x="T8" y="T9"/>
              </a:cxn>
              <a:cxn ang="T31">
                <a:pos x="T10" y="T11"/>
              </a:cxn>
              <a:cxn ang="T32">
                <a:pos x="T12" y="T13"/>
              </a:cxn>
              <a:cxn ang="T33">
                <a:pos x="T14" y="T15"/>
              </a:cxn>
              <a:cxn ang="T34">
                <a:pos x="T16" y="T17"/>
              </a:cxn>
              <a:cxn ang="T35">
                <a:pos x="T18" y="T19"/>
              </a:cxn>
              <a:cxn ang="T36">
                <a:pos x="T20" y="T21"/>
              </a:cxn>
              <a:cxn ang="T37">
                <a:pos x="T22" y="T23"/>
              </a:cxn>
              <a:cxn ang="T38">
                <a:pos x="T24" y="T25"/>
              </a:cxn>
            </a:cxnLst>
            <a:rect l="T39" t="T40" r="T41" b="T42"/>
            <a:pathLst>
              <a:path w="376" h="376">
                <a:moveTo>
                  <a:pt x="79" y="248"/>
                </a:moveTo>
                <a:lnTo>
                  <a:pt x="0" y="248"/>
                </a:lnTo>
                <a:lnTo>
                  <a:pt x="0" y="376"/>
                </a:lnTo>
                <a:lnTo>
                  <a:pt x="376" y="376"/>
                </a:lnTo>
                <a:lnTo>
                  <a:pt x="376" y="248"/>
                </a:lnTo>
                <a:lnTo>
                  <a:pt x="293" y="248"/>
                </a:lnTo>
                <a:lnTo>
                  <a:pt x="293" y="229"/>
                </a:lnTo>
                <a:lnTo>
                  <a:pt x="328" y="229"/>
                </a:lnTo>
                <a:lnTo>
                  <a:pt x="328" y="0"/>
                </a:lnTo>
                <a:lnTo>
                  <a:pt x="44" y="0"/>
                </a:lnTo>
                <a:lnTo>
                  <a:pt x="44" y="229"/>
                </a:lnTo>
                <a:lnTo>
                  <a:pt x="79" y="229"/>
                </a:lnTo>
                <a:lnTo>
                  <a:pt x="79" y="248"/>
                </a:lnTo>
              </a:path>
            </a:pathLst>
          </a:custGeom>
          <a:noFill/>
          <a:ln w="1587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4" name="Line 14"/>
          <p:cNvSpPr>
            <a:spLocks noChangeShapeType="1"/>
          </p:cNvSpPr>
          <p:nvPr/>
        </p:nvSpPr>
        <p:spPr bwMode="auto">
          <a:xfrm>
            <a:off x="1671287" y="4246044"/>
            <a:ext cx="339725" cy="1587"/>
          </a:xfrm>
          <a:prstGeom prst="line">
            <a:avLst/>
          </a:prstGeom>
          <a:noFill/>
          <a:ln w="1587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5" name="Line 15"/>
          <p:cNvSpPr>
            <a:spLocks noChangeShapeType="1"/>
          </p:cNvSpPr>
          <p:nvPr/>
        </p:nvSpPr>
        <p:spPr bwMode="auto">
          <a:xfrm>
            <a:off x="1671287" y="4215881"/>
            <a:ext cx="339725" cy="1588"/>
          </a:xfrm>
          <a:prstGeom prst="line">
            <a:avLst/>
          </a:prstGeom>
          <a:noFill/>
          <a:ln w="15875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6" name="Freeform 16"/>
          <p:cNvSpPr>
            <a:spLocks noEditPoints="1"/>
          </p:cNvSpPr>
          <p:nvPr/>
        </p:nvSpPr>
        <p:spPr bwMode="auto">
          <a:xfrm>
            <a:off x="1849087" y="4261919"/>
            <a:ext cx="247650" cy="171450"/>
          </a:xfrm>
          <a:custGeom>
            <a:avLst/>
            <a:gdLst>
              <a:gd name="T0" fmla="*/ 0 w 156"/>
              <a:gd name="T1" fmla="*/ 2147483646 h 108"/>
              <a:gd name="T2" fmla="*/ 2147483646 w 156"/>
              <a:gd name="T3" fmla="*/ 2147483646 h 108"/>
              <a:gd name="T4" fmla="*/ 2147483646 w 156"/>
              <a:gd name="T5" fmla="*/ 0 h 108"/>
              <a:gd name="T6" fmla="*/ 0 w 156"/>
              <a:gd name="T7" fmla="*/ 0 h 108"/>
              <a:gd name="T8" fmla="*/ 0 w 156"/>
              <a:gd name="T9" fmla="*/ 2147483646 h 108"/>
              <a:gd name="T10" fmla="*/ 2147483646 w 156"/>
              <a:gd name="T11" fmla="*/ 2147483646 h 108"/>
              <a:gd name="T12" fmla="*/ 2147483646 w 156"/>
              <a:gd name="T13" fmla="*/ 2147483646 h 108"/>
              <a:gd name="T14" fmla="*/ 2147483646 w 156"/>
              <a:gd name="T15" fmla="*/ 0 h 108"/>
              <a:gd name="T16" fmla="*/ 2147483646 w 156"/>
              <a:gd name="T17" fmla="*/ 0 h 108"/>
              <a:gd name="T18" fmla="*/ 2147483646 w 156"/>
              <a:gd name="T19" fmla="*/ 2147483646 h 108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w 156"/>
              <a:gd name="T31" fmla="*/ 0 h 108"/>
              <a:gd name="T32" fmla="*/ 156 w 156"/>
              <a:gd name="T33" fmla="*/ 108 h 108"/>
            </a:gdLst>
            <a:ahLst/>
            <a:cxnLst>
              <a:cxn ang="T20">
                <a:pos x="T0" y="T1"/>
              </a:cxn>
              <a:cxn ang="T21">
                <a:pos x="T2" y="T3"/>
              </a:cxn>
              <a:cxn ang="T22">
                <a:pos x="T4" y="T5"/>
              </a:cxn>
              <a:cxn ang="T23">
                <a:pos x="T6" y="T7"/>
              </a:cxn>
              <a:cxn ang="T24">
                <a:pos x="T8" y="T9"/>
              </a:cxn>
              <a:cxn ang="T25">
                <a:pos x="T10" y="T11"/>
              </a:cxn>
              <a:cxn ang="T26">
                <a:pos x="T12" y="T13"/>
              </a:cxn>
              <a:cxn ang="T27">
                <a:pos x="T14" y="T15"/>
              </a:cxn>
              <a:cxn ang="T28">
                <a:pos x="T16" y="T17"/>
              </a:cxn>
              <a:cxn ang="T29">
                <a:pos x="T18" y="T19"/>
              </a:cxn>
            </a:cxnLst>
            <a:rect l="T30" t="T31" r="T32" b="T33"/>
            <a:pathLst>
              <a:path w="156" h="108">
                <a:moveTo>
                  <a:pt x="0" y="108"/>
                </a:moveTo>
                <a:lnTo>
                  <a:pt x="124" y="108"/>
                </a:lnTo>
                <a:lnTo>
                  <a:pt x="124" y="0"/>
                </a:lnTo>
                <a:lnTo>
                  <a:pt x="0" y="0"/>
                </a:lnTo>
                <a:lnTo>
                  <a:pt x="0" y="108"/>
                </a:lnTo>
                <a:close/>
                <a:moveTo>
                  <a:pt x="137" y="19"/>
                </a:moveTo>
                <a:lnTo>
                  <a:pt x="156" y="19"/>
                </a:lnTo>
                <a:lnTo>
                  <a:pt x="156" y="0"/>
                </a:lnTo>
                <a:lnTo>
                  <a:pt x="137" y="0"/>
                </a:lnTo>
                <a:lnTo>
                  <a:pt x="137" y="19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7" name="Rectangle 17"/>
          <p:cNvSpPr>
            <a:spLocks noChangeArrowheads="1"/>
          </p:cNvSpPr>
          <p:nvPr/>
        </p:nvSpPr>
        <p:spPr bwMode="auto">
          <a:xfrm>
            <a:off x="1849087" y="4261919"/>
            <a:ext cx="196850" cy="171450"/>
          </a:xfrm>
          <a:prstGeom prst="rect">
            <a:avLst/>
          </a:prstGeom>
          <a:noFill/>
          <a:ln w="4763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18" name="Line 18"/>
          <p:cNvSpPr>
            <a:spLocks noChangeShapeType="1"/>
          </p:cNvSpPr>
          <p:nvPr/>
        </p:nvSpPr>
        <p:spPr bwMode="auto">
          <a:xfrm>
            <a:off x="1849087" y="4322244"/>
            <a:ext cx="196850" cy="1587"/>
          </a:xfrm>
          <a:prstGeom prst="line">
            <a:avLst/>
          </a:prstGeom>
          <a:noFill/>
          <a:ln w="4763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9" name="Line 19"/>
          <p:cNvSpPr>
            <a:spLocks noChangeShapeType="1"/>
          </p:cNvSpPr>
          <p:nvPr/>
        </p:nvSpPr>
        <p:spPr bwMode="auto">
          <a:xfrm>
            <a:off x="1849087" y="4377806"/>
            <a:ext cx="196850" cy="1588"/>
          </a:xfrm>
          <a:prstGeom prst="line">
            <a:avLst/>
          </a:prstGeom>
          <a:noFill/>
          <a:ln w="4763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0" name="Line 20"/>
          <p:cNvSpPr>
            <a:spLocks noChangeShapeType="1"/>
          </p:cNvSpPr>
          <p:nvPr/>
        </p:nvSpPr>
        <p:spPr bwMode="auto">
          <a:xfrm>
            <a:off x="1858612" y="4347644"/>
            <a:ext cx="177800" cy="1587"/>
          </a:xfrm>
          <a:prstGeom prst="line">
            <a:avLst/>
          </a:prstGeom>
          <a:noFill/>
          <a:ln w="4763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1" name="Rectangle 21"/>
          <p:cNvSpPr>
            <a:spLocks noChangeArrowheads="1"/>
          </p:cNvSpPr>
          <p:nvPr/>
        </p:nvSpPr>
        <p:spPr bwMode="auto">
          <a:xfrm>
            <a:off x="1964975" y="4327006"/>
            <a:ext cx="55562" cy="41275"/>
          </a:xfrm>
          <a:prstGeom prst="rect">
            <a:avLst/>
          </a:prstGeom>
          <a:noFill/>
          <a:ln w="4763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22" name="Rectangle 22"/>
          <p:cNvSpPr>
            <a:spLocks noChangeArrowheads="1"/>
          </p:cNvSpPr>
          <p:nvPr/>
        </p:nvSpPr>
        <p:spPr bwMode="auto">
          <a:xfrm>
            <a:off x="2066575" y="4261919"/>
            <a:ext cx="30162" cy="30162"/>
          </a:xfrm>
          <a:prstGeom prst="rect">
            <a:avLst/>
          </a:prstGeom>
          <a:noFill/>
          <a:ln w="4763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23" name="Freeform 23"/>
          <p:cNvSpPr>
            <a:spLocks noEditPoints="1"/>
          </p:cNvSpPr>
          <p:nvPr/>
        </p:nvSpPr>
        <p:spPr bwMode="auto">
          <a:xfrm>
            <a:off x="1560162" y="3898381"/>
            <a:ext cx="561975" cy="398463"/>
          </a:xfrm>
          <a:custGeom>
            <a:avLst/>
            <a:gdLst>
              <a:gd name="T0" fmla="*/ 2147483646 w 354"/>
              <a:gd name="T1" fmla="*/ 2147483646 h 251"/>
              <a:gd name="T2" fmla="*/ 2147483646 w 354"/>
              <a:gd name="T3" fmla="*/ 2147483646 h 251"/>
              <a:gd name="T4" fmla="*/ 2147483646 w 354"/>
              <a:gd name="T5" fmla="*/ 2147483646 h 251"/>
              <a:gd name="T6" fmla="*/ 2147483646 w 354"/>
              <a:gd name="T7" fmla="*/ 2147483646 h 251"/>
              <a:gd name="T8" fmla="*/ 2147483646 w 354"/>
              <a:gd name="T9" fmla="*/ 2147483646 h 251"/>
              <a:gd name="T10" fmla="*/ 2147483646 w 354"/>
              <a:gd name="T11" fmla="*/ 2147483646 h 251"/>
              <a:gd name="T12" fmla="*/ 2147483646 w 354"/>
              <a:gd name="T13" fmla="*/ 2147483646 h 251"/>
              <a:gd name="T14" fmla="*/ 2147483646 w 354"/>
              <a:gd name="T15" fmla="*/ 2147483646 h 251"/>
              <a:gd name="T16" fmla="*/ 2147483646 w 354"/>
              <a:gd name="T17" fmla="*/ 2147483646 h 251"/>
              <a:gd name="T18" fmla="*/ 2147483646 w 354"/>
              <a:gd name="T19" fmla="*/ 2147483646 h 251"/>
              <a:gd name="T20" fmla="*/ 2147483646 w 354"/>
              <a:gd name="T21" fmla="*/ 2147483646 h 251"/>
              <a:gd name="T22" fmla="*/ 2147483646 w 354"/>
              <a:gd name="T23" fmla="*/ 2147483646 h 251"/>
              <a:gd name="T24" fmla="*/ 2147483646 w 354"/>
              <a:gd name="T25" fmla="*/ 2147483646 h 251"/>
              <a:gd name="T26" fmla="*/ 2147483646 w 354"/>
              <a:gd name="T27" fmla="*/ 2147483646 h 251"/>
              <a:gd name="T28" fmla="*/ 2147483646 w 354"/>
              <a:gd name="T29" fmla="*/ 0 h 251"/>
              <a:gd name="T30" fmla="*/ 2147483646 w 354"/>
              <a:gd name="T31" fmla="*/ 0 h 251"/>
              <a:gd name="T32" fmla="*/ 2147483646 w 354"/>
              <a:gd name="T33" fmla="*/ 2147483646 h 251"/>
              <a:gd name="T34" fmla="*/ 2147483646 w 354"/>
              <a:gd name="T35" fmla="*/ 2147483646 h 251"/>
              <a:gd name="T36" fmla="*/ 2147483646 w 354"/>
              <a:gd name="T37" fmla="*/ 2147483646 h 251"/>
              <a:gd name="T38" fmla="*/ 0 w 354"/>
              <a:gd name="T39" fmla="*/ 2147483646 h 251"/>
              <a:gd name="T40" fmla="*/ 2147483646 w 354"/>
              <a:gd name="T41" fmla="*/ 2147483646 h 251"/>
              <a:gd name="T42" fmla="*/ 2147483646 w 354"/>
              <a:gd name="T43" fmla="*/ 2147483646 h 251"/>
              <a:gd name="T44" fmla="*/ 0 w 354"/>
              <a:gd name="T45" fmla="*/ 2147483646 h 251"/>
              <a:gd name="T46" fmla="*/ 0 w 354"/>
              <a:gd name="T47" fmla="*/ 2147483646 h 251"/>
              <a:gd name="T48" fmla="*/ 2147483646 w 354"/>
              <a:gd name="T49" fmla="*/ 2147483646 h 251"/>
              <a:gd name="T50" fmla="*/ 2147483646 w 354"/>
              <a:gd name="T51" fmla="*/ 2147483646 h 251"/>
              <a:gd name="T52" fmla="*/ 2147483646 w 354"/>
              <a:gd name="T53" fmla="*/ 2147483646 h 251"/>
              <a:gd name="T54" fmla="*/ 2147483646 w 354"/>
              <a:gd name="T55" fmla="*/ 2147483646 h 251"/>
              <a:gd name="T56" fmla="*/ 2147483646 w 354"/>
              <a:gd name="T57" fmla="*/ 2147483646 h 251"/>
              <a:gd name="T58" fmla="*/ 2147483646 w 354"/>
              <a:gd name="T59" fmla="*/ 2147483646 h 251"/>
              <a:gd name="T60" fmla="*/ 2147483646 w 354"/>
              <a:gd name="T61" fmla="*/ 2147483646 h 251"/>
              <a:gd name="T62" fmla="*/ 2147483646 w 354"/>
              <a:gd name="T63" fmla="*/ 2147483646 h 251"/>
              <a:gd name="T64" fmla="*/ 2147483646 w 354"/>
              <a:gd name="T65" fmla="*/ 2147483646 h 251"/>
              <a:gd name="T66" fmla="*/ 2147483646 w 354"/>
              <a:gd name="T67" fmla="*/ 2147483646 h 251"/>
              <a:gd name="T68" fmla="*/ 2147483646 w 354"/>
              <a:gd name="T69" fmla="*/ 2147483646 h 251"/>
              <a:gd name="T70" fmla="*/ 2147483646 w 354"/>
              <a:gd name="T71" fmla="*/ 2147483646 h 251"/>
              <a:gd name="T72" fmla="*/ 2147483646 w 354"/>
              <a:gd name="T73" fmla="*/ 2147483646 h 251"/>
              <a:gd name="T74" fmla="*/ 2147483646 w 354"/>
              <a:gd name="T75" fmla="*/ 2147483646 h 251"/>
              <a:gd name="T76" fmla="*/ 2147483646 w 354"/>
              <a:gd name="T77" fmla="*/ 2147483646 h 251"/>
              <a:gd name="T78" fmla="*/ 0 60000 65536"/>
              <a:gd name="T79" fmla="*/ 0 60000 65536"/>
              <a:gd name="T80" fmla="*/ 0 60000 65536"/>
              <a:gd name="T81" fmla="*/ 0 60000 65536"/>
              <a:gd name="T82" fmla="*/ 0 60000 65536"/>
              <a:gd name="T83" fmla="*/ 0 60000 65536"/>
              <a:gd name="T84" fmla="*/ 0 60000 65536"/>
              <a:gd name="T85" fmla="*/ 0 60000 65536"/>
              <a:gd name="T86" fmla="*/ 0 60000 65536"/>
              <a:gd name="T87" fmla="*/ 0 60000 65536"/>
              <a:gd name="T88" fmla="*/ 0 60000 65536"/>
              <a:gd name="T89" fmla="*/ 0 60000 65536"/>
              <a:gd name="T90" fmla="*/ 0 60000 65536"/>
              <a:gd name="T91" fmla="*/ 0 60000 65536"/>
              <a:gd name="T92" fmla="*/ 0 60000 65536"/>
              <a:gd name="T93" fmla="*/ 0 60000 65536"/>
              <a:gd name="T94" fmla="*/ 0 60000 65536"/>
              <a:gd name="T95" fmla="*/ 0 60000 65536"/>
              <a:gd name="T96" fmla="*/ 0 60000 65536"/>
              <a:gd name="T97" fmla="*/ 0 60000 65536"/>
              <a:gd name="T98" fmla="*/ 0 60000 65536"/>
              <a:gd name="T99" fmla="*/ 0 60000 65536"/>
              <a:gd name="T100" fmla="*/ 0 60000 65536"/>
              <a:gd name="T101" fmla="*/ 0 60000 65536"/>
              <a:gd name="T102" fmla="*/ 0 60000 65536"/>
              <a:gd name="T103" fmla="*/ 0 60000 65536"/>
              <a:gd name="T104" fmla="*/ 0 60000 65536"/>
              <a:gd name="T105" fmla="*/ 0 60000 65536"/>
              <a:gd name="T106" fmla="*/ 0 60000 65536"/>
              <a:gd name="T107" fmla="*/ 0 60000 65536"/>
              <a:gd name="T108" fmla="*/ 0 60000 65536"/>
              <a:gd name="T109" fmla="*/ 0 60000 65536"/>
              <a:gd name="T110" fmla="*/ 0 60000 65536"/>
              <a:gd name="T111" fmla="*/ 0 60000 65536"/>
              <a:gd name="T112" fmla="*/ 0 60000 65536"/>
              <a:gd name="T113" fmla="*/ 0 60000 65536"/>
              <a:gd name="T114" fmla="*/ 0 60000 65536"/>
              <a:gd name="T115" fmla="*/ 0 60000 65536"/>
              <a:gd name="T116" fmla="*/ 0 60000 65536"/>
              <a:gd name="T117" fmla="*/ 0 w 354"/>
              <a:gd name="T118" fmla="*/ 0 h 251"/>
              <a:gd name="T119" fmla="*/ 354 w 354"/>
              <a:gd name="T120" fmla="*/ 251 h 251"/>
            </a:gdLst>
            <a:ahLst/>
            <a:cxnLst>
              <a:cxn ang="T78">
                <a:pos x="T0" y="T1"/>
              </a:cxn>
              <a:cxn ang="T79">
                <a:pos x="T2" y="T3"/>
              </a:cxn>
              <a:cxn ang="T80">
                <a:pos x="T4" y="T5"/>
              </a:cxn>
              <a:cxn ang="T81">
                <a:pos x="T6" y="T7"/>
              </a:cxn>
              <a:cxn ang="T82">
                <a:pos x="T8" y="T9"/>
              </a:cxn>
              <a:cxn ang="T83">
                <a:pos x="T10" y="T11"/>
              </a:cxn>
              <a:cxn ang="T84">
                <a:pos x="T12" y="T13"/>
              </a:cxn>
              <a:cxn ang="T85">
                <a:pos x="T14" y="T15"/>
              </a:cxn>
              <a:cxn ang="T86">
                <a:pos x="T16" y="T17"/>
              </a:cxn>
              <a:cxn ang="T87">
                <a:pos x="T18" y="T19"/>
              </a:cxn>
              <a:cxn ang="T88">
                <a:pos x="T20" y="T21"/>
              </a:cxn>
              <a:cxn ang="T89">
                <a:pos x="T22" y="T23"/>
              </a:cxn>
              <a:cxn ang="T90">
                <a:pos x="T24" y="T25"/>
              </a:cxn>
              <a:cxn ang="T91">
                <a:pos x="T26" y="T27"/>
              </a:cxn>
              <a:cxn ang="T92">
                <a:pos x="T28" y="T29"/>
              </a:cxn>
              <a:cxn ang="T93">
                <a:pos x="T30" y="T31"/>
              </a:cxn>
              <a:cxn ang="T94">
                <a:pos x="T32" y="T33"/>
              </a:cxn>
              <a:cxn ang="T95">
                <a:pos x="T34" y="T35"/>
              </a:cxn>
              <a:cxn ang="T96">
                <a:pos x="T36" y="T37"/>
              </a:cxn>
              <a:cxn ang="T97">
                <a:pos x="T38" y="T39"/>
              </a:cxn>
              <a:cxn ang="T98">
                <a:pos x="T40" y="T41"/>
              </a:cxn>
              <a:cxn ang="T99">
                <a:pos x="T42" y="T43"/>
              </a:cxn>
              <a:cxn ang="T100">
                <a:pos x="T44" y="T45"/>
              </a:cxn>
              <a:cxn ang="T101">
                <a:pos x="T46" y="T47"/>
              </a:cxn>
              <a:cxn ang="T102">
                <a:pos x="T48" y="T49"/>
              </a:cxn>
              <a:cxn ang="T103">
                <a:pos x="T50" y="T51"/>
              </a:cxn>
              <a:cxn ang="T104">
                <a:pos x="T52" y="T53"/>
              </a:cxn>
              <a:cxn ang="T105">
                <a:pos x="T54" y="T55"/>
              </a:cxn>
              <a:cxn ang="T106">
                <a:pos x="T56" y="T57"/>
              </a:cxn>
              <a:cxn ang="T107">
                <a:pos x="T58" y="T59"/>
              </a:cxn>
              <a:cxn ang="T108">
                <a:pos x="T60" y="T61"/>
              </a:cxn>
              <a:cxn ang="T109">
                <a:pos x="T62" y="T63"/>
              </a:cxn>
              <a:cxn ang="T110">
                <a:pos x="T64" y="T65"/>
              </a:cxn>
              <a:cxn ang="T111">
                <a:pos x="T66" y="T67"/>
              </a:cxn>
              <a:cxn ang="T112">
                <a:pos x="T68" y="T69"/>
              </a:cxn>
              <a:cxn ang="T113">
                <a:pos x="T70" y="T71"/>
              </a:cxn>
              <a:cxn ang="T114">
                <a:pos x="T72" y="T73"/>
              </a:cxn>
              <a:cxn ang="T115">
                <a:pos x="T74" y="T75"/>
              </a:cxn>
              <a:cxn ang="T116">
                <a:pos x="T76" y="T77"/>
              </a:cxn>
            </a:cxnLst>
            <a:rect l="T117" t="T118" r="T119" b="T120"/>
            <a:pathLst>
              <a:path w="354" h="251">
                <a:moveTo>
                  <a:pt x="297" y="178"/>
                </a:moveTo>
                <a:lnTo>
                  <a:pt x="309" y="178"/>
                </a:lnTo>
                <a:lnTo>
                  <a:pt x="309" y="175"/>
                </a:lnTo>
                <a:lnTo>
                  <a:pt x="297" y="175"/>
                </a:lnTo>
                <a:lnTo>
                  <a:pt x="297" y="178"/>
                </a:lnTo>
                <a:close/>
                <a:moveTo>
                  <a:pt x="80" y="149"/>
                </a:moveTo>
                <a:lnTo>
                  <a:pt x="80" y="16"/>
                </a:lnTo>
                <a:lnTo>
                  <a:pt x="274" y="16"/>
                </a:lnTo>
                <a:lnTo>
                  <a:pt x="274" y="149"/>
                </a:lnTo>
                <a:lnTo>
                  <a:pt x="80" y="149"/>
                </a:lnTo>
                <a:close/>
                <a:moveTo>
                  <a:pt x="70" y="156"/>
                </a:moveTo>
                <a:lnTo>
                  <a:pt x="284" y="156"/>
                </a:lnTo>
                <a:lnTo>
                  <a:pt x="284" y="6"/>
                </a:lnTo>
                <a:lnTo>
                  <a:pt x="294" y="6"/>
                </a:lnTo>
                <a:lnTo>
                  <a:pt x="294" y="0"/>
                </a:lnTo>
                <a:lnTo>
                  <a:pt x="64" y="0"/>
                </a:lnTo>
                <a:lnTo>
                  <a:pt x="64" y="165"/>
                </a:lnTo>
                <a:lnTo>
                  <a:pt x="70" y="165"/>
                </a:lnTo>
                <a:lnTo>
                  <a:pt x="70" y="156"/>
                </a:lnTo>
                <a:close/>
                <a:moveTo>
                  <a:pt x="0" y="242"/>
                </a:moveTo>
                <a:lnTo>
                  <a:pt x="35" y="242"/>
                </a:lnTo>
                <a:lnTo>
                  <a:pt x="35" y="229"/>
                </a:lnTo>
                <a:lnTo>
                  <a:pt x="0" y="229"/>
                </a:lnTo>
                <a:lnTo>
                  <a:pt x="0" y="242"/>
                </a:lnTo>
                <a:close/>
                <a:moveTo>
                  <a:pt x="207" y="251"/>
                </a:moveTo>
                <a:lnTo>
                  <a:pt x="284" y="251"/>
                </a:lnTo>
                <a:lnTo>
                  <a:pt x="284" y="245"/>
                </a:lnTo>
                <a:lnTo>
                  <a:pt x="207" y="245"/>
                </a:lnTo>
                <a:lnTo>
                  <a:pt x="207" y="251"/>
                </a:lnTo>
                <a:close/>
                <a:moveTo>
                  <a:pt x="341" y="235"/>
                </a:moveTo>
                <a:lnTo>
                  <a:pt x="354" y="235"/>
                </a:lnTo>
                <a:lnTo>
                  <a:pt x="354" y="229"/>
                </a:lnTo>
                <a:lnTo>
                  <a:pt x="341" y="229"/>
                </a:lnTo>
                <a:lnTo>
                  <a:pt x="341" y="235"/>
                </a:lnTo>
                <a:close/>
                <a:moveTo>
                  <a:pt x="341" y="248"/>
                </a:moveTo>
                <a:lnTo>
                  <a:pt x="354" y="248"/>
                </a:lnTo>
                <a:lnTo>
                  <a:pt x="354" y="242"/>
                </a:lnTo>
                <a:lnTo>
                  <a:pt x="341" y="242"/>
                </a:lnTo>
                <a:lnTo>
                  <a:pt x="341" y="248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4" name="Rectangle 24"/>
          <p:cNvSpPr>
            <a:spLocks noChangeArrowheads="1"/>
          </p:cNvSpPr>
          <p:nvPr/>
        </p:nvSpPr>
        <p:spPr bwMode="auto">
          <a:xfrm>
            <a:off x="2031650" y="4176194"/>
            <a:ext cx="19050" cy="4762"/>
          </a:xfrm>
          <a:prstGeom prst="rect">
            <a:avLst/>
          </a:prstGeom>
          <a:noFill/>
          <a:ln w="4763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25" name="Rectangle 25"/>
          <p:cNvSpPr>
            <a:spLocks noChangeArrowheads="1"/>
          </p:cNvSpPr>
          <p:nvPr/>
        </p:nvSpPr>
        <p:spPr bwMode="auto">
          <a:xfrm>
            <a:off x="1687162" y="3923781"/>
            <a:ext cx="307975" cy="211138"/>
          </a:xfrm>
          <a:prstGeom prst="rect">
            <a:avLst/>
          </a:prstGeom>
          <a:noFill/>
          <a:ln w="4763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26" name="Freeform 26"/>
          <p:cNvSpPr>
            <a:spLocks/>
          </p:cNvSpPr>
          <p:nvPr/>
        </p:nvSpPr>
        <p:spPr bwMode="auto">
          <a:xfrm>
            <a:off x="1661762" y="3898381"/>
            <a:ext cx="365125" cy="261938"/>
          </a:xfrm>
          <a:custGeom>
            <a:avLst/>
            <a:gdLst>
              <a:gd name="T0" fmla="*/ 2147483646 w 230"/>
              <a:gd name="T1" fmla="*/ 2147483646 h 165"/>
              <a:gd name="T2" fmla="*/ 2147483646 w 230"/>
              <a:gd name="T3" fmla="*/ 2147483646 h 165"/>
              <a:gd name="T4" fmla="*/ 2147483646 w 230"/>
              <a:gd name="T5" fmla="*/ 2147483646 h 165"/>
              <a:gd name="T6" fmla="*/ 2147483646 w 230"/>
              <a:gd name="T7" fmla="*/ 2147483646 h 165"/>
              <a:gd name="T8" fmla="*/ 2147483646 w 230"/>
              <a:gd name="T9" fmla="*/ 0 h 165"/>
              <a:gd name="T10" fmla="*/ 0 w 230"/>
              <a:gd name="T11" fmla="*/ 0 h 165"/>
              <a:gd name="T12" fmla="*/ 0 w 230"/>
              <a:gd name="T13" fmla="*/ 2147483646 h 165"/>
              <a:gd name="T14" fmla="*/ 2147483646 w 230"/>
              <a:gd name="T15" fmla="*/ 2147483646 h 165"/>
              <a:gd name="T16" fmla="*/ 2147483646 w 230"/>
              <a:gd name="T17" fmla="*/ 2147483646 h 165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w 230"/>
              <a:gd name="T28" fmla="*/ 0 h 165"/>
              <a:gd name="T29" fmla="*/ 230 w 230"/>
              <a:gd name="T30" fmla="*/ 165 h 165"/>
            </a:gdLst>
            <a:ahLst/>
            <a:cxnLst>
              <a:cxn ang="T18">
                <a:pos x="T0" y="T1"/>
              </a:cxn>
              <a:cxn ang="T19">
                <a:pos x="T2" y="T3"/>
              </a:cxn>
              <a:cxn ang="T20">
                <a:pos x="T4" y="T5"/>
              </a:cxn>
              <a:cxn ang="T21">
                <a:pos x="T6" y="T7"/>
              </a:cxn>
              <a:cxn ang="T22">
                <a:pos x="T8" y="T9"/>
              </a:cxn>
              <a:cxn ang="T23">
                <a:pos x="T10" y="T11"/>
              </a:cxn>
              <a:cxn ang="T24">
                <a:pos x="T12" y="T13"/>
              </a:cxn>
              <a:cxn ang="T25">
                <a:pos x="T14" y="T15"/>
              </a:cxn>
              <a:cxn ang="T26">
                <a:pos x="T16" y="T17"/>
              </a:cxn>
            </a:cxnLst>
            <a:rect l="T27" t="T28" r="T29" b="T30"/>
            <a:pathLst>
              <a:path w="230" h="165">
                <a:moveTo>
                  <a:pt x="6" y="156"/>
                </a:moveTo>
                <a:lnTo>
                  <a:pt x="220" y="156"/>
                </a:lnTo>
                <a:lnTo>
                  <a:pt x="220" y="6"/>
                </a:lnTo>
                <a:lnTo>
                  <a:pt x="230" y="6"/>
                </a:lnTo>
                <a:lnTo>
                  <a:pt x="230" y="0"/>
                </a:lnTo>
                <a:lnTo>
                  <a:pt x="0" y="0"/>
                </a:lnTo>
                <a:lnTo>
                  <a:pt x="0" y="165"/>
                </a:lnTo>
                <a:lnTo>
                  <a:pt x="6" y="165"/>
                </a:lnTo>
                <a:lnTo>
                  <a:pt x="6" y="156"/>
                </a:lnTo>
              </a:path>
            </a:pathLst>
          </a:custGeom>
          <a:noFill/>
          <a:ln w="4763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7" name="Line 27"/>
          <p:cNvSpPr>
            <a:spLocks noChangeShapeType="1"/>
          </p:cNvSpPr>
          <p:nvPr/>
        </p:nvSpPr>
        <p:spPr bwMode="auto">
          <a:xfrm>
            <a:off x="1615725" y="4196831"/>
            <a:ext cx="450850" cy="1588"/>
          </a:xfrm>
          <a:prstGeom prst="line">
            <a:avLst/>
          </a:prstGeom>
          <a:noFill/>
          <a:ln w="4763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8" name="Line 28"/>
          <p:cNvSpPr>
            <a:spLocks noChangeShapeType="1"/>
          </p:cNvSpPr>
          <p:nvPr/>
        </p:nvSpPr>
        <p:spPr bwMode="auto">
          <a:xfrm flipV="1">
            <a:off x="1728437" y="4196831"/>
            <a:ext cx="1588" cy="19050"/>
          </a:xfrm>
          <a:prstGeom prst="line">
            <a:avLst/>
          </a:prstGeom>
          <a:noFill/>
          <a:ln w="4763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29" name="Line 29"/>
          <p:cNvSpPr>
            <a:spLocks noChangeShapeType="1"/>
          </p:cNvSpPr>
          <p:nvPr/>
        </p:nvSpPr>
        <p:spPr bwMode="auto">
          <a:xfrm flipV="1">
            <a:off x="1844325" y="4196831"/>
            <a:ext cx="1587" cy="19050"/>
          </a:xfrm>
          <a:prstGeom prst="line">
            <a:avLst/>
          </a:prstGeom>
          <a:noFill/>
          <a:ln w="4763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0" name="Rectangle 30"/>
          <p:cNvSpPr>
            <a:spLocks noChangeArrowheads="1"/>
          </p:cNvSpPr>
          <p:nvPr/>
        </p:nvSpPr>
        <p:spPr bwMode="auto">
          <a:xfrm>
            <a:off x="1560162" y="4261919"/>
            <a:ext cx="55563" cy="20637"/>
          </a:xfrm>
          <a:prstGeom prst="rect">
            <a:avLst/>
          </a:prstGeom>
          <a:noFill/>
          <a:ln w="4763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31" name="Rectangle 31"/>
          <p:cNvSpPr>
            <a:spLocks noChangeArrowheads="1"/>
          </p:cNvSpPr>
          <p:nvPr/>
        </p:nvSpPr>
        <p:spPr bwMode="auto">
          <a:xfrm>
            <a:off x="1888775" y="4287319"/>
            <a:ext cx="122237" cy="9525"/>
          </a:xfrm>
          <a:prstGeom prst="rect">
            <a:avLst/>
          </a:prstGeom>
          <a:noFill/>
          <a:ln w="4763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32" name="Rectangle 32"/>
          <p:cNvSpPr>
            <a:spLocks noChangeArrowheads="1"/>
          </p:cNvSpPr>
          <p:nvPr/>
        </p:nvSpPr>
        <p:spPr bwMode="auto">
          <a:xfrm>
            <a:off x="2101500" y="4261919"/>
            <a:ext cx="20637" cy="9525"/>
          </a:xfrm>
          <a:prstGeom prst="rect">
            <a:avLst/>
          </a:prstGeom>
          <a:noFill/>
          <a:ln w="4763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33" name="Rectangle 33"/>
          <p:cNvSpPr>
            <a:spLocks noChangeArrowheads="1"/>
          </p:cNvSpPr>
          <p:nvPr/>
        </p:nvSpPr>
        <p:spPr bwMode="auto">
          <a:xfrm>
            <a:off x="2101500" y="4282556"/>
            <a:ext cx="20637" cy="9525"/>
          </a:xfrm>
          <a:prstGeom prst="rect">
            <a:avLst/>
          </a:prstGeom>
          <a:noFill/>
          <a:ln w="4763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endParaRPr kumimoji="0" lang="en-GB" altLang="en-US" sz="1800"/>
          </a:p>
        </p:txBody>
      </p:sp>
      <p:sp>
        <p:nvSpPr>
          <p:cNvPr id="34" name="Rectangle 34"/>
          <p:cNvSpPr>
            <a:spLocks noChangeArrowheads="1"/>
          </p:cNvSpPr>
          <p:nvPr/>
        </p:nvSpPr>
        <p:spPr bwMode="auto">
          <a:xfrm>
            <a:off x="1671287" y="4488931"/>
            <a:ext cx="552450" cy="258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700">
                <a:solidFill>
                  <a:srgbClr val="000000"/>
                </a:solidFill>
                <a:latin typeface="Arial" panose="020B0604020202020204" pitchFamily="34" charset="0"/>
              </a:rPr>
              <a:t>Client</a:t>
            </a:r>
            <a:endParaRPr kumimoji="0" lang="en-US" altLang="en-US" sz="1800"/>
          </a:p>
        </p:txBody>
      </p:sp>
      <p:sp>
        <p:nvSpPr>
          <p:cNvPr id="35" name="Line 35"/>
          <p:cNvSpPr>
            <a:spLocks noChangeShapeType="1"/>
          </p:cNvSpPr>
          <p:nvPr/>
        </p:nvSpPr>
        <p:spPr bwMode="auto">
          <a:xfrm>
            <a:off x="2441225" y="4150794"/>
            <a:ext cx="2119312" cy="1587"/>
          </a:xfrm>
          <a:prstGeom prst="line">
            <a:avLst/>
          </a:prstGeom>
          <a:noFill/>
          <a:ln w="46038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6" name="Freeform 36"/>
          <p:cNvSpPr>
            <a:spLocks/>
          </p:cNvSpPr>
          <p:nvPr/>
        </p:nvSpPr>
        <p:spPr bwMode="auto">
          <a:xfrm>
            <a:off x="4535137" y="4055544"/>
            <a:ext cx="298450" cy="196850"/>
          </a:xfrm>
          <a:custGeom>
            <a:avLst/>
            <a:gdLst>
              <a:gd name="T0" fmla="*/ 0 w 188"/>
              <a:gd name="T1" fmla="*/ 0 h 124"/>
              <a:gd name="T2" fmla="*/ 2147483646 w 188"/>
              <a:gd name="T3" fmla="*/ 2147483646 h 124"/>
              <a:gd name="T4" fmla="*/ 0 w 188"/>
              <a:gd name="T5" fmla="*/ 2147483646 h 124"/>
              <a:gd name="T6" fmla="*/ 0 w 188"/>
              <a:gd name="T7" fmla="*/ 0 h 124"/>
              <a:gd name="T8" fmla="*/ 0 60000 65536"/>
              <a:gd name="T9" fmla="*/ 0 60000 65536"/>
              <a:gd name="T10" fmla="*/ 0 60000 65536"/>
              <a:gd name="T11" fmla="*/ 0 60000 65536"/>
              <a:gd name="T12" fmla="*/ 0 w 188"/>
              <a:gd name="T13" fmla="*/ 0 h 124"/>
              <a:gd name="T14" fmla="*/ 188 w 188"/>
              <a:gd name="T15" fmla="*/ 124 h 124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188" h="124">
                <a:moveTo>
                  <a:pt x="0" y="0"/>
                </a:moveTo>
                <a:lnTo>
                  <a:pt x="188" y="60"/>
                </a:lnTo>
                <a:lnTo>
                  <a:pt x="0" y="124"/>
                </a:lnTo>
                <a:lnTo>
                  <a:pt x="0" y="0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7" name="Rectangle 37"/>
          <p:cNvSpPr>
            <a:spLocks noChangeArrowheads="1"/>
          </p:cNvSpPr>
          <p:nvPr/>
        </p:nvSpPr>
        <p:spPr bwMode="auto">
          <a:xfrm>
            <a:off x="2868262" y="3842819"/>
            <a:ext cx="1430338" cy="258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700">
                <a:solidFill>
                  <a:srgbClr val="000000"/>
                </a:solidFill>
                <a:latin typeface="Arial" panose="020B0604020202020204" pitchFamily="34" charset="0"/>
              </a:rPr>
              <a:t>HTTP Request</a:t>
            </a:r>
            <a:endParaRPr kumimoji="0" lang="en-US" altLang="en-US" sz="1800"/>
          </a:p>
        </p:txBody>
      </p:sp>
      <p:sp>
        <p:nvSpPr>
          <p:cNvPr id="38" name="Line 38"/>
          <p:cNvSpPr>
            <a:spLocks noChangeShapeType="1"/>
          </p:cNvSpPr>
          <p:nvPr/>
        </p:nvSpPr>
        <p:spPr bwMode="auto">
          <a:xfrm flipH="1">
            <a:off x="2709512" y="4750869"/>
            <a:ext cx="2124075" cy="1587"/>
          </a:xfrm>
          <a:prstGeom prst="line">
            <a:avLst/>
          </a:prstGeom>
          <a:noFill/>
          <a:ln w="46038">
            <a:solidFill>
              <a:srgbClr val="000000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9" name="Freeform 39"/>
          <p:cNvSpPr>
            <a:spLocks/>
          </p:cNvSpPr>
          <p:nvPr/>
        </p:nvSpPr>
        <p:spPr bwMode="auto">
          <a:xfrm>
            <a:off x="2441225" y="4655619"/>
            <a:ext cx="293687" cy="196850"/>
          </a:xfrm>
          <a:custGeom>
            <a:avLst/>
            <a:gdLst>
              <a:gd name="T0" fmla="*/ 2147483646 w 185"/>
              <a:gd name="T1" fmla="*/ 2147483646 h 124"/>
              <a:gd name="T2" fmla="*/ 0 w 185"/>
              <a:gd name="T3" fmla="*/ 2147483646 h 124"/>
              <a:gd name="T4" fmla="*/ 2147483646 w 185"/>
              <a:gd name="T5" fmla="*/ 0 h 124"/>
              <a:gd name="T6" fmla="*/ 2147483646 w 185"/>
              <a:gd name="T7" fmla="*/ 2147483646 h 124"/>
              <a:gd name="T8" fmla="*/ 0 60000 65536"/>
              <a:gd name="T9" fmla="*/ 0 60000 65536"/>
              <a:gd name="T10" fmla="*/ 0 60000 65536"/>
              <a:gd name="T11" fmla="*/ 0 60000 65536"/>
              <a:gd name="T12" fmla="*/ 0 w 185"/>
              <a:gd name="T13" fmla="*/ 0 h 124"/>
              <a:gd name="T14" fmla="*/ 185 w 185"/>
              <a:gd name="T15" fmla="*/ 124 h 124"/>
            </a:gdLst>
            <a:ahLst/>
            <a:cxnLst>
              <a:cxn ang="T8">
                <a:pos x="T0" y="T1"/>
              </a:cxn>
              <a:cxn ang="T9">
                <a:pos x="T2" y="T3"/>
              </a:cxn>
              <a:cxn ang="T10">
                <a:pos x="T4" y="T5"/>
              </a:cxn>
              <a:cxn ang="T11">
                <a:pos x="T6" y="T7"/>
              </a:cxn>
            </a:cxnLst>
            <a:rect l="T12" t="T13" r="T14" b="T15"/>
            <a:pathLst>
              <a:path w="185" h="124">
                <a:moveTo>
                  <a:pt x="185" y="124"/>
                </a:moveTo>
                <a:lnTo>
                  <a:pt x="0" y="60"/>
                </a:lnTo>
                <a:lnTo>
                  <a:pt x="185" y="0"/>
                </a:lnTo>
                <a:lnTo>
                  <a:pt x="185" y="124"/>
                </a:lnTo>
                <a:close/>
              </a:path>
            </a:pathLst>
          </a:cu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0" name="Rectangle 40"/>
          <p:cNvSpPr>
            <a:spLocks noChangeArrowheads="1"/>
          </p:cNvSpPr>
          <p:nvPr/>
        </p:nvSpPr>
        <p:spPr bwMode="auto">
          <a:xfrm>
            <a:off x="2982562" y="4417494"/>
            <a:ext cx="1598613" cy="2587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0" tIns="0" rIns="0" bIns="0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 algn="r">
              <a:spcBef>
                <a:spcPct val="0"/>
              </a:spcBef>
              <a:buClrTx/>
              <a:buSzTx/>
              <a:buFontTx/>
              <a:buNone/>
            </a:pPr>
            <a:r>
              <a:rPr kumimoji="0" lang="en-US" altLang="en-US" sz="1700">
                <a:solidFill>
                  <a:srgbClr val="000000"/>
                </a:solidFill>
                <a:latin typeface="Arial" panose="020B0604020202020204" pitchFamily="34" charset="0"/>
              </a:rPr>
              <a:t>HTTP Response</a:t>
            </a:r>
            <a:endParaRPr kumimoji="0" lang="en-US" altLang="en-US" sz="1800"/>
          </a:p>
        </p:txBody>
      </p:sp>
      <p:sp>
        <p:nvSpPr>
          <p:cNvPr id="41" name="TextBox 40"/>
          <p:cNvSpPr txBox="1"/>
          <p:nvPr/>
        </p:nvSpPr>
        <p:spPr>
          <a:xfrm>
            <a:off x="4476744" y="1920708"/>
            <a:ext cx="295081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Yes, JavaScript running as a server-side language instead of PHP, C# or Java</a:t>
            </a:r>
          </a:p>
        </p:txBody>
      </p:sp>
      <p:sp>
        <p:nvSpPr>
          <p:cNvPr id="42" name="Rounded Rectangle 41"/>
          <p:cNvSpPr/>
          <p:nvPr/>
        </p:nvSpPr>
        <p:spPr bwMode="auto">
          <a:xfrm>
            <a:off x="4880113" y="3852344"/>
            <a:ext cx="1808922" cy="1072495"/>
          </a:xfrm>
          <a:prstGeom prst="roundRect">
            <a:avLst/>
          </a:prstGeom>
          <a:solidFill>
            <a:schemeClr val="accent4">
              <a:lumMod val="10000"/>
              <a:lumOff val="90000"/>
            </a:schemeClr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JavaScript</a:t>
            </a:r>
          </a:p>
        </p:txBody>
      </p:sp>
    </p:spTree>
    <p:extLst>
      <p:ext uri="{BB962C8B-B14F-4D97-AF65-F5344CB8AC3E}">
        <p14:creationId xmlns:p14="http://schemas.microsoft.com/office/powerpoint/2010/main" val="28944681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use it?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Node.js, was aiming to create </a:t>
            </a:r>
            <a:r>
              <a:rPr lang="en-GB" b="1" dirty="0"/>
              <a:t>real-time websites with push capability</a:t>
            </a:r>
          </a:p>
          <a:p>
            <a:pPr lvl="1"/>
            <a:r>
              <a:rPr lang="en-GB" dirty="0"/>
              <a:t>real-time, two-way connections, where both the client and server can initiate communication, allowing them to exchange data freely</a:t>
            </a:r>
          </a:p>
          <a:p>
            <a:r>
              <a:rPr lang="en-GB" dirty="0"/>
              <a:t>Shines in building fast, scalable network applications, as it’s capable of handling a huge number of simultaneous connections with high throughput</a:t>
            </a:r>
          </a:p>
          <a:p>
            <a:r>
              <a:rPr lang="en-GB" dirty="0"/>
              <a:t>Pretty much industry standard support across all Cloud providers….essentially everybody is using it!!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628016" y="6167993"/>
            <a:ext cx="84437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https://medium.com/the-node-js-collection/why-the-hell-would-you-use-node-js-4b053b94ab8e</a:t>
            </a:r>
          </a:p>
        </p:txBody>
      </p:sp>
    </p:spTree>
    <p:extLst>
      <p:ext uri="{BB962C8B-B14F-4D97-AF65-F5344CB8AC3E}">
        <p14:creationId xmlns:p14="http://schemas.microsoft.com/office/powerpoint/2010/main" val="200767941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Asynchronous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53966"/>
            <a:ext cx="7029450" cy="620831"/>
          </a:xfrm>
        </p:spPr>
        <p:txBody>
          <a:bodyPr/>
          <a:lstStyle/>
          <a:p>
            <a:r>
              <a:rPr lang="en-GB" dirty="0"/>
              <a:t>Node.js is asynchronous</a:t>
            </a:r>
          </a:p>
          <a:p>
            <a:r>
              <a:rPr lang="en-GB" dirty="0"/>
              <a:t>It is much easier to use than normal </a:t>
            </a:r>
            <a:r>
              <a:rPr lang="en-GB" dirty="0" err="1"/>
              <a:t>async</a:t>
            </a:r>
            <a:r>
              <a:rPr lang="en-GB" dirty="0"/>
              <a:t> programming because node.js uses a </a:t>
            </a:r>
            <a:r>
              <a:rPr lang="en-GB" dirty="0" err="1"/>
              <a:t>callback</a:t>
            </a:r>
            <a:r>
              <a:rPr lang="en-GB" dirty="0"/>
              <a:t> approach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Nested </a:t>
            </a:r>
            <a:r>
              <a:rPr lang="en-GB" dirty="0" err="1"/>
              <a:t>callbacks</a:t>
            </a:r>
            <a:r>
              <a:rPr lang="en-GB" dirty="0"/>
              <a:t> are get confusing </a:t>
            </a:r>
            <a:r>
              <a:rPr lang="en-GB" dirty="0">
                <a:sym typeface="Wingdings" panose="05000000000000000000" pitchFamily="2" charset="2"/>
              </a:rPr>
              <a:t> “</a:t>
            </a:r>
            <a:r>
              <a:rPr lang="en-GB" dirty="0" err="1">
                <a:sym typeface="Wingdings" panose="05000000000000000000" pitchFamily="2" charset="2"/>
              </a:rPr>
              <a:t>Callback</a:t>
            </a:r>
            <a:r>
              <a:rPr lang="en-GB" dirty="0">
                <a:sym typeface="Wingdings" panose="05000000000000000000" pitchFamily="2" charset="2"/>
              </a:rPr>
              <a:t> Hell”. Instead, </a:t>
            </a:r>
            <a:r>
              <a:rPr lang="en-GB" dirty="0" err="1"/>
              <a:t>Javascript</a:t>
            </a:r>
            <a:r>
              <a:rPr lang="en-GB" dirty="0"/>
              <a:t> provides “</a:t>
            </a:r>
            <a:r>
              <a:rPr lang="en-GB" b="1" dirty="0"/>
              <a:t>promises</a:t>
            </a:r>
            <a:r>
              <a:rPr lang="en-GB" dirty="0"/>
              <a:t>” and “</a:t>
            </a:r>
            <a:r>
              <a:rPr lang="en-GB" b="1" dirty="0" err="1"/>
              <a:t>async</a:t>
            </a:r>
            <a:r>
              <a:rPr lang="en-GB" b="1" dirty="0"/>
              <a:t> functions</a:t>
            </a:r>
            <a:r>
              <a:rPr lang="en-GB" dirty="0"/>
              <a:t>” that can be used. 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/>
              <a:t>WEB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87140" y="2271561"/>
            <a:ext cx="3966105" cy="917513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none" lIns="180000" tIns="180000" rIns="180000" bIns="180000" rtlCol="0">
            <a:spAutoFit/>
          </a:bodyPr>
          <a:lstStyle/>
          <a:p>
            <a:r>
              <a:rPr lang="en-GB" dirty="0"/>
              <a:t>result = query(</a:t>
            </a:r>
            <a:r>
              <a:rPr lang="en-GB" dirty="0">
                <a:solidFill>
                  <a:srgbClr val="FF0000"/>
                </a:solidFill>
              </a:rPr>
              <a:t>'SELECT * from </a:t>
            </a:r>
            <a:r>
              <a:rPr lang="en-GB" dirty="0" err="1">
                <a:solidFill>
                  <a:srgbClr val="FF0000"/>
                </a:solidFill>
              </a:rPr>
              <a:t>db</a:t>
            </a:r>
            <a:r>
              <a:rPr lang="en-GB" dirty="0">
                <a:solidFill>
                  <a:srgbClr val="FF0000"/>
                </a:solidFill>
              </a:rPr>
              <a:t>'</a:t>
            </a:r>
            <a:r>
              <a:rPr lang="en-GB" dirty="0"/>
              <a:t>);</a:t>
            </a:r>
            <a:br>
              <a:rPr lang="en-GB" dirty="0"/>
            </a:br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// operate on the result 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703020" y="3635944"/>
            <a:ext cx="5240955" cy="1748510"/>
          </a:xfrm>
          <a:prstGeom prst="rect">
            <a:avLst/>
          </a:prstGeom>
          <a:noFill/>
          <a:ln w="19050">
            <a:solidFill>
              <a:schemeClr val="tx1"/>
            </a:solidFill>
          </a:ln>
        </p:spPr>
        <p:txBody>
          <a:bodyPr wrap="square" lIns="180000" tIns="180000" rIns="180000" bIns="180000" rtlCol="0">
            <a:spAutoFit/>
          </a:bodyPr>
          <a:lstStyle/>
          <a:p>
            <a:r>
              <a:rPr lang="en-GB" dirty="0"/>
              <a:t>query(</a:t>
            </a:r>
            <a:r>
              <a:rPr lang="en-GB" dirty="0">
                <a:solidFill>
                  <a:srgbClr val="FF0000"/>
                </a:solidFill>
              </a:rPr>
              <a:t>'SELECT * from </a:t>
            </a:r>
            <a:r>
              <a:rPr lang="en-GB" dirty="0" err="1">
                <a:solidFill>
                  <a:srgbClr val="FF0000"/>
                </a:solidFill>
              </a:rPr>
              <a:t>db</a:t>
            </a:r>
            <a:r>
              <a:rPr lang="en-GB" dirty="0">
                <a:solidFill>
                  <a:srgbClr val="FF0000"/>
                </a:solidFill>
              </a:rPr>
              <a:t>'</a:t>
            </a:r>
            <a:r>
              <a:rPr lang="en-GB" dirty="0"/>
              <a:t>, function (err, result) </a:t>
            </a:r>
            <a:br>
              <a:rPr lang="en-GB" dirty="0"/>
            </a:br>
            <a:r>
              <a:rPr lang="en-GB" dirty="0"/>
              <a:t>{ </a:t>
            </a:r>
          </a:p>
          <a:p>
            <a:r>
              <a:rPr lang="en-GB" dirty="0"/>
              <a:t>    if (err) throw err; </a:t>
            </a:r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// handle errors </a:t>
            </a:r>
          </a:p>
          <a:p>
            <a:r>
              <a:rPr lang="en-GB" dirty="0"/>
              <a:t>    </a:t>
            </a:r>
            <a:r>
              <a:rPr lang="en-GB" dirty="0">
                <a:solidFill>
                  <a:schemeClr val="accent1">
                    <a:lumMod val="25000"/>
                  </a:schemeClr>
                </a:solidFill>
              </a:rPr>
              <a:t>// operate on result </a:t>
            </a:r>
          </a:p>
          <a:p>
            <a:r>
              <a:rPr lang="en-GB" dirty="0"/>
              <a:t>}); </a:t>
            </a:r>
          </a:p>
        </p:txBody>
      </p:sp>
      <p:sp>
        <p:nvSpPr>
          <p:cNvPr id="9" name="Bent Arrow 8"/>
          <p:cNvSpPr/>
          <p:nvPr/>
        </p:nvSpPr>
        <p:spPr bwMode="auto">
          <a:xfrm flipV="1">
            <a:off x="2175217" y="3354115"/>
            <a:ext cx="1269677" cy="1677371"/>
          </a:xfrm>
          <a:prstGeom prst="bentArrow">
            <a:avLst/>
          </a:prstGeom>
          <a:solidFill>
            <a:schemeClr val="tx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vert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Helvetica" panose="020B0604020202020204" pitchFamily="34" charset="0"/>
              </a:rPr>
              <a:t>Async</a:t>
            </a:r>
            <a:endParaRPr kumimoji="0" lang="en-GB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3703020" y="3266612"/>
            <a:ext cx="307007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node.js </a:t>
            </a:r>
            <a:r>
              <a:rPr lang="en-GB" b="1" dirty="0" err="1"/>
              <a:t>callback</a:t>
            </a:r>
            <a:r>
              <a:rPr lang="en-GB" b="1" dirty="0"/>
              <a:t> approach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4309804" y="2436365"/>
            <a:ext cx="20136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ym typeface="Wingdings" panose="05000000000000000000" pitchFamily="2" charset="2"/>
              </a:rPr>
              <a:t>   </a:t>
            </a:r>
            <a:r>
              <a:rPr lang="en-GB" dirty="0"/>
              <a:t>Blocks on call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7002379" y="2332205"/>
            <a:ext cx="167690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Anonymous function</a:t>
            </a:r>
          </a:p>
        </p:txBody>
      </p:sp>
      <p:cxnSp>
        <p:nvCxnSpPr>
          <p:cNvPr id="14" name="Straight Arrow Connector 13"/>
          <p:cNvCxnSpPr/>
          <p:nvPr/>
        </p:nvCxnSpPr>
        <p:spPr bwMode="auto">
          <a:xfrm flipH="1">
            <a:off x="7214136" y="3018892"/>
            <a:ext cx="457199" cy="783087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6" name="TextBox 15"/>
          <p:cNvSpPr txBox="1"/>
          <p:nvPr/>
        </p:nvSpPr>
        <p:spPr>
          <a:xfrm>
            <a:off x="552615" y="3225769"/>
            <a:ext cx="14670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Blocking IO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3627566" y="5384454"/>
            <a:ext cx="18646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Non-Blocking IO</a:t>
            </a:r>
          </a:p>
        </p:txBody>
      </p:sp>
    </p:spTree>
    <p:extLst>
      <p:ext uri="{BB962C8B-B14F-4D97-AF65-F5344CB8AC3E}">
        <p14:creationId xmlns:p14="http://schemas.microsoft.com/office/powerpoint/2010/main" val="1817227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Checking if Node.js is installed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80712"/>
            <a:ext cx="7029450" cy="4958113"/>
          </a:xfrm>
        </p:spPr>
        <p:txBody>
          <a:bodyPr/>
          <a:lstStyle/>
          <a:p>
            <a:r>
              <a:rPr lang="en-GB" dirty="0"/>
              <a:t>Check the version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Ask Node.js for help information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6"/>
          <p:cNvSpPr txBox="1">
            <a:spLocks noChangeArrowheads="1"/>
          </p:cNvSpPr>
          <p:nvPr/>
        </p:nvSpPr>
        <p:spPr bwMode="auto">
          <a:xfrm>
            <a:off x="803225" y="2910714"/>
            <a:ext cx="7908925" cy="3693319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node --help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Usage: node [options] [ -e script | script.js | - ] [arguments]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       node inspect script.js [arguments]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endParaRPr kumimoji="0" lang="en-GB" altLang="en-US" sz="1800" dirty="0">
              <a:solidFill>
                <a:schemeClr val="bg1"/>
              </a:solidFill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Options: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  -                                script read from </a:t>
            </a:r>
            <a:r>
              <a:rPr kumimoji="0" lang="en-GB" altLang="en-US" sz="1800" dirty="0" err="1">
                <a:solidFill>
                  <a:schemeClr val="bg1"/>
                </a:solidFill>
              </a:rPr>
              <a:t>stdin</a:t>
            </a:r>
            <a:r>
              <a:rPr kumimoji="0" lang="en-GB" altLang="en-US" sz="1800" dirty="0">
                <a:solidFill>
                  <a:schemeClr val="bg1"/>
                </a:solidFill>
              </a:rPr>
              <a:t> (default if no file name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                                   is provided, interactive mode if a </a:t>
            </a:r>
            <a:r>
              <a:rPr kumimoji="0" lang="en-GB" altLang="en-US" sz="1800" dirty="0" err="1">
                <a:solidFill>
                  <a:schemeClr val="bg1"/>
                </a:solidFill>
              </a:rPr>
              <a:t>tty</a:t>
            </a:r>
            <a:r>
              <a:rPr kumimoji="0" lang="en-GB" altLang="en-US" sz="1800" dirty="0">
                <a:solidFill>
                  <a:schemeClr val="bg1"/>
                </a:solidFill>
              </a:rPr>
              <a:t>)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  --                               indicate the end of node options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  --abort-on-uncaught-exception    aborting instead of exiting causes a core file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                                   to be generated for analysis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  -c, --check                      syntax check script without executing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  --completion-bash …… etc., etc.</a:t>
            </a:r>
            <a:endParaRPr kumimoji="0" lang="en-GB" altLang="en-US" sz="1800" b="0" dirty="0">
              <a:solidFill>
                <a:schemeClr val="bg1"/>
              </a:solidFill>
            </a:endParaRPr>
          </a:p>
        </p:txBody>
      </p:sp>
      <p:sp>
        <p:nvSpPr>
          <p:cNvPr id="6" name="TextBox 6"/>
          <p:cNvSpPr txBox="1">
            <a:spLocks noChangeArrowheads="1"/>
          </p:cNvSpPr>
          <p:nvPr/>
        </p:nvSpPr>
        <p:spPr bwMode="auto">
          <a:xfrm>
            <a:off x="803225" y="1499175"/>
            <a:ext cx="7908925" cy="646331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node --version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v10.15.0</a:t>
            </a:r>
            <a:endParaRPr kumimoji="0" lang="en-GB" altLang="en-US" sz="1800" b="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24459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91402"/>
            <a:ext cx="7029450" cy="3315903"/>
          </a:xfrm>
        </p:spPr>
        <p:txBody>
          <a:bodyPr/>
          <a:lstStyle/>
          <a:p>
            <a:r>
              <a:rPr lang="en-GB" dirty="0"/>
              <a:t>Just typing “node” puts you into interactive </a:t>
            </a:r>
            <a:r>
              <a:rPr lang="en-GB" dirty="0" err="1"/>
              <a:t>Javascript</a:t>
            </a:r>
            <a:r>
              <a:rPr lang="en-GB" dirty="0"/>
              <a:t> mode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Executing a JavaScript file</a:t>
            </a:r>
          </a:p>
          <a:p>
            <a:r>
              <a:rPr lang="en-GB" dirty="0"/>
              <a:t>Example: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6"/>
          <p:cNvSpPr txBox="1">
            <a:spLocks noChangeArrowheads="1"/>
          </p:cNvSpPr>
          <p:nvPr/>
        </p:nvSpPr>
        <p:spPr bwMode="auto">
          <a:xfrm>
            <a:off x="947605" y="1861069"/>
            <a:ext cx="7908925" cy="1477328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node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&gt; console.log("hello")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hello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undefined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&gt; .exit</a:t>
            </a:r>
            <a:endParaRPr kumimoji="0" lang="en-GB" altLang="en-US" sz="1800" b="0" dirty="0">
              <a:solidFill>
                <a:schemeClr val="bg1"/>
              </a:solidFill>
            </a:endParaRPr>
          </a:p>
        </p:txBody>
      </p:sp>
      <p:sp>
        <p:nvSpPr>
          <p:cNvPr id="6" name="TextBox 6"/>
          <p:cNvSpPr txBox="1">
            <a:spLocks noChangeArrowheads="1"/>
          </p:cNvSpPr>
          <p:nvPr/>
        </p:nvSpPr>
        <p:spPr bwMode="auto">
          <a:xfrm>
            <a:off x="947604" y="4564164"/>
            <a:ext cx="2536741" cy="1754326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node hello5times.js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[0] hello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[1] hello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[2] hello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[3] hello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[4] hello</a:t>
            </a:r>
            <a:endParaRPr kumimoji="0" lang="en-GB" altLang="en-US" sz="1800" b="0" dirty="0">
              <a:solidFill>
                <a:schemeClr val="bg1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4109987" y="4878328"/>
            <a:ext cx="3820277" cy="1200329"/>
          </a:xfrm>
          <a:prstGeom prst="rect">
            <a:avLst/>
          </a:prstGeom>
          <a:noFill/>
          <a:ln w="22225">
            <a:solidFill>
              <a:schemeClr val="tx1"/>
            </a:solidFill>
            <a:prstDash val="dash"/>
          </a:ln>
        </p:spPr>
        <p:txBody>
          <a:bodyPr wrap="none" rtlCol="0">
            <a:spAutoFit/>
          </a:bodyPr>
          <a:lstStyle/>
          <a:p>
            <a:r>
              <a:rPr lang="nn-NO" dirty="0"/>
              <a:t>for(i = 0; i &lt; 5; i++)</a:t>
            </a:r>
          </a:p>
          <a:p>
            <a:r>
              <a:rPr lang="nn-NO" dirty="0"/>
              <a:t>{</a:t>
            </a:r>
          </a:p>
          <a:p>
            <a:r>
              <a:rPr lang="nn-NO" dirty="0"/>
              <a:t>	console.log("["+i+"] hello");</a:t>
            </a:r>
          </a:p>
          <a:p>
            <a:r>
              <a:rPr lang="nn-NO" dirty="0"/>
              <a:t>}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4109987" y="4435570"/>
            <a:ext cx="17107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/>
              <a:t>hello5times.js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5057792-7D8E-A18A-B041-C1CD3211B7F7}"/>
              </a:ext>
            </a:extLst>
          </p:cNvPr>
          <p:cNvSpPr txBox="1"/>
          <p:nvPr/>
        </p:nvSpPr>
        <p:spPr>
          <a:xfrm>
            <a:off x="6593983" y="3724753"/>
            <a:ext cx="234999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ls /</a:t>
            </a:r>
            <a:r>
              <a:rPr lang="en-GB" dirty="0" err="1"/>
              <a:t>mnt</a:t>
            </a:r>
            <a:r>
              <a:rPr lang="en-GB" dirty="0"/>
              <a:t>/c</a:t>
            </a:r>
          </a:p>
          <a:p>
            <a:r>
              <a:rPr lang="en-GB" dirty="0"/>
              <a:t>cd /</a:t>
            </a:r>
            <a:r>
              <a:rPr lang="en-GB" dirty="0" err="1"/>
              <a:t>mnt</a:t>
            </a:r>
            <a:r>
              <a:rPr lang="en-GB" dirty="0"/>
              <a:t>/c</a:t>
            </a:r>
          </a:p>
          <a:p>
            <a:r>
              <a:rPr lang="en-GB" dirty="0"/>
              <a:t>cd /</a:t>
            </a:r>
            <a:r>
              <a:rPr lang="en-GB" dirty="0" err="1"/>
              <a:t>mnt</a:t>
            </a:r>
            <a:r>
              <a:rPr lang="en-GB" dirty="0"/>
              <a:t>/c/</a:t>
            </a:r>
            <a:r>
              <a:rPr lang="en-GB" dirty="0" err="1"/>
              <a:t>myfolder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978691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-1"/>
            <a:ext cx="8686800" cy="1573731"/>
          </a:xfrm>
        </p:spPr>
        <p:txBody>
          <a:bodyPr/>
          <a:lstStyle/>
          <a:p>
            <a:r>
              <a:rPr lang="en-GB" dirty="0"/>
              <a:t>Check the </a:t>
            </a:r>
            <a:br>
              <a:rPr lang="en-GB" dirty="0"/>
            </a:br>
            <a:r>
              <a:rPr lang="en-GB" dirty="0"/>
              <a:t>Node Package Manager (</a:t>
            </a:r>
            <a:r>
              <a:rPr lang="en-GB" dirty="0" err="1"/>
              <a:t>npm</a:t>
            </a:r>
            <a:r>
              <a:rPr lang="en-GB" dirty="0"/>
              <a:t>) </a:t>
            </a:r>
            <a:br>
              <a:rPr lang="en-GB" dirty="0"/>
            </a:br>
            <a:r>
              <a:rPr lang="en-GB" dirty="0"/>
              <a:t>is installed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645920"/>
            <a:ext cx="7029450" cy="4192905"/>
          </a:xfrm>
        </p:spPr>
        <p:txBody>
          <a:bodyPr/>
          <a:lstStyle/>
          <a:p>
            <a:r>
              <a:rPr lang="en-GB" dirty="0"/>
              <a:t>Check version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Get help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Check where Node.js was installed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6"/>
          <p:cNvSpPr txBox="1">
            <a:spLocks noChangeArrowheads="1"/>
          </p:cNvSpPr>
          <p:nvPr/>
        </p:nvSpPr>
        <p:spPr bwMode="auto">
          <a:xfrm>
            <a:off x="820874" y="6051331"/>
            <a:ext cx="7908925" cy="646331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</a:t>
            </a:r>
            <a:r>
              <a:rPr kumimoji="0" lang="en-GB" altLang="en-US" sz="1800" dirty="0" err="1">
                <a:solidFill>
                  <a:schemeClr val="accent5">
                    <a:lumMod val="50000"/>
                  </a:schemeClr>
                </a:solidFill>
              </a:rPr>
              <a:t>npm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kumimoji="0" lang="en-GB" altLang="en-US" sz="1800" dirty="0" err="1">
                <a:solidFill>
                  <a:schemeClr val="accent5">
                    <a:lumMod val="50000"/>
                  </a:schemeClr>
                </a:solidFill>
              </a:rPr>
              <a:t>config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get prefix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C:\.....\AppData\Roaming\npm</a:t>
            </a:r>
            <a:endParaRPr kumimoji="0" lang="en-GB" altLang="en-US" sz="1800" b="0" dirty="0">
              <a:solidFill>
                <a:schemeClr val="bg1"/>
              </a:solidFill>
            </a:endParaRPr>
          </a:p>
        </p:txBody>
      </p:sp>
      <p:sp>
        <p:nvSpPr>
          <p:cNvPr id="7" name="TextBox 6"/>
          <p:cNvSpPr txBox="1">
            <a:spLocks noChangeArrowheads="1"/>
          </p:cNvSpPr>
          <p:nvPr/>
        </p:nvSpPr>
        <p:spPr bwMode="auto">
          <a:xfrm>
            <a:off x="883438" y="2038395"/>
            <a:ext cx="1879013" cy="1477328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</a:t>
            </a:r>
            <a:r>
              <a:rPr kumimoji="0" lang="en-GB" altLang="en-US" sz="1800" dirty="0" err="1">
                <a:solidFill>
                  <a:schemeClr val="accent5">
                    <a:lumMod val="50000"/>
                  </a:schemeClr>
                </a:solidFill>
              </a:rPr>
              <a:t>npm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version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{ </a:t>
            </a:r>
            <a:r>
              <a:rPr kumimoji="0" lang="en-GB" altLang="en-US" sz="1800" dirty="0" err="1">
                <a:solidFill>
                  <a:schemeClr val="bg1"/>
                </a:solidFill>
              </a:rPr>
              <a:t>npm</a:t>
            </a:r>
            <a:r>
              <a:rPr kumimoji="0" lang="en-GB" altLang="en-US" sz="1800" dirty="0">
                <a:solidFill>
                  <a:schemeClr val="bg1"/>
                </a:solidFill>
              </a:rPr>
              <a:t>: '6.4.1',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  </a:t>
            </a:r>
            <a:r>
              <a:rPr kumimoji="0" lang="en-GB" altLang="en-US" sz="1800" dirty="0" err="1">
                <a:solidFill>
                  <a:schemeClr val="bg1"/>
                </a:solidFill>
              </a:rPr>
              <a:t>ares</a:t>
            </a:r>
            <a:r>
              <a:rPr kumimoji="0" lang="en-GB" altLang="en-US" sz="1800" dirty="0">
                <a:solidFill>
                  <a:schemeClr val="bg1"/>
                </a:solidFill>
              </a:rPr>
              <a:t>: '1.15.0',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  </a:t>
            </a:r>
            <a:r>
              <a:rPr kumimoji="0" lang="en-GB" altLang="en-US" sz="1800" dirty="0" err="1">
                <a:solidFill>
                  <a:schemeClr val="bg1"/>
                </a:solidFill>
              </a:rPr>
              <a:t>cldr</a:t>
            </a:r>
            <a:r>
              <a:rPr kumimoji="0" lang="en-GB" altLang="en-US" sz="1800" dirty="0">
                <a:solidFill>
                  <a:schemeClr val="bg1"/>
                </a:solidFill>
              </a:rPr>
              <a:t>: '3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b="0" dirty="0">
                <a:solidFill>
                  <a:schemeClr val="bg1"/>
                </a:solidFill>
              </a:rPr>
              <a:t>…. }</a:t>
            </a:r>
          </a:p>
        </p:txBody>
      </p:sp>
      <p:sp>
        <p:nvSpPr>
          <p:cNvPr id="8" name="TextBox 6"/>
          <p:cNvSpPr txBox="1">
            <a:spLocks noChangeArrowheads="1"/>
          </p:cNvSpPr>
          <p:nvPr/>
        </p:nvSpPr>
        <p:spPr bwMode="auto">
          <a:xfrm>
            <a:off x="820875" y="3990014"/>
            <a:ext cx="3534558" cy="1477328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</a:t>
            </a:r>
            <a:r>
              <a:rPr kumimoji="0" lang="en-GB" altLang="en-US" sz="1800" dirty="0" err="1">
                <a:solidFill>
                  <a:schemeClr val="accent5">
                    <a:lumMod val="50000"/>
                  </a:schemeClr>
                </a:solidFill>
              </a:rPr>
              <a:t>npm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help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Usage: </a:t>
            </a:r>
            <a:r>
              <a:rPr kumimoji="0" lang="en-GB" altLang="en-US" sz="1800" dirty="0" err="1">
                <a:solidFill>
                  <a:schemeClr val="bg1"/>
                </a:solidFill>
              </a:rPr>
              <a:t>npm</a:t>
            </a:r>
            <a:r>
              <a:rPr kumimoji="0" lang="en-GB" altLang="en-US" sz="1800" dirty="0">
                <a:solidFill>
                  <a:schemeClr val="bg1"/>
                </a:solidFill>
              </a:rPr>
              <a:t> &lt;command&gt;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endParaRPr kumimoji="0" lang="en-GB" altLang="en-US" sz="1800" dirty="0">
              <a:solidFill>
                <a:schemeClr val="bg1"/>
              </a:solidFill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where &lt;command&gt; is one of: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    access, </a:t>
            </a:r>
            <a:r>
              <a:rPr kumimoji="0" lang="en-GB" altLang="en-US" sz="1800" dirty="0" err="1">
                <a:solidFill>
                  <a:schemeClr val="bg1"/>
                </a:solidFill>
              </a:rPr>
              <a:t>addus</a:t>
            </a:r>
            <a:r>
              <a:rPr kumimoji="0" lang="en-GB" altLang="en-US" sz="1800" dirty="0">
                <a:solidFill>
                  <a:schemeClr val="bg1"/>
                </a:solidFill>
              </a:rPr>
              <a:t>………</a:t>
            </a:r>
            <a:endParaRPr kumimoji="0" lang="en-GB" altLang="en-US" sz="1800" b="0" dirty="0">
              <a:solidFill>
                <a:schemeClr val="bg1"/>
              </a:solidFill>
            </a:endParaRPr>
          </a:p>
        </p:txBody>
      </p:sp>
      <p:sp>
        <p:nvSpPr>
          <p:cNvPr id="9" name="TextBox 8"/>
          <p:cNvSpPr txBox="1">
            <a:spLocks noChangeArrowheads="1"/>
          </p:cNvSpPr>
          <p:nvPr/>
        </p:nvSpPr>
        <p:spPr bwMode="auto">
          <a:xfrm>
            <a:off x="3835829" y="2038395"/>
            <a:ext cx="1879013" cy="646331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</a:t>
            </a:r>
            <a:r>
              <a:rPr kumimoji="0" lang="en-GB" altLang="en-US" sz="1800" dirty="0" err="1">
                <a:solidFill>
                  <a:schemeClr val="accent5">
                    <a:lumMod val="50000"/>
                  </a:schemeClr>
                </a:solidFill>
              </a:rPr>
              <a:t>npm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--version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6.4.1</a:t>
            </a:r>
            <a:endParaRPr kumimoji="0" lang="en-GB" altLang="en-US" sz="1800" b="0" dirty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033682" y="2227874"/>
            <a:ext cx="5309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OR</a:t>
            </a:r>
          </a:p>
        </p:txBody>
      </p:sp>
      <p:sp>
        <p:nvSpPr>
          <p:cNvPr id="10" name="TextBox 6"/>
          <p:cNvSpPr txBox="1">
            <a:spLocks noChangeArrowheads="1"/>
          </p:cNvSpPr>
          <p:nvPr/>
        </p:nvSpPr>
        <p:spPr bwMode="auto">
          <a:xfrm>
            <a:off x="5232454" y="3990014"/>
            <a:ext cx="3534558" cy="1477328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</a:t>
            </a:r>
            <a:r>
              <a:rPr kumimoji="0" lang="en-GB" altLang="en-US" sz="1800" dirty="0" err="1">
                <a:solidFill>
                  <a:schemeClr val="accent5">
                    <a:lumMod val="50000"/>
                  </a:schemeClr>
                </a:solidFill>
              </a:rPr>
              <a:t>npm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--help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Usage: </a:t>
            </a:r>
            <a:r>
              <a:rPr kumimoji="0" lang="en-GB" altLang="en-US" sz="1800" dirty="0" err="1">
                <a:solidFill>
                  <a:schemeClr val="bg1"/>
                </a:solidFill>
              </a:rPr>
              <a:t>npm</a:t>
            </a:r>
            <a:r>
              <a:rPr kumimoji="0" lang="en-GB" altLang="en-US" sz="1800" dirty="0">
                <a:solidFill>
                  <a:schemeClr val="bg1"/>
                </a:solidFill>
              </a:rPr>
              <a:t> &lt;command&gt;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endParaRPr kumimoji="0" lang="en-GB" altLang="en-US" sz="1800" dirty="0">
              <a:solidFill>
                <a:schemeClr val="bg1"/>
              </a:solidFill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where &lt;command&gt; is one of: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    access, </a:t>
            </a:r>
            <a:r>
              <a:rPr kumimoji="0" lang="en-GB" altLang="en-US" sz="1800" dirty="0" err="1">
                <a:solidFill>
                  <a:schemeClr val="bg1"/>
                </a:solidFill>
              </a:rPr>
              <a:t>addus</a:t>
            </a:r>
            <a:r>
              <a:rPr kumimoji="0" lang="en-GB" altLang="en-US" sz="1800" dirty="0">
                <a:solidFill>
                  <a:schemeClr val="bg1"/>
                </a:solidFill>
              </a:rPr>
              <a:t>………</a:t>
            </a:r>
            <a:endParaRPr kumimoji="0" lang="en-GB" altLang="en-US" sz="1800" b="0" dirty="0">
              <a:solidFill>
                <a:schemeClr val="bg1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4509877" y="4544012"/>
            <a:ext cx="53091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OR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372DA24-31B8-C665-0FA3-39302EDFE03D}"/>
              </a:ext>
            </a:extLst>
          </p:cNvPr>
          <p:cNvSpPr txBox="1"/>
          <p:nvPr/>
        </p:nvSpPr>
        <p:spPr>
          <a:xfrm>
            <a:off x="6224874" y="1746007"/>
            <a:ext cx="2542137" cy="1615827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sz="1100" i="1" dirty="0">
                <a:solidFill>
                  <a:srgbClr val="FF0000"/>
                </a:solidFill>
              </a:rPr>
              <a:t>Typically in my notes I will write the flags long hand to make them easier to understand such as “--</a:t>
            </a:r>
            <a:r>
              <a:rPr lang="en-GB" sz="1100" b="1" i="1" dirty="0">
                <a:solidFill>
                  <a:srgbClr val="FF0000"/>
                </a:solidFill>
              </a:rPr>
              <a:t>version”</a:t>
            </a:r>
            <a:r>
              <a:rPr lang="en-GB" sz="1100" i="1" dirty="0">
                <a:solidFill>
                  <a:srgbClr val="FF0000"/>
                </a:solidFill>
              </a:rPr>
              <a:t>, but remember many </a:t>
            </a:r>
            <a:r>
              <a:rPr lang="en-GB" sz="1100" i="1" dirty="0" err="1">
                <a:solidFill>
                  <a:srgbClr val="FF0000"/>
                </a:solidFill>
              </a:rPr>
              <a:t>unix</a:t>
            </a:r>
            <a:r>
              <a:rPr lang="en-GB" sz="1100" i="1" dirty="0">
                <a:solidFill>
                  <a:srgbClr val="FF0000"/>
                </a:solidFill>
              </a:rPr>
              <a:t> commands have a shorthand version such as “-v”</a:t>
            </a:r>
          </a:p>
          <a:p>
            <a:r>
              <a:rPr lang="en-GB" sz="1100" i="1" dirty="0">
                <a:solidFill>
                  <a:srgbClr val="FF0000"/>
                </a:solidFill>
              </a:rPr>
              <a:t>For example, the following are equivalent:</a:t>
            </a:r>
          </a:p>
          <a:p>
            <a:r>
              <a:rPr lang="en-GB" sz="1100" dirty="0">
                <a:solidFill>
                  <a:schemeClr val="bg1"/>
                </a:solidFill>
                <a:highlight>
                  <a:srgbClr val="000000"/>
                </a:highlight>
              </a:rPr>
              <a:t> $</a:t>
            </a:r>
            <a:r>
              <a:rPr lang="en-GB" sz="1100" dirty="0">
                <a:solidFill>
                  <a:schemeClr val="accent1">
                    <a:lumMod val="50000"/>
                  </a:schemeClr>
                </a:solidFill>
                <a:highlight>
                  <a:srgbClr val="000000"/>
                </a:highlight>
              </a:rPr>
              <a:t> </a:t>
            </a:r>
            <a:r>
              <a:rPr lang="en-GB" sz="1100" dirty="0" err="1">
                <a:solidFill>
                  <a:schemeClr val="accent1">
                    <a:lumMod val="50000"/>
                  </a:schemeClr>
                </a:solidFill>
                <a:highlight>
                  <a:srgbClr val="000000"/>
                </a:highlight>
              </a:rPr>
              <a:t>npm</a:t>
            </a:r>
            <a:r>
              <a:rPr lang="en-GB" sz="1100" dirty="0">
                <a:solidFill>
                  <a:schemeClr val="accent1">
                    <a:lumMod val="50000"/>
                  </a:schemeClr>
                </a:solidFill>
                <a:highlight>
                  <a:srgbClr val="000000"/>
                </a:highlight>
              </a:rPr>
              <a:t> --version   </a:t>
            </a:r>
          </a:p>
          <a:p>
            <a:r>
              <a:rPr lang="en-GB" sz="1100" dirty="0">
                <a:solidFill>
                  <a:schemeClr val="bg1"/>
                </a:solidFill>
                <a:highlight>
                  <a:srgbClr val="000000"/>
                </a:highlight>
              </a:rPr>
              <a:t> $ </a:t>
            </a:r>
            <a:r>
              <a:rPr lang="en-GB" sz="1100" dirty="0" err="1">
                <a:solidFill>
                  <a:schemeClr val="accent1">
                    <a:lumMod val="50000"/>
                  </a:schemeClr>
                </a:solidFill>
                <a:highlight>
                  <a:srgbClr val="000000"/>
                </a:highlight>
              </a:rPr>
              <a:t>npm</a:t>
            </a:r>
            <a:r>
              <a:rPr lang="en-GB" sz="1100" dirty="0">
                <a:solidFill>
                  <a:schemeClr val="accent1">
                    <a:lumMod val="50000"/>
                  </a:schemeClr>
                </a:solidFill>
                <a:highlight>
                  <a:srgbClr val="000000"/>
                </a:highlight>
              </a:rPr>
              <a:t> -v</a:t>
            </a:r>
            <a:endParaRPr lang="en-GB" sz="1100" i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045353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CEF122-0600-A1F5-53B3-B8D72C2781E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</a:t>
            </a:r>
            <a:r>
              <a:rPr lang="en-GB" dirty="0" err="1"/>
              <a:t>npm</a:t>
            </a:r>
            <a:r>
              <a:rPr lang="en-GB" dirty="0"/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585F70-25D6-9E8D-A3D3-86ACFE76A96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4287" y="1013894"/>
            <a:ext cx="8362259" cy="4824931"/>
          </a:xfrm>
        </p:spPr>
        <p:txBody>
          <a:bodyPr/>
          <a:lstStyle/>
          <a:p>
            <a:r>
              <a:rPr lang="en-GB" dirty="0"/>
              <a:t>The default package manager for Node.js. </a:t>
            </a:r>
          </a:p>
          <a:p>
            <a:r>
              <a:rPr lang="en-GB" dirty="0"/>
              <a:t>It is written entirely in JavaScript, developed by  Isaac Z. Schlueter, it was initially released on January 12, 2010</a:t>
            </a:r>
          </a:p>
          <a:p>
            <a:r>
              <a:rPr lang="en-GB" b="1" dirty="0" err="1"/>
              <a:t>npm</a:t>
            </a:r>
            <a:r>
              <a:rPr lang="en-GB" b="1" dirty="0"/>
              <a:t> </a:t>
            </a:r>
            <a:r>
              <a:rPr lang="en-GB" dirty="0"/>
              <a:t>manages all the packages and modules for node.js</a:t>
            </a:r>
          </a:p>
          <a:p>
            <a:r>
              <a:rPr lang="en-GB" dirty="0"/>
              <a:t>The required packages and modules in the Node project are installed using </a:t>
            </a:r>
            <a:r>
              <a:rPr lang="en-GB" b="1" dirty="0" err="1"/>
              <a:t>npm</a:t>
            </a:r>
            <a:r>
              <a:rPr lang="en-GB" dirty="0"/>
              <a:t>. </a:t>
            </a:r>
          </a:p>
          <a:p>
            <a:r>
              <a:rPr lang="en-GB" dirty="0"/>
              <a:t>A package contains all the files needed for a module and modules are the JavaScript libraries that can be included in the Node project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146E5DF-B9DA-0348-F0B7-CCB6579EB84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35E02BE-A70E-AF2D-5226-C65C179B7C99}"/>
              </a:ext>
            </a:extLst>
          </p:cNvPr>
          <p:cNvSpPr txBox="1"/>
          <p:nvPr/>
        </p:nvSpPr>
        <p:spPr>
          <a:xfrm>
            <a:off x="267787" y="4022943"/>
            <a:ext cx="8608426" cy="2585323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 err="1"/>
              <a:t>npm</a:t>
            </a:r>
            <a:r>
              <a:rPr lang="en-GB" dirty="0"/>
              <a:t> consists of three distinct components: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The website:</a:t>
            </a:r>
            <a:br>
              <a:rPr lang="en-GB" dirty="0"/>
            </a:br>
            <a:r>
              <a:rPr lang="en-GB" dirty="0"/>
              <a:t>Use the website to discover packages, set up profiles, and manage other aspects of your </a:t>
            </a:r>
            <a:r>
              <a:rPr lang="en-GB" dirty="0" err="1"/>
              <a:t>npm</a:t>
            </a:r>
            <a:r>
              <a:rPr lang="en-GB" dirty="0"/>
              <a:t> experience. For example, you can set up organizations to manage access to public or private packages.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The Command Line Interface (CLI)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The registry: </a:t>
            </a:r>
            <a:br>
              <a:rPr lang="en-GB" dirty="0"/>
            </a:br>
            <a:r>
              <a:rPr lang="en-GB" dirty="0"/>
              <a:t>A large public database of JavaScript software and the meta-information surrounding it.</a:t>
            </a:r>
          </a:p>
        </p:txBody>
      </p:sp>
    </p:spTree>
    <p:extLst>
      <p:ext uri="{BB962C8B-B14F-4D97-AF65-F5344CB8AC3E}">
        <p14:creationId xmlns:p14="http://schemas.microsoft.com/office/powerpoint/2010/main" val="280004054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Create New </a:t>
            </a:r>
            <a:r>
              <a:rPr lang="en-GB" dirty="0" err="1"/>
              <a:t>package.json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63592"/>
            <a:ext cx="7029450" cy="4775233"/>
          </a:xfrm>
        </p:spPr>
        <p:txBody>
          <a:bodyPr/>
          <a:lstStyle/>
          <a:p>
            <a:r>
              <a:rPr lang="en-GB" dirty="0"/>
              <a:t>In the working directory you are using for your project, create a new </a:t>
            </a:r>
            <a:r>
              <a:rPr lang="en-GB" dirty="0" err="1"/>
              <a:t>package.json</a:t>
            </a:r>
            <a:r>
              <a:rPr lang="en-GB" dirty="0"/>
              <a:t> file using </a:t>
            </a:r>
            <a:r>
              <a:rPr lang="en-GB" b="1" dirty="0" err="1"/>
              <a:t>npm</a:t>
            </a:r>
            <a:r>
              <a:rPr lang="en-GB" b="1" dirty="0"/>
              <a:t> </a:t>
            </a:r>
            <a:r>
              <a:rPr lang="en-GB" b="1" dirty="0" err="1"/>
              <a:t>init</a:t>
            </a:r>
            <a:r>
              <a:rPr lang="en-GB" dirty="0"/>
              <a:t> and answering a list of questions</a:t>
            </a:r>
            <a:endParaRPr lang="en-GB" b="1" dirty="0"/>
          </a:p>
          <a:p>
            <a:pPr lvl="1"/>
            <a:r>
              <a:rPr lang="en-GB" dirty="0"/>
              <a:t>Note: you can specify the flag </a:t>
            </a:r>
            <a:r>
              <a:rPr lang="en-GB" b="1" dirty="0"/>
              <a:t>--yes </a:t>
            </a:r>
            <a:r>
              <a:rPr lang="en-GB" dirty="0"/>
              <a:t>to use default values instead of answering the questions (see next slide)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This file keeps a list of the dependencies (modules) being used by your project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6"/>
          <p:cNvSpPr txBox="1">
            <a:spLocks noChangeArrowheads="1"/>
          </p:cNvSpPr>
          <p:nvPr/>
        </p:nvSpPr>
        <p:spPr bwMode="auto">
          <a:xfrm>
            <a:off x="811247" y="2804877"/>
            <a:ext cx="7908925" cy="646331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</a:t>
            </a:r>
            <a:r>
              <a:rPr kumimoji="0" lang="en-GB" altLang="en-US" sz="1800" dirty="0" err="1">
                <a:solidFill>
                  <a:schemeClr val="accent5">
                    <a:lumMod val="50000"/>
                  </a:schemeClr>
                </a:solidFill>
              </a:rPr>
              <a:t>npm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kumimoji="0" lang="en-GB" altLang="en-US" sz="1800" dirty="0" err="1">
                <a:solidFill>
                  <a:schemeClr val="accent5">
                    <a:lumMod val="50000"/>
                  </a:schemeClr>
                </a:solidFill>
              </a:rPr>
              <a:t>init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                         </a:t>
            </a:r>
            <a:r>
              <a:rPr kumimoji="0" lang="en-GB" altLang="en-US" sz="1800" i="1" dirty="0">
                <a:solidFill>
                  <a:schemeClr val="bg1"/>
                </a:solidFill>
                <a:sym typeface="Wingdings" panose="05000000000000000000" pitchFamily="2" charset="2"/>
              </a:rPr>
              <a:t> creates </a:t>
            </a:r>
            <a:r>
              <a:rPr kumimoji="0" lang="en-GB" altLang="en-US" sz="1800" i="1" dirty="0" err="1">
                <a:solidFill>
                  <a:schemeClr val="bg1"/>
                </a:solidFill>
                <a:sym typeface="Wingdings" panose="05000000000000000000" pitchFamily="2" charset="2"/>
              </a:rPr>
              <a:t>package.json</a:t>
            </a:r>
            <a:r>
              <a:rPr kumimoji="0" lang="en-GB" altLang="en-US" sz="1800" i="1" dirty="0">
                <a:solidFill>
                  <a:schemeClr val="bg1"/>
                </a:solidFill>
                <a:sym typeface="Wingdings" panose="05000000000000000000" pitchFamily="2" charset="2"/>
              </a:rPr>
              <a:t> for us</a:t>
            </a:r>
            <a:endParaRPr kumimoji="0" lang="en-GB" altLang="en-US" sz="1800" i="1" dirty="0">
              <a:solidFill>
                <a:schemeClr val="bg1"/>
              </a:solidFill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Answer questions</a:t>
            </a:r>
            <a:endParaRPr kumimoji="0" lang="en-GB" altLang="en-US" sz="1800" b="0" dirty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1684422" y="6057867"/>
            <a:ext cx="54553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https://docs.npmjs.com/creating-a-package-json-file</a:t>
            </a:r>
          </a:p>
        </p:txBody>
      </p:sp>
    </p:spTree>
    <p:extLst>
      <p:ext uri="{BB962C8B-B14F-4D97-AF65-F5344CB8AC3E}">
        <p14:creationId xmlns:p14="http://schemas.microsoft.com/office/powerpoint/2010/main" val="42486251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616017"/>
          </a:xfrm>
        </p:spPr>
        <p:txBody>
          <a:bodyPr/>
          <a:lstStyle/>
          <a:p>
            <a:r>
              <a:rPr lang="en-GB" dirty="0"/>
              <a:t>Example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6"/>
          <p:cNvSpPr txBox="1">
            <a:spLocks noChangeArrowheads="1"/>
          </p:cNvSpPr>
          <p:nvPr/>
        </p:nvSpPr>
        <p:spPr bwMode="auto">
          <a:xfrm>
            <a:off x="772747" y="714559"/>
            <a:ext cx="7908925" cy="5632311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</a:t>
            </a:r>
            <a:r>
              <a:rPr kumimoji="0" lang="en-GB" altLang="en-US" sz="1800" dirty="0" err="1">
                <a:solidFill>
                  <a:schemeClr val="accent5">
                    <a:lumMod val="50000"/>
                  </a:schemeClr>
                </a:solidFill>
              </a:rPr>
              <a:t>npm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kumimoji="0" lang="en-GB" altLang="en-US" sz="1800" dirty="0" err="1">
                <a:solidFill>
                  <a:schemeClr val="accent5">
                    <a:lumMod val="50000"/>
                  </a:schemeClr>
                </a:solidFill>
              </a:rPr>
              <a:t>init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                         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package name: (webserver) </a:t>
            </a:r>
            <a:r>
              <a:rPr kumimoji="0" lang="en-GB" altLang="en-US" sz="1800" dirty="0" err="1">
                <a:solidFill>
                  <a:schemeClr val="bg2">
                    <a:lumMod val="90000"/>
                  </a:schemeClr>
                </a:solidFill>
                <a:sym typeface="Wingdings" panose="05000000000000000000" pitchFamily="2" charset="2"/>
              </a:rPr>
              <a:t>nodewebserver</a:t>
            </a:r>
            <a:endParaRPr kumimoji="0" lang="en-GB" altLang="en-US" sz="1800" dirty="0">
              <a:solidFill>
                <a:schemeClr val="bg2">
                  <a:lumMod val="90000"/>
                </a:schemeClr>
              </a:solidFill>
              <a:sym typeface="Wingdings" panose="05000000000000000000" pitchFamily="2" charset="2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version: (1.0.0) </a:t>
            </a:r>
            <a:r>
              <a:rPr kumimoji="0" lang="en-GB" altLang="en-US" sz="1800" dirty="0">
                <a:solidFill>
                  <a:schemeClr val="bg2">
                    <a:lumMod val="90000"/>
                  </a:schemeClr>
                </a:solidFill>
                <a:sym typeface="Wingdings" panose="05000000000000000000" pitchFamily="2" charset="2"/>
              </a:rPr>
              <a:t>&lt;enter&gt;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description: </a:t>
            </a:r>
            <a:r>
              <a:rPr kumimoji="0" lang="en-GB" altLang="en-US" sz="1800" dirty="0">
                <a:solidFill>
                  <a:schemeClr val="bg2">
                    <a:lumMod val="90000"/>
                  </a:schemeClr>
                </a:solidFill>
                <a:sym typeface="Wingdings" panose="05000000000000000000" pitchFamily="2" charset="2"/>
              </a:rPr>
              <a:t>A simple node.js webserver implementation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entry point: (index.js) </a:t>
            </a:r>
            <a:r>
              <a:rPr kumimoji="0" lang="en-GB" altLang="en-US" sz="1800" dirty="0">
                <a:solidFill>
                  <a:schemeClr val="bg2">
                    <a:lumMod val="90000"/>
                  </a:schemeClr>
                </a:solidFill>
                <a:sym typeface="Wingdings" panose="05000000000000000000" pitchFamily="2" charset="2"/>
              </a:rPr>
              <a:t>server.js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test command: </a:t>
            </a:r>
            <a:r>
              <a:rPr kumimoji="0" lang="en-GB" altLang="en-US" sz="1800" dirty="0">
                <a:solidFill>
                  <a:schemeClr val="bg2">
                    <a:lumMod val="90000"/>
                  </a:schemeClr>
                </a:solidFill>
                <a:sym typeface="Wingdings" panose="05000000000000000000" pitchFamily="2" charset="2"/>
              </a:rPr>
              <a:t>&lt;enter&gt;</a:t>
            </a:r>
            <a:endParaRPr kumimoji="0" lang="en-GB" altLang="en-US" sz="1800" dirty="0">
              <a:solidFill>
                <a:schemeClr val="bg1"/>
              </a:solidFill>
              <a:sym typeface="Wingdings" panose="05000000000000000000" pitchFamily="2" charset="2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git repository: </a:t>
            </a:r>
            <a:r>
              <a:rPr kumimoji="0" lang="en-GB" altLang="en-US" sz="1800" dirty="0">
                <a:solidFill>
                  <a:schemeClr val="bg2">
                    <a:lumMod val="90000"/>
                  </a:schemeClr>
                </a:solidFill>
                <a:sym typeface="Wingdings" panose="05000000000000000000" pitchFamily="2" charset="2"/>
              </a:rPr>
              <a:t>&lt;enter&gt;</a:t>
            </a:r>
            <a:endParaRPr kumimoji="0" lang="en-GB" altLang="en-US" sz="1800" dirty="0">
              <a:solidFill>
                <a:schemeClr val="bg1"/>
              </a:solidFill>
              <a:sym typeface="Wingdings" panose="05000000000000000000" pitchFamily="2" charset="2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keywords: </a:t>
            </a:r>
            <a:r>
              <a:rPr kumimoji="0" lang="en-GB" altLang="en-US" sz="1800" dirty="0">
                <a:solidFill>
                  <a:schemeClr val="bg2">
                    <a:lumMod val="90000"/>
                  </a:schemeClr>
                </a:solidFill>
                <a:sym typeface="Wingdings" panose="05000000000000000000" pitchFamily="2" charset="2"/>
              </a:rPr>
              <a:t>&lt;enter&gt;</a:t>
            </a:r>
            <a:endParaRPr kumimoji="0" lang="en-GB" altLang="en-US" sz="1800" dirty="0">
              <a:solidFill>
                <a:schemeClr val="bg1"/>
              </a:solidFill>
              <a:sym typeface="Wingdings" panose="05000000000000000000" pitchFamily="2" charset="2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author: </a:t>
            </a:r>
            <a:r>
              <a:rPr kumimoji="0" lang="en-GB" altLang="en-US" sz="1800" dirty="0">
                <a:solidFill>
                  <a:schemeClr val="bg2">
                    <a:lumMod val="90000"/>
                  </a:schemeClr>
                </a:solidFill>
                <a:sym typeface="Wingdings" panose="05000000000000000000" pitchFamily="2" charset="2"/>
              </a:rPr>
              <a:t>Mike Dacey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license: (ISC) </a:t>
            </a:r>
            <a:r>
              <a:rPr kumimoji="0" lang="en-GB" altLang="en-US" sz="1800" dirty="0">
                <a:solidFill>
                  <a:schemeClr val="bg2">
                    <a:lumMod val="90000"/>
                  </a:schemeClr>
                </a:solidFill>
                <a:sym typeface="Wingdings" panose="05000000000000000000" pitchFamily="2" charset="2"/>
              </a:rPr>
              <a:t>&lt;enter&gt;</a:t>
            </a:r>
            <a:endParaRPr kumimoji="0" lang="en-GB" altLang="en-US" sz="1800" dirty="0">
              <a:solidFill>
                <a:schemeClr val="bg1"/>
              </a:solidFill>
              <a:sym typeface="Wingdings" panose="05000000000000000000" pitchFamily="2" charset="2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About to write to C:\.....\WebServer\package.json: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endParaRPr kumimoji="0" lang="en-GB" altLang="en-US" sz="1800" dirty="0">
              <a:solidFill>
                <a:schemeClr val="bg1"/>
              </a:solidFill>
              <a:sym typeface="Wingdings" panose="05000000000000000000" pitchFamily="2" charset="2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{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  "name": "</a:t>
            </a:r>
            <a:r>
              <a:rPr kumimoji="0" lang="en-GB" altLang="en-US" sz="1800" dirty="0" err="1">
                <a:solidFill>
                  <a:schemeClr val="bg1"/>
                </a:solidFill>
                <a:sym typeface="Wingdings" panose="05000000000000000000" pitchFamily="2" charset="2"/>
              </a:rPr>
              <a:t>nodewebserver</a:t>
            </a: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",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  "version": "1.0.0",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  ……..</a:t>
            </a:r>
            <a:r>
              <a:rPr kumimoji="0" lang="en-GB" altLang="en-US" sz="1800" dirty="0" err="1">
                <a:solidFill>
                  <a:schemeClr val="bg1"/>
                </a:solidFill>
                <a:sym typeface="Wingdings" panose="05000000000000000000" pitchFamily="2" charset="2"/>
              </a:rPr>
              <a:t>etc</a:t>
            </a:r>
            <a:endParaRPr kumimoji="0" lang="en-GB" altLang="en-US" sz="1800" dirty="0">
              <a:solidFill>
                <a:schemeClr val="bg1"/>
              </a:solidFill>
              <a:sym typeface="Wingdings" panose="05000000000000000000" pitchFamily="2" charset="2"/>
            </a:endParaRP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  "author": "Mike Dacey",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  "license": "ISC"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}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Is this OK? (yes) </a:t>
            </a:r>
            <a:r>
              <a:rPr kumimoji="0" lang="en-GB" altLang="en-US" sz="1800" dirty="0">
                <a:solidFill>
                  <a:schemeClr val="bg2">
                    <a:lumMod val="90000"/>
                  </a:schemeClr>
                </a:solidFill>
                <a:sym typeface="Wingdings" panose="05000000000000000000" pitchFamily="2" charset="2"/>
              </a:rPr>
              <a:t>yes</a:t>
            </a:r>
            <a:endParaRPr kumimoji="0" lang="en-GB" altLang="en-US" sz="1800" b="0" dirty="0">
              <a:solidFill>
                <a:schemeClr val="bg2">
                  <a:lumMod val="9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748531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Installing Modules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2880" y="996214"/>
            <a:ext cx="4682691" cy="5255393"/>
          </a:xfrm>
        </p:spPr>
        <p:txBody>
          <a:bodyPr/>
          <a:lstStyle/>
          <a:p>
            <a:r>
              <a:rPr lang="en-GB" dirty="0"/>
              <a:t>Dependencies (describe the package contents) for production are saved by default</a:t>
            </a:r>
          </a:p>
          <a:p>
            <a:pPr lvl="1"/>
            <a:r>
              <a:rPr lang="en-GB" dirty="0"/>
              <a:t>Any dependencies required to run the application should be stored this way</a:t>
            </a:r>
          </a:p>
          <a:p>
            <a:endParaRPr lang="en-GB" dirty="0"/>
          </a:p>
          <a:p>
            <a:r>
              <a:rPr lang="en-GB" dirty="0"/>
              <a:t>Whereas, </a:t>
            </a:r>
            <a:r>
              <a:rPr lang="en-GB" b="1" dirty="0"/>
              <a:t>--save-dev</a:t>
            </a:r>
            <a:r>
              <a:rPr lang="en-GB" dirty="0"/>
              <a:t> is used to save the dependencies required for development in </a:t>
            </a:r>
            <a:r>
              <a:rPr lang="en-GB" i="1" dirty="0" err="1"/>
              <a:t>devDependencies</a:t>
            </a:r>
            <a:r>
              <a:rPr lang="en-GB" dirty="0"/>
              <a:t>. These are not required for production e.g. a test suite like jasmine and other development tools</a:t>
            </a:r>
          </a:p>
          <a:p>
            <a:endParaRPr lang="en-GB" dirty="0"/>
          </a:p>
          <a:p>
            <a:r>
              <a:rPr lang="en-GB" dirty="0"/>
              <a:t>In both cases, these dependencies are stored in the </a:t>
            </a:r>
            <a:r>
              <a:rPr lang="en-GB" dirty="0" err="1"/>
              <a:t>package.json</a:t>
            </a:r>
            <a:r>
              <a:rPr lang="en-GB" dirty="0"/>
              <a:t> file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6" name="TextBox 5"/>
          <p:cNvSpPr txBox="1"/>
          <p:nvPr/>
        </p:nvSpPr>
        <p:spPr>
          <a:xfrm>
            <a:off x="5132372" y="1323473"/>
            <a:ext cx="3872062" cy="3416320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…..</a:t>
            </a:r>
            <a:br>
              <a:rPr lang="en-GB" dirty="0"/>
            </a:br>
            <a:r>
              <a:rPr lang="en-GB" dirty="0"/>
              <a:t>"main": “app.js",  </a:t>
            </a:r>
            <a:br>
              <a:rPr lang="en-GB" dirty="0"/>
            </a:br>
            <a:r>
              <a:rPr lang="en-GB" dirty="0"/>
              <a:t>"</a:t>
            </a:r>
            <a:r>
              <a:rPr lang="en-GB" b="1" dirty="0"/>
              <a:t>dependencies</a:t>
            </a:r>
            <a:r>
              <a:rPr lang="en-GB" dirty="0"/>
              <a:t>": {</a:t>
            </a:r>
            <a:br>
              <a:rPr lang="en-GB" dirty="0"/>
            </a:br>
            <a:r>
              <a:rPr lang="en-GB" dirty="0"/>
              <a:t>    "formidable": "^1.2.1"</a:t>
            </a:r>
            <a:br>
              <a:rPr lang="en-GB" dirty="0"/>
            </a:br>
            <a:r>
              <a:rPr lang="en-GB" dirty="0"/>
              <a:t>},  </a:t>
            </a:r>
            <a:br>
              <a:rPr lang="en-GB" dirty="0"/>
            </a:br>
            <a:r>
              <a:rPr lang="en-GB" dirty="0"/>
              <a:t>"</a:t>
            </a:r>
            <a:r>
              <a:rPr lang="en-GB" b="1" dirty="0" err="1"/>
              <a:t>devDependencies</a:t>
            </a:r>
            <a:r>
              <a:rPr lang="en-GB" dirty="0"/>
              <a:t>": {</a:t>
            </a:r>
            <a:br>
              <a:rPr lang="en-GB" dirty="0"/>
            </a:br>
            <a:r>
              <a:rPr lang="en-GB" dirty="0"/>
              <a:t>    "@types/node": "^12.12.14",</a:t>
            </a:r>
            <a:br>
              <a:rPr lang="en-GB" dirty="0"/>
            </a:br>
            <a:r>
              <a:rPr lang="en-GB" dirty="0"/>
              <a:t>    "</a:t>
            </a:r>
            <a:r>
              <a:rPr lang="en-GB" dirty="0" err="1"/>
              <a:t>ts</a:t>
            </a:r>
            <a:r>
              <a:rPr lang="en-GB" dirty="0"/>
              <a:t>-node": "^8.5.4",</a:t>
            </a:r>
            <a:br>
              <a:rPr lang="en-GB" dirty="0"/>
            </a:br>
            <a:r>
              <a:rPr lang="en-GB" dirty="0"/>
              <a:t>    "typescript": "^3.7.3“, </a:t>
            </a:r>
            <a:br>
              <a:rPr lang="en-GB" dirty="0"/>
            </a:br>
            <a:r>
              <a:rPr lang="en-GB" dirty="0"/>
              <a:t>    "@types/formidable": "^1.0.31",</a:t>
            </a:r>
            <a:br>
              <a:rPr lang="en-GB" dirty="0"/>
            </a:br>
            <a:r>
              <a:rPr lang="en-GB" dirty="0"/>
              <a:t>},</a:t>
            </a:r>
          </a:p>
          <a:p>
            <a:r>
              <a:rPr lang="en-GB" dirty="0"/>
              <a:t>…..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132372" y="967337"/>
            <a:ext cx="16466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 err="1"/>
              <a:t>package.json</a:t>
            </a:r>
            <a:endParaRPr lang="en-GB" b="1" u="sng" dirty="0"/>
          </a:p>
        </p:txBody>
      </p:sp>
      <p:sp>
        <p:nvSpPr>
          <p:cNvPr id="5" name="Left Brace 4"/>
          <p:cNvSpPr/>
          <p:nvPr/>
        </p:nvSpPr>
        <p:spPr bwMode="auto">
          <a:xfrm>
            <a:off x="4928135" y="1920240"/>
            <a:ext cx="120316" cy="832585"/>
          </a:xfrm>
          <a:prstGeom prst="leftBrace">
            <a:avLst/>
          </a:prstGeom>
          <a:noFill/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8" name="Left Brace 7"/>
          <p:cNvSpPr/>
          <p:nvPr/>
        </p:nvSpPr>
        <p:spPr bwMode="auto">
          <a:xfrm>
            <a:off x="4938813" y="2871536"/>
            <a:ext cx="109638" cy="1233639"/>
          </a:xfrm>
          <a:prstGeom prst="leftBrace">
            <a:avLst/>
          </a:prstGeom>
          <a:noFill/>
          <a:ln w="19050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cxnSp>
        <p:nvCxnSpPr>
          <p:cNvPr id="10" name="Curved Connector 9"/>
          <p:cNvCxnSpPr/>
          <p:nvPr/>
        </p:nvCxnSpPr>
        <p:spPr bwMode="auto">
          <a:xfrm rot="16200000" flipH="1">
            <a:off x="4326556" y="1852863"/>
            <a:ext cx="563078" cy="399448"/>
          </a:xfrm>
          <a:prstGeom prst="curvedConnector3">
            <a:avLst>
              <a:gd name="adj1" fmla="val 96154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cxnSp>
        <p:nvCxnSpPr>
          <p:cNvPr id="12" name="Curved Connector 11"/>
          <p:cNvCxnSpPr/>
          <p:nvPr/>
        </p:nvCxnSpPr>
        <p:spPr bwMode="auto">
          <a:xfrm flipV="1">
            <a:off x="4408371" y="3488355"/>
            <a:ext cx="446521" cy="202933"/>
          </a:xfrm>
          <a:prstGeom prst="curvedConnector3">
            <a:avLst>
              <a:gd name="adj1" fmla="val 50000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11" name="TextBox 6"/>
          <p:cNvSpPr txBox="1">
            <a:spLocks noChangeArrowheads="1"/>
          </p:cNvSpPr>
          <p:nvPr/>
        </p:nvSpPr>
        <p:spPr bwMode="auto">
          <a:xfrm>
            <a:off x="607514" y="2907015"/>
            <a:ext cx="3014796" cy="369332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</a:t>
            </a:r>
            <a:r>
              <a:rPr kumimoji="0" lang="en-GB" altLang="en-US" sz="1800" dirty="0" err="1">
                <a:solidFill>
                  <a:schemeClr val="accent5">
                    <a:lumMod val="50000"/>
                  </a:schemeClr>
                </a:solidFill>
              </a:rPr>
              <a:t>npm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install </a:t>
            </a:r>
            <a:r>
              <a:rPr kumimoji="0" lang="en-GB" altLang="en-US" sz="1800" i="1" dirty="0" err="1">
                <a:solidFill>
                  <a:schemeClr val="accent5">
                    <a:lumMod val="50000"/>
                  </a:schemeClr>
                </a:solidFill>
              </a:rPr>
              <a:t>modulename</a:t>
            </a:r>
            <a:endParaRPr kumimoji="0" lang="en-GB" altLang="en-US" sz="1800" b="0" dirty="0">
              <a:solidFill>
                <a:schemeClr val="bg1"/>
              </a:solidFill>
            </a:endParaRPr>
          </a:p>
        </p:txBody>
      </p:sp>
      <p:sp>
        <p:nvSpPr>
          <p:cNvPr id="13" name="TextBox 6"/>
          <p:cNvSpPr txBox="1">
            <a:spLocks noChangeArrowheads="1"/>
          </p:cNvSpPr>
          <p:nvPr/>
        </p:nvSpPr>
        <p:spPr bwMode="auto">
          <a:xfrm>
            <a:off x="607514" y="5117984"/>
            <a:ext cx="4147368" cy="369332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</a:t>
            </a:r>
            <a:r>
              <a:rPr kumimoji="0" lang="en-GB" altLang="en-US" sz="1800" dirty="0" err="1">
                <a:solidFill>
                  <a:schemeClr val="accent5">
                    <a:lumMod val="50000"/>
                  </a:schemeClr>
                </a:solidFill>
              </a:rPr>
              <a:t>npm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install </a:t>
            </a:r>
            <a:r>
              <a:rPr kumimoji="0" lang="en-GB" altLang="en-US" sz="1800" b="1" dirty="0">
                <a:solidFill>
                  <a:srgbClr val="FF0000"/>
                </a:solidFill>
              </a:rPr>
              <a:t>--save-dev  </a:t>
            </a:r>
            <a:r>
              <a:rPr kumimoji="0" lang="en-GB" altLang="en-US" sz="1800" i="1" dirty="0" err="1">
                <a:solidFill>
                  <a:schemeClr val="accent5">
                    <a:lumMod val="50000"/>
                  </a:schemeClr>
                </a:solidFill>
              </a:rPr>
              <a:t>modulename</a:t>
            </a:r>
            <a:endParaRPr kumimoji="0" lang="en-GB" altLang="en-US" sz="1800" b="0" dirty="0">
              <a:solidFill>
                <a:schemeClr val="bg1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5467149" y="5302650"/>
            <a:ext cx="3429144" cy="646331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en-GB" dirty="0"/>
              <a:t>“</a:t>
            </a:r>
            <a:r>
              <a:rPr lang="en-GB" dirty="0" err="1"/>
              <a:t>i</a:t>
            </a:r>
            <a:r>
              <a:rPr lang="en-GB" dirty="0"/>
              <a:t>” is shorthand for install e.g.</a:t>
            </a:r>
            <a:br>
              <a:rPr lang="en-GB" dirty="0"/>
            </a:br>
            <a:r>
              <a:rPr lang="en-GB" dirty="0"/>
              <a:t>$</a:t>
            </a:r>
            <a:r>
              <a:rPr lang="en-GB" dirty="0" err="1"/>
              <a:t>npm</a:t>
            </a:r>
            <a:r>
              <a:rPr lang="en-GB" dirty="0"/>
              <a:t> </a:t>
            </a:r>
            <a:r>
              <a:rPr lang="en-GB" dirty="0" err="1">
                <a:solidFill>
                  <a:srgbClr val="FF0000"/>
                </a:solidFill>
              </a:rPr>
              <a:t>i</a:t>
            </a:r>
            <a:r>
              <a:rPr lang="en-GB" dirty="0"/>
              <a:t> --save-dev </a:t>
            </a:r>
            <a:r>
              <a:rPr lang="en-GB" i="1" dirty="0" err="1"/>
              <a:t>modulename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358802822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90169"/>
            <a:ext cx="7029450" cy="5818590"/>
          </a:xfrm>
        </p:spPr>
        <p:txBody>
          <a:bodyPr/>
          <a:lstStyle/>
          <a:p>
            <a:r>
              <a:rPr lang="en-GB" dirty="0"/>
              <a:t>You can switch a package between “production” and “development”, by just installing it again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u="sng" dirty="0"/>
              <a:t>Local vs Global packages</a:t>
            </a:r>
          </a:p>
          <a:p>
            <a:r>
              <a:rPr lang="en-GB" dirty="0"/>
              <a:t>To install a package globally using the --global (-g) flag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When executing local packages we need to use </a:t>
            </a:r>
            <a:br>
              <a:rPr lang="en-GB" dirty="0"/>
            </a:br>
            <a:endParaRPr lang="en-GB" dirty="0"/>
          </a:p>
          <a:p>
            <a:endParaRPr lang="en-GB" dirty="0"/>
          </a:p>
          <a:p>
            <a:r>
              <a:rPr lang="en-GB" dirty="0"/>
              <a:t>But for global packages we can just use the command name…be careful these packages are shared across all your projects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6"/>
          <p:cNvSpPr txBox="1">
            <a:spLocks noChangeArrowheads="1"/>
          </p:cNvSpPr>
          <p:nvPr/>
        </p:nvSpPr>
        <p:spPr bwMode="auto">
          <a:xfrm>
            <a:off x="811247" y="1677279"/>
            <a:ext cx="7908925" cy="646331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</a:t>
            </a:r>
            <a:r>
              <a:rPr kumimoji="0" lang="en-GB" altLang="en-US" sz="1800" dirty="0" err="1">
                <a:solidFill>
                  <a:schemeClr val="accent5">
                    <a:lumMod val="50000"/>
                  </a:schemeClr>
                </a:solidFill>
              </a:rPr>
              <a:t>npm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install </a:t>
            </a:r>
            <a:r>
              <a:rPr kumimoji="0" lang="en-GB" altLang="en-US" sz="1800" i="1" dirty="0" err="1">
                <a:solidFill>
                  <a:schemeClr val="accent5">
                    <a:lumMod val="50000"/>
                  </a:schemeClr>
                </a:solidFill>
              </a:rPr>
              <a:t>modulename</a:t>
            </a:r>
            <a:r>
              <a:rPr kumimoji="0" lang="en-GB" altLang="en-US" sz="1800" i="1" dirty="0">
                <a:solidFill>
                  <a:schemeClr val="accent5">
                    <a:lumMod val="50000"/>
                  </a:schemeClr>
                </a:solidFill>
              </a:rPr>
              <a:t>                          </a:t>
            </a: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 Production</a:t>
            </a:r>
            <a:b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</a:b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</a:t>
            </a:r>
            <a:r>
              <a:rPr kumimoji="0" lang="en-GB" altLang="en-US" sz="1800" dirty="0" err="1">
                <a:solidFill>
                  <a:schemeClr val="accent5">
                    <a:lumMod val="50000"/>
                  </a:schemeClr>
                </a:solidFill>
              </a:rPr>
              <a:t>npm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install --save-dev  </a:t>
            </a:r>
            <a:r>
              <a:rPr kumimoji="0" lang="en-GB" altLang="en-US" sz="1800" i="1" dirty="0" err="1">
                <a:solidFill>
                  <a:schemeClr val="accent5">
                    <a:lumMod val="50000"/>
                  </a:schemeClr>
                </a:solidFill>
              </a:rPr>
              <a:t>modulename</a:t>
            </a:r>
            <a:r>
              <a:rPr kumimoji="0" lang="en-GB" altLang="en-US" sz="1800" i="1" dirty="0">
                <a:solidFill>
                  <a:schemeClr val="accent5">
                    <a:lumMod val="50000"/>
                  </a:schemeClr>
                </a:solidFill>
              </a:rPr>
              <a:t>       </a:t>
            </a:r>
            <a:r>
              <a:rPr kumimoji="0" lang="en-GB" altLang="en-US" sz="1800" dirty="0">
                <a:solidFill>
                  <a:schemeClr val="bg1"/>
                </a:solidFill>
                <a:sym typeface="Wingdings" panose="05000000000000000000" pitchFamily="2" charset="2"/>
              </a:rPr>
              <a:t> Development</a:t>
            </a:r>
            <a:endParaRPr kumimoji="0" lang="en-GB" altLang="en-US" sz="1800" b="0" dirty="0">
              <a:solidFill>
                <a:schemeClr val="bg1"/>
              </a:solidFill>
            </a:endParaRPr>
          </a:p>
        </p:txBody>
      </p:sp>
      <p:sp>
        <p:nvSpPr>
          <p:cNvPr id="8" name="TextBox 6">
            <a:extLst>
              <a:ext uri="{FF2B5EF4-FFF2-40B4-BE49-F238E27FC236}">
                <a16:creationId xmlns:a16="http://schemas.microsoft.com/office/drawing/2014/main" id="{573FBD8F-6F12-FA4A-C6DE-FA9F200630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11247" y="3407372"/>
            <a:ext cx="7908925" cy="369332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</a:t>
            </a:r>
            <a:r>
              <a:rPr kumimoji="0" lang="en-GB" altLang="en-US" sz="1800" dirty="0" err="1">
                <a:solidFill>
                  <a:schemeClr val="accent5">
                    <a:lumMod val="50000"/>
                  </a:schemeClr>
                </a:solidFill>
              </a:rPr>
              <a:t>npm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install --global </a:t>
            </a:r>
            <a:r>
              <a:rPr kumimoji="0" lang="en-GB" altLang="en-US" sz="1800" i="1" dirty="0" err="1">
                <a:solidFill>
                  <a:schemeClr val="accent5">
                    <a:lumMod val="50000"/>
                  </a:schemeClr>
                </a:solidFill>
              </a:rPr>
              <a:t>nodemon</a:t>
            </a:r>
            <a:endParaRPr kumimoji="0" lang="en-GB" altLang="en-US" sz="1800" b="0" dirty="0">
              <a:solidFill>
                <a:schemeClr val="bg1"/>
              </a:solidFill>
            </a:endParaRPr>
          </a:p>
        </p:txBody>
      </p:sp>
      <p:sp>
        <p:nvSpPr>
          <p:cNvPr id="9" name="TextBox 6">
            <a:extLst>
              <a:ext uri="{FF2B5EF4-FFF2-40B4-BE49-F238E27FC236}">
                <a16:creationId xmlns:a16="http://schemas.microsoft.com/office/drawing/2014/main" id="{68226624-CF1C-E5C5-B820-253AB97CBA3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11246" y="4241312"/>
            <a:ext cx="7908925" cy="369332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</a:t>
            </a:r>
            <a:r>
              <a:rPr kumimoji="0" lang="en-GB" altLang="en-US" sz="1800" dirty="0">
                <a:solidFill>
                  <a:srgbClr val="FF0000"/>
                </a:solidFill>
              </a:rPr>
              <a:t>./</a:t>
            </a:r>
            <a:r>
              <a:rPr kumimoji="0" lang="en-GB" altLang="en-US" sz="1800" dirty="0" err="1">
                <a:solidFill>
                  <a:srgbClr val="FF0000"/>
                </a:solidFill>
              </a:rPr>
              <a:t>node_modules</a:t>
            </a:r>
            <a:r>
              <a:rPr kumimoji="0" lang="en-GB" altLang="en-US" sz="1800" dirty="0">
                <a:solidFill>
                  <a:srgbClr val="FF0000"/>
                </a:solidFill>
              </a:rPr>
              <a:t>/.bin/</a:t>
            </a:r>
            <a:r>
              <a:rPr kumimoji="0" lang="en-GB" altLang="en-US" sz="1800" dirty="0" err="1">
                <a:solidFill>
                  <a:schemeClr val="accent5">
                    <a:lumMod val="50000"/>
                  </a:schemeClr>
                </a:solidFill>
              </a:rPr>
              <a:t>nodemon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--watch </a:t>
            </a:r>
            <a:r>
              <a:rPr kumimoji="0" lang="en-GB" altLang="en-US" sz="1800" i="1" dirty="0">
                <a:solidFill>
                  <a:schemeClr val="accent5">
                    <a:lumMod val="50000"/>
                  </a:schemeClr>
                </a:solidFill>
              </a:rPr>
              <a:t>dir1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 </a:t>
            </a:r>
            <a:endParaRPr kumimoji="0" lang="en-GB" altLang="en-US" sz="1800" b="0" dirty="0">
              <a:solidFill>
                <a:schemeClr val="bg1"/>
              </a:solidFill>
            </a:endParaRPr>
          </a:p>
        </p:txBody>
      </p:sp>
      <p:sp>
        <p:nvSpPr>
          <p:cNvPr id="10" name="TextBox 6">
            <a:extLst>
              <a:ext uri="{FF2B5EF4-FFF2-40B4-BE49-F238E27FC236}">
                <a16:creationId xmlns:a16="http://schemas.microsoft.com/office/drawing/2014/main" id="{6F935857-A14C-A354-0368-1367EE45738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11247" y="5967373"/>
            <a:ext cx="7908925" cy="369332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</a:t>
            </a:r>
            <a:r>
              <a:rPr kumimoji="0" lang="en-GB" altLang="en-US" sz="1800" dirty="0" err="1">
                <a:solidFill>
                  <a:schemeClr val="accent5">
                    <a:lumMod val="50000"/>
                  </a:schemeClr>
                </a:solidFill>
              </a:rPr>
              <a:t>nodemon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--watch </a:t>
            </a:r>
            <a:r>
              <a:rPr kumimoji="0" lang="en-GB" altLang="en-US" sz="1800" i="1" dirty="0">
                <a:solidFill>
                  <a:schemeClr val="accent5">
                    <a:lumMod val="50000"/>
                  </a:schemeClr>
                </a:solidFill>
              </a:rPr>
              <a:t>dir1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endParaRPr kumimoji="0" lang="en-GB" altLang="en-US" sz="1800" b="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264792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GIT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1579" y="1724025"/>
            <a:ext cx="8037095" cy="4114800"/>
          </a:xfrm>
        </p:spPr>
        <p:txBody>
          <a:bodyPr/>
          <a:lstStyle/>
          <a:p>
            <a:r>
              <a:rPr lang="nb-NO" dirty="0"/>
              <a:t>You can also install a module that is in development from Git, as a .tar file, etc.</a:t>
            </a:r>
          </a:p>
          <a:p>
            <a:endParaRPr lang="nb-NO" dirty="0"/>
          </a:p>
          <a:p>
            <a:r>
              <a:rPr lang="nb-NO" dirty="0"/>
              <a:t>Example: Installing from a Git repository</a:t>
            </a:r>
            <a:br>
              <a:rPr lang="nb-NO" dirty="0"/>
            </a:br>
            <a:br>
              <a:rPr lang="nb-NO" dirty="0"/>
            </a:br>
            <a:r>
              <a:rPr lang="nb-NO" b="1" i="1" dirty="0"/>
              <a:t>$ npm install git+ssh://user@hostname:project.git#tag --save</a:t>
            </a:r>
            <a:br>
              <a:rPr lang="nb-NO" b="1" i="1" dirty="0"/>
            </a:br>
            <a:r>
              <a:rPr lang="nb-NO" b="1" i="1" dirty="0"/>
              <a:t>$ npm install git://github.com/Marak/colors.js#v0.6.0</a:t>
            </a:r>
          </a:p>
          <a:p>
            <a:pPr marL="0" indent="0">
              <a:buNone/>
            </a:pPr>
            <a:r>
              <a:rPr lang="nb-NO" b="1" i="1" dirty="0"/>
              <a:t> </a:t>
            </a:r>
          </a:p>
          <a:p>
            <a:r>
              <a:rPr lang="nb-NO" dirty="0"/>
              <a:t>We will not explore this any further!!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93889649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175" y="0"/>
            <a:ext cx="8686800" cy="615591"/>
          </a:xfrm>
        </p:spPr>
        <p:txBody>
          <a:bodyPr/>
          <a:lstStyle/>
          <a:p>
            <a:r>
              <a:rPr lang="en-GB" dirty="0"/>
              <a:t>Exercise: Create “</a:t>
            </a:r>
            <a:r>
              <a:rPr lang="en-GB" dirty="0" err="1"/>
              <a:t>package.json</a:t>
            </a:r>
            <a:r>
              <a:rPr lang="en-GB" dirty="0"/>
              <a:t>”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9376" y="844550"/>
            <a:ext cx="3527736" cy="4994275"/>
          </a:xfrm>
        </p:spPr>
        <p:txBody>
          <a:bodyPr/>
          <a:lstStyle/>
          <a:p>
            <a:r>
              <a:rPr lang="en-GB" dirty="0"/>
              <a:t>Create a new directory</a:t>
            </a:r>
          </a:p>
          <a:p>
            <a:r>
              <a:rPr lang="en-GB" dirty="0"/>
              <a:t>Use the </a:t>
            </a:r>
            <a:r>
              <a:rPr lang="en-GB" i="1" dirty="0" err="1">
                <a:solidFill>
                  <a:srgbClr val="FF0000"/>
                </a:solidFill>
              </a:rPr>
              <a:t>npm</a:t>
            </a:r>
            <a:r>
              <a:rPr lang="en-GB" i="1" dirty="0">
                <a:solidFill>
                  <a:srgbClr val="FF0000"/>
                </a:solidFill>
              </a:rPr>
              <a:t> </a:t>
            </a:r>
            <a:r>
              <a:rPr lang="en-GB" i="1" dirty="0" err="1">
                <a:solidFill>
                  <a:srgbClr val="FF0000"/>
                </a:solidFill>
              </a:rPr>
              <a:t>init</a:t>
            </a:r>
            <a:r>
              <a:rPr lang="en-GB" i="1" dirty="0">
                <a:solidFill>
                  <a:srgbClr val="FF0000"/>
                </a:solidFill>
              </a:rPr>
              <a:t> </a:t>
            </a:r>
            <a:r>
              <a:rPr lang="en-GB" dirty="0"/>
              <a:t>command….</a:t>
            </a:r>
            <a:br>
              <a:rPr lang="en-GB" i="1" dirty="0">
                <a:solidFill>
                  <a:srgbClr val="FF0000"/>
                </a:solidFill>
              </a:rPr>
            </a:br>
            <a:r>
              <a:rPr lang="en-GB" b="1" dirty="0"/>
              <a:t>EITHER</a:t>
            </a:r>
            <a:r>
              <a:rPr lang="en-GB" dirty="0"/>
              <a:t> specify the</a:t>
            </a:r>
            <a:r>
              <a:rPr lang="en-GB" i="1" dirty="0">
                <a:solidFill>
                  <a:srgbClr val="FF0000"/>
                </a:solidFill>
              </a:rPr>
              <a:t> --yes </a:t>
            </a:r>
            <a:r>
              <a:rPr lang="en-GB" dirty="0"/>
              <a:t>flag </a:t>
            </a:r>
            <a:br>
              <a:rPr lang="en-GB" dirty="0"/>
            </a:br>
            <a:r>
              <a:rPr lang="en-GB" sz="1600" dirty="0"/>
              <a:t>(the --yes option means we can avoid answering a set of questions)</a:t>
            </a:r>
            <a:br>
              <a:rPr lang="en-GB" sz="1600" dirty="0"/>
            </a:br>
            <a:r>
              <a:rPr lang="en-GB" b="1" dirty="0"/>
              <a:t>OR</a:t>
            </a:r>
            <a:r>
              <a:rPr lang="en-GB" dirty="0"/>
              <a:t> answer the questions as shown in previous example</a:t>
            </a:r>
          </a:p>
          <a:p>
            <a:r>
              <a:rPr lang="en-GB" dirty="0"/>
              <a:t>A </a:t>
            </a:r>
            <a:r>
              <a:rPr lang="en-GB" i="1" dirty="0" err="1"/>
              <a:t>package.json</a:t>
            </a:r>
            <a:r>
              <a:rPr lang="en-GB" dirty="0"/>
              <a:t> file should have been created</a:t>
            </a:r>
          </a:p>
          <a:p>
            <a:r>
              <a:rPr lang="en-GB" dirty="0"/>
              <a:t>Open it and see what it contains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701055" y="615591"/>
            <a:ext cx="5377560" cy="6186309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cd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nodetest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init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--yes</a:t>
            </a:r>
          </a:p>
          <a:p>
            <a:r>
              <a:rPr lang="en-GB" dirty="0">
                <a:solidFill>
                  <a:schemeClr val="bg1"/>
                </a:solidFill>
              </a:rPr>
              <a:t>Wrote to ….</a:t>
            </a:r>
            <a:r>
              <a:rPr lang="en-GB" dirty="0" err="1">
                <a:solidFill>
                  <a:schemeClr val="bg1"/>
                </a:solidFill>
              </a:rPr>
              <a:t>nodetest</a:t>
            </a:r>
            <a:r>
              <a:rPr lang="en-GB" dirty="0">
                <a:solidFill>
                  <a:schemeClr val="bg1"/>
                </a:solidFill>
              </a:rPr>
              <a:t>\</a:t>
            </a:r>
            <a:r>
              <a:rPr lang="en-GB" dirty="0" err="1">
                <a:solidFill>
                  <a:schemeClr val="bg1"/>
                </a:solidFill>
              </a:rPr>
              <a:t>package.json</a:t>
            </a:r>
            <a:r>
              <a:rPr lang="en-GB" dirty="0">
                <a:solidFill>
                  <a:schemeClr val="bg1"/>
                </a:solidFill>
              </a:rPr>
              <a:t>:</a:t>
            </a:r>
          </a:p>
          <a:p>
            <a:r>
              <a:rPr lang="en-GB" dirty="0">
                <a:solidFill>
                  <a:schemeClr val="bg1"/>
                </a:solidFill>
              </a:rPr>
              <a:t>{</a:t>
            </a:r>
          </a:p>
          <a:p>
            <a:r>
              <a:rPr lang="en-GB" dirty="0">
                <a:solidFill>
                  <a:schemeClr val="bg1"/>
                </a:solidFill>
              </a:rPr>
              <a:t>  ……. etc.</a:t>
            </a:r>
          </a:p>
          <a:p>
            <a:r>
              <a:rPr lang="en-GB" dirty="0">
                <a:solidFill>
                  <a:schemeClr val="bg1"/>
                </a:solidFill>
              </a:rPr>
              <a:t>}</a:t>
            </a:r>
          </a:p>
          <a:p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ls</a:t>
            </a:r>
          </a:p>
          <a:p>
            <a:r>
              <a:rPr lang="en-GB" dirty="0" err="1">
                <a:solidFill>
                  <a:schemeClr val="bg1"/>
                </a:solidFill>
              </a:rPr>
              <a:t>package.json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cat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package.json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{</a:t>
            </a:r>
          </a:p>
          <a:p>
            <a:r>
              <a:rPr lang="en-GB" dirty="0">
                <a:solidFill>
                  <a:schemeClr val="bg1"/>
                </a:solidFill>
              </a:rPr>
              <a:t>  "name": "</a:t>
            </a:r>
            <a:r>
              <a:rPr lang="en-GB" dirty="0" err="1">
                <a:solidFill>
                  <a:schemeClr val="bg1"/>
                </a:solidFill>
              </a:rPr>
              <a:t>TestAgain</a:t>
            </a:r>
            <a:r>
              <a:rPr lang="en-GB" dirty="0">
                <a:solidFill>
                  <a:schemeClr val="bg1"/>
                </a:solidFill>
              </a:rPr>
              <a:t>",</a:t>
            </a:r>
          </a:p>
          <a:p>
            <a:r>
              <a:rPr lang="en-GB" dirty="0">
                <a:solidFill>
                  <a:schemeClr val="bg1"/>
                </a:solidFill>
              </a:rPr>
              <a:t>  "version": "1.0.0",</a:t>
            </a:r>
          </a:p>
          <a:p>
            <a:r>
              <a:rPr lang="en-GB" dirty="0">
                <a:solidFill>
                  <a:schemeClr val="bg1"/>
                </a:solidFill>
              </a:rPr>
              <a:t>  "description": "",</a:t>
            </a:r>
          </a:p>
          <a:p>
            <a:r>
              <a:rPr lang="en-GB" dirty="0">
                <a:solidFill>
                  <a:schemeClr val="bg1"/>
                </a:solidFill>
              </a:rPr>
              <a:t>  "main": "index.js",</a:t>
            </a:r>
          </a:p>
          <a:p>
            <a:r>
              <a:rPr lang="en-GB" dirty="0">
                <a:solidFill>
                  <a:schemeClr val="bg1"/>
                </a:solidFill>
              </a:rPr>
              <a:t>  "scripts": {</a:t>
            </a:r>
          </a:p>
          <a:p>
            <a:r>
              <a:rPr lang="en-GB" dirty="0">
                <a:solidFill>
                  <a:schemeClr val="bg1"/>
                </a:solidFill>
              </a:rPr>
              <a:t>    "test": "echo \"Error: no test specified\" &amp;&amp; exit 1"</a:t>
            </a:r>
          </a:p>
          <a:p>
            <a:r>
              <a:rPr lang="en-GB" dirty="0">
                <a:solidFill>
                  <a:schemeClr val="bg1"/>
                </a:solidFill>
              </a:rPr>
              <a:t>  },</a:t>
            </a:r>
          </a:p>
          <a:p>
            <a:r>
              <a:rPr lang="en-GB" dirty="0">
                <a:solidFill>
                  <a:schemeClr val="bg1"/>
                </a:solidFill>
              </a:rPr>
              <a:t>  "keywords": [],</a:t>
            </a:r>
          </a:p>
          <a:p>
            <a:r>
              <a:rPr lang="en-GB" dirty="0">
                <a:solidFill>
                  <a:schemeClr val="bg1"/>
                </a:solidFill>
              </a:rPr>
              <a:t>  "author": "",</a:t>
            </a:r>
          </a:p>
          <a:p>
            <a:r>
              <a:rPr lang="en-GB" dirty="0">
                <a:solidFill>
                  <a:schemeClr val="bg1"/>
                </a:solidFill>
              </a:rPr>
              <a:t>  "license": "ISC"</a:t>
            </a:r>
          </a:p>
          <a:p>
            <a:r>
              <a:rPr lang="en-GB" dirty="0">
                <a:solidFill>
                  <a:schemeClr val="bg1"/>
                </a:solidFill>
              </a:rPr>
              <a:t>}</a:t>
            </a:r>
          </a:p>
        </p:txBody>
      </p:sp>
    </p:spTree>
    <p:extLst>
      <p:ext uri="{BB962C8B-B14F-4D97-AF65-F5344CB8AC3E}">
        <p14:creationId xmlns:p14="http://schemas.microsoft.com/office/powerpoint/2010/main" val="204081490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 Install the “print” module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453415"/>
            <a:ext cx="7029450" cy="4385410"/>
          </a:xfrm>
        </p:spPr>
        <p:txBody>
          <a:bodyPr/>
          <a:lstStyle/>
          <a:p>
            <a:r>
              <a:rPr lang="en-GB" dirty="0"/>
              <a:t>Install the “print” node module using </a:t>
            </a:r>
            <a:r>
              <a:rPr lang="en-GB" dirty="0" err="1"/>
              <a:t>npm</a:t>
            </a:r>
            <a:br>
              <a:rPr lang="en-GB" dirty="0"/>
            </a:br>
            <a:br>
              <a:rPr lang="en-GB" dirty="0"/>
            </a:br>
            <a:br>
              <a:rPr lang="en-GB" dirty="0"/>
            </a:br>
            <a:r>
              <a:rPr lang="en-GB" sz="1600" dirty="0"/>
              <a:t>This is not a very interesting module, it provides a function called “print” allows us to display things to the screen</a:t>
            </a:r>
          </a:p>
          <a:p>
            <a:endParaRPr lang="en-GB" dirty="0"/>
          </a:p>
          <a:p>
            <a:r>
              <a:rPr lang="en-GB" dirty="0"/>
              <a:t>We can execute this “function” in interactive JS like this: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424538" y="2030925"/>
            <a:ext cx="7031255" cy="369332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$ 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install print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424538" y="3772495"/>
            <a:ext cx="7031255" cy="1754326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$  node</a:t>
            </a:r>
          </a:p>
          <a:p>
            <a:r>
              <a:rPr lang="en-GB" dirty="0">
                <a:solidFill>
                  <a:schemeClr val="bg1"/>
                </a:solidFill>
              </a:rPr>
              <a:t>&gt; </a:t>
            </a:r>
            <a:r>
              <a:rPr lang="en-GB" dirty="0" err="1">
                <a:solidFill>
                  <a:schemeClr val="bg1"/>
                </a:solidFill>
              </a:rPr>
              <a:t>const</a:t>
            </a:r>
            <a:r>
              <a:rPr lang="en-GB" dirty="0">
                <a:solidFill>
                  <a:schemeClr val="bg1"/>
                </a:solidFill>
              </a:rPr>
              <a:t> print = require("print")</a:t>
            </a:r>
          </a:p>
          <a:p>
            <a:r>
              <a:rPr lang="en-GB" dirty="0">
                <a:solidFill>
                  <a:srgbClr val="FFC000"/>
                </a:solidFill>
              </a:rPr>
              <a:t>undefined</a:t>
            </a:r>
          </a:p>
          <a:p>
            <a:r>
              <a:rPr lang="en-GB" dirty="0">
                <a:solidFill>
                  <a:schemeClr val="bg1"/>
                </a:solidFill>
              </a:rPr>
              <a:t>&gt; print("Hello")</a:t>
            </a:r>
          </a:p>
          <a:p>
            <a:r>
              <a:rPr lang="en-GB" dirty="0">
                <a:solidFill>
                  <a:srgbClr val="FFC000"/>
                </a:solidFill>
              </a:rPr>
              <a:t>'"Hello"'</a:t>
            </a:r>
          </a:p>
          <a:p>
            <a:r>
              <a:rPr lang="en-GB" dirty="0">
                <a:solidFill>
                  <a:schemeClr val="bg1"/>
                </a:solidFill>
              </a:rPr>
              <a:t>&gt; .exit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695121" y="4327898"/>
            <a:ext cx="269416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Note: we use “require” to load the node module we just installed</a:t>
            </a:r>
          </a:p>
        </p:txBody>
      </p:sp>
      <p:cxnSp>
        <p:nvCxnSpPr>
          <p:cNvPr id="9" name="Elbow Connector 8"/>
          <p:cNvCxnSpPr/>
          <p:nvPr/>
        </p:nvCxnSpPr>
        <p:spPr bwMode="auto">
          <a:xfrm rot="10800000">
            <a:off x="3627783" y="4443521"/>
            <a:ext cx="2057400" cy="352839"/>
          </a:xfrm>
          <a:prstGeom prst="bentConnector3">
            <a:avLst>
              <a:gd name="adj1" fmla="val 100000"/>
            </a:avLst>
          </a:prstGeom>
          <a:solidFill>
            <a:schemeClr val="accent1"/>
          </a:solidFill>
          <a:ln w="22225" cap="flat" cmpd="sng" algn="ctr">
            <a:solidFill>
              <a:schemeClr val="bg1"/>
            </a:solidFill>
            <a:prstDash val="solid"/>
            <a:round/>
            <a:headEnd type="none" w="med" len="med"/>
            <a:tailEnd type="arrow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90442440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 Check installed packages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1099524"/>
            <a:ext cx="7029450" cy="1929777"/>
          </a:xfrm>
        </p:spPr>
        <p:txBody>
          <a:bodyPr/>
          <a:lstStyle/>
          <a:p>
            <a:r>
              <a:rPr lang="en-GB" dirty="0"/>
              <a:t>List all the installed packages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Open </a:t>
            </a:r>
            <a:r>
              <a:rPr lang="en-GB" dirty="0" err="1"/>
              <a:t>package.json</a:t>
            </a:r>
            <a:r>
              <a:rPr lang="en-GB" dirty="0"/>
              <a:t> to see the installed packages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212783" y="1683470"/>
            <a:ext cx="7031255" cy="646331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ls</a:t>
            </a:r>
          </a:p>
          <a:p>
            <a:r>
              <a:rPr lang="en-GB" dirty="0">
                <a:solidFill>
                  <a:schemeClr val="bg1"/>
                </a:solidFill>
              </a:rPr>
              <a:t>`-- print@1.1.0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212783" y="3168721"/>
            <a:ext cx="6332419" cy="3139321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 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cat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package.json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{</a:t>
            </a:r>
          </a:p>
          <a:p>
            <a:r>
              <a:rPr lang="en-GB" dirty="0">
                <a:solidFill>
                  <a:schemeClr val="bg1"/>
                </a:solidFill>
              </a:rPr>
              <a:t>  "name": "</a:t>
            </a:r>
            <a:r>
              <a:rPr lang="en-GB" dirty="0" err="1">
                <a:solidFill>
                  <a:schemeClr val="bg1"/>
                </a:solidFill>
              </a:rPr>
              <a:t>TestAgain</a:t>
            </a:r>
            <a:r>
              <a:rPr lang="en-GB" dirty="0">
                <a:solidFill>
                  <a:schemeClr val="bg1"/>
                </a:solidFill>
              </a:rPr>
              <a:t>",</a:t>
            </a:r>
          </a:p>
          <a:p>
            <a:r>
              <a:rPr lang="en-GB" dirty="0">
                <a:solidFill>
                  <a:schemeClr val="bg1"/>
                </a:solidFill>
              </a:rPr>
              <a:t>  "version": "1.0.0",</a:t>
            </a:r>
          </a:p>
          <a:p>
            <a:r>
              <a:rPr lang="en-GB" dirty="0">
                <a:solidFill>
                  <a:schemeClr val="bg1"/>
                </a:solidFill>
              </a:rPr>
              <a:t>……</a:t>
            </a:r>
          </a:p>
          <a:p>
            <a:r>
              <a:rPr lang="en-GB" dirty="0">
                <a:solidFill>
                  <a:schemeClr val="bg1"/>
                </a:solidFill>
              </a:rPr>
              <a:t>  },</a:t>
            </a:r>
          </a:p>
          <a:p>
            <a:r>
              <a:rPr lang="en-GB" dirty="0">
                <a:solidFill>
                  <a:schemeClr val="bg1"/>
                </a:solidFill>
              </a:rPr>
              <a:t>  ….</a:t>
            </a:r>
          </a:p>
          <a:p>
            <a:r>
              <a:rPr lang="en-GB" dirty="0">
                <a:solidFill>
                  <a:schemeClr val="bg1"/>
                </a:solidFill>
              </a:rPr>
              <a:t>  "dependencies": {</a:t>
            </a:r>
          </a:p>
          <a:p>
            <a:r>
              <a:rPr lang="en-GB" dirty="0">
                <a:solidFill>
                  <a:srgbClr val="FF0000"/>
                </a:solidFill>
              </a:rPr>
              <a:t>    "print": "^1.2.0"</a:t>
            </a:r>
          </a:p>
          <a:p>
            <a:r>
              <a:rPr lang="en-GB" dirty="0">
                <a:solidFill>
                  <a:schemeClr val="bg1"/>
                </a:solidFill>
              </a:rPr>
              <a:t>  }</a:t>
            </a:r>
          </a:p>
          <a:p>
            <a:r>
              <a:rPr lang="en-GB" dirty="0">
                <a:solidFill>
                  <a:schemeClr val="bg1"/>
                </a:solidFill>
              </a:rPr>
              <a:t>}</a:t>
            </a:r>
          </a:p>
        </p:txBody>
      </p:sp>
      <p:sp>
        <p:nvSpPr>
          <p:cNvPr id="9" name="Right Brace 8"/>
          <p:cNvSpPr/>
          <p:nvPr/>
        </p:nvSpPr>
        <p:spPr bwMode="auto">
          <a:xfrm>
            <a:off x="3809065" y="5104933"/>
            <a:ext cx="336589" cy="819033"/>
          </a:xfrm>
          <a:prstGeom prst="rightBrace">
            <a:avLst/>
          </a:prstGeom>
          <a:noFill/>
          <a:ln w="2857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ctr" anchorCtr="0" compatLnSpc="1">
            <a:prstTxWarp prst="textNoShape">
              <a:avLst/>
            </a:prstTxWarp>
          </a:bodyPr>
          <a:lstStyle/>
          <a:p>
            <a:pPr marL="0" marR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Helvetica" panose="020B0604020202020204" pitchFamily="34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4347607" y="5191283"/>
            <a:ext cx="261417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0000"/>
                </a:solidFill>
              </a:rPr>
              <a:t>Note: the “print” module is now a dependency</a:t>
            </a:r>
          </a:p>
        </p:txBody>
      </p:sp>
    </p:spTree>
    <p:extLst>
      <p:ext uri="{BB962C8B-B14F-4D97-AF65-F5344CB8AC3E}">
        <p14:creationId xmlns:p14="http://schemas.microsoft.com/office/powerpoint/2010/main" val="293307474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Install Modules from </a:t>
            </a:r>
            <a:r>
              <a:rPr lang="en-GB" dirty="0" err="1"/>
              <a:t>package.json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If you have been given a </a:t>
            </a:r>
            <a:r>
              <a:rPr lang="en-GB" dirty="0" err="1"/>
              <a:t>package.json</a:t>
            </a:r>
            <a:r>
              <a:rPr lang="en-GB" dirty="0"/>
              <a:t> file, you should be able to install all the modules it contains using </a:t>
            </a:r>
            <a:r>
              <a:rPr lang="en-GB" dirty="0" err="1"/>
              <a:t>npm</a:t>
            </a:r>
            <a:r>
              <a:rPr lang="en-GB" dirty="0"/>
              <a:t> install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948088" y="2873136"/>
            <a:ext cx="7031255" cy="646331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$ </a:t>
            </a:r>
            <a:r>
              <a:rPr lang="en-GB" dirty="0">
                <a:solidFill>
                  <a:schemeClr val="bg1"/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install</a:t>
            </a:r>
          </a:p>
          <a:p>
            <a:r>
              <a:rPr lang="en-GB" dirty="0">
                <a:solidFill>
                  <a:schemeClr val="bg1"/>
                </a:solidFill>
              </a:rPr>
              <a:t>Installs the modules</a:t>
            </a:r>
          </a:p>
        </p:txBody>
      </p:sp>
    </p:spTree>
    <p:extLst>
      <p:ext uri="{BB962C8B-B14F-4D97-AF65-F5344CB8AC3E}">
        <p14:creationId xmlns:p14="http://schemas.microsoft.com/office/powerpoint/2010/main" val="17363467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Updating Modules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Check for outdated dependencies in </a:t>
            </a:r>
            <a:r>
              <a:rPr lang="en-GB" dirty="0" err="1"/>
              <a:t>package.json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Updating modules</a:t>
            </a:r>
          </a:p>
          <a:p>
            <a:endParaRPr lang="en-GB" dirty="0"/>
          </a:p>
          <a:p>
            <a:endParaRPr lang="en-GB" dirty="0"/>
          </a:p>
          <a:p>
            <a:pPr lvl="1"/>
            <a:r>
              <a:rPr lang="en-GB" dirty="0"/>
              <a:t>Shorthand form</a:t>
            </a:r>
          </a:p>
          <a:p>
            <a:endParaRPr lang="en-GB" dirty="0"/>
          </a:p>
          <a:p>
            <a:r>
              <a:rPr lang="en-GB" dirty="0"/>
              <a:t>Update all dependencies in </a:t>
            </a:r>
            <a:r>
              <a:rPr lang="en-GB" dirty="0" err="1"/>
              <a:t>package.json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155031" y="2261931"/>
            <a:ext cx="7031255" cy="369332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 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outdated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1155030" y="3402475"/>
            <a:ext cx="7031255" cy="923330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 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update print     </a:t>
            </a:r>
            <a:r>
              <a:rPr lang="en-GB" dirty="0">
                <a:solidFill>
                  <a:srgbClr val="FF0000"/>
                </a:solidFill>
                <a:sym typeface="Wingdings" panose="05000000000000000000" pitchFamily="2" charset="2"/>
              </a:rPr>
              <a:t> update the “print” module</a:t>
            </a:r>
            <a:br>
              <a:rPr lang="en-GB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OR</a:t>
            </a:r>
          </a:p>
          <a:p>
            <a:r>
              <a:rPr lang="en-GB" dirty="0">
                <a:solidFill>
                  <a:schemeClr val="bg1"/>
                </a:solidFill>
              </a:rPr>
              <a:t>$ 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up print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155030" y="5205280"/>
            <a:ext cx="7031255" cy="369332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 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update</a:t>
            </a:r>
          </a:p>
        </p:txBody>
      </p:sp>
    </p:spTree>
    <p:extLst>
      <p:ext uri="{BB962C8B-B14F-4D97-AF65-F5344CB8AC3E}">
        <p14:creationId xmlns:p14="http://schemas.microsoft.com/office/powerpoint/2010/main" val="18888497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Node Modules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755583"/>
            <a:ext cx="7029450" cy="5083242"/>
          </a:xfrm>
        </p:spPr>
        <p:txBody>
          <a:bodyPr/>
          <a:lstStyle/>
          <a:p>
            <a:r>
              <a:rPr lang="en-GB" dirty="0"/>
              <a:t>There are a lot of node modules, check out </a:t>
            </a:r>
            <a:r>
              <a:rPr lang="en-GB" dirty="0">
                <a:hlinkClick r:id="rId2"/>
              </a:rPr>
              <a:t>https://www.npmjs.com/</a:t>
            </a:r>
            <a:endParaRPr lang="en-GB" dirty="0"/>
          </a:p>
          <a:p>
            <a:r>
              <a:rPr lang="en-GB" dirty="0"/>
              <a:t>Some useful modules:</a:t>
            </a:r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12507598"/>
              </p:ext>
            </p:extLst>
          </p:nvPr>
        </p:nvGraphicFramePr>
        <p:xfrm>
          <a:off x="149192" y="1947277"/>
          <a:ext cx="8874492" cy="47548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690210">
                  <a:extLst>
                    <a:ext uri="{9D8B030D-6E8A-4147-A177-3AD203B41FA5}">
                      <a16:colId xmlns:a16="http://schemas.microsoft.com/office/drawing/2014/main" val="847620719"/>
                    </a:ext>
                  </a:extLst>
                </a:gridCol>
                <a:gridCol w="7184282">
                  <a:extLst>
                    <a:ext uri="{9D8B030D-6E8A-4147-A177-3AD203B41FA5}">
                      <a16:colId xmlns:a16="http://schemas.microsoft.com/office/drawing/2014/main" val="339567688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b="1" dirty="0"/>
                        <a:t>path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Used for handling and transforming file paths</a:t>
                      </a:r>
                    </a:p>
                    <a:p>
                      <a:r>
                        <a:rPr lang="en-GB" dirty="0"/>
                        <a:t>e.g. </a:t>
                      </a:r>
                      <a:r>
                        <a:rPr lang="en-GB" dirty="0" err="1"/>
                        <a:t>path.join</a:t>
                      </a:r>
                      <a:r>
                        <a:rPr lang="en-GB" dirty="0"/>
                        <a:t>(part1, part2,</a:t>
                      </a:r>
                      <a:r>
                        <a:rPr lang="en-GB" baseline="0" dirty="0"/>
                        <a:t> </a:t>
                      </a:r>
                      <a:r>
                        <a:rPr lang="en-GB" baseline="0" dirty="0" err="1"/>
                        <a:t>etc</a:t>
                      </a:r>
                      <a:r>
                        <a:rPr lang="en-GB" baseline="0" dirty="0"/>
                        <a:t>)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4950969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b="1" dirty="0"/>
                        <a:t>fs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File I/O using simple wrappers around standard POSIX functions</a:t>
                      </a:r>
                    </a:p>
                    <a:p>
                      <a:r>
                        <a:rPr lang="en-GB" dirty="0"/>
                        <a:t>e.g. </a:t>
                      </a:r>
                      <a:r>
                        <a:rPr lang="en-GB" dirty="0" err="1"/>
                        <a:t>fs.open</a:t>
                      </a:r>
                      <a:r>
                        <a:rPr lang="en-GB" dirty="0"/>
                        <a:t>(path, flags[, mode], </a:t>
                      </a:r>
                      <a:r>
                        <a:rPr lang="en-GB" dirty="0" err="1"/>
                        <a:t>callback</a:t>
                      </a:r>
                      <a:r>
                        <a:rPr lang="en-GB" dirty="0"/>
                        <a:t>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174499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b="1" dirty="0"/>
                        <a:t>express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</a:t>
                      </a:r>
                      <a:r>
                        <a:rPr lang="en-GB" baseline="0" dirty="0"/>
                        <a:t> web development framework, t</a:t>
                      </a:r>
                      <a:r>
                        <a:rPr lang="en-GB" dirty="0"/>
                        <a:t>he de-facto standard for the majority of Node.js applications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308104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b="1" dirty="0"/>
                        <a:t>connect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An extensible HTTP server framework for Node.js, providing a collection of high performance “plugins”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331438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b="1" dirty="0"/>
                        <a:t>socket.io</a:t>
                      </a:r>
                      <a:r>
                        <a:rPr lang="en-GB" dirty="0"/>
                        <a:t> and </a:t>
                      </a:r>
                      <a:r>
                        <a:rPr lang="en-GB" b="1" dirty="0" err="1"/>
                        <a:t>sockjs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/>
                        <a:t>Websockets</a:t>
                      </a:r>
                      <a:r>
                        <a:rPr lang="en-GB" dirty="0"/>
                        <a:t> components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537921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b="1" dirty="0"/>
                        <a:t>forever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Most common utility for ensuring that a given node script runs continuously. Keeps your Node.js process up in production in the face of any unexpected failures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4583245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en-GB" b="1" dirty="0"/>
                        <a:t>moment</a:t>
                      </a:r>
                      <a:r>
                        <a:rPr lang="en-GB" dirty="0"/>
                        <a:t> </a:t>
                      </a:r>
                      <a:endParaRPr lang="en-GB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 date library for parsing, validating, manipulating, and formatting dates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347331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80172597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Creating a Network Service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844551"/>
            <a:ext cx="7029450" cy="878372"/>
          </a:xfrm>
        </p:spPr>
        <p:txBody>
          <a:bodyPr/>
          <a:lstStyle/>
          <a:p>
            <a:r>
              <a:rPr lang="en-GB" dirty="0"/>
              <a:t>A network service can be created in Node.js using the “server” class and then executed as a standard .</a:t>
            </a:r>
            <a:r>
              <a:rPr lang="en-GB" dirty="0" err="1"/>
              <a:t>js</a:t>
            </a:r>
            <a:r>
              <a:rPr lang="en-GB" dirty="0"/>
              <a:t> file</a:t>
            </a:r>
          </a:p>
          <a:p>
            <a:endParaRPr lang="en-GB" dirty="0"/>
          </a:p>
          <a:p>
            <a:r>
              <a:rPr lang="en-GB" dirty="0"/>
              <a:t>Example: display “Hello World” on webpage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 err="1"/>
              <a:t>Youffffffffff</a:t>
            </a: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Execute service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79376" y="2651761"/>
            <a:ext cx="5200082" cy="286232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err="1"/>
              <a:t>const</a:t>
            </a:r>
            <a:r>
              <a:rPr lang="en-GB" dirty="0"/>
              <a:t> http = require('http'); </a:t>
            </a:r>
          </a:p>
          <a:p>
            <a:r>
              <a:rPr lang="en-GB" dirty="0"/>
              <a:t>server = </a:t>
            </a:r>
            <a:r>
              <a:rPr lang="en-GB" dirty="0" err="1"/>
              <a:t>http.createServer</a:t>
            </a:r>
            <a:r>
              <a:rPr lang="en-GB" dirty="0"/>
              <a:t>(function (</a:t>
            </a:r>
            <a:r>
              <a:rPr lang="en-GB" dirty="0" err="1"/>
              <a:t>req</a:t>
            </a:r>
            <a:r>
              <a:rPr lang="en-GB" dirty="0"/>
              <a:t>, res) { </a:t>
            </a:r>
          </a:p>
          <a:p>
            <a:r>
              <a:rPr lang="en-GB" dirty="0"/>
              <a:t>  </a:t>
            </a:r>
            <a:r>
              <a:rPr lang="en-GB" dirty="0" err="1"/>
              <a:t>res.writeHead</a:t>
            </a:r>
            <a:r>
              <a:rPr lang="en-GB" dirty="0"/>
              <a:t>(200, {'Content-Type': 'text/plain'}); </a:t>
            </a:r>
          </a:p>
          <a:p>
            <a:r>
              <a:rPr lang="en-GB" dirty="0"/>
              <a:t>  </a:t>
            </a:r>
            <a:r>
              <a:rPr lang="en-GB" dirty="0" err="1"/>
              <a:t>res.end</a:t>
            </a:r>
            <a:r>
              <a:rPr lang="en-GB" dirty="0"/>
              <a:t>('Hello, World!\n'); </a:t>
            </a:r>
          </a:p>
          <a:p>
            <a:r>
              <a:rPr lang="en-GB" dirty="0"/>
              <a:t>});</a:t>
            </a:r>
          </a:p>
          <a:p>
            <a:endParaRPr lang="en-GB" dirty="0"/>
          </a:p>
          <a:p>
            <a:r>
              <a:rPr lang="en-GB" dirty="0" err="1"/>
              <a:t>server.listen</a:t>
            </a:r>
            <a:r>
              <a:rPr lang="en-GB" dirty="0"/>
              <a:t>(8124, '127.0.0.1‘, () =&gt;</a:t>
            </a:r>
          </a:p>
          <a:p>
            <a:r>
              <a:rPr lang="en-GB" dirty="0"/>
              <a:t>{</a:t>
            </a:r>
          </a:p>
          <a:p>
            <a:r>
              <a:rPr lang="en-GB" dirty="0"/>
              <a:t>    console.log(‘Server running‘);</a:t>
            </a:r>
          </a:p>
          <a:p>
            <a:r>
              <a:rPr lang="en-GB" dirty="0"/>
              <a:t>});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1309036" y="2282429"/>
            <a:ext cx="11208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u="sng" dirty="0"/>
              <a:t>server.js</a:t>
            </a:r>
          </a:p>
        </p:txBody>
      </p:sp>
      <p:sp>
        <p:nvSpPr>
          <p:cNvPr id="8" name="TextBox 6"/>
          <p:cNvSpPr txBox="1">
            <a:spLocks noChangeArrowheads="1"/>
          </p:cNvSpPr>
          <p:nvPr/>
        </p:nvSpPr>
        <p:spPr bwMode="auto">
          <a:xfrm>
            <a:off x="1386038" y="5960220"/>
            <a:ext cx="5020059" cy="646331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node server.js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Server running at http://127.0.0.1:8124</a:t>
            </a:r>
            <a:endParaRPr kumimoji="0" lang="en-GB" altLang="en-US" sz="1800" b="0" dirty="0">
              <a:solidFill>
                <a:schemeClr val="bg1"/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896067" y="3651896"/>
            <a:ext cx="5293895" cy="2308324"/>
          </a:xfrm>
          <a:prstGeom prst="rect">
            <a:avLst/>
          </a:prstGeom>
          <a:solidFill>
            <a:schemeClr val="bg1"/>
          </a:solidFill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err="1"/>
              <a:t>const</a:t>
            </a:r>
            <a:r>
              <a:rPr lang="en-GB" dirty="0"/>
              <a:t> http = require('http'); </a:t>
            </a:r>
          </a:p>
          <a:p>
            <a:r>
              <a:rPr lang="en-GB" dirty="0" err="1"/>
              <a:t>const</a:t>
            </a:r>
            <a:r>
              <a:rPr lang="en-GB" dirty="0"/>
              <a:t> server = </a:t>
            </a:r>
            <a:r>
              <a:rPr lang="en-GB" dirty="0" err="1"/>
              <a:t>http.createServer</a:t>
            </a:r>
            <a:r>
              <a:rPr lang="en-GB" dirty="0"/>
              <a:t>(); </a:t>
            </a:r>
          </a:p>
          <a:p>
            <a:r>
              <a:rPr lang="en-GB" i="1" dirty="0" err="1"/>
              <a:t>server</a:t>
            </a:r>
            <a:r>
              <a:rPr lang="en-GB" b="1" i="1" dirty="0" err="1">
                <a:solidFill>
                  <a:srgbClr val="FF0000"/>
                </a:solidFill>
              </a:rPr>
              <a:t>.on</a:t>
            </a:r>
            <a:r>
              <a:rPr lang="en-GB" i="1" dirty="0"/>
              <a:t>(</a:t>
            </a:r>
            <a:r>
              <a:rPr lang="en-GB" i="1" dirty="0">
                <a:solidFill>
                  <a:srgbClr val="00B0F0"/>
                </a:solidFill>
              </a:rPr>
              <a:t>'request'</a:t>
            </a:r>
            <a:r>
              <a:rPr lang="en-GB" i="1" dirty="0"/>
              <a:t>,  (</a:t>
            </a:r>
            <a:r>
              <a:rPr lang="en-GB" i="1" dirty="0" err="1"/>
              <a:t>req</a:t>
            </a:r>
            <a:r>
              <a:rPr lang="en-GB" i="1" dirty="0"/>
              <a:t>, res) </a:t>
            </a:r>
            <a:r>
              <a:rPr lang="en-GB" dirty="0"/>
              <a:t>=&gt; { </a:t>
            </a:r>
          </a:p>
          <a:p>
            <a:r>
              <a:rPr lang="en-GB" dirty="0"/>
              <a:t>  </a:t>
            </a:r>
            <a:r>
              <a:rPr lang="en-GB" dirty="0" err="1"/>
              <a:t>res.writeHead</a:t>
            </a:r>
            <a:r>
              <a:rPr lang="en-GB" dirty="0"/>
              <a:t>(200, {'Content-Type': 'text/plain'}); </a:t>
            </a:r>
          </a:p>
          <a:p>
            <a:r>
              <a:rPr lang="en-GB" dirty="0"/>
              <a:t>  </a:t>
            </a:r>
            <a:r>
              <a:rPr lang="en-GB" dirty="0" err="1"/>
              <a:t>res.end</a:t>
            </a:r>
            <a:r>
              <a:rPr lang="en-GB" dirty="0"/>
              <a:t>('Hello, World!\n'); </a:t>
            </a:r>
          </a:p>
          <a:p>
            <a:r>
              <a:rPr lang="en-GB" dirty="0"/>
              <a:t>}); </a:t>
            </a:r>
          </a:p>
          <a:p>
            <a:r>
              <a:rPr lang="en-GB" dirty="0" err="1"/>
              <a:t>server.listen</a:t>
            </a:r>
            <a:r>
              <a:rPr lang="en-GB" dirty="0"/>
              <a:t>(8124, '127.0.0.1'); </a:t>
            </a:r>
          </a:p>
          <a:p>
            <a:r>
              <a:rPr lang="en-GB" dirty="0"/>
              <a:t>console.log('Server running');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941770" y="2505498"/>
            <a:ext cx="300220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You can see the event handling more clearly in </a:t>
            </a:r>
            <a:r>
              <a:rPr lang="en-GB"/>
              <a:t>this equivalent approach</a:t>
            </a:r>
            <a:endParaRPr lang="en-GB" dirty="0"/>
          </a:p>
        </p:txBody>
      </p:sp>
      <p:cxnSp>
        <p:nvCxnSpPr>
          <p:cNvPr id="11" name="Straight Arrow Connector 10"/>
          <p:cNvCxnSpPr>
            <a:stCxn id="9" idx="2"/>
          </p:cNvCxnSpPr>
          <p:nvPr/>
        </p:nvCxnSpPr>
        <p:spPr bwMode="auto">
          <a:xfrm flipH="1">
            <a:off x="7399683" y="3428828"/>
            <a:ext cx="43190" cy="223068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3347334744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47750" y="976108"/>
            <a:ext cx="7029450" cy="4862717"/>
          </a:xfrm>
        </p:spPr>
        <p:txBody>
          <a:bodyPr/>
          <a:lstStyle/>
          <a:p>
            <a:r>
              <a:rPr lang="en-GB" dirty="0"/>
              <a:t>Create a “server.js” file in your “</a:t>
            </a:r>
            <a:r>
              <a:rPr lang="en-GB" dirty="0" err="1"/>
              <a:t>nodetest</a:t>
            </a:r>
            <a:r>
              <a:rPr lang="en-GB" dirty="0"/>
              <a:t>” directory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Execute the server.js file</a:t>
            </a: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1829637" y="1453582"/>
            <a:ext cx="5872640" cy="2585323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 err="1"/>
              <a:t>const</a:t>
            </a:r>
            <a:r>
              <a:rPr lang="en-GB" dirty="0"/>
              <a:t> http = require('http'); </a:t>
            </a:r>
          </a:p>
          <a:p>
            <a:r>
              <a:rPr lang="en-GB" dirty="0"/>
              <a:t>server = </a:t>
            </a:r>
            <a:r>
              <a:rPr lang="en-GB" dirty="0" err="1">
                <a:solidFill>
                  <a:srgbClr val="FF0000"/>
                </a:solidFill>
              </a:rPr>
              <a:t>http.createServer</a:t>
            </a:r>
            <a:r>
              <a:rPr lang="en-GB" dirty="0"/>
              <a:t>( (</a:t>
            </a:r>
            <a:r>
              <a:rPr lang="en-GB" dirty="0" err="1"/>
              <a:t>req</a:t>
            </a:r>
            <a:r>
              <a:rPr lang="en-GB" dirty="0"/>
              <a:t>, res) =&gt; { </a:t>
            </a:r>
          </a:p>
          <a:p>
            <a:r>
              <a:rPr lang="en-GB" dirty="0"/>
              <a:t>  </a:t>
            </a:r>
            <a:r>
              <a:rPr lang="en-GB" dirty="0" err="1"/>
              <a:t>res.writeHead</a:t>
            </a:r>
            <a:r>
              <a:rPr lang="en-GB" dirty="0"/>
              <a:t>(200, {'Content-Type': 'text/plain'}); </a:t>
            </a:r>
          </a:p>
          <a:p>
            <a:r>
              <a:rPr lang="en-GB" dirty="0"/>
              <a:t>  </a:t>
            </a:r>
            <a:r>
              <a:rPr lang="en-GB" dirty="0" err="1"/>
              <a:t>res.end</a:t>
            </a:r>
            <a:r>
              <a:rPr lang="en-GB" dirty="0"/>
              <a:t>('Hello, World!\n'); </a:t>
            </a:r>
          </a:p>
          <a:p>
            <a:r>
              <a:rPr lang="en-GB" dirty="0"/>
              <a:t>});</a:t>
            </a:r>
          </a:p>
          <a:p>
            <a:endParaRPr lang="en-GB" dirty="0"/>
          </a:p>
          <a:p>
            <a:r>
              <a:rPr lang="en-GB" dirty="0" err="1">
                <a:solidFill>
                  <a:srgbClr val="FF0000"/>
                </a:solidFill>
              </a:rPr>
              <a:t>server.listen</a:t>
            </a:r>
            <a:r>
              <a:rPr lang="en-GB" dirty="0"/>
              <a:t>(8124, '127.0.0.1', () =&gt; {</a:t>
            </a:r>
          </a:p>
          <a:p>
            <a:r>
              <a:rPr lang="en-GB" dirty="0"/>
              <a:t>    console.log('Server running http://127.0.0.1:8124');</a:t>
            </a:r>
          </a:p>
          <a:p>
            <a:r>
              <a:rPr lang="en-GB" dirty="0"/>
              <a:t>});</a:t>
            </a:r>
          </a:p>
        </p:txBody>
      </p:sp>
      <p:sp>
        <p:nvSpPr>
          <p:cNvPr id="6" name="TextBox 6"/>
          <p:cNvSpPr txBox="1">
            <a:spLocks noChangeArrowheads="1"/>
          </p:cNvSpPr>
          <p:nvPr/>
        </p:nvSpPr>
        <p:spPr bwMode="auto">
          <a:xfrm>
            <a:off x="1919648" y="5091035"/>
            <a:ext cx="5020059" cy="646331"/>
          </a:xfrm>
          <a:prstGeom prst="rect">
            <a:avLst/>
          </a:prstGeom>
          <a:solidFill>
            <a:srgbClr val="00000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$ node server.js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Server running at http://127.0.0.1:8124</a:t>
            </a:r>
            <a:endParaRPr kumimoji="0" lang="en-GB" altLang="en-US" sz="1800" b="0" dirty="0">
              <a:solidFill>
                <a:schemeClr val="bg1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4881066" y="5854661"/>
            <a:ext cx="216597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b="1" dirty="0"/>
              <a:t>&lt;Ctrl&gt;+&lt;C&gt; to exit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8105E00-C92F-EA3C-9707-22AE9259BF18}"/>
              </a:ext>
            </a:extLst>
          </p:cNvPr>
          <p:cNvSpPr txBox="1"/>
          <p:nvPr/>
        </p:nvSpPr>
        <p:spPr>
          <a:xfrm>
            <a:off x="7792929" y="1019175"/>
            <a:ext cx="1351071" cy="101566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i="1" dirty="0"/>
              <a:t>Notice how I have replace the anonymous function with a lambda function</a:t>
            </a:r>
          </a:p>
        </p:txBody>
      </p:sp>
      <p:cxnSp>
        <p:nvCxnSpPr>
          <p:cNvPr id="10" name="Connector: Elbow 9">
            <a:extLst>
              <a:ext uri="{FF2B5EF4-FFF2-40B4-BE49-F238E27FC236}">
                <a16:creationId xmlns:a16="http://schemas.microsoft.com/office/drawing/2014/main" id="{A5725B59-6475-C79F-A532-85C14A7EECBC}"/>
              </a:ext>
            </a:extLst>
          </p:cNvPr>
          <p:cNvCxnSpPr>
            <a:stCxn id="8" idx="1"/>
          </p:cNvCxnSpPr>
          <p:nvPr/>
        </p:nvCxnSpPr>
        <p:spPr bwMode="auto">
          <a:xfrm rot="10800000" flipV="1">
            <a:off x="5822303" y="1527007"/>
            <a:ext cx="1970627" cy="252030"/>
          </a:xfrm>
          <a:prstGeom prst="bentConnector3">
            <a:avLst>
              <a:gd name="adj1" fmla="val 99874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281745299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88D9188-B8A2-3172-D895-7A9381BA7C8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Node Package Execute (</a:t>
            </a:r>
            <a:r>
              <a:rPr lang="en-GB" dirty="0" err="1"/>
              <a:t>npx</a:t>
            </a:r>
            <a:r>
              <a:rPr lang="en-GB" dirty="0"/>
              <a:t>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AC1BEE-DEBC-7F9D-A405-05CFC7AD1B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7175" y="747132"/>
            <a:ext cx="8629650" cy="1853203"/>
          </a:xfrm>
        </p:spPr>
        <p:txBody>
          <a:bodyPr/>
          <a:lstStyle/>
          <a:p>
            <a:r>
              <a:rPr lang="en-GB" b="1" dirty="0" err="1"/>
              <a:t>npx</a:t>
            </a:r>
            <a:r>
              <a:rPr lang="en-GB" dirty="0"/>
              <a:t> comes with </a:t>
            </a:r>
            <a:r>
              <a:rPr lang="en-GB" b="1" dirty="0" err="1"/>
              <a:t>npm</a:t>
            </a:r>
            <a:r>
              <a:rPr lang="en-GB" b="1" dirty="0"/>
              <a:t> </a:t>
            </a:r>
            <a:r>
              <a:rPr lang="en-GB" dirty="0"/>
              <a:t>version 5.2.0 and above</a:t>
            </a:r>
          </a:p>
          <a:p>
            <a:r>
              <a:rPr lang="en-GB" b="1" dirty="0" err="1"/>
              <a:t>npx</a:t>
            </a:r>
            <a:r>
              <a:rPr lang="en-GB" dirty="0"/>
              <a:t> can execute any package that from the </a:t>
            </a:r>
            <a:r>
              <a:rPr lang="en-GB" dirty="0" err="1"/>
              <a:t>npm</a:t>
            </a:r>
            <a:r>
              <a:rPr lang="en-GB" dirty="0"/>
              <a:t> registry without even installing that package. </a:t>
            </a:r>
          </a:p>
          <a:p>
            <a:r>
              <a:rPr lang="en-GB" dirty="0"/>
              <a:t>The </a:t>
            </a:r>
            <a:r>
              <a:rPr lang="en-GB" b="1" dirty="0" err="1"/>
              <a:t>npx</a:t>
            </a:r>
            <a:r>
              <a:rPr lang="en-GB" dirty="0"/>
              <a:t> is useful during for a single time use package. </a:t>
            </a:r>
            <a:br>
              <a:rPr lang="en-GB" dirty="0"/>
            </a:br>
            <a:r>
              <a:rPr lang="en-GB" dirty="0"/>
              <a:t>Packages used by </a:t>
            </a:r>
            <a:r>
              <a:rPr lang="en-GB" dirty="0" err="1"/>
              <a:t>npx</a:t>
            </a:r>
            <a:r>
              <a:rPr lang="en-GB" dirty="0"/>
              <a:t> are not installed globally but local </a:t>
            </a:r>
            <a:r>
              <a:rPr lang="en-GB" dirty="0" err="1"/>
              <a:t>devDependencies</a:t>
            </a:r>
            <a:r>
              <a:rPr lang="en-GB" dirty="0"/>
              <a:t> instead.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655EC09-4B78-A4BB-A884-C657C386A23B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CAFF1B0F-BFCD-30B7-8673-236D89F6B8EC}"/>
              </a:ext>
            </a:extLst>
          </p:cNvPr>
          <p:cNvGrpSpPr/>
          <p:nvPr/>
        </p:nvGrpSpPr>
        <p:grpSpPr>
          <a:xfrm>
            <a:off x="672771" y="5958998"/>
            <a:ext cx="7031255" cy="738664"/>
            <a:chOff x="1222359" y="4006829"/>
            <a:chExt cx="7031255" cy="738664"/>
          </a:xfrm>
        </p:grpSpPr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AD8FB61C-6241-A8C3-CE0B-BF0F40E8DC35}"/>
                </a:ext>
              </a:extLst>
            </p:cNvPr>
            <p:cNvSpPr txBox="1"/>
            <p:nvPr/>
          </p:nvSpPr>
          <p:spPr>
            <a:xfrm>
              <a:off x="1222359" y="4006829"/>
              <a:ext cx="5557932" cy="369332"/>
            </a:xfrm>
            <a:prstGeom prst="rect">
              <a:avLst/>
            </a:prstGeom>
            <a:noFill/>
            <a:ln>
              <a:noFill/>
            </a:ln>
          </p:spPr>
          <p:txBody>
            <a:bodyPr wrap="none" rtlCol="0">
              <a:spAutoFit/>
            </a:bodyPr>
            <a:lstStyle/>
            <a:p>
              <a:r>
                <a:rPr lang="en-GB" dirty="0"/>
                <a:t>Note: If </a:t>
              </a:r>
              <a:r>
                <a:rPr lang="en-GB" dirty="0" err="1"/>
                <a:t>npx</a:t>
              </a:r>
              <a:r>
                <a:rPr lang="en-GB" dirty="0"/>
                <a:t> is not installed, you can install it like this:</a:t>
              </a:r>
            </a:p>
          </p:txBody>
        </p:sp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BFEB7282-6B88-7BE8-9650-C99953A04389}"/>
                </a:ext>
              </a:extLst>
            </p:cNvPr>
            <p:cNvSpPr txBox="1"/>
            <p:nvPr/>
          </p:nvSpPr>
          <p:spPr>
            <a:xfrm>
              <a:off x="1222359" y="4376161"/>
              <a:ext cx="7031255" cy="369332"/>
            </a:xfrm>
            <a:prstGeom prst="rect">
              <a:avLst/>
            </a:prstGeom>
            <a:solidFill>
              <a:srgbClr val="000000"/>
            </a:solidFill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en-GB" dirty="0">
                  <a:solidFill>
                    <a:schemeClr val="bg1"/>
                  </a:solidFill>
                </a:rPr>
                <a:t>$  </a:t>
              </a:r>
              <a:r>
                <a:rPr lang="en-GB" dirty="0" err="1">
                  <a:solidFill>
                    <a:schemeClr val="accent1">
                      <a:lumMod val="50000"/>
                    </a:schemeClr>
                  </a:solidFill>
                </a:rPr>
                <a:t>npm</a:t>
              </a:r>
              <a:r>
                <a:rPr lang="en-GB" dirty="0">
                  <a:solidFill>
                    <a:schemeClr val="accent1">
                      <a:lumMod val="50000"/>
                    </a:schemeClr>
                  </a:solidFill>
                </a:rPr>
                <a:t> install -g </a:t>
              </a:r>
              <a:r>
                <a:rPr lang="en-GB" dirty="0" err="1">
                  <a:solidFill>
                    <a:schemeClr val="accent1">
                      <a:lumMod val="50000"/>
                    </a:schemeClr>
                  </a:solidFill>
                </a:rPr>
                <a:t>npx</a:t>
              </a:r>
              <a:endParaRPr lang="en-GB" dirty="0">
                <a:solidFill>
                  <a:schemeClr val="accent1">
                    <a:lumMod val="50000"/>
                  </a:schemeClr>
                </a:solidFill>
              </a:endParaRPr>
            </a:p>
          </p:txBody>
        </p:sp>
      </p:grp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CE398F2D-B96E-EB51-9E8F-E5EB1036F6CC}"/>
              </a:ext>
            </a:extLst>
          </p:cNvPr>
          <p:cNvSpPr txBox="1">
            <a:spLocks/>
          </p:cNvSpPr>
          <p:nvPr/>
        </p:nvSpPr>
        <p:spPr bwMode="auto">
          <a:xfrm>
            <a:off x="516423" y="2771412"/>
            <a:ext cx="8077989" cy="3112966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u="sng" dirty="0"/>
              <a:t>Example:</a:t>
            </a:r>
            <a:r>
              <a:rPr lang="en-GB" sz="1600" dirty="0"/>
              <a:t> </a:t>
            </a:r>
            <a:r>
              <a:rPr lang="en-GB" sz="1600" i="1" dirty="0"/>
              <a:t>Create React App is a comfortable environment for learning React, and is the best way to start building a new single-page application in React.</a:t>
            </a:r>
          </a:p>
          <a:p>
            <a:r>
              <a:rPr lang="en-GB" sz="1600" b="1" dirty="0"/>
              <a:t>Either: </a:t>
            </a:r>
            <a:r>
              <a:rPr lang="en-GB" sz="1600" dirty="0"/>
              <a:t>use </a:t>
            </a:r>
            <a:r>
              <a:rPr lang="en-GB" sz="1600" b="1" dirty="0" err="1"/>
              <a:t>npm</a:t>
            </a:r>
            <a:r>
              <a:rPr lang="en-GB" sz="1600" dirty="0"/>
              <a:t> to install the create-react-app package </a:t>
            </a:r>
            <a:br>
              <a:rPr lang="en-GB" sz="1600" dirty="0"/>
            </a:br>
            <a:r>
              <a:rPr lang="en-GB" sz="1600" dirty="0"/>
              <a:t>Then create the react app by executing this package</a:t>
            </a:r>
          </a:p>
          <a:p>
            <a:endParaRPr lang="en-GB" sz="1600" dirty="0"/>
          </a:p>
          <a:p>
            <a:endParaRPr lang="en-GB" sz="1600" dirty="0"/>
          </a:p>
          <a:p>
            <a:endParaRPr lang="en-GB" sz="1600" dirty="0"/>
          </a:p>
          <a:p>
            <a:r>
              <a:rPr lang="en-GB" sz="1600" b="1" dirty="0"/>
              <a:t>OR: </a:t>
            </a:r>
            <a:r>
              <a:rPr lang="en-GB" sz="1600" dirty="0"/>
              <a:t>use </a:t>
            </a:r>
            <a:r>
              <a:rPr lang="en-GB" sz="1600" b="1" dirty="0" err="1"/>
              <a:t>npx</a:t>
            </a:r>
            <a:r>
              <a:rPr lang="en-GB" sz="1600" dirty="0"/>
              <a:t> to create the react app by executing the create-react-app package </a:t>
            </a:r>
            <a:r>
              <a:rPr lang="en-GB" sz="1600" i="1" dirty="0"/>
              <a:t>but temporarily installing it</a:t>
            </a:r>
            <a:r>
              <a:rPr lang="en-GB" sz="1600" dirty="0"/>
              <a:t> because we hardly ever use this package</a:t>
            </a:r>
            <a:endParaRPr lang="en-GB" sz="1600" i="1" dirty="0"/>
          </a:p>
          <a:p>
            <a:endParaRPr lang="en-GB" sz="1600" dirty="0"/>
          </a:p>
        </p:txBody>
      </p:sp>
      <p:sp>
        <p:nvSpPr>
          <p:cNvPr id="11" name="TextBox 6">
            <a:extLst>
              <a:ext uri="{FF2B5EF4-FFF2-40B4-BE49-F238E27FC236}">
                <a16:creationId xmlns:a16="http://schemas.microsoft.com/office/drawing/2014/main" id="{4D1A8F56-A847-44E9-8FEF-6F2D92CD4CD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476056" y="3982623"/>
            <a:ext cx="5020059" cy="646331"/>
          </a:xfrm>
          <a:prstGeom prst="rect">
            <a:avLst/>
          </a:prstGeom>
          <a:solidFill>
            <a:srgbClr val="000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$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kumimoji="0" lang="en-GB" altLang="en-US" sz="1800" dirty="0" err="1">
                <a:solidFill>
                  <a:schemeClr val="accent1">
                    <a:lumMod val="50000"/>
                  </a:schemeClr>
                </a:solidFill>
              </a:rPr>
              <a:t>npm</a:t>
            </a:r>
            <a:r>
              <a:rPr kumimoji="0" lang="en-GB" altLang="en-US" sz="1800" dirty="0">
                <a:solidFill>
                  <a:schemeClr val="accent1">
                    <a:lumMod val="50000"/>
                  </a:schemeClr>
                </a:solidFill>
              </a:rPr>
              <a:t> install create-react-app</a:t>
            </a:r>
          </a:p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$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kumimoji="0" lang="en-GB" altLang="en-US" sz="1800" b="0" dirty="0">
                <a:solidFill>
                  <a:schemeClr val="accent1">
                    <a:lumMod val="50000"/>
                  </a:schemeClr>
                </a:solidFill>
              </a:rPr>
              <a:t>create-react-app </a:t>
            </a:r>
            <a:r>
              <a:rPr kumimoji="0" lang="en-GB" altLang="en-US" sz="1800" b="0" dirty="0" err="1">
                <a:solidFill>
                  <a:schemeClr val="accent1">
                    <a:lumMod val="50000"/>
                  </a:schemeClr>
                </a:solidFill>
              </a:rPr>
              <a:t>myApp</a:t>
            </a:r>
            <a:endParaRPr kumimoji="0" lang="en-GB" altLang="en-US" sz="1800" b="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2" name="TextBox 6">
            <a:extLst>
              <a:ext uri="{FF2B5EF4-FFF2-40B4-BE49-F238E27FC236}">
                <a16:creationId xmlns:a16="http://schemas.microsoft.com/office/drawing/2014/main" id="{610CDB90-E6D2-EF8F-D6A5-9C52A1C7F26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527175" y="5366365"/>
            <a:ext cx="5020059" cy="369332"/>
          </a:xfrm>
          <a:prstGeom prst="rect">
            <a:avLst/>
          </a:prstGeom>
          <a:solidFill>
            <a:srgbClr val="000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$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kumimoji="0" lang="en-GB" altLang="en-US" sz="1800" dirty="0" err="1">
                <a:solidFill>
                  <a:schemeClr val="accent1">
                    <a:lumMod val="50000"/>
                  </a:schemeClr>
                </a:solidFill>
              </a:rPr>
              <a:t>npx</a:t>
            </a:r>
            <a:r>
              <a:rPr kumimoji="0" lang="en-GB" altLang="en-US" sz="18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kumimoji="0" lang="en-GB" altLang="en-US" sz="1800" b="0" dirty="0">
                <a:solidFill>
                  <a:schemeClr val="accent1">
                    <a:lumMod val="50000"/>
                  </a:schemeClr>
                </a:solidFill>
              </a:rPr>
              <a:t>create-react-app </a:t>
            </a:r>
            <a:r>
              <a:rPr kumimoji="0" lang="en-GB" altLang="en-US" sz="1800" b="0" dirty="0" err="1">
                <a:solidFill>
                  <a:schemeClr val="accent1">
                    <a:lumMod val="50000"/>
                  </a:schemeClr>
                </a:solidFill>
              </a:rPr>
              <a:t>myApp</a:t>
            </a:r>
            <a:endParaRPr kumimoji="0" lang="en-GB" altLang="en-US" sz="1800" b="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89A027F-1EE8-58C1-DA39-8587413D2AB3}"/>
              </a:ext>
            </a:extLst>
          </p:cNvPr>
          <p:cNvSpPr txBox="1"/>
          <p:nvPr/>
        </p:nvSpPr>
        <p:spPr>
          <a:xfrm>
            <a:off x="6457654" y="5853600"/>
            <a:ext cx="248632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i="1" dirty="0"/>
              <a:t>https://www.geeksforgeeks.org/what-are-the-differences-between-npm-and-npx/</a:t>
            </a:r>
          </a:p>
        </p:txBody>
      </p:sp>
    </p:spTree>
    <p:extLst>
      <p:ext uri="{BB962C8B-B14F-4D97-AF65-F5344CB8AC3E}">
        <p14:creationId xmlns:p14="http://schemas.microsoft.com/office/powerpoint/2010/main" val="398850099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50D1EA-70C0-7731-B7D4-A8934E3902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npx</a:t>
            </a:r>
            <a:r>
              <a:rPr lang="en-GB" dirty="0"/>
              <a:t> Example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CDB9B9A-9F82-7AB3-9622-095427E8B9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41196" y="2325486"/>
            <a:ext cx="4202779" cy="1069646"/>
          </a:xfrm>
        </p:spPr>
        <p:txBody>
          <a:bodyPr/>
          <a:lstStyle/>
          <a:p>
            <a:pPr marL="0" indent="0">
              <a:buNone/>
            </a:pPr>
            <a:r>
              <a:rPr lang="en-GB" u="sng" dirty="0"/>
              <a:t>ALTERNATIVE</a:t>
            </a:r>
          </a:p>
          <a:p>
            <a:r>
              <a:rPr lang="en-GB" dirty="0"/>
              <a:t>Using </a:t>
            </a:r>
            <a:r>
              <a:rPr lang="en-GB" b="1" dirty="0" err="1"/>
              <a:t>npx</a:t>
            </a:r>
            <a:r>
              <a:rPr lang="en-GB" dirty="0"/>
              <a:t> to execute a local install of </a:t>
            </a:r>
            <a:r>
              <a:rPr lang="en-GB" dirty="0" err="1"/>
              <a:t>cowsay</a:t>
            </a:r>
            <a:r>
              <a:rPr lang="en-GB" dirty="0"/>
              <a:t> package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BA1DE32-39FD-DC51-4C02-BB05EBBACB4A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 dirty="0"/>
              <a:t>WEB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5BEDA0E1-46C7-8DEC-C2C7-AFED0FAE4A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29973" y="39333"/>
            <a:ext cx="2867605" cy="1997714"/>
          </a:xfrm>
          <a:prstGeom prst="rect">
            <a:avLst/>
          </a:prstGeom>
        </p:spPr>
      </p:pic>
      <p:grpSp>
        <p:nvGrpSpPr>
          <p:cNvPr id="18" name="Group 17">
            <a:extLst>
              <a:ext uri="{FF2B5EF4-FFF2-40B4-BE49-F238E27FC236}">
                <a16:creationId xmlns:a16="http://schemas.microsoft.com/office/drawing/2014/main" id="{B386AC90-7CD9-576C-792A-AF35A20D0439}"/>
              </a:ext>
            </a:extLst>
          </p:cNvPr>
          <p:cNvGrpSpPr/>
          <p:nvPr/>
        </p:nvGrpSpPr>
        <p:grpSpPr>
          <a:xfrm>
            <a:off x="0" y="844550"/>
            <a:ext cx="4314676" cy="4674597"/>
            <a:chOff x="0" y="844550"/>
            <a:chExt cx="4314676" cy="4674597"/>
          </a:xfrm>
        </p:grpSpPr>
        <p:sp>
          <p:nvSpPr>
            <p:cNvPr id="5" name="Content Placeholder 2">
              <a:extLst>
                <a:ext uri="{FF2B5EF4-FFF2-40B4-BE49-F238E27FC236}">
                  <a16:creationId xmlns:a16="http://schemas.microsoft.com/office/drawing/2014/main" id="{52BE5D7B-BA42-5E5E-F958-4BE948F8096F}"/>
                </a:ext>
              </a:extLst>
            </p:cNvPr>
            <p:cNvSpPr txBox="1">
              <a:spLocks/>
            </p:cNvSpPr>
            <p:nvPr/>
          </p:nvSpPr>
          <p:spPr bwMode="auto">
            <a:xfrm>
              <a:off x="0" y="844550"/>
              <a:ext cx="4314676" cy="41148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lvl1pPr marL="342900" indent="-342900" algn="l" rtl="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742950" indent="-285750" algn="l" rtl="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lr>
                  <a:schemeClr val="hlink"/>
                </a:buClr>
                <a:buChar char="–"/>
                <a:defRPr kumimoji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rtl="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GB" b="1" dirty="0" err="1"/>
                <a:t>cowsay</a:t>
              </a:r>
              <a:r>
                <a:rPr lang="en-GB" dirty="0"/>
                <a:t> is a configurable talking cow</a:t>
              </a:r>
            </a:p>
            <a:p>
              <a:endParaRPr lang="en-GB" dirty="0"/>
            </a:p>
            <a:p>
              <a:endParaRPr lang="en-GB" dirty="0"/>
            </a:p>
            <a:p>
              <a:endParaRPr lang="en-GB" dirty="0"/>
            </a:p>
          </p:txBody>
        </p:sp>
        <p:sp>
          <p:nvSpPr>
            <p:cNvPr id="8" name="TextBox 6">
              <a:extLst>
                <a:ext uri="{FF2B5EF4-FFF2-40B4-BE49-F238E27FC236}">
                  <a16:creationId xmlns:a16="http://schemas.microsoft.com/office/drawing/2014/main" id="{9A5C3D99-239E-778F-E0A5-A34BB28925E2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26520" y="1634977"/>
              <a:ext cx="3082726" cy="369332"/>
            </a:xfrm>
            <a:prstGeom prst="rect">
              <a:avLst/>
            </a:prstGeom>
            <a:solidFill>
              <a:srgbClr val="000000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squar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  <a:defRPr/>
              </a:pPr>
              <a:r>
                <a:rPr kumimoji="0" lang="en-GB" altLang="en-US" sz="1800" dirty="0">
                  <a:solidFill>
                    <a:schemeClr val="bg1"/>
                  </a:solidFill>
                </a:rPr>
                <a:t>$</a:t>
              </a:r>
              <a:r>
                <a:rPr kumimoji="0" lang="en-GB" altLang="en-US" sz="1800" dirty="0">
                  <a:solidFill>
                    <a:schemeClr val="accent5">
                      <a:lumMod val="50000"/>
                    </a:schemeClr>
                  </a:solidFill>
                </a:rPr>
                <a:t> </a:t>
              </a:r>
              <a:r>
                <a:rPr kumimoji="0" lang="en-GB" altLang="en-US" sz="1800" dirty="0" err="1">
                  <a:solidFill>
                    <a:schemeClr val="accent1">
                      <a:lumMod val="50000"/>
                    </a:schemeClr>
                  </a:solidFill>
                </a:rPr>
                <a:t>npm</a:t>
              </a:r>
              <a:r>
                <a:rPr kumimoji="0" lang="en-GB" altLang="en-US" sz="1800" dirty="0">
                  <a:solidFill>
                    <a:schemeClr val="accent1">
                      <a:lumMod val="50000"/>
                    </a:schemeClr>
                  </a:solidFill>
                </a:rPr>
                <a:t> install -g </a:t>
              </a:r>
              <a:r>
                <a:rPr kumimoji="0" lang="en-GB" altLang="en-US" sz="1800" dirty="0" err="1">
                  <a:solidFill>
                    <a:schemeClr val="accent1">
                      <a:lumMod val="50000"/>
                    </a:schemeClr>
                  </a:solidFill>
                </a:rPr>
                <a:t>cowsay</a:t>
              </a:r>
              <a:endParaRPr kumimoji="0" lang="en-GB" altLang="en-US" sz="1800" b="0" dirty="0">
                <a:solidFill>
                  <a:schemeClr val="accent1">
                    <a:lumMod val="50000"/>
                  </a:schemeClr>
                </a:solidFill>
              </a:endParaRP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21E853D0-E639-5F8B-5F4A-8CE050BDA047}"/>
                </a:ext>
              </a:extLst>
            </p:cNvPr>
            <p:cNvSpPr txBox="1"/>
            <p:nvPr/>
          </p:nvSpPr>
          <p:spPr>
            <a:xfrm>
              <a:off x="107397" y="2583474"/>
              <a:ext cx="3834704" cy="2246769"/>
            </a:xfrm>
            <a:prstGeom prst="rect">
              <a:avLst/>
            </a:prstGeom>
            <a:solidFill>
              <a:schemeClr val="accent2">
                <a:lumMod val="20000"/>
                <a:lumOff val="80000"/>
              </a:schemeClr>
            </a:solidFill>
          </p:spPr>
          <p:txBody>
            <a:bodyPr wrap="none" rtlCol="0">
              <a:spAutoFit/>
            </a:bodyPr>
            <a:lstStyle/>
            <a:p>
              <a:r>
                <a:rPr lang="en-GB" sz="2000" dirty="0"/>
                <a:t>var </a:t>
              </a:r>
              <a:r>
                <a:rPr lang="en-GB" sz="2000" dirty="0" err="1"/>
                <a:t>cowsay</a:t>
              </a:r>
              <a:r>
                <a:rPr lang="en-GB" sz="2000" dirty="0"/>
                <a:t> = require("</a:t>
              </a:r>
              <a:r>
                <a:rPr lang="en-GB" sz="2000" dirty="0" err="1"/>
                <a:t>cowsay</a:t>
              </a:r>
              <a:r>
                <a:rPr lang="en-GB" sz="2000" dirty="0"/>
                <a:t>");</a:t>
              </a:r>
            </a:p>
            <a:p>
              <a:endParaRPr lang="en-GB" sz="2000" dirty="0"/>
            </a:p>
            <a:p>
              <a:r>
                <a:rPr lang="en-GB" sz="2000" dirty="0"/>
                <a:t>console.log(</a:t>
              </a:r>
              <a:r>
                <a:rPr lang="en-GB" sz="2000" dirty="0" err="1"/>
                <a:t>cowsay.say</a:t>
              </a:r>
              <a:r>
                <a:rPr lang="en-GB" sz="2000" dirty="0"/>
                <a:t>({</a:t>
              </a:r>
            </a:p>
            <a:p>
              <a:r>
                <a:rPr lang="en-GB" sz="2000" dirty="0"/>
                <a:t>    text : "I'm a </a:t>
              </a:r>
              <a:r>
                <a:rPr lang="en-GB" sz="2000" dirty="0" err="1"/>
                <a:t>moooodule</a:t>
              </a:r>
              <a:r>
                <a:rPr lang="en-GB" sz="2000" dirty="0"/>
                <a:t>",</a:t>
              </a:r>
            </a:p>
            <a:p>
              <a:r>
                <a:rPr lang="en-GB" sz="2000" dirty="0"/>
                <a:t>    e : "</a:t>
              </a:r>
              <a:r>
                <a:rPr lang="en-GB" sz="2000" dirty="0" err="1"/>
                <a:t>oO</a:t>
              </a:r>
              <a:r>
                <a:rPr lang="en-GB" sz="2000" dirty="0"/>
                <a:t>",</a:t>
              </a:r>
            </a:p>
            <a:p>
              <a:r>
                <a:rPr lang="en-GB" sz="2000" dirty="0"/>
                <a:t>    T : "U "</a:t>
              </a:r>
            </a:p>
            <a:p>
              <a:r>
                <a:rPr lang="en-GB" sz="2000" dirty="0"/>
                <a:t>}));</a:t>
              </a:r>
            </a:p>
          </p:txBody>
        </p:sp>
        <p:sp>
          <p:nvSpPr>
            <p:cNvPr id="13" name="TextBox 6">
              <a:extLst>
                <a:ext uri="{FF2B5EF4-FFF2-40B4-BE49-F238E27FC236}">
                  <a16:creationId xmlns:a16="http://schemas.microsoft.com/office/drawing/2014/main" id="{525EDF84-5732-71E3-77C7-EF9785CC6177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07397" y="5149815"/>
              <a:ext cx="3082726" cy="369332"/>
            </a:xfrm>
            <a:prstGeom prst="rect">
              <a:avLst/>
            </a:prstGeom>
            <a:solidFill>
              <a:srgbClr val="000000"/>
            </a:solidFill>
            <a:ln w="9525">
              <a:solidFill>
                <a:srgbClr val="000000"/>
              </a:solidFill>
              <a:miter lim="800000"/>
              <a:headEnd/>
              <a:tailEnd/>
            </a:ln>
          </p:spPr>
          <p:txBody>
            <a:bodyPr wrap="square">
              <a:spAutoFit/>
            </a:bodyPr>
            <a:lstStyle>
              <a:lvl1pPr>
                <a:spcBef>
                  <a:spcPct val="20000"/>
                </a:spcBef>
                <a:buClr>
                  <a:schemeClr val="folHlink"/>
                </a:buClr>
                <a:buSzPct val="90000"/>
                <a:buFont typeface="Monotype Sorts" pitchFamily="2" charset="2"/>
                <a:buChar char="n"/>
                <a:defRPr kumimoji="1" sz="2000">
                  <a:solidFill>
                    <a:schemeClr val="tx1"/>
                  </a:solidFill>
                  <a:latin typeface="Helvetica" panose="020B0604020202020204" pitchFamily="34" charset="0"/>
                </a:defRPr>
              </a:lvl1pPr>
              <a:lvl2pPr marL="742950" indent="-285750">
                <a:spcBef>
                  <a:spcPct val="20000"/>
                </a:spcBef>
                <a:buClr>
                  <a:schemeClr val="accent2"/>
                </a:buClr>
                <a:buSzPct val="90000"/>
                <a:buFont typeface="Monotype Sorts" pitchFamily="2" charset="2"/>
                <a:buChar char="F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2pPr>
              <a:lvl3pPr marL="1143000" indent="-228600">
                <a:spcBef>
                  <a:spcPct val="20000"/>
                </a:spcBef>
                <a:buClr>
                  <a:srgbClr val="33CC33"/>
                </a:buClr>
                <a:buSzPct val="90000"/>
                <a:buFont typeface="Monotype Sorts" pitchFamily="2" charset="2"/>
                <a:buChar char="4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3pPr>
              <a:lvl4pPr marL="1600200" indent="-228600">
                <a:spcBef>
                  <a:spcPct val="20000"/>
                </a:spcBef>
                <a:buClr>
                  <a:schemeClr val="hlink"/>
                </a:buClr>
                <a:buChar char="–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4pPr>
              <a:lvl5pPr marL="2057400" indent="-228600">
                <a:spcBef>
                  <a:spcPct val="20000"/>
                </a:spcBef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kumimoji="1">
                  <a:solidFill>
                    <a:schemeClr val="tx1"/>
                  </a:solidFill>
                  <a:latin typeface="Helvetica" panose="020B0604020202020204" pitchFamily="34" charset="0"/>
                </a:defRPr>
              </a:lvl9pPr>
            </a:lstStyle>
            <a:p>
              <a:pPr>
                <a:spcBef>
                  <a:spcPct val="0"/>
                </a:spcBef>
                <a:buClrTx/>
                <a:buSzTx/>
                <a:buFontTx/>
                <a:buNone/>
                <a:defRPr/>
              </a:pPr>
              <a:r>
                <a:rPr kumimoji="0" lang="en-GB" altLang="en-US" sz="1800" dirty="0">
                  <a:solidFill>
                    <a:schemeClr val="bg1"/>
                  </a:solidFill>
                </a:rPr>
                <a:t>$</a:t>
              </a:r>
              <a:r>
                <a:rPr kumimoji="0" lang="en-GB" altLang="en-US" sz="1800" dirty="0">
                  <a:solidFill>
                    <a:schemeClr val="accent5">
                      <a:lumMod val="50000"/>
                    </a:schemeClr>
                  </a:solidFill>
                </a:rPr>
                <a:t> </a:t>
              </a:r>
              <a:r>
                <a:rPr kumimoji="0" lang="en-GB" altLang="en-US" sz="1800" dirty="0" err="1">
                  <a:solidFill>
                    <a:schemeClr val="accent1">
                      <a:lumMod val="50000"/>
                    </a:schemeClr>
                  </a:solidFill>
                </a:rPr>
                <a:t>cowsay</a:t>
              </a:r>
              <a:r>
                <a:rPr kumimoji="0" lang="en-GB" altLang="en-US" sz="1800" dirty="0">
                  <a:solidFill>
                    <a:schemeClr val="accent1">
                      <a:lumMod val="50000"/>
                    </a:schemeClr>
                  </a:solidFill>
                </a:rPr>
                <a:t> </a:t>
              </a:r>
              <a:r>
                <a:rPr kumimoji="0" lang="en-GB" altLang="en-US" sz="1800" b="0" dirty="0">
                  <a:solidFill>
                    <a:schemeClr val="accent1">
                      <a:lumMod val="50000"/>
                    </a:schemeClr>
                  </a:solidFill>
                </a:rPr>
                <a:t>"</a:t>
              </a:r>
              <a:r>
                <a:rPr kumimoji="0" lang="en-GB" altLang="en-US" sz="1800" dirty="0">
                  <a:solidFill>
                    <a:schemeClr val="accent1">
                      <a:lumMod val="50000"/>
                    </a:schemeClr>
                  </a:solidFill>
                </a:rPr>
                <a:t>I'm a </a:t>
              </a:r>
              <a:r>
                <a:rPr kumimoji="0" lang="en-GB" altLang="en-US" sz="1800" dirty="0" err="1">
                  <a:solidFill>
                    <a:schemeClr val="accent1">
                      <a:lumMod val="50000"/>
                    </a:schemeClr>
                  </a:solidFill>
                </a:rPr>
                <a:t>moooodule</a:t>
              </a:r>
              <a:r>
                <a:rPr kumimoji="0" lang="en-GB" altLang="en-US" sz="1800" b="0" dirty="0">
                  <a:solidFill>
                    <a:schemeClr val="accent1">
                      <a:lumMod val="50000"/>
                    </a:schemeClr>
                  </a:solidFill>
                </a:rPr>
                <a:t>"</a:t>
              </a:r>
            </a:p>
          </p:txBody>
        </p: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D9900EE8-EFCE-6701-600F-059C5A9D8A53}"/>
                </a:ext>
              </a:extLst>
            </p:cNvPr>
            <p:cNvSpPr txBox="1"/>
            <p:nvPr/>
          </p:nvSpPr>
          <p:spPr>
            <a:xfrm>
              <a:off x="53945" y="2244429"/>
              <a:ext cx="158248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i="1" dirty="0"/>
                <a:t>As a package</a:t>
              </a:r>
            </a:p>
          </p:txBody>
        </p:sp>
        <p:sp>
          <p:nvSpPr>
            <p:cNvPr id="15" name="TextBox 14">
              <a:extLst>
                <a:ext uri="{FF2B5EF4-FFF2-40B4-BE49-F238E27FC236}">
                  <a16:creationId xmlns:a16="http://schemas.microsoft.com/office/drawing/2014/main" id="{ACE2FE83-3CDA-94EE-920B-8CA5E3E5CC72}"/>
                </a:ext>
              </a:extLst>
            </p:cNvPr>
            <p:cNvSpPr txBox="1"/>
            <p:nvPr/>
          </p:nvSpPr>
          <p:spPr>
            <a:xfrm>
              <a:off x="66276" y="4839238"/>
              <a:ext cx="3005951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i="1" dirty="0"/>
                <a:t>Execute package in the CLI</a:t>
              </a:r>
            </a:p>
          </p:txBody>
        </p:sp>
      </p:grpSp>
      <p:sp>
        <p:nvSpPr>
          <p:cNvPr id="19" name="TextBox 6">
            <a:extLst>
              <a:ext uri="{FF2B5EF4-FFF2-40B4-BE49-F238E27FC236}">
                <a16:creationId xmlns:a16="http://schemas.microsoft.com/office/drawing/2014/main" id="{A6F21A3B-2890-0836-7D02-155D44A285F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64209" y="3395132"/>
            <a:ext cx="4156751" cy="369332"/>
          </a:xfrm>
          <a:prstGeom prst="rect">
            <a:avLst/>
          </a:prstGeom>
          <a:solidFill>
            <a:srgbClr val="000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$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kumimoji="0" lang="en-GB" altLang="en-US" sz="1800" dirty="0" err="1">
                <a:solidFill>
                  <a:schemeClr val="accent1">
                    <a:lumMod val="50000"/>
                  </a:schemeClr>
                </a:solidFill>
              </a:rPr>
              <a:t>npx</a:t>
            </a:r>
            <a:r>
              <a:rPr kumimoji="0" lang="en-GB" altLang="en-US" sz="18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kumimoji="0" lang="en-GB" altLang="en-US" sz="1800" dirty="0" err="1">
                <a:solidFill>
                  <a:schemeClr val="accent1">
                    <a:lumMod val="50000"/>
                  </a:schemeClr>
                </a:solidFill>
              </a:rPr>
              <a:t>cowsay</a:t>
            </a:r>
            <a:r>
              <a:rPr kumimoji="0" lang="en-GB" altLang="en-US" sz="18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kumimoji="0" lang="en-GB" altLang="en-US" sz="1800" b="0" dirty="0">
                <a:solidFill>
                  <a:schemeClr val="accent1">
                    <a:lumMod val="50000"/>
                  </a:schemeClr>
                </a:solidFill>
              </a:rPr>
              <a:t>"</a:t>
            </a:r>
            <a:r>
              <a:rPr kumimoji="0" lang="en-GB" altLang="en-US" sz="1800" dirty="0">
                <a:solidFill>
                  <a:schemeClr val="accent1">
                    <a:lumMod val="50000"/>
                  </a:schemeClr>
                </a:solidFill>
              </a:rPr>
              <a:t>I'm a </a:t>
            </a:r>
            <a:r>
              <a:rPr kumimoji="0" lang="en-GB" altLang="en-US" sz="1800" dirty="0" err="1">
                <a:solidFill>
                  <a:schemeClr val="accent1">
                    <a:lumMod val="50000"/>
                  </a:schemeClr>
                </a:solidFill>
              </a:rPr>
              <a:t>moooodule</a:t>
            </a:r>
            <a:r>
              <a:rPr kumimoji="0" lang="en-GB" altLang="en-US" sz="1800" b="0" dirty="0">
                <a:solidFill>
                  <a:schemeClr val="accent1">
                    <a:lumMod val="50000"/>
                  </a:schemeClr>
                </a:solidFill>
              </a:rPr>
              <a:t>"</a:t>
            </a:r>
          </a:p>
        </p:txBody>
      </p:sp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753EC794-593F-FCAF-124E-C4904A1EFB91}"/>
              </a:ext>
            </a:extLst>
          </p:cNvPr>
          <p:cNvSpPr txBox="1">
            <a:spLocks/>
          </p:cNvSpPr>
          <p:nvPr/>
        </p:nvSpPr>
        <p:spPr bwMode="auto">
          <a:xfrm>
            <a:off x="4687744" y="3857370"/>
            <a:ext cx="4202779" cy="22734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hlink"/>
              </a:buClr>
              <a:buChar char="–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You can install multiple packages to execute the command. </a:t>
            </a:r>
            <a:br>
              <a:rPr lang="en-GB" dirty="0"/>
            </a:br>
            <a:r>
              <a:rPr lang="en-GB" sz="1600" dirty="0"/>
              <a:t>Use the -c flag to execute a string inside an </a:t>
            </a:r>
            <a:r>
              <a:rPr lang="en-GB" sz="1600" dirty="0" err="1"/>
              <a:t>npm</a:t>
            </a:r>
            <a:r>
              <a:rPr lang="en-GB" sz="1600" dirty="0"/>
              <a:t> run-script-like shell environment. The first item in the string is the command.  </a:t>
            </a:r>
            <a:endParaRPr lang="en-GB" dirty="0"/>
          </a:p>
        </p:txBody>
      </p:sp>
      <p:sp>
        <p:nvSpPr>
          <p:cNvPr id="22" name="TextBox 6">
            <a:extLst>
              <a:ext uri="{FF2B5EF4-FFF2-40B4-BE49-F238E27FC236}">
                <a16:creationId xmlns:a16="http://schemas.microsoft.com/office/drawing/2014/main" id="{44A44628-2BE5-466D-A644-86759411A6E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733772" y="5849878"/>
            <a:ext cx="4156751" cy="923330"/>
          </a:xfrm>
          <a:prstGeom prst="rect">
            <a:avLst/>
          </a:prstGeom>
          <a:solidFill>
            <a:srgbClr val="000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$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kumimoji="0" lang="en-GB" altLang="en-US" sz="1800" dirty="0" err="1">
                <a:solidFill>
                  <a:schemeClr val="accent1">
                    <a:lumMod val="50000"/>
                  </a:schemeClr>
                </a:solidFill>
              </a:rPr>
              <a:t>npx</a:t>
            </a:r>
            <a:r>
              <a:rPr kumimoji="0" lang="en-GB" altLang="en-US" sz="1800" dirty="0">
                <a:solidFill>
                  <a:schemeClr val="accent1">
                    <a:lumMod val="50000"/>
                  </a:schemeClr>
                </a:solidFill>
              </a:rPr>
              <a:t> --package </a:t>
            </a:r>
            <a:r>
              <a:rPr kumimoji="0" lang="en-GB" altLang="en-US" sz="1800" dirty="0" err="1">
                <a:solidFill>
                  <a:schemeClr val="accent1">
                    <a:lumMod val="50000"/>
                  </a:schemeClr>
                </a:solidFill>
              </a:rPr>
              <a:t>lolcatjs</a:t>
            </a:r>
            <a:r>
              <a:rPr kumimoji="0" lang="en-GB" altLang="en-US" sz="1800" dirty="0">
                <a:solidFill>
                  <a:schemeClr val="accent1">
                    <a:lumMod val="50000"/>
                  </a:schemeClr>
                </a:solidFill>
              </a:rPr>
              <a:t> --package </a:t>
            </a:r>
            <a:r>
              <a:rPr kumimoji="0" lang="en-GB" altLang="en-US" sz="1800" dirty="0" err="1">
                <a:solidFill>
                  <a:schemeClr val="accent1">
                    <a:lumMod val="50000"/>
                  </a:schemeClr>
                </a:solidFill>
              </a:rPr>
              <a:t>cowsay</a:t>
            </a:r>
            <a:r>
              <a:rPr kumimoji="0" lang="en-GB" altLang="en-US" sz="18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kumimoji="0" lang="en-GB" altLang="en-US" sz="1800" b="0" dirty="0">
                <a:solidFill>
                  <a:schemeClr val="accent1">
                    <a:lumMod val="50000"/>
                  </a:schemeClr>
                </a:solidFill>
              </a:rPr>
              <a:t>-c 'echo "</a:t>
            </a:r>
            <a:r>
              <a:rPr kumimoji="0" lang="en-GB" altLang="en-US" sz="1800" dirty="0" err="1">
                <a:solidFill>
                  <a:schemeClr val="accent1">
                    <a:lumMod val="50000"/>
                  </a:schemeClr>
                </a:solidFill>
              </a:rPr>
              <a:t>Im</a:t>
            </a:r>
            <a:r>
              <a:rPr kumimoji="0" lang="en-GB" altLang="en-US" sz="1800" dirty="0">
                <a:solidFill>
                  <a:schemeClr val="accent1">
                    <a:lumMod val="50000"/>
                  </a:schemeClr>
                </a:solidFill>
              </a:rPr>
              <a:t> a </a:t>
            </a:r>
            <a:r>
              <a:rPr kumimoji="0" lang="en-GB" altLang="en-US" sz="1800" dirty="0" err="1">
                <a:solidFill>
                  <a:schemeClr val="accent1">
                    <a:lumMod val="50000"/>
                  </a:schemeClr>
                </a:solidFill>
              </a:rPr>
              <a:t>moooodule</a:t>
            </a:r>
            <a:r>
              <a:rPr kumimoji="0" lang="en-GB" altLang="en-US" sz="1800" b="0" dirty="0">
                <a:solidFill>
                  <a:schemeClr val="accent1">
                    <a:lumMod val="50000"/>
                  </a:schemeClr>
                </a:solidFill>
              </a:rPr>
              <a:t>" | </a:t>
            </a:r>
            <a:r>
              <a:rPr kumimoji="0" lang="en-GB" altLang="en-US" sz="1800" b="0" dirty="0" err="1">
                <a:solidFill>
                  <a:schemeClr val="accent1">
                    <a:lumMod val="50000"/>
                  </a:schemeClr>
                </a:solidFill>
              </a:rPr>
              <a:t>cowsay</a:t>
            </a:r>
            <a:r>
              <a:rPr kumimoji="0" lang="en-GB" altLang="en-US" sz="1800" b="0" dirty="0">
                <a:solidFill>
                  <a:schemeClr val="accent1">
                    <a:lumMod val="50000"/>
                  </a:schemeClr>
                </a:solidFill>
              </a:rPr>
              <a:t> | </a:t>
            </a:r>
            <a:r>
              <a:rPr kumimoji="0" lang="en-GB" altLang="en-US" sz="1800" b="0" dirty="0" err="1">
                <a:solidFill>
                  <a:schemeClr val="accent1">
                    <a:lumMod val="50000"/>
                  </a:schemeClr>
                </a:solidFill>
              </a:rPr>
              <a:t>lolcatjs</a:t>
            </a:r>
            <a:r>
              <a:rPr kumimoji="0" lang="en-GB" altLang="en-US" sz="1800" b="0" dirty="0">
                <a:solidFill>
                  <a:schemeClr val="accent1">
                    <a:lumMod val="50000"/>
                  </a:schemeClr>
                </a:solidFill>
              </a:rPr>
              <a:t>'</a:t>
            </a:r>
          </a:p>
        </p:txBody>
      </p:sp>
      <p:cxnSp>
        <p:nvCxnSpPr>
          <p:cNvPr id="29" name="Connector: Elbow 28">
            <a:extLst>
              <a:ext uri="{FF2B5EF4-FFF2-40B4-BE49-F238E27FC236}">
                <a16:creationId xmlns:a16="http://schemas.microsoft.com/office/drawing/2014/main" id="{FB02B60E-6A75-D4F1-47A4-7A2D51873F8E}"/>
              </a:ext>
            </a:extLst>
          </p:cNvPr>
          <p:cNvCxnSpPr>
            <a:stCxn id="22" idx="1"/>
            <a:endCxn id="19" idx="1"/>
          </p:cNvCxnSpPr>
          <p:nvPr/>
        </p:nvCxnSpPr>
        <p:spPr bwMode="auto">
          <a:xfrm rot="10800000" flipH="1">
            <a:off x="4733771" y="3579799"/>
            <a:ext cx="30437" cy="2731745"/>
          </a:xfrm>
          <a:prstGeom prst="bentConnector3">
            <a:avLst>
              <a:gd name="adj1" fmla="val -751060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06257E71-1F36-10F8-EC2A-8DE172FBFAEE}"/>
              </a:ext>
            </a:extLst>
          </p:cNvPr>
          <p:cNvSpPr txBox="1"/>
          <p:nvPr/>
        </p:nvSpPr>
        <p:spPr>
          <a:xfrm rot="16200000">
            <a:off x="2995790" y="4815756"/>
            <a:ext cx="2683797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700" i="1" dirty="0"/>
              <a:t>Note: you do not have to specify the --package (-p) if the binary name matches the package name as in the </a:t>
            </a:r>
            <a:r>
              <a:rPr lang="en-GB" sz="700" i="1" dirty="0" err="1"/>
              <a:t>cowsay</a:t>
            </a:r>
            <a:r>
              <a:rPr lang="en-GB" sz="700" i="1" dirty="0"/>
              <a:t> package </a:t>
            </a:r>
          </a:p>
        </p:txBody>
      </p:sp>
    </p:spTree>
    <p:extLst>
      <p:ext uri="{BB962C8B-B14F-4D97-AF65-F5344CB8AC3E}">
        <p14:creationId xmlns:p14="http://schemas.microsoft.com/office/powerpoint/2010/main" val="354298535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771A17-F91D-5239-FF2B-D7FC67F9EC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482C5F-5276-473D-425B-D512CB2D9D1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1084962"/>
            <a:ext cx="7029450" cy="705935"/>
          </a:xfrm>
        </p:spPr>
        <p:txBody>
          <a:bodyPr/>
          <a:lstStyle/>
          <a:p>
            <a:r>
              <a:rPr lang="en-GB" dirty="0"/>
              <a:t>Use </a:t>
            </a:r>
            <a:r>
              <a:rPr lang="en-GB" dirty="0" err="1"/>
              <a:t>npx</a:t>
            </a:r>
            <a:r>
              <a:rPr lang="en-GB" dirty="0"/>
              <a:t> to install </a:t>
            </a:r>
            <a:r>
              <a:rPr lang="en-GB" b="1" dirty="0" err="1"/>
              <a:t>cowsay</a:t>
            </a:r>
            <a:r>
              <a:rPr lang="en-GB" dirty="0"/>
              <a:t> and </a:t>
            </a:r>
            <a:r>
              <a:rPr lang="en-GB" b="1" dirty="0" err="1"/>
              <a:t>lolcatjs</a:t>
            </a:r>
            <a:r>
              <a:rPr lang="en-GB" dirty="0"/>
              <a:t> then display “Hello World”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6E105BD-46E3-31B3-FE0A-5F6214B471F5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6">
            <a:extLst>
              <a:ext uri="{FF2B5EF4-FFF2-40B4-BE49-F238E27FC236}">
                <a16:creationId xmlns:a16="http://schemas.microsoft.com/office/drawing/2014/main" id="{EF432A2E-A4B0-A7C5-666E-B338811E1E5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74621" y="2011023"/>
            <a:ext cx="7480333" cy="646331"/>
          </a:xfrm>
          <a:prstGeom prst="rect">
            <a:avLst/>
          </a:prstGeom>
          <a:solidFill>
            <a:srgbClr val="000000"/>
          </a:solidFill>
          <a:ln w="9525">
            <a:solidFill>
              <a:srgbClr val="000000"/>
            </a:solidFill>
            <a:miter lim="800000"/>
            <a:headEnd/>
            <a:tailEnd/>
          </a:ln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lr>
                <a:schemeClr val="folHlink"/>
              </a:buClr>
              <a:buSzPct val="90000"/>
              <a:buFont typeface="Monotype Sorts" pitchFamily="2" charset="2"/>
              <a:buChar char="n"/>
              <a:defRPr kumimoji="1" sz="2000">
                <a:solidFill>
                  <a:schemeClr val="tx1"/>
                </a:solidFill>
                <a:latin typeface="Helvetica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lr>
                <a:schemeClr val="accent2"/>
              </a:buClr>
              <a:buSzPct val="90000"/>
              <a:buFont typeface="Monotype Sorts" pitchFamily="2" charset="2"/>
              <a:buChar char="F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rgbClr val="33CC33"/>
              </a:buClr>
              <a:buSzPct val="90000"/>
              <a:buFont typeface="Monotype Sorts" pitchFamily="2" charset="2"/>
              <a:buChar char="4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lr>
                <a:schemeClr val="hlink"/>
              </a:buClr>
              <a:buChar char="–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>
                <a:solidFill>
                  <a:schemeClr val="tx1"/>
                </a:solidFill>
                <a:latin typeface="Helvetica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kumimoji="0" lang="en-GB" altLang="en-US" sz="1800" dirty="0">
                <a:solidFill>
                  <a:schemeClr val="bg1"/>
                </a:solidFill>
              </a:rPr>
              <a:t>$</a:t>
            </a:r>
            <a:r>
              <a:rPr kumimoji="0" lang="en-GB" altLang="en-US" sz="1800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kumimoji="0" lang="en-GB" altLang="en-US" sz="1800" dirty="0" err="1">
                <a:solidFill>
                  <a:schemeClr val="accent1">
                    <a:lumMod val="50000"/>
                  </a:schemeClr>
                </a:solidFill>
              </a:rPr>
              <a:t>npx</a:t>
            </a:r>
            <a:r>
              <a:rPr kumimoji="0" lang="en-GB" altLang="en-US" sz="1800" dirty="0">
                <a:solidFill>
                  <a:schemeClr val="accent1">
                    <a:lumMod val="50000"/>
                  </a:schemeClr>
                </a:solidFill>
              </a:rPr>
              <a:t> --package </a:t>
            </a:r>
            <a:r>
              <a:rPr kumimoji="0" lang="en-GB" altLang="en-US" sz="1800" dirty="0" err="1">
                <a:solidFill>
                  <a:schemeClr val="accent1">
                    <a:lumMod val="50000"/>
                  </a:schemeClr>
                </a:solidFill>
              </a:rPr>
              <a:t>lolcatjs</a:t>
            </a:r>
            <a:r>
              <a:rPr kumimoji="0" lang="en-GB" altLang="en-US" sz="1800" dirty="0">
                <a:solidFill>
                  <a:schemeClr val="accent1">
                    <a:lumMod val="50000"/>
                  </a:schemeClr>
                </a:solidFill>
              </a:rPr>
              <a:t> --package </a:t>
            </a:r>
            <a:r>
              <a:rPr kumimoji="0" lang="en-GB" altLang="en-US" sz="1800" dirty="0" err="1">
                <a:solidFill>
                  <a:schemeClr val="accent1">
                    <a:lumMod val="50000"/>
                  </a:schemeClr>
                </a:solidFill>
              </a:rPr>
              <a:t>cowsay</a:t>
            </a:r>
            <a:r>
              <a:rPr kumimoji="0" lang="en-GB" altLang="en-US" sz="1800" dirty="0">
                <a:solidFill>
                  <a:schemeClr val="accent1">
                    <a:lumMod val="50000"/>
                  </a:schemeClr>
                </a:solidFill>
              </a:rPr>
              <a:t> </a:t>
            </a:r>
            <a:r>
              <a:rPr kumimoji="0" lang="en-GB" altLang="en-US" sz="1800" b="0" dirty="0">
                <a:solidFill>
                  <a:schemeClr val="accent1">
                    <a:lumMod val="50000"/>
                  </a:schemeClr>
                </a:solidFill>
              </a:rPr>
              <a:t>-c 'echo "</a:t>
            </a:r>
            <a:r>
              <a:rPr kumimoji="0" lang="en-GB" altLang="en-US" sz="1800" dirty="0">
                <a:solidFill>
                  <a:schemeClr val="accent1">
                    <a:lumMod val="50000"/>
                  </a:schemeClr>
                </a:solidFill>
              </a:rPr>
              <a:t>Hello World</a:t>
            </a:r>
            <a:r>
              <a:rPr kumimoji="0" lang="en-GB" altLang="en-US" sz="1800" b="0" dirty="0">
                <a:solidFill>
                  <a:schemeClr val="accent1">
                    <a:lumMod val="50000"/>
                  </a:schemeClr>
                </a:solidFill>
              </a:rPr>
              <a:t>" | </a:t>
            </a:r>
            <a:r>
              <a:rPr kumimoji="0" lang="en-GB" altLang="en-US" sz="1800" b="0" dirty="0" err="1">
                <a:solidFill>
                  <a:schemeClr val="accent1">
                    <a:lumMod val="50000"/>
                  </a:schemeClr>
                </a:solidFill>
              </a:rPr>
              <a:t>cowsay</a:t>
            </a:r>
            <a:r>
              <a:rPr kumimoji="0" lang="en-GB" altLang="en-US" sz="1800" b="0" dirty="0">
                <a:solidFill>
                  <a:schemeClr val="accent1">
                    <a:lumMod val="50000"/>
                  </a:schemeClr>
                </a:solidFill>
              </a:rPr>
              <a:t> | </a:t>
            </a:r>
            <a:r>
              <a:rPr kumimoji="0" lang="en-GB" altLang="en-US" sz="1800" b="0" dirty="0" err="1">
                <a:solidFill>
                  <a:schemeClr val="accent1">
                    <a:lumMod val="50000"/>
                  </a:schemeClr>
                </a:solidFill>
              </a:rPr>
              <a:t>lolcatjs</a:t>
            </a:r>
            <a:r>
              <a:rPr kumimoji="0" lang="en-GB" altLang="en-US" sz="1800" b="0" dirty="0">
                <a:solidFill>
                  <a:schemeClr val="accent1">
                    <a:lumMod val="50000"/>
                  </a:schemeClr>
                </a:solidFill>
              </a:rPr>
              <a:t>'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83355C3F-D046-4874-3C32-1D1DC793A13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8917" y="3679487"/>
            <a:ext cx="3664512" cy="216225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E9494495-C06F-2415-08D1-F2BD070AE9E6}"/>
              </a:ext>
            </a:extLst>
          </p:cNvPr>
          <p:cNvSpPr txBox="1"/>
          <p:nvPr/>
        </p:nvSpPr>
        <p:spPr>
          <a:xfrm>
            <a:off x="1281587" y="3045165"/>
            <a:ext cx="193674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i="1" dirty="0"/>
              <a:t>Also try </a:t>
            </a:r>
            <a:r>
              <a:rPr lang="en-GB" sz="1400" i="1" dirty="0" err="1"/>
              <a:t>cowthink</a:t>
            </a:r>
            <a:r>
              <a:rPr lang="en-GB" sz="1400" i="1" dirty="0"/>
              <a:t> here</a:t>
            </a:r>
          </a:p>
        </p:txBody>
      </p:sp>
      <p:cxnSp>
        <p:nvCxnSpPr>
          <p:cNvPr id="10" name="Straight Arrow Connector 9">
            <a:extLst>
              <a:ext uri="{FF2B5EF4-FFF2-40B4-BE49-F238E27FC236}">
                <a16:creationId xmlns:a16="http://schemas.microsoft.com/office/drawing/2014/main" id="{B5DB55F2-86CB-9B78-2726-5A56D6968040}"/>
              </a:ext>
            </a:extLst>
          </p:cNvPr>
          <p:cNvCxnSpPr/>
          <p:nvPr/>
        </p:nvCxnSpPr>
        <p:spPr bwMode="auto">
          <a:xfrm flipH="1" flipV="1">
            <a:off x="1527175" y="2630647"/>
            <a:ext cx="230558" cy="383885"/>
          </a:xfrm>
          <a:prstGeom prst="straightConnector1">
            <a:avLst/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triangle"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cxnSp>
    </p:spTree>
    <p:extLst>
      <p:ext uri="{BB962C8B-B14F-4D97-AF65-F5344CB8AC3E}">
        <p14:creationId xmlns:p14="http://schemas.microsoft.com/office/powerpoint/2010/main" val="144134923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8CF352-A224-F6BF-E894-7BBA079D36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Node Version Manager</a:t>
            </a:r>
            <a:br>
              <a:rPr lang="en-GB" b="1" dirty="0"/>
            </a:br>
            <a:r>
              <a:rPr lang="en-GB" b="1" dirty="0"/>
              <a:t>(NVM)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E70580-EF30-51A9-50C0-346E989E93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7750" y="1350121"/>
            <a:ext cx="7029450" cy="1049412"/>
          </a:xfrm>
        </p:spPr>
        <p:txBody>
          <a:bodyPr/>
          <a:lstStyle/>
          <a:p>
            <a:r>
              <a:rPr lang="en-GB" dirty="0"/>
              <a:t>It is a good idea to install </a:t>
            </a:r>
            <a:r>
              <a:rPr lang="en-GB" b="1" dirty="0" err="1"/>
              <a:t>nvm</a:t>
            </a:r>
            <a:r>
              <a:rPr lang="en-GB" dirty="0"/>
              <a:t> since this can be used to upgrade node.js and to switch between different versions of node.js for testing and supporting old code releases.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3CD4DC1-4038-A278-EF8F-9CB9C3EFBB6B}"/>
              </a:ext>
            </a:extLst>
          </p:cNvPr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r>
              <a:rPr lang="en-US" altLang="en-US"/>
              <a:t>WEB</a:t>
            </a:r>
            <a:endParaRPr lang="en-US" alt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12C21EC-AE61-603B-6D71-0AA08C81078D}"/>
              </a:ext>
            </a:extLst>
          </p:cNvPr>
          <p:cNvSpPr txBox="1"/>
          <p:nvPr/>
        </p:nvSpPr>
        <p:spPr>
          <a:xfrm>
            <a:off x="178929" y="2547987"/>
            <a:ext cx="8843291" cy="2308324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$ 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nvm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ls-remote                           </a:t>
            </a:r>
            <a:r>
              <a:rPr lang="en-GB" dirty="0">
                <a:solidFill>
                  <a:schemeClr val="bg1"/>
                </a:solidFill>
              </a:rPr>
              <a:t>Check for new versions of node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$ 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nvm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install </a:t>
            </a:r>
            <a:r>
              <a:rPr lang="en-GB" i="1" dirty="0">
                <a:solidFill>
                  <a:schemeClr val="accent1">
                    <a:lumMod val="50000"/>
                  </a:schemeClr>
                </a:solidFill>
              </a:rPr>
              <a:t>node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      </a:t>
            </a:r>
            <a:r>
              <a:rPr lang="en-GB" dirty="0">
                <a:solidFill>
                  <a:schemeClr val="bg1"/>
                </a:solidFill>
              </a:rPr>
              <a:t>                 Install the latest available version of node</a:t>
            </a:r>
          </a:p>
          <a:p>
            <a:r>
              <a:rPr lang="en-GB" dirty="0">
                <a:solidFill>
                  <a:schemeClr val="bg1"/>
                </a:solidFill>
              </a:rPr>
              <a:t>$ 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nvm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install </a:t>
            </a:r>
            <a:r>
              <a:rPr lang="en-GB" i="1" dirty="0">
                <a:solidFill>
                  <a:schemeClr val="accent1">
                    <a:lumMod val="50000"/>
                  </a:schemeClr>
                </a:solidFill>
              </a:rPr>
              <a:t>16.17.0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      </a:t>
            </a:r>
            <a:r>
              <a:rPr lang="en-GB" dirty="0">
                <a:solidFill>
                  <a:schemeClr val="bg1"/>
                </a:solidFill>
              </a:rPr>
              <a:t>             Install a new version of node</a:t>
            </a:r>
          </a:p>
          <a:p>
            <a:r>
              <a:rPr lang="en-GB" dirty="0">
                <a:solidFill>
                  <a:schemeClr val="bg1"/>
                </a:solidFill>
              </a:rPr>
              <a:t>$ 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nvm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ls                                       </a:t>
            </a:r>
            <a:r>
              <a:rPr lang="en-GB" dirty="0">
                <a:solidFill>
                  <a:schemeClr val="bg1"/>
                </a:solidFill>
              </a:rPr>
              <a:t>Check versions of node installed locally</a:t>
            </a:r>
          </a:p>
          <a:p>
            <a:r>
              <a:rPr lang="en-GB" dirty="0">
                <a:solidFill>
                  <a:schemeClr val="bg1"/>
                </a:solidFill>
              </a:rPr>
              <a:t>$ 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nvm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current                               </a:t>
            </a:r>
            <a:r>
              <a:rPr lang="en-GB" dirty="0">
                <a:solidFill>
                  <a:schemeClr val="bg1"/>
                </a:solidFill>
              </a:rPr>
              <a:t>Check the version of node currently being used</a:t>
            </a:r>
          </a:p>
          <a:p>
            <a:r>
              <a:rPr lang="en-GB" dirty="0">
                <a:solidFill>
                  <a:schemeClr val="bg1"/>
                </a:solidFill>
              </a:rPr>
              <a:t>$ 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nvm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use </a:t>
            </a:r>
            <a:r>
              <a:rPr lang="en-GB" i="1" dirty="0" err="1">
                <a:solidFill>
                  <a:schemeClr val="accent1">
                    <a:lumMod val="50000"/>
                  </a:schemeClr>
                </a:solidFill>
              </a:rPr>
              <a:t>someversion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              </a:t>
            </a:r>
            <a:r>
              <a:rPr lang="en-GB" dirty="0">
                <a:solidFill>
                  <a:schemeClr val="bg1"/>
                </a:solidFill>
              </a:rPr>
              <a:t>Switch version of </a:t>
            </a:r>
            <a:r>
              <a:rPr lang="en-GB" dirty="0" err="1">
                <a:solidFill>
                  <a:schemeClr val="bg1"/>
                </a:solidFill>
              </a:rPr>
              <a:t>node+npm</a:t>
            </a:r>
            <a:endParaRPr lang="en-GB" dirty="0">
              <a:solidFill>
                <a:schemeClr val="bg1"/>
              </a:solidFill>
            </a:endParaRPr>
          </a:p>
          <a:p>
            <a:r>
              <a:rPr lang="en-GB" dirty="0">
                <a:solidFill>
                  <a:schemeClr val="bg1"/>
                </a:solidFill>
              </a:rPr>
              <a:t>$ 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nvm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use </a:t>
            </a:r>
            <a:r>
              <a:rPr lang="en-GB" i="1" dirty="0">
                <a:solidFill>
                  <a:schemeClr val="accent1">
                    <a:lumMod val="50000"/>
                  </a:schemeClr>
                </a:solidFill>
              </a:rPr>
              <a:t>node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                          </a:t>
            </a:r>
            <a:r>
              <a:rPr lang="en-GB" dirty="0">
                <a:solidFill>
                  <a:schemeClr val="bg1"/>
                </a:solidFill>
              </a:rPr>
              <a:t>Switch to the latest installed version</a:t>
            </a:r>
          </a:p>
          <a:p>
            <a:r>
              <a:rPr lang="en-GB" dirty="0">
                <a:solidFill>
                  <a:schemeClr val="bg1"/>
                </a:solidFill>
              </a:rPr>
              <a:t>$  </a:t>
            </a:r>
            <a:r>
              <a:rPr lang="en-GB" dirty="0" err="1">
                <a:solidFill>
                  <a:schemeClr val="accent1">
                    <a:lumMod val="50000"/>
                  </a:schemeClr>
                </a:solidFill>
              </a:rPr>
              <a:t>nvm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uninstall </a:t>
            </a:r>
            <a:r>
              <a:rPr lang="en-GB" i="1" dirty="0">
                <a:solidFill>
                  <a:schemeClr val="accent1">
                    <a:lumMod val="50000"/>
                  </a:schemeClr>
                </a:solidFill>
              </a:rPr>
              <a:t>16.17.0</a:t>
            </a:r>
            <a:r>
              <a:rPr lang="en-GB" dirty="0">
                <a:solidFill>
                  <a:schemeClr val="accent1">
                    <a:lumMod val="50000"/>
                  </a:schemeClr>
                </a:solidFill>
              </a:rPr>
              <a:t>       </a:t>
            </a:r>
            <a:r>
              <a:rPr lang="en-GB" dirty="0">
                <a:solidFill>
                  <a:schemeClr val="bg1"/>
                </a:solidFill>
              </a:rPr>
              <a:t>         Uninstall a version of node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9219DC6-0FC4-7FC0-5F14-E74A2B31CDDA}"/>
              </a:ext>
            </a:extLst>
          </p:cNvPr>
          <p:cNvSpPr txBox="1"/>
          <p:nvPr/>
        </p:nvSpPr>
        <p:spPr>
          <a:xfrm>
            <a:off x="100684" y="5004765"/>
            <a:ext cx="8843291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For Windows you need to install  </a:t>
            </a:r>
            <a:r>
              <a:rPr lang="en-GB" sz="1400" dirty="0" err="1"/>
              <a:t>nvm</a:t>
            </a:r>
            <a:r>
              <a:rPr lang="en-GB" sz="1400" dirty="0"/>
              <a:t>-windows (https://github.com/coreybutler/nvm-windows/releases).</a:t>
            </a:r>
            <a:br>
              <a:rPr lang="en-GB" sz="1400" dirty="0"/>
            </a:br>
            <a:r>
              <a:rPr lang="en-GB" sz="1400" dirty="0"/>
              <a:t>Hint: I had a problem with </a:t>
            </a:r>
            <a:r>
              <a:rPr lang="en-GB" sz="1400" dirty="0" err="1"/>
              <a:t>nvm</a:t>
            </a:r>
            <a:r>
              <a:rPr lang="en-GB" sz="1400" dirty="0"/>
              <a:t> not switching versions and </a:t>
            </a:r>
            <a:r>
              <a:rPr lang="en-GB" sz="1400" dirty="0" err="1"/>
              <a:t>npm</a:t>
            </a:r>
            <a:r>
              <a:rPr lang="en-GB" sz="1400"/>
              <a:t> not working, </a:t>
            </a:r>
            <a:r>
              <a:rPr lang="en-GB" sz="1400" dirty="0"/>
              <a:t>so I had </a:t>
            </a:r>
            <a:r>
              <a:rPr lang="en-GB" sz="1400"/>
              <a:t>to rename:</a:t>
            </a:r>
            <a:br>
              <a:rPr lang="en-GB" sz="1400"/>
            </a:br>
            <a:r>
              <a:rPr lang="en-GB" sz="1400"/>
              <a:t>C</a:t>
            </a:r>
            <a:r>
              <a:rPr lang="en-GB" sz="1400" dirty="0"/>
              <a:t>:/ProgramFiles/nodejs to C:/ProgramFiles/nodejsx</a:t>
            </a:r>
          </a:p>
          <a:p>
            <a:r>
              <a:rPr lang="en-GB" sz="1400" dirty="0"/>
              <a:t>C:\Users\sc-md\AppData\Roaming\npm to C:\Users\sc-md\AppData\Roaming\npmx</a:t>
            </a:r>
          </a:p>
          <a:p>
            <a:r>
              <a:rPr lang="en-GB" sz="1400" dirty="0"/>
              <a:t>C:\Users\sc-md\AppData\Roaming\npm-cache to C:\Users\sc-md\AppData\Roaming\npm-cachex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90D41A2-6549-FCD5-C7A3-90CA203248EB}"/>
              </a:ext>
            </a:extLst>
          </p:cNvPr>
          <p:cNvSpPr txBox="1"/>
          <p:nvPr/>
        </p:nvSpPr>
        <p:spPr>
          <a:xfrm>
            <a:off x="1927252" y="4252881"/>
            <a:ext cx="145745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200" dirty="0">
                <a:solidFill>
                  <a:schemeClr val="accent1">
                    <a:lumMod val="50000"/>
                  </a:schemeClr>
                </a:solidFill>
              </a:rPr>
              <a:t>(or </a:t>
            </a:r>
            <a:r>
              <a:rPr lang="en-GB" sz="1200" i="1" dirty="0" err="1">
                <a:solidFill>
                  <a:schemeClr val="accent1">
                    <a:lumMod val="50000"/>
                  </a:schemeClr>
                </a:solidFill>
              </a:rPr>
              <a:t>nvm</a:t>
            </a:r>
            <a:r>
              <a:rPr lang="en-GB" sz="1200" i="1" dirty="0">
                <a:solidFill>
                  <a:schemeClr val="accent1">
                    <a:lumMod val="50000"/>
                  </a:schemeClr>
                </a:solidFill>
              </a:rPr>
              <a:t> use latest</a:t>
            </a:r>
            <a:r>
              <a:rPr lang="en-GB" sz="1200" dirty="0">
                <a:solidFill>
                  <a:schemeClr val="accent1">
                    <a:lumMod val="50000"/>
                  </a:schemeClr>
                </a:solidFill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960836464"/>
      </p:ext>
    </p:extLst>
  </p:cSld>
  <p:clrMapOvr>
    <a:masterClrMapping/>
  </p:clrMapOvr>
</p:sld>
</file>

<file path=ppt/theme/theme1.xml><?xml version="1.0" encoding="utf-8"?>
<a:theme xmlns:a="http://schemas.openxmlformats.org/drawingml/2006/main" name="os-slides">
  <a:themeElements>
    <a:clrScheme name="">
      <a:dk1>
        <a:srgbClr val="660066"/>
      </a:dk1>
      <a:lt1>
        <a:srgbClr val="FFFFFF"/>
      </a:lt1>
      <a:dk2>
        <a:srgbClr val="006600"/>
      </a:dk2>
      <a:lt2>
        <a:srgbClr val="FFCC99"/>
      </a:lt2>
      <a:accent1>
        <a:srgbClr val="99FF99"/>
      </a:accent1>
      <a:accent2>
        <a:srgbClr val="CC66FF"/>
      </a:accent2>
      <a:accent3>
        <a:srgbClr val="FFFFFF"/>
      </a:accent3>
      <a:accent4>
        <a:srgbClr val="560056"/>
      </a:accent4>
      <a:accent5>
        <a:srgbClr val="CAFFCA"/>
      </a:accent5>
      <a:accent6>
        <a:srgbClr val="B95CE7"/>
      </a:accent6>
      <a:hlink>
        <a:srgbClr val="FF99CC"/>
      </a:hlink>
      <a:folHlink>
        <a:srgbClr val="006600"/>
      </a:folHlink>
    </a:clrScheme>
    <a:fontScheme name="os-slides">
      <a:majorFont>
        <a:latin typeface="Helvetica"/>
        <a:ea typeface=""/>
        <a:cs typeface=""/>
      </a:majorFont>
      <a:minorFont>
        <a:latin typeface="Helvetic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Helvetica" panose="020B0604020202020204" pitchFamily="34" charset="0"/>
          </a:defRPr>
        </a:defPPr>
      </a:lstStyle>
    </a:lnDef>
  </a:objectDefaults>
  <a:extraClrSchemeLst>
    <a:extraClrScheme>
      <a:clrScheme name="os-slides 1">
        <a:dk1>
          <a:srgbClr val="000000"/>
        </a:dk1>
        <a:lt1>
          <a:srgbClr val="FFFFFF"/>
        </a:lt1>
        <a:dk2>
          <a:srgbClr val="6600CC"/>
        </a:dk2>
        <a:lt2>
          <a:srgbClr val="CCECFF"/>
        </a:lt2>
        <a:accent1>
          <a:srgbClr val="00FFCC"/>
        </a:accent1>
        <a:accent2>
          <a:srgbClr val="9933FF"/>
        </a:accent2>
        <a:accent3>
          <a:srgbClr val="B8AAE2"/>
        </a:accent3>
        <a:accent4>
          <a:srgbClr val="DADADA"/>
        </a:accent4>
        <a:accent5>
          <a:srgbClr val="AAFFE2"/>
        </a:accent5>
        <a:accent6>
          <a:srgbClr val="8A2DE7"/>
        </a:accent6>
        <a:hlink>
          <a:srgbClr val="660066"/>
        </a:hlink>
        <a:folHlink>
          <a:srgbClr val="0066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os-slides 2">
        <a:dk1>
          <a:srgbClr val="660066"/>
        </a:dk1>
        <a:lt1>
          <a:srgbClr val="FFFFFF"/>
        </a:lt1>
        <a:dk2>
          <a:srgbClr val="FF00FF"/>
        </a:dk2>
        <a:lt2>
          <a:srgbClr val="FFCC99"/>
        </a:lt2>
        <a:accent1>
          <a:srgbClr val="99FF99"/>
        </a:accent1>
        <a:accent2>
          <a:srgbClr val="CC66FF"/>
        </a:accent2>
        <a:accent3>
          <a:srgbClr val="FFFFFF"/>
        </a:accent3>
        <a:accent4>
          <a:srgbClr val="560056"/>
        </a:accent4>
        <a:accent5>
          <a:srgbClr val="CAFFCA"/>
        </a:accent5>
        <a:accent6>
          <a:srgbClr val="B95CE7"/>
        </a:accent6>
        <a:hlink>
          <a:srgbClr val="FF99CC"/>
        </a:hlink>
        <a:folHlink>
          <a:srgbClr val="00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3">
        <a:dk1>
          <a:srgbClr val="000000"/>
        </a:dk1>
        <a:lt1>
          <a:srgbClr val="FFFFFF"/>
        </a:lt1>
        <a:dk2>
          <a:srgbClr val="000000"/>
        </a:dk2>
        <a:lt2>
          <a:srgbClr val="393939"/>
        </a:lt2>
        <a:accent1>
          <a:srgbClr val="CBCBCB"/>
        </a:accent1>
        <a:accent2>
          <a:srgbClr val="868686"/>
        </a:accent2>
        <a:accent3>
          <a:srgbClr val="FFFFFF"/>
        </a:accent3>
        <a:accent4>
          <a:srgbClr val="000000"/>
        </a:accent4>
        <a:accent5>
          <a:srgbClr val="E2E2E2"/>
        </a:accent5>
        <a:accent6>
          <a:srgbClr val="797979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os-slides 4">
        <a:dk1>
          <a:srgbClr val="000000"/>
        </a:dk1>
        <a:lt1>
          <a:srgbClr val="FFFFFF"/>
        </a:lt1>
        <a:dk2>
          <a:srgbClr val="CC0099"/>
        </a:dk2>
        <a:lt2>
          <a:srgbClr val="FFCCFF"/>
        </a:lt2>
        <a:accent1>
          <a:srgbClr val="00FF00"/>
        </a:accent1>
        <a:accent2>
          <a:srgbClr val="9933FF"/>
        </a:accent2>
        <a:accent3>
          <a:srgbClr val="E2AACA"/>
        </a:accent3>
        <a:accent4>
          <a:srgbClr val="DADADA"/>
        </a:accent4>
        <a:accent5>
          <a:srgbClr val="AAFFAA"/>
        </a:accent5>
        <a:accent6>
          <a:srgbClr val="8A2DE7"/>
        </a:accent6>
        <a:hlink>
          <a:srgbClr val="660066"/>
        </a:hlink>
        <a:folHlink>
          <a:srgbClr val="0066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">
    <a:dk1>
      <a:srgbClr val="003300"/>
    </a:dk1>
    <a:lt1>
      <a:srgbClr val="FFFFFF"/>
    </a:lt1>
    <a:dk2>
      <a:srgbClr val="0000FF"/>
    </a:dk2>
    <a:lt2>
      <a:srgbClr val="FFCC99"/>
    </a:lt2>
    <a:accent1>
      <a:srgbClr val="99FF99"/>
    </a:accent1>
    <a:accent2>
      <a:srgbClr val="CC66FF"/>
    </a:accent2>
    <a:accent3>
      <a:srgbClr val="FFFFFF"/>
    </a:accent3>
    <a:accent4>
      <a:srgbClr val="002A00"/>
    </a:accent4>
    <a:accent5>
      <a:srgbClr val="CAFFCA"/>
    </a:accent5>
    <a:accent6>
      <a:srgbClr val="B95CE7"/>
    </a:accent6>
    <a:hlink>
      <a:srgbClr val="FF99CC"/>
    </a:hlink>
    <a:folHlink>
      <a:srgbClr val="00660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C:\apps\Microsoft Office\Templates\Presentations\os-slides.pot</Template>
  <TotalTime>86051</TotalTime>
  <Words>3579</Words>
  <Application>Microsoft Office PowerPoint</Application>
  <PresentationFormat>On-screen Show (4:3)</PresentationFormat>
  <Paragraphs>495</Paragraphs>
  <Slides>30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30</vt:i4>
      </vt:variant>
    </vt:vector>
  </HeadingPairs>
  <TitlesOfParts>
    <vt:vector size="38" baseType="lpstr">
      <vt:lpstr>Helvetica-Narrow</vt:lpstr>
      <vt:lpstr>Monotype Sorts</vt:lpstr>
      <vt:lpstr>Arial</vt:lpstr>
      <vt:lpstr>Helvetica</vt:lpstr>
      <vt:lpstr>Impact</vt:lpstr>
      <vt:lpstr>Times New Roman</vt:lpstr>
      <vt:lpstr>Wingdings</vt:lpstr>
      <vt:lpstr>os-slides</vt:lpstr>
      <vt:lpstr>Node.js Quick Guide</vt:lpstr>
      <vt:lpstr>Install Node.js</vt:lpstr>
      <vt:lpstr>Windows Users</vt:lpstr>
      <vt:lpstr>Install WSL (Ubuntu)</vt:lpstr>
      <vt:lpstr>Opening WSL (Ubuntu)</vt:lpstr>
      <vt:lpstr>Mac Users</vt:lpstr>
      <vt:lpstr>Where does it run?</vt:lpstr>
      <vt:lpstr>Why use it?</vt:lpstr>
      <vt:lpstr>Asynchronous</vt:lpstr>
      <vt:lpstr>Checking if Node.js is installed</vt:lpstr>
      <vt:lpstr>Exercise</vt:lpstr>
      <vt:lpstr>Check the  Node Package Manager (npm)  is installed </vt:lpstr>
      <vt:lpstr>What is npm?</vt:lpstr>
      <vt:lpstr>Create New package.json</vt:lpstr>
      <vt:lpstr>Example</vt:lpstr>
      <vt:lpstr>Installing Modules</vt:lpstr>
      <vt:lpstr>Note</vt:lpstr>
      <vt:lpstr>GIT</vt:lpstr>
      <vt:lpstr>Exercise: Create “package.json”</vt:lpstr>
      <vt:lpstr>Exercise: Install the “print” module</vt:lpstr>
      <vt:lpstr>Exercise: Check installed packages</vt:lpstr>
      <vt:lpstr>Install Modules from package.json</vt:lpstr>
      <vt:lpstr>Updating Modules</vt:lpstr>
      <vt:lpstr>Node Modules</vt:lpstr>
      <vt:lpstr>Creating a Network Service</vt:lpstr>
      <vt:lpstr>Exercise</vt:lpstr>
      <vt:lpstr>Node Package Execute (npx)</vt:lpstr>
      <vt:lpstr>npx Example</vt:lpstr>
      <vt:lpstr>Exercise</vt:lpstr>
      <vt:lpstr>Node Version Manager (NVM)</vt:lpstr>
    </vt:vector>
  </TitlesOfParts>
  <Company>SIHE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WAN Introduction</dc:title>
  <dc:creator>Michael Dacey</dc:creator>
  <cp:lastModifiedBy>Michael Dacey</cp:lastModifiedBy>
  <cp:revision>1269</cp:revision>
  <cp:lastPrinted>2001-06-14T13:58:17Z</cp:lastPrinted>
  <dcterms:created xsi:type="dcterms:W3CDTF">1999-06-25T18:38:26Z</dcterms:created>
  <dcterms:modified xsi:type="dcterms:W3CDTF">2023-10-23T20:21:31Z</dcterms:modified>
</cp:coreProperties>
</file>