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sldIdLst>
    <p:sldId id="2140758217" r:id="rId2"/>
    <p:sldId id="2140758216" r:id="rId3"/>
    <p:sldId id="214075821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1ED98A-EE95-4A9E-866E-FB0B0422E0F3}" v="11" dt="2025-11-02T14:01:40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50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ndrej Dzobak" userId="7e6d02eea33cf5ac" providerId="LiveId" clId="{23C0DE52-125E-492D-BEB0-70EC53C23943}"/>
    <pc:docChg chg="custSel addSld delSld modSld">
      <pc:chgData name="Ondrej Dzobak" userId="7e6d02eea33cf5ac" providerId="LiveId" clId="{23C0DE52-125E-492D-BEB0-70EC53C23943}" dt="2025-11-02T14:02:41.993" v="770" actId="20577"/>
      <pc:docMkLst>
        <pc:docMk/>
      </pc:docMkLst>
      <pc:sldChg chg="addSp delSp modSp mod">
        <pc:chgData name="Ondrej Dzobak" userId="7e6d02eea33cf5ac" providerId="LiveId" clId="{23C0DE52-125E-492D-BEB0-70EC53C23943}" dt="2025-11-02T11:40:17.475" v="528" actId="20577"/>
        <pc:sldMkLst>
          <pc:docMk/>
          <pc:sldMk cId="3177932332" sldId="2140758216"/>
        </pc:sldMkLst>
        <pc:spChg chg="add mod">
          <ac:chgData name="Ondrej Dzobak" userId="7e6d02eea33cf5ac" providerId="LiveId" clId="{23C0DE52-125E-492D-BEB0-70EC53C23943}" dt="2025-11-02T11:40:17.475" v="528" actId="20577"/>
          <ac:spMkLst>
            <pc:docMk/>
            <pc:sldMk cId="3177932332" sldId="2140758216"/>
            <ac:spMk id="3" creationId="{860FFF5B-B45F-75BB-5785-2ADFD8BF12A1}"/>
          </ac:spMkLst>
        </pc:spChg>
        <pc:spChg chg="del mod">
          <ac:chgData name="Ondrej Dzobak" userId="7e6d02eea33cf5ac" providerId="LiveId" clId="{23C0DE52-125E-492D-BEB0-70EC53C23943}" dt="2025-11-01T18:23:03.403" v="49" actId="478"/>
          <ac:spMkLst>
            <pc:docMk/>
            <pc:sldMk cId="3177932332" sldId="2140758216"/>
            <ac:spMk id="14" creationId="{B79C4268-B37C-CB77-FE2D-1C52CD32FB24}"/>
          </ac:spMkLst>
        </pc:spChg>
        <pc:spChg chg="mod">
          <ac:chgData name="Ondrej Dzobak" userId="7e6d02eea33cf5ac" providerId="LiveId" clId="{23C0DE52-125E-492D-BEB0-70EC53C23943}" dt="2025-11-02T11:14:39.339" v="486" actId="14100"/>
          <ac:spMkLst>
            <pc:docMk/>
            <pc:sldMk cId="3177932332" sldId="2140758216"/>
            <ac:spMk id="51" creationId="{F6B9AF3D-955C-CDD9-00B1-012AD3EDD4F3}"/>
          </ac:spMkLst>
        </pc:spChg>
        <pc:spChg chg="mod">
          <ac:chgData name="Ondrej Dzobak" userId="7e6d02eea33cf5ac" providerId="LiveId" clId="{23C0DE52-125E-492D-BEB0-70EC53C23943}" dt="2025-11-02T11:17:04.947" v="491" actId="2711"/>
          <ac:spMkLst>
            <pc:docMk/>
            <pc:sldMk cId="3177932332" sldId="2140758216"/>
            <ac:spMk id="70" creationId="{7D511F58-C0FB-6E31-4884-F5ECAFCFBF18}"/>
          </ac:spMkLst>
        </pc:spChg>
        <pc:spChg chg="mod">
          <ac:chgData name="Ondrej Dzobak" userId="7e6d02eea33cf5ac" providerId="LiveId" clId="{23C0DE52-125E-492D-BEB0-70EC53C23943}" dt="2025-11-02T11:20:31.636" v="519" actId="1076"/>
          <ac:spMkLst>
            <pc:docMk/>
            <pc:sldMk cId="3177932332" sldId="2140758216"/>
            <ac:spMk id="94" creationId="{A21B914E-69FB-CF13-AAAE-6C979A3CF3AD}"/>
          </ac:spMkLst>
        </pc:spChg>
        <pc:spChg chg="mod">
          <ac:chgData name="Ondrej Dzobak" userId="7e6d02eea33cf5ac" providerId="LiveId" clId="{23C0DE52-125E-492D-BEB0-70EC53C23943}" dt="2025-11-02T11:34:44.192" v="527" actId="14100"/>
          <ac:spMkLst>
            <pc:docMk/>
            <pc:sldMk cId="3177932332" sldId="2140758216"/>
            <ac:spMk id="110" creationId="{05E0C074-F464-A78C-3520-9287A59604FD}"/>
          </ac:spMkLst>
        </pc:spChg>
        <pc:spChg chg="mod">
          <ac:chgData name="Ondrej Dzobak" userId="7e6d02eea33cf5ac" providerId="LiveId" clId="{23C0DE52-125E-492D-BEB0-70EC53C23943}" dt="2025-11-02T11:20:14.778" v="518" actId="122"/>
          <ac:spMkLst>
            <pc:docMk/>
            <pc:sldMk cId="3177932332" sldId="2140758216"/>
            <ac:spMk id="117" creationId="{AF2525AA-BBA8-4D27-E87D-EB7F1114A995}"/>
          </ac:spMkLst>
        </pc:spChg>
        <pc:picChg chg="add mod">
          <ac:chgData name="Ondrej Dzobak" userId="7e6d02eea33cf5ac" providerId="LiveId" clId="{23C0DE52-125E-492D-BEB0-70EC53C23943}" dt="2025-11-02T10:52:55.756" v="196" actId="14100"/>
          <ac:picMkLst>
            <pc:docMk/>
            <pc:sldMk cId="3177932332" sldId="2140758216"/>
            <ac:picMk id="4" creationId="{D035511A-0962-F3A1-3002-00E78FF21F17}"/>
          </ac:picMkLst>
        </pc:picChg>
        <pc:picChg chg="mod">
          <ac:chgData name="Ondrej Dzobak" userId="7e6d02eea33cf5ac" providerId="LiveId" clId="{23C0DE52-125E-492D-BEB0-70EC53C23943}" dt="2025-11-02T10:21:48.791" v="148" actId="1076"/>
          <ac:picMkLst>
            <pc:docMk/>
            <pc:sldMk cId="3177932332" sldId="2140758216"/>
            <ac:picMk id="100" creationId="{1E52BD63-B4BF-473F-9E2F-19DF4D46E561}"/>
          </ac:picMkLst>
        </pc:picChg>
        <pc:picChg chg="del mod">
          <ac:chgData name="Ondrej Dzobak" userId="7e6d02eea33cf5ac" providerId="LiveId" clId="{23C0DE52-125E-492D-BEB0-70EC53C23943}" dt="2025-11-02T10:52:47.189" v="194" actId="21"/>
          <ac:picMkLst>
            <pc:docMk/>
            <pc:sldMk cId="3177932332" sldId="2140758216"/>
            <ac:picMk id="102" creationId="{1E441C1B-BE22-FC0B-FF27-250F4486FE44}"/>
          </ac:picMkLst>
        </pc:picChg>
        <pc:picChg chg="mod">
          <ac:chgData name="Ondrej Dzobak" userId="7e6d02eea33cf5ac" providerId="LiveId" clId="{23C0DE52-125E-492D-BEB0-70EC53C23943}" dt="2025-11-02T11:17:27.040" v="493" actId="1076"/>
          <ac:picMkLst>
            <pc:docMk/>
            <pc:sldMk cId="3177932332" sldId="2140758216"/>
            <ac:picMk id="109" creationId="{4FDA25B3-4B3E-A869-7842-EA4C0CE1E139}"/>
          </ac:picMkLst>
        </pc:picChg>
        <pc:picChg chg="mod">
          <ac:chgData name="Ondrej Dzobak" userId="7e6d02eea33cf5ac" providerId="LiveId" clId="{23C0DE52-125E-492D-BEB0-70EC53C23943}" dt="2025-11-02T10:31:41.005" v="190" actId="1076"/>
          <ac:picMkLst>
            <pc:docMk/>
            <pc:sldMk cId="3177932332" sldId="2140758216"/>
            <ac:picMk id="115" creationId="{63F299DD-85BB-126C-735D-5251DF94E655}"/>
          </ac:picMkLst>
        </pc:picChg>
      </pc:sldChg>
      <pc:sldChg chg="addSp modSp mod">
        <pc:chgData name="Ondrej Dzobak" userId="7e6d02eea33cf5ac" providerId="LiveId" clId="{23C0DE52-125E-492D-BEB0-70EC53C23943}" dt="2025-11-02T14:02:41.993" v="770" actId="20577"/>
        <pc:sldMkLst>
          <pc:docMk/>
          <pc:sldMk cId="1792974676" sldId="2140758218"/>
        </pc:sldMkLst>
        <pc:spChg chg="mod">
          <ac:chgData name="Ondrej Dzobak" userId="7e6d02eea33cf5ac" providerId="LiveId" clId="{23C0DE52-125E-492D-BEB0-70EC53C23943}" dt="2025-11-02T13:59:01.574" v="709" actId="1076"/>
          <ac:spMkLst>
            <pc:docMk/>
            <pc:sldMk cId="1792974676" sldId="2140758218"/>
            <ac:spMk id="2" creationId="{9F91400A-0854-13CF-827A-8E4428F6DD7D}"/>
          </ac:spMkLst>
        </pc:spChg>
        <pc:spChg chg="add mod">
          <ac:chgData name="Ondrej Dzobak" userId="7e6d02eea33cf5ac" providerId="LiveId" clId="{23C0DE52-125E-492D-BEB0-70EC53C23943}" dt="2025-11-02T14:02:41.993" v="770" actId="20577"/>
          <ac:spMkLst>
            <pc:docMk/>
            <pc:sldMk cId="1792974676" sldId="2140758218"/>
            <ac:spMk id="4" creationId="{C677E479-2809-C059-DA61-3FA24FCDB8E8}"/>
          </ac:spMkLst>
        </pc:spChg>
      </pc:sldChg>
      <pc:sldChg chg="addSp delSp modSp new del mod">
        <pc:chgData name="Ondrej Dzobak" userId="7e6d02eea33cf5ac" providerId="LiveId" clId="{23C0DE52-125E-492D-BEB0-70EC53C23943}" dt="2025-11-02T13:59:26.682" v="713" actId="47"/>
        <pc:sldMkLst>
          <pc:docMk/>
          <pc:sldMk cId="3074453580" sldId="2140758219"/>
        </pc:sldMkLst>
        <pc:spChg chg="del">
          <ac:chgData name="Ondrej Dzobak" userId="7e6d02eea33cf5ac" providerId="LiveId" clId="{23C0DE52-125E-492D-BEB0-70EC53C23943}" dt="2025-11-02T13:58:03.198" v="671" actId="478"/>
          <ac:spMkLst>
            <pc:docMk/>
            <pc:sldMk cId="3074453580" sldId="2140758219"/>
            <ac:spMk id="2" creationId="{FF325AB7-6355-BB0E-401B-6FEA3FBD6DCB}"/>
          </ac:spMkLst>
        </pc:spChg>
        <pc:spChg chg="del">
          <ac:chgData name="Ondrej Dzobak" userId="7e6d02eea33cf5ac" providerId="LiveId" clId="{23C0DE52-125E-492D-BEB0-70EC53C23943}" dt="2025-11-02T13:58:06.359" v="672" actId="478"/>
          <ac:spMkLst>
            <pc:docMk/>
            <pc:sldMk cId="3074453580" sldId="2140758219"/>
            <ac:spMk id="3" creationId="{6B131D90-8ED1-C8BD-4BE0-4FB2D5522B86}"/>
          </ac:spMkLst>
        </pc:spChg>
        <pc:spChg chg="add mod">
          <ac:chgData name="Ondrej Dzobak" userId="7e6d02eea33cf5ac" providerId="LiveId" clId="{23C0DE52-125E-492D-BEB0-70EC53C23943}" dt="2025-11-02T13:58:18.848" v="677" actId="2711"/>
          <ac:spMkLst>
            <pc:docMk/>
            <pc:sldMk cId="3074453580" sldId="2140758219"/>
            <ac:spMk id="5" creationId="{3BB5AA60-27F1-588F-C4E0-BFD088574335}"/>
          </ac:spMkLst>
        </pc:spChg>
      </pc:sldChg>
      <pc:sldChg chg="modSp new del mod">
        <pc:chgData name="Ondrej Dzobak" userId="7e6d02eea33cf5ac" providerId="LiveId" clId="{23C0DE52-125E-492D-BEB0-70EC53C23943}" dt="2025-11-01T18:28:45.721" v="88" actId="2696"/>
        <pc:sldMkLst>
          <pc:docMk/>
          <pc:sldMk cId="3203184955" sldId="2140758219"/>
        </pc:sldMkLst>
        <pc:spChg chg="mod">
          <ac:chgData name="Ondrej Dzobak" userId="7e6d02eea33cf5ac" providerId="LiveId" clId="{23C0DE52-125E-492D-BEB0-70EC53C23943}" dt="2025-11-01T18:22:48.411" v="47" actId="27636"/>
          <ac:spMkLst>
            <pc:docMk/>
            <pc:sldMk cId="3203184955" sldId="2140758219"/>
            <ac:spMk id="2" creationId="{47B1A3A2-DD4A-5D9C-E567-BCC4D529AA3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798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173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152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1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23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848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79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00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742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468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170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6762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749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65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366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170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2561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01F3E-20CE-40F9-95B3-F0ADA0290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4F2BD6-4C4E-40A1-A0CE-5D7AD6E3F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DB8E1-8E39-4E4F-AB21-7FE68BD9E54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AA1D16-0780-43F7-98EB-F60C75BB4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B0114-0DB4-4CFB-9C08-705BEF8D2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E0FC6-5765-41AD-B150-C5315F2ED78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BD13CDD-CB5B-4FC5-989B-8D1B16428E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09074" y="3098731"/>
            <a:ext cx="2677348" cy="2677348"/>
          </a:xfrm>
          <a:custGeom>
            <a:avLst/>
            <a:gdLst>
              <a:gd name="connsiteX0" fmla="*/ 1338674 w 2677348"/>
              <a:gd name="connsiteY0" fmla="*/ 0 h 2677348"/>
              <a:gd name="connsiteX1" fmla="*/ 2677348 w 2677348"/>
              <a:gd name="connsiteY1" fmla="*/ 1338674 h 2677348"/>
              <a:gd name="connsiteX2" fmla="*/ 1338674 w 2677348"/>
              <a:gd name="connsiteY2" fmla="*/ 2677348 h 2677348"/>
              <a:gd name="connsiteX3" fmla="*/ 0 w 2677348"/>
              <a:gd name="connsiteY3" fmla="*/ 1338674 h 2677348"/>
              <a:gd name="connsiteX4" fmla="*/ 1338674 w 2677348"/>
              <a:gd name="connsiteY4" fmla="*/ 0 h 2677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77348" h="2677348">
                <a:moveTo>
                  <a:pt x="1338674" y="0"/>
                </a:moveTo>
                <a:cubicBezTo>
                  <a:pt x="2078003" y="0"/>
                  <a:pt x="2677348" y="599345"/>
                  <a:pt x="2677348" y="1338674"/>
                </a:cubicBezTo>
                <a:cubicBezTo>
                  <a:pt x="2677348" y="2078003"/>
                  <a:pt x="2078003" y="2677348"/>
                  <a:pt x="1338674" y="2677348"/>
                </a:cubicBezTo>
                <a:cubicBezTo>
                  <a:pt x="599345" y="2677348"/>
                  <a:pt x="0" y="2078003"/>
                  <a:pt x="0" y="1338674"/>
                </a:cubicBezTo>
                <a:cubicBezTo>
                  <a:pt x="0" y="599345"/>
                  <a:pt x="599345" y="0"/>
                  <a:pt x="133867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845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50B348F-0324-4862-87E4-2B48CA6CFBF5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1FE158C-D015-4C7C-91CE-C7CF7BD8F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74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medvidi.com/blog/what-is-panic-disorder-a-comprehensive-overview-update" TargetMode="External"/><Relationship Id="rId13" Type="http://schemas.openxmlformats.org/officeDocument/2006/relationships/hyperlink" Target="https://www.who.int/news-room/fact-sheets/detail/anxiety-disorders" TargetMode="External"/><Relationship Id="rId3" Type="http://schemas.openxmlformats.org/officeDocument/2006/relationships/hyperlink" Target="https://www.legislation.gov.uk/ukpga/2007/12/contents" TargetMode="External"/><Relationship Id="rId7" Type="http://schemas.openxmlformats.org/officeDocument/2006/relationships/hyperlink" Target="https://doi.org/10.1177/1529100614531398" TargetMode="External"/><Relationship Id="rId12" Type="http://schemas.openxmlformats.org/officeDocument/2006/relationships/hyperlink" Target="https://icd.who.int/" TargetMode="External"/><Relationship Id="rId2" Type="http://schemas.openxmlformats.org/officeDocument/2006/relationships/hyperlink" Target="https://www.slideteam.net/neuroscience-panic-disorder-ppt-powerpoint-cpp.html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ncbi.nlm.nih.gov/pmc/articles/PMC3181629/" TargetMode="External"/><Relationship Id="rId11" Type="http://schemas.openxmlformats.org/officeDocument/2006/relationships/hyperlink" Target="https://www.nice.org.uk/guidance/cg113" TargetMode="External"/><Relationship Id="rId5" Type="http://schemas.openxmlformats.org/officeDocument/2006/relationships/hyperlink" Target="https://www.metropolisindia.com/blog/preventive-healthcare/panic-attack-and-panic-disorder-symptoms-causes-and-treatment" TargetMode="External"/><Relationship Id="rId10" Type="http://schemas.openxmlformats.org/officeDocument/2006/relationships/hyperlink" Target="https://digital.nhs.uk/data-and-information/publications/statistical/adult-psychiatric-morbidity-survey/adult-psychiatric-morbidity-survey-survey-of-mental-health-and-wellbeing-england-2014" TargetMode="External"/><Relationship Id="rId4" Type="http://schemas.openxmlformats.org/officeDocument/2006/relationships/hyperlink" Target="https://www.legislation.gov.uk/ukpga/1983/20/contents" TargetMode="External"/><Relationship Id="rId9" Type="http://schemas.openxmlformats.org/officeDocument/2006/relationships/hyperlink" Target="https://www.mind.org.uk/information-support/tips-for-everyday-living/wor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0A9E356-B405-4181-B7A6-E7F3725D747C}"/>
              </a:ext>
            </a:extLst>
          </p:cNvPr>
          <p:cNvSpPr/>
          <p:nvPr/>
        </p:nvSpPr>
        <p:spPr>
          <a:xfrm>
            <a:off x="438912" y="527550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tx1"/>
                </a:solidFill>
                <a:latin typeface="Arial Nova" panose="020B0504020202020204" pitchFamily="34" charset="0"/>
              </a:rPr>
              <a:t>Student Name: Ondrej Dzobak 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280EF06-6F9D-CB7F-0B57-65ECA9F1D0D2}"/>
              </a:ext>
            </a:extLst>
          </p:cNvPr>
          <p:cNvSpPr/>
          <p:nvPr/>
        </p:nvSpPr>
        <p:spPr>
          <a:xfrm>
            <a:off x="438912" y="2180945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tx1"/>
                </a:solidFill>
                <a:latin typeface="Arial Nova" panose="020B0504020202020204" pitchFamily="34" charset="0"/>
              </a:rPr>
              <a:t>Student Number: 2313079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8B63A8C-BAFD-EA95-41F8-86D487BC3755}"/>
              </a:ext>
            </a:extLst>
          </p:cNvPr>
          <p:cNvSpPr/>
          <p:nvPr/>
        </p:nvSpPr>
        <p:spPr>
          <a:xfrm>
            <a:off x="438912" y="5536692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tx1"/>
                </a:solidFill>
                <a:latin typeface="Arial Nova" panose="020B0504020202020204" pitchFamily="34" charset="0"/>
              </a:rPr>
              <a:t>Title Of Poster: Anxiety or fear-related disorders -Panic Disorder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68B6CA3-828E-B386-EC31-16342768D4A1}"/>
              </a:ext>
            </a:extLst>
          </p:cNvPr>
          <p:cNvSpPr/>
          <p:nvPr/>
        </p:nvSpPr>
        <p:spPr>
          <a:xfrm>
            <a:off x="438912" y="3834341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tx1"/>
                </a:solidFill>
                <a:latin typeface="Arial Nova" panose="020B0504020202020204" pitchFamily="34" charset="0"/>
              </a:rPr>
              <a:t>BMHP6029_BIRM – Component 1 – Poster Presentation   </a:t>
            </a:r>
          </a:p>
        </p:txBody>
      </p:sp>
    </p:spTree>
    <p:extLst>
      <p:ext uri="{BB962C8B-B14F-4D97-AF65-F5344CB8AC3E}">
        <p14:creationId xmlns:p14="http://schemas.microsoft.com/office/powerpoint/2010/main" val="2909844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Picture Placeholder 99">
            <a:extLst>
              <a:ext uri="{FF2B5EF4-FFF2-40B4-BE49-F238E27FC236}">
                <a16:creationId xmlns:a16="http://schemas.microsoft.com/office/drawing/2014/main" id="{1E52BD63-B4BF-473F-9E2F-19DF4D46E56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0" b="30"/>
          <a:stretch>
            <a:fillRect/>
          </a:stretch>
        </p:blipFill>
        <p:spPr>
          <a:xfrm>
            <a:off x="10685491" y="56937"/>
            <a:ext cx="1387330" cy="1387330"/>
          </a:xfr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F6B9AF3D-955C-CDD9-00B1-012AD3EDD4F3}"/>
              </a:ext>
            </a:extLst>
          </p:cNvPr>
          <p:cNvSpPr txBox="1"/>
          <p:nvPr/>
        </p:nvSpPr>
        <p:spPr>
          <a:xfrm>
            <a:off x="264817" y="657313"/>
            <a:ext cx="303676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rgbClr val="FF0000"/>
                </a:solidFill>
              </a:rPr>
              <a:t>1</a:t>
            </a:r>
            <a:r>
              <a:rPr lang="en-GB" sz="2400" b="1" u="sng" dirty="0"/>
              <a:t>.</a:t>
            </a:r>
            <a:r>
              <a:rPr lang="en-GB" b="1" u="sng" dirty="0"/>
              <a:t>Definition &amp; Classification: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ICD-11 / DSM-5: Anxiety Disorders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Core symptoms: recurrent, unexpected panic attacks + persistent concern. (Khaliq, R. 2022).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Prevalence diagram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Panic disorder (all adults); 0.6%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Anxiety disorders (combined): 5,9%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Women 16-24 (panic disorder): 2,2% (Martin, P. 2003)</a:t>
            </a:r>
          </a:p>
          <a:p>
            <a:endParaRPr lang="en-GB" dirty="0"/>
          </a:p>
        </p:txBody>
      </p:sp>
      <p:sp>
        <p:nvSpPr>
          <p:cNvPr id="52" name="Rectangle 5">
            <a:extLst>
              <a:ext uri="{FF2B5EF4-FFF2-40B4-BE49-F238E27FC236}">
                <a16:creationId xmlns:a16="http://schemas.microsoft.com/office/drawing/2014/main" id="{F3211561-9994-F092-288C-228F64D405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7D511F58-C0FB-6E31-4884-F5ECAFCFBF18}"/>
              </a:ext>
            </a:extLst>
          </p:cNvPr>
          <p:cNvSpPr txBox="1"/>
          <p:nvPr/>
        </p:nvSpPr>
        <p:spPr>
          <a:xfrm>
            <a:off x="264816" y="5269955"/>
            <a:ext cx="3471413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rgbClr val="FF0000"/>
                </a:solidFill>
              </a:rPr>
              <a:t>2.</a:t>
            </a:r>
            <a:r>
              <a:rPr lang="en-GB" b="1" u="sng" dirty="0"/>
              <a:t>Contemporary Treatment: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Psychological: CBT (gold standard).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Pharmacological: SSRIs (sertraline, fluoxetine).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Digital self-help &amp; mHealth applications.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UK NHS </a:t>
            </a:r>
            <a:r>
              <a:rPr lang="en-US" altLang="en-US" sz="1400" i="1" dirty="0">
                <a:latin typeface="Arial Nova" panose="020B0504020202020204" pitchFamily="34" charset="0"/>
              </a:rPr>
              <a:t>Talking Therapies</a:t>
            </a:r>
            <a:r>
              <a:rPr lang="en-US" altLang="en-US" sz="1400" dirty="0">
                <a:latin typeface="Arial Nova" panose="020B05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</a:rPr>
              <a:t>programmed.</a:t>
            </a:r>
          </a:p>
        </p:txBody>
      </p:sp>
      <p:sp>
        <p:nvSpPr>
          <p:cNvPr id="78" name="Rectangle 6">
            <a:extLst>
              <a:ext uri="{FF2B5EF4-FFF2-40B4-BE49-F238E27FC236}">
                <a16:creationId xmlns:a16="http://schemas.microsoft.com/office/drawing/2014/main" id="{08AB1869-2CBB-9BCF-60E2-A2522565C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A21B914E-69FB-CF13-AAAE-6C979A3CF3AD}"/>
              </a:ext>
            </a:extLst>
          </p:cNvPr>
          <p:cNvSpPr txBox="1"/>
          <p:nvPr/>
        </p:nvSpPr>
        <p:spPr>
          <a:xfrm>
            <a:off x="3473734" y="2887682"/>
            <a:ext cx="307695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rgbClr val="FF0000"/>
                </a:solidFill>
              </a:rPr>
              <a:t>3.</a:t>
            </a:r>
            <a:r>
              <a:rPr lang="en-GB" b="1" u="sng" dirty="0"/>
              <a:t>Social, Cultural &amp; Political Contexts: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Stigma: Seen as “weakness,” limiting help-seeking (Corrigan et al.,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Culture: Symptoms vary; some report physical signs like chest pain (WHO,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Gender: Women ≈ 2× more diagnosed than men (NICE,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Policy: Acts 1983/2007 promote rights-based care. s(Dept of Health, 2007).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Inequality: Minorities face less access to therapy (NHS England, 2022).</a:t>
            </a:r>
            <a:endParaRPr lang="en-GB" sz="1400" dirty="0">
              <a:latin typeface="Arial Nova" panose="020B0504020202020204" pitchFamily="34" charset="0"/>
            </a:endParaRPr>
          </a:p>
        </p:txBody>
      </p:sp>
      <p:pic>
        <p:nvPicPr>
          <p:cNvPr id="109" name="Picture 108">
            <a:extLst>
              <a:ext uri="{FF2B5EF4-FFF2-40B4-BE49-F238E27FC236}">
                <a16:creationId xmlns:a16="http://schemas.microsoft.com/office/drawing/2014/main" id="{4FDA25B3-4B3E-A869-7842-EA4C0CE1E1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816" y="3667519"/>
            <a:ext cx="2793016" cy="1504099"/>
          </a:xfrm>
          <a:prstGeom prst="rect">
            <a:avLst/>
          </a:prstGeom>
        </p:spPr>
      </p:pic>
      <p:sp>
        <p:nvSpPr>
          <p:cNvPr id="110" name="TextBox 109">
            <a:extLst>
              <a:ext uri="{FF2B5EF4-FFF2-40B4-BE49-F238E27FC236}">
                <a16:creationId xmlns:a16="http://schemas.microsoft.com/office/drawing/2014/main" id="{05E0C074-F464-A78C-3520-9287A59604FD}"/>
              </a:ext>
            </a:extLst>
          </p:cNvPr>
          <p:cNvSpPr txBox="1"/>
          <p:nvPr/>
        </p:nvSpPr>
        <p:spPr>
          <a:xfrm>
            <a:off x="9324454" y="1495172"/>
            <a:ext cx="2800377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rgbClr val="FF0000"/>
                </a:solidFill>
              </a:rPr>
              <a:t>5.</a:t>
            </a:r>
            <a:r>
              <a:rPr lang="en-GB" b="1" u="sng" dirty="0"/>
              <a:t>Critical Issues: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Nova" panose="020B0504020202020204" pitchFamily="34" charset="0"/>
              </a:rPr>
              <a:t>Access: Minorities &amp; low-income groups have limited-service access (NHS England,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Nova" panose="020B0504020202020204" pitchFamily="34" charset="0"/>
              </a:rPr>
              <a:t>Medicalisation: Focus on drugs can overlook social causes (Pilgrim,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 Nova" panose="020B0504020202020204" pitchFamily="34" charset="0"/>
              </a:rPr>
              <a:t>Self-stigma: Shame and fear reduce help-seeking (Corrigan et al., 2014).</a:t>
            </a:r>
          </a:p>
          <a:p>
            <a:pPr algn="ctr"/>
            <a:r>
              <a:rPr lang="en-GB" sz="2400" b="1" u="sng" dirty="0">
                <a:solidFill>
                  <a:srgbClr val="FF0000"/>
                </a:solidFill>
              </a:rPr>
              <a:t>6.</a:t>
            </a:r>
            <a:r>
              <a:rPr lang="en-GB" b="1" u="sng" dirty="0"/>
              <a:t>Recommendations for      Policy &amp; Practice: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Education: Improve mental health literacy in schools/workplaces (Mind,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Cultural care: Expand culturally competent, trauma-informed CBT (NICE, 2020).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 panose="020B0504020202020204" pitchFamily="34" charset="0"/>
              </a:rPr>
              <a:t>Research: Focus on social factors influencing panic disorder (Pilgrim, 2019).</a:t>
            </a:r>
            <a:endParaRPr lang="en-GB" sz="1400" dirty="0">
              <a:latin typeface="Arial Nova" panose="020B0504020202020204" pitchFamily="34" charset="0"/>
            </a:endParaRPr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63F299DD-85BB-126C-735D-5251DF94E6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5874" y="5171618"/>
            <a:ext cx="2543395" cy="1686382"/>
          </a:xfrm>
          <a:prstGeom prst="rect">
            <a:avLst/>
          </a:prstGeom>
        </p:spPr>
      </p:pic>
      <p:sp>
        <p:nvSpPr>
          <p:cNvPr id="117" name="TextBox 116">
            <a:extLst>
              <a:ext uri="{FF2B5EF4-FFF2-40B4-BE49-F238E27FC236}">
                <a16:creationId xmlns:a16="http://schemas.microsoft.com/office/drawing/2014/main" id="{AF2525AA-BBA8-4D27-E87D-EB7F1114A995}"/>
              </a:ext>
            </a:extLst>
          </p:cNvPr>
          <p:cNvSpPr txBox="1"/>
          <p:nvPr/>
        </p:nvSpPr>
        <p:spPr>
          <a:xfrm>
            <a:off x="0" y="123267"/>
            <a:ext cx="1023538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333333"/>
                </a:solidFill>
                <a:latin typeface="Arial Nova" panose="020B0504020202020204" pitchFamily="34" charset="0"/>
              </a:rPr>
              <a:t>Anxiety or fear-related disorders </a:t>
            </a:r>
            <a:r>
              <a:rPr lang="en-GB" sz="3200" dirty="0">
                <a:solidFill>
                  <a:srgbClr val="333333"/>
                </a:solidFill>
                <a:latin typeface="Helvetica Neue"/>
              </a:rPr>
              <a:t>-</a:t>
            </a:r>
            <a:r>
              <a:rPr lang="en-US" sz="3200" dirty="0"/>
              <a:t> </a:t>
            </a:r>
            <a:r>
              <a:rPr lang="en-US" sz="3200" b="1" dirty="0">
                <a:latin typeface="Arial Nova" panose="020B0504020202020204" pitchFamily="34" charset="0"/>
              </a:rPr>
              <a:t>  </a:t>
            </a:r>
            <a:r>
              <a:rPr lang="en-US" sz="3200" dirty="0">
                <a:latin typeface="Arial Nova" panose="020B0504020202020204" pitchFamily="34" charset="0"/>
              </a:rPr>
              <a:t>Panic Disorder</a:t>
            </a:r>
            <a:endParaRPr lang="en-GB" sz="3200" dirty="0">
              <a:latin typeface="Arial Nova" panose="020B0504020202020204" pitchFamily="34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0FFF5B-B45F-75BB-5785-2ADFD8BF12A1}"/>
              </a:ext>
            </a:extLst>
          </p:cNvPr>
          <p:cNvSpPr txBox="1"/>
          <p:nvPr/>
        </p:nvSpPr>
        <p:spPr>
          <a:xfrm>
            <a:off x="6513491" y="580341"/>
            <a:ext cx="2800377" cy="495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u="sng" dirty="0">
                <a:solidFill>
                  <a:srgbClr val="FF0000"/>
                </a:solidFill>
              </a:rPr>
              <a:t>4.</a:t>
            </a:r>
            <a:r>
              <a:rPr lang="en-GB" sz="1600" b="1" u="sng" dirty="0"/>
              <a:t>Historical Understanding:</a:t>
            </a:r>
            <a:br>
              <a:rPr lang="en-GB" sz="1600" b="1" u="sng" dirty="0"/>
            </a:br>
            <a:r>
              <a:rPr lang="en-GB" sz="1400" b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1950s–1970s:</a:t>
            </a:r>
            <a:r>
              <a:rPr lang="en-GB" sz="14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Mental health care in the UK shifted from institutionalisation to community-based support, promoting deinstitutionalisation and social inclusion. </a:t>
            </a:r>
            <a:r>
              <a:rPr lang="en-GB" sz="1400" kern="100" dirty="0"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latin typeface="Arial Nova" panose="020B0504020202020204" pitchFamily="34" charset="0"/>
              </a:rPr>
              <a:t>Pilgrim and Rogers</a:t>
            </a:r>
            <a:r>
              <a:rPr lang="en-GB" sz="1400" i="1" dirty="0">
                <a:latin typeface="Arial Nova" panose="020B0504020202020204" pitchFamily="34" charset="0"/>
              </a:rPr>
              <a:t>, </a:t>
            </a:r>
            <a:r>
              <a:rPr lang="en-GB" sz="1400" dirty="0">
                <a:latin typeface="Arial Nova" panose="020B0504020202020204" pitchFamily="34" charset="0"/>
              </a:rPr>
              <a:t>2019). </a:t>
            </a:r>
            <a:r>
              <a:rPr lang="en-GB" sz="1400" b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Act 1983:</a:t>
            </a:r>
            <a:r>
              <a:rPr lang="en-GB" sz="14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Established a legal framework for compulsory admission and treatment while protecting patient rights.</a:t>
            </a:r>
            <a:r>
              <a:rPr lang="en-GB" sz="1400" i="1" dirty="0"/>
              <a:t> </a:t>
            </a:r>
            <a:r>
              <a:rPr lang="en-GB" sz="1400" dirty="0">
                <a:latin typeface="Arial Nova" panose="020B0504020202020204" pitchFamily="34" charset="0"/>
              </a:rPr>
              <a:t>(UK Parliament</a:t>
            </a:r>
            <a:r>
              <a:rPr lang="en-GB" sz="1400" i="1" dirty="0">
                <a:latin typeface="Arial Nova" panose="020B0504020202020204" pitchFamily="34" charset="0"/>
              </a:rPr>
              <a:t>, </a:t>
            </a:r>
            <a:r>
              <a:rPr lang="en-GB" sz="1400" dirty="0">
                <a:latin typeface="Arial Nova" panose="020B0504020202020204" pitchFamily="34" charset="0"/>
              </a:rPr>
              <a:t>1983).</a:t>
            </a:r>
            <a:r>
              <a:rPr lang="en-GB" sz="14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Act 2007 (Amendment):</a:t>
            </a:r>
            <a:r>
              <a:rPr lang="en-GB" sz="14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Strengthened community care provisions and encouraged recovery-oriented approaches in mental health practice. (Department of Health, 2007)</a:t>
            </a:r>
          </a:p>
          <a:p>
            <a:endParaRPr lang="en-GB" sz="1400" dirty="0"/>
          </a:p>
        </p:txBody>
      </p:sp>
      <p:pic>
        <p:nvPicPr>
          <p:cNvPr id="4" name="Picture 3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D035511A-0962-F3A1-3002-00E78FF21F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178" y="750602"/>
            <a:ext cx="2800163" cy="2028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932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1400A-0854-13CF-827A-8E4428F6D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7293" y="0"/>
            <a:ext cx="2792987" cy="661197"/>
          </a:xfrm>
        </p:spPr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77E479-2809-C059-DA61-3FA24FCDB8E8}"/>
              </a:ext>
            </a:extLst>
          </p:cNvPr>
          <p:cNvSpPr txBox="1"/>
          <p:nvPr/>
        </p:nvSpPr>
        <p:spPr>
          <a:xfrm>
            <a:off x="172064" y="661197"/>
            <a:ext cx="12019936" cy="6051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SlideTeam (n.d.)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Neuroscience Panic Disorder – PowerPoint Presentation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https://www.slideteam.net/neuroscience-panic-disorder-ppt-powerpoint-cpp.html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01 November 2025).</a:t>
            </a:r>
            <a:endParaRPr lang="en-GB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of Health (2007)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Act 2007.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London: The Stationery Office.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https://www.legislation.gov.uk/ukpga/2007/12/contents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01 November 2025).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 (1983)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Act 1983.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London: The Stationery Office.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https://www.legislation.gov.uk/ukpga/1983/20/contents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 November 2025).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Metropolis Healthcare (2024)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Panic attack and panic disorder: symptoms, causes and treatment.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https://www.metropolisindia.com/blog/preventive-healthcare/panic-attack-and-panic-disorder-symptoms-causes-and-treatment</a:t>
            </a:r>
            <a:r>
              <a:rPr lang="en-GB" sz="1200" u="sng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  <a:endParaRPr lang="en-GB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Martin, P. (2003) ‘The epidemiology of anxiety disorders: a review’, </a:t>
            </a:r>
            <a:r>
              <a:rPr lang="en-GB" sz="1200" i="1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Dialogues in Clinical     Neuroscience</a:t>
            </a:r>
            <a:r>
              <a:rPr lang="en-GB" sz="12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5(3), pp. 281-298.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https://www.ncbi.nlm.nih.gov/pmc/articles/PMC3181629/</a:t>
            </a:r>
            <a:r>
              <a:rPr lang="en-GB" sz="12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01 November 2025).</a:t>
            </a:r>
            <a:endParaRPr lang="en-GB" sz="12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Corrigan, P.W., Druss, B.G. and Perlick, D.A. (2014) ‘The impact of mental illness stigma on seeking and participating in mental health care’,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Science in the Public Interest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15(2), pp. 37–70.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https://doi.org/10.1177/1529100614531398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01 November 2025).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Khaliq, R. (2022)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Panic Disorder? A Comprehensive Overview.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MEDvidi.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https://medvidi.com/blog/what-is-panic-disorder-a-comprehensive-overview-update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01 November 2025).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Mind (2023)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in the workplace.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kern="100" dirty="0">
                <a:solidFill>
                  <a:srgbClr val="467886"/>
                </a:solidFill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https://www.mind.org.uk/information-support/tips-for-everyday-living/work/</a:t>
            </a:r>
            <a:r>
              <a:rPr lang="en-GB" sz="1200" u="sng" kern="100" dirty="0">
                <a:solidFill>
                  <a:srgbClr val="467886"/>
                </a:solidFill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Digital (2016)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Adult Psychiatric Morbidity Survey 2014: Survey of mental health and wellbeing, England.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Leeds: Health and Social Care Information Centre.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https://digital.nhs.uk/data-and-information/publications/statistical/adult-psychiatric-morbidity-survey/adult-psychiatric-morbidity-survey-survey-of-mental-health-and-wellbeing-england-2014</a:t>
            </a:r>
            <a:r>
              <a:rPr lang="en-GB" sz="1200" u="sng" kern="100" dirty="0">
                <a:solidFill>
                  <a:srgbClr val="467886"/>
                </a:solidFill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NICE (2020)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Generalised anxiety disorder and panic disorder in adults: management (CG113).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London: National Institute for Health and Care Excellence.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https://www.nice.org.uk/guidance/cg113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200" dirty="0">
                <a:latin typeface="Arial Nova" panose="020B0504020202020204" pitchFamily="34" charset="0"/>
              </a:rPr>
              <a:t>Pilgrim, D. (2019) </a:t>
            </a:r>
            <a:r>
              <a:rPr lang="en-US" sz="1200" i="1" dirty="0">
                <a:latin typeface="Arial Nova" panose="020B0504020202020204" pitchFamily="34" charset="0"/>
              </a:rPr>
              <a:t>Key concepts in mental health.</a:t>
            </a:r>
            <a:r>
              <a:rPr lang="en-US" sz="1200" dirty="0">
                <a:latin typeface="Arial Nova" panose="020B0504020202020204" pitchFamily="34" charset="0"/>
              </a:rPr>
              <a:t> 5th edn. London: SAGE Publications.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dirty="0">
                <a:latin typeface="Arial Nova" panose="020B0504020202020204" pitchFamily="34" charset="0"/>
              </a:rPr>
              <a:t>World Health Organization (2019) </a:t>
            </a:r>
            <a:r>
              <a:rPr lang="en-GB" sz="1200" i="1" dirty="0">
                <a:latin typeface="Arial Nova" panose="020B0504020202020204" pitchFamily="34" charset="0"/>
              </a:rPr>
              <a:t>International classification of diseases for mortality and morbidity statistics (11th Revision).</a:t>
            </a:r>
            <a:r>
              <a:rPr lang="en-GB" sz="1200" dirty="0">
                <a:latin typeface="Arial Nova" panose="020B0504020202020204" pitchFamily="34" charset="0"/>
              </a:rPr>
              <a:t> Geneva: WHO. Available at: </a:t>
            </a:r>
            <a:r>
              <a:rPr lang="en-GB" sz="1200" u="sng" dirty="0">
                <a:latin typeface="Arial Nova" panose="020B0504020202020204" pitchFamily="34" charset="0"/>
                <a:hlinkClick r:id="rId12"/>
              </a:rPr>
              <a:t>https://icd.who.int/</a:t>
            </a:r>
            <a:r>
              <a:rPr lang="en-GB" sz="1200" dirty="0">
                <a:latin typeface="Arial Nova" panose="020B0504020202020204" pitchFamily="34" charset="0"/>
              </a:rPr>
              <a:t> (Accessed: 01 November 2025).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200" dirty="0">
                <a:latin typeface="Arial Nova" panose="020B0504020202020204" pitchFamily="34" charset="0"/>
              </a:rPr>
              <a:t>World Health Organization (2023) </a:t>
            </a:r>
            <a:r>
              <a:rPr lang="en-GB" sz="1200" i="1" dirty="0">
                <a:latin typeface="Arial Nova" panose="020B0504020202020204" pitchFamily="34" charset="0"/>
              </a:rPr>
              <a:t>Anxiety disorders.</a:t>
            </a:r>
            <a:r>
              <a:rPr lang="en-GB" sz="1200" dirty="0">
                <a:latin typeface="Arial Nova" panose="020B0504020202020204" pitchFamily="34" charset="0"/>
              </a:rPr>
              <a:t> Available at: </a:t>
            </a:r>
            <a:r>
              <a:rPr lang="en-GB" sz="1200" u="sng" dirty="0">
                <a:latin typeface="Arial Nova" panose="020B0504020202020204" pitchFamily="34" charset="0"/>
                <a:hlinkClick r:id="rId13"/>
              </a:rPr>
              <a:t>https://www.who.int/news-room/fact-sheets/detail/anxiety-disorders</a:t>
            </a:r>
            <a:r>
              <a:rPr lang="en-GB" sz="1200" dirty="0">
                <a:latin typeface="Arial Nova" panose="020B0504020202020204" pitchFamily="34" charset="0"/>
              </a:rPr>
              <a:t>(Accessed: 01 November </a:t>
            </a:r>
            <a:r>
              <a:rPr lang="en-GB" sz="1200">
                <a:latin typeface="Arial Nova" panose="020B0504020202020204" pitchFamily="34" charset="0"/>
              </a:rPr>
              <a:t>2025).</a:t>
            </a:r>
            <a:endParaRPr lang="en-GB" sz="1200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97467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1654</TotalTime>
  <Words>962</Words>
  <Application>Microsoft Office PowerPoint</Application>
  <PresentationFormat>Widescreen</PresentationFormat>
  <Paragraphs>46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Nova</vt:lpstr>
      <vt:lpstr>Helvetica Neue</vt:lpstr>
      <vt:lpstr>Tw Cen MT</vt:lpstr>
      <vt:lpstr>Droplet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Neuroscience Panic Disorder</dc:title>
  <dc:creator>pc 228</dc:creator>
  <cp:lastModifiedBy>Ondrej Dzobak</cp:lastModifiedBy>
  <cp:revision>14</cp:revision>
  <dcterms:created xsi:type="dcterms:W3CDTF">2024-08-06T07:03:42Z</dcterms:created>
  <dcterms:modified xsi:type="dcterms:W3CDTF">2025-11-02T14:02:44Z</dcterms:modified>
</cp:coreProperties>
</file>