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95" r:id="rId3"/>
    <p:sldId id="365" r:id="rId4"/>
    <p:sldId id="288" r:id="rId5"/>
    <p:sldId id="366" r:id="rId6"/>
    <p:sldId id="367" r:id="rId7"/>
    <p:sldId id="298" r:id="rId8"/>
    <p:sldId id="357" r:id="rId9"/>
    <p:sldId id="371" r:id="rId10"/>
    <p:sldId id="351" r:id="rId11"/>
    <p:sldId id="356" r:id="rId12"/>
    <p:sldId id="359" r:id="rId13"/>
    <p:sldId id="362" r:id="rId14"/>
    <p:sldId id="384" r:id="rId15"/>
    <p:sldId id="303" r:id="rId16"/>
    <p:sldId id="372" r:id="rId17"/>
    <p:sldId id="361" r:id="rId18"/>
    <p:sldId id="364" r:id="rId19"/>
    <p:sldId id="306" r:id="rId20"/>
    <p:sldId id="363" r:id="rId21"/>
    <p:sldId id="380" r:id="rId22"/>
    <p:sldId id="382" r:id="rId23"/>
    <p:sldId id="307" r:id="rId24"/>
    <p:sldId id="373" r:id="rId25"/>
    <p:sldId id="308" r:id="rId26"/>
    <p:sldId id="374" r:id="rId27"/>
    <p:sldId id="376" r:id="rId28"/>
    <p:sldId id="378" r:id="rId29"/>
    <p:sldId id="383" r:id="rId30"/>
    <p:sldId id="368" r:id="rId3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5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00FFFF"/>
    <a:srgbClr val="FFCC99"/>
    <a:srgbClr val="99CC00"/>
    <a:srgbClr val="FFCCFF"/>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445" autoAdjust="0"/>
  </p:normalViewPr>
  <p:slideViewPr>
    <p:cSldViewPr snapToGrid="0">
      <p:cViewPr varScale="1">
        <p:scale>
          <a:sx n="66" d="100"/>
          <a:sy n="66" d="100"/>
        </p:scale>
        <p:origin x="42" y="177"/>
      </p:cViewPr>
      <p:guideLst>
        <p:guide orient="horz" pos="3453"/>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D3DB125B-ED12-434A-9BFB-158130269ED7}"/>
    <pc:docChg chg="delSld modSld">
      <pc:chgData name="Ewa Kazimierska" userId="8edb7084-dccb-4d8f-9cfb-38098ea1d667" providerId="ADAL" clId="{D3DB125B-ED12-434A-9BFB-158130269ED7}" dt="2023-07-05T07:32:41.853" v="10" actId="47"/>
      <pc:docMkLst>
        <pc:docMk/>
      </pc:docMkLst>
      <pc:sldChg chg="modNotesTx">
        <pc:chgData name="Ewa Kazimierska" userId="8edb7084-dccb-4d8f-9cfb-38098ea1d667" providerId="ADAL" clId="{D3DB125B-ED12-434A-9BFB-158130269ED7}" dt="2023-07-05T07:31:03.484" v="0" actId="6549"/>
        <pc:sldMkLst>
          <pc:docMk/>
          <pc:sldMk cId="0" sldId="256"/>
        </pc:sldMkLst>
      </pc:sldChg>
      <pc:sldChg chg="modNotesTx">
        <pc:chgData name="Ewa Kazimierska" userId="8edb7084-dccb-4d8f-9cfb-38098ea1d667" providerId="ADAL" clId="{D3DB125B-ED12-434A-9BFB-158130269ED7}" dt="2023-07-05T07:31:21.209" v="3" actId="6549"/>
        <pc:sldMkLst>
          <pc:docMk/>
          <pc:sldMk cId="3401428571" sldId="288"/>
        </pc:sldMkLst>
      </pc:sldChg>
      <pc:sldChg chg="modNotesTx">
        <pc:chgData name="Ewa Kazimierska" userId="8edb7084-dccb-4d8f-9cfb-38098ea1d667" providerId="ADAL" clId="{D3DB125B-ED12-434A-9BFB-158130269ED7}" dt="2023-07-05T07:31:09.158" v="1" actId="6549"/>
        <pc:sldMkLst>
          <pc:docMk/>
          <pc:sldMk cId="1897806436" sldId="295"/>
        </pc:sldMkLst>
      </pc:sldChg>
      <pc:sldChg chg="modNotesTx">
        <pc:chgData name="Ewa Kazimierska" userId="8edb7084-dccb-4d8f-9cfb-38098ea1d667" providerId="ADAL" clId="{D3DB125B-ED12-434A-9BFB-158130269ED7}" dt="2023-07-05T07:31:45.807" v="6" actId="6549"/>
        <pc:sldMkLst>
          <pc:docMk/>
          <pc:sldMk cId="2055791912" sldId="298"/>
        </pc:sldMkLst>
      </pc:sldChg>
      <pc:sldChg chg="modNotesTx">
        <pc:chgData name="Ewa Kazimierska" userId="8edb7084-dccb-4d8f-9cfb-38098ea1d667" providerId="ADAL" clId="{D3DB125B-ED12-434A-9BFB-158130269ED7}" dt="2023-07-05T07:32:14.126" v="9" actId="6549"/>
        <pc:sldMkLst>
          <pc:docMk/>
          <pc:sldMk cId="3363786358" sldId="303"/>
        </pc:sldMkLst>
      </pc:sldChg>
      <pc:sldChg chg="modNotesTx">
        <pc:chgData name="Ewa Kazimierska" userId="8edb7084-dccb-4d8f-9cfb-38098ea1d667" providerId="ADAL" clId="{D3DB125B-ED12-434A-9BFB-158130269ED7}" dt="2023-07-05T07:32:00.068" v="8" actId="6549"/>
        <pc:sldMkLst>
          <pc:docMk/>
          <pc:sldMk cId="744938674" sldId="359"/>
        </pc:sldMkLst>
      </pc:sldChg>
      <pc:sldChg chg="modNotesTx">
        <pc:chgData name="Ewa Kazimierska" userId="8edb7084-dccb-4d8f-9cfb-38098ea1d667" providerId="ADAL" clId="{D3DB125B-ED12-434A-9BFB-158130269ED7}" dt="2023-07-05T07:31:15.437" v="2" actId="6549"/>
        <pc:sldMkLst>
          <pc:docMk/>
          <pc:sldMk cId="2226607576" sldId="365"/>
        </pc:sldMkLst>
      </pc:sldChg>
      <pc:sldChg chg="modNotesTx">
        <pc:chgData name="Ewa Kazimierska" userId="8edb7084-dccb-4d8f-9cfb-38098ea1d667" providerId="ADAL" clId="{D3DB125B-ED12-434A-9BFB-158130269ED7}" dt="2023-07-05T07:31:36.094" v="4" actId="6549"/>
        <pc:sldMkLst>
          <pc:docMk/>
          <pc:sldMk cId="94261920" sldId="366"/>
        </pc:sldMkLst>
      </pc:sldChg>
      <pc:sldChg chg="modNotesTx">
        <pc:chgData name="Ewa Kazimierska" userId="8edb7084-dccb-4d8f-9cfb-38098ea1d667" providerId="ADAL" clId="{D3DB125B-ED12-434A-9BFB-158130269ED7}" dt="2023-07-05T07:31:41.087" v="5" actId="6549"/>
        <pc:sldMkLst>
          <pc:docMk/>
          <pc:sldMk cId="925930831" sldId="367"/>
        </pc:sldMkLst>
      </pc:sldChg>
      <pc:sldChg chg="del">
        <pc:chgData name="Ewa Kazimierska" userId="8edb7084-dccb-4d8f-9cfb-38098ea1d667" providerId="ADAL" clId="{D3DB125B-ED12-434A-9BFB-158130269ED7}" dt="2023-07-05T07:32:41.853" v="10" actId="47"/>
        <pc:sldMkLst>
          <pc:docMk/>
          <pc:sldMk cId="3154413990" sldId="370"/>
        </pc:sldMkLst>
      </pc:sldChg>
      <pc:sldChg chg="modNotesTx">
        <pc:chgData name="Ewa Kazimierska" userId="8edb7084-dccb-4d8f-9cfb-38098ea1d667" providerId="ADAL" clId="{D3DB125B-ED12-434A-9BFB-158130269ED7}" dt="2023-07-05T07:31:52.378" v="7" actId="6549"/>
        <pc:sldMkLst>
          <pc:docMk/>
          <pc:sldMk cId="2995893542" sldId="3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2C424D6-7025-4E57-B50E-7653DED8C807}" type="datetimeFigureOut">
              <a:rPr lang="en-GB" smtClean="0"/>
              <a:t>03/07/2023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DDA17AD-503B-463F-8EC1-84F78A43A95C}" type="slidenum">
              <a:rPr lang="en-GB" smtClean="0"/>
              <a:t>‹#›</a:t>
            </a:fld>
            <a:endParaRPr lang="en-GB"/>
          </a:p>
        </p:txBody>
      </p:sp>
    </p:spTree>
    <p:extLst>
      <p:ext uri="{BB962C8B-B14F-4D97-AF65-F5344CB8AC3E}">
        <p14:creationId xmlns:p14="http://schemas.microsoft.com/office/powerpoint/2010/main" val="1548599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a:t>
            </a:fld>
            <a:endParaRPr lang="en-GB"/>
          </a:p>
        </p:txBody>
      </p:sp>
    </p:spTree>
    <p:extLst>
      <p:ext uri="{BB962C8B-B14F-4D97-AF65-F5344CB8AC3E}">
        <p14:creationId xmlns:p14="http://schemas.microsoft.com/office/powerpoint/2010/main" val="3828264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a:t>
            </a:fld>
            <a:endParaRPr lang="en-GB"/>
          </a:p>
        </p:txBody>
      </p:sp>
    </p:spTree>
    <p:extLst>
      <p:ext uri="{BB962C8B-B14F-4D97-AF65-F5344CB8AC3E}">
        <p14:creationId xmlns:p14="http://schemas.microsoft.com/office/powerpoint/2010/main" val="1674915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3</a:t>
            </a:fld>
            <a:endParaRPr lang="en-GB"/>
          </a:p>
        </p:txBody>
      </p:sp>
    </p:spTree>
    <p:extLst>
      <p:ext uri="{BB962C8B-B14F-4D97-AF65-F5344CB8AC3E}">
        <p14:creationId xmlns:p14="http://schemas.microsoft.com/office/powerpoint/2010/main" val="850189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4</a:t>
            </a:fld>
            <a:endParaRPr lang="en-GB"/>
          </a:p>
        </p:txBody>
      </p:sp>
    </p:spTree>
    <p:extLst>
      <p:ext uri="{BB962C8B-B14F-4D97-AF65-F5344CB8AC3E}">
        <p14:creationId xmlns:p14="http://schemas.microsoft.com/office/powerpoint/2010/main" val="4290251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5</a:t>
            </a:fld>
            <a:endParaRPr lang="en-GB"/>
          </a:p>
        </p:txBody>
      </p:sp>
    </p:spTree>
    <p:extLst>
      <p:ext uri="{BB962C8B-B14F-4D97-AF65-F5344CB8AC3E}">
        <p14:creationId xmlns:p14="http://schemas.microsoft.com/office/powerpoint/2010/main" val="1285358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6</a:t>
            </a:fld>
            <a:endParaRPr lang="en-GB"/>
          </a:p>
        </p:txBody>
      </p:sp>
    </p:spTree>
    <p:extLst>
      <p:ext uri="{BB962C8B-B14F-4D97-AF65-F5344CB8AC3E}">
        <p14:creationId xmlns:p14="http://schemas.microsoft.com/office/powerpoint/2010/main" val="440981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7</a:t>
            </a:fld>
            <a:endParaRPr lang="en-GB"/>
          </a:p>
        </p:txBody>
      </p:sp>
    </p:spTree>
    <p:extLst>
      <p:ext uri="{BB962C8B-B14F-4D97-AF65-F5344CB8AC3E}">
        <p14:creationId xmlns:p14="http://schemas.microsoft.com/office/powerpoint/2010/main" val="1560101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9</a:t>
            </a:fld>
            <a:endParaRPr lang="en-GB"/>
          </a:p>
        </p:txBody>
      </p:sp>
    </p:spTree>
    <p:extLst>
      <p:ext uri="{BB962C8B-B14F-4D97-AF65-F5344CB8AC3E}">
        <p14:creationId xmlns:p14="http://schemas.microsoft.com/office/powerpoint/2010/main" val="2027391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12</a:t>
            </a:fld>
            <a:endParaRPr lang="en-GB"/>
          </a:p>
        </p:txBody>
      </p:sp>
    </p:spTree>
    <p:extLst>
      <p:ext uri="{BB962C8B-B14F-4D97-AF65-F5344CB8AC3E}">
        <p14:creationId xmlns:p14="http://schemas.microsoft.com/office/powerpoint/2010/main" val="2197343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14</a:t>
            </a:fld>
            <a:endParaRPr lang="en-GB"/>
          </a:p>
        </p:txBody>
      </p:sp>
    </p:spTree>
    <p:extLst>
      <p:ext uri="{BB962C8B-B14F-4D97-AF65-F5344CB8AC3E}">
        <p14:creationId xmlns:p14="http://schemas.microsoft.com/office/powerpoint/2010/main" val="304551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15</a:t>
            </a:fld>
            <a:endParaRPr lang="en-GB"/>
          </a:p>
        </p:txBody>
      </p:sp>
    </p:spTree>
    <p:extLst>
      <p:ext uri="{BB962C8B-B14F-4D97-AF65-F5344CB8AC3E}">
        <p14:creationId xmlns:p14="http://schemas.microsoft.com/office/powerpoint/2010/main" val="20725272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16</a:t>
            </a:fld>
            <a:endParaRPr lang="en-GB"/>
          </a:p>
        </p:txBody>
      </p:sp>
    </p:spTree>
    <p:extLst>
      <p:ext uri="{BB962C8B-B14F-4D97-AF65-F5344CB8AC3E}">
        <p14:creationId xmlns:p14="http://schemas.microsoft.com/office/powerpoint/2010/main" val="3914170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17</a:t>
            </a:fld>
            <a:endParaRPr lang="en-GB"/>
          </a:p>
        </p:txBody>
      </p:sp>
    </p:spTree>
    <p:extLst>
      <p:ext uri="{BB962C8B-B14F-4D97-AF65-F5344CB8AC3E}">
        <p14:creationId xmlns:p14="http://schemas.microsoft.com/office/powerpoint/2010/main" val="4037343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19</a:t>
            </a:fld>
            <a:endParaRPr lang="en-GB"/>
          </a:p>
        </p:txBody>
      </p:sp>
    </p:spTree>
    <p:extLst>
      <p:ext uri="{BB962C8B-B14F-4D97-AF65-F5344CB8AC3E}">
        <p14:creationId xmlns:p14="http://schemas.microsoft.com/office/powerpoint/2010/main" val="3905588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20</a:t>
            </a:fld>
            <a:endParaRPr lang="en-GB"/>
          </a:p>
        </p:txBody>
      </p:sp>
    </p:spTree>
    <p:extLst>
      <p:ext uri="{BB962C8B-B14F-4D97-AF65-F5344CB8AC3E}">
        <p14:creationId xmlns:p14="http://schemas.microsoft.com/office/powerpoint/2010/main" val="327675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22</a:t>
            </a:fld>
            <a:endParaRPr lang="en-GB"/>
          </a:p>
        </p:txBody>
      </p:sp>
    </p:spTree>
    <p:extLst>
      <p:ext uri="{BB962C8B-B14F-4D97-AF65-F5344CB8AC3E}">
        <p14:creationId xmlns:p14="http://schemas.microsoft.com/office/powerpoint/2010/main" val="2040889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23</a:t>
            </a:fld>
            <a:endParaRPr lang="en-GB"/>
          </a:p>
        </p:txBody>
      </p:sp>
    </p:spTree>
    <p:extLst>
      <p:ext uri="{BB962C8B-B14F-4D97-AF65-F5344CB8AC3E}">
        <p14:creationId xmlns:p14="http://schemas.microsoft.com/office/powerpoint/2010/main" val="3295131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25</a:t>
            </a:fld>
            <a:endParaRPr lang="en-GB"/>
          </a:p>
        </p:txBody>
      </p:sp>
    </p:spTree>
    <p:extLst>
      <p:ext uri="{BB962C8B-B14F-4D97-AF65-F5344CB8AC3E}">
        <p14:creationId xmlns:p14="http://schemas.microsoft.com/office/powerpoint/2010/main" val="6992354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27</a:t>
            </a:fld>
            <a:endParaRPr lang="en-GB"/>
          </a:p>
        </p:txBody>
      </p:sp>
    </p:spTree>
    <p:extLst>
      <p:ext uri="{BB962C8B-B14F-4D97-AF65-F5344CB8AC3E}">
        <p14:creationId xmlns:p14="http://schemas.microsoft.com/office/powerpoint/2010/main" val="2800734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28</a:t>
            </a:fld>
            <a:endParaRPr lang="en-GB"/>
          </a:p>
        </p:txBody>
      </p:sp>
    </p:spTree>
    <p:extLst>
      <p:ext uri="{BB962C8B-B14F-4D97-AF65-F5344CB8AC3E}">
        <p14:creationId xmlns:p14="http://schemas.microsoft.com/office/powerpoint/2010/main" val="807245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30</a:t>
            </a:fld>
            <a:endParaRPr lang="en-GB"/>
          </a:p>
        </p:txBody>
      </p:sp>
    </p:spTree>
    <p:extLst>
      <p:ext uri="{BB962C8B-B14F-4D97-AF65-F5344CB8AC3E}">
        <p14:creationId xmlns:p14="http://schemas.microsoft.com/office/powerpoint/2010/main" val="2071964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71324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29065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489989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3859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3861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741484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729884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75239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02530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68333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151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485024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450614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12968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612685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33413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163039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374771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s://www.youtube.com/watch?v=ODf_sPexS2Q"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1767826" y="1257712"/>
            <a:ext cx="8656348" cy="2387600"/>
          </a:xfrm>
        </p:spPr>
        <p:txBody>
          <a:bodyPr>
            <a:normAutofit fontScale="90000"/>
          </a:bodyPr>
          <a:lstStyle/>
          <a:p>
            <a:r>
              <a:rPr lang="en-GB" b="1" dirty="0"/>
              <a:t>MOLES, chemical equations AND STOICHIOMETRY</a:t>
            </a:r>
            <a:br>
              <a:rPr lang="en-GB" b="1" dirty="0"/>
            </a:br>
            <a:br>
              <a:rPr lang="en-GB" b="1" dirty="0"/>
            </a:br>
            <a:r>
              <a:rPr lang="en-GB" sz="4000" dirty="0"/>
              <a:t>Lecture 4</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6" name="TextBox 5">
            <a:extLst>
              <a:ext uri="{FF2B5EF4-FFF2-40B4-BE49-F238E27FC236}">
                <a16:creationId xmlns:a16="http://schemas.microsoft.com/office/drawing/2014/main" id="{DDF52045-988F-489E-BB5B-869DD3E8542B}"/>
              </a:ext>
            </a:extLst>
          </p:cNvPr>
          <p:cNvSpPr txBox="1"/>
          <p:nvPr/>
        </p:nvSpPr>
        <p:spPr>
          <a:xfrm>
            <a:off x="10865996" y="76200"/>
            <a:ext cx="1326004" cy="369332"/>
          </a:xfrm>
          <a:prstGeom prst="rect">
            <a:avLst/>
          </a:prstGeom>
          <a:noFill/>
        </p:spPr>
        <p:txBody>
          <a:bodyPr wrap="none" rtlCol="0">
            <a:spAutoFit/>
          </a:bodyPr>
          <a:lstStyle/>
          <a:p>
            <a:pPr eaLnBrk="0" fontAlgn="base" hangingPunct="0">
              <a:spcBef>
                <a:spcPct val="0"/>
              </a:spcBef>
              <a:spcAft>
                <a:spcPct val="0"/>
              </a:spcAft>
            </a:pPr>
            <a:r>
              <a:rPr lang="en-GB" dirty="0">
                <a:solidFill>
                  <a:srgbClr val="000000"/>
                </a:solidFill>
                <a:latin typeface="Arial" panose="020B0604020202020204" pitchFamily="34" charset="0"/>
                <a:cs typeface="Arial" panose="020B0604020202020204" pitchFamily="34" charset="0"/>
              </a:rPr>
              <a:t>HNC, 2023</a:t>
            </a:r>
          </a:p>
        </p:txBody>
      </p:sp>
      <p:sp>
        <p:nvSpPr>
          <p:cNvPr id="7" name="TextBox 6">
            <a:extLst>
              <a:ext uri="{FF2B5EF4-FFF2-40B4-BE49-F238E27FC236}">
                <a16:creationId xmlns:a16="http://schemas.microsoft.com/office/drawing/2014/main" id="{81EA2D33-FDD3-4EAC-8DFD-4E8A08FB4F3F}"/>
              </a:ext>
            </a:extLst>
          </p:cNvPr>
          <p:cNvSpPr txBox="1"/>
          <p:nvPr/>
        </p:nvSpPr>
        <p:spPr>
          <a:xfrm>
            <a:off x="0" y="0"/>
            <a:ext cx="1321708" cy="369332"/>
          </a:xfrm>
          <a:prstGeom prst="rect">
            <a:avLst/>
          </a:prstGeom>
          <a:noFill/>
        </p:spPr>
        <p:txBody>
          <a:bodyPr wrap="none" rtlCol="0">
            <a:spAutoFit/>
          </a:bodyPr>
          <a:lstStyle/>
          <a:p>
            <a:pPr eaLnBrk="0" fontAlgn="base" hangingPunct="0">
              <a:spcBef>
                <a:spcPct val="0"/>
              </a:spcBef>
              <a:spcAft>
                <a:spcPct val="0"/>
              </a:spcAft>
            </a:pPr>
            <a:r>
              <a:rPr lang="en-GB">
                <a:solidFill>
                  <a:srgbClr val="000000"/>
                </a:solidFill>
                <a:latin typeface="Arial" panose="020B0604020202020204" pitchFamily="34" charset="0"/>
                <a:cs typeface="Arial" panose="020B0604020202020204" pitchFamily="34" charset="0"/>
              </a:rPr>
              <a:t>ACDB4011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9CF01D-DE78-4199-AFFB-FE46A523477E}"/>
              </a:ext>
            </a:extLst>
          </p:cNvPr>
          <p:cNvSpPr txBox="1"/>
          <p:nvPr/>
        </p:nvSpPr>
        <p:spPr>
          <a:xfrm>
            <a:off x="407368" y="980728"/>
            <a:ext cx="5688632" cy="45472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Mole and molar mass</a:t>
            </a:r>
          </a:p>
          <a:p>
            <a:pPr marL="285750" indent="-285750">
              <a:lnSpc>
                <a:spcPct val="150000"/>
              </a:lnSpc>
              <a:buFont typeface="Arial" panose="020B0604020202020204" pitchFamily="34" charset="0"/>
              <a:buChar char="•"/>
            </a:pPr>
            <a:r>
              <a:rPr lang="en-GB" sz="2800" dirty="0">
                <a:cs typeface="Calibri" panose="020F0502020204030204" pitchFamily="34" charset="0"/>
              </a:rPr>
              <a:t>Calculations using moles and MM</a:t>
            </a:r>
          </a:p>
          <a:p>
            <a:pPr marL="285750" indent="-285750">
              <a:lnSpc>
                <a:spcPct val="150000"/>
              </a:lnSpc>
              <a:buFont typeface="Arial" panose="020B0604020202020204" pitchFamily="34" charset="0"/>
              <a:buChar char="•"/>
            </a:pPr>
            <a:r>
              <a:rPr lang="en-GB" sz="2800" dirty="0">
                <a:cs typeface="Calibri" panose="020F0502020204030204" pitchFamily="34" charset="0"/>
              </a:rPr>
              <a:t>Mass % composition</a:t>
            </a:r>
          </a:p>
          <a:p>
            <a:pPr marL="285750" indent="-285750">
              <a:lnSpc>
                <a:spcPct val="150000"/>
              </a:lnSpc>
              <a:buFont typeface="Arial" panose="020B0604020202020204" pitchFamily="34" charset="0"/>
              <a:buChar char="•"/>
            </a:pPr>
            <a:r>
              <a:rPr lang="en-GB" sz="2800" dirty="0">
                <a:cs typeface="Calibri" panose="020F0502020204030204" pitchFamily="34" charset="0"/>
              </a:rPr>
              <a:t>Balancing chemical equations</a:t>
            </a:r>
          </a:p>
          <a:p>
            <a:pPr marL="285750" indent="-285750">
              <a:lnSpc>
                <a:spcPct val="150000"/>
              </a:lnSpc>
              <a:buFont typeface="Arial" panose="020B0604020202020204" pitchFamily="34" charset="0"/>
              <a:buChar char="•"/>
            </a:pPr>
            <a:r>
              <a:rPr lang="en-GB" sz="2800" dirty="0">
                <a:cs typeface="Calibri" panose="020F0502020204030204" pitchFamily="34" charset="0"/>
              </a:rPr>
              <a:t>Stoichiometric calculations</a:t>
            </a:r>
          </a:p>
          <a:p>
            <a:pPr marL="742950" lvl="1" indent="-285750">
              <a:lnSpc>
                <a:spcPct val="150000"/>
              </a:lnSpc>
              <a:buFont typeface="Arial" panose="020B0604020202020204" pitchFamily="34" charset="0"/>
              <a:buChar char="•"/>
            </a:pPr>
            <a:r>
              <a:rPr lang="en-GB" sz="2800" dirty="0">
                <a:cs typeface="Calibri" panose="020F0502020204030204" pitchFamily="34" charset="0"/>
              </a:rPr>
              <a:t>Mole-to-mole</a:t>
            </a:r>
          </a:p>
          <a:p>
            <a:pPr marL="742950" lvl="1" indent="-285750">
              <a:lnSpc>
                <a:spcPct val="150000"/>
              </a:lnSpc>
              <a:buFont typeface="Arial" panose="020B0604020202020204" pitchFamily="34" charset="0"/>
              <a:buChar char="•"/>
            </a:pPr>
            <a:r>
              <a:rPr lang="en-GB" sz="2800" dirty="0">
                <a:cs typeface="Calibri" panose="020F0502020204030204" pitchFamily="34" charset="0"/>
              </a:rPr>
              <a:t>Mass-to-mass</a:t>
            </a:r>
          </a:p>
        </p:txBody>
      </p:sp>
      <p:pic>
        <p:nvPicPr>
          <p:cNvPr id="10" name="Picture 2" descr="mole - Wiktionary">
            <a:extLst>
              <a:ext uri="{FF2B5EF4-FFF2-40B4-BE49-F238E27FC236}">
                <a16:creationId xmlns:a16="http://schemas.microsoft.com/office/drawing/2014/main" id="{C379358D-F127-43AE-AE8C-AD8F690DF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976" y="2492896"/>
            <a:ext cx="5970197" cy="41490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59C01E51-C05B-4A54-8DF4-636626B7C6E1}"/>
              </a:ext>
            </a:extLst>
          </p:cNvPr>
          <p:cNvSpPr>
            <a:spLocks noGrp="1"/>
          </p:cNvSpPr>
          <p:nvPr>
            <p:ph type="title"/>
          </p:nvPr>
        </p:nvSpPr>
        <p:spPr>
          <a:xfrm>
            <a:off x="913774" y="0"/>
            <a:ext cx="10364451" cy="801918"/>
          </a:xfrm>
        </p:spPr>
        <p:txBody>
          <a:bodyPr/>
          <a:lstStyle/>
          <a:p>
            <a:r>
              <a:rPr lang="en-GB">
                <a:effectLst>
                  <a:outerShdw blurRad="38100" dist="38100" dir="2700000" algn="tl">
                    <a:srgbClr val="000000">
                      <a:alpha val="43137"/>
                    </a:srgbClr>
                  </a:outerShdw>
                </a:effectLst>
              </a:rPr>
              <a:t>introduction</a:t>
            </a:r>
          </a:p>
        </p:txBody>
      </p:sp>
    </p:spTree>
    <p:extLst>
      <p:ext uri="{BB962C8B-B14F-4D97-AF65-F5344CB8AC3E}">
        <p14:creationId xmlns:p14="http://schemas.microsoft.com/office/powerpoint/2010/main" val="1897806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7814-A85E-48D9-8322-C365E6F81EA6}"/>
              </a:ext>
            </a:extLst>
          </p:cNvPr>
          <p:cNvSpPr txBox="1"/>
          <p:nvPr/>
        </p:nvSpPr>
        <p:spPr>
          <a:xfrm>
            <a:off x="239367" y="1418796"/>
            <a:ext cx="5820824" cy="851515"/>
          </a:xfrm>
          <a:prstGeom prst="rect">
            <a:avLst/>
          </a:prstGeom>
          <a:noFill/>
        </p:spPr>
        <p:txBody>
          <a:bodyPr wrap="none" rtlCol="0">
            <a:spAutoFit/>
          </a:bodyPr>
          <a:lstStyle/>
          <a:p>
            <a:r>
              <a:rPr lang="en-GB" sz="3200" b="1">
                <a:solidFill>
                  <a:srgbClr val="00B050"/>
                </a:solidFill>
                <a:cs typeface="Calibri" panose="020F0502020204030204" pitchFamily="34" charset="0"/>
              </a:rPr>
              <a:t>Dozen = 12</a:t>
            </a:r>
            <a:r>
              <a:rPr lang="en-GB" sz="2600">
                <a:cs typeface="Calibri" panose="020F0502020204030204" pitchFamily="34" charset="0"/>
              </a:rPr>
              <a:t>	</a:t>
            </a:r>
            <a:r>
              <a:rPr lang="en-GB" sz="2600">
                <a:solidFill>
                  <a:srgbClr val="00B050"/>
                </a:solidFill>
                <a:cs typeface="Calibri" panose="020F0502020204030204" pitchFamily="34" charset="0"/>
              </a:rPr>
              <a:t>used to count eggs easily</a:t>
            </a:r>
          </a:p>
          <a:p>
            <a:endParaRPr lang="en-GB" sz="2600" baseline="30000">
              <a:cs typeface="Calibri" panose="020F0502020204030204" pitchFamily="34" charset="0"/>
            </a:endParaRPr>
          </a:p>
        </p:txBody>
      </p:sp>
      <p:sp>
        <p:nvSpPr>
          <p:cNvPr id="4" name="TextBox 3">
            <a:extLst>
              <a:ext uri="{FF2B5EF4-FFF2-40B4-BE49-F238E27FC236}">
                <a16:creationId xmlns:a16="http://schemas.microsoft.com/office/drawing/2014/main" id="{BD683BFB-3FAE-45C7-9708-BD6A374EBCB0}"/>
              </a:ext>
            </a:extLst>
          </p:cNvPr>
          <p:cNvSpPr txBox="1"/>
          <p:nvPr/>
        </p:nvSpPr>
        <p:spPr>
          <a:xfrm>
            <a:off x="8452829" y="1523955"/>
            <a:ext cx="3715184" cy="492443"/>
          </a:xfrm>
          <a:prstGeom prst="rect">
            <a:avLst/>
          </a:prstGeom>
          <a:noFill/>
        </p:spPr>
        <p:txBody>
          <a:bodyPr wrap="square" rtlCol="0">
            <a:spAutoFit/>
          </a:bodyPr>
          <a:lstStyle/>
          <a:p>
            <a:r>
              <a:rPr lang="en-GB" sz="2600">
                <a:solidFill>
                  <a:srgbClr val="00B050"/>
                </a:solidFill>
                <a:cs typeface="Calibri" panose="020F0502020204030204" pitchFamily="34" charset="0"/>
              </a:rPr>
              <a:t> 7</a:t>
            </a:r>
            <a:r>
              <a:rPr lang="en-GB" sz="2600">
                <a:solidFill>
                  <a:srgbClr val="00B050"/>
                </a:solidFill>
                <a:cs typeface="Calibri" panose="020F0502020204030204" pitchFamily="34" charset="0"/>
                <a:sym typeface="Symbol" panose="05050102010706020507" pitchFamily="18" charset="2"/>
              </a:rPr>
              <a:t>  12 = 84 eggs</a:t>
            </a:r>
            <a:endParaRPr lang="en-GB" sz="260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AED1AE43-4DAF-410D-99B4-015D90CC6FDD}"/>
              </a:ext>
            </a:extLst>
          </p:cNvPr>
          <p:cNvSpPr txBox="1"/>
          <p:nvPr/>
        </p:nvSpPr>
        <p:spPr>
          <a:xfrm>
            <a:off x="6243247" y="3504219"/>
            <a:ext cx="5843792" cy="492443"/>
          </a:xfrm>
          <a:prstGeom prst="rect">
            <a:avLst/>
          </a:prstGeom>
          <a:noFill/>
        </p:spPr>
        <p:txBody>
          <a:bodyPr wrap="square" rtlCol="0">
            <a:spAutoFit/>
          </a:bodyPr>
          <a:lstStyle/>
          <a:p>
            <a:r>
              <a:rPr lang="en-GB" sz="2600" b="1" dirty="0">
                <a:solidFill>
                  <a:srgbClr val="002060"/>
                </a:solidFill>
                <a:cs typeface="Calibri" panose="020F0502020204030204" pitchFamily="34" charset="0"/>
                <a:sym typeface="Symbol" panose="05050102010706020507" pitchFamily="18" charset="2"/>
              </a:rPr>
              <a:t>7 moles of CO</a:t>
            </a:r>
            <a:r>
              <a:rPr lang="en-GB" sz="2600" b="1" baseline="-25000" dirty="0">
                <a:solidFill>
                  <a:srgbClr val="002060"/>
                </a:solidFill>
                <a:cs typeface="Calibri" panose="020F0502020204030204" pitchFamily="34" charset="0"/>
                <a:sym typeface="Symbol" panose="05050102010706020507" pitchFamily="18" charset="2"/>
              </a:rPr>
              <a:t>2</a:t>
            </a:r>
            <a:r>
              <a:rPr lang="en-GB" sz="2600" b="1" dirty="0">
                <a:solidFill>
                  <a:srgbClr val="002060"/>
                </a:solidFill>
                <a:cs typeface="Calibri" panose="020F0502020204030204" pitchFamily="34" charset="0"/>
                <a:sym typeface="Symbol" panose="05050102010706020507" pitchFamily="18" charset="2"/>
              </a:rPr>
              <a:t> molecules</a:t>
            </a:r>
            <a:r>
              <a:rPr lang="en-GB" sz="2600" dirty="0">
                <a:solidFill>
                  <a:srgbClr val="002060"/>
                </a:solidFill>
                <a:cs typeface="Calibri" panose="020F0502020204030204" pitchFamily="34" charset="0"/>
                <a:sym typeface="Symbol" panose="05050102010706020507" pitchFamily="18" charset="2"/>
              </a:rPr>
              <a:t>	=</a:t>
            </a:r>
          </a:p>
        </p:txBody>
      </p:sp>
      <p:sp>
        <p:nvSpPr>
          <p:cNvPr id="6" name="TextBox 5">
            <a:extLst>
              <a:ext uri="{FF2B5EF4-FFF2-40B4-BE49-F238E27FC236}">
                <a16:creationId xmlns:a16="http://schemas.microsoft.com/office/drawing/2014/main" id="{A09154A5-8768-47B3-ADE1-0FF384BCF893}"/>
              </a:ext>
            </a:extLst>
          </p:cNvPr>
          <p:cNvSpPr txBox="1"/>
          <p:nvPr/>
        </p:nvSpPr>
        <p:spPr>
          <a:xfrm>
            <a:off x="726156" y="5134628"/>
            <a:ext cx="4799712" cy="707886"/>
          </a:xfrm>
          <a:prstGeom prst="rect">
            <a:avLst/>
          </a:prstGeom>
          <a:noFill/>
          <a:ln w="12700">
            <a:solidFill>
              <a:srgbClr val="00B0F0"/>
            </a:solidFill>
          </a:ln>
        </p:spPr>
        <p:txBody>
          <a:bodyPr wrap="none" rtlCol="0">
            <a:spAutoFit/>
          </a:bodyPr>
          <a:lstStyle/>
          <a:p>
            <a:r>
              <a:rPr lang="en-GB" sz="4000" b="1" dirty="0">
                <a:solidFill>
                  <a:srgbClr val="0000FF"/>
                </a:solidFill>
                <a:cs typeface="Calibri" panose="020F0502020204030204" pitchFamily="34" charset="0"/>
              </a:rPr>
              <a:t>N  =  n </a:t>
            </a:r>
            <a:r>
              <a:rPr lang="en-GB" sz="4000" b="1" dirty="0">
                <a:solidFill>
                  <a:srgbClr val="0000FF"/>
                </a:solidFill>
                <a:cs typeface="Calibri" panose="020F0502020204030204" pitchFamily="34" charset="0"/>
                <a:sym typeface="Symbol" panose="05050102010706020507" pitchFamily="18" charset="2"/>
              </a:rPr>
              <a:t>  </a:t>
            </a:r>
            <a:r>
              <a:rPr lang="en-GB" sz="4000" b="1" dirty="0">
                <a:solidFill>
                  <a:srgbClr val="0000FF"/>
                </a:solidFill>
                <a:cs typeface="Calibri" panose="020F0502020204030204" pitchFamily="34" charset="0"/>
              </a:rPr>
              <a:t>6.02 </a:t>
            </a:r>
            <a:r>
              <a:rPr lang="en-GB" sz="4000" b="1" dirty="0">
                <a:solidFill>
                  <a:srgbClr val="0000FF"/>
                </a:solidFill>
                <a:cs typeface="Calibri" panose="020F0502020204030204" pitchFamily="34" charset="0"/>
                <a:sym typeface="Symbol" panose="05050102010706020507" pitchFamily="18" charset="2"/>
              </a:rPr>
              <a:t> 10</a:t>
            </a:r>
            <a:r>
              <a:rPr lang="en-GB" sz="4000" b="1" baseline="30000" dirty="0">
                <a:solidFill>
                  <a:srgbClr val="0000FF"/>
                </a:solidFill>
                <a:cs typeface="Calibri" panose="020F0502020204030204" pitchFamily="34" charset="0"/>
                <a:sym typeface="Symbol" panose="05050102010706020507" pitchFamily="18" charset="2"/>
              </a:rPr>
              <a:t>23</a:t>
            </a:r>
            <a:endParaRPr lang="en-GB" sz="4000" b="1" dirty="0">
              <a:solidFill>
                <a:srgbClr val="0000FF"/>
              </a:solidFill>
              <a:cs typeface="Calibri" panose="020F0502020204030204" pitchFamily="34" charset="0"/>
            </a:endParaRPr>
          </a:p>
        </p:txBody>
      </p:sp>
      <p:sp>
        <p:nvSpPr>
          <p:cNvPr id="3" name="TextBox 2">
            <a:extLst>
              <a:ext uri="{FF2B5EF4-FFF2-40B4-BE49-F238E27FC236}">
                <a16:creationId xmlns:a16="http://schemas.microsoft.com/office/drawing/2014/main" id="{FD33A68F-A893-49D6-980C-AB009D0976E4}"/>
              </a:ext>
            </a:extLst>
          </p:cNvPr>
          <p:cNvSpPr txBox="1"/>
          <p:nvPr/>
        </p:nvSpPr>
        <p:spPr>
          <a:xfrm>
            <a:off x="40580" y="796681"/>
            <a:ext cx="12101961" cy="492443"/>
          </a:xfrm>
          <a:prstGeom prst="rect">
            <a:avLst/>
          </a:prstGeom>
          <a:noFill/>
          <a:ln w="28575">
            <a:solidFill>
              <a:srgbClr val="0000FF"/>
            </a:solidFill>
          </a:ln>
        </p:spPr>
        <p:txBody>
          <a:bodyPr wrap="square" rtlCol="0">
            <a:spAutoFit/>
          </a:bodyPr>
          <a:lstStyle/>
          <a:p>
            <a:r>
              <a:rPr lang="en-GB" sz="2600" dirty="0">
                <a:solidFill>
                  <a:srgbClr val="FF0000"/>
                </a:solidFill>
                <a:cs typeface="Calibri" panose="020F0502020204030204" pitchFamily="34" charset="0"/>
              </a:rPr>
              <a:t>the fundamental unit of measurement used to deal with large numbers of atoms/molecules</a:t>
            </a:r>
          </a:p>
        </p:txBody>
      </p:sp>
      <p:sp>
        <p:nvSpPr>
          <p:cNvPr id="17" name="TextBox 16">
            <a:extLst>
              <a:ext uri="{FF2B5EF4-FFF2-40B4-BE49-F238E27FC236}">
                <a16:creationId xmlns:a16="http://schemas.microsoft.com/office/drawing/2014/main" id="{98A79959-4798-48BF-A15A-232A6B89B63F}"/>
              </a:ext>
            </a:extLst>
          </p:cNvPr>
          <p:cNvSpPr txBox="1"/>
          <p:nvPr/>
        </p:nvSpPr>
        <p:spPr>
          <a:xfrm>
            <a:off x="253487" y="2257926"/>
            <a:ext cx="5910732" cy="2185214"/>
          </a:xfrm>
          <a:prstGeom prst="rect">
            <a:avLst/>
          </a:prstGeom>
          <a:noFill/>
        </p:spPr>
        <p:txBody>
          <a:bodyPr wrap="square">
            <a:spAutoFit/>
          </a:bodyPr>
          <a:lstStyle/>
          <a:p>
            <a:r>
              <a:rPr lang="en-GB" sz="3200" b="1" dirty="0">
                <a:solidFill>
                  <a:srgbClr val="0000FF"/>
                </a:solidFill>
                <a:cs typeface="Calibri" panose="020F0502020204030204" pitchFamily="34" charset="0"/>
              </a:rPr>
              <a:t>Mole = 6.02 </a:t>
            </a:r>
            <a:r>
              <a:rPr lang="en-GB" sz="3200" b="1" dirty="0">
                <a:solidFill>
                  <a:srgbClr val="0000FF"/>
                </a:solidFill>
                <a:cs typeface="Calibri" panose="020F0502020204030204" pitchFamily="34" charset="0"/>
                <a:sym typeface="Symbol" panose="05050102010706020507" pitchFamily="18" charset="2"/>
              </a:rPr>
              <a:t> 10</a:t>
            </a:r>
            <a:r>
              <a:rPr lang="en-GB" sz="3200" b="1" baseline="30000" dirty="0">
                <a:solidFill>
                  <a:srgbClr val="0000FF"/>
                </a:solidFill>
                <a:cs typeface="Calibri" panose="020F0502020204030204" pitchFamily="34" charset="0"/>
                <a:sym typeface="Symbol" panose="05050102010706020507" pitchFamily="18" charset="2"/>
              </a:rPr>
              <a:t>23</a:t>
            </a:r>
            <a:r>
              <a:rPr lang="en-GB" sz="3200" b="1" dirty="0">
                <a:solidFill>
                  <a:srgbClr val="0000FF"/>
                </a:solidFill>
                <a:cs typeface="Calibri" panose="020F0502020204030204" pitchFamily="34" charset="0"/>
                <a:sym typeface="Symbol" panose="05050102010706020507" pitchFamily="18" charset="2"/>
              </a:rPr>
              <a:t> </a:t>
            </a:r>
            <a:r>
              <a:rPr lang="en-GB" sz="2600" dirty="0">
                <a:solidFill>
                  <a:srgbClr val="0000FF"/>
                </a:solidFill>
                <a:cs typeface="Calibri" panose="020F0502020204030204" pitchFamily="34" charset="0"/>
                <a:sym typeface="Symbol" panose="05050102010706020507" pitchFamily="18" charset="2"/>
              </a:rPr>
              <a:t>	</a:t>
            </a:r>
          </a:p>
          <a:p>
            <a:endParaRPr lang="en-GB" sz="2600" dirty="0">
              <a:solidFill>
                <a:srgbClr val="0000FF"/>
              </a:solidFill>
              <a:cs typeface="Calibri" panose="020F0502020204030204" pitchFamily="34" charset="0"/>
              <a:sym typeface="Symbol" panose="05050102010706020507" pitchFamily="18" charset="2"/>
            </a:endParaRPr>
          </a:p>
          <a:p>
            <a:endParaRPr lang="en-GB" sz="2600" dirty="0">
              <a:solidFill>
                <a:srgbClr val="0000FF"/>
              </a:solidFill>
              <a:cs typeface="Calibri" panose="020F0502020204030204" pitchFamily="34" charset="0"/>
              <a:sym typeface="Symbol" panose="05050102010706020507" pitchFamily="18" charset="2"/>
            </a:endParaRPr>
          </a:p>
          <a:p>
            <a:r>
              <a:rPr lang="en-GB" sz="2600" dirty="0">
                <a:solidFill>
                  <a:srgbClr val="0000FF"/>
                </a:solidFill>
                <a:cs typeface="Calibri" panose="020F0502020204030204" pitchFamily="34" charset="0"/>
                <a:sym typeface="Symbol" panose="05050102010706020507" pitchFamily="18" charset="2"/>
              </a:rPr>
              <a:t>used to count </a:t>
            </a:r>
            <a:r>
              <a:rPr lang="en-GB" sz="2600" dirty="0" err="1">
                <a:solidFill>
                  <a:srgbClr val="0000FF"/>
                </a:solidFill>
                <a:cs typeface="Calibri" panose="020F0502020204030204" pitchFamily="34" charset="0"/>
                <a:sym typeface="Symbol" panose="05050102010706020507" pitchFamily="18" charset="2"/>
              </a:rPr>
              <a:t>submacroscopic</a:t>
            </a:r>
            <a:r>
              <a:rPr lang="en-GB" sz="2600" dirty="0">
                <a:solidFill>
                  <a:srgbClr val="0000FF"/>
                </a:solidFill>
                <a:cs typeface="Calibri" panose="020F0502020204030204" pitchFamily="34" charset="0"/>
                <a:sym typeface="Symbol" panose="05050102010706020507" pitchFamily="18" charset="2"/>
              </a:rPr>
              <a:t> particles (atoms, molecules, ions, etc) easily</a:t>
            </a:r>
          </a:p>
        </p:txBody>
      </p:sp>
      <p:sp>
        <p:nvSpPr>
          <p:cNvPr id="19" name="TextBox 18">
            <a:extLst>
              <a:ext uri="{FF2B5EF4-FFF2-40B4-BE49-F238E27FC236}">
                <a16:creationId xmlns:a16="http://schemas.microsoft.com/office/drawing/2014/main" id="{13734027-999E-4F25-AAC9-DA5D4083EB23}"/>
              </a:ext>
            </a:extLst>
          </p:cNvPr>
          <p:cNvSpPr txBox="1"/>
          <p:nvPr/>
        </p:nvSpPr>
        <p:spPr>
          <a:xfrm>
            <a:off x="6326204" y="1523955"/>
            <a:ext cx="2952329" cy="492443"/>
          </a:xfrm>
          <a:prstGeom prst="rect">
            <a:avLst/>
          </a:prstGeom>
          <a:noFill/>
        </p:spPr>
        <p:txBody>
          <a:bodyPr wrap="square">
            <a:spAutoFit/>
          </a:bodyPr>
          <a:lstStyle/>
          <a:p>
            <a:r>
              <a:rPr lang="en-GB" sz="2600" b="1">
                <a:solidFill>
                  <a:srgbClr val="00B050"/>
                </a:solidFill>
                <a:cs typeface="Calibri" panose="020F0502020204030204" pitchFamily="34" charset="0"/>
              </a:rPr>
              <a:t>7 dozen eggs = </a:t>
            </a:r>
            <a:endParaRPr lang="en-GB" sz="2600" b="1">
              <a:solidFill>
                <a:srgbClr val="00B050"/>
              </a:solidFill>
            </a:endParaRPr>
          </a:p>
        </p:txBody>
      </p:sp>
      <p:sp>
        <p:nvSpPr>
          <p:cNvPr id="21" name="TextBox 20">
            <a:extLst>
              <a:ext uri="{FF2B5EF4-FFF2-40B4-BE49-F238E27FC236}">
                <a16:creationId xmlns:a16="http://schemas.microsoft.com/office/drawing/2014/main" id="{582460DF-298E-48BF-B54A-68FFF6B1134A}"/>
              </a:ext>
            </a:extLst>
          </p:cNvPr>
          <p:cNvSpPr txBox="1"/>
          <p:nvPr/>
        </p:nvSpPr>
        <p:spPr>
          <a:xfrm>
            <a:off x="6298748" y="2310680"/>
            <a:ext cx="4327252" cy="492443"/>
          </a:xfrm>
          <a:prstGeom prst="rect">
            <a:avLst/>
          </a:prstGeom>
          <a:noFill/>
        </p:spPr>
        <p:txBody>
          <a:bodyPr wrap="square">
            <a:spAutoFit/>
          </a:bodyPr>
          <a:lstStyle/>
          <a:p>
            <a:r>
              <a:rPr lang="en-GB" sz="2600" b="1">
                <a:solidFill>
                  <a:srgbClr val="0000FF"/>
                </a:solidFill>
                <a:cs typeface="Calibri" panose="020F0502020204030204" pitchFamily="34" charset="0"/>
                <a:sym typeface="Symbol" panose="05050102010706020507" pitchFamily="18" charset="2"/>
              </a:rPr>
              <a:t>7 moles of carbon atoms =   </a:t>
            </a:r>
            <a:endParaRPr lang="en-GB" sz="2600" b="1">
              <a:solidFill>
                <a:srgbClr val="0000FF"/>
              </a:solidFill>
            </a:endParaRPr>
          </a:p>
        </p:txBody>
      </p:sp>
      <p:sp>
        <p:nvSpPr>
          <p:cNvPr id="23" name="TextBox 22">
            <a:extLst>
              <a:ext uri="{FF2B5EF4-FFF2-40B4-BE49-F238E27FC236}">
                <a16:creationId xmlns:a16="http://schemas.microsoft.com/office/drawing/2014/main" id="{73C1441E-9FA8-4AE0-9D00-C50F0D0294CD}"/>
              </a:ext>
            </a:extLst>
          </p:cNvPr>
          <p:cNvSpPr txBox="1"/>
          <p:nvPr/>
        </p:nvSpPr>
        <p:spPr>
          <a:xfrm>
            <a:off x="6060191" y="2705080"/>
            <a:ext cx="6143771" cy="492443"/>
          </a:xfrm>
          <a:prstGeom prst="rect">
            <a:avLst/>
          </a:prstGeom>
          <a:noFill/>
        </p:spPr>
        <p:txBody>
          <a:bodyPr wrap="square">
            <a:spAutoFit/>
          </a:bodyPr>
          <a:lstStyle/>
          <a:p>
            <a:r>
              <a:rPr lang="en-GB" sz="2600" dirty="0">
                <a:solidFill>
                  <a:srgbClr val="0000FF"/>
                </a:solidFill>
                <a:cs typeface="Calibri" panose="020F0502020204030204" pitchFamily="34" charset="0"/>
                <a:sym typeface="Symbol" panose="05050102010706020507" pitchFamily="18" charset="2"/>
              </a:rPr>
              <a:t>= 7  </a:t>
            </a:r>
            <a:r>
              <a:rPr lang="en-GB" sz="2600" dirty="0">
                <a:solidFill>
                  <a:srgbClr val="0000FF"/>
                </a:solidFill>
                <a:cs typeface="Calibri" panose="020F0502020204030204" pitchFamily="34" charset="0"/>
              </a:rPr>
              <a:t>6.02 </a:t>
            </a:r>
            <a:r>
              <a:rPr lang="en-GB" sz="2600" dirty="0">
                <a:solidFill>
                  <a:srgbClr val="0000FF"/>
                </a:solidFill>
                <a:cs typeface="Calibri" panose="020F0502020204030204" pitchFamily="34" charset="0"/>
                <a:sym typeface="Symbol" panose="05050102010706020507" pitchFamily="18" charset="2"/>
              </a:rPr>
              <a:t> 10</a:t>
            </a:r>
            <a:r>
              <a:rPr lang="en-GB" sz="2600" baseline="30000" dirty="0">
                <a:solidFill>
                  <a:srgbClr val="0000FF"/>
                </a:solidFill>
                <a:cs typeface="Calibri" panose="020F0502020204030204" pitchFamily="34" charset="0"/>
                <a:sym typeface="Symbol" panose="05050102010706020507" pitchFamily="18" charset="2"/>
              </a:rPr>
              <a:t>23</a:t>
            </a:r>
            <a:r>
              <a:rPr lang="en-GB" sz="2600" dirty="0">
                <a:solidFill>
                  <a:srgbClr val="0000FF"/>
                </a:solidFill>
                <a:cs typeface="Calibri" panose="020F0502020204030204" pitchFamily="34" charset="0"/>
                <a:sym typeface="Symbol" panose="05050102010706020507" pitchFamily="18" charset="2"/>
              </a:rPr>
              <a:t>  = 4.21  10</a:t>
            </a:r>
            <a:r>
              <a:rPr lang="en-GB" sz="2600" baseline="30000" dirty="0">
                <a:solidFill>
                  <a:srgbClr val="0000FF"/>
                </a:solidFill>
                <a:cs typeface="Calibri" panose="020F0502020204030204" pitchFamily="34" charset="0"/>
                <a:sym typeface="Symbol" panose="05050102010706020507" pitchFamily="18" charset="2"/>
              </a:rPr>
              <a:t>24</a:t>
            </a:r>
            <a:r>
              <a:rPr lang="en-GB" sz="2600" dirty="0">
                <a:solidFill>
                  <a:srgbClr val="0000FF"/>
                </a:solidFill>
                <a:cs typeface="Calibri" panose="020F0502020204030204" pitchFamily="34" charset="0"/>
                <a:sym typeface="Symbol" panose="05050102010706020507" pitchFamily="18" charset="2"/>
              </a:rPr>
              <a:t> C atoms</a:t>
            </a:r>
            <a:r>
              <a:rPr lang="en-GB" sz="2600" dirty="0">
                <a:solidFill>
                  <a:srgbClr val="0000FF"/>
                </a:solidFill>
                <a:cs typeface="Calibri" panose="020F0502020204030204" pitchFamily="34" charset="0"/>
              </a:rPr>
              <a:t> </a:t>
            </a:r>
            <a:endParaRPr lang="en-GB" sz="2600" dirty="0">
              <a:solidFill>
                <a:srgbClr val="0000FF"/>
              </a:solidFill>
            </a:endParaRPr>
          </a:p>
        </p:txBody>
      </p:sp>
      <p:sp>
        <p:nvSpPr>
          <p:cNvPr id="11" name="TextBox 10">
            <a:extLst>
              <a:ext uri="{FF2B5EF4-FFF2-40B4-BE49-F238E27FC236}">
                <a16:creationId xmlns:a16="http://schemas.microsoft.com/office/drawing/2014/main" id="{E24C906F-F61B-4954-A2F4-9A4EC3AAD1BC}"/>
              </a:ext>
            </a:extLst>
          </p:cNvPr>
          <p:cNvSpPr txBox="1"/>
          <p:nvPr/>
        </p:nvSpPr>
        <p:spPr>
          <a:xfrm>
            <a:off x="6096000" y="5103577"/>
            <a:ext cx="6209905" cy="892552"/>
          </a:xfrm>
          <a:prstGeom prst="rect">
            <a:avLst/>
          </a:prstGeom>
          <a:noFill/>
        </p:spPr>
        <p:txBody>
          <a:bodyPr wrap="none" rtlCol="0">
            <a:spAutoFit/>
          </a:bodyPr>
          <a:lstStyle/>
          <a:p>
            <a:r>
              <a:rPr lang="en-GB" sz="2600" i="1" dirty="0">
                <a:solidFill>
                  <a:srgbClr val="0000FF"/>
                </a:solidFill>
                <a:cs typeface="Calibri" panose="020F0502020204030204" pitchFamily="34" charset="0"/>
              </a:rPr>
              <a:t>N – number of particles (molecules, atoms, etc)</a:t>
            </a:r>
          </a:p>
          <a:p>
            <a:r>
              <a:rPr lang="en-GB" sz="2600" i="1" dirty="0">
                <a:solidFill>
                  <a:srgbClr val="0000FF"/>
                </a:solidFill>
                <a:cs typeface="Calibri" panose="020F0502020204030204" pitchFamily="34" charset="0"/>
              </a:rPr>
              <a:t>n – number of moles [mol]</a:t>
            </a:r>
          </a:p>
        </p:txBody>
      </p:sp>
      <p:sp>
        <p:nvSpPr>
          <p:cNvPr id="5" name="Title 4">
            <a:extLst>
              <a:ext uri="{FF2B5EF4-FFF2-40B4-BE49-F238E27FC236}">
                <a16:creationId xmlns:a16="http://schemas.microsoft.com/office/drawing/2014/main" id="{E7B96DAE-AAFF-4FB4-961C-71899A3AAE55}"/>
              </a:ext>
            </a:extLst>
          </p:cNvPr>
          <p:cNvSpPr>
            <a:spLocks noGrp="1"/>
          </p:cNvSpPr>
          <p:nvPr>
            <p:ph type="title"/>
          </p:nvPr>
        </p:nvSpPr>
        <p:spPr>
          <a:xfrm>
            <a:off x="972878" y="-123"/>
            <a:ext cx="10364451" cy="789353"/>
          </a:xfrm>
        </p:spPr>
        <p:txBody>
          <a:bodyPr/>
          <a:lstStyle/>
          <a:p>
            <a:r>
              <a:rPr lang="en-GB">
                <a:effectLst>
                  <a:outerShdw blurRad="38100" dist="38100" dir="2700000" algn="tl">
                    <a:srgbClr val="000000">
                      <a:alpha val="43137"/>
                    </a:srgbClr>
                  </a:outerShdw>
                </a:effectLst>
                <a:latin typeface="+mn-lt"/>
              </a:rPr>
              <a:t>The mole</a:t>
            </a:r>
          </a:p>
        </p:txBody>
      </p:sp>
      <p:sp>
        <p:nvSpPr>
          <p:cNvPr id="13" name="TextBox 12">
            <a:extLst>
              <a:ext uri="{FF2B5EF4-FFF2-40B4-BE49-F238E27FC236}">
                <a16:creationId xmlns:a16="http://schemas.microsoft.com/office/drawing/2014/main" id="{D44BBDBF-FAEB-408F-B074-1C95CB9213F1}"/>
              </a:ext>
            </a:extLst>
          </p:cNvPr>
          <p:cNvSpPr txBox="1"/>
          <p:nvPr/>
        </p:nvSpPr>
        <p:spPr>
          <a:xfrm>
            <a:off x="736328" y="2894057"/>
            <a:ext cx="5506919" cy="492443"/>
          </a:xfrm>
          <a:prstGeom prst="rect">
            <a:avLst/>
          </a:prstGeom>
          <a:noFill/>
        </p:spPr>
        <p:txBody>
          <a:bodyPr wrap="square">
            <a:spAutoFit/>
          </a:bodyPr>
          <a:lstStyle/>
          <a:p>
            <a:r>
              <a:rPr lang="en-GB" sz="2600" dirty="0">
                <a:solidFill>
                  <a:srgbClr val="0070C0"/>
                </a:solidFill>
                <a:cs typeface="Calibri" panose="020F0502020204030204" pitchFamily="34" charset="0"/>
                <a:sym typeface="Symbol" panose="05050102010706020507" pitchFamily="18" charset="2"/>
              </a:rPr>
              <a:t>N</a:t>
            </a:r>
            <a:r>
              <a:rPr lang="en-GB" sz="2600" baseline="-25000" dirty="0">
                <a:solidFill>
                  <a:srgbClr val="0070C0"/>
                </a:solidFill>
                <a:cs typeface="Calibri" panose="020F0502020204030204" pitchFamily="34" charset="0"/>
                <a:sym typeface="Symbol" panose="05050102010706020507" pitchFamily="18" charset="2"/>
              </a:rPr>
              <a:t>A</a:t>
            </a:r>
            <a:r>
              <a:rPr lang="en-GB" sz="2600" dirty="0">
                <a:solidFill>
                  <a:srgbClr val="0070C0"/>
                </a:solidFill>
                <a:cs typeface="Calibri" panose="020F0502020204030204" pitchFamily="34" charset="0"/>
                <a:sym typeface="Symbol" panose="05050102010706020507" pitchFamily="18" charset="2"/>
              </a:rPr>
              <a:t> = </a:t>
            </a:r>
            <a:r>
              <a:rPr lang="en-GB" sz="2600" dirty="0">
                <a:solidFill>
                  <a:srgbClr val="0070C0"/>
                </a:solidFill>
                <a:cs typeface="Calibri" panose="020F0502020204030204" pitchFamily="34" charset="0"/>
              </a:rPr>
              <a:t>6.02 </a:t>
            </a:r>
            <a:r>
              <a:rPr lang="en-GB" sz="2600" dirty="0">
                <a:solidFill>
                  <a:srgbClr val="0070C0"/>
                </a:solidFill>
                <a:cs typeface="Calibri" panose="020F0502020204030204" pitchFamily="34" charset="0"/>
                <a:sym typeface="Symbol" panose="05050102010706020507" pitchFamily="18" charset="2"/>
              </a:rPr>
              <a:t> 10</a:t>
            </a:r>
            <a:r>
              <a:rPr lang="en-GB" sz="2600" baseline="30000" dirty="0">
                <a:solidFill>
                  <a:srgbClr val="0070C0"/>
                </a:solidFill>
                <a:cs typeface="Calibri" panose="020F0502020204030204" pitchFamily="34" charset="0"/>
                <a:sym typeface="Symbol" panose="05050102010706020507" pitchFamily="18" charset="2"/>
              </a:rPr>
              <a:t>23</a:t>
            </a:r>
            <a:r>
              <a:rPr lang="en-GB" sz="2600" dirty="0">
                <a:solidFill>
                  <a:srgbClr val="0070C0"/>
                </a:solidFill>
                <a:cs typeface="Calibri" panose="020F0502020204030204" pitchFamily="34" charset="0"/>
                <a:sym typeface="Symbol" panose="05050102010706020507" pitchFamily="18" charset="2"/>
              </a:rPr>
              <a:t> - Avogadro’s number </a:t>
            </a:r>
            <a:endParaRPr lang="en-GB" sz="2600" baseline="-25000" dirty="0">
              <a:solidFill>
                <a:srgbClr val="0070C0"/>
              </a:solidFill>
              <a:cs typeface="Calibri" panose="020F0502020204030204" pitchFamily="34" charset="0"/>
              <a:sym typeface="Symbol" panose="05050102010706020507" pitchFamily="18" charset="2"/>
            </a:endParaRPr>
          </a:p>
        </p:txBody>
      </p:sp>
      <p:sp>
        <p:nvSpPr>
          <p:cNvPr id="14" name="TextBox 13">
            <a:extLst>
              <a:ext uri="{FF2B5EF4-FFF2-40B4-BE49-F238E27FC236}">
                <a16:creationId xmlns:a16="http://schemas.microsoft.com/office/drawing/2014/main" id="{813E25C6-FDE3-4717-B359-38C89D3E2187}"/>
              </a:ext>
            </a:extLst>
          </p:cNvPr>
          <p:cNvSpPr txBox="1"/>
          <p:nvPr/>
        </p:nvSpPr>
        <p:spPr>
          <a:xfrm>
            <a:off x="6091560" y="3896332"/>
            <a:ext cx="5843792" cy="892552"/>
          </a:xfrm>
          <a:prstGeom prst="rect">
            <a:avLst/>
          </a:prstGeom>
          <a:noFill/>
        </p:spPr>
        <p:txBody>
          <a:bodyPr wrap="square" rtlCol="0">
            <a:spAutoFit/>
          </a:bodyPr>
          <a:lstStyle/>
          <a:p>
            <a:r>
              <a:rPr lang="en-GB" sz="2600" dirty="0">
                <a:solidFill>
                  <a:srgbClr val="002060"/>
                </a:solidFill>
                <a:cs typeface="Calibri" panose="020F0502020204030204" pitchFamily="34" charset="0"/>
                <a:sym typeface="Symbol" panose="05050102010706020507" pitchFamily="18" charset="2"/>
              </a:rPr>
              <a:t>=  7  </a:t>
            </a:r>
            <a:r>
              <a:rPr lang="en-GB" sz="2600" dirty="0">
                <a:solidFill>
                  <a:srgbClr val="002060"/>
                </a:solidFill>
                <a:cs typeface="Calibri" panose="020F0502020204030204" pitchFamily="34" charset="0"/>
              </a:rPr>
              <a:t>6.02 </a:t>
            </a:r>
            <a:r>
              <a:rPr lang="en-GB" sz="2600" dirty="0">
                <a:solidFill>
                  <a:srgbClr val="002060"/>
                </a:solidFill>
                <a:cs typeface="Calibri" panose="020F0502020204030204" pitchFamily="34" charset="0"/>
                <a:sym typeface="Symbol" panose="05050102010706020507" pitchFamily="18" charset="2"/>
              </a:rPr>
              <a:t> 10</a:t>
            </a:r>
            <a:r>
              <a:rPr lang="en-GB" sz="2600" baseline="30000" dirty="0">
                <a:solidFill>
                  <a:srgbClr val="002060"/>
                </a:solidFill>
                <a:cs typeface="Calibri" panose="020F0502020204030204" pitchFamily="34" charset="0"/>
                <a:sym typeface="Symbol" panose="05050102010706020507" pitchFamily="18" charset="2"/>
              </a:rPr>
              <a:t>23</a:t>
            </a:r>
            <a:r>
              <a:rPr lang="en-GB" sz="2600" dirty="0">
                <a:solidFill>
                  <a:srgbClr val="002060"/>
                </a:solidFill>
                <a:cs typeface="Calibri" panose="020F0502020204030204" pitchFamily="34" charset="0"/>
                <a:sym typeface="Symbol" panose="05050102010706020507" pitchFamily="18" charset="2"/>
              </a:rPr>
              <a:t>  = 4.21  10</a:t>
            </a:r>
            <a:r>
              <a:rPr lang="en-GB" sz="2600" baseline="30000" dirty="0">
                <a:solidFill>
                  <a:srgbClr val="002060"/>
                </a:solidFill>
                <a:cs typeface="Calibri" panose="020F0502020204030204" pitchFamily="34" charset="0"/>
                <a:sym typeface="Symbol" panose="05050102010706020507" pitchFamily="18" charset="2"/>
              </a:rPr>
              <a:t>24</a:t>
            </a:r>
            <a:r>
              <a:rPr lang="en-GB" sz="2600" dirty="0">
                <a:solidFill>
                  <a:srgbClr val="002060"/>
                </a:solidFill>
                <a:cs typeface="Calibri" panose="020F0502020204030204" pitchFamily="34" charset="0"/>
                <a:sym typeface="Symbol" panose="05050102010706020507" pitchFamily="18" charset="2"/>
              </a:rPr>
              <a:t> CO</a:t>
            </a:r>
            <a:r>
              <a:rPr lang="en-GB" sz="2600" baseline="-25000" dirty="0">
                <a:solidFill>
                  <a:srgbClr val="002060"/>
                </a:solidFill>
                <a:cs typeface="Calibri" panose="020F0502020204030204" pitchFamily="34" charset="0"/>
                <a:sym typeface="Symbol" panose="05050102010706020507" pitchFamily="18" charset="2"/>
              </a:rPr>
              <a:t>2</a:t>
            </a:r>
            <a:r>
              <a:rPr lang="en-GB" sz="2600" dirty="0">
                <a:solidFill>
                  <a:srgbClr val="002060"/>
                </a:solidFill>
                <a:cs typeface="Calibri" panose="020F0502020204030204" pitchFamily="34" charset="0"/>
                <a:sym typeface="Symbol" panose="05050102010706020507" pitchFamily="18" charset="2"/>
              </a:rPr>
              <a:t> molecules</a:t>
            </a:r>
            <a:endParaRPr lang="en-GB" sz="2600" dirty="0">
              <a:solidFill>
                <a:srgbClr val="002060"/>
              </a:solidFill>
              <a:cs typeface="Calibri" panose="020F0502020204030204" pitchFamily="34" charset="0"/>
            </a:endParaRPr>
          </a:p>
        </p:txBody>
      </p:sp>
    </p:spTree>
    <p:extLst>
      <p:ext uri="{BB962C8B-B14F-4D97-AF65-F5344CB8AC3E}">
        <p14:creationId xmlns:p14="http://schemas.microsoft.com/office/powerpoint/2010/main" val="2226607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P spid="6" grpId="0" animBg="1"/>
      <p:bldP spid="3" grpId="0" animBg="1"/>
      <p:bldP spid="17" grpId="0"/>
      <p:bldP spid="19" grpId="0"/>
      <p:bldP spid="21" grpId="0"/>
      <p:bldP spid="23" grpId="0"/>
      <p:bldP spid="11" grpId="0"/>
      <p:bldP spid="13"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7814-A85E-48D9-8322-C365E6F81EA6}"/>
              </a:ext>
            </a:extLst>
          </p:cNvPr>
          <p:cNvSpPr txBox="1"/>
          <p:nvPr/>
        </p:nvSpPr>
        <p:spPr>
          <a:xfrm>
            <a:off x="275175" y="1577921"/>
            <a:ext cx="5820824" cy="851515"/>
          </a:xfrm>
          <a:prstGeom prst="rect">
            <a:avLst/>
          </a:prstGeom>
          <a:noFill/>
        </p:spPr>
        <p:txBody>
          <a:bodyPr wrap="none" rtlCol="0">
            <a:spAutoFit/>
          </a:bodyPr>
          <a:lstStyle/>
          <a:p>
            <a:r>
              <a:rPr lang="en-GB" sz="3200" b="1" dirty="0">
                <a:solidFill>
                  <a:srgbClr val="00B050"/>
                </a:solidFill>
                <a:cs typeface="Calibri" panose="020F0502020204030204" pitchFamily="34" charset="0"/>
              </a:rPr>
              <a:t>Dozen = 12</a:t>
            </a:r>
            <a:r>
              <a:rPr lang="en-GB" sz="2600" dirty="0">
                <a:cs typeface="Calibri" panose="020F0502020204030204" pitchFamily="34" charset="0"/>
              </a:rPr>
              <a:t>	</a:t>
            </a:r>
            <a:r>
              <a:rPr lang="en-GB" sz="2600" dirty="0">
                <a:solidFill>
                  <a:srgbClr val="00B050"/>
                </a:solidFill>
                <a:cs typeface="Calibri" panose="020F0502020204030204" pitchFamily="34" charset="0"/>
              </a:rPr>
              <a:t>used to count eggs easily</a:t>
            </a:r>
          </a:p>
          <a:p>
            <a:endParaRPr lang="en-GB" sz="2600" baseline="30000" dirty="0">
              <a:cs typeface="Calibri" panose="020F0502020204030204" pitchFamily="34" charset="0"/>
            </a:endParaRPr>
          </a:p>
        </p:txBody>
      </p:sp>
      <p:sp>
        <p:nvSpPr>
          <p:cNvPr id="12" name="TextBox 11">
            <a:extLst>
              <a:ext uri="{FF2B5EF4-FFF2-40B4-BE49-F238E27FC236}">
                <a16:creationId xmlns:a16="http://schemas.microsoft.com/office/drawing/2014/main" id="{5C37F575-897D-4C6E-AD89-323D76D3B11E}"/>
              </a:ext>
            </a:extLst>
          </p:cNvPr>
          <p:cNvSpPr txBox="1"/>
          <p:nvPr/>
        </p:nvSpPr>
        <p:spPr>
          <a:xfrm>
            <a:off x="1506341" y="4273640"/>
            <a:ext cx="9297523" cy="646331"/>
          </a:xfrm>
          <a:prstGeom prst="rect">
            <a:avLst/>
          </a:prstGeom>
          <a:noFill/>
        </p:spPr>
        <p:txBody>
          <a:bodyPr wrap="square" rtlCol="0">
            <a:spAutoFit/>
          </a:bodyPr>
          <a:lstStyle/>
          <a:p>
            <a:r>
              <a:rPr lang="en-GB" sz="3600" dirty="0">
                <a:solidFill>
                  <a:srgbClr val="0000FF"/>
                </a:solidFill>
                <a:cs typeface="Calibri" panose="020F0502020204030204" pitchFamily="34" charset="0"/>
              </a:rPr>
              <a:t>8.14 </a:t>
            </a:r>
            <a:r>
              <a:rPr lang="en-GB" sz="3600" dirty="0">
                <a:solidFill>
                  <a:srgbClr val="0000FF"/>
                </a:solidFill>
                <a:cs typeface="Calibri" panose="020F0502020204030204" pitchFamily="34" charset="0"/>
                <a:sym typeface="Symbol" panose="05050102010706020507" pitchFamily="18" charset="2"/>
              </a:rPr>
              <a:t> 10</a:t>
            </a:r>
            <a:r>
              <a:rPr lang="en-GB" sz="3600" baseline="30000" dirty="0">
                <a:solidFill>
                  <a:srgbClr val="0000FF"/>
                </a:solidFill>
                <a:cs typeface="Calibri" panose="020F0502020204030204" pitchFamily="34" charset="0"/>
                <a:sym typeface="Symbol" panose="05050102010706020507" pitchFamily="18" charset="2"/>
              </a:rPr>
              <a:t>23</a:t>
            </a:r>
            <a:r>
              <a:rPr lang="en-GB" sz="3600" dirty="0">
                <a:solidFill>
                  <a:srgbClr val="0000FF"/>
                </a:solidFill>
                <a:cs typeface="Calibri" panose="020F0502020204030204" pitchFamily="34" charset="0"/>
                <a:sym typeface="Symbol" panose="05050102010706020507" pitchFamily="18" charset="2"/>
              </a:rPr>
              <a:t> </a:t>
            </a:r>
            <a:r>
              <a:rPr lang="en-GB" sz="3600" dirty="0">
                <a:solidFill>
                  <a:srgbClr val="0000FF"/>
                </a:solidFill>
                <a:cs typeface="Calibri" panose="020F0502020204030204" pitchFamily="34" charset="0"/>
              </a:rPr>
              <a:t>÷ 6.02 </a:t>
            </a:r>
            <a:r>
              <a:rPr lang="en-GB" sz="3600" dirty="0">
                <a:solidFill>
                  <a:srgbClr val="0000FF"/>
                </a:solidFill>
                <a:cs typeface="Calibri" panose="020F0502020204030204" pitchFamily="34" charset="0"/>
                <a:sym typeface="Symbol" panose="05050102010706020507" pitchFamily="18" charset="2"/>
              </a:rPr>
              <a:t> 10</a:t>
            </a:r>
            <a:r>
              <a:rPr lang="en-GB" sz="3600" baseline="30000" dirty="0">
                <a:solidFill>
                  <a:srgbClr val="0000FF"/>
                </a:solidFill>
                <a:cs typeface="Calibri" panose="020F0502020204030204" pitchFamily="34" charset="0"/>
                <a:sym typeface="Symbol" panose="05050102010706020507" pitchFamily="18" charset="2"/>
              </a:rPr>
              <a:t>23</a:t>
            </a:r>
            <a:r>
              <a:rPr lang="en-GB" sz="3600" dirty="0">
                <a:solidFill>
                  <a:srgbClr val="0000FF"/>
                </a:solidFill>
                <a:cs typeface="Calibri" panose="020F0502020204030204" pitchFamily="34" charset="0"/>
                <a:sym typeface="Symbol" panose="05050102010706020507" pitchFamily="18" charset="2"/>
              </a:rPr>
              <a:t> = </a:t>
            </a:r>
            <a:r>
              <a:rPr lang="en-GB" sz="3600" b="1" dirty="0">
                <a:solidFill>
                  <a:srgbClr val="0000FF"/>
                </a:solidFill>
                <a:cs typeface="Calibri" panose="020F0502020204030204" pitchFamily="34" charset="0"/>
                <a:sym typeface="Symbol" panose="05050102010706020507" pitchFamily="18" charset="2"/>
              </a:rPr>
              <a:t>1.35 mol NH</a:t>
            </a:r>
            <a:r>
              <a:rPr lang="en-GB" sz="3600" b="1" baseline="-25000" dirty="0">
                <a:solidFill>
                  <a:srgbClr val="0000FF"/>
                </a:solidFill>
                <a:cs typeface="Calibri" panose="020F0502020204030204" pitchFamily="34" charset="0"/>
                <a:sym typeface="Symbol" panose="05050102010706020507" pitchFamily="18" charset="2"/>
              </a:rPr>
              <a:t>3</a:t>
            </a:r>
            <a:endParaRPr lang="en-GB" sz="3600" b="1" baseline="-25000" dirty="0">
              <a:solidFill>
                <a:srgbClr val="0000FF"/>
              </a:solidFill>
              <a:cs typeface="Calibri" panose="020F0502020204030204" pitchFamily="34" charset="0"/>
            </a:endParaRPr>
          </a:p>
        </p:txBody>
      </p:sp>
      <p:sp>
        <p:nvSpPr>
          <p:cNvPr id="3" name="TextBox 2">
            <a:extLst>
              <a:ext uri="{FF2B5EF4-FFF2-40B4-BE49-F238E27FC236}">
                <a16:creationId xmlns:a16="http://schemas.microsoft.com/office/drawing/2014/main" id="{FD33A68F-A893-49D6-980C-AB009D0976E4}"/>
              </a:ext>
            </a:extLst>
          </p:cNvPr>
          <p:cNvSpPr txBox="1"/>
          <p:nvPr/>
        </p:nvSpPr>
        <p:spPr>
          <a:xfrm>
            <a:off x="47044" y="816002"/>
            <a:ext cx="12101961" cy="492443"/>
          </a:xfrm>
          <a:prstGeom prst="rect">
            <a:avLst/>
          </a:prstGeom>
          <a:noFill/>
          <a:ln w="28575">
            <a:solidFill>
              <a:srgbClr val="0000FF"/>
            </a:solidFill>
          </a:ln>
        </p:spPr>
        <p:txBody>
          <a:bodyPr wrap="square" rtlCol="0">
            <a:spAutoFit/>
          </a:bodyPr>
          <a:lstStyle/>
          <a:p>
            <a:r>
              <a:rPr lang="en-GB" sz="2600" dirty="0">
                <a:solidFill>
                  <a:srgbClr val="FF0000"/>
                </a:solidFill>
                <a:cs typeface="Calibri" panose="020F0502020204030204" pitchFamily="34" charset="0"/>
              </a:rPr>
              <a:t>the fundamental unit of measurement used to deal with large numbers of atoms/molecules</a:t>
            </a:r>
          </a:p>
        </p:txBody>
      </p:sp>
      <p:sp>
        <p:nvSpPr>
          <p:cNvPr id="25" name="TextBox 24">
            <a:extLst>
              <a:ext uri="{FF2B5EF4-FFF2-40B4-BE49-F238E27FC236}">
                <a16:creationId xmlns:a16="http://schemas.microsoft.com/office/drawing/2014/main" id="{A5406AE6-A624-427F-A469-F1F7E3CE2130}"/>
              </a:ext>
            </a:extLst>
          </p:cNvPr>
          <p:cNvSpPr txBox="1"/>
          <p:nvPr/>
        </p:nvSpPr>
        <p:spPr>
          <a:xfrm>
            <a:off x="6833140" y="1597796"/>
            <a:ext cx="4189087" cy="954107"/>
          </a:xfrm>
          <a:prstGeom prst="rect">
            <a:avLst/>
          </a:prstGeom>
          <a:noFill/>
        </p:spPr>
        <p:txBody>
          <a:bodyPr wrap="square">
            <a:spAutoFit/>
          </a:bodyPr>
          <a:lstStyle/>
          <a:p>
            <a:r>
              <a:rPr lang="en-GB" sz="2800" dirty="0">
                <a:solidFill>
                  <a:srgbClr val="00B050"/>
                </a:solidFill>
                <a:cs typeface="Calibri" panose="020F0502020204030204" pitchFamily="34" charset="0"/>
              </a:rPr>
              <a:t>30 eggs to dozen:</a:t>
            </a:r>
          </a:p>
          <a:p>
            <a:r>
              <a:rPr lang="en-GB" sz="2800" dirty="0">
                <a:solidFill>
                  <a:srgbClr val="00B050"/>
                </a:solidFill>
                <a:cs typeface="Calibri" panose="020F0502020204030204" pitchFamily="34" charset="0"/>
              </a:rPr>
              <a:t>30 ÷ 12  =  </a:t>
            </a:r>
            <a:r>
              <a:rPr lang="en-GB" sz="2800" b="1" dirty="0">
                <a:solidFill>
                  <a:srgbClr val="00B050"/>
                </a:solidFill>
                <a:cs typeface="Calibri" panose="020F0502020204030204" pitchFamily="34" charset="0"/>
              </a:rPr>
              <a:t>2.5 dozen</a:t>
            </a:r>
          </a:p>
        </p:txBody>
      </p:sp>
      <p:sp>
        <p:nvSpPr>
          <p:cNvPr id="5" name="Title 4">
            <a:extLst>
              <a:ext uri="{FF2B5EF4-FFF2-40B4-BE49-F238E27FC236}">
                <a16:creationId xmlns:a16="http://schemas.microsoft.com/office/drawing/2014/main" id="{E7B96DAE-AAFF-4FB4-961C-71899A3AAE55}"/>
              </a:ext>
            </a:extLst>
          </p:cNvPr>
          <p:cNvSpPr>
            <a:spLocks noGrp="1"/>
          </p:cNvSpPr>
          <p:nvPr>
            <p:ph type="title"/>
          </p:nvPr>
        </p:nvSpPr>
        <p:spPr>
          <a:xfrm>
            <a:off x="972878" y="-123"/>
            <a:ext cx="10364451" cy="789353"/>
          </a:xfrm>
        </p:spPr>
        <p:txBody>
          <a:bodyPr/>
          <a:lstStyle/>
          <a:p>
            <a:r>
              <a:rPr lang="en-GB">
                <a:effectLst>
                  <a:outerShdw blurRad="38100" dist="38100" dir="2700000" algn="tl">
                    <a:srgbClr val="000000">
                      <a:alpha val="43137"/>
                    </a:srgbClr>
                  </a:outerShdw>
                </a:effectLst>
                <a:latin typeface="+mn-lt"/>
              </a:rPr>
              <a:t>The mole</a:t>
            </a:r>
          </a:p>
        </p:txBody>
      </p:sp>
      <p:sp>
        <p:nvSpPr>
          <p:cNvPr id="4" name="TextBox 3">
            <a:extLst>
              <a:ext uri="{FF2B5EF4-FFF2-40B4-BE49-F238E27FC236}">
                <a16:creationId xmlns:a16="http://schemas.microsoft.com/office/drawing/2014/main" id="{68539559-423D-459D-B0C3-4A8AD4911A83}"/>
              </a:ext>
            </a:extLst>
          </p:cNvPr>
          <p:cNvSpPr txBox="1"/>
          <p:nvPr/>
        </p:nvSpPr>
        <p:spPr>
          <a:xfrm>
            <a:off x="503479" y="2974512"/>
            <a:ext cx="10518748" cy="1077218"/>
          </a:xfrm>
          <a:prstGeom prst="rect">
            <a:avLst/>
          </a:prstGeom>
          <a:noFill/>
        </p:spPr>
        <p:txBody>
          <a:bodyPr wrap="square" rtlCol="0">
            <a:spAutoFit/>
          </a:bodyPr>
          <a:lstStyle/>
          <a:p>
            <a:r>
              <a:rPr lang="en-GB" sz="3200" dirty="0"/>
              <a:t>How many moles of ammonia, NH</a:t>
            </a:r>
            <a:r>
              <a:rPr lang="en-GB" sz="3200" baseline="-25000" dirty="0"/>
              <a:t>3</a:t>
            </a:r>
            <a:r>
              <a:rPr lang="en-GB" sz="3200" dirty="0"/>
              <a:t>, are present in the sample that contains 8.14 x 10</a:t>
            </a:r>
            <a:r>
              <a:rPr lang="en-GB" sz="3200" baseline="30000" dirty="0"/>
              <a:t>23</a:t>
            </a:r>
            <a:r>
              <a:rPr lang="en-GB" sz="3200" dirty="0"/>
              <a:t> ammonia molecules? </a:t>
            </a:r>
          </a:p>
        </p:txBody>
      </p:sp>
      <p:sp>
        <p:nvSpPr>
          <p:cNvPr id="13" name="TextBox 12">
            <a:extLst>
              <a:ext uri="{FF2B5EF4-FFF2-40B4-BE49-F238E27FC236}">
                <a16:creationId xmlns:a16="http://schemas.microsoft.com/office/drawing/2014/main" id="{CAD221CB-AA0A-41C1-B63E-FFDE4E0EAE68}"/>
              </a:ext>
            </a:extLst>
          </p:cNvPr>
          <p:cNvSpPr txBox="1"/>
          <p:nvPr/>
        </p:nvSpPr>
        <p:spPr>
          <a:xfrm>
            <a:off x="726156" y="5567114"/>
            <a:ext cx="4527201" cy="707886"/>
          </a:xfrm>
          <a:prstGeom prst="rect">
            <a:avLst/>
          </a:prstGeom>
          <a:noFill/>
          <a:ln w="12700">
            <a:solidFill>
              <a:srgbClr val="00B0F0"/>
            </a:solidFill>
          </a:ln>
        </p:spPr>
        <p:txBody>
          <a:bodyPr wrap="none" rtlCol="0">
            <a:spAutoFit/>
          </a:bodyPr>
          <a:lstStyle/>
          <a:p>
            <a:r>
              <a:rPr lang="en-GB" sz="4000" b="1" dirty="0">
                <a:solidFill>
                  <a:srgbClr val="0000FF"/>
                </a:solidFill>
                <a:cs typeface="Calibri" panose="020F0502020204030204" pitchFamily="34" charset="0"/>
              </a:rPr>
              <a:t>n = N </a:t>
            </a:r>
            <a:r>
              <a:rPr lang="en-GB" sz="4000" b="1" dirty="0">
                <a:solidFill>
                  <a:srgbClr val="0000FF"/>
                </a:solidFill>
                <a:cs typeface="Calibri" panose="020F0502020204030204" pitchFamily="34" charset="0"/>
                <a:sym typeface="Symbol" panose="05050102010706020507" pitchFamily="18" charset="2"/>
              </a:rPr>
              <a:t>  </a:t>
            </a:r>
            <a:r>
              <a:rPr lang="en-GB" sz="4000" b="1" dirty="0">
                <a:solidFill>
                  <a:srgbClr val="0000FF"/>
                </a:solidFill>
                <a:cs typeface="Calibri" panose="020F0502020204030204" pitchFamily="34" charset="0"/>
              </a:rPr>
              <a:t>6.02 </a:t>
            </a:r>
            <a:r>
              <a:rPr lang="en-GB" sz="4000" b="1" dirty="0">
                <a:solidFill>
                  <a:srgbClr val="0000FF"/>
                </a:solidFill>
                <a:cs typeface="Calibri" panose="020F0502020204030204" pitchFamily="34" charset="0"/>
                <a:sym typeface="Symbol" panose="05050102010706020507" pitchFamily="18" charset="2"/>
              </a:rPr>
              <a:t> 10</a:t>
            </a:r>
            <a:r>
              <a:rPr lang="en-GB" sz="4000" b="1" baseline="30000" dirty="0">
                <a:solidFill>
                  <a:srgbClr val="0000FF"/>
                </a:solidFill>
                <a:cs typeface="Calibri" panose="020F0502020204030204" pitchFamily="34" charset="0"/>
                <a:sym typeface="Symbol" panose="05050102010706020507" pitchFamily="18" charset="2"/>
              </a:rPr>
              <a:t>23</a:t>
            </a:r>
            <a:endParaRPr lang="en-GB" sz="4000" b="1" dirty="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580E422D-E812-454A-877D-963B0F9310B3}"/>
              </a:ext>
            </a:extLst>
          </p:cNvPr>
          <p:cNvSpPr txBox="1"/>
          <p:nvPr/>
        </p:nvSpPr>
        <p:spPr>
          <a:xfrm>
            <a:off x="6096000" y="5536063"/>
            <a:ext cx="6209905" cy="892552"/>
          </a:xfrm>
          <a:prstGeom prst="rect">
            <a:avLst/>
          </a:prstGeom>
          <a:noFill/>
        </p:spPr>
        <p:txBody>
          <a:bodyPr wrap="none" rtlCol="0">
            <a:spAutoFit/>
          </a:bodyPr>
          <a:lstStyle/>
          <a:p>
            <a:r>
              <a:rPr lang="en-GB" sz="2600" i="1" dirty="0">
                <a:solidFill>
                  <a:srgbClr val="0000FF"/>
                </a:solidFill>
                <a:cs typeface="Calibri" panose="020F0502020204030204" pitchFamily="34" charset="0"/>
              </a:rPr>
              <a:t>N – number of particles (molecules, atoms, etc)</a:t>
            </a:r>
          </a:p>
          <a:p>
            <a:r>
              <a:rPr lang="en-GB" sz="2600" i="1" dirty="0">
                <a:solidFill>
                  <a:srgbClr val="0000FF"/>
                </a:solidFill>
                <a:cs typeface="Calibri" panose="020F0502020204030204" pitchFamily="34" charset="0"/>
              </a:rPr>
              <a:t>n – number of moles [mol]</a:t>
            </a:r>
          </a:p>
        </p:txBody>
      </p:sp>
    </p:spTree>
    <p:extLst>
      <p:ext uri="{BB962C8B-B14F-4D97-AF65-F5344CB8AC3E}">
        <p14:creationId xmlns:p14="http://schemas.microsoft.com/office/powerpoint/2010/main" val="3401428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25" grpId="0"/>
      <p:bldP spid="4" grpId="0"/>
      <p:bldP spid="13" grpId="0" animBg="1"/>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5F40-3650-491D-B66F-180E51FDA7D1}"/>
              </a:ext>
            </a:extLst>
          </p:cNvPr>
          <p:cNvSpPr>
            <a:spLocks noGrp="1"/>
          </p:cNvSpPr>
          <p:nvPr>
            <p:ph type="title"/>
          </p:nvPr>
        </p:nvSpPr>
        <p:spPr>
          <a:xfrm>
            <a:off x="913774" y="0"/>
            <a:ext cx="10364451" cy="629515"/>
          </a:xfrm>
        </p:spPr>
        <p:txBody>
          <a:bodyPr/>
          <a:lstStyle/>
          <a:p>
            <a:r>
              <a:rPr lang="en-GB" dirty="0"/>
              <a:t>The mole - definition</a:t>
            </a:r>
          </a:p>
        </p:txBody>
      </p:sp>
      <p:pic>
        <p:nvPicPr>
          <p:cNvPr id="4" name="Picture 3">
            <a:extLst>
              <a:ext uri="{FF2B5EF4-FFF2-40B4-BE49-F238E27FC236}">
                <a16:creationId xmlns:a16="http://schemas.microsoft.com/office/drawing/2014/main" id="{5ABB40D2-1AA1-4C80-9381-1B8F65417501}"/>
              </a:ext>
            </a:extLst>
          </p:cNvPr>
          <p:cNvPicPr>
            <a:picLocks noChangeAspect="1"/>
          </p:cNvPicPr>
          <p:nvPr/>
        </p:nvPicPr>
        <p:blipFill>
          <a:blip r:embed="rId3"/>
          <a:stretch>
            <a:fillRect/>
          </a:stretch>
        </p:blipFill>
        <p:spPr>
          <a:xfrm>
            <a:off x="6096000" y="1012575"/>
            <a:ext cx="6139818" cy="5016843"/>
          </a:xfrm>
          <a:prstGeom prst="rect">
            <a:avLst/>
          </a:prstGeom>
        </p:spPr>
      </p:pic>
      <p:sp>
        <p:nvSpPr>
          <p:cNvPr id="6" name="TextBox 5">
            <a:extLst>
              <a:ext uri="{FF2B5EF4-FFF2-40B4-BE49-F238E27FC236}">
                <a16:creationId xmlns:a16="http://schemas.microsoft.com/office/drawing/2014/main" id="{B9A7ABDF-8672-4430-92DA-5D6E36FA680C}"/>
              </a:ext>
            </a:extLst>
          </p:cNvPr>
          <p:cNvSpPr txBox="1"/>
          <p:nvPr/>
        </p:nvSpPr>
        <p:spPr>
          <a:xfrm>
            <a:off x="6052182" y="6152762"/>
            <a:ext cx="6098058" cy="261610"/>
          </a:xfrm>
          <a:prstGeom prst="rect">
            <a:avLst/>
          </a:prstGeom>
          <a:noFill/>
        </p:spPr>
        <p:txBody>
          <a:bodyPr wrap="square">
            <a:spAutoFit/>
          </a:bodyPr>
          <a:lstStyle/>
          <a:p>
            <a:r>
              <a:rPr lang="en-GB" sz="1100" dirty="0"/>
              <a:t>https://chemistry.analia-sanchez.net/igcse-chemistry/igcse-topics/the-mole/the-mole-notes/</a:t>
            </a:r>
          </a:p>
        </p:txBody>
      </p:sp>
      <p:sp>
        <p:nvSpPr>
          <p:cNvPr id="8" name="TextBox 7">
            <a:extLst>
              <a:ext uri="{FF2B5EF4-FFF2-40B4-BE49-F238E27FC236}">
                <a16:creationId xmlns:a16="http://schemas.microsoft.com/office/drawing/2014/main" id="{2D28B70B-3687-4FF8-B685-C691A3E9D1A1}"/>
              </a:ext>
            </a:extLst>
          </p:cNvPr>
          <p:cNvSpPr txBox="1"/>
          <p:nvPr/>
        </p:nvSpPr>
        <p:spPr>
          <a:xfrm>
            <a:off x="148850" y="616479"/>
            <a:ext cx="5621755" cy="3513654"/>
          </a:xfrm>
          <a:prstGeom prst="rect">
            <a:avLst/>
          </a:prstGeom>
          <a:noFill/>
        </p:spPr>
        <p:txBody>
          <a:bodyPr wrap="square">
            <a:spAutoFit/>
          </a:bodyPr>
          <a:lstStyle/>
          <a:p>
            <a:pPr>
              <a:lnSpc>
                <a:spcPct val="110000"/>
              </a:lnSpc>
            </a:pPr>
            <a:r>
              <a:rPr lang="en-GB" sz="3400" b="1" dirty="0">
                <a:solidFill>
                  <a:srgbClr val="0000FF"/>
                </a:solidFill>
                <a:cs typeface="Calibri" panose="020F0502020204030204" pitchFamily="34" charset="0"/>
              </a:rPr>
              <a:t>mole</a:t>
            </a:r>
            <a:r>
              <a:rPr lang="en-GB" sz="3400" b="1" dirty="0">
                <a:solidFill>
                  <a:srgbClr val="00B0F0"/>
                </a:solidFill>
                <a:cs typeface="Calibri" panose="020F0502020204030204" pitchFamily="34" charset="0"/>
              </a:rPr>
              <a:t> </a:t>
            </a:r>
            <a:r>
              <a:rPr lang="en-GB" sz="3400" dirty="0">
                <a:cs typeface="Calibri" panose="020F0502020204030204" pitchFamily="34" charset="0"/>
              </a:rPr>
              <a:t>- </a:t>
            </a:r>
            <a:r>
              <a:rPr lang="en-GB" sz="3400" dirty="0">
                <a:solidFill>
                  <a:srgbClr val="202124"/>
                </a:solidFill>
                <a:cs typeface="Calibri" panose="020F0502020204030204" pitchFamily="34" charset="0"/>
              </a:rPr>
              <a:t>the amount of substance that contains the same number of particles (atoms/ ions/ molecules, etc.) as there are atoms in exactly 12 g of carbon-12 </a:t>
            </a:r>
          </a:p>
        </p:txBody>
      </p:sp>
      <p:sp>
        <p:nvSpPr>
          <p:cNvPr id="9" name="TextBox 8">
            <a:extLst>
              <a:ext uri="{FF2B5EF4-FFF2-40B4-BE49-F238E27FC236}">
                <a16:creationId xmlns:a16="http://schemas.microsoft.com/office/drawing/2014/main" id="{9DDCEDD4-55F6-4AB0-B5DC-A6DA7F190DBF}"/>
              </a:ext>
            </a:extLst>
          </p:cNvPr>
          <p:cNvSpPr txBox="1"/>
          <p:nvPr/>
        </p:nvSpPr>
        <p:spPr>
          <a:xfrm>
            <a:off x="429226" y="4633912"/>
            <a:ext cx="5061001" cy="1446550"/>
          </a:xfrm>
          <a:prstGeom prst="rect">
            <a:avLst/>
          </a:prstGeom>
          <a:noFill/>
        </p:spPr>
        <p:txBody>
          <a:bodyPr wrap="none" rtlCol="0">
            <a:spAutoFit/>
          </a:bodyPr>
          <a:lstStyle/>
          <a:p>
            <a:r>
              <a:rPr lang="en-GB" sz="2400" b="1" dirty="0">
                <a:solidFill>
                  <a:srgbClr val="0070C0"/>
                </a:solidFill>
              </a:rPr>
              <a:t>1 mol N</a:t>
            </a:r>
            <a:r>
              <a:rPr lang="en-GB" sz="2400" b="1" baseline="-25000" dirty="0">
                <a:solidFill>
                  <a:srgbClr val="0070C0"/>
                </a:solidFill>
              </a:rPr>
              <a:t>2</a:t>
            </a:r>
            <a:r>
              <a:rPr lang="en-GB" sz="2400" b="1" dirty="0">
                <a:solidFill>
                  <a:srgbClr val="0070C0"/>
                </a:solidFill>
              </a:rPr>
              <a:t> = 6.022 x 10</a:t>
            </a:r>
            <a:r>
              <a:rPr lang="en-GB" sz="2400" b="1" baseline="30000" dirty="0">
                <a:solidFill>
                  <a:srgbClr val="0070C0"/>
                </a:solidFill>
              </a:rPr>
              <a:t>23</a:t>
            </a:r>
            <a:r>
              <a:rPr lang="en-GB" sz="2400" b="1" dirty="0">
                <a:solidFill>
                  <a:srgbClr val="0070C0"/>
                </a:solidFill>
              </a:rPr>
              <a:t> N</a:t>
            </a:r>
            <a:r>
              <a:rPr lang="en-GB" sz="2400" b="1" baseline="-25000" dirty="0">
                <a:solidFill>
                  <a:srgbClr val="0070C0"/>
                </a:solidFill>
              </a:rPr>
              <a:t>2</a:t>
            </a:r>
            <a:r>
              <a:rPr lang="en-GB" sz="2400" b="1" dirty="0">
                <a:solidFill>
                  <a:srgbClr val="0070C0"/>
                </a:solidFill>
              </a:rPr>
              <a:t> molecules</a:t>
            </a:r>
          </a:p>
          <a:p>
            <a:endParaRPr lang="en-GB" sz="2400" b="1" dirty="0">
              <a:solidFill>
                <a:srgbClr val="0070C0"/>
              </a:solidFill>
            </a:endParaRPr>
          </a:p>
          <a:p>
            <a:r>
              <a:rPr lang="en-GB" sz="2400" b="1" dirty="0">
                <a:solidFill>
                  <a:srgbClr val="0070C0"/>
                </a:solidFill>
              </a:rPr>
              <a:t>1 mol N  = 6.022 x 10</a:t>
            </a:r>
            <a:r>
              <a:rPr lang="en-GB" sz="2400" b="1" baseline="30000" dirty="0">
                <a:solidFill>
                  <a:srgbClr val="0070C0"/>
                </a:solidFill>
              </a:rPr>
              <a:t>23</a:t>
            </a:r>
            <a:r>
              <a:rPr lang="en-GB" sz="2400" b="1" dirty="0">
                <a:solidFill>
                  <a:srgbClr val="0070C0"/>
                </a:solidFill>
              </a:rPr>
              <a:t> N atoms</a:t>
            </a:r>
            <a:endParaRPr lang="en-GB" sz="2400" b="1" baseline="30000" dirty="0">
              <a:solidFill>
                <a:srgbClr val="0070C0"/>
              </a:solidFill>
            </a:endParaRPr>
          </a:p>
          <a:p>
            <a:endParaRPr lang="en-GB" sz="2400" b="1" baseline="30000" dirty="0">
              <a:solidFill>
                <a:srgbClr val="0070C0"/>
              </a:solidFill>
            </a:endParaRPr>
          </a:p>
        </p:txBody>
      </p:sp>
    </p:spTree>
    <p:extLst>
      <p:ext uri="{BB962C8B-B14F-4D97-AF65-F5344CB8AC3E}">
        <p14:creationId xmlns:p14="http://schemas.microsoft.com/office/powerpoint/2010/main" val="94261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0A029-E95E-4EDD-8599-5715E7EBABCB}"/>
              </a:ext>
            </a:extLst>
          </p:cNvPr>
          <p:cNvSpPr>
            <a:spLocks noGrp="1"/>
          </p:cNvSpPr>
          <p:nvPr>
            <p:ph type="title"/>
          </p:nvPr>
        </p:nvSpPr>
        <p:spPr>
          <a:xfrm>
            <a:off x="913774" y="148960"/>
            <a:ext cx="10364451" cy="691299"/>
          </a:xfrm>
        </p:spPr>
        <p:txBody>
          <a:bodyPr/>
          <a:lstStyle/>
          <a:p>
            <a:r>
              <a:rPr lang="en-GB" dirty="0"/>
              <a:t>Molar mass</a:t>
            </a:r>
          </a:p>
        </p:txBody>
      </p:sp>
      <p:sp>
        <p:nvSpPr>
          <p:cNvPr id="3" name="TextBox 2">
            <a:extLst>
              <a:ext uri="{FF2B5EF4-FFF2-40B4-BE49-F238E27FC236}">
                <a16:creationId xmlns:a16="http://schemas.microsoft.com/office/drawing/2014/main" id="{37871D11-0C29-41E8-8A3C-0C5D0A240118}"/>
              </a:ext>
            </a:extLst>
          </p:cNvPr>
          <p:cNvSpPr txBox="1"/>
          <p:nvPr/>
        </p:nvSpPr>
        <p:spPr>
          <a:xfrm>
            <a:off x="482579" y="1210555"/>
            <a:ext cx="11226840" cy="4093428"/>
          </a:xfrm>
          <a:prstGeom prst="rect">
            <a:avLst/>
          </a:prstGeom>
          <a:noFill/>
        </p:spPr>
        <p:txBody>
          <a:bodyPr wrap="square" rtlCol="0">
            <a:spAutoFit/>
          </a:bodyPr>
          <a:lstStyle/>
          <a:p>
            <a:r>
              <a:rPr lang="en-GB" sz="2800" dirty="0"/>
              <a:t>The </a:t>
            </a:r>
            <a:r>
              <a:rPr lang="en-GB" sz="2800" i="1" u="sng" dirty="0"/>
              <a:t>molar mass of an element</a:t>
            </a:r>
            <a:r>
              <a:rPr lang="en-GB" sz="2800" u="sng" dirty="0"/>
              <a:t> </a:t>
            </a:r>
            <a:r>
              <a:rPr lang="en-GB" sz="2800" dirty="0"/>
              <a:t>is the mass of the element per mole of its atoms</a:t>
            </a:r>
          </a:p>
          <a:p>
            <a:endParaRPr lang="en-GB" sz="2800" dirty="0"/>
          </a:p>
          <a:p>
            <a:r>
              <a:rPr lang="en-GB" sz="2800" b="1" dirty="0">
                <a:solidFill>
                  <a:srgbClr val="0070C0"/>
                </a:solidFill>
              </a:rPr>
              <a:t>	</a:t>
            </a:r>
            <a:r>
              <a:rPr lang="en-GB" sz="2800" b="1" dirty="0">
                <a:solidFill>
                  <a:srgbClr val="00B050"/>
                </a:solidFill>
              </a:rPr>
              <a:t>MM</a:t>
            </a:r>
            <a:r>
              <a:rPr lang="en-GB" sz="2800" dirty="0">
                <a:solidFill>
                  <a:srgbClr val="00B050"/>
                </a:solidFill>
              </a:rPr>
              <a:t> of carbon = 12.0 </a:t>
            </a:r>
            <a:r>
              <a:rPr lang="en-GB" sz="2800" b="1" dirty="0">
                <a:solidFill>
                  <a:srgbClr val="00B050"/>
                </a:solidFill>
              </a:rPr>
              <a:t>g/mol</a:t>
            </a:r>
          </a:p>
          <a:p>
            <a:r>
              <a:rPr lang="en-GB" sz="2800" b="1" dirty="0">
                <a:solidFill>
                  <a:srgbClr val="00B050"/>
                </a:solidFill>
              </a:rPr>
              <a:t>	MM</a:t>
            </a:r>
            <a:r>
              <a:rPr lang="en-GB" sz="2800" dirty="0">
                <a:solidFill>
                  <a:srgbClr val="00B050"/>
                </a:solidFill>
              </a:rPr>
              <a:t> of copper = 63.5 </a:t>
            </a:r>
            <a:r>
              <a:rPr lang="en-GB" sz="2800" b="1" dirty="0">
                <a:solidFill>
                  <a:srgbClr val="00B050"/>
                </a:solidFill>
              </a:rPr>
              <a:t>g/mol	 </a:t>
            </a:r>
          </a:p>
          <a:p>
            <a:r>
              <a:rPr lang="en-GB" sz="2800" b="1" dirty="0">
                <a:solidFill>
                  <a:srgbClr val="00B050"/>
                </a:solidFill>
              </a:rPr>
              <a:t>	MM</a:t>
            </a:r>
            <a:r>
              <a:rPr lang="en-GB" sz="2800" dirty="0">
                <a:solidFill>
                  <a:srgbClr val="00B050"/>
                </a:solidFill>
              </a:rPr>
              <a:t> of oxygen = 16.0 </a:t>
            </a:r>
            <a:r>
              <a:rPr lang="en-GB" sz="2800" b="1" dirty="0">
                <a:solidFill>
                  <a:srgbClr val="00B050"/>
                </a:solidFill>
              </a:rPr>
              <a:t>g/mol</a:t>
            </a:r>
          </a:p>
          <a:p>
            <a:endParaRPr lang="en-GB" sz="2800" dirty="0"/>
          </a:p>
          <a:p>
            <a:r>
              <a:rPr lang="en-GB" sz="2800" dirty="0"/>
              <a:t>The </a:t>
            </a:r>
            <a:r>
              <a:rPr lang="en-GB" sz="2800" i="1" u="sng" dirty="0"/>
              <a:t>molar mass of a molecular compound</a:t>
            </a:r>
            <a:r>
              <a:rPr lang="en-GB" sz="2800" u="sng" dirty="0"/>
              <a:t> </a:t>
            </a:r>
            <a:r>
              <a:rPr lang="en-GB" sz="2800" dirty="0"/>
              <a:t>is the mass of the element per mole of its molecules</a:t>
            </a:r>
          </a:p>
          <a:p>
            <a:endParaRPr lang="en-GB" dirty="0"/>
          </a:p>
          <a:p>
            <a:endParaRPr lang="en-GB" dirty="0"/>
          </a:p>
        </p:txBody>
      </p:sp>
      <p:sp>
        <p:nvSpPr>
          <p:cNvPr id="9" name="Right Brace 8">
            <a:extLst>
              <a:ext uri="{FF2B5EF4-FFF2-40B4-BE49-F238E27FC236}">
                <a16:creationId xmlns:a16="http://schemas.microsoft.com/office/drawing/2014/main" id="{CA32C48E-39B5-48E7-AB57-AF422FFBC8D5}"/>
              </a:ext>
            </a:extLst>
          </p:cNvPr>
          <p:cNvSpPr/>
          <p:nvPr/>
        </p:nvSpPr>
        <p:spPr>
          <a:xfrm>
            <a:off x="5362832" y="2162433"/>
            <a:ext cx="247136" cy="1198606"/>
          </a:xfrm>
          <a:prstGeom prst="rightBrace">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2" name="Picture 11">
            <a:extLst>
              <a:ext uri="{FF2B5EF4-FFF2-40B4-BE49-F238E27FC236}">
                <a16:creationId xmlns:a16="http://schemas.microsoft.com/office/drawing/2014/main" id="{808FF63C-39F0-477C-B61F-29589F832101}"/>
              </a:ext>
            </a:extLst>
          </p:cNvPr>
          <p:cNvPicPr>
            <a:picLocks noChangeAspect="1"/>
          </p:cNvPicPr>
          <p:nvPr/>
        </p:nvPicPr>
        <p:blipFill>
          <a:blip r:embed="rId3"/>
          <a:stretch>
            <a:fillRect/>
          </a:stretch>
        </p:blipFill>
        <p:spPr>
          <a:xfrm>
            <a:off x="9005628" y="1809977"/>
            <a:ext cx="2116827" cy="1990012"/>
          </a:xfrm>
          <a:prstGeom prst="rect">
            <a:avLst/>
          </a:prstGeom>
        </p:spPr>
      </p:pic>
      <p:sp>
        <p:nvSpPr>
          <p:cNvPr id="14" name="TextBox 13">
            <a:extLst>
              <a:ext uri="{FF2B5EF4-FFF2-40B4-BE49-F238E27FC236}">
                <a16:creationId xmlns:a16="http://schemas.microsoft.com/office/drawing/2014/main" id="{9C52E1F5-0C8C-47B1-8D9E-7A6B349B6F1A}"/>
              </a:ext>
            </a:extLst>
          </p:cNvPr>
          <p:cNvSpPr txBox="1"/>
          <p:nvPr/>
        </p:nvSpPr>
        <p:spPr>
          <a:xfrm>
            <a:off x="5659396" y="2438341"/>
            <a:ext cx="3046970" cy="523220"/>
          </a:xfrm>
          <a:prstGeom prst="rect">
            <a:avLst/>
          </a:prstGeom>
          <a:noFill/>
        </p:spPr>
        <p:txBody>
          <a:bodyPr wrap="square">
            <a:spAutoFit/>
          </a:bodyPr>
          <a:lstStyle/>
          <a:p>
            <a:r>
              <a:rPr lang="en-GB" sz="2800" b="1" dirty="0">
                <a:solidFill>
                  <a:srgbClr val="00B050"/>
                </a:solidFill>
              </a:rPr>
              <a:t>relative masses</a:t>
            </a:r>
            <a:endParaRPr lang="en-GB" sz="2800" dirty="0"/>
          </a:p>
        </p:txBody>
      </p:sp>
    </p:spTree>
    <p:extLst>
      <p:ext uri="{BB962C8B-B14F-4D97-AF65-F5344CB8AC3E}">
        <p14:creationId xmlns:p14="http://schemas.microsoft.com/office/powerpoint/2010/main" val="92593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F7D6B6-F341-486A-8B2E-57B480047E42}"/>
              </a:ext>
            </a:extLst>
          </p:cNvPr>
          <p:cNvSpPr txBox="1"/>
          <p:nvPr/>
        </p:nvSpPr>
        <p:spPr>
          <a:xfrm>
            <a:off x="1346879" y="952344"/>
            <a:ext cx="9498241" cy="523220"/>
          </a:xfrm>
          <a:prstGeom prst="rect">
            <a:avLst/>
          </a:prstGeom>
          <a:noFill/>
        </p:spPr>
        <p:txBody>
          <a:bodyPr wrap="none" rtlCol="0">
            <a:spAutoFit/>
          </a:bodyPr>
          <a:lstStyle/>
          <a:p>
            <a:r>
              <a:rPr lang="en-GB" sz="2800" b="1" dirty="0">
                <a:solidFill>
                  <a:srgbClr val="0000FF"/>
                </a:solidFill>
                <a:cs typeface="Calibri" panose="020F0502020204030204" pitchFamily="34" charset="0"/>
              </a:rPr>
              <a:t>1 mole of a pure substance weighs the relative mass in grams</a:t>
            </a:r>
          </a:p>
        </p:txBody>
      </p:sp>
      <p:sp>
        <p:nvSpPr>
          <p:cNvPr id="29" name="TextBox 28">
            <a:extLst>
              <a:ext uri="{FF2B5EF4-FFF2-40B4-BE49-F238E27FC236}">
                <a16:creationId xmlns:a16="http://schemas.microsoft.com/office/drawing/2014/main" id="{FA6AF26D-53C6-4AB9-84AB-0181079CEC5A}"/>
              </a:ext>
            </a:extLst>
          </p:cNvPr>
          <p:cNvSpPr txBox="1"/>
          <p:nvPr/>
        </p:nvSpPr>
        <p:spPr>
          <a:xfrm>
            <a:off x="1811474" y="3646582"/>
            <a:ext cx="2831224" cy="646331"/>
          </a:xfrm>
          <a:prstGeom prst="rect">
            <a:avLst/>
          </a:prstGeom>
          <a:noFill/>
        </p:spPr>
        <p:txBody>
          <a:bodyPr wrap="none" rtlCol="0">
            <a:spAutoFit/>
          </a:bodyPr>
          <a:lstStyle/>
          <a:p>
            <a:r>
              <a:rPr lang="en-GB" sz="3600" b="1">
                <a:solidFill>
                  <a:srgbClr val="FF0000"/>
                </a:solidFill>
                <a:cs typeface="Calibri" panose="020F0502020204030204" pitchFamily="34" charset="0"/>
              </a:rPr>
              <a:t>H</a:t>
            </a:r>
            <a:r>
              <a:rPr lang="en-GB" sz="3600" b="1" baseline="-25000">
                <a:solidFill>
                  <a:srgbClr val="FF0000"/>
                </a:solidFill>
                <a:cs typeface="Calibri" panose="020F0502020204030204" pitchFamily="34" charset="0"/>
              </a:rPr>
              <a:t>2</a:t>
            </a:r>
            <a:r>
              <a:rPr lang="en-GB" sz="3600" b="1">
                <a:solidFill>
                  <a:srgbClr val="FF0000"/>
                </a:solidFill>
                <a:cs typeface="Calibri" panose="020F0502020204030204" pitchFamily="34" charset="0"/>
              </a:rPr>
              <a:t>O molecule</a:t>
            </a:r>
          </a:p>
        </p:txBody>
      </p:sp>
      <p:sp>
        <p:nvSpPr>
          <p:cNvPr id="30" name="TextBox 29">
            <a:extLst>
              <a:ext uri="{FF2B5EF4-FFF2-40B4-BE49-F238E27FC236}">
                <a16:creationId xmlns:a16="http://schemas.microsoft.com/office/drawing/2014/main" id="{37C128A4-0A83-4253-857A-DA9EEA2DC21A}"/>
              </a:ext>
            </a:extLst>
          </p:cNvPr>
          <p:cNvSpPr txBox="1"/>
          <p:nvPr/>
        </p:nvSpPr>
        <p:spPr>
          <a:xfrm>
            <a:off x="5543964" y="3629278"/>
            <a:ext cx="5734262" cy="707886"/>
          </a:xfrm>
          <a:prstGeom prst="rect">
            <a:avLst/>
          </a:prstGeom>
          <a:noFill/>
        </p:spPr>
        <p:txBody>
          <a:bodyPr wrap="none" rtlCol="0">
            <a:spAutoFit/>
          </a:bodyPr>
          <a:lstStyle/>
          <a:p>
            <a:r>
              <a:rPr lang="en-GB" sz="4000" dirty="0">
                <a:solidFill>
                  <a:srgbClr val="00B050"/>
                </a:solidFill>
                <a:cs typeface="Calibri" panose="020F0502020204030204" pitchFamily="34" charset="0"/>
              </a:rPr>
              <a:t>2 </a:t>
            </a:r>
            <a:r>
              <a:rPr lang="en-GB" sz="4000" dirty="0">
                <a:solidFill>
                  <a:srgbClr val="00B050"/>
                </a:solidFill>
                <a:cs typeface="Calibri" panose="020F0502020204030204" pitchFamily="34" charset="0"/>
                <a:sym typeface="Symbol" panose="05050102010706020507" pitchFamily="18" charset="2"/>
              </a:rPr>
              <a:t> 1.0 </a:t>
            </a:r>
            <a:r>
              <a:rPr lang="en-GB" sz="4000" dirty="0">
                <a:cs typeface="Calibri" panose="020F0502020204030204" pitchFamily="34" charset="0"/>
                <a:sym typeface="Symbol" panose="05050102010706020507" pitchFamily="18" charset="2"/>
              </a:rPr>
              <a:t>+ </a:t>
            </a:r>
            <a:r>
              <a:rPr lang="en-GB" sz="4000" dirty="0">
                <a:solidFill>
                  <a:srgbClr val="0000FF"/>
                </a:solidFill>
                <a:cs typeface="Calibri" panose="020F0502020204030204" pitchFamily="34" charset="0"/>
                <a:sym typeface="Symbol" panose="05050102010706020507" pitchFamily="18" charset="2"/>
              </a:rPr>
              <a:t>1  16.0 </a:t>
            </a:r>
            <a:r>
              <a:rPr lang="en-GB" sz="4000" dirty="0">
                <a:cs typeface="Calibri" panose="020F0502020204030204" pitchFamily="34" charset="0"/>
                <a:sym typeface="Symbol" panose="05050102010706020507" pitchFamily="18" charset="2"/>
              </a:rPr>
              <a:t>= </a:t>
            </a:r>
            <a:r>
              <a:rPr lang="en-GB" sz="4000" dirty="0">
                <a:solidFill>
                  <a:srgbClr val="FF0000"/>
                </a:solidFill>
                <a:cs typeface="Calibri" panose="020F0502020204030204" pitchFamily="34" charset="0"/>
                <a:sym typeface="Symbol" panose="05050102010706020507" pitchFamily="18" charset="2"/>
              </a:rPr>
              <a:t>18.0</a:t>
            </a:r>
            <a:endParaRPr lang="en-GB" sz="4000" dirty="0">
              <a:solidFill>
                <a:srgbClr val="FF0000"/>
              </a:solidFill>
              <a:cs typeface="Calibri" panose="020F0502020204030204" pitchFamily="34" charset="0"/>
            </a:endParaRPr>
          </a:p>
        </p:txBody>
      </p:sp>
      <p:sp>
        <p:nvSpPr>
          <p:cNvPr id="31" name="TextBox 30">
            <a:extLst>
              <a:ext uri="{FF2B5EF4-FFF2-40B4-BE49-F238E27FC236}">
                <a16:creationId xmlns:a16="http://schemas.microsoft.com/office/drawing/2014/main" id="{57432FF8-0359-4EDB-93F6-3314459B6DB3}"/>
              </a:ext>
            </a:extLst>
          </p:cNvPr>
          <p:cNvSpPr txBox="1"/>
          <p:nvPr/>
        </p:nvSpPr>
        <p:spPr>
          <a:xfrm>
            <a:off x="2998527" y="4358763"/>
            <a:ext cx="6106993" cy="2246769"/>
          </a:xfrm>
          <a:prstGeom prst="rect">
            <a:avLst/>
          </a:prstGeom>
          <a:noFill/>
        </p:spPr>
        <p:txBody>
          <a:bodyPr wrap="none" rtlCol="0">
            <a:spAutoFit/>
          </a:bodyPr>
          <a:lstStyle/>
          <a:p>
            <a:r>
              <a:rPr lang="en-GB" sz="2800" dirty="0">
                <a:cs typeface="Calibri" panose="020F0502020204030204" pitchFamily="34" charset="0"/>
              </a:rPr>
              <a:t>molar mass of H</a:t>
            </a:r>
            <a:r>
              <a:rPr lang="en-GB" sz="2800" baseline="-25000" dirty="0">
                <a:cs typeface="Calibri" panose="020F0502020204030204" pitchFamily="34" charset="0"/>
              </a:rPr>
              <a:t>2</a:t>
            </a:r>
            <a:r>
              <a:rPr lang="en-GB" sz="2800" dirty="0">
                <a:cs typeface="Calibri" panose="020F0502020204030204" pitchFamily="34" charset="0"/>
              </a:rPr>
              <a:t>O = 18.0 g/mol</a:t>
            </a:r>
          </a:p>
          <a:p>
            <a:r>
              <a:rPr lang="en-GB" sz="2800" dirty="0">
                <a:cs typeface="Calibri" panose="020F0502020204030204" pitchFamily="34" charset="0"/>
              </a:rPr>
              <a:t>1 mole of H</a:t>
            </a:r>
            <a:r>
              <a:rPr lang="en-GB" sz="2800" baseline="-25000" dirty="0">
                <a:cs typeface="Calibri" panose="020F0502020204030204" pitchFamily="34" charset="0"/>
              </a:rPr>
              <a:t>2</a:t>
            </a:r>
            <a:r>
              <a:rPr lang="en-GB" sz="2800" dirty="0">
                <a:cs typeface="Calibri" panose="020F0502020204030204" pitchFamily="34" charset="0"/>
              </a:rPr>
              <a:t>O weighs 18.0 g</a:t>
            </a:r>
          </a:p>
          <a:p>
            <a:r>
              <a:rPr lang="en-GB" sz="2800" dirty="0">
                <a:cs typeface="Calibri" panose="020F0502020204030204" pitchFamily="34" charset="0"/>
              </a:rPr>
              <a:t>6.02 </a:t>
            </a:r>
            <a:r>
              <a:rPr lang="en-GB" sz="2800" dirty="0">
                <a:cs typeface="Calibri" panose="020F0502020204030204" pitchFamily="34" charset="0"/>
                <a:sym typeface="Symbol" panose="05050102010706020507" pitchFamily="18" charset="2"/>
              </a:rPr>
              <a:t> 10</a:t>
            </a:r>
            <a:r>
              <a:rPr lang="en-GB" sz="2800" baseline="30000" dirty="0">
                <a:cs typeface="Calibri" panose="020F0502020204030204" pitchFamily="34" charset="0"/>
                <a:sym typeface="Symbol" panose="05050102010706020507" pitchFamily="18" charset="2"/>
              </a:rPr>
              <a:t>23</a:t>
            </a:r>
            <a:r>
              <a:rPr lang="en-GB" sz="2800" dirty="0">
                <a:cs typeface="Calibri" panose="020F0502020204030204" pitchFamily="34" charset="0"/>
                <a:sym typeface="Symbol" panose="05050102010706020507" pitchFamily="18" charset="2"/>
              </a:rPr>
              <a:t> H</a:t>
            </a:r>
            <a:r>
              <a:rPr lang="en-GB" sz="2800" baseline="-25000" dirty="0">
                <a:cs typeface="Calibri" panose="020F0502020204030204" pitchFamily="34" charset="0"/>
                <a:sym typeface="Symbol" panose="05050102010706020507" pitchFamily="18" charset="2"/>
              </a:rPr>
              <a:t>2</a:t>
            </a:r>
            <a:r>
              <a:rPr lang="en-GB" sz="2800" dirty="0">
                <a:cs typeface="Calibri" panose="020F0502020204030204" pitchFamily="34" charset="0"/>
                <a:sym typeface="Symbol" panose="05050102010706020507" pitchFamily="18" charset="2"/>
              </a:rPr>
              <a:t>O molecules weigh 18.0 g</a:t>
            </a:r>
            <a:endParaRPr lang="en-GB" sz="2800" dirty="0">
              <a:cs typeface="Calibri" panose="020F0502020204030204" pitchFamily="34" charset="0"/>
            </a:endParaRPr>
          </a:p>
          <a:p>
            <a:endParaRPr lang="en-GB" sz="2800" dirty="0">
              <a:cs typeface="Calibri" panose="020F0502020204030204" pitchFamily="34" charset="0"/>
            </a:endParaRPr>
          </a:p>
          <a:p>
            <a:endParaRPr lang="en-GB" sz="2800" dirty="0">
              <a:cs typeface="Calibri" panose="020F0502020204030204" pitchFamily="34" charset="0"/>
            </a:endParaRPr>
          </a:p>
        </p:txBody>
      </p:sp>
      <p:grpSp>
        <p:nvGrpSpPr>
          <p:cNvPr id="9" name="Group 8">
            <a:extLst>
              <a:ext uri="{FF2B5EF4-FFF2-40B4-BE49-F238E27FC236}">
                <a16:creationId xmlns:a16="http://schemas.microsoft.com/office/drawing/2014/main" id="{4CEA3E07-7797-4B6F-8784-6D86616F5B44}"/>
              </a:ext>
            </a:extLst>
          </p:cNvPr>
          <p:cNvGrpSpPr/>
          <p:nvPr/>
        </p:nvGrpSpPr>
        <p:grpSpPr>
          <a:xfrm>
            <a:off x="3399510" y="2308531"/>
            <a:ext cx="1084973" cy="1077219"/>
            <a:chOff x="971600" y="1988840"/>
            <a:chExt cx="720080" cy="773673"/>
          </a:xfrm>
        </p:grpSpPr>
        <p:sp>
          <p:nvSpPr>
            <p:cNvPr id="4" name="Rectangle: Rounded Corners 3">
              <a:extLst>
                <a:ext uri="{FF2B5EF4-FFF2-40B4-BE49-F238E27FC236}">
                  <a16:creationId xmlns:a16="http://schemas.microsoft.com/office/drawing/2014/main" id="{D73FA911-6FFB-40CF-AE46-910BC80F0D79}"/>
                </a:ext>
              </a:extLst>
            </p:cNvPr>
            <p:cNvSpPr/>
            <p:nvPr/>
          </p:nvSpPr>
          <p:spPr>
            <a:xfrm>
              <a:off x="971600" y="1988840"/>
              <a:ext cx="720080" cy="720080"/>
            </a:xfrm>
            <a:prstGeom prst="roundRect">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n>
                  <a:solidFill>
                    <a:schemeClr val="tx1"/>
                  </a:solidFill>
                </a:ln>
                <a:solidFill>
                  <a:srgbClr val="FF0000"/>
                </a:solidFill>
                <a:cs typeface="Calibri" panose="020F0502020204030204" pitchFamily="34" charset="0"/>
              </a:endParaRPr>
            </a:p>
          </p:txBody>
        </p:sp>
        <p:sp>
          <p:nvSpPr>
            <p:cNvPr id="6" name="TextBox 5">
              <a:extLst>
                <a:ext uri="{FF2B5EF4-FFF2-40B4-BE49-F238E27FC236}">
                  <a16:creationId xmlns:a16="http://schemas.microsoft.com/office/drawing/2014/main" id="{3BED1DD1-2C3D-42C8-9EB7-6340D1D97E07}"/>
                </a:ext>
              </a:extLst>
            </p:cNvPr>
            <p:cNvSpPr txBox="1"/>
            <p:nvPr/>
          </p:nvSpPr>
          <p:spPr>
            <a:xfrm>
              <a:off x="1044230" y="1988840"/>
              <a:ext cx="534285" cy="773673"/>
            </a:xfrm>
            <a:prstGeom prst="rect">
              <a:avLst/>
            </a:prstGeom>
            <a:noFill/>
          </p:spPr>
          <p:txBody>
            <a:bodyPr wrap="none" rtlCol="0">
              <a:spAutoFit/>
            </a:bodyPr>
            <a:lstStyle/>
            <a:p>
              <a:pPr algn="ctr"/>
              <a:r>
                <a:rPr lang="en-GB" sz="2000">
                  <a:cs typeface="Calibri" panose="020F0502020204030204" pitchFamily="34" charset="0"/>
                </a:rPr>
                <a:t>1</a:t>
              </a:r>
            </a:p>
            <a:p>
              <a:pPr algn="ctr"/>
              <a:r>
                <a:rPr lang="en-GB" sz="2400" b="1">
                  <a:solidFill>
                    <a:srgbClr val="FF0000"/>
                  </a:solidFill>
                  <a:cs typeface="Calibri" panose="020F0502020204030204" pitchFamily="34" charset="0"/>
                </a:rPr>
                <a:t>H</a:t>
              </a:r>
            </a:p>
            <a:p>
              <a:pPr algn="ctr"/>
              <a:r>
                <a:rPr lang="en-GB" sz="2000">
                  <a:cs typeface="Calibri" panose="020F0502020204030204" pitchFamily="34" charset="0"/>
                </a:rPr>
                <a:t>1.008</a:t>
              </a:r>
            </a:p>
          </p:txBody>
        </p:sp>
      </p:grpSp>
      <p:sp>
        <p:nvSpPr>
          <p:cNvPr id="13" name="TextBox 12">
            <a:extLst>
              <a:ext uri="{FF2B5EF4-FFF2-40B4-BE49-F238E27FC236}">
                <a16:creationId xmlns:a16="http://schemas.microsoft.com/office/drawing/2014/main" id="{F19CFF10-DAAA-450E-A538-411009E403FB}"/>
              </a:ext>
            </a:extLst>
          </p:cNvPr>
          <p:cNvSpPr txBox="1"/>
          <p:nvPr/>
        </p:nvSpPr>
        <p:spPr>
          <a:xfrm>
            <a:off x="3409668" y="1829498"/>
            <a:ext cx="1233030" cy="492443"/>
          </a:xfrm>
          <a:prstGeom prst="rect">
            <a:avLst/>
          </a:prstGeom>
          <a:noFill/>
        </p:spPr>
        <p:txBody>
          <a:bodyPr wrap="none" rtlCol="0">
            <a:spAutoFit/>
          </a:bodyPr>
          <a:lstStyle/>
          <a:p>
            <a:r>
              <a:rPr lang="en-GB" sz="2600">
                <a:cs typeface="Calibri" panose="020F0502020204030204" pitchFamily="34" charset="0"/>
              </a:rPr>
              <a:t>H atom </a:t>
            </a:r>
          </a:p>
        </p:txBody>
      </p:sp>
      <p:sp>
        <p:nvSpPr>
          <p:cNvPr id="14" name="TextBox 13">
            <a:extLst>
              <a:ext uri="{FF2B5EF4-FFF2-40B4-BE49-F238E27FC236}">
                <a16:creationId xmlns:a16="http://schemas.microsoft.com/office/drawing/2014/main" id="{FD3EDC74-847A-40BB-882E-2F5AEAEB7009}"/>
              </a:ext>
            </a:extLst>
          </p:cNvPr>
          <p:cNvSpPr txBox="1"/>
          <p:nvPr/>
        </p:nvSpPr>
        <p:spPr>
          <a:xfrm>
            <a:off x="7168874" y="1823203"/>
            <a:ext cx="1287532" cy="492443"/>
          </a:xfrm>
          <a:prstGeom prst="rect">
            <a:avLst/>
          </a:prstGeom>
          <a:noFill/>
        </p:spPr>
        <p:txBody>
          <a:bodyPr wrap="none" rtlCol="0">
            <a:spAutoFit/>
          </a:bodyPr>
          <a:lstStyle/>
          <a:p>
            <a:r>
              <a:rPr lang="en-GB" sz="2600">
                <a:cs typeface="Calibri" panose="020F0502020204030204" pitchFamily="34" charset="0"/>
              </a:rPr>
              <a:t>O atom </a:t>
            </a:r>
          </a:p>
        </p:txBody>
      </p:sp>
      <p:grpSp>
        <p:nvGrpSpPr>
          <p:cNvPr id="17" name="Group 16">
            <a:extLst>
              <a:ext uri="{FF2B5EF4-FFF2-40B4-BE49-F238E27FC236}">
                <a16:creationId xmlns:a16="http://schemas.microsoft.com/office/drawing/2014/main" id="{64CD6D15-E1BF-47A4-A974-C631DE8E09F5}"/>
              </a:ext>
            </a:extLst>
          </p:cNvPr>
          <p:cNvGrpSpPr/>
          <p:nvPr/>
        </p:nvGrpSpPr>
        <p:grpSpPr>
          <a:xfrm>
            <a:off x="7103795" y="2250837"/>
            <a:ext cx="1324494" cy="1107996"/>
            <a:chOff x="3041816" y="1963541"/>
            <a:chExt cx="892446" cy="781046"/>
          </a:xfrm>
        </p:grpSpPr>
        <p:sp>
          <p:nvSpPr>
            <p:cNvPr id="11" name="Rectangle: Rounded Corners 10">
              <a:extLst>
                <a:ext uri="{FF2B5EF4-FFF2-40B4-BE49-F238E27FC236}">
                  <a16:creationId xmlns:a16="http://schemas.microsoft.com/office/drawing/2014/main" id="{02BCEA2B-8986-4E84-A0B7-AEF3C8806A7D}"/>
                </a:ext>
              </a:extLst>
            </p:cNvPr>
            <p:cNvSpPr/>
            <p:nvPr/>
          </p:nvSpPr>
          <p:spPr>
            <a:xfrm>
              <a:off x="3144934" y="2001435"/>
              <a:ext cx="720080" cy="720080"/>
            </a:xfrm>
            <a:prstGeom prst="roundRect">
              <a:avLst/>
            </a:pr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n>
                  <a:solidFill>
                    <a:schemeClr val="tx1"/>
                  </a:solidFill>
                </a:ln>
                <a:solidFill>
                  <a:srgbClr val="FF0000"/>
                </a:solidFill>
                <a:cs typeface="Calibri" panose="020F0502020204030204" pitchFamily="34" charset="0"/>
              </a:endParaRPr>
            </a:p>
          </p:txBody>
        </p:sp>
        <p:sp>
          <p:nvSpPr>
            <p:cNvPr id="16" name="TextBox 15">
              <a:extLst>
                <a:ext uri="{FF2B5EF4-FFF2-40B4-BE49-F238E27FC236}">
                  <a16:creationId xmlns:a16="http://schemas.microsoft.com/office/drawing/2014/main" id="{428F2763-9953-4361-B82B-483B1436D4A9}"/>
                </a:ext>
              </a:extLst>
            </p:cNvPr>
            <p:cNvSpPr txBox="1"/>
            <p:nvPr/>
          </p:nvSpPr>
          <p:spPr>
            <a:xfrm>
              <a:off x="3041816" y="1963541"/>
              <a:ext cx="892446" cy="781046"/>
            </a:xfrm>
            <a:prstGeom prst="rect">
              <a:avLst/>
            </a:prstGeom>
            <a:noFill/>
          </p:spPr>
          <p:txBody>
            <a:bodyPr wrap="square">
              <a:spAutoFit/>
            </a:bodyPr>
            <a:lstStyle/>
            <a:p>
              <a:pPr algn="ctr"/>
              <a:r>
                <a:rPr lang="en-GB" sz="2000" dirty="0">
                  <a:cs typeface="Calibri" panose="020F0502020204030204" pitchFamily="34" charset="0"/>
                </a:rPr>
                <a:t>8</a:t>
              </a:r>
            </a:p>
            <a:p>
              <a:pPr algn="ctr"/>
              <a:r>
                <a:rPr lang="en-GB" sz="2600" b="1" dirty="0">
                  <a:solidFill>
                    <a:srgbClr val="FF0000"/>
                  </a:solidFill>
                  <a:cs typeface="Calibri" panose="020F0502020204030204" pitchFamily="34" charset="0"/>
                </a:rPr>
                <a:t>O</a:t>
              </a:r>
            </a:p>
            <a:p>
              <a:pPr algn="ctr"/>
              <a:r>
                <a:rPr lang="en-GB" sz="2000" dirty="0">
                  <a:cs typeface="Calibri" panose="020F0502020204030204" pitchFamily="34" charset="0"/>
                </a:rPr>
                <a:t>15.999</a:t>
              </a:r>
            </a:p>
          </p:txBody>
        </p:sp>
      </p:grpSp>
      <p:sp>
        <p:nvSpPr>
          <p:cNvPr id="18" name="TextBox 17">
            <a:extLst>
              <a:ext uri="{FF2B5EF4-FFF2-40B4-BE49-F238E27FC236}">
                <a16:creationId xmlns:a16="http://schemas.microsoft.com/office/drawing/2014/main" id="{D7781516-C8C7-4F96-9F5E-9CF9AA03183D}"/>
              </a:ext>
            </a:extLst>
          </p:cNvPr>
          <p:cNvSpPr txBox="1">
            <a:spLocks/>
          </p:cNvSpPr>
          <p:nvPr/>
        </p:nvSpPr>
        <p:spPr>
          <a:xfrm>
            <a:off x="2889516" y="2069425"/>
            <a:ext cx="184731" cy="461665"/>
          </a:xfrm>
          <a:prstGeom prst="rect">
            <a:avLst/>
          </a:prstGeom>
          <a:noFill/>
          <a:ln>
            <a:noFill/>
          </a:ln>
        </p:spPr>
        <p:txBody>
          <a:bodyPr wrap="none" rtlCol="0">
            <a:spAutoFit/>
          </a:bodyPr>
          <a:lstStyle/>
          <a:p>
            <a:endParaRPr lang="en-GB" sz="2400">
              <a:cs typeface="Calibri" panose="020F0502020204030204" pitchFamily="34" charset="0"/>
            </a:endParaRPr>
          </a:p>
        </p:txBody>
      </p:sp>
      <p:cxnSp>
        <p:nvCxnSpPr>
          <p:cNvPr id="20" name="Straight Arrow Connector 19">
            <a:extLst>
              <a:ext uri="{FF2B5EF4-FFF2-40B4-BE49-F238E27FC236}">
                <a16:creationId xmlns:a16="http://schemas.microsoft.com/office/drawing/2014/main" id="{33A11348-1C71-42A5-83C0-4B74993EE7D7}"/>
              </a:ext>
            </a:extLst>
          </p:cNvPr>
          <p:cNvCxnSpPr>
            <a:cxnSpLocks/>
            <a:endCxn id="4" idx="3"/>
          </p:cNvCxnSpPr>
          <p:nvPr/>
        </p:nvCxnSpPr>
        <p:spPr>
          <a:xfrm flipH="1">
            <a:off x="4484483" y="2300257"/>
            <a:ext cx="979891" cy="509574"/>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7C14A4A-2E2C-4BAC-BFA9-A3514988E658}"/>
              </a:ext>
            </a:extLst>
          </p:cNvPr>
          <p:cNvCxnSpPr>
            <a:cxnSpLocks/>
          </p:cNvCxnSpPr>
          <p:nvPr/>
        </p:nvCxnSpPr>
        <p:spPr>
          <a:xfrm>
            <a:off x="6484073" y="2300257"/>
            <a:ext cx="772761" cy="509574"/>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3073DAB-09C9-47EC-BB23-B2E26D4C9067}"/>
              </a:ext>
            </a:extLst>
          </p:cNvPr>
          <p:cNvSpPr txBox="1"/>
          <p:nvPr/>
        </p:nvSpPr>
        <p:spPr>
          <a:xfrm>
            <a:off x="32511" y="2365845"/>
            <a:ext cx="3264227" cy="923330"/>
          </a:xfrm>
          <a:prstGeom prst="rect">
            <a:avLst/>
          </a:prstGeom>
          <a:noFill/>
          <a:ln w="28575">
            <a:solidFill>
              <a:srgbClr val="00B050"/>
            </a:solidFill>
          </a:ln>
        </p:spPr>
        <p:txBody>
          <a:bodyPr wrap="none" rtlCol="0">
            <a:spAutoFit/>
          </a:bodyPr>
          <a:lstStyle/>
          <a:p>
            <a:r>
              <a:rPr lang="en-GB" dirty="0">
                <a:cs typeface="Calibri" panose="020F0502020204030204" pitchFamily="34" charset="0"/>
              </a:rPr>
              <a:t>1 mole of H atoms weighs 1.0 g</a:t>
            </a:r>
          </a:p>
          <a:p>
            <a:r>
              <a:rPr lang="en-GB" dirty="0">
                <a:cs typeface="Calibri" panose="020F0502020204030204" pitchFamily="34" charset="0"/>
              </a:rPr>
              <a:t>molar mass = 1.0 g/mol</a:t>
            </a:r>
          </a:p>
          <a:p>
            <a:r>
              <a:rPr lang="en-GB" dirty="0">
                <a:cs typeface="Calibri" panose="020F0502020204030204" pitchFamily="34" charset="0"/>
              </a:rPr>
              <a:t>6.02 </a:t>
            </a:r>
            <a:r>
              <a:rPr lang="en-GB" dirty="0">
                <a:cs typeface="Calibri" panose="020F0502020204030204" pitchFamily="34" charset="0"/>
                <a:sym typeface="Symbol" panose="05050102010706020507" pitchFamily="18" charset="2"/>
              </a:rPr>
              <a:t> 10</a:t>
            </a:r>
            <a:r>
              <a:rPr lang="en-GB" baseline="30000" dirty="0">
                <a:cs typeface="Calibri" panose="020F0502020204030204" pitchFamily="34" charset="0"/>
                <a:sym typeface="Symbol" panose="05050102010706020507" pitchFamily="18" charset="2"/>
              </a:rPr>
              <a:t>23</a:t>
            </a:r>
            <a:r>
              <a:rPr lang="en-GB" dirty="0">
                <a:cs typeface="Calibri" panose="020F0502020204030204" pitchFamily="34" charset="0"/>
                <a:sym typeface="Symbol" panose="05050102010706020507" pitchFamily="18" charset="2"/>
              </a:rPr>
              <a:t> H atoms weigh 1.0 g</a:t>
            </a:r>
            <a:endParaRPr lang="en-GB" dirty="0">
              <a:cs typeface="Calibri" panose="020F0502020204030204" pitchFamily="34" charset="0"/>
            </a:endParaRPr>
          </a:p>
        </p:txBody>
      </p:sp>
      <p:sp>
        <p:nvSpPr>
          <p:cNvPr id="28" name="TextBox 27">
            <a:extLst>
              <a:ext uri="{FF2B5EF4-FFF2-40B4-BE49-F238E27FC236}">
                <a16:creationId xmlns:a16="http://schemas.microsoft.com/office/drawing/2014/main" id="{A79A490C-5651-4D91-96C7-8753784E334D}"/>
              </a:ext>
            </a:extLst>
          </p:cNvPr>
          <p:cNvSpPr txBox="1"/>
          <p:nvPr/>
        </p:nvSpPr>
        <p:spPr>
          <a:xfrm>
            <a:off x="8428289" y="2348165"/>
            <a:ext cx="3429337" cy="923330"/>
          </a:xfrm>
          <a:prstGeom prst="rect">
            <a:avLst/>
          </a:prstGeom>
          <a:noFill/>
          <a:ln w="28575">
            <a:solidFill>
              <a:srgbClr val="00B0F0"/>
            </a:solidFill>
          </a:ln>
        </p:spPr>
        <p:txBody>
          <a:bodyPr wrap="none" rtlCol="0">
            <a:spAutoFit/>
          </a:bodyPr>
          <a:lstStyle/>
          <a:p>
            <a:r>
              <a:rPr lang="en-GB">
                <a:cs typeface="Calibri" panose="020F0502020204030204" pitchFamily="34" charset="0"/>
              </a:rPr>
              <a:t>1 mole of O atoms weighs 16.0 g</a:t>
            </a:r>
          </a:p>
          <a:p>
            <a:r>
              <a:rPr lang="en-GB">
                <a:cs typeface="Calibri" panose="020F0502020204030204" pitchFamily="34" charset="0"/>
              </a:rPr>
              <a:t>molar mass = 16.0 g/mol</a:t>
            </a:r>
          </a:p>
          <a:p>
            <a:r>
              <a:rPr lang="en-GB">
                <a:cs typeface="Calibri" panose="020F0502020204030204" pitchFamily="34" charset="0"/>
              </a:rPr>
              <a:t>6.02 </a:t>
            </a:r>
            <a:r>
              <a:rPr lang="en-GB">
                <a:cs typeface="Calibri" panose="020F0502020204030204" pitchFamily="34" charset="0"/>
                <a:sym typeface="Symbol" panose="05050102010706020507" pitchFamily="18" charset="2"/>
              </a:rPr>
              <a:t> 10</a:t>
            </a:r>
            <a:r>
              <a:rPr lang="en-GB" baseline="30000">
                <a:cs typeface="Calibri" panose="020F0502020204030204" pitchFamily="34" charset="0"/>
                <a:sym typeface="Symbol" panose="05050102010706020507" pitchFamily="18" charset="2"/>
              </a:rPr>
              <a:t>23</a:t>
            </a:r>
            <a:r>
              <a:rPr lang="en-GB">
                <a:cs typeface="Calibri" panose="020F0502020204030204" pitchFamily="34" charset="0"/>
                <a:sym typeface="Symbol" panose="05050102010706020507" pitchFamily="18" charset="2"/>
              </a:rPr>
              <a:t> O atoms weigh 16.0 g</a:t>
            </a:r>
            <a:endParaRPr lang="en-GB">
              <a:cs typeface="Calibri" panose="020F0502020204030204" pitchFamily="34" charset="0"/>
            </a:endParaRPr>
          </a:p>
        </p:txBody>
      </p:sp>
      <p:sp>
        <p:nvSpPr>
          <p:cNvPr id="3" name="Title 2">
            <a:extLst>
              <a:ext uri="{FF2B5EF4-FFF2-40B4-BE49-F238E27FC236}">
                <a16:creationId xmlns:a16="http://schemas.microsoft.com/office/drawing/2014/main" id="{B515353D-D535-4675-A824-BE3DA6CD21C9}"/>
              </a:ext>
            </a:extLst>
          </p:cNvPr>
          <p:cNvSpPr>
            <a:spLocks noGrp="1"/>
          </p:cNvSpPr>
          <p:nvPr>
            <p:ph type="title"/>
          </p:nvPr>
        </p:nvSpPr>
        <p:spPr>
          <a:xfrm>
            <a:off x="957750" y="107558"/>
            <a:ext cx="10364451" cy="660819"/>
          </a:xfrm>
        </p:spPr>
        <p:txBody>
          <a:bodyPr/>
          <a:lstStyle/>
          <a:p>
            <a:r>
              <a:rPr lang="en-GB" dirty="0">
                <a:effectLst>
                  <a:outerShdw blurRad="38100" dist="38100" dir="2700000" algn="tl">
                    <a:srgbClr val="000000">
                      <a:alpha val="43137"/>
                    </a:srgbClr>
                  </a:outerShdw>
                </a:effectLst>
              </a:rPr>
              <a:t>Molar mass of molecular compound </a:t>
            </a:r>
          </a:p>
        </p:txBody>
      </p:sp>
      <p:sp>
        <p:nvSpPr>
          <p:cNvPr id="91" name="TextBox 90">
            <a:extLst>
              <a:ext uri="{FF2B5EF4-FFF2-40B4-BE49-F238E27FC236}">
                <a16:creationId xmlns:a16="http://schemas.microsoft.com/office/drawing/2014/main" id="{AEED38AB-1B45-4726-A21D-E309883B894F}"/>
              </a:ext>
            </a:extLst>
          </p:cNvPr>
          <p:cNvSpPr txBox="1">
            <a:spLocks/>
          </p:cNvSpPr>
          <p:nvPr/>
        </p:nvSpPr>
        <p:spPr>
          <a:xfrm>
            <a:off x="5163672" y="1706018"/>
            <a:ext cx="1776705" cy="461665"/>
          </a:xfrm>
          <a:prstGeom prst="rect">
            <a:avLst/>
          </a:prstGeom>
          <a:noFill/>
          <a:ln>
            <a:solidFill>
              <a:schemeClr val="tx1"/>
            </a:solidFill>
          </a:ln>
        </p:spPr>
        <p:txBody>
          <a:bodyPr wrap="none" rtlCol="0">
            <a:spAutoFit/>
          </a:bodyPr>
          <a:lstStyle/>
          <a:p>
            <a:r>
              <a:rPr lang="en-GB" sz="2400">
                <a:cs typeface="Calibri" panose="020F0502020204030204" pitchFamily="34" charset="0"/>
              </a:rPr>
              <a:t>relative mass</a:t>
            </a:r>
          </a:p>
        </p:txBody>
      </p:sp>
      <p:sp>
        <p:nvSpPr>
          <p:cNvPr id="25" name="TextBox 24">
            <a:extLst>
              <a:ext uri="{FF2B5EF4-FFF2-40B4-BE49-F238E27FC236}">
                <a16:creationId xmlns:a16="http://schemas.microsoft.com/office/drawing/2014/main" id="{625BF6F6-BA4E-4CE5-8563-683954BAAD11}"/>
              </a:ext>
            </a:extLst>
          </p:cNvPr>
          <p:cNvSpPr txBox="1"/>
          <p:nvPr/>
        </p:nvSpPr>
        <p:spPr>
          <a:xfrm>
            <a:off x="158124" y="5841845"/>
            <a:ext cx="11699502" cy="892552"/>
          </a:xfrm>
          <a:prstGeom prst="rect">
            <a:avLst/>
          </a:prstGeom>
          <a:noFill/>
          <a:ln w="19050">
            <a:solidFill>
              <a:srgbClr val="0000FF"/>
            </a:solidFill>
          </a:ln>
        </p:spPr>
        <p:txBody>
          <a:bodyPr wrap="square">
            <a:spAutoFit/>
          </a:bodyPr>
          <a:lstStyle/>
          <a:p>
            <a:r>
              <a:rPr lang="en-GB" sz="2600" b="1" dirty="0">
                <a:solidFill>
                  <a:srgbClr val="FF0000"/>
                </a:solidFill>
                <a:cs typeface="Calibri" panose="020F0502020204030204" pitchFamily="34" charset="0"/>
              </a:rPr>
              <a:t>molar mass</a:t>
            </a:r>
            <a:r>
              <a:rPr lang="en-GB" sz="2600" dirty="0">
                <a:solidFill>
                  <a:srgbClr val="FF0000"/>
                </a:solidFill>
                <a:cs typeface="Calibri" panose="020F0502020204030204" pitchFamily="34" charset="0"/>
              </a:rPr>
              <a:t> – (molecular weight) mass of 1 mole of a substance in g/mol calculated as a sum of atomic masses of constituent atoms in g/mol</a:t>
            </a:r>
          </a:p>
        </p:txBody>
      </p:sp>
    </p:spTree>
    <p:extLst>
      <p:ext uri="{BB962C8B-B14F-4D97-AF65-F5344CB8AC3E}">
        <p14:creationId xmlns:p14="http://schemas.microsoft.com/office/powerpoint/2010/main" val="2055791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E7BEC-71F3-4214-872B-4C2B6CBEA87C}"/>
              </a:ext>
            </a:extLst>
          </p:cNvPr>
          <p:cNvSpPr>
            <a:spLocks noGrp="1"/>
          </p:cNvSpPr>
          <p:nvPr>
            <p:ph type="title"/>
          </p:nvPr>
        </p:nvSpPr>
        <p:spPr>
          <a:xfrm>
            <a:off x="913149" y="0"/>
            <a:ext cx="10364451" cy="774534"/>
          </a:xfrm>
        </p:spPr>
        <p:txBody>
          <a:bodyPr/>
          <a:lstStyle/>
          <a:p>
            <a:r>
              <a:rPr lang="en-GB" dirty="0">
                <a:effectLst>
                  <a:outerShdw blurRad="38100" dist="38100" dir="2700000" algn="tl">
                    <a:srgbClr val="000000">
                      <a:alpha val="43137"/>
                    </a:srgbClr>
                  </a:outerShdw>
                </a:effectLst>
              </a:rPr>
              <a:t>Molar mass – sample problem</a:t>
            </a:r>
          </a:p>
        </p:txBody>
      </p:sp>
      <p:sp>
        <p:nvSpPr>
          <p:cNvPr id="3" name="Content Placeholder 2">
            <a:extLst>
              <a:ext uri="{FF2B5EF4-FFF2-40B4-BE49-F238E27FC236}">
                <a16:creationId xmlns:a16="http://schemas.microsoft.com/office/drawing/2014/main" id="{D1FE6319-6707-4902-BFA8-7C9CD97B0EA8}"/>
              </a:ext>
            </a:extLst>
          </p:cNvPr>
          <p:cNvSpPr>
            <a:spLocks noGrp="1"/>
          </p:cNvSpPr>
          <p:nvPr>
            <p:ph sz="quarter" idx="13"/>
          </p:nvPr>
        </p:nvSpPr>
        <p:spPr>
          <a:xfrm>
            <a:off x="483203" y="601571"/>
            <a:ext cx="10363826" cy="5453239"/>
          </a:xfrm>
        </p:spPr>
        <p:txBody>
          <a:bodyPr>
            <a:normAutofit/>
          </a:bodyPr>
          <a:lstStyle/>
          <a:p>
            <a:pPr marL="0" indent="0">
              <a:buNone/>
            </a:pPr>
            <a:r>
              <a:rPr lang="en-GB" sz="2800" cap="none" dirty="0"/>
              <a:t>What is the molar mass (molecular weight) of:</a:t>
            </a:r>
          </a:p>
          <a:p>
            <a:pPr marL="0" indent="0">
              <a:buNone/>
            </a:pPr>
            <a:r>
              <a:rPr lang="en-GB" sz="2800" cap="none" dirty="0"/>
              <a:t>1. Carbon dioxide</a:t>
            </a:r>
          </a:p>
          <a:p>
            <a:pPr marL="0" indent="0">
              <a:buNone/>
            </a:pPr>
            <a:endParaRPr lang="en-GB" sz="2800" cap="none" dirty="0"/>
          </a:p>
          <a:p>
            <a:pPr marL="0" indent="0">
              <a:buNone/>
            </a:pPr>
            <a:endParaRPr lang="en-GB" sz="2800" cap="none" dirty="0"/>
          </a:p>
          <a:p>
            <a:pPr marL="0" indent="0">
              <a:buNone/>
            </a:pPr>
            <a:r>
              <a:rPr lang="en-GB" sz="2800" cap="none" dirty="0"/>
              <a:t>2. Aluminium nitrate</a:t>
            </a:r>
          </a:p>
          <a:p>
            <a:pPr marL="457200" indent="-457200">
              <a:buAutoNum type="arabicPeriod"/>
            </a:pPr>
            <a:endParaRPr lang="en-GB" sz="2800" cap="none" dirty="0"/>
          </a:p>
          <a:p>
            <a:pPr marL="457200" indent="-457200">
              <a:buAutoNum type="arabicPeriod"/>
            </a:pPr>
            <a:endParaRPr lang="en-GB" sz="2800" cap="none" dirty="0"/>
          </a:p>
          <a:p>
            <a:pPr marL="0" indent="0">
              <a:buNone/>
            </a:pPr>
            <a:r>
              <a:rPr lang="en-GB" sz="2800" cap="none" dirty="0"/>
              <a:t>3. Magnesium phosphate</a:t>
            </a:r>
            <a:endParaRPr lang="en-GB" sz="2800" dirty="0"/>
          </a:p>
        </p:txBody>
      </p:sp>
      <p:sp>
        <p:nvSpPr>
          <p:cNvPr id="5" name="TextBox 4">
            <a:extLst>
              <a:ext uri="{FF2B5EF4-FFF2-40B4-BE49-F238E27FC236}">
                <a16:creationId xmlns:a16="http://schemas.microsoft.com/office/drawing/2014/main" id="{889A164F-CCD2-499E-92D9-20E3EAF46275}"/>
              </a:ext>
            </a:extLst>
          </p:cNvPr>
          <p:cNvSpPr txBox="1"/>
          <p:nvPr/>
        </p:nvSpPr>
        <p:spPr>
          <a:xfrm>
            <a:off x="51379" y="1729251"/>
            <a:ext cx="11106405" cy="1477328"/>
          </a:xfrm>
          <a:prstGeom prst="rect">
            <a:avLst/>
          </a:prstGeom>
          <a:noFill/>
        </p:spPr>
        <p:txBody>
          <a:bodyPr wrap="square">
            <a:spAutoFit/>
          </a:bodyPr>
          <a:lstStyle/>
          <a:p>
            <a:r>
              <a:rPr lang="en-GB" dirty="0">
                <a:cs typeface="Calibri" panose="020F0502020204030204" pitchFamily="34" charset="0"/>
              </a:rPr>
              <a:t>CO</a:t>
            </a:r>
            <a:r>
              <a:rPr lang="en-GB" baseline="-25000" dirty="0">
                <a:cs typeface="Calibri" panose="020F0502020204030204" pitchFamily="34" charset="0"/>
              </a:rPr>
              <a:t>2</a:t>
            </a:r>
            <a:r>
              <a:rPr lang="en-GB" dirty="0">
                <a:cs typeface="Calibri" panose="020F0502020204030204" pitchFamily="34" charset="0"/>
              </a:rPr>
              <a:t>: 1 mole of C atoms weighs 12.0 g			 1 mole of O atoms weighs 16.0 g</a:t>
            </a:r>
          </a:p>
          <a:p>
            <a:r>
              <a:rPr lang="en-GB" dirty="0">
                <a:cs typeface="Calibri" panose="020F0502020204030204" pitchFamily="34" charset="0"/>
              </a:rPr>
              <a:t>	  molar mass = 12.0 g/mol				  molar mass = 16.0 g/mol</a:t>
            </a:r>
          </a:p>
          <a:p>
            <a:r>
              <a:rPr lang="en-GB" dirty="0">
                <a:cs typeface="Calibri" panose="020F0502020204030204" pitchFamily="34" charset="0"/>
              </a:rPr>
              <a:t>In 1 mol CO</a:t>
            </a:r>
            <a:r>
              <a:rPr lang="en-GB" baseline="-25000" dirty="0">
                <a:cs typeface="Calibri" panose="020F0502020204030204" pitchFamily="34" charset="0"/>
              </a:rPr>
              <a:t>2</a:t>
            </a:r>
            <a:r>
              <a:rPr lang="en-GB" dirty="0">
                <a:cs typeface="Calibri" panose="020F0502020204030204" pitchFamily="34" charset="0"/>
              </a:rPr>
              <a:t> there is 1 mol of C and 2 mol of O</a:t>
            </a:r>
          </a:p>
          <a:p>
            <a:r>
              <a:rPr lang="en-GB" dirty="0">
                <a:cs typeface="Calibri" panose="020F0502020204030204" pitchFamily="34" charset="0"/>
              </a:rPr>
              <a:t>Mass of 1 mole CO</a:t>
            </a:r>
            <a:r>
              <a:rPr lang="en-GB" baseline="-25000" dirty="0">
                <a:cs typeface="Calibri" panose="020F0502020204030204" pitchFamily="34" charset="0"/>
              </a:rPr>
              <a:t>2</a:t>
            </a:r>
            <a:r>
              <a:rPr lang="en-GB" dirty="0">
                <a:cs typeface="Calibri" panose="020F0502020204030204" pitchFamily="34" charset="0"/>
              </a:rPr>
              <a:t> = mass of 1 mol C + mass of 2 mol O = 12.0 + 2 x 16.0 = 44.0 g</a:t>
            </a:r>
          </a:p>
          <a:p>
            <a:r>
              <a:rPr lang="en-GB" dirty="0">
                <a:cs typeface="Calibri" panose="020F0502020204030204" pitchFamily="34" charset="0"/>
              </a:rPr>
              <a:t>MM CO</a:t>
            </a:r>
            <a:r>
              <a:rPr lang="en-GB" baseline="-25000" dirty="0">
                <a:cs typeface="Calibri" panose="020F0502020204030204" pitchFamily="34" charset="0"/>
              </a:rPr>
              <a:t>2</a:t>
            </a:r>
            <a:r>
              <a:rPr lang="en-GB" dirty="0">
                <a:cs typeface="Calibri" panose="020F0502020204030204" pitchFamily="34" charset="0"/>
              </a:rPr>
              <a:t> = 44.0 g/mol</a:t>
            </a:r>
          </a:p>
        </p:txBody>
      </p:sp>
      <p:sp>
        <p:nvSpPr>
          <p:cNvPr id="6" name="TextBox 5">
            <a:extLst>
              <a:ext uri="{FF2B5EF4-FFF2-40B4-BE49-F238E27FC236}">
                <a16:creationId xmlns:a16="http://schemas.microsoft.com/office/drawing/2014/main" id="{65610B62-337B-4AB8-9AFE-6F46CF27FE43}"/>
              </a:ext>
            </a:extLst>
          </p:cNvPr>
          <p:cNvSpPr txBox="1"/>
          <p:nvPr/>
        </p:nvSpPr>
        <p:spPr>
          <a:xfrm>
            <a:off x="51379" y="3669958"/>
            <a:ext cx="11795882" cy="1477328"/>
          </a:xfrm>
          <a:prstGeom prst="rect">
            <a:avLst/>
          </a:prstGeom>
          <a:noFill/>
        </p:spPr>
        <p:txBody>
          <a:bodyPr wrap="square">
            <a:spAutoFit/>
          </a:bodyPr>
          <a:lstStyle/>
          <a:p>
            <a:r>
              <a:rPr lang="en-GB" dirty="0">
                <a:cs typeface="Calibri" panose="020F0502020204030204" pitchFamily="34" charset="0"/>
              </a:rPr>
              <a:t>Al(NO</a:t>
            </a:r>
            <a:r>
              <a:rPr lang="en-GB" baseline="-25000" dirty="0">
                <a:cs typeface="Calibri" panose="020F0502020204030204" pitchFamily="34" charset="0"/>
              </a:rPr>
              <a:t>3</a:t>
            </a:r>
            <a:r>
              <a:rPr lang="en-GB" dirty="0">
                <a:cs typeface="Calibri" panose="020F0502020204030204" pitchFamily="34" charset="0"/>
              </a:rPr>
              <a:t>)</a:t>
            </a:r>
            <a:r>
              <a:rPr lang="en-GB" baseline="-25000" dirty="0">
                <a:cs typeface="Calibri" panose="020F0502020204030204" pitchFamily="34" charset="0"/>
              </a:rPr>
              <a:t>3</a:t>
            </a:r>
            <a:r>
              <a:rPr lang="en-GB" dirty="0">
                <a:cs typeface="Calibri" panose="020F0502020204030204" pitchFamily="34" charset="0"/>
              </a:rPr>
              <a:t>: 1 mole of Al atoms weighs 27.0 g		1 mole of N atoms weighs 14.0 g 		1 mole of O atoms weighs 16.0 g</a:t>
            </a:r>
          </a:p>
          <a:p>
            <a:r>
              <a:rPr lang="en-GB" dirty="0">
                <a:cs typeface="Calibri" panose="020F0502020204030204" pitchFamily="34" charset="0"/>
              </a:rPr>
              <a:t>	  	molar mass = 27.0 g/mol			molar mass = 14.0 g/mol			 molar mass = 16.0 g/mol</a:t>
            </a:r>
          </a:p>
          <a:p>
            <a:r>
              <a:rPr lang="en-GB" dirty="0">
                <a:cs typeface="Calibri" panose="020F0502020204030204" pitchFamily="34" charset="0"/>
              </a:rPr>
              <a:t>In 1 mol Al(NO</a:t>
            </a:r>
            <a:r>
              <a:rPr lang="en-GB" baseline="-25000" dirty="0">
                <a:cs typeface="Calibri" panose="020F0502020204030204" pitchFamily="34" charset="0"/>
              </a:rPr>
              <a:t>3</a:t>
            </a:r>
            <a:r>
              <a:rPr lang="en-GB" dirty="0">
                <a:cs typeface="Calibri" panose="020F0502020204030204" pitchFamily="34" charset="0"/>
              </a:rPr>
              <a:t>)</a:t>
            </a:r>
            <a:r>
              <a:rPr lang="en-GB" baseline="-25000" dirty="0">
                <a:cs typeface="Calibri" panose="020F0502020204030204" pitchFamily="34" charset="0"/>
              </a:rPr>
              <a:t>3</a:t>
            </a:r>
            <a:r>
              <a:rPr lang="en-GB" dirty="0">
                <a:cs typeface="Calibri" panose="020F0502020204030204" pitchFamily="34" charset="0"/>
              </a:rPr>
              <a:t> there is 1 mol of Al, 3 mol of N and 9 mol of O</a:t>
            </a:r>
          </a:p>
          <a:p>
            <a:r>
              <a:rPr lang="en-GB" dirty="0">
                <a:cs typeface="Calibri" panose="020F0502020204030204" pitchFamily="34" charset="0"/>
              </a:rPr>
              <a:t>Mass of 1 mole Al(NO</a:t>
            </a:r>
            <a:r>
              <a:rPr lang="en-GB" baseline="-25000" dirty="0">
                <a:cs typeface="Calibri" panose="020F0502020204030204" pitchFamily="34" charset="0"/>
              </a:rPr>
              <a:t>3</a:t>
            </a:r>
            <a:r>
              <a:rPr lang="en-GB" dirty="0">
                <a:cs typeface="Calibri" panose="020F0502020204030204" pitchFamily="34" charset="0"/>
              </a:rPr>
              <a:t>)</a:t>
            </a:r>
            <a:r>
              <a:rPr lang="en-GB" baseline="-25000" dirty="0">
                <a:cs typeface="Calibri" panose="020F0502020204030204" pitchFamily="34" charset="0"/>
              </a:rPr>
              <a:t>3</a:t>
            </a:r>
            <a:r>
              <a:rPr lang="en-GB" dirty="0">
                <a:cs typeface="Calibri" panose="020F0502020204030204" pitchFamily="34" charset="0"/>
              </a:rPr>
              <a:t> = mass of 1 mol Al + mass of 3 mol N + mass of 9 mol O = 27.0 + 3 x 14.0 + 9 x 16.0 = 213.0 g</a:t>
            </a:r>
          </a:p>
          <a:p>
            <a:r>
              <a:rPr lang="en-GB" dirty="0">
                <a:cs typeface="Calibri" panose="020F0502020204030204" pitchFamily="34" charset="0"/>
              </a:rPr>
              <a:t>MM Al(NO</a:t>
            </a:r>
            <a:r>
              <a:rPr lang="en-GB" baseline="-25000" dirty="0">
                <a:cs typeface="Calibri" panose="020F0502020204030204" pitchFamily="34" charset="0"/>
              </a:rPr>
              <a:t>3</a:t>
            </a:r>
            <a:r>
              <a:rPr lang="en-GB" dirty="0">
                <a:cs typeface="Calibri" panose="020F0502020204030204" pitchFamily="34" charset="0"/>
              </a:rPr>
              <a:t>)</a:t>
            </a:r>
            <a:r>
              <a:rPr lang="en-GB" baseline="-25000" dirty="0">
                <a:cs typeface="Calibri" panose="020F0502020204030204" pitchFamily="34" charset="0"/>
              </a:rPr>
              <a:t>3</a:t>
            </a:r>
            <a:r>
              <a:rPr lang="en-GB" dirty="0">
                <a:cs typeface="Calibri" panose="020F0502020204030204" pitchFamily="34" charset="0"/>
              </a:rPr>
              <a:t> = 213.0 g/mol</a:t>
            </a:r>
          </a:p>
        </p:txBody>
      </p:sp>
      <p:sp>
        <p:nvSpPr>
          <p:cNvPr id="7" name="TextBox 6">
            <a:extLst>
              <a:ext uri="{FF2B5EF4-FFF2-40B4-BE49-F238E27FC236}">
                <a16:creationId xmlns:a16="http://schemas.microsoft.com/office/drawing/2014/main" id="{75223C8C-ACB9-4BD7-8EEC-2770B43CC54D}"/>
              </a:ext>
            </a:extLst>
          </p:cNvPr>
          <p:cNvSpPr txBox="1"/>
          <p:nvPr/>
        </p:nvSpPr>
        <p:spPr>
          <a:xfrm>
            <a:off x="51379" y="5656264"/>
            <a:ext cx="12342447" cy="1200329"/>
          </a:xfrm>
          <a:prstGeom prst="rect">
            <a:avLst/>
          </a:prstGeom>
          <a:noFill/>
        </p:spPr>
        <p:txBody>
          <a:bodyPr wrap="square">
            <a:spAutoFit/>
          </a:bodyPr>
          <a:lstStyle/>
          <a:p>
            <a:r>
              <a:rPr lang="en-GB" dirty="0">
                <a:cs typeface="Calibri" panose="020F0502020204030204" pitchFamily="34" charset="0"/>
              </a:rPr>
              <a:t>Mg</a:t>
            </a:r>
            <a:r>
              <a:rPr lang="en-GB" baseline="-25000" dirty="0">
                <a:cs typeface="Calibri" panose="020F0502020204030204" pitchFamily="34" charset="0"/>
              </a:rPr>
              <a:t>3</a:t>
            </a:r>
            <a:r>
              <a:rPr lang="en-GB" dirty="0">
                <a:cs typeface="Calibri" panose="020F0502020204030204" pitchFamily="34" charset="0"/>
              </a:rPr>
              <a:t>(PO</a:t>
            </a:r>
            <a:r>
              <a:rPr lang="en-GB" baseline="-25000" dirty="0">
                <a:cs typeface="Calibri" panose="020F0502020204030204" pitchFamily="34" charset="0"/>
              </a:rPr>
              <a:t>4</a:t>
            </a:r>
            <a:r>
              <a:rPr lang="en-GB" dirty="0">
                <a:cs typeface="Calibri" panose="020F0502020204030204" pitchFamily="34" charset="0"/>
              </a:rPr>
              <a:t>)</a:t>
            </a:r>
            <a:r>
              <a:rPr lang="en-GB" baseline="-25000" dirty="0">
                <a:cs typeface="Calibri" panose="020F0502020204030204" pitchFamily="34" charset="0"/>
              </a:rPr>
              <a:t>2</a:t>
            </a:r>
            <a:r>
              <a:rPr lang="en-GB" dirty="0">
                <a:cs typeface="Calibri" panose="020F0502020204030204" pitchFamily="34" charset="0"/>
              </a:rPr>
              <a:t>: 1 mole of Mg atoms weighs 24.0 g	1 mole of P atoms weighs 31.0 g 		1 mole of O atoms weighs 16.0 g</a:t>
            </a:r>
          </a:p>
          <a:p>
            <a:r>
              <a:rPr lang="en-GB" dirty="0">
                <a:cs typeface="Calibri" panose="020F0502020204030204" pitchFamily="34" charset="0"/>
              </a:rPr>
              <a:t>	  	   molar mass = 24.0 g/mol			molar mass = 31.0 g/mol			 molar mass = 16.0 g/mol</a:t>
            </a:r>
          </a:p>
          <a:p>
            <a:r>
              <a:rPr lang="en-GB" dirty="0">
                <a:cs typeface="Calibri" panose="020F0502020204030204" pitchFamily="34" charset="0"/>
              </a:rPr>
              <a:t>In 1 mol Mg</a:t>
            </a:r>
            <a:r>
              <a:rPr lang="en-GB" baseline="-25000" dirty="0">
                <a:cs typeface="Calibri" panose="020F0502020204030204" pitchFamily="34" charset="0"/>
              </a:rPr>
              <a:t>3</a:t>
            </a:r>
            <a:r>
              <a:rPr lang="en-GB" dirty="0">
                <a:cs typeface="Calibri" panose="020F0502020204030204" pitchFamily="34" charset="0"/>
              </a:rPr>
              <a:t>(PO</a:t>
            </a:r>
            <a:r>
              <a:rPr lang="en-GB" baseline="-25000" dirty="0">
                <a:cs typeface="Calibri" panose="020F0502020204030204" pitchFamily="34" charset="0"/>
              </a:rPr>
              <a:t>4</a:t>
            </a:r>
            <a:r>
              <a:rPr lang="en-GB" dirty="0">
                <a:cs typeface="Calibri" panose="020F0502020204030204" pitchFamily="34" charset="0"/>
              </a:rPr>
              <a:t>)</a:t>
            </a:r>
            <a:r>
              <a:rPr lang="en-GB" baseline="-25000" dirty="0">
                <a:cs typeface="Calibri" panose="020F0502020204030204" pitchFamily="34" charset="0"/>
              </a:rPr>
              <a:t>2 </a:t>
            </a:r>
            <a:r>
              <a:rPr lang="en-GB" dirty="0">
                <a:cs typeface="Calibri" panose="020F0502020204030204" pitchFamily="34" charset="0"/>
              </a:rPr>
              <a:t>there are 3 mol of Mg, 2 mol of P and 8 mol of O</a:t>
            </a:r>
          </a:p>
          <a:p>
            <a:r>
              <a:rPr lang="en-GB" dirty="0">
                <a:cs typeface="Calibri" panose="020F0502020204030204" pitchFamily="34" charset="0"/>
              </a:rPr>
              <a:t>Mass of 1 mole Mg</a:t>
            </a:r>
            <a:r>
              <a:rPr lang="en-GB" baseline="-25000" dirty="0">
                <a:cs typeface="Calibri" panose="020F0502020204030204" pitchFamily="34" charset="0"/>
              </a:rPr>
              <a:t>3</a:t>
            </a:r>
            <a:r>
              <a:rPr lang="en-GB" dirty="0">
                <a:cs typeface="Calibri" panose="020F0502020204030204" pitchFamily="34" charset="0"/>
              </a:rPr>
              <a:t>(PO</a:t>
            </a:r>
            <a:r>
              <a:rPr lang="en-GB" baseline="-25000" dirty="0">
                <a:cs typeface="Calibri" panose="020F0502020204030204" pitchFamily="34" charset="0"/>
              </a:rPr>
              <a:t>4</a:t>
            </a:r>
            <a:r>
              <a:rPr lang="en-GB" dirty="0">
                <a:cs typeface="Calibri" panose="020F0502020204030204" pitchFamily="34" charset="0"/>
              </a:rPr>
              <a:t>)</a:t>
            </a:r>
            <a:r>
              <a:rPr lang="en-GB" baseline="-25000" dirty="0">
                <a:cs typeface="Calibri" panose="020F0502020204030204" pitchFamily="34" charset="0"/>
              </a:rPr>
              <a:t>2 </a:t>
            </a:r>
            <a:r>
              <a:rPr lang="en-GB" dirty="0">
                <a:cs typeface="Calibri" panose="020F0502020204030204" pitchFamily="34" charset="0"/>
              </a:rPr>
              <a:t>= 3 x 24.0 + 2 x 31.0 + 8 x 16.0 = 262.0 g  				MM Mg</a:t>
            </a:r>
            <a:r>
              <a:rPr lang="en-GB" baseline="-25000" dirty="0">
                <a:cs typeface="Calibri" panose="020F0502020204030204" pitchFamily="34" charset="0"/>
              </a:rPr>
              <a:t>3</a:t>
            </a:r>
            <a:r>
              <a:rPr lang="en-GB" dirty="0">
                <a:cs typeface="Calibri" panose="020F0502020204030204" pitchFamily="34" charset="0"/>
              </a:rPr>
              <a:t>(PO</a:t>
            </a:r>
            <a:r>
              <a:rPr lang="en-GB" baseline="-25000" dirty="0">
                <a:cs typeface="Calibri" panose="020F0502020204030204" pitchFamily="34" charset="0"/>
              </a:rPr>
              <a:t>4</a:t>
            </a:r>
            <a:r>
              <a:rPr lang="en-GB" dirty="0">
                <a:cs typeface="Calibri" panose="020F0502020204030204" pitchFamily="34" charset="0"/>
              </a:rPr>
              <a:t>)</a:t>
            </a:r>
            <a:r>
              <a:rPr lang="en-GB" baseline="-25000" dirty="0">
                <a:cs typeface="Calibri" panose="020F0502020204030204" pitchFamily="34" charset="0"/>
              </a:rPr>
              <a:t>2 </a:t>
            </a:r>
            <a:r>
              <a:rPr lang="en-GB" dirty="0">
                <a:cs typeface="Calibri" panose="020F0502020204030204" pitchFamily="34" charset="0"/>
              </a:rPr>
              <a:t>= 262.0 g/mol</a:t>
            </a:r>
          </a:p>
        </p:txBody>
      </p:sp>
    </p:spTree>
    <p:extLst>
      <p:ext uri="{BB962C8B-B14F-4D97-AF65-F5344CB8AC3E}">
        <p14:creationId xmlns:p14="http://schemas.microsoft.com/office/powerpoint/2010/main" val="21855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D2DAC-F0CF-4905-962B-92CC4ED4A5A4}"/>
              </a:ext>
            </a:extLst>
          </p:cNvPr>
          <p:cNvSpPr txBox="1"/>
          <p:nvPr/>
        </p:nvSpPr>
        <p:spPr>
          <a:xfrm>
            <a:off x="146824" y="681348"/>
            <a:ext cx="4579729" cy="523220"/>
          </a:xfrm>
          <a:prstGeom prst="rect">
            <a:avLst/>
          </a:prstGeom>
          <a:noFill/>
        </p:spPr>
        <p:txBody>
          <a:bodyPr wrap="square" rtlCol="0">
            <a:spAutoFit/>
          </a:bodyPr>
          <a:lstStyle/>
          <a:p>
            <a:r>
              <a:rPr lang="en-GB" sz="2800" dirty="0">
                <a:solidFill>
                  <a:srgbClr val="00B050"/>
                </a:solidFill>
                <a:cs typeface="Calibri" panose="020F0502020204030204" pitchFamily="34" charset="0"/>
              </a:rPr>
              <a:t>1 bag of sugar weighs 3.0 kg</a:t>
            </a:r>
          </a:p>
        </p:txBody>
      </p:sp>
      <p:sp>
        <p:nvSpPr>
          <p:cNvPr id="10" name="TextBox 9">
            <a:extLst>
              <a:ext uri="{FF2B5EF4-FFF2-40B4-BE49-F238E27FC236}">
                <a16:creationId xmlns:a16="http://schemas.microsoft.com/office/drawing/2014/main" id="{B661FEB7-280B-40D1-9D88-3878DE700178}"/>
              </a:ext>
            </a:extLst>
          </p:cNvPr>
          <p:cNvSpPr txBox="1"/>
          <p:nvPr/>
        </p:nvSpPr>
        <p:spPr>
          <a:xfrm>
            <a:off x="5353727" y="2308256"/>
            <a:ext cx="5269482" cy="954107"/>
          </a:xfrm>
          <a:prstGeom prst="rect">
            <a:avLst/>
          </a:prstGeom>
          <a:noFill/>
        </p:spPr>
        <p:txBody>
          <a:bodyPr wrap="square" rtlCol="0">
            <a:spAutoFit/>
          </a:bodyPr>
          <a:lstStyle/>
          <a:p>
            <a:r>
              <a:rPr lang="en-GB" sz="2800" dirty="0">
                <a:solidFill>
                  <a:srgbClr val="0000FF"/>
                </a:solidFill>
                <a:cs typeface="Calibri" panose="020F0502020204030204" pitchFamily="34" charset="0"/>
              </a:rPr>
              <a:t>4 moles of water weigh 4 x 18.0 =      		= 72.0 g of water</a:t>
            </a:r>
          </a:p>
        </p:txBody>
      </p:sp>
      <p:sp>
        <p:nvSpPr>
          <p:cNvPr id="11" name="TextBox 10">
            <a:extLst>
              <a:ext uri="{FF2B5EF4-FFF2-40B4-BE49-F238E27FC236}">
                <a16:creationId xmlns:a16="http://schemas.microsoft.com/office/drawing/2014/main" id="{9319DEF1-86EA-4CA5-B39A-F8CF8EDC3488}"/>
              </a:ext>
            </a:extLst>
          </p:cNvPr>
          <p:cNvSpPr txBox="1"/>
          <p:nvPr/>
        </p:nvSpPr>
        <p:spPr>
          <a:xfrm>
            <a:off x="224920" y="1582018"/>
            <a:ext cx="3045748" cy="954107"/>
          </a:xfrm>
          <a:prstGeom prst="rect">
            <a:avLst/>
          </a:prstGeom>
          <a:noFill/>
        </p:spPr>
        <p:txBody>
          <a:bodyPr wrap="square" rtlCol="0">
            <a:spAutoFit/>
          </a:bodyPr>
          <a:lstStyle/>
          <a:p>
            <a:r>
              <a:rPr lang="en-GB" sz="2800" dirty="0">
                <a:solidFill>
                  <a:srgbClr val="00B050"/>
                </a:solidFill>
                <a:cs typeface="Calibri" panose="020F0502020204030204" pitchFamily="34" charset="0"/>
              </a:rPr>
              <a:t>7.0 kg of sugar ??? 	</a:t>
            </a:r>
          </a:p>
        </p:txBody>
      </p:sp>
      <p:sp>
        <p:nvSpPr>
          <p:cNvPr id="12" name="TextBox 11">
            <a:extLst>
              <a:ext uri="{FF2B5EF4-FFF2-40B4-BE49-F238E27FC236}">
                <a16:creationId xmlns:a16="http://schemas.microsoft.com/office/drawing/2014/main" id="{108FBFE4-19FA-414A-843F-47372F0056F9}"/>
              </a:ext>
            </a:extLst>
          </p:cNvPr>
          <p:cNvSpPr txBox="1"/>
          <p:nvPr/>
        </p:nvSpPr>
        <p:spPr>
          <a:xfrm>
            <a:off x="4871709" y="3193533"/>
            <a:ext cx="738324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	45.0 g ÷ 18.0 g/mol  = 2.5 moles of water</a:t>
            </a:r>
          </a:p>
        </p:txBody>
      </p:sp>
      <p:sp>
        <p:nvSpPr>
          <p:cNvPr id="14" name="TextBox 13">
            <a:extLst>
              <a:ext uri="{FF2B5EF4-FFF2-40B4-BE49-F238E27FC236}">
                <a16:creationId xmlns:a16="http://schemas.microsoft.com/office/drawing/2014/main" id="{FDA1FE63-342C-4519-BFEF-C2CBA3060AFD}"/>
              </a:ext>
            </a:extLst>
          </p:cNvPr>
          <p:cNvSpPr txBox="1"/>
          <p:nvPr/>
        </p:nvSpPr>
        <p:spPr>
          <a:xfrm>
            <a:off x="6096000" y="4152875"/>
            <a:ext cx="2581579" cy="584775"/>
          </a:xfrm>
          <a:prstGeom prst="rect">
            <a:avLst/>
          </a:prstGeom>
          <a:noFill/>
          <a:ln w="38100">
            <a:solidFill>
              <a:schemeClr val="accent6">
                <a:lumMod val="60000"/>
                <a:lumOff val="40000"/>
              </a:schemeClr>
            </a:solidFill>
          </a:ln>
        </p:spPr>
        <p:txBody>
          <a:bodyPr wrap="square" rtlCol="0">
            <a:spAutoFit/>
          </a:bodyPr>
          <a:lstStyle/>
          <a:p>
            <a:r>
              <a:rPr lang="en-GB" sz="3200" b="1" dirty="0">
                <a:solidFill>
                  <a:srgbClr val="7030A0"/>
                </a:solidFill>
                <a:cs typeface="Calibri" panose="020F0502020204030204" pitchFamily="34" charset="0"/>
              </a:rPr>
              <a:t>m = n x MM</a:t>
            </a:r>
          </a:p>
        </p:txBody>
      </p:sp>
      <p:sp>
        <p:nvSpPr>
          <p:cNvPr id="15" name="TextBox 14">
            <a:extLst>
              <a:ext uri="{FF2B5EF4-FFF2-40B4-BE49-F238E27FC236}">
                <a16:creationId xmlns:a16="http://schemas.microsoft.com/office/drawing/2014/main" id="{4B3A744F-EB3C-4CBE-B7C0-0D280DF6E651}"/>
              </a:ext>
            </a:extLst>
          </p:cNvPr>
          <p:cNvSpPr txBox="1"/>
          <p:nvPr/>
        </p:nvSpPr>
        <p:spPr>
          <a:xfrm>
            <a:off x="5353727" y="693634"/>
            <a:ext cx="5054248" cy="954107"/>
          </a:xfrm>
          <a:prstGeom prst="rect">
            <a:avLst/>
          </a:prstGeom>
          <a:noFill/>
        </p:spPr>
        <p:txBody>
          <a:bodyPr wrap="square">
            <a:spAutoFit/>
          </a:bodyPr>
          <a:lstStyle/>
          <a:p>
            <a:r>
              <a:rPr lang="en-GB" sz="2800" dirty="0">
                <a:solidFill>
                  <a:srgbClr val="00B050"/>
                </a:solidFill>
                <a:cs typeface="Calibri" panose="020F0502020204030204" pitchFamily="34" charset="0"/>
              </a:rPr>
              <a:t>4 bags of sugar weigh 4 x 3.0 = 		= 12.0 kg of sugar</a:t>
            </a:r>
          </a:p>
        </p:txBody>
      </p:sp>
      <p:sp>
        <p:nvSpPr>
          <p:cNvPr id="16" name="TextBox 15">
            <a:extLst>
              <a:ext uri="{FF2B5EF4-FFF2-40B4-BE49-F238E27FC236}">
                <a16:creationId xmlns:a16="http://schemas.microsoft.com/office/drawing/2014/main" id="{8EF24B04-A7AC-47F4-8AD2-FC2BE4D66595}"/>
              </a:ext>
            </a:extLst>
          </p:cNvPr>
          <p:cNvSpPr txBox="1"/>
          <p:nvPr/>
        </p:nvSpPr>
        <p:spPr>
          <a:xfrm>
            <a:off x="5415410" y="1603896"/>
            <a:ext cx="6776590" cy="523220"/>
          </a:xfrm>
          <a:prstGeom prst="rect">
            <a:avLst/>
          </a:prstGeom>
          <a:noFill/>
        </p:spPr>
        <p:txBody>
          <a:bodyPr wrap="square">
            <a:spAutoFit/>
          </a:bodyPr>
          <a:lstStyle/>
          <a:p>
            <a:r>
              <a:rPr lang="en-GB" sz="2800" dirty="0">
                <a:solidFill>
                  <a:srgbClr val="00B050"/>
                </a:solidFill>
                <a:cs typeface="Calibri" panose="020F0502020204030204" pitchFamily="34" charset="0"/>
              </a:rPr>
              <a:t>7.0 kg ÷ 3.0 kg/bag  = 2.33 bags of sugar</a:t>
            </a:r>
            <a:endParaRPr lang="en-GB" sz="2800" dirty="0"/>
          </a:p>
        </p:txBody>
      </p:sp>
      <p:sp>
        <p:nvSpPr>
          <p:cNvPr id="18" name="TextBox 17">
            <a:extLst>
              <a:ext uri="{FF2B5EF4-FFF2-40B4-BE49-F238E27FC236}">
                <a16:creationId xmlns:a16="http://schemas.microsoft.com/office/drawing/2014/main" id="{0B228CEF-356F-46E9-B11F-5D28A898D66E}"/>
              </a:ext>
            </a:extLst>
          </p:cNvPr>
          <p:cNvSpPr txBox="1"/>
          <p:nvPr/>
        </p:nvSpPr>
        <p:spPr>
          <a:xfrm>
            <a:off x="156212" y="2317737"/>
            <a:ext cx="6995430" cy="523220"/>
          </a:xfrm>
          <a:prstGeom prst="rect">
            <a:avLst/>
          </a:prstGeom>
          <a:noFill/>
        </p:spPr>
        <p:txBody>
          <a:bodyPr wrap="square">
            <a:spAutoFit/>
          </a:bodyPr>
          <a:lstStyle/>
          <a:p>
            <a:r>
              <a:rPr lang="en-GB" sz="2800" dirty="0">
                <a:solidFill>
                  <a:srgbClr val="0000FF"/>
                </a:solidFill>
                <a:cs typeface="Calibri" panose="020F0502020204030204" pitchFamily="34" charset="0"/>
              </a:rPr>
              <a:t>1 mole of water weighs 18.0 g</a:t>
            </a:r>
          </a:p>
        </p:txBody>
      </p:sp>
      <p:sp>
        <p:nvSpPr>
          <p:cNvPr id="20" name="TextBox 19">
            <a:extLst>
              <a:ext uri="{FF2B5EF4-FFF2-40B4-BE49-F238E27FC236}">
                <a16:creationId xmlns:a16="http://schemas.microsoft.com/office/drawing/2014/main" id="{BCA7A92D-00C2-4065-B533-8B2192001D73}"/>
              </a:ext>
            </a:extLst>
          </p:cNvPr>
          <p:cNvSpPr txBox="1"/>
          <p:nvPr/>
        </p:nvSpPr>
        <p:spPr>
          <a:xfrm>
            <a:off x="183332" y="3176862"/>
            <a:ext cx="3454772" cy="523220"/>
          </a:xfrm>
          <a:prstGeom prst="rect">
            <a:avLst/>
          </a:prstGeom>
          <a:noFill/>
        </p:spPr>
        <p:txBody>
          <a:bodyPr wrap="square">
            <a:spAutoFit/>
          </a:bodyPr>
          <a:lstStyle/>
          <a:p>
            <a:r>
              <a:rPr lang="en-GB" sz="2800" dirty="0">
                <a:solidFill>
                  <a:srgbClr val="0000FF"/>
                </a:solidFill>
                <a:cs typeface="Calibri" panose="020F0502020204030204" pitchFamily="34" charset="0"/>
              </a:rPr>
              <a:t>45.0 g of water  ??? </a:t>
            </a:r>
            <a:endParaRPr lang="en-GB" sz="2800" dirty="0">
              <a:solidFill>
                <a:srgbClr val="0000FF"/>
              </a:solidFill>
            </a:endParaRPr>
          </a:p>
        </p:txBody>
      </p:sp>
      <p:sp>
        <p:nvSpPr>
          <p:cNvPr id="3" name="Title 2">
            <a:extLst>
              <a:ext uri="{FF2B5EF4-FFF2-40B4-BE49-F238E27FC236}">
                <a16:creationId xmlns:a16="http://schemas.microsoft.com/office/drawing/2014/main" id="{E32A3DF2-766D-477A-B706-2F0E4569A8A3}"/>
              </a:ext>
            </a:extLst>
          </p:cNvPr>
          <p:cNvSpPr>
            <a:spLocks noGrp="1"/>
          </p:cNvSpPr>
          <p:nvPr>
            <p:ph type="title"/>
          </p:nvPr>
        </p:nvSpPr>
        <p:spPr>
          <a:xfrm>
            <a:off x="983432" y="16422"/>
            <a:ext cx="10364451" cy="861152"/>
          </a:xfrm>
        </p:spPr>
        <p:txBody>
          <a:bodyPr/>
          <a:lstStyle/>
          <a:p>
            <a:r>
              <a:rPr lang="en-GB" dirty="0">
                <a:effectLst>
                  <a:outerShdw blurRad="38100" dist="38100" dir="2700000" algn="tl">
                    <a:srgbClr val="000000">
                      <a:alpha val="43137"/>
                    </a:srgbClr>
                  </a:outerShdw>
                </a:effectLst>
              </a:rPr>
              <a:t>moles to mass/Mass to moles </a:t>
            </a:r>
          </a:p>
        </p:txBody>
      </p:sp>
      <p:sp>
        <p:nvSpPr>
          <p:cNvPr id="6" name="Rectangle 5">
            <a:extLst>
              <a:ext uri="{FF2B5EF4-FFF2-40B4-BE49-F238E27FC236}">
                <a16:creationId xmlns:a16="http://schemas.microsoft.com/office/drawing/2014/main" id="{9B72EA8D-7884-4FFD-BDE5-C8A64DEBD9DC}"/>
              </a:ext>
            </a:extLst>
          </p:cNvPr>
          <p:cNvSpPr/>
          <p:nvPr/>
        </p:nvSpPr>
        <p:spPr>
          <a:xfrm>
            <a:off x="156212" y="737708"/>
            <a:ext cx="11810868" cy="1477756"/>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D07C579-AA5C-43F7-B6AA-81064CFC166A}"/>
              </a:ext>
            </a:extLst>
          </p:cNvPr>
          <p:cNvSpPr/>
          <p:nvPr/>
        </p:nvSpPr>
        <p:spPr>
          <a:xfrm>
            <a:off x="156212" y="2321552"/>
            <a:ext cx="11810868" cy="1487224"/>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2885215D-A9E8-4342-8BC4-44A0D57DBE04}"/>
              </a:ext>
            </a:extLst>
          </p:cNvPr>
          <p:cNvSpPr txBox="1"/>
          <p:nvPr/>
        </p:nvSpPr>
        <p:spPr>
          <a:xfrm>
            <a:off x="6096000" y="4961716"/>
            <a:ext cx="2581579" cy="584775"/>
          </a:xfrm>
          <a:prstGeom prst="rect">
            <a:avLst/>
          </a:prstGeom>
          <a:noFill/>
          <a:ln w="38100">
            <a:solidFill>
              <a:schemeClr val="accent6">
                <a:lumMod val="60000"/>
                <a:lumOff val="40000"/>
              </a:schemeClr>
            </a:solidFill>
          </a:ln>
        </p:spPr>
        <p:txBody>
          <a:bodyPr wrap="square" rtlCol="0">
            <a:spAutoFit/>
          </a:bodyPr>
          <a:lstStyle/>
          <a:p>
            <a:r>
              <a:rPr lang="en-GB" sz="3200" b="1" dirty="0">
                <a:solidFill>
                  <a:srgbClr val="7030A0"/>
                </a:solidFill>
                <a:cs typeface="Calibri" panose="020F0502020204030204" pitchFamily="34" charset="0"/>
              </a:rPr>
              <a:t>n = m </a:t>
            </a:r>
            <a:r>
              <a:rPr lang="en-GB" sz="3200" b="1" dirty="0">
                <a:solidFill>
                  <a:srgbClr val="7030A0"/>
                </a:solidFill>
                <a:cs typeface="Calibri" panose="020F0502020204030204" pitchFamily="34" charset="0"/>
                <a:sym typeface="Symbol" panose="05050102010706020507" pitchFamily="18" charset="2"/>
              </a:rPr>
              <a:t></a:t>
            </a:r>
            <a:r>
              <a:rPr lang="en-GB" sz="3200" b="1" dirty="0">
                <a:solidFill>
                  <a:srgbClr val="7030A0"/>
                </a:solidFill>
                <a:cs typeface="Calibri" panose="020F0502020204030204" pitchFamily="34" charset="0"/>
              </a:rPr>
              <a:t> MM</a:t>
            </a:r>
          </a:p>
        </p:txBody>
      </p:sp>
      <p:pic>
        <p:nvPicPr>
          <p:cNvPr id="7" name="Picture 6">
            <a:extLst>
              <a:ext uri="{FF2B5EF4-FFF2-40B4-BE49-F238E27FC236}">
                <a16:creationId xmlns:a16="http://schemas.microsoft.com/office/drawing/2014/main" id="{5CB37F41-102F-4757-B19F-78D0D919DC4B}"/>
              </a:ext>
            </a:extLst>
          </p:cNvPr>
          <p:cNvPicPr>
            <a:picLocks noChangeAspect="1"/>
          </p:cNvPicPr>
          <p:nvPr/>
        </p:nvPicPr>
        <p:blipFill>
          <a:blip r:embed="rId3"/>
          <a:stretch>
            <a:fillRect/>
          </a:stretch>
        </p:blipFill>
        <p:spPr>
          <a:xfrm>
            <a:off x="1548336" y="3879564"/>
            <a:ext cx="3867074" cy="2962014"/>
          </a:xfrm>
          <a:prstGeom prst="rect">
            <a:avLst/>
          </a:prstGeom>
        </p:spPr>
      </p:pic>
      <p:sp>
        <p:nvSpPr>
          <p:cNvPr id="22" name="TextBox 21">
            <a:extLst>
              <a:ext uri="{FF2B5EF4-FFF2-40B4-BE49-F238E27FC236}">
                <a16:creationId xmlns:a16="http://schemas.microsoft.com/office/drawing/2014/main" id="{C0086DB6-88F9-4DA6-B155-04141CDB27E1}"/>
              </a:ext>
            </a:extLst>
          </p:cNvPr>
          <p:cNvSpPr txBox="1"/>
          <p:nvPr/>
        </p:nvSpPr>
        <p:spPr>
          <a:xfrm>
            <a:off x="6096000" y="5827904"/>
            <a:ext cx="2581579" cy="584775"/>
          </a:xfrm>
          <a:prstGeom prst="rect">
            <a:avLst/>
          </a:prstGeom>
          <a:noFill/>
          <a:ln w="38100">
            <a:solidFill>
              <a:schemeClr val="accent6">
                <a:lumMod val="60000"/>
                <a:lumOff val="40000"/>
              </a:schemeClr>
            </a:solidFill>
          </a:ln>
        </p:spPr>
        <p:txBody>
          <a:bodyPr wrap="square" rtlCol="0">
            <a:spAutoFit/>
          </a:bodyPr>
          <a:lstStyle/>
          <a:p>
            <a:r>
              <a:rPr lang="en-GB" sz="3200" b="1" dirty="0">
                <a:solidFill>
                  <a:srgbClr val="7030A0"/>
                </a:solidFill>
                <a:cs typeface="Calibri" panose="020F0502020204030204" pitchFamily="34" charset="0"/>
              </a:rPr>
              <a:t>MM = m </a:t>
            </a:r>
            <a:r>
              <a:rPr lang="en-GB" sz="3200" b="1" dirty="0">
                <a:solidFill>
                  <a:srgbClr val="7030A0"/>
                </a:solidFill>
                <a:cs typeface="Calibri" panose="020F0502020204030204" pitchFamily="34" charset="0"/>
                <a:sym typeface="Symbol" panose="05050102010706020507" pitchFamily="18" charset="2"/>
              </a:rPr>
              <a:t> </a:t>
            </a:r>
            <a:r>
              <a:rPr lang="en-GB" sz="3200" b="1" dirty="0">
                <a:solidFill>
                  <a:srgbClr val="7030A0"/>
                </a:solidFill>
                <a:cs typeface="Calibri" panose="020F0502020204030204" pitchFamily="34" charset="0"/>
              </a:rPr>
              <a:t>n</a:t>
            </a:r>
          </a:p>
        </p:txBody>
      </p:sp>
    </p:spTree>
    <p:extLst>
      <p:ext uri="{BB962C8B-B14F-4D97-AF65-F5344CB8AC3E}">
        <p14:creationId xmlns:p14="http://schemas.microsoft.com/office/powerpoint/2010/main" val="299589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animBg="1"/>
      <p:bldP spid="15" grpId="0"/>
      <p:bldP spid="16" grpId="0"/>
      <p:bldP spid="18" grpId="0"/>
      <p:bldP spid="20" grpId="0"/>
      <p:bldP spid="6" grpId="0" animBg="1"/>
      <p:bldP spid="17" grpId="0" animBg="1"/>
      <p:bldP spid="21" grpId="0" animBg="1"/>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24878A-CC7A-4651-8585-91794F36B19B}"/>
              </a:ext>
            </a:extLst>
          </p:cNvPr>
          <p:cNvSpPr txBox="1"/>
          <p:nvPr/>
        </p:nvSpPr>
        <p:spPr>
          <a:xfrm>
            <a:off x="0" y="885630"/>
            <a:ext cx="11572538" cy="954107"/>
          </a:xfrm>
          <a:prstGeom prst="rect">
            <a:avLst/>
          </a:prstGeom>
          <a:noFill/>
        </p:spPr>
        <p:txBody>
          <a:bodyPr wrap="square" rtlCol="0">
            <a:spAutoFit/>
          </a:bodyPr>
          <a:lstStyle/>
          <a:p>
            <a:pPr eaLnBrk="0" hangingPunct="0"/>
            <a:r>
              <a:rPr lang="en-GB" sz="2800" b="1" dirty="0"/>
              <a:t>Practice problem 1</a:t>
            </a:r>
            <a:r>
              <a:rPr lang="en-GB" sz="2800" dirty="0"/>
              <a:t>: </a:t>
            </a:r>
            <a:r>
              <a:rPr lang="en-US" sz="2800" dirty="0"/>
              <a:t>What is the mass of 0.45 mol of potassium nitrate, KNO</a:t>
            </a:r>
            <a:r>
              <a:rPr lang="en-US" sz="2800" baseline="-25000" dirty="0"/>
              <a:t>3</a:t>
            </a:r>
            <a:r>
              <a:rPr lang="en-US" altLang="en-US" sz="2800" dirty="0"/>
              <a:t>?</a:t>
            </a:r>
          </a:p>
          <a:p>
            <a:endParaRPr lang="en-GB" sz="2800" dirty="0"/>
          </a:p>
        </p:txBody>
      </p:sp>
      <p:sp>
        <p:nvSpPr>
          <p:cNvPr id="3" name="Title 2">
            <a:extLst>
              <a:ext uri="{FF2B5EF4-FFF2-40B4-BE49-F238E27FC236}">
                <a16:creationId xmlns:a16="http://schemas.microsoft.com/office/drawing/2014/main" id="{E322B57E-E128-47E6-B083-AE42EE3A3BDD}"/>
              </a:ext>
            </a:extLst>
          </p:cNvPr>
          <p:cNvSpPr>
            <a:spLocks noGrp="1"/>
          </p:cNvSpPr>
          <p:nvPr>
            <p:ph type="title"/>
          </p:nvPr>
        </p:nvSpPr>
        <p:spPr>
          <a:xfrm>
            <a:off x="913774" y="116632"/>
            <a:ext cx="10364451" cy="801918"/>
          </a:xfrm>
        </p:spPr>
        <p:txBody>
          <a:bodyPr/>
          <a:lstStyle/>
          <a:p>
            <a:r>
              <a:rPr lang="en-GB">
                <a:effectLst>
                  <a:outerShdw blurRad="38100" dist="38100" dir="2700000" algn="tl">
                    <a:srgbClr val="000000">
                      <a:alpha val="43137"/>
                    </a:srgbClr>
                  </a:outerShdw>
                </a:effectLst>
              </a:rPr>
              <a:t>Practice problems</a:t>
            </a:r>
          </a:p>
        </p:txBody>
      </p:sp>
      <p:sp>
        <p:nvSpPr>
          <p:cNvPr id="4" name="TextBox 3">
            <a:extLst>
              <a:ext uri="{FF2B5EF4-FFF2-40B4-BE49-F238E27FC236}">
                <a16:creationId xmlns:a16="http://schemas.microsoft.com/office/drawing/2014/main" id="{E0B68509-EE12-409F-A7D2-5AF01A5AB1EA}"/>
              </a:ext>
            </a:extLst>
          </p:cNvPr>
          <p:cNvSpPr txBox="1"/>
          <p:nvPr/>
        </p:nvSpPr>
        <p:spPr>
          <a:xfrm>
            <a:off x="1210962" y="1507525"/>
            <a:ext cx="7324762" cy="1477328"/>
          </a:xfrm>
          <a:prstGeom prst="rect">
            <a:avLst/>
          </a:prstGeom>
          <a:noFill/>
        </p:spPr>
        <p:txBody>
          <a:bodyPr wrap="none" rtlCol="0">
            <a:spAutoFit/>
          </a:bodyPr>
          <a:lstStyle/>
          <a:p>
            <a:r>
              <a:rPr lang="en-GB" dirty="0"/>
              <a:t>we know: n = 0.45 mol, MM KNO</a:t>
            </a:r>
            <a:r>
              <a:rPr lang="en-GB" baseline="-25000" dirty="0"/>
              <a:t>3</a:t>
            </a:r>
            <a:r>
              <a:rPr lang="en-GB" dirty="0"/>
              <a:t> = 39.0 + 14.0 + 3x16.0 = 101.0 g/mol</a:t>
            </a:r>
          </a:p>
          <a:p>
            <a:r>
              <a:rPr lang="en-GB" dirty="0"/>
              <a:t>we need: m = ?</a:t>
            </a:r>
          </a:p>
          <a:p>
            <a:r>
              <a:rPr lang="en-GB" sz="1800" b="1" dirty="0">
                <a:solidFill>
                  <a:srgbClr val="7030A0"/>
                </a:solidFill>
                <a:cs typeface="Calibri" panose="020F0502020204030204" pitchFamily="34" charset="0"/>
              </a:rPr>
              <a:t>m = n x MM = 0.45 mol x 101.0 g/mol = 45.5 g KNO</a:t>
            </a:r>
            <a:r>
              <a:rPr lang="en-GB" sz="1800" b="1" baseline="-25000" dirty="0">
                <a:solidFill>
                  <a:srgbClr val="7030A0"/>
                </a:solidFill>
                <a:cs typeface="Calibri" panose="020F0502020204030204" pitchFamily="34" charset="0"/>
              </a:rPr>
              <a:t>3</a:t>
            </a:r>
          </a:p>
          <a:p>
            <a:endParaRPr lang="en-GB" dirty="0"/>
          </a:p>
          <a:p>
            <a:endParaRPr lang="en-GB" dirty="0"/>
          </a:p>
        </p:txBody>
      </p:sp>
      <p:sp>
        <p:nvSpPr>
          <p:cNvPr id="5" name="TextBox 4">
            <a:extLst>
              <a:ext uri="{FF2B5EF4-FFF2-40B4-BE49-F238E27FC236}">
                <a16:creationId xmlns:a16="http://schemas.microsoft.com/office/drawing/2014/main" id="{E63B23B9-D23C-4C21-8004-E7C26D0B8175}"/>
              </a:ext>
            </a:extLst>
          </p:cNvPr>
          <p:cNvSpPr txBox="1"/>
          <p:nvPr/>
        </p:nvSpPr>
        <p:spPr>
          <a:xfrm>
            <a:off x="0" y="3573828"/>
            <a:ext cx="11701849" cy="2246769"/>
          </a:xfrm>
          <a:prstGeom prst="rect">
            <a:avLst/>
          </a:prstGeom>
          <a:noFill/>
        </p:spPr>
        <p:txBody>
          <a:bodyPr wrap="square" rtlCol="0">
            <a:spAutoFit/>
          </a:bodyPr>
          <a:lstStyle/>
          <a:p>
            <a:r>
              <a:rPr lang="en-GB" sz="2800" b="1" dirty="0"/>
              <a:t>Practice problem 2</a:t>
            </a:r>
            <a:r>
              <a:rPr lang="en-GB" sz="2800" dirty="0"/>
              <a:t>: </a:t>
            </a:r>
            <a:r>
              <a:rPr lang="en-US" altLang="en-US" sz="2800" dirty="0"/>
              <a:t>How many moles of silver </a:t>
            </a:r>
            <a:r>
              <a:rPr lang="en-US" altLang="en-US" sz="2800" dirty="0" err="1"/>
              <a:t>azide</a:t>
            </a:r>
            <a:r>
              <a:rPr lang="en-US" altLang="en-US" sz="2800" dirty="0"/>
              <a:t>, AgN</a:t>
            </a:r>
            <a:r>
              <a:rPr lang="en-US" altLang="en-US" sz="2800" baseline="-25000" dirty="0"/>
              <a:t>3</a:t>
            </a:r>
            <a:r>
              <a:rPr lang="en-US" altLang="en-US" sz="2800" dirty="0"/>
              <a:t>, are contained in 32.5 grams of AgN</a:t>
            </a:r>
            <a:r>
              <a:rPr lang="en-US" altLang="en-US" sz="2800" baseline="-25000" dirty="0"/>
              <a:t>3</a:t>
            </a:r>
            <a:r>
              <a:rPr lang="en-US" altLang="en-US" sz="2800" dirty="0"/>
              <a:t>? </a:t>
            </a:r>
          </a:p>
          <a:p>
            <a:endParaRPr lang="en-US" altLang="en-US" sz="2800" dirty="0"/>
          </a:p>
          <a:p>
            <a:endParaRPr lang="en-US" altLang="en-US" sz="2800" dirty="0"/>
          </a:p>
          <a:p>
            <a:endParaRPr lang="en-GB" sz="2800" dirty="0"/>
          </a:p>
        </p:txBody>
      </p:sp>
      <p:sp>
        <p:nvSpPr>
          <p:cNvPr id="6" name="TextBox 5">
            <a:extLst>
              <a:ext uri="{FF2B5EF4-FFF2-40B4-BE49-F238E27FC236}">
                <a16:creationId xmlns:a16="http://schemas.microsoft.com/office/drawing/2014/main" id="{22A9B18B-A29C-4F3D-BD0A-55C40CE28F7F}"/>
              </a:ext>
            </a:extLst>
          </p:cNvPr>
          <p:cNvSpPr txBox="1"/>
          <p:nvPr/>
        </p:nvSpPr>
        <p:spPr>
          <a:xfrm>
            <a:off x="1210962" y="4581819"/>
            <a:ext cx="6575774" cy="1477328"/>
          </a:xfrm>
          <a:prstGeom prst="rect">
            <a:avLst/>
          </a:prstGeom>
          <a:noFill/>
        </p:spPr>
        <p:txBody>
          <a:bodyPr wrap="none" rtlCol="0">
            <a:spAutoFit/>
          </a:bodyPr>
          <a:lstStyle/>
          <a:p>
            <a:r>
              <a:rPr lang="en-GB" dirty="0"/>
              <a:t>we know: m = 32.5 g, MM AgN</a:t>
            </a:r>
            <a:r>
              <a:rPr lang="en-GB" baseline="-25000" dirty="0"/>
              <a:t>3</a:t>
            </a:r>
            <a:r>
              <a:rPr lang="en-GB" dirty="0"/>
              <a:t> = 108.0 + 3x14.0 = 150.0 g/mol</a:t>
            </a:r>
          </a:p>
          <a:p>
            <a:r>
              <a:rPr lang="en-GB" dirty="0"/>
              <a:t>we need: n = ?</a:t>
            </a:r>
          </a:p>
          <a:p>
            <a:r>
              <a:rPr lang="en-GB" b="1" dirty="0">
                <a:solidFill>
                  <a:srgbClr val="7030A0"/>
                </a:solidFill>
                <a:cs typeface="Calibri" panose="020F0502020204030204" pitchFamily="34" charset="0"/>
              </a:rPr>
              <a:t>n = m </a:t>
            </a:r>
            <a:r>
              <a:rPr lang="en-GB" b="1" dirty="0">
                <a:solidFill>
                  <a:srgbClr val="7030A0"/>
                </a:solidFill>
                <a:cs typeface="Calibri" panose="020F0502020204030204" pitchFamily="34" charset="0"/>
                <a:sym typeface="Symbol" panose="05050102010706020507" pitchFamily="18" charset="2"/>
              </a:rPr>
              <a:t></a:t>
            </a:r>
            <a:r>
              <a:rPr lang="en-GB" b="1" dirty="0">
                <a:solidFill>
                  <a:srgbClr val="7030A0"/>
                </a:solidFill>
                <a:cs typeface="Calibri" panose="020F0502020204030204" pitchFamily="34" charset="0"/>
              </a:rPr>
              <a:t> </a:t>
            </a:r>
            <a:r>
              <a:rPr lang="en-GB" sz="1800" b="1" dirty="0">
                <a:solidFill>
                  <a:srgbClr val="7030A0"/>
                </a:solidFill>
                <a:cs typeface="Calibri" panose="020F0502020204030204" pitchFamily="34" charset="0"/>
              </a:rPr>
              <a:t>MM = 32.5 g </a:t>
            </a:r>
            <a:r>
              <a:rPr lang="en-GB" b="1" dirty="0">
                <a:solidFill>
                  <a:srgbClr val="7030A0"/>
                </a:solidFill>
                <a:cs typeface="Calibri" panose="020F0502020204030204" pitchFamily="34" charset="0"/>
                <a:sym typeface="Symbol" panose="05050102010706020507" pitchFamily="18" charset="2"/>
              </a:rPr>
              <a:t> 150.0</a:t>
            </a:r>
            <a:r>
              <a:rPr lang="en-GB" sz="1800" b="1" dirty="0">
                <a:solidFill>
                  <a:srgbClr val="7030A0"/>
                </a:solidFill>
                <a:cs typeface="Calibri" panose="020F0502020204030204" pitchFamily="34" charset="0"/>
              </a:rPr>
              <a:t> g/mol = 0.22 mol AgN</a:t>
            </a:r>
            <a:r>
              <a:rPr lang="en-GB" sz="1800" b="1" baseline="-25000" dirty="0">
                <a:solidFill>
                  <a:srgbClr val="7030A0"/>
                </a:solidFill>
                <a:cs typeface="Calibri" panose="020F0502020204030204" pitchFamily="34" charset="0"/>
              </a:rPr>
              <a:t>3</a:t>
            </a:r>
          </a:p>
          <a:p>
            <a:endParaRPr lang="en-GB" dirty="0"/>
          </a:p>
          <a:p>
            <a:endParaRPr lang="en-GB" dirty="0"/>
          </a:p>
        </p:txBody>
      </p:sp>
    </p:spTree>
    <p:extLst>
      <p:ext uri="{BB962C8B-B14F-4D97-AF65-F5344CB8AC3E}">
        <p14:creationId xmlns:p14="http://schemas.microsoft.com/office/powerpoint/2010/main" val="255410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CD019-AAC9-408B-9E6D-FCEFB8758290}"/>
              </a:ext>
            </a:extLst>
          </p:cNvPr>
          <p:cNvSpPr>
            <a:spLocks noGrp="1"/>
          </p:cNvSpPr>
          <p:nvPr>
            <p:ph type="title"/>
          </p:nvPr>
        </p:nvSpPr>
        <p:spPr>
          <a:xfrm>
            <a:off x="913774" y="30896"/>
            <a:ext cx="10364451" cy="873926"/>
          </a:xfrm>
        </p:spPr>
        <p:txBody>
          <a:bodyPr/>
          <a:lstStyle/>
          <a:p>
            <a:r>
              <a:rPr lang="en-GB">
                <a:effectLst>
                  <a:outerShdw blurRad="38100" dist="38100" dir="2700000" algn="tl">
                    <a:srgbClr val="000000">
                      <a:alpha val="43137"/>
                    </a:srgbClr>
                  </a:outerShdw>
                </a:effectLst>
              </a:rPr>
              <a:t>Mass % composition</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3278AA67-4128-467C-8766-314E631ED078}"/>
                  </a:ext>
                </a:extLst>
              </p:cNvPr>
              <p:cNvSpPr txBox="1"/>
              <p:nvPr/>
            </p:nvSpPr>
            <p:spPr>
              <a:xfrm>
                <a:off x="1775520" y="2492896"/>
                <a:ext cx="7926850" cy="774699"/>
              </a:xfrm>
              <a:prstGeom prst="rect">
                <a:avLst/>
              </a:prstGeom>
              <a:noFill/>
            </p:spPr>
            <p:txBody>
              <a:bodyPr wrap="none" rtlCol="0">
                <a:spAutoFit/>
              </a:bodyPr>
              <a:lstStyle/>
              <a:p>
                <a14:m>
                  <m:oMath xmlns:m="http://schemas.openxmlformats.org/officeDocument/2006/math">
                    <m:r>
                      <m:rPr>
                        <m:sty m:val="p"/>
                      </m:rPr>
                      <a:rPr lang="en-GB" sz="2800" b="0" i="0" smtClean="0">
                        <a:solidFill>
                          <a:srgbClr val="0000FF"/>
                        </a:solidFill>
                        <a:latin typeface="Cambria Math" panose="02040503050406030204" pitchFamily="18" charset="0"/>
                      </a:rPr>
                      <m:t>mass</m:t>
                    </m:r>
                    <m:r>
                      <a:rPr lang="en-GB" sz="2800" b="0" i="0" smtClean="0">
                        <a:solidFill>
                          <a:srgbClr val="0000FF"/>
                        </a:solidFill>
                        <a:latin typeface="Cambria Math" panose="02040503050406030204" pitchFamily="18" charset="0"/>
                      </a:rPr>
                      <m:t> % </m:t>
                    </m:r>
                    <m:r>
                      <m:rPr>
                        <m:sty m:val="p"/>
                      </m:rPr>
                      <a:rPr lang="en-GB" sz="2800" b="0" i="0" smtClean="0">
                        <a:solidFill>
                          <a:srgbClr val="0000FF"/>
                        </a:solidFill>
                        <a:latin typeface="Cambria Math" panose="02040503050406030204" pitchFamily="18" charset="0"/>
                      </a:rPr>
                      <m:t>of</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element</m:t>
                    </m:r>
                    <m:r>
                      <a:rPr lang="en-GB" sz="2800" i="0">
                        <a:solidFill>
                          <a:srgbClr val="0000FF"/>
                        </a:solidFill>
                        <a:latin typeface="Cambria Math" panose="02040503050406030204" pitchFamily="18" charset="0"/>
                      </a:rPr>
                      <m:t>=</m:t>
                    </m:r>
                    <m:f>
                      <m:fPr>
                        <m:ctrlPr>
                          <a:rPr lang="en-GB" sz="2800" i="1">
                            <a:solidFill>
                              <a:srgbClr val="0000FF"/>
                            </a:solidFill>
                            <a:latin typeface="Cambria Math" panose="02040503050406030204" pitchFamily="18" charset="0"/>
                          </a:rPr>
                        </m:ctrlPr>
                      </m:fPr>
                      <m:num>
                        <m:r>
                          <m:rPr>
                            <m:sty m:val="p"/>
                          </m:rPr>
                          <a:rPr lang="en-GB" sz="2800" i="0" smtClean="0">
                            <a:solidFill>
                              <a:srgbClr val="0000FF"/>
                            </a:solidFill>
                            <a:latin typeface="Cambria Math" panose="02040503050406030204" pitchFamily="18" charset="0"/>
                          </a:rPr>
                          <m:t>m</m:t>
                        </m:r>
                        <m:r>
                          <m:rPr>
                            <m:sty m:val="p"/>
                          </m:rPr>
                          <a:rPr lang="en-GB" sz="2800" b="0" i="0" smtClean="0">
                            <a:solidFill>
                              <a:srgbClr val="0000FF"/>
                            </a:solidFill>
                            <a:latin typeface="Cambria Math" panose="02040503050406030204" pitchFamily="18" charset="0"/>
                          </a:rPr>
                          <m:t>ass</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of</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element</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in</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sample</m:t>
                        </m:r>
                      </m:num>
                      <m:den>
                        <m:r>
                          <m:rPr>
                            <m:sty m:val="p"/>
                          </m:rPr>
                          <a:rPr lang="en-GB" sz="2800" b="0" i="0" smtClean="0">
                            <a:solidFill>
                              <a:srgbClr val="0000FF"/>
                            </a:solidFill>
                            <a:latin typeface="Cambria Math" panose="02040503050406030204" pitchFamily="18" charset="0"/>
                          </a:rPr>
                          <m:t>total</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mass</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of</m:t>
                        </m:r>
                        <m:r>
                          <a:rPr lang="en-GB" sz="2800" b="0" i="0" smtClean="0">
                            <a:solidFill>
                              <a:srgbClr val="0000FF"/>
                            </a:solidFill>
                            <a:latin typeface="Cambria Math" panose="02040503050406030204" pitchFamily="18" charset="0"/>
                          </a:rPr>
                          <m:t> </m:t>
                        </m:r>
                        <m:r>
                          <m:rPr>
                            <m:sty m:val="p"/>
                          </m:rPr>
                          <a:rPr lang="en-GB" sz="2800" b="0" i="0" smtClean="0">
                            <a:solidFill>
                              <a:srgbClr val="0000FF"/>
                            </a:solidFill>
                            <a:latin typeface="Cambria Math" panose="02040503050406030204" pitchFamily="18" charset="0"/>
                          </a:rPr>
                          <m:t>sample</m:t>
                        </m:r>
                      </m:den>
                    </m:f>
                    <m:r>
                      <a:rPr lang="en-GB" sz="2800" i="0">
                        <a:solidFill>
                          <a:srgbClr val="0000FF"/>
                        </a:solidFill>
                        <a:latin typeface="Cambria Math" panose="02040503050406030204" pitchFamily="18" charset="0"/>
                      </a:rPr>
                      <m:t> </m:t>
                    </m:r>
                    <m:r>
                      <m:rPr>
                        <m:sty m:val="p"/>
                      </m:rPr>
                      <a:rPr lang="en-GB" sz="2800" i="0">
                        <a:solidFill>
                          <a:srgbClr val="0000FF"/>
                        </a:solidFill>
                        <a:latin typeface="Cambria Math" panose="02040503050406030204" pitchFamily="18" charset="0"/>
                      </a:rPr>
                      <m:t>x</m:t>
                    </m:r>
                    <m:r>
                      <a:rPr lang="en-GB" sz="2800" i="0">
                        <a:solidFill>
                          <a:srgbClr val="0000FF"/>
                        </a:solidFill>
                        <a:latin typeface="Cambria Math" panose="02040503050406030204" pitchFamily="18" charset="0"/>
                      </a:rPr>
                      <m:t> 100</m:t>
                    </m:r>
                  </m:oMath>
                </a14:m>
                <a:r>
                  <a:rPr lang="en-GB" sz="2800">
                    <a:solidFill>
                      <a:srgbClr val="0000FF"/>
                    </a:solidFill>
                    <a:cs typeface="Calibri" panose="020F0502020204030204" pitchFamily="34" charset="0"/>
                  </a:rPr>
                  <a:t>%</a:t>
                </a:r>
              </a:p>
            </p:txBody>
          </p:sp>
        </mc:Choice>
        <mc:Fallback xmlns="">
          <p:sp>
            <p:nvSpPr>
              <p:cNvPr id="3" name="TextBox 2">
                <a:extLst>
                  <a:ext uri="{FF2B5EF4-FFF2-40B4-BE49-F238E27FC236}">
                    <a16:creationId xmlns:a16="http://schemas.microsoft.com/office/drawing/2014/main" id="{3278AA67-4128-467C-8766-314E631ED078}"/>
                  </a:ext>
                </a:extLst>
              </p:cNvPr>
              <p:cNvSpPr txBox="1">
                <a:spLocks noRot="1" noChangeAspect="1" noMove="1" noResize="1" noEditPoints="1" noAdjustHandles="1" noChangeArrowheads="1" noChangeShapeType="1" noTextEdit="1"/>
              </p:cNvSpPr>
              <p:nvPr/>
            </p:nvSpPr>
            <p:spPr>
              <a:xfrm>
                <a:off x="1775520" y="2492896"/>
                <a:ext cx="7926850" cy="774699"/>
              </a:xfrm>
              <a:prstGeom prst="rect">
                <a:avLst/>
              </a:prstGeom>
              <a:blipFill>
                <a:blip r:embed="rId2"/>
                <a:stretch>
                  <a:fillRect r="-2460" b="-3937"/>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F7411C86-B88D-4659-9E05-4AE81C01DD01}"/>
              </a:ext>
            </a:extLst>
          </p:cNvPr>
          <p:cNvSpPr txBox="1"/>
          <p:nvPr/>
        </p:nvSpPr>
        <p:spPr>
          <a:xfrm>
            <a:off x="1483389" y="1052736"/>
            <a:ext cx="9502828" cy="892552"/>
          </a:xfrm>
          <a:prstGeom prst="rect">
            <a:avLst/>
          </a:prstGeom>
          <a:noFill/>
        </p:spPr>
        <p:txBody>
          <a:bodyPr wrap="square" rtlCol="0">
            <a:spAutoFit/>
          </a:bodyPr>
          <a:lstStyle/>
          <a:p>
            <a:r>
              <a:rPr lang="en-GB" sz="2600"/>
              <a:t>Mass % composition is the fraction of the total mass contributed by each element present in a compound and expressed as a percentage</a:t>
            </a:r>
            <a:endParaRPr lang="en-GB" sz="2600" baseline="-25000"/>
          </a:p>
        </p:txBody>
      </p:sp>
      <p:sp>
        <p:nvSpPr>
          <p:cNvPr id="5" name="TextBox 4">
            <a:extLst>
              <a:ext uri="{FF2B5EF4-FFF2-40B4-BE49-F238E27FC236}">
                <a16:creationId xmlns:a16="http://schemas.microsoft.com/office/drawing/2014/main" id="{6FFA42E4-605D-460B-ABAE-3B414DACBE15}"/>
              </a:ext>
            </a:extLst>
          </p:cNvPr>
          <p:cNvSpPr txBox="1"/>
          <p:nvPr/>
        </p:nvSpPr>
        <p:spPr>
          <a:xfrm>
            <a:off x="296137" y="3771374"/>
            <a:ext cx="11599726" cy="954107"/>
          </a:xfrm>
          <a:prstGeom prst="rect">
            <a:avLst/>
          </a:prstGeom>
          <a:noFill/>
        </p:spPr>
        <p:txBody>
          <a:bodyPr wrap="square" rtlCol="0">
            <a:spAutoFit/>
          </a:bodyPr>
          <a:lstStyle/>
          <a:p>
            <a:r>
              <a:rPr lang="en-GB" sz="2800" dirty="0"/>
              <a:t>EXAMPLE: Hydrogen can be generated from water to use as a fuel. What is the mass % of hydrogen in water?</a:t>
            </a:r>
          </a:p>
        </p:txBody>
      </p:sp>
      <p:sp>
        <p:nvSpPr>
          <p:cNvPr id="6" name="TextBox 5">
            <a:extLst>
              <a:ext uri="{FF2B5EF4-FFF2-40B4-BE49-F238E27FC236}">
                <a16:creationId xmlns:a16="http://schemas.microsoft.com/office/drawing/2014/main" id="{38125062-3441-4B9D-B14A-88A0C27D372F}"/>
              </a:ext>
            </a:extLst>
          </p:cNvPr>
          <p:cNvSpPr txBox="1"/>
          <p:nvPr/>
        </p:nvSpPr>
        <p:spPr>
          <a:xfrm>
            <a:off x="1906574" y="4910147"/>
            <a:ext cx="2451312" cy="369332"/>
          </a:xfrm>
          <a:prstGeom prst="rect">
            <a:avLst/>
          </a:prstGeom>
          <a:noFill/>
        </p:spPr>
        <p:txBody>
          <a:bodyPr wrap="none" rtlCol="0">
            <a:spAutoFit/>
          </a:bodyPr>
          <a:lstStyle/>
          <a:p>
            <a:r>
              <a:rPr lang="en-GB" dirty="0"/>
              <a:t>MM (H</a:t>
            </a:r>
            <a:r>
              <a:rPr lang="en-GB" baseline="-25000" dirty="0"/>
              <a:t>2</a:t>
            </a:r>
            <a:r>
              <a:rPr lang="en-GB" dirty="0"/>
              <a:t>O) = 18.0 g/mol</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82980A66-A7C6-4A70-8CB5-138A582D3392}"/>
                  </a:ext>
                </a:extLst>
              </p:cNvPr>
              <p:cNvSpPr txBox="1"/>
              <p:nvPr/>
            </p:nvSpPr>
            <p:spPr>
              <a:xfrm>
                <a:off x="1898376" y="5279479"/>
                <a:ext cx="8395247" cy="1051570"/>
              </a:xfrm>
              <a:prstGeom prst="rect">
                <a:avLst/>
              </a:prstGeom>
              <a:noFill/>
            </p:spPr>
            <p:txBody>
              <a:bodyPr wrap="none" rtlCol="0">
                <a:spAutoFit/>
              </a:bodyPr>
              <a:lstStyle/>
              <a:p>
                <a:r>
                  <a:rPr lang="en-GB" dirty="0">
                    <a:cs typeface="Calibri" panose="020F0502020204030204" pitchFamily="34" charset="0"/>
                  </a:rPr>
                  <a:t>Total mass of H atoms = 2 mol H x (1.0 g/mol)/1 mol H) = 2.0 g H</a:t>
                </a:r>
              </a:p>
              <a:p>
                <a:endParaRPr lang="en-GB" b="0" i="0" dirty="0">
                  <a:solidFill>
                    <a:schemeClr val="tx1"/>
                  </a:solidFill>
                </a:endParaRPr>
              </a:p>
              <a:p>
                <a14:m>
                  <m:oMath xmlns:m="http://schemas.openxmlformats.org/officeDocument/2006/math">
                    <m:r>
                      <m:rPr>
                        <m:sty m:val="p"/>
                      </m:rPr>
                      <a:rPr lang="en-GB" b="0" i="0" smtClean="0">
                        <a:solidFill>
                          <a:schemeClr val="tx1"/>
                        </a:solidFill>
                        <a:latin typeface="Cambria Math" panose="02040503050406030204" pitchFamily="18" charset="0"/>
                      </a:rPr>
                      <m:t>mass</m:t>
                    </m:r>
                    <m:r>
                      <a:rPr lang="en-GB" b="0" i="0" smtClean="0">
                        <a:solidFill>
                          <a:schemeClr val="tx1"/>
                        </a:solidFill>
                        <a:latin typeface="Cambria Math" panose="02040503050406030204" pitchFamily="18" charset="0"/>
                      </a:rPr>
                      <m:t> % </m:t>
                    </m:r>
                    <m:r>
                      <m:rPr>
                        <m:sty m:val="p"/>
                      </m:rPr>
                      <a:rPr lang="en-GB" b="0" i="0" smtClean="0">
                        <a:solidFill>
                          <a:schemeClr val="tx1"/>
                        </a:solidFill>
                        <a:latin typeface="Cambria Math" panose="02040503050406030204" pitchFamily="18" charset="0"/>
                      </a:rPr>
                      <m:t>of</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H</m:t>
                    </m:r>
                    <m:r>
                      <a:rPr lang="en-GB" i="0">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r>
                          <m:rPr>
                            <m:sty m:val="p"/>
                          </m:rPr>
                          <a:rPr lang="en-GB" i="0" smtClean="0">
                            <a:solidFill>
                              <a:schemeClr val="tx1"/>
                            </a:solidFill>
                            <a:latin typeface="Cambria Math" panose="02040503050406030204" pitchFamily="18" charset="0"/>
                          </a:rPr>
                          <m:t>m</m:t>
                        </m:r>
                        <m:r>
                          <m:rPr>
                            <m:sty m:val="p"/>
                          </m:rPr>
                          <a:rPr lang="en-GB" b="0" i="0" smtClean="0">
                            <a:solidFill>
                              <a:schemeClr val="tx1"/>
                            </a:solidFill>
                            <a:latin typeface="Cambria Math" panose="02040503050406030204" pitchFamily="18" charset="0"/>
                          </a:rPr>
                          <m:t>ass</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of</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H</m:t>
                        </m:r>
                        <m:r>
                          <a:rPr lang="en-GB" b="0" i="0" smtClean="0">
                            <a:solidFill>
                              <a:schemeClr val="tx1"/>
                            </a:solidFill>
                            <a:latin typeface="Cambria Math" panose="02040503050406030204" pitchFamily="18" charset="0"/>
                          </a:rPr>
                          <m:t> </m:t>
                        </m:r>
                        <m:r>
                          <a:rPr lang="en-GB" b="1" i="0" smtClean="0">
                            <a:solidFill>
                              <a:schemeClr val="tx1"/>
                            </a:solidFill>
                            <a:latin typeface="Cambria Math" panose="02040503050406030204" pitchFamily="18" charset="0"/>
                          </a:rPr>
                          <m:t>𝐢𝐧</m:t>
                        </m:r>
                        <m:r>
                          <a:rPr lang="en-GB" b="1" i="0" smtClean="0">
                            <a:solidFill>
                              <a:schemeClr val="tx1"/>
                            </a:solidFill>
                            <a:latin typeface="Cambria Math" panose="02040503050406030204" pitchFamily="18" charset="0"/>
                          </a:rPr>
                          <m:t> </m:t>
                        </m:r>
                        <m:r>
                          <a:rPr lang="en-GB" b="1" i="0" smtClean="0">
                            <a:solidFill>
                              <a:schemeClr val="tx1"/>
                            </a:solidFill>
                            <a:latin typeface="Cambria Math" panose="02040503050406030204" pitchFamily="18" charset="0"/>
                          </a:rPr>
                          <m:t>𝐬𝐚𝐦𝐩𝐥𝐞</m:t>
                        </m:r>
                      </m:num>
                      <m:den>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mass</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of</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H</m:t>
                        </m:r>
                        <m:r>
                          <a:rPr lang="en-GB" b="0" i="0" smtClean="0">
                            <a:solidFill>
                              <a:schemeClr val="tx1"/>
                            </a:solidFill>
                            <a:latin typeface="Cambria Math" panose="02040503050406030204" pitchFamily="18" charset="0"/>
                          </a:rPr>
                          <m:t>2</m:t>
                        </m:r>
                        <m:r>
                          <m:rPr>
                            <m:sty m:val="p"/>
                          </m:rPr>
                          <a:rPr lang="en-GB" b="0" i="0" smtClean="0">
                            <a:solidFill>
                              <a:schemeClr val="tx1"/>
                            </a:solidFill>
                            <a:latin typeface="Cambria Math" panose="02040503050406030204" pitchFamily="18" charset="0"/>
                          </a:rPr>
                          <m:t>O</m:t>
                        </m:r>
                        <m:r>
                          <a:rPr lang="en-GB" b="0" i="0" smtClean="0">
                            <a:solidFill>
                              <a:schemeClr val="tx1"/>
                            </a:solidFill>
                            <a:latin typeface="Cambria Math" panose="02040503050406030204" pitchFamily="18" charset="0"/>
                          </a:rPr>
                          <m:t> </m:t>
                        </m:r>
                        <m:r>
                          <m:rPr>
                            <m:sty m:val="p"/>
                          </m:rPr>
                          <a:rPr lang="en-GB" b="0" i="0" smtClean="0">
                            <a:solidFill>
                              <a:schemeClr val="tx1"/>
                            </a:solidFill>
                            <a:latin typeface="Cambria Math" panose="02040503050406030204" pitchFamily="18" charset="0"/>
                          </a:rPr>
                          <m:t>molecules</m:t>
                        </m:r>
                      </m:den>
                    </m:f>
                    <m:r>
                      <a:rPr lang="en-GB" i="0">
                        <a:solidFill>
                          <a:schemeClr val="tx1"/>
                        </a:solidFill>
                        <a:latin typeface="Cambria Math" panose="02040503050406030204" pitchFamily="18" charset="0"/>
                      </a:rPr>
                      <m:t> </m:t>
                    </m:r>
                    <m:r>
                      <m:rPr>
                        <m:sty m:val="p"/>
                      </m:rPr>
                      <a:rPr lang="en-GB" i="0">
                        <a:solidFill>
                          <a:schemeClr val="tx1"/>
                        </a:solidFill>
                        <a:latin typeface="Cambria Math" panose="02040503050406030204" pitchFamily="18" charset="0"/>
                      </a:rPr>
                      <m:t>x</m:t>
                    </m:r>
                    <m:r>
                      <a:rPr lang="en-GB" i="0">
                        <a:solidFill>
                          <a:schemeClr val="tx1"/>
                        </a:solidFill>
                        <a:latin typeface="Cambria Math" panose="02040503050406030204" pitchFamily="18" charset="0"/>
                      </a:rPr>
                      <m:t> 100</m:t>
                    </m:r>
                  </m:oMath>
                </a14:m>
                <a:r>
                  <a:rPr lang="en-GB" dirty="0">
                    <a:solidFill>
                      <a:schemeClr val="tx1"/>
                    </a:solidFill>
                    <a:cs typeface="Calibri" panose="020F0502020204030204" pitchFamily="34" charset="0"/>
                  </a:rPr>
                  <a:t>% = (2 g H)/(18.0 g H</a:t>
                </a:r>
                <a:r>
                  <a:rPr lang="en-GB" baseline="-25000" dirty="0">
                    <a:solidFill>
                      <a:schemeClr val="tx1"/>
                    </a:solidFill>
                    <a:cs typeface="Calibri" panose="020F0502020204030204" pitchFamily="34" charset="0"/>
                  </a:rPr>
                  <a:t>2</a:t>
                </a:r>
                <a:r>
                  <a:rPr lang="en-GB" dirty="0">
                    <a:solidFill>
                      <a:schemeClr val="tx1"/>
                    </a:solidFill>
                    <a:cs typeface="Calibri" panose="020F0502020204030204" pitchFamily="34" charset="0"/>
                  </a:rPr>
                  <a:t>O) x 100% = 11.2 %</a:t>
                </a:r>
              </a:p>
            </p:txBody>
          </p:sp>
        </mc:Choice>
        <mc:Fallback>
          <p:sp>
            <p:nvSpPr>
              <p:cNvPr id="7" name="TextBox 6">
                <a:extLst>
                  <a:ext uri="{FF2B5EF4-FFF2-40B4-BE49-F238E27FC236}">
                    <a16:creationId xmlns:a16="http://schemas.microsoft.com/office/drawing/2014/main" id="{82980A66-A7C6-4A70-8CB5-138A582D3392}"/>
                  </a:ext>
                </a:extLst>
              </p:cNvPr>
              <p:cNvSpPr txBox="1">
                <a:spLocks noRot="1" noChangeAspect="1" noMove="1" noResize="1" noEditPoints="1" noAdjustHandles="1" noChangeArrowheads="1" noChangeShapeType="1" noTextEdit="1"/>
              </p:cNvSpPr>
              <p:nvPr/>
            </p:nvSpPr>
            <p:spPr>
              <a:xfrm>
                <a:off x="1898376" y="5279479"/>
                <a:ext cx="8395247" cy="1051570"/>
              </a:xfrm>
              <a:prstGeom prst="rect">
                <a:avLst/>
              </a:prstGeom>
              <a:blipFill>
                <a:blip r:embed="rId3"/>
                <a:stretch>
                  <a:fillRect l="-581" t="-2890" r="-508" b="-2890"/>
                </a:stretch>
              </a:blipFill>
            </p:spPr>
            <p:txBody>
              <a:bodyPr/>
              <a:lstStyle/>
              <a:p>
                <a:r>
                  <a:rPr lang="en-GB">
                    <a:noFill/>
                  </a:rPr>
                  <a:t> </a:t>
                </a:r>
              </a:p>
            </p:txBody>
          </p:sp>
        </mc:Fallback>
      </mc:AlternateContent>
    </p:spTree>
    <p:extLst>
      <p:ext uri="{BB962C8B-B14F-4D97-AF65-F5344CB8AC3E}">
        <p14:creationId xmlns:p14="http://schemas.microsoft.com/office/powerpoint/2010/main" val="392814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A62600-5A7A-4526-A6B1-2700D17BF38B}"/>
              </a:ext>
            </a:extLst>
          </p:cNvPr>
          <p:cNvPicPr>
            <a:picLocks noChangeAspect="1"/>
          </p:cNvPicPr>
          <p:nvPr/>
        </p:nvPicPr>
        <p:blipFill rotWithShape="1">
          <a:blip r:embed="rId3"/>
          <a:srcRect l="37833" t="45612" r="48113" b="22223"/>
          <a:stretch/>
        </p:blipFill>
        <p:spPr>
          <a:xfrm>
            <a:off x="7248128" y="3230977"/>
            <a:ext cx="4384616" cy="3527808"/>
          </a:xfrm>
          <a:prstGeom prst="rect">
            <a:avLst/>
          </a:prstGeom>
        </p:spPr>
      </p:pic>
      <p:sp>
        <p:nvSpPr>
          <p:cNvPr id="4" name="TextBox 3">
            <a:extLst>
              <a:ext uri="{FF2B5EF4-FFF2-40B4-BE49-F238E27FC236}">
                <a16:creationId xmlns:a16="http://schemas.microsoft.com/office/drawing/2014/main" id="{6ED377BE-1BEC-4396-AFC1-04C3DB598108}"/>
              </a:ext>
            </a:extLst>
          </p:cNvPr>
          <p:cNvSpPr txBox="1"/>
          <p:nvPr/>
        </p:nvSpPr>
        <p:spPr>
          <a:xfrm>
            <a:off x="943963" y="2781735"/>
            <a:ext cx="4262642" cy="461665"/>
          </a:xfrm>
          <a:prstGeom prst="rect">
            <a:avLst/>
          </a:prstGeom>
          <a:noFill/>
        </p:spPr>
        <p:txBody>
          <a:bodyPr wrap="none" rtlCol="0">
            <a:spAutoFit/>
          </a:bodyPr>
          <a:lstStyle/>
          <a:p>
            <a:r>
              <a:rPr lang="en-GB" sz="2400" dirty="0">
                <a:cs typeface="Calibri" panose="020F0502020204030204" pitchFamily="34" charset="0"/>
              </a:rPr>
              <a:t>Consider sodium placed in water</a:t>
            </a:r>
          </a:p>
        </p:txBody>
      </p:sp>
      <p:sp>
        <p:nvSpPr>
          <p:cNvPr id="11" name="TextBox 10">
            <a:extLst>
              <a:ext uri="{FF2B5EF4-FFF2-40B4-BE49-F238E27FC236}">
                <a16:creationId xmlns:a16="http://schemas.microsoft.com/office/drawing/2014/main" id="{CD400348-4D9E-45DD-BF30-C4C4FA6B3B07}"/>
              </a:ext>
            </a:extLst>
          </p:cNvPr>
          <p:cNvSpPr txBox="1"/>
          <p:nvPr/>
        </p:nvSpPr>
        <p:spPr>
          <a:xfrm>
            <a:off x="7176120" y="2714729"/>
            <a:ext cx="5426662" cy="369332"/>
          </a:xfrm>
          <a:prstGeom prst="rect">
            <a:avLst/>
          </a:prstGeom>
          <a:noFill/>
        </p:spPr>
        <p:txBody>
          <a:bodyPr wrap="square">
            <a:spAutoFit/>
          </a:bodyPr>
          <a:lstStyle/>
          <a:p>
            <a:r>
              <a:rPr lang="en-GB" dirty="0">
                <a:solidFill>
                  <a:srgbClr val="0000FF"/>
                </a:solidFill>
                <a:cs typeface="Calibri" panose="020F0502020204030204" pitchFamily="34" charset="0"/>
                <a:hlinkClick r:id="rId4"/>
              </a:rPr>
              <a:t>Reaction of sodium with water</a:t>
            </a:r>
            <a:endParaRPr lang="en-GB" dirty="0">
              <a:solidFill>
                <a:srgbClr val="0000FF"/>
              </a:solidFill>
              <a:cs typeface="Calibri" panose="020F0502020204030204" pitchFamily="34" charset="0"/>
            </a:endParaRPr>
          </a:p>
        </p:txBody>
      </p:sp>
      <p:sp>
        <p:nvSpPr>
          <p:cNvPr id="12" name="TextBox 11">
            <a:extLst>
              <a:ext uri="{FF2B5EF4-FFF2-40B4-BE49-F238E27FC236}">
                <a16:creationId xmlns:a16="http://schemas.microsoft.com/office/drawing/2014/main" id="{742D9533-ACBE-4CCF-B194-A9F7574DB4AC}"/>
              </a:ext>
            </a:extLst>
          </p:cNvPr>
          <p:cNvSpPr txBox="1"/>
          <p:nvPr/>
        </p:nvSpPr>
        <p:spPr>
          <a:xfrm>
            <a:off x="479376" y="3789040"/>
            <a:ext cx="6536330" cy="1815882"/>
          </a:xfrm>
          <a:prstGeom prst="rect">
            <a:avLst/>
          </a:prstGeom>
          <a:noFill/>
        </p:spPr>
        <p:txBody>
          <a:bodyPr wrap="square" rtlCol="0">
            <a:spAutoFit/>
          </a:bodyPr>
          <a:lstStyle/>
          <a:p>
            <a:r>
              <a:rPr lang="en-GB" sz="2800" dirty="0">
                <a:cs typeface="Calibri" panose="020F0502020204030204" pitchFamily="34" charset="0"/>
              </a:rPr>
              <a:t>The </a:t>
            </a:r>
            <a:r>
              <a:rPr lang="en-GB" sz="2800" dirty="0">
                <a:solidFill>
                  <a:srgbClr val="00B0F0"/>
                </a:solidFill>
                <a:cs typeface="Calibri" panose="020F0502020204030204" pitchFamily="34" charset="0"/>
              </a:rPr>
              <a:t>solid sodium </a:t>
            </a:r>
            <a:r>
              <a:rPr lang="en-GB" sz="2800" dirty="0">
                <a:cs typeface="Calibri" panose="020F0502020204030204" pitchFamily="34" charset="0"/>
              </a:rPr>
              <a:t>is reacting with the </a:t>
            </a:r>
            <a:r>
              <a:rPr lang="en-GB" sz="2800" dirty="0">
                <a:solidFill>
                  <a:srgbClr val="00B0F0"/>
                </a:solidFill>
                <a:cs typeface="Calibri" panose="020F0502020204030204" pitchFamily="34" charset="0"/>
              </a:rPr>
              <a:t>liquid water </a:t>
            </a:r>
            <a:r>
              <a:rPr lang="en-GB" sz="2800" dirty="0">
                <a:cs typeface="Calibri" panose="020F0502020204030204" pitchFamily="34" charset="0"/>
              </a:rPr>
              <a:t>to produce </a:t>
            </a:r>
            <a:r>
              <a:rPr lang="en-GB" sz="2800" dirty="0">
                <a:solidFill>
                  <a:srgbClr val="00B050"/>
                </a:solidFill>
                <a:cs typeface="Calibri" panose="020F0502020204030204" pitchFamily="34" charset="0"/>
              </a:rPr>
              <a:t>sodium hydroxide </a:t>
            </a:r>
            <a:r>
              <a:rPr lang="en-GB" sz="2800" dirty="0">
                <a:cs typeface="Calibri" panose="020F0502020204030204" pitchFamily="34" charset="0"/>
              </a:rPr>
              <a:t>(in aqueous solution) and </a:t>
            </a:r>
            <a:r>
              <a:rPr lang="en-GB" sz="2800" dirty="0">
                <a:solidFill>
                  <a:srgbClr val="00B050"/>
                </a:solidFill>
                <a:cs typeface="Calibri" panose="020F0502020204030204" pitchFamily="34" charset="0"/>
              </a:rPr>
              <a:t>hydrogen gas</a:t>
            </a:r>
          </a:p>
          <a:p>
            <a:endParaRPr lang="en-GB" sz="2800" dirty="0">
              <a:cs typeface="Calibri" panose="020F0502020204030204" pitchFamily="34" charset="0"/>
            </a:endParaRPr>
          </a:p>
        </p:txBody>
      </p:sp>
      <p:grpSp>
        <p:nvGrpSpPr>
          <p:cNvPr id="17" name="Group 16">
            <a:extLst>
              <a:ext uri="{FF2B5EF4-FFF2-40B4-BE49-F238E27FC236}">
                <a16:creationId xmlns:a16="http://schemas.microsoft.com/office/drawing/2014/main" id="{68065A3B-6699-48D0-88D7-9149B0B8AC76}"/>
              </a:ext>
            </a:extLst>
          </p:cNvPr>
          <p:cNvGrpSpPr/>
          <p:nvPr/>
        </p:nvGrpSpPr>
        <p:grpSpPr>
          <a:xfrm>
            <a:off x="3160741" y="2001159"/>
            <a:ext cx="5870518" cy="640112"/>
            <a:chOff x="1788967" y="1041201"/>
            <a:chExt cx="4692592" cy="640112"/>
          </a:xfrm>
        </p:grpSpPr>
        <p:sp>
          <p:nvSpPr>
            <p:cNvPr id="2" name="TextBox 1">
              <a:extLst>
                <a:ext uri="{FF2B5EF4-FFF2-40B4-BE49-F238E27FC236}">
                  <a16:creationId xmlns:a16="http://schemas.microsoft.com/office/drawing/2014/main" id="{02908031-DD34-4232-A639-571D4C16BB9E}"/>
                </a:ext>
              </a:extLst>
            </p:cNvPr>
            <p:cNvSpPr txBox="1"/>
            <p:nvPr/>
          </p:nvSpPr>
          <p:spPr>
            <a:xfrm>
              <a:off x="1788967" y="1041201"/>
              <a:ext cx="4692592" cy="640112"/>
            </a:xfrm>
            <a:prstGeom prst="rect">
              <a:avLst/>
            </a:prstGeom>
            <a:noFill/>
          </p:spPr>
          <p:txBody>
            <a:bodyPr wrap="none" rtlCol="0">
              <a:spAutoFit/>
            </a:bodyPr>
            <a:lstStyle/>
            <a:p>
              <a:pPr>
                <a:lnSpc>
                  <a:spcPts val="4600"/>
                </a:lnSpc>
              </a:pPr>
              <a:r>
                <a:rPr lang="en-GB" sz="3200" b="1" dirty="0">
                  <a:solidFill>
                    <a:srgbClr val="00B0F0"/>
                  </a:solidFill>
                  <a:cs typeface="Calibri" panose="020F0502020204030204" pitchFamily="34" charset="0"/>
                </a:rPr>
                <a:t>Reactants 		      		     </a:t>
              </a:r>
              <a:r>
                <a:rPr lang="en-GB" sz="3200" b="1" dirty="0">
                  <a:solidFill>
                    <a:srgbClr val="00B050"/>
                  </a:solidFill>
                  <a:cs typeface="Calibri" panose="020F0502020204030204" pitchFamily="34" charset="0"/>
                </a:rPr>
                <a:t>Products</a:t>
              </a:r>
            </a:p>
          </p:txBody>
        </p:sp>
        <p:cxnSp>
          <p:nvCxnSpPr>
            <p:cNvPr id="15" name="Straight Arrow Connector 14">
              <a:extLst>
                <a:ext uri="{FF2B5EF4-FFF2-40B4-BE49-F238E27FC236}">
                  <a16:creationId xmlns:a16="http://schemas.microsoft.com/office/drawing/2014/main" id="{9E350036-1C7F-4D10-82D5-4820210888DF}"/>
                </a:ext>
              </a:extLst>
            </p:cNvPr>
            <p:cNvCxnSpPr>
              <a:cxnSpLocks/>
            </p:cNvCxnSpPr>
            <p:nvPr/>
          </p:nvCxnSpPr>
          <p:spPr>
            <a:xfrm>
              <a:off x="3424326" y="1374354"/>
              <a:ext cx="1489022" cy="0"/>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776C6F26-5CF0-43D3-A756-D2E58ED23456}"/>
              </a:ext>
            </a:extLst>
          </p:cNvPr>
          <p:cNvSpPr txBox="1"/>
          <p:nvPr/>
        </p:nvSpPr>
        <p:spPr>
          <a:xfrm>
            <a:off x="1919536" y="741482"/>
            <a:ext cx="9217024" cy="954107"/>
          </a:xfrm>
          <a:prstGeom prst="rect">
            <a:avLst/>
          </a:prstGeom>
          <a:noFill/>
          <a:ln w="19050">
            <a:solidFill>
              <a:srgbClr val="0000FF"/>
            </a:solidFill>
          </a:ln>
        </p:spPr>
        <p:txBody>
          <a:bodyPr wrap="square">
            <a:spAutoFit/>
          </a:bodyPr>
          <a:lstStyle/>
          <a:p>
            <a:r>
              <a:rPr lang="en-US" sz="2800" dirty="0">
                <a:solidFill>
                  <a:srgbClr val="00B0F0"/>
                </a:solidFill>
                <a:cs typeface="Calibri" panose="020F0502020204030204" pitchFamily="34" charset="0"/>
              </a:rPr>
              <a:t>C</a:t>
            </a:r>
            <a:r>
              <a:rPr lang="en-US" sz="2800" b="1" dirty="0">
                <a:solidFill>
                  <a:srgbClr val="00B0F0"/>
                </a:solidFill>
                <a:cs typeface="Calibri" panose="020F0502020204030204" pitchFamily="34" charset="0"/>
              </a:rPr>
              <a:t>hemical reaction</a:t>
            </a:r>
            <a:r>
              <a:rPr lang="en-US" sz="2800" dirty="0">
                <a:solidFill>
                  <a:srgbClr val="00B0F0"/>
                </a:solidFill>
                <a:cs typeface="Calibri" panose="020F0502020204030204" pitchFamily="34" charset="0"/>
              </a:rPr>
              <a:t> is a process that leads to the chemical transformation of one set of chemical substances to another </a:t>
            </a:r>
            <a:endParaRPr lang="en-GB" sz="2800" dirty="0">
              <a:solidFill>
                <a:srgbClr val="00B0F0"/>
              </a:solidFill>
              <a:cs typeface="Calibri" panose="020F0502020204030204" pitchFamily="34" charset="0"/>
            </a:endParaRPr>
          </a:p>
        </p:txBody>
      </p:sp>
      <p:sp>
        <p:nvSpPr>
          <p:cNvPr id="18" name="TextBox 17">
            <a:extLst>
              <a:ext uri="{FF2B5EF4-FFF2-40B4-BE49-F238E27FC236}">
                <a16:creationId xmlns:a16="http://schemas.microsoft.com/office/drawing/2014/main" id="{043868B5-6F22-4C10-A763-CCD4CDC68121}"/>
              </a:ext>
            </a:extLst>
          </p:cNvPr>
          <p:cNvSpPr txBox="1"/>
          <p:nvPr/>
        </p:nvSpPr>
        <p:spPr>
          <a:xfrm>
            <a:off x="1327841" y="5885685"/>
            <a:ext cx="4640580" cy="461665"/>
          </a:xfrm>
          <a:prstGeom prst="rect">
            <a:avLst/>
          </a:prstGeom>
          <a:noFill/>
        </p:spPr>
        <p:txBody>
          <a:bodyPr wrap="square">
            <a:spAutoFit/>
          </a:bodyPr>
          <a:lstStyle/>
          <a:p>
            <a:r>
              <a:rPr lang="en-GB" sz="2400" dirty="0">
                <a:cs typeface="Calibri" panose="020F0502020204030204" pitchFamily="34" charset="0"/>
              </a:rPr>
              <a:t>This is </a:t>
            </a:r>
            <a:r>
              <a:rPr lang="en-GB" sz="2400" dirty="0">
                <a:solidFill>
                  <a:srgbClr val="FF0000"/>
                </a:solidFill>
                <a:cs typeface="Calibri" panose="020F0502020204030204" pitchFamily="34" charset="0"/>
              </a:rPr>
              <a:t>MACROSCOPIC</a:t>
            </a:r>
            <a:r>
              <a:rPr lang="en-GB" sz="2400" dirty="0">
                <a:cs typeface="Calibri" panose="020F0502020204030204" pitchFamily="34" charset="0"/>
              </a:rPr>
              <a:t> description</a:t>
            </a:r>
          </a:p>
        </p:txBody>
      </p:sp>
      <p:sp>
        <p:nvSpPr>
          <p:cNvPr id="3" name="Title 2">
            <a:extLst>
              <a:ext uri="{FF2B5EF4-FFF2-40B4-BE49-F238E27FC236}">
                <a16:creationId xmlns:a16="http://schemas.microsoft.com/office/drawing/2014/main" id="{DEB9C914-FB66-43F4-90F1-BF1B8FDC3BF6}"/>
              </a:ext>
            </a:extLst>
          </p:cNvPr>
          <p:cNvSpPr>
            <a:spLocks noGrp="1"/>
          </p:cNvSpPr>
          <p:nvPr>
            <p:ph type="title"/>
          </p:nvPr>
        </p:nvSpPr>
        <p:spPr>
          <a:xfrm>
            <a:off x="948383" y="24819"/>
            <a:ext cx="10364451" cy="583285"/>
          </a:xfrm>
        </p:spPr>
        <p:txBody>
          <a:bodyPr>
            <a:normAutofit fontScale="90000"/>
          </a:bodyPr>
          <a:lstStyle/>
          <a:p>
            <a:r>
              <a:rPr lang="en-GB" b="1" dirty="0">
                <a:effectLst>
                  <a:outerShdw blurRad="38100" dist="38100" dir="2700000" algn="tl">
                    <a:srgbClr val="000000">
                      <a:alpha val="43137"/>
                    </a:srgbClr>
                  </a:outerShdw>
                </a:effectLst>
              </a:rPr>
              <a:t>Chemical reaction</a:t>
            </a:r>
          </a:p>
        </p:txBody>
      </p:sp>
    </p:spTree>
    <p:extLst>
      <p:ext uri="{BB962C8B-B14F-4D97-AF65-F5344CB8AC3E}">
        <p14:creationId xmlns:p14="http://schemas.microsoft.com/office/powerpoint/2010/main" val="74493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P spid="12" grpId="0"/>
      <p:bldP spid="16" grpId="0" animBg="1"/>
      <p:bldP spid="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BF38A-23D9-43EF-8E5C-DC50FA4D0562}"/>
              </a:ext>
            </a:extLst>
          </p:cNvPr>
          <p:cNvSpPr>
            <a:spLocks noGrp="1"/>
          </p:cNvSpPr>
          <p:nvPr>
            <p:ph type="title"/>
          </p:nvPr>
        </p:nvSpPr>
        <p:spPr>
          <a:xfrm>
            <a:off x="913774" y="188640"/>
            <a:ext cx="10364451" cy="794259"/>
          </a:xfrm>
        </p:spPr>
        <p:txBody>
          <a:bodyPr/>
          <a:lstStyle/>
          <a:p>
            <a:r>
              <a:rPr lang="en-GB" b="1" dirty="0">
                <a:effectLst>
                  <a:outerShdw blurRad="38100" dist="38100" dir="2700000" algn="tl">
                    <a:srgbClr val="000000">
                      <a:alpha val="43137"/>
                    </a:srgbClr>
                  </a:outerShdw>
                </a:effectLst>
              </a:rPr>
              <a:t>Chemical equation</a:t>
            </a:r>
          </a:p>
        </p:txBody>
      </p:sp>
      <p:sp>
        <p:nvSpPr>
          <p:cNvPr id="3" name="TextBox 2">
            <a:extLst>
              <a:ext uri="{FF2B5EF4-FFF2-40B4-BE49-F238E27FC236}">
                <a16:creationId xmlns:a16="http://schemas.microsoft.com/office/drawing/2014/main" id="{E7C0449B-17CA-40CE-984B-2E0415D2703B}"/>
              </a:ext>
            </a:extLst>
          </p:cNvPr>
          <p:cNvSpPr txBox="1"/>
          <p:nvPr/>
        </p:nvSpPr>
        <p:spPr>
          <a:xfrm>
            <a:off x="1149079" y="3318148"/>
            <a:ext cx="11467169" cy="1815882"/>
          </a:xfrm>
          <a:prstGeom prst="rect">
            <a:avLst/>
          </a:prstGeom>
          <a:noFill/>
        </p:spPr>
        <p:txBody>
          <a:bodyPr wrap="square" rtlCol="0">
            <a:spAutoFit/>
          </a:bodyPr>
          <a:lstStyle/>
          <a:p>
            <a:r>
              <a:rPr lang="en-GB" sz="2800" i="1" dirty="0"/>
              <a:t>Qualitative</a:t>
            </a:r>
            <a:r>
              <a:rPr lang="en-GB" sz="2800" dirty="0"/>
              <a:t> – identity of reactants and products (chemical formulas)</a:t>
            </a:r>
          </a:p>
          <a:p>
            <a:endParaRPr lang="en-GB" sz="2800" dirty="0"/>
          </a:p>
          <a:p>
            <a:r>
              <a:rPr lang="en-GB" sz="2800" i="1" dirty="0"/>
              <a:t>Quantitative</a:t>
            </a:r>
            <a:r>
              <a:rPr lang="en-GB" sz="2800" dirty="0"/>
              <a:t> – law of conservation of mass, law of fixed proportions, stoichiometric ratios</a:t>
            </a:r>
          </a:p>
        </p:txBody>
      </p:sp>
      <p:sp>
        <p:nvSpPr>
          <p:cNvPr id="6" name="TextBox 5">
            <a:extLst>
              <a:ext uri="{FF2B5EF4-FFF2-40B4-BE49-F238E27FC236}">
                <a16:creationId xmlns:a16="http://schemas.microsoft.com/office/drawing/2014/main" id="{29C6DBBD-2C41-4C52-B37D-226CFD255D5E}"/>
              </a:ext>
            </a:extLst>
          </p:cNvPr>
          <p:cNvSpPr txBox="1"/>
          <p:nvPr/>
        </p:nvSpPr>
        <p:spPr>
          <a:xfrm>
            <a:off x="432388" y="2492896"/>
            <a:ext cx="11086882" cy="523220"/>
          </a:xfrm>
          <a:prstGeom prst="rect">
            <a:avLst/>
          </a:prstGeom>
          <a:noFill/>
        </p:spPr>
        <p:txBody>
          <a:bodyPr wrap="square">
            <a:spAutoFit/>
          </a:bodyPr>
          <a:lstStyle/>
          <a:p>
            <a:r>
              <a:rPr lang="en-GB" sz="2800" b="1" dirty="0"/>
              <a:t>Chemical equation </a:t>
            </a:r>
            <a:r>
              <a:rPr lang="en-GB" sz="2800" dirty="0"/>
              <a:t>shows how atoms are </a:t>
            </a:r>
            <a:r>
              <a:rPr lang="en-GB" sz="2800" b="1" dirty="0"/>
              <a:t>rearranged </a:t>
            </a:r>
            <a:r>
              <a:rPr lang="en-GB" sz="2800" dirty="0"/>
              <a:t>in chemical reaction </a:t>
            </a:r>
          </a:p>
        </p:txBody>
      </p:sp>
      <p:sp>
        <p:nvSpPr>
          <p:cNvPr id="7" name="TextBox 6">
            <a:extLst>
              <a:ext uri="{FF2B5EF4-FFF2-40B4-BE49-F238E27FC236}">
                <a16:creationId xmlns:a16="http://schemas.microsoft.com/office/drawing/2014/main" id="{5975BF24-D372-4176-B9D1-D2F9AE350DB8}"/>
              </a:ext>
            </a:extLst>
          </p:cNvPr>
          <p:cNvSpPr txBox="1"/>
          <p:nvPr/>
        </p:nvSpPr>
        <p:spPr>
          <a:xfrm>
            <a:off x="449204" y="1062700"/>
            <a:ext cx="10903380" cy="954107"/>
          </a:xfrm>
          <a:prstGeom prst="rect">
            <a:avLst/>
          </a:prstGeom>
          <a:noFill/>
        </p:spPr>
        <p:txBody>
          <a:bodyPr wrap="square" rtlCol="0">
            <a:spAutoFit/>
          </a:bodyPr>
          <a:lstStyle/>
          <a:p>
            <a:r>
              <a:rPr lang="en-GB" sz="2800" b="1" dirty="0"/>
              <a:t>Chemical reaction </a:t>
            </a:r>
            <a:r>
              <a:rPr lang="en-GB" sz="2800" dirty="0"/>
              <a:t>– actual process that is described by </a:t>
            </a:r>
            <a:r>
              <a:rPr lang="en-GB" sz="2800" b="1" dirty="0"/>
              <a:t>chemical equation </a:t>
            </a:r>
            <a:r>
              <a:rPr lang="en-GB" sz="2800" dirty="0"/>
              <a:t>which </a:t>
            </a:r>
            <a:r>
              <a:rPr lang="en-GB" sz="2800" dirty="0" err="1"/>
              <a:t>sumarises</a:t>
            </a:r>
            <a:r>
              <a:rPr lang="en-GB" sz="2800" dirty="0"/>
              <a:t> the reaction in terms of chemical formulas</a:t>
            </a:r>
          </a:p>
        </p:txBody>
      </p:sp>
    </p:spTree>
    <p:extLst>
      <p:ext uri="{BB962C8B-B14F-4D97-AF65-F5344CB8AC3E}">
        <p14:creationId xmlns:p14="http://schemas.microsoft.com/office/powerpoint/2010/main" val="3668060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03BFBD-3BDF-4B72-BDAD-29B7D5191793}"/>
              </a:ext>
            </a:extLst>
          </p:cNvPr>
          <p:cNvSpPr txBox="1"/>
          <p:nvPr/>
        </p:nvSpPr>
        <p:spPr>
          <a:xfrm>
            <a:off x="703492" y="713025"/>
            <a:ext cx="10081120" cy="1164742"/>
          </a:xfrm>
          <a:prstGeom prst="rect">
            <a:avLst/>
          </a:prstGeom>
          <a:noFill/>
          <a:ln w="19050">
            <a:solidFill>
              <a:srgbClr val="0000FF"/>
            </a:solidFill>
          </a:ln>
        </p:spPr>
        <p:txBody>
          <a:bodyPr wrap="square">
            <a:spAutoFit/>
          </a:bodyPr>
          <a:lstStyle/>
          <a:p>
            <a:pPr>
              <a:lnSpc>
                <a:spcPct val="130000"/>
              </a:lnSpc>
            </a:pPr>
            <a:r>
              <a:rPr lang="en-US" sz="2800" dirty="0">
                <a:solidFill>
                  <a:srgbClr val="202124"/>
                </a:solidFill>
                <a:cs typeface="Calibri" panose="020F0502020204030204" pitchFamily="34" charset="0"/>
              </a:rPr>
              <a:t>law of </a:t>
            </a:r>
            <a:r>
              <a:rPr lang="en-US" sz="2800" b="1" dirty="0">
                <a:solidFill>
                  <a:srgbClr val="00B0F0"/>
                </a:solidFill>
                <a:cs typeface="Calibri" panose="020F0502020204030204" pitchFamily="34" charset="0"/>
              </a:rPr>
              <a:t>conservation of mass </a:t>
            </a:r>
            <a:r>
              <a:rPr lang="en-US" sz="2800" dirty="0">
                <a:solidFill>
                  <a:srgbClr val="202124"/>
                </a:solidFill>
                <a:cs typeface="Calibri" panose="020F0502020204030204" pitchFamily="34" charset="0"/>
              </a:rPr>
              <a:t>- matter cannot be created nor destroyed in a chemical reaction; atoms only change their ‘partners’ </a:t>
            </a:r>
            <a:endParaRPr lang="en-GB" sz="2800" dirty="0">
              <a:cs typeface="Calibri" panose="020F0502020204030204" pitchFamily="34" charset="0"/>
            </a:endParaRPr>
          </a:p>
        </p:txBody>
      </p:sp>
      <p:sp>
        <p:nvSpPr>
          <p:cNvPr id="5" name="TextBox 4">
            <a:extLst>
              <a:ext uri="{FF2B5EF4-FFF2-40B4-BE49-F238E27FC236}">
                <a16:creationId xmlns:a16="http://schemas.microsoft.com/office/drawing/2014/main" id="{30E78897-28EB-43CC-B719-7DA4FD6D99EE}"/>
              </a:ext>
            </a:extLst>
          </p:cNvPr>
          <p:cNvSpPr txBox="1"/>
          <p:nvPr/>
        </p:nvSpPr>
        <p:spPr>
          <a:xfrm>
            <a:off x="703492" y="2386567"/>
            <a:ext cx="10081119" cy="1164742"/>
          </a:xfrm>
          <a:prstGeom prst="rect">
            <a:avLst/>
          </a:prstGeom>
          <a:noFill/>
          <a:ln w="28575">
            <a:solidFill>
              <a:srgbClr val="0000FF"/>
            </a:solidFill>
          </a:ln>
        </p:spPr>
        <p:txBody>
          <a:bodyPr wrap="square">
            <a:spAutoFit/>
          </a:bodyPr>
          <a:lstStyle/>
          <a:p>
            <a:pPr>
              <a:lnSpc>
                <a:spcPct val="130000"/>
              </a:lnSpc>
            </a:pPr>
            <a:r>
              <a:rPr lang="en-GB" sz="2800" b="0" i="0" dirty="0">
                <a:solidFill>
                  <a:srgbClr val="202124"/>
                </a:solidFill>
                <a:effectLst/>
              </a:rPr>
              <a:t>law of </a:t>
            </a:r>
            <a:r>
              <a:rPr lang="en-GB" sz="2800" b="1" i="0" dirty="0">
                <a:solidFill>
                  <a:srgbClr val="00B0F0"/>
                </a:solidFill>
                <a:effectLst/>
              </a:rPr>
              <a:t>definite proportions </a:t>
            </a:r>
            <a:r>
              <a:rPr lang="en-GB" sz="2800" b="0" i="0" dirty="0">
                <a:solidFill>
                  <a:srgbClr val="202124"/>
                </a:solidFill>
                <a:effectLst/>
              </a:rPr>
              <a:t>- </a:t>
            </a:r>
            <a:r>
              <a:rPr lang="en-GB" sz="2800" b="0" i="0" dirty="0">
                <a:solidFill>
                  <a:srgbClr val="040C28"/>
                </a:solidFill>
                <a:effectLst/>
              </a:rPr>
              <a:t>a given chemical compound always contains the same elements in the exact same proportions by mass</a:t>
            </a:r>
            <a:endParaRPr lang="en-GB" sz="2800" dirty="0"/>
          </a:p>
        </p:txBody>
      </p:sp>
      <p:sp>
        <p:nvSpPr>
          <p:cNvPr id="7" name="TextBox 6">
            <a:extLst>
              <a:ext uri="{FF2B5EF4-FFF2-40B4-BE49-F238E27FC236}">
                <a16:creationId xmlns:a16="http://schemas.microsoft.com/office/drawing/2014/main" id="{75C07C97-6AAD-4585-B882-42FB057B82F8}"/>
              </a:ext>
            </a:extLst>
          </p:cNvPr>
          <p:cNvSpPr txBox="1"/>
          <p:nvPr/>
        </p:nvSpPr>
        <p:spPr>
          <a:xfrm>
            <a:off x="703492" y="5240671"/>
            <a:ext cx="10081118" cy="1088183"/>
          </a:xfrm>
          <a:prstGeom prst="rect">
            <a:avLst/>
          </a:prstGeom>
          <a:noFill/>
          <a:ln w="28575">
            <a:solidFill>
              <a:srgbClr val="0000FF"/>
            </a:solidFill>
          </a:ln>
        </p:spPr>
        <p:txBody>
          <a:bodyPr wrap="square">
            <a:spAutoFit/>
          </a:bodyPr>
          <a:lstStyle/>
          <a:p>
            <a:pPr>
              <a:lnSpc>
                <a:spcPct val="130000"/>
              </a:lnSpc>
            </a:pPr>
            <a:r>
              <a:rPr lang="en-GB" sz="2600" b="1" i="0" dirty="0">
                <a:solidFill>
                  <a:srgbClr val="00B0F0"/>
                </a:solidFill>
                <a:effectLst/>
              </a:rPr>
              <a:t>stoichiometric ratio </a:t>
            </a:r>
            <a:r>
              <a:rPr lang="en-GB" sz="2600" i="0" dirty="0">
                <a:effectLst/>
              </a:rPr>
              <a:t>- the ratio of chemical substances necessary for a reaction to occur completely </a:t>
            </a:r>
            <a:endParaRPr lang="en-GB" sz="2600" dirty="0"/>
          </a:p>
        </p:txBody>
      </p:sp>
      <p:sp>
        <p:nvSpPr>
          <p:cNvPr id="8" name="TextBox 7">
            <a:extLst>
              <a:ext uri="{FF2B5EF4-FFF2-40B4-BE49-F238E27FC236}">
                <a16:creationId xmlns:a16="http://schemas.microsoft.com/office/drawing/2014/main" id="{277DFEB6-4165-4662-AD5A-D1DACF1F3228}"/>
              </a:ext>
            </a:extLst>
          </p:cNvPr>
          <p:cNvSpPr txBox="1"/>
          <p:nvPr/>
        </p:nvSpPr>
        <p:spPr>
          <a:xfrm>
            <a:off x="703492" y="3870082"/>
            <a:ext cx="10725665" cy="1088183"/>
          </a:xfrm>
          <a:prstGeom prst="rect">
            <a:avLst/>
          </a:prstGeom>
          <a:noFill/>
        </p:spPr>
        <p:txBody>
          <a:bodyPr wrap="square">
            <a:spAutoFit/>
          </a:bodyPr>
          <a:lstStyle/>
          <a:p>
            <a:pPr>
              <a:lnSpc>
                <a:spcPct val="130000"/>
              </a:lnSpc>
            </a:pPr>
            <a:r>
              <a:rPr lang="en-GB" sz="2600" b="1" dirty="0">
                <a:solidFill>
                  <a:srgbClr val="7030A0"/>
                </a:solidFill>
                <a:cs typeface="Calibri" panose="020F0502020204030204" pitchFamily="34" charset="0"/>
              </a:rPr>
              <a:t>stoichiometry</a:t>
            </a:r>
            <a:r>
              <a:rPr lang="en-GB" sz="2600" dirty="0">
                <a:solidFill>
                  <a:srgbClr val="202124"/>
                </a:solidFill>
                <a:cs typeface="Calibri" panose="020F0502020204030204" pitchFamily="34" charset="0"/>
              </a:rPr>
              <a:t> - the relationship between relative quantities of substances taking part in a reaction or forming a compound, typically a ratio of whole integers</a:t>
            </a:r>
            <a:endParaRPr lang="en-GB" sz="2600" dirty="0">
              <a:cs typeface="Calibri" panose="020F0502020204030204" pitchFamily="34" charset="0"/>
            </a:endParaRPr>
          </a:p>
        </p:txBody>
      </p:sp>
    </p:spTree>
    <p:extLst>
      <p:ext uri="{BB962C8B-B14F-4D97-AF65-F5344CB8AC3E}">
        <p14:creationId xmlns:p14="http://schemas.microsoft.com/office/powerpoint/2010/main" val="532945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A476AF12-8F34-4FFB-88A0-402A599DAE54}"/>
              </a:ext>
            </a:extLst>
          </p:cNvPr>
          <p:cNvSpPr txBox="1"/>
          <p:nvPr/>
        </p:nvSpPr>
        <p:spPr>
          <a:xfrm>
            <a:off x="47328" y="4770129"/>
            <a:ext cx="9145016" cy="646331"/>
          </a:xfrm>
          <a:prstGeom prst="rect">
            <a:avLst/>
          </a:prstGeom>
          <a:noFill/>
        </p:spPr>
        <p:txBody>
          <a:bodyPr wrap="square">
            <a:spAutoFit/>
          </a:bodyPr>
          <a:lstStyle/>
          <a:p>
            <a:r>
              <a:rPr lang="en-GB" sz="3600" dirty="0">
                <a:cs typeface="Calibri" panose="020F0502020204030204" pitchFamily="34" charset="0"/>
              </a:rPr>
              <a:t>H		2												3</a:t>
            </a:r>
          </a:p>
        </p:txBody>
      </p:sp>
      <p:sp>
        <p:nvSpPr>
          <p:cNvPr id="3" name="Title 2">
            <a:extLst>
              <a:ext uri="{FF2B5EF4-FFF2-40B4-BE49-F238E27FC236}">
                <a16:creationId xmlns:a16="http://schemas.microsoft.com/office/drawing/2014/main" id="{3FC09D9F-CCC1-4566-838A-F390698695D0}"/>
              </a:ext>
            </a:extLst>
          </p:cNvPr>
          <p:cNvSpPr>
            <a:spLocks noGrp="1"/>
          </p:cNvSpPr>
          <p:nvPr>
            <p:ph type="title"/>
          </p:nvPr>
        </p:nvSpPr>
        <p:spPr>
          <a:xfrm>
            <a:off x="911424" y="-13810"/>
            <a:ext cx="10364451" cy="830996"/>
          </a:xfrm>
        </p:spPr>
        <p:txBody>
          <a:bodyPr>
            <a:normAutofit/>
          </a:bodyPr>
          <a:lstStyle/>
          <a:p>
            <a:r>
              <a:rPr lang="en-GB" b="1" dirty="0">
                <a:effectLst>
                  <a:outerShdw blurRad="38100" dist="38100" dir="2700000" algn="tl">
                    <a:srgbClr val="000000">
                      <a:alpha val="43137"/>
                    </a:srgbClr>
                  </a:outerShdw>
                </a:effectLst>
              </a:rPr>
              <a:t>Steps to balance chemical equation</a:t>
            </a:r>
          </a:p>
        </p:txBody>
      </p:sp>
      <p:sp>
        <p:nvSpPr>
          <p:cNvPr id="21" name="TextBox 20">
            <a:extLst>
              <a:ext uri="{FF2B5EF4-FFF2-40B4-BE49-F238E27FC236}">
                <a16:creationId xmlns:a16="http://schemas.microsoft.com/office/drawing/2014/main" id="{C83C94AF-0529-4638-8E4A-312AA6E0F8CD}"/>
              </a:ext>
            </a:extLst>
          </p:cNvPr>
          <p:cNvSpPr txBox="1"/>
          <p:nvPr/>
        </p:nvSpPr>
        <p:spPr>
          <a:xfrm>
            <a:off x="47328" y="4173980"/>
            <a:ext cx="8352928" cy="646331"/>
          </a:xfrm>
          <a:prstGeom prst="rect">
            <a:avLst/>
          </a:prstGeom>
          <a:noFill/>
        </p:spPr>
        <p:txBody>
          <a:bodyPr wrap="square">
            <a:spAutoFit/>
          </a:bodyPr>
          <a:lstStyle/>
          <a:p>
            <a:r>
              <a:rPr lang="en-GB" sz="3600" dirty="0">
                <a:cs typeface="Calibri" panose="020F0502020204030204" pitchFamily="34" charset="0"/>
              </a:rPr>
              <a:t>Na	1												1</a:t>
            </a:r>
          </a:p>
        </p:txBody>
      </p:sp>
      <p:sp>
        <p:nvSpPr>
          <p:cNvPr id="22" name="TextBox 21">
            <a:extLst>
              <a:ext uri="{FF2B5EF4-FFF2-40B4-BE49-F238E27FC236}">
                <a16:creationId xmlns:a16="http://schemas.microsoft.com/office/drawing/2014/main" id="{D6165B3B-6C32-4546-952D-18289CDBED6C}"/>
              </a:ext>
            </a:extLst>
          </p:cNvPr>
          <p:cNvSpPr txBox="1"/>
          <p:nvPr/>
        </p:nvSpPr>
        <p:spPr>
          <a:xfrm>
            <a:off x="47328" y="5360476"/>
            <a:ext cx="8928992" cy="646331"/>
          </a:xfrm>
          <a:prstGeom prst="rect">
            <a:avLst/>
          </a:prstGeom>
          <a:noFill/>
        </p:spPr>
        <p:txBody>
          <a:bodyPr wrap="square">
            <a:spAutoFit/>
          </a:bodyPr>
          <a:lstStyle/>
          <a:p>
            <a:r>
              <a:rPr lang="en-GB" sz="3600" dirty="0">
                <a:cs typeface="Calibri" panose="020F0502020204030204" pitchFamily="34" charset="0"/>
              </a:rPr>
              <a:t>O		1												1	</a:t>
            </a:r>
          </a:p>
        </p:txBody>
      </p:sp>
      <p:sp>
        <p:nvSpPr>
          <p:cNvPr id="8" name="TextBox 7">
            <a:extLst>
              <a:ext uri="{FF2B5EF4-FFF2-40B4-BE49-F238E27FC236}">
                <a16:creationId xmlns:a16="http://schemas.microsoft.com/office/drawing/2014/main" id="{6CA5B8CC-C3B9-4A47-BF14-F68340974C5D}"/>
              </a:ext>
            </a:extLst>
          </p:cNvPr>
          <p:cNvSpPr txBox="1"/>
          <p:nvPr/>
        </p:nvSpPr>
        <p:spPr>
          <a:xfrm>
            <a:off x="558397" y="727507"/>
            <a:ext cx="7330789" cy="461665"/>
          </a:xfrm>
          <a:prstGeom prst="rect">
            <a:avLst/>
          </a:prstGeom>
          <a:noFill/>
        </p:spPr>
        <p:txBody>
          <a:bodyPr wrap="none" rtlCol="0">
            <a:spAutoFit/>
          </a:bodyPr>
          <a:lstStyle/>
          <a:p>
            <a:r>
              <a:rPr lang="en-GB" sz="2400" dirty="0"/>
              <a:t>1. Write the ‘skeletal’ equation (use the chemical formulas)</a:t>
            </a:r>
          </a:p>
        </p:txBody>
      </p:sp>
      <p:sp>
        <p:nvSpPr>
          <p:cNvPr id="25" name="TextBox 24">
            <a:extLst>
              <a:ext uri="{FF2B5EF4-FFF2-40B4-BE49-F238E27FC236}">
                <a16:creationId xmlns:a16="http://schemas.microsoft.com/office/drawing/2014/main" id="{9AD77559-F2E1-4E54-8D88-25F59BD6BE15}"/>
              </a:ext>
            </a:extLst>
          </p:cNvPr>
          <p:cNvSpPr txBox="1"/>
          <p:nvPr/>
        </p:nvSpPr>
        <p:spPr>
          <a:xfrm>
            <a:off x="558397" y="1165111"/>
            <a:ext cx="11440311" cy="461665"/>
          </a:xfrm>
          <a:prstGeom prst="rect">
            <a:avLst/>
          </a:prstGeom>
          <a:noFill/>
        </p:spPr>
        <p:txBody>
          <a:bodyPr wrap="none" rtlCol="0">
            <a:spAutoFit/>
          </a:bodyPr>
          <a:lstStyle/>
          <a:p>
            <a:r>
              <a:rPr lang="en-GB" sz="2400" dirty="0"/>
              <a:t>2. Count each type of atoms on both sides. If the same – happy days, if not – not balanced </a:t>
            </a:r>
          </a:p>
        </p:txBody>
      </p:sp>
      <p:sp>
        <p:nvSpPr>
          <p:cNvPr id="27" name="TextBox 26">
            <a:extLst>
              <a:ext uri="{FF2B5EF4-FFF2-40B4-BE49-F238E27FC236}">
                <a16:creationId xmlns:a16="http://schemas.microsoft.com/office/drawing/2014/main" id="{847A974B-8903-4209-B845-871092CE676C}"/>
              </a:ext>
            </a:extLst>
          </p:cNvPr>
          <p:cNvSpPr txBox="1"/>
          <p:nvPr/>
        </p:nvSpPr>
        <p:spPr>
          <a:xfrm>
            <a:off x="593428" y="1586803"/>
            <a:ext cx="11349954" cy="1477328"/>
          </a:xfrm>
          <a:prstGeom prst="rect">
            <a:avLst/>
          </a:prstGeom>
          <a:noFill/>
        </p:spPr>
        <p:txBody>
          <a:bodyPr wrap="square" rtlCol="0">
            <a:spAutoFit/>
          </a:bodyPr>
          <a:lstStyle/>
          <a:p>
            <a:r>
              <a:rPr lang="en-GB" sz="2400" dirty="0"/>
              <a:t>3. </a:t>
            </a:r>
            <a:r>
              <a:rPr lang="en-GB" sz="2400" b="0" i="0" dirty="0">
                <a:effectLst/>
              </a:rPr>
              <a:t>Apply the law of conservation of mass. Add coefficients, as needed, in front of the symbols or formulas to increase the number of atoms or molecules. </a:t>
            </a:r>
          </a:p>
          <a:p>
            <a:r>
              <a:rPr lang="en-GB" b="0" i="0" dirty="0">
                <a:solidFill>
                  <a:srgbClr val="4A4A4A"/>
                </a:solidFill>
                <a:effectLst/>
              </a:rPr>
              <a:t>Use the smallest coefficients possible. </a:t>
            </a:r>
            <a:r>
              <a:rPr lang="en-GB" b="1" i="0" dirty="0">
                <a:solidFill>
                  <a:srgbClr val="4A4A4A"/>
                </a:solidFill>
                <a:effectLst/>
              </a:rPr>
              <a:t>Warning</a:t>
            </a:r>
            <a:r>
              <a:rPr lang="en-GB" b="0" i="0" dirty="0">
                <a:solidFill>
                  <a:srgbClr val="4A4A4A"/>
                </a:solidFill>
                <a:effectLst/>
              </a:rPr>
              <a:t>! Never change the subscripts in chemical formulas. Changing subscripts changes the substances involved in the reaction. Change only the coefficients</a:t>
            </a:r>
            <a:r>
              <a:rPr lang="en-GB" sz="2400" b="0" i="0" dirty="0">
                <a:solidFill>
                  <a:srgbClr val="4A4A4A"/>
                </a:solidFill>
                <a:effectLst/>
              </a:rPr>
              <a:t>.</a:t>
            </a:r>
            <a:endParaRPr lang="en-GB" sz="2400" dirty="0"/>
          </a:p>
        </p:txBody>
      </p:sp>
      <p:sp>
        <p:nvSpPr>
          <p:cNvPr id="39" name="TextBox 38">
            <a:extLst>
              <a:ext uri="{FF2B5EF4-FFF2-40B4-BE49-F238E27FC236}">
                <a16:creationId xmlns:a16="http://schemas.microsoft.com/office/drawing/2014/main" id="{755C1122-AFD6-48FB-AB95-93E785EB6583}"/>
              </a:ext>
            </a:extLst>
          </p:cNvPr>
          <p:cNvSpPr txBox="1"/>
          <p:nvPr/>
        </p:nvSpPr>
        <p:spPr>
          <a:xfrm>
            <a:off x="1125606" y="4191371"/>
            <a:ext cx="7490674" cy="646331"/>
          </a:xfrm>
          <a:prstGeom prst="rect">
            <a:avLst/>
          </a:prstGeom>
          <a:noFill/>
        </p:spPr>
        <p:txBody>
          <a:bodyPr wrap="square">
            <a:spAutoFit/>
          </a:bodyPr>
          <a:lstStyle/>
          <a:p>
            <a:r>
              <a:rPr lang="en-GB" sz="3600" dirty="0">
                <a:cs typeface="Calibri" panose="020F0502020204030204" pitchFamily="34" charset="0"/>
              </a:rPr>
              <a:t>	2												2</a:t>
            </a:r>
          </a:p>
        </p:txBody>
      </p:sp>
      <p:sp>
        <p:nvSpPr>
          <p:cNvPr id="40" name="TextBox 39">
            <a:extLst>
              <a:ext uri="{FF2B5EF4-FFF2-40B4-BE49-F238E27FC236}">
                <a16:creationId xmlns:a16="http://schemas.microsoft.com/office/drawing/2014/main" id="{7C2F9644-2277-472D-B743-7D671C5E9144}"/>
              </a:ext>
            </a:extLst>
          </p:cNvPr>
          <p:cNvSpPr txBox="1"/>
          <p:nvPr/>
        </p:nvSpPr>
        <p:spPr>
          <a:xfrm>
            <a:off x="1073125" y="4797151"/>
            <a:ext cx="7937285" cy="646331"/>
          </a:xfrm>
          <a:prstGeom prst="rect">
            <a:avLst/>
          </a:prstGeom>
          <a:noFill/>
        </p:spPr>
        <p:txBody>
          <a:bodyPr wrap="square">
            <a:spAutoFit/>
          </a:bodyPr>
          <a:lstStyle/>
          <a:p>
            <a:r>
              <a:rPr lang="en-GB" sz="3600" dirty="0">
                <a:cs typeface="Calibri" panose="020F0502020204030204" pitchFamily="34" charset="0"/>
              </a:rPr>
              <a:t>	4												4</a:t>
            </a:r>
          </a:p>
        </p:txBody>
      </p:sp>
      <p:sp>
        <p:nvSpPr>
          <p:cNvPr id="41" name="TextBox 40">
            <a:extLst>
              <a:ext uri="{FF2B5EF4-FFF2-40B4-BE49-F238E27FC236}">
                <a16:creationId xmlns:a16="http://schemas.microsoft.com/office/drawing/2014/main" id="{A6E7940A-2354-453D-9A4F-9D9CE9EACD27}"/>
              </a:ext>
            </a:extLst>
          </p:cNvPr>
          <p:cNvSpPr txBox="1"/>
          <p:nvPr/>
        </p:nvSpPr>
        <p:spPr>
          <a:xfrm>
            <a:off x="1073124" y="5374957"/>
            <a:ext cx="9271347" cy="646331"/>
          </a:xfrm>
          <a:prstGeom prst="rect">
            <a:avLst/>
          </a:prstGeom>
          <a:noFill/>
        </p:spPr>
        <p:txBody>
          <a:bodyPr wrap="square">
            <a:spAutoFit/>
          </a:bodyPr>
          <a:lstStyle/>
          <a:p>
            <a:r>
              <a:rPr lang="en-GB" sz="3600" dirty="0">
                <a:cs typeface="Calibri" panose="020F0502020204030204" pitchFamily="34" charset="0"/>
              </a:rPr>
              <a:t>	2												2</a:t>
            </a:r>
          </a:p>
        </p:txBody>
      </p:sp>
      <p:sp>
        <p:nvSpPr>
          <p:cNvPr id="42" name="TextBox 41">
            <a:extLst>
              <a:ext uri="{FF2B5EF4-FFF2-40B4-BE49-F238E27FC236}">
                <a16:creationId xmlns:a16="http://schemas.microsoft.com/office/drawing/2014/main" id="{C049FE31-6ED2-46E7-8389-12BF0207E621}"/>
              </a:ext>
            </a:extLst>
          </p:cNvPr>
          <p:cNvSpPr txBox="1"/>
          <p:nvPr/>
        </p:nvSpPr>
        <p:spPr>
          <a:xfrm>
            <a:off x="6023992" y="3207481"/>
            <a:ext cx="749326" cy="830997"/>
          </a:xfrm>
          <a:prstGeom prst="rect">
            <a:avLst/>
          </a:prstGeom>
          <a:noFill/>
        </p:spPr>
        <p:txBody>
          <a:bodyPr wrap="square">
            <a:spAutoFit/>
          </a:bodyPr>
          <a:lstStyle/>
          <a:p>
            <a:r>
              <a:rPr lang="en-GB" sz="4800" b="1" dirty="0">
                <a:solidFill>
                  <a:srgbClr val="00B050"/>
                </a:solidFill>
                <a:cs typeface="Calibri" panose="020F0502020204030204" pitchFamily="34" charset="0"/>
              </a:rPr>
              <a:t>2</a:t>
            </a:r>
            <a:endParaRPr lang="en-GB" sz="4800" dirty="0"/>
          </a:p>
        </p:txBody>
      </p:sp>
      <p:sp>
        <p:nvSpPr>
          <p:cNvPr id="55" name="TextBox 54">
            <a:extLst>
              <a:ext uri="{FF2B5EF4-FFF2-40B4-BE49-F238E27FC236}">
                <a16:creationId xmlns:a16="http://schemas.microsoft.com/office/drawing/2014/main" id="{973A5C00-7D16-4CB0-A53D-4CEFD07222D1}"/>
              </a:ext>
            </a:extLst>
          </p:cNvPr>
          <p:cNvSpPr txBox="1"/>
          <p:nvPr/>
        </p:nvSpPr>
        <p:spPr>
          <a:xfrm>
            <a:off x="533950" y="3213096"/>
            <a:ext cx="667601" cy="830997"/>
          </a:xfrm>
          <a:prstGeom prst="rect">
            <a:avLst/>
          </a:prstGeom>
          <a:noFill/>
        </p:spPr>
        <p:txBody>
          <a:bodyPr wrap="square">
            <a:spAutoFit/>
          </a:bodyPr>
          <a:lstStyle/>
          <a:p>
            <a:r>
              <a:rPr lang="en-GB" sz="4800" b="1" dirty="0">
                <a:solidFill>
                  <a:srgbClr val="00B0F0"/>
                </a:solidFill>
                <a:cs typeface="Calibri" panose="020F0502020204030204" pitchFamily="34" charset="0"/>
              </a:rPr>
              <a:t>2</a:t>
            </a:r>
            <a:endParaRPr lang="en-GB" sz="4800" dirty="0"/>
          </a:p>
        </p:txBody>
      </p:sp>
      <p:sp>
        <p:nvSpPr>
          <p:cNvPr id="56" name="TextBox 55">
            <a:extLst>
              <a:ext uri="{FF2B5EF4-FFF2-40B4-BE49-F238E27FC236}">
                <a16:creationId xmlns:a16="http://schemas.microsoft.com/office/drawing/2014/main" id="{6034F11C-4568-4043-BE6F-BEDDE53AFAA4}"/>
              </a:ext>
            </a:extLst>
          </p:cNvPr>
          <p:cNvSpPr txBox="1"/>
          <p:nvPr/>
        </p:nvSpPr>
        <p:spPr>
          <a:xfrm>
            <a:off x="1679903" y="3174067"/>
            <a:ext cx="13177464" cy="830997"/>
          </a:xfrm>
          <a:prstGeom prst="rect">
            <a:avLst/>
          </a:prstGeom>
          <a:noFill/>
        </p:spPr>
        <p:txBody>
          <a:bodyPr wrap="square">
            <a:spAutoFit/>
          </a:bodyPr>
          <a:lstStyle/>
          <a:p>
            <a:r>
              <a:rPr lang="en-GB" sz="4800" b="1" dirty="0">
                <a:solidFill>
                  <a:srgbClr val="FF0000"/>
                </a:solidFill>
                <a:cs typeface="Calibri" panose="020F0502020204030204" pitchFamily="34" charset="0"/>
              </a:rPr>
              <a:t>(s)             </a:t>
            </a:r>
            <a:r>
              <a:rPr lang="en-GB" sz="4800" b="1" dirty="0">
                <a:solidFill>
                  <a:srgbClr val="0000FF"/>
                </a:solidFill>
                <a:cs typeface="Calibri" panose="020F0502020204030204" pitchFamily="34" charset="0"/>
              </a:rPr>
              <a:t>(l)                   </a:t>
            </a:r>
            <a:r>
              <a:rPr lang="en-GB" sz="4800" b="1" dirty="0">
                <a:solidFill>
                  <a:srgbClr val="00FFFF"/>
                </a:solidFill>
                <a:cs typeface="Calibri" panose="020F0502020204030204" pitchFamily="34" charset="0"/>
              </a:rPr>
              <a:t>(</a:t>
            </a:r>
            <a:r>
              <a:rPr lang="en-GB" sz="4800" b="1" dirty="0" err="1">
                <a:solidFill>
                  <a:srgbClr val="00FFFF"/>
                </a:solidFill>
                <a:cs typeface="Calibri" panose="020F0502020204030204" pitchFamily="34" charset="0"/>
              </a:rPr>
              <a:t>aq</a:t>
            </a:r>
            <a:r>
              <a:rPr lang="en-GB" sz="4800" b="1" dirty="0">
                <a:solidFill>
                  <a:srgbClr val="00FFFF"/>
                </a:solidFill>
                <a:cs typeface="Calibri" panose="020F0502020204030204" pitchFamily="34" charset="0"/>
              </a:rPr>
              <a:t>)          </a:t>
            </a:r>
            <a:r>
              <a:rPr lang="en-GB" sz="4800" b="1" dirty="0">
                <a:cs typeface="Calibri" panose="020F0502020204030204" pitchFamily="34" charset="0"/>
              </a:rPr>
              <a:t>(g)</a:t>
            </a:r>
            <a:endParaRPr lang="en-GB" sz="4800" dirty="0"/>
          </a:p>
        </p:txBody>
      </p:sp>
      <p:grpSp>
        <p:nvGrpSpPr>
          <p:cNvPr id="57" name="Group 56">
            <a:extLst>
              <a:ext uri="{FF2B5EF4-FFF2-40B4-BE49-F238E27FC236}">
                <a16:creationId xmlns:a16="http://schemas.microsoft.com/office/drawing/2014/main" id="{D3DA83BB-D964-4DFC-A0E4-924A141ECFA2}"/>
              </a:ext>
            </a:extLst>
          </p:cNvPr>
          <p:cNvGrpSpPr/>
          <p:nvPr/>
        </p:nvGrpSpPr>
        <p:grpSpPr>
          <a:xfrm>
            <a:off x="905712" y="3212976"/>
            <a:ext cx="13293234" cy="830997"/>
            <a:chOff x="146054" y="515917"/>
            <a:chExt cx="7832662" cy="830997"/>
          </a:xfrm>
        </p:grpSpPr>
        <p:sp>
          <p:nvSpPr>
            <p:cNvPr id="58" name="TextBox 57">
              <a:extLst>
                <a:ext uri="{FF2B5EF4-FFF2-40B4-BE49-F238E27FC236}">
                  <a16:creationId xmlns:a16="http://schemas.microsoft.com/office/drawing/2014/main" id="{C753A1DF-2F40-432D-A576-0CC0F0A0720C}"/>
                </a:ext>
              </a:extLst>
            </p:cNvPr>
            <p:cNvSpPr txBox="1"/>
            <p:nvPr/>
          </p:nvSpPr>
          <p:spPr>
            <a:xfrm>
              <a:off x="146054" y="515917"/>
              <a:ext cx="7832662" cy="830997"/>
            </a:xfrm>
            <a:prstGeom prst="rect">
              <a:avLst/>
            </a:prstGeom>
            <a:noFill/>
          </p:spPr>
          <p:txBody>
            <a:bodyPr wrap="square" rtlCol="0">
              <a:spAutoFit/>
            </a:bodyPr>
            <a:lstStyle/>
            <a:p>
              <a:r>
                <a:rPr lang="en-GB" sz="4800" b="1" dirty="0">
                  <a:solidFill>
                    <a:srgbClr val="00B0F0"/>
                  </a:solidFill>
                  <a:cs typeface="Calibri" panose="020F0502020204030204" pitchFamily="34" charset="0"/>
                </a:rPr>
                <a:t>Na  </a:t>
              </a:r>
              <a:r>
                <a:rPr lang="en-GB" sz="4800" b="1" dirty="0">
                  <a:solidFill>
                    <a:srgbClr val="00B050"/>
                  </a:solidFill>
                  <a:cs typeface="Calibri" panose="020F0502020204030204" pitchFamily="34" charset="0"/>
                </a:rPr>
                <a:t> </a:t>
              </a:r>
              <a:r>
                <a:rPr lang="en-GB" sz="4800" dirty="0">
                  <a:cs typeface="Calibri" panose="020F0502020204030204" pitchFamily="34" charset="0"/>
                </a:rPr>
                <a:t>  +   </a:t>
              </a:r>
              <a:r>
                <a:rPr lang="en-GB" sz="4800" b="1" dirty="0">
                  <a:solidFill>
                    <a:srgbClr val="00B0F0"/>
                  </a:solidFill>
                  <a:cs typeface="Calibri" panose="020F0502020204030204" pitchFamily="34" charset="0"/>
                </a:rPr>
                <a:t>H</a:t>
              </a:r>
              <a:r>
                <a:rPr lang="en-GB" sz="4800" b="1" baseline="-25000" dirty="0">
                  <a:solidFill>
                    <a:srgbClr val="00B0F0"/>
                  </a:solidFill>
                  <a:cs typeface="Calibri" panose="020F0502020204030204" pitchFamily="34" charset="0"/>
                </a:rPr>
                <a:t>2</a:t>
              </a:r>
              <a:r>
                <a:rPr lang="en-GB" sz="4800" b="1" dirty="0">
                  <a:solidFill>
                    <a:srgbClr val="00B0F0"/>
                  </a:solidFill>
                  <a:cs typeface="Calibri" panose="020F0502020204030204" pitchFamily="34" charset="0"/>
                </a:rPr>
                <a:t>O</a:t>
              </a:r>
              <a:r>
                <a:rPr lang="en-GB" sz="4800" dirty="0">
                  <a:cs typeface="Calibri" panose="020F0502020204030204" pitchFamily="34" charset="0"/>
                </a:rPr>
                <a:t>	           </a:t>
              </a:r>
              <a:r>
                <a:rPr lang="en-GB" sz="4800" b="1" dirty="0">
                  <a:solidFill>
                    <a:srgbClr val="00B050"/>
                  </a:solidFill>
                  <a:cs typeface="Calibri" panose="020F0502020204030204" pitchFamily="34" charset="0"/>
                </a:rPr>
                <a:t>NaOH</a:t>
              </a:r>
              <a:r>
                <a:rPr lang="en-GB" sz="4800" b="1" dirty="0">
                  <a:cs typeface="Calibri" panose="020F0502020204030204" pitchFamily="34" charset="0"/>
                </a:rPr>
                <a:t>        </a:t>
              </a:r>
              <a:r>
                <a:rPr lang="en-GB" sz="4800" dirty="0">
                  <a:cs typeface="Calibri" panose="020F0502020204030204" pitchFamily="34" charset="0"/>
                </a:rPr>
                <a:t>+</a:t>
              </a:r>
              <a:r>
                <a:rPr lang="en-GB" sz="4800" b="1" dirty="0">
                  <a:cs typeface="Calibri" panose="020F0502020204030204" pitchFamily="34" charset="0"/>
                </a:rPr>
                <a:t>  </a:t>
              </a:r>
              <a:r>
                <a:rPr lang="en-GB" sz="4800" b="1" dirty="0">
                  <a:solidFill>
                    <a:srgbClr val="00B050"/>
                  </a:solidFill>
                  <a:cs typeface="Calibri" panose="020F0502020204030204" pitchFamily="34" charset="0"/>
                </a:rPr>
                <a:t>H</a:t>
              </a:r>
              <a:r>
                <a:rPr lang="en-GB" sz="4800" b="1" baseline="-25000" dirty="0">
                  <a:solidFill>
                    <a:srgbClr val="00B050"/>
                  </a:solidFill>
                  <a:cs typeface="Calibri" panose="020F0502020204030204" pitchFamily="34" charset="0"/>
                </a:rPr>
                <a:t>2</a:t>
              </a:r>
            </a:p>
          </p:txBody>
        </p:sp>
        <p:cxnSp>
          <p:nvCxnSpPr>
            <p:cNvPr id="59" name="Straight Arrow Connector 58">
              <a:extLst>
                <a:ext uri="{FF2B5EF4-FFF2-40B4-BE49-F238E27FC236}">
                  <a16:creationId xmlns:a16="http://schemas.microsoft.com/office/drawing/2014/main" id="{01E1CF2C-F55F-4C9D-83ED-DEE4E7CEBE16}"/>
                </a:ext>
              </a:extLst>
            </p:cNvPr>
            <p:cNvCxnSpPr>
              <a:cxnSpLocks/>
            </p:cNvCxnSpPr>
            <p:nvPr/>
          </p:nvCxnSpPr>
          <p:spPr>
            <a:xfrm>
              <a:off x="2685474" y="980671"/>
              <a:ext cx="381398"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60" name="TextBox 59">
            <a:extLst>
              <a:ext uri="{FF2B5EF4-FFF2-40B4-BE49-F238E27FC236}">
                <a16:creationId xmlns:a16="http://schemas.microsoft.com/office/drawing/2014/main" id="{BF0889ED-11F4-4C80-A076-61C02C05BA3F}"/>
              </a:ext>
            </a:extLst>
          </p:cNvPr>
          <p:cNvSpPr txBox="1"/>
          <p:nvPr/>
        </p:nvSpPr>
        <p:spPr>
          <a:xfrm>
            <a:off x="3021688" y="3212810"/>
            <a:ext cx="653627" cy="830997"/>
          </a:xfrm>
          <a:prstGeom prst="rect">
            <a:avLst/>
          </a:prstGeom>
          <a:noFill/>
        </p:spPr>
        <p:txBody>
          <a:bodyPr wrap="square">
            <a:spAutoFit/>
          </a:bodyPr>
          <a:lstStyle/>
          <a:p>
            <a:r>
              <a:rPr lang="en-GB" sz="4800" b="1" dirty="0">
                <a:solidFill>
                  <a:srgbClr val="00B0F0"/>
                </a:solidFill>
                <a:cs typeface="Calibri" panose="020F0502020204030204" pitchFamily="34" charset="0"/>
              </a:rPr>
              <a:t>2 </a:t>
            </a:r>
            <a:endParaRPr lang="en-GB" sz="4800" dirty="0"/>
          </a:p>
        </p:txBody>
      </p:sp>
      <p:sp>
        <p:nvSpPr>
          <p:cNvPr id="23" name="TextBox 22">
            <a:extLst>
              <a:ext uri="{FF2B5EF4-FFF2-40B4-BE49-F238E27FC236}">
                <a16:creationId xmlns:a16="http://schemas.microsoft.com/office/drawing/2014/main" id="{3F3B33DE-0A28-407B-83C7-EB86D3FD0BEE}"/>
              </a:ext>
            </a:extLst>
          </p:cNvPr>
          <p:cNvSpPr txBox="1"/>
          <p:nvPr/>
        </p:nvSpPr>
        <p:spPr>
          <a:xfrm>
            <a:off x="1073124" y="6021288"/>
            <a:ext cx="10927532" cy="646331"/>
          </a:xfrm>
          <a:prstGeom prst="rect">
            <a:avLst/>
          </a:prstGeom>
          <a:noFill/>
        </p:spPr>
        <p:txBody>
          <a:bodyPr wrap="square" rtlCol="0">
            <a:spAutoFit/>
          </a:bodyPr>
          <a:lstStyle/>
          <a:p>
            <a:r>
              <a:rPr lang="en-GB" dirty="0"/>
              <a:t>Stoichiometric coefficients (here: 2, 2, 2, 1) multiplying the chemical formula in any balanced chemical equation tell us the relative number of moles of each substance that reacts or is produced in the reaction</a:t>
            </a:r>
          </a:p>
        </p:txBody>
      </p:sp>
    </p:spTree>
    <p:extLst>
      <p:ext uri="{BB962C8B-B14F-4D97-AF65-F5344CB8AC3E}">
        <p14:creationId xmlns:p14="http://schemas.microsoft.com/office/powerpoint/2010/main" val="336378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1" grpId="0"/>
      <p:bldP spid="22" grpId="0"/>
      <p:bldP spid="8" grpId="0"/>
      <p:bldP spid="25" grpId="0"/>
      <p:bldP spid="27" grpId="0"/>
      <p:bldP spid="39" grpId="0"/>
      <p:bldP spid="40" grpId="0"/>
      <p:bldP spid="41" grpId="0"/>
      <p:bldP spid="42" grpId="0"/>
      <p:bldP spid="55" grpId="0"/>
      <p:bldP spid="56" grpId="0"/>
      <p:bldP spid="60" grpId="0"/>
      <p:bldP spid="2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6F36-A496-436D-B056-E36825445F1E}"/>
              </a:ext>
            </a:extLst>
          </p:cNvPr>
          <p:cNvSpPr>
            <a:spLocks noGrp="1"/>
          </p:cNvSpPr>
          <p:nvPr>
            <p:ph type="title"/>
          </p:nvPr>
        </p:nvSpPr>
        <p:spPr>
          <a:xfrm>
            <a:off x="913775" y="0"/>
            <a:ext cx="10364451" cy="839580"/>
          </a:xfrm>
        </p:spPr>
        <p:txBody>
          <a:bodyPr/>
          <a:lstStyle/>
          <a:p>
            <a:r>
              <a:rPr lang="en-GB" dirty="0"/>
              <a:t>Why moles not mass?</a:t>
            </a:r>
          </a:p>
        </p:txBody>
      </p:sp>
      <p:pic>
        <p:nvPicPr>
          <p:cNvPr id="3" name="Picture 2">
            <a:extLst>
              <a:ext uri="{FF2B5EF4-FFF2-40B4-BE49-F238E27FC236}">
                <a16:creationId xmlns:a16="http://schemas.microsoft.com/office/drawing/2014/main" id="{EBF56191-92A9-4863-8E4D-70585FBCF5A4}"/>
              </a:ext>
            </a:extLst>
          </p:cNvPr>
          <p:cNvPicPr>
            <a:picLocks noChangeAspect="1"/>
          </p:cNvPicPr>
          <p:nvPr/>
        </p:nvPicPr>
        <p:blipFill>
          <a:blip r:embed="rId3"/>
          <a:stretch>
            <a:fillRect/>
          </a:stretch>
        </p:blipFill>
        <p:spPr>
          <a:xfrm>
            <a:off x="762758" y="895185"/>
            <a:ext cx="10803166" cy="4969457"/>
          </a:xfrm>
          <a:prstGeom prst="rect">
            <a:avLst/>
          </a:prstGeom>
        </p:spPr>
      </p:pic>
      <p:sp>
        <p:nvSpPr>
          <p:cNvPr id="6" name="TextBox 5">
            <a:extLst>
              <a:ext uri="{FF2B5EF4-FFF2-40B4-BE49-F238E27FC236}">
                <a16:creationId xmlns:a16="http://schemas.microsoft.com/office/drawing/2014/main" id="{C1D17688-7951-4DFB-A72B-844E59C3E796}"/>
              </a:ext>
            </a:extLst>
          </p:cNvPr>
          <p:cNvSpPr txBox="1"/>
          <p:nvPr/>
        </p:nvSpPr>
        <p:spPr>
          <a:xfrm>
            <a:off x="8325365" y="5920247"/>
            <a:ext cx="3240559" cy="283525"/>
          </a:xfrm>
          <a:prstGeom prst="rect">
            <a:avLst/>
          </a:prstGeom>
          <a:noFill/>
        </p:spPr>
        <p:txBody>
          <a:bodyPr wrap="square">
            <a:spAutoFit/>
          </a:bodyPr>
          <a:lstStyle/>
          <a:p>
            <a:r>
              <a:rPr lang="en-GB" sz="1200" dirty="0"/>
              <a:t>https://chemistrymadesimple.net/episode/15/</a:t>
            </a:r>
          </a:p>
        </p:txBody>
      </p:sp>
    </p:spTree>
    <p:extLst>
      <p:ext uri="{BB962C8B-B14F-4D97-AF65-F5344CB8AC3E}">
        <p14:creationId xmlns:p14="http://schemas.microsoft.com/office/powerpoint/2010/main" val="2823584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47FF1A-8B41-4A9A-87F3-344594368C6C}"/>
              </a:ext>
            </a:extLst>
          </p:cNvPr>
          <p:cNvSpPr txBox="1"/>
          <p:nvPr/>
        </p:nvSpPr>
        <p:spPr>
          <a:xfrm>
            <a:off x="335360" y="827503"/>
            <a:ext cx="10729192" cy="1077218"/>
          </a:xfrm>
          <a:prstGeom prst="rect">
            <a:avLst/>
          </a:prstGeom>
          <a:noFill/>
        </p:spPr>
        <p:txBody>
          <a:bodyPr wrap="square" rtlCol="0">
            <a:spAutoFit/>
          </a:bodyPr>
          <a:lstStyle/>
          <a:p>
            <a:r>
              <a:rPr lang="en-GB" sz="3200" dirty="0">
                <a:solidFill>
                  <a:srgbClr val="00B0F0"/>
                </a:solidFill>
                <a:cs typeface="Calibri" panose="020F0502020204030204" pitchFamily="34" charset="0"/>
              </a:rPr>
              <a:t>Propane gas burns in oxygen gas to give water vapor and carbon dioxide gas.</a:t>
            </a:r>
          </a:p>
        </p:txBody>
      </p:sp>
      <p:sp>
        <p:nvSpPr>
          <p:cNvPr id="10" name="TextBox 9">
            <a:extLst>
              <a:ext uri="{FF2B5EF4-FFF2-40B4-BE49-F238E27FC236}">
                <a16:creationId xmlns:a16="http://schemas.microsoft.com/office/drawing/2014/main" id="{F3A78069-DA06-447A-BEEE-AF42F6C10DDD}"/>
              </a:ext>
            </a:extLst>
          </p:cNvPr>
          <p:cNvSpPr txBox="1"/>
          <p:nvPr/>
        </p:nvSpPr>
        <p:spPr>
          <a:xfrm>
            <a:off x="1509768" y="1933434"/>
            <a:ext cx="8280920" cy="584775"/>
          </a:xfrm>
          <a:prstGeom prst="rect">
            <a:avLst/>
          </a:prstGeom>
          <a:noFill/>
        </p:spPr>
        <p:txBody>
          <a:bodyPr wrap="square" rtlCol="0">
            <a:spAutoFit/>
          </a:bodyPr>
          <a:lstStyle/>
          <a:p>
            <a:r>
              <a:rPr lang="en-GB" sz="3200" dirty="0">
                <a:cs typeface="Calibri" panose="020F0502020204030204" pitchFamily="34" charset="0"/>
              </a:rPr>
              <a:t>This is a </a:t>
            </a:r>
            <a:r>
              <a:rPr lang="en-GB" sz="3200" dirty="0">
                <a:solidFill>
                  <a:srgbClr val="FF0000"/>
                </a:solidFill>
                <a:cs typeface="Calibri" panose="020F0502020204030204" pitchFamily="34" charset="0"/>
              </a:rPr>
              <a:t>MACROSCOPIC </a:t>
            </a:r>
            <a:r>
              <a:rPr lang="en-GB" sz="3200" dirty="0">
                <a:cs typeface="Calibri" panose="020F0502020204030204" pitchFamily="34" charset="0"/>
              </a:rPr>
              <a:t>description</a:t>
            </a:r>
          </a:p>
        </p:txBody>
      </p:sp>
      <p:sp>
        <p:nvSpPr>
          <p:cNvPr id="11" name="TextBox 10">
            <a:extLst>
              <a:ext uri="{FF2B5EF4-FFF2-40B4-BE49-F238E27FC236}">
                <a16:creationId xmlns:a16="http://schemas.microsoft.com/office/drawing/2014/main" id="{BCCCA1FD-7996-48BE-AF3B-82283EF83AE1}"/>
              </a:ext>
            </a:extLst>
          </p:cNvPr>
          <p:cNvSpPr txBox="1"/>
          <p:nvPr/>
        </p:nvSpPr>
        <p:spPr>
          <a:xfrm>
            <a:off x="1562723" y="2503111"/>
            <a:ext cx="4806876" cy="584775"/>
          </a:xfrm>
          <a:prstGeom prst="rect">
            <a:avLst/>
          </a:prstGeom>
          <a:noFill/>
        </p:spPr>
        <p:txBody>
          <a:bodyPr wrap="square" rtlCol="0">
            <a:spAutoFit/>
          </a:bodyPr>
          <a:lstStyle/>
          <a:p>
            <a:r>
              <a:rPr lang="en-GB" sz="3200" dirty="0">
                <a:cs typeface="Calibri" panose="020F0502020204030204" pitchFamily="34" charset="0"/>
              </a:rPr>
              <a:t>At the </a:t>
            </a:r>
            <a:r>
              <a:rPr lang="en-GB" sz="3200" dirty="0" err="1">
                <a:cs typeface="Calibri" panose="020F0502020204030204" pitchFamily="34" charset="0"/>
              </a:rPr>
              <a:t>submicroscopic</a:t>
            </a:r>
            <a:r>
              <a:rPr lang="en-GB" sz="3200" dirty="0">
                <a:cs typeface="Calibri" panose="020F0502020204030204" pitchFamily="34" charset="0"/>
              </a:rPr>
              <a:t> level: </a:t>
            </a:r>
          </a:p>
        </p:txBody>
      </p:sp>
      <p:sp>
        <p:nvSpPr>
          <p:cNvPr id="2" name="TextBox 1">
            <a:extLst>
              <a:ext uri="{FF2B5EF4-FFF2-40B4-BE49-F238E27FC236}">
                <a16:creationId xmlns:a16="http://schemas.microsoft.com/office/drawing/2014/main" id="{DAC2B066-F4DB-4A0F-BBDB-90FC2D3AD40E}"/>
              </a:ext>
            </a:extLst>
          </p:cNvPr>
          <p:cNvSpPr txBox="1"/>
          <p:nvPr/>
        </p:nvSpPr>
        <p:spPr>
          <a:xfrm>
            <a:off x="791766" y="3200150"/>
            <a:ext cx="11521280" cy="584775"/>
          </a:xfrm>
          <a:prstGeom prst="rect">
            <a:avLst/>
          </a:prstGeom>
          <a:noFill/>
        </p:spPr>
        <p:txBody>
          <a:bodyPr wrap="square" rtlCol="0">
            <a:spAutoFit/>
          </a:bodyPr>
          <a:lstStyle/>
          <a:p>
            <a:r>
              <a:rPr lang="en-GB" sz="3200" dirty="0">
                <a:cs typeface="Calibri" panose="020F0502020204030204" pitchFamily="34" charset="0"/>
              </a:rPr>
              <a:t>C</a:t>
            </a:r>
            <a:r>
              <a:rPr lang="en-GB" sz="3200" baseline="-25000" dirty="0">
                <a:cs typeface="Calibri" panose="020F0502020204030204" pitchFamily="34" charset="0"/>
              </a:rPr>
              <a:t>3</a:t>
            </a:r>
            <a:r>
              <a:rPr lang="en-GB" sz="3200" dirty="0">
                <a:cs typeface="Calibri" panose="020F0502020204030204" pitchFamily="34" charset="0"/>
              </a:rPr>
              <a:t>H</a:t>
            </a:r>
            <a:r>
              <a:rPr lang="en-GB" sz="3200" baseline="-25000" dirty="0">
                <a:cs typeface="Calibri" panose="020F0502020204030204" pitchFamily="34" charset="0"/>
              </a:rPr>
              <a:t>8</a:t>
            </a:r>
            <a:r>
              <a:rPr lang="en-GB" sz="3200" dirty="0">
                <a:cs typeface="Calibri" panose="020F0502020204030204" pitchFamily="34" charset="0"/>
              </a:rPr>
              <a:t> (g)    +          O</a:t>
            </a:r>
            <a:r>
              <a:rPr lang="en-GB" sz="3200" baseline="-25000" dirty="0">
                <a:cs typeface="Calibri" panose="020F0502020204030204" pitchFamily="34" charset="0"/>
              </a:rPr>
              <a:t>2 </a:t>
            </a:r>
            <a:r>
              <a:rPr lang="en-GB" sz="3200" dirty="0">
                <a:cs typeface="Calibri" panose="020F0502020204030204" pitchFamily="34" charset="0"/>
              </a:rPr>
              <a:t>(g)	            H</a:t>
            </a:r>
            <a:r>
              <a:rPr lang="en-GB" sz="3200" baseline="-25000" dirty="0">
                <a:cs typeface="Calibri" panose="020F0502020204030204" pitchFamily="34" charset="0"/>
              </a:rPr>
              <a:t>2</a:t>
            </a:r>
            <a:r>
              <a:rPr lang="en-GB" sz="3200" dirty="0">
                <a:cs typeface="Calibri" panose="020F0502020204030204" pitchFamily="34" charset="0"/>
              </a:rPr>
              <a:t>O (g)    +       CO</a:t>
            </a:r>
            <a:r>
              <a:rPr lang="en-GB" sz="3200" baseline="-25000" dirty="0">
                <a:cs typeface="Calibri" panose="020F0502020204030204" pitchFamily="34" charset="0"/>
              </a:rPr>
              <a:t>2  </a:t>
            </a:r>
            <a:r>
              <a:rPr lang="en-GB" sz="3200" dirty="0">
                <a:cs typeface="Calibri" panose="020F0502020204030204" pitchFamily="34" charset="0"/>
              </a:rPr>
              <a:t>(g)</a:t>
            </a:r>
            <a:endParaRPr lang="en-GB" sz="3200" baseline="-25000" dirty="0">
              <a:cs typeface="Calibri" panose="020F0502020204030204" pitchFamily="34" charset="0"/>
            </a:endParaRPr>
          </a:p>
        </p:txBody>
      </p:sp>
      <p:sp>
        <p:nvSpPr>
          <p:cNvPr id="4" name="TextBox 3">
            <a:extLst>
              <a:ext uri="{FF2B5EF4-FFF2-40B4-BE49-F238E27FC236}">
                <a16:creationId xmlns:a16="http://schemas.microsoft.com/office/drawing/2014/main" id="{B242D0E4-C696-4D64-9E0B-2126F7149CB1}"/>
              </a:ext>
            </a:extLst>
          </p:cNvPr>
          <p:cNvSpPr txBox="1"/>
          <p:nvPr/>
        </p:nvSpPr>
        <p:spPr>
          <a:xfrm>
            <a:off x="7368289" y="3947726"/>
            <a:ext cx="926857"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 3</a:t>
            </a:r>
            <a:endParaRPr lang="en-GB" sz="3200" dirty="0">
              <a:cs typeface="Calibri" panose="020F0502020204030204" pitchFamily="34" charset="0"/>
            </a:endParaRPr>
          </a:p>
        </p:txBody>
      </p:sp>
      <p:sp>
        <p:nvSpPr>
          <p:cNvPr id="13" name="TextBox 12">
            <a:extLst>
              <a:ext uri="{FF2B5EF4-FFF2-40B4-BE49-F238E27FC236}">
                <a16:creationId xmlns:a16="http://schemas.microsoft.com/office/drawing/2014/main" id="{395B25AF-050C-428D-97F4-33A5BB2F947E}"/>
              </a:ext>
            </a:extLst>
          </p:cNvPr>
          <p:cNvSpPr txBox="1"/>
          <p:nvPr/>
        </p:nvSpPr>
        <p:spPr>
          <a:xfrm>
            <a:off x="9216398" y="3200150"/>
            <a:ext cx="752129"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3   </a:t>
            </a:r>
            <a:endParaRPr lang="en-GB" sz="3200" dirty="0">
              <a:cs typeface="Calibri" panose="020F0502020204030204" pitchFamily="34" charset="0"/>
            </a:endParaRPr>
          </a:p>
        </p:txBody>
      </p:sp>
      <p:sp>
        <p:nvSpPr>
          <p:cNvPr id="14" name="TextBox 13">
            <a:extLst>
              <a:ext uri="{FF2B5EF4-FFF2-40B4-BE49-F238E27FC236}">
                <a16:creationId xmlns:a16="http://schemas.microsoft.com/office/drawing/2014/main" id="{7098C16F-B219-414C-96CA-68022BE67BAC}"/>
              </a:ext>
            </a:extLst>
          </p:cNvPr>
          <p:cNvSpPr txBox="1"/>
          <p:nvPr/>
        </p:nvSpPr>
        <p:spPr>
          <a:xfrm>
            <a:off x="7414305" y="4608055"/>
            <a:ext cx="926857"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 8</a:t>
            </a:r>
            <a:endParaRPr lang="en-GB" sz="3200" dirty="0">
              <a:cs typeface="Calibri" panose="020F0502020204030204" pitchFamily="34" charset="0"/>
            </a:endParaRPr>
          </a:p>
        </p:txBody>
      </p:sp>
      <p:sp>
        <p:nvSpPr>
          <p:cNvPr id="15" name="TextBox 14">
            <a:extLst>
              <a:ext uri="{FF2B5EF4-FFF2-40B4-BE49-F238E27FC236}">
                <a16:creationId xmlns:a16="http://schemas.microsoft.com/office/drawing/2014/main" id="{D0FD4B40-01EC-4114-8104-99F93A7E696D}"/>
              </a:ext>
            </a:extLst>
          </p:cNvPr>
          <p:cNvSpPr txBox="1"/>
          <p:nvPr/>
        </p:nvSpPr>
        <p:spPr>
          <a:xfrm flipH="1">
            <a:off x="6445933" y="3223744"/>
            <a:ext cx="367408" cy="584775"/>
          </a:xfrm>
          <a:prstGeom prst="rect">
            <a:avLst/>
          </a:prstGeom>
          <a:noFill/>
        </p:spPr>
        <p:txBody>
          <a:bodyPr wrap="square" rtlCol="0">
            <a:spAutoFit/>
          </a:bodyPr>
          <a:lstStyle/>
          <a:p>
            <a:r>
              <a:rPr lang="en-GB" sz="3200" dirty="0">
                <a:cs typeface="Calibri" panose="020F0502020204030204" pitchFamily="34" charset="0"/>
              </a:rPr>
              <a:t>4</a:t>
            </a:r>
          </a:p>
        </p:txBody>
      </p:sp>
      <p:sp>
        <p:nvSpPr>
          <p:cNvPr id="16" name="TextBox 15">
            <a:extLst>
              <a:ext uri="{FF2B5EF4-FFF2-40B4-BE49-F238E27FC236}">
                <a16:creationId xmlns:a16="http://schemas.microsoft.com/office/drawing/2014/main" id="{075CF99D-DACE-4C86-97AD-40B2CD262280}"/>
              </a:ext>
            </a:extLst>
          </p:cNvPr>
          <p:cNvSpPr txBox="1"/>
          <p:nvPr/>
        </p:nvSpPr>
        <p:spPr>
          <a:xfrm>
            <a:off x="1509768" y="5218608"/>
            <a:ext cx="1152880"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 10</a:t>
            </a:r>
            <a:endParaRPr lang="en-GB" sz="3200" dirty="0">
              <a:cs typeface="Calibri" panose="020F0502020204030204" pitchFamily="34" charset="0"/>
            </a:endParaRPr>
          </a:p>
        </p:txBody>
      </p:sp>
      <p:sp>
        <p:nvSpPr>
          <p:cNvPr id="17" name="TextBox 16">
            <a:extLst>
              <a:ext uri="{FF2B5EF4-FFF2-40B4-BE49-F238E27FC236}">
                <a16:creationId xmlns:a16="http://schemas.microsoft.com/office/drawing/2014/main" id="{9CBB78C8-F19B-4561-8BB4-0E77B762891C}"/>
              </a:ext>
            </a:extLst>
          </p:cNvPr>
          <p:cNvSpPr txBox="1"/>
          <p:nvPr/>
        </p:nvSpPr>
        <p:spPr>
          <a:xfrm>
            <a:off x="7414305" y="5173513"/>
            <a:ext cx="1152880"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 10</a:t>
            </a:r>
            <a:endParaRPr lang="en-GB" sz="3200" dirty="0">
              <a:cs typeface="Calibri" panose="020F0502020204030204" pitchFamily="34" charset="0"/>
            </a:endParaRPr>
          </a:p>
        </p:txBody>
      </p:sp>
      <p:sp>
        <p:nvSpPr>
          <p:cNvPr id="18" name="TextBox 17">
            <a:extLst>
              <a:ext uri="{FF2B5EF4-FFF2-40B4-BE49-F238E27FC236}">
                <a16:creationId xmlns:a16="http://schemas.microsoft.com/office/drawing/2014/main" id="{17A2972C-958F-4BAF-851E-9B4D7A096979}"/>
              </a:ext>
            </a:extLst>
          </p:cNvPr>
          <p:cNvSpPr txBox="1"/>
          <p:nvPr/>
        </p:nvSpPr>
        <p:spPr>
          <a:xfrm>
            <a:off x="3723831" y="3197404"/>
            <a:ext cx="410690" cy="584775"/>
          </a:xfrm>
          <a:prstGeom prst="rect">
            <a:avLst/>
          </a:prstGeom>
          <a:noFill/>
        </p:spPr>
        <p:txBody>
          <a:bodyPr wrap="none" rtlCol="0">
            <a:spAutoFit/>
          </a:bodyPr>
          <a:lstStyle/>
          <a:p>
            <a:r>
              <a:rPr lang="en-GB" sz="3200" dirty="0">
                <a:cs typeface="Calibri" panose="020F0502020204030204" pitchFamily="34" charset="0"/>
                <a:sym typeface="Wingdings" panose="05000000000000000000" pitchFamily="2" charset="2"/>
              </a:rPr>
              <a:t>5</a:t>
            </a:r>
            <a:endParaRPr lang="en-GB" sz="3200" dirty="0">
              <a:cs typeface="Calibri" panose="020F0502020204030204" pitchFamily="34" charset="0"/>
            </a:endParaRPr>
          </a:p>
        </p:txBody>
      </p:sp>
      <p:sp>
        <p:nvSpPr>
          <p:cNvPr id="19" name="TextBox 18">
            <a:extLst>
              <a:ext uri="{FF2B5EF4-FFF2-40B4-BE49-F238E27FC236}">
                <a16:creationId xmlns:a16="http://schemas.microsoft.com/office/drawing/2014/main" id="{DAC354A2-DD83-443A-8C1F-EA54296EF998}"/>
              </a:ext>
            </a:extLst>
          </p:cNvPr>
          <p:cNvSpPr txBox="1"/>
          <p:nvPr/>
        </p:nvSpPr>
        <p:spPr>
          <a:xfrm>
            <a:off x="207845" y="3819442"/>
            <a:ext cx="500458" cy="1958165"/>
          </a:xfrm>
          <a:prstGeom prst="rect">
            <a:avLst/>
          </a:prstGeom>
          <a:noFill/>
        </p:spPr>
        <p:txBody>
          <a:bodyPr wrap="none" rtlCol="0">
            <a:spAutoFit/>
          </a:bodyPr>
          <a:lstStyle/>
          <a:p>
            <a:pPr>
              <a:lnSpc>
                <a:spcPct val="130000"/>
              </a:lnSpc>
            </a:pPr>
            <a:r>
              <a:rPr lang="en-GB" sz="3200" dirty="0">
                <a:cs typeface="Calibri" panose="020F0502020204030204" pitchFamily="34" charset="0"/>
              </a:rPr>
              <a:t>C</a:t>
            </a:r>
          </a:p>
          <a:p>
            <a:pPr>
              <a:lnSpc>
                <a:spcPct val="130000"/>
              </a:lnSpc>
            </a:pPr>
            <a:r>
              <a:rPr lang="en-GB" sz="3200" dirty="0">
                <a:cs typeface="Calibri" panose="020F0502020204030204" pitchFamily="34" charset="0"/>
              </a:rPr>
              <a:t>H</a:t>
            </a:r>
          </a:p>
          <a:p>
            <a:pPr>
              <a:lnSpc>
                <a:spcPct val="130000"/>
              </a:lnSpc>
            </a:pPr>
            <a:r>
              <a:rPr lang="en-GB" sz="3200" dirty="0">
                <a:cs typeface="Calibri" panose="020F0502020204030204" pitchFamily="34" charset="0"/>
              </a:rPr>
              <a:t>O</a:t>
            </a:r>
          </a:p>
        </p:txBody>
      </p:sp>
      <p:sp>
        <p:nvSpPr>
          <p:cNvPr id="20" name="TextBox 19">
            <a:extLst>
              <a:ext uri="{FF2B5EF4-FFF2-40B4-BE49-F238E27FC236}">
                <a16:creationId xmlns:a16="http://schemas.microsoft.com/office/drawing/2014/main" id="{0BAF4A87-668C-4AA4-AFC1-D4BFDAA216DE}"/>
              </a:ext>
            </a:extLst>
          </p:cNvPr>
          <p:cNvSpPr txBox="1"/>
          <p:nvPr/>
        </p:nvSpPr>
        <p:spPr>
          <a:xfrm>
            <a:off x="924564" y="3908182"/>
            <a:ext cx="752129" cy="584775"/>
          </a:xfrm>
          <a:prstGeom prst="rect">
            <a:avLst/>
          </a:prstGeom>
          <a:noFill/>
        </p:spPr>
        <p:txBody>
          <a:bodyPr wrap="none" rtlCol="0">
            <a:spAutoFit/>
          </a:bodyPr>
          <a:lstStyle/>
          <a:p>
            <a:r>
              <a:rPr lang="en-GB" sz="3200" dirty="0">
                <a:cs typeface="Calibri" panose="020F0502020204030204" pitchFamily="34" charset="0"/>
              </a:rPr>
              <a:t>3   </a:t>
            </a:r>
          </a:p>
        </p:txBody>
      </p:sp>
      <p:sp>
        <p:nvSpPr>
          <p:cNvPr id="21" name="TextBox 20">
            <a:extLst>
              <a:ext uri="{FF2B5EF4-FFF2-40B4-BE49-F238E27FC236}">
                <a16:creationId xmlns:a16="http://schemas.microsoft.com/office/drawing/2014/main" id="{C5EE4DD2-DC9A-4954-ABA2-8748433AB1B4}"/>
              </a:ext>
            </a:extLst>
          </p:cNvPr>
          <p:cNvSpPr txBox="1"/>
          <p:nvPr/>
        </p:nvSpPr>
        <p:spPr>
          <a:xfrm>
            <a:off x="925049" y="4588738"/>
            <a:ext cx="410690" cy="584775"/>
          </a:xfrm>
          <a:prstGeom prst="rect">
            <a:avLst/>
          </a:prstGeom>
          <a:noFill/>
        </p:spPr>
        <p:txBody>
          <a:bodyPr wrap="none" rtlCol="0">
            <a:spAutoFit/>
          </a:bodyPr>
          <a:lstStyle/>
          <a:p>
            <a:r>
              <a:rPr lang="en-GB" sz="3200" dirty="0">
                <a:cs typeface="Calibri" panose="020F0502020204030204" pitchFamily="34" charset="0"/>
              </a:rPr>
              <a:t>8</a:t>
            </a:r>
          </a:p>
        </p:txBody>
      </p:sp>
      <p:sp>
        <p:nvSpPr>
          <p:cNvPr id="22" name="TextBox 21">
            <a:extLst>
              <a:ext uri="{FF2B5EF4-FFF2-40B4-BE49-F238E27FC236}">
                <a16:creationId xmlns:a16="http://schemas.microsoft.com/office/drawing/2014/main" id="{ED021A87-92E9-4B3B-AB79-17ACAE6CADA2}"/>
              </a:ext>
            </a:extLst>
          </p:cNvPr>
          <p:cNvSpPr txBox="1"/>
          <p:nvPr/>
        </p:nvSpPr>
        <p:spPr>
          <a:xfrm>
            <a:off x="924564" y="5192832"/>
            <a:ext cx="410690" cy="584775"/>
          </a:xfrm>
          <a:prstGeom prst="rect">
            <a:avLst/>
          </a:prstGeom>
          <a:noFill/>
        </p:spPr>
        <p:txBody>
          <a:bodyPr wrap="none" rtlCol="0">
            <a:spAutoFit/>
          </a:bodyPr>
          <a:lstStyle/>
          <a:p>
            <a:r>
              <a:rPr lang="en-GB" sz="3200" dirty="0">
                <a:cs typeface="Calibri" panose="020F0502020204030204" pitchFamily="34" charset="0"/>
              </a:rPr>
              <a:t>2</a:t>
            </a:r>
          </a:p>
        </p:txBody>
      </p:sp>
      <p:sp>
        <p:nvSpPr>
          <p:cNvPr id="23" name="TextBox 22">
            <a:extLst>
              <a:ext uri="{FF2B5EF4-FFF2-40B4-BE49-F238E27FC236}">
                <a16:creationId xmlns:a16="http://schemas.microsoft.com/office/drawing/2014/main" id="{D1B2B400-2073-451C-9EC6-AA8F980EC1F1}"/>
              </a:ext>
            </a:extLst>
          </p:cNvPr>
          <p:cNvSpPr txBox="1"/>
          <p:nvPr/>
        </p:nvSpPr>
        <p:spPr>
          <a:xfrm>
            <a:off x="6957599" y="5192832"/>
            <a:ext cx="410690" cy="584775"/>
          </a:xfrm>
          <a:prstGeom prst="rect">
            <a:avLst/>
          </a:prstGeom>
          <a:noFill/>
        </p:spPr>
        <p:txBody>
          <a:bodyPr wrap="none" rtlCol="0">
            <a:spAutoFit/>
          </a:bodyPr>
          <a:lstStyle/>
          <a:p>
            <a:r>
              <a:rPr lang="en-GB" sz="3200" dirty="0">
                <a:cs typeface="Calibri" panose="020F0502020204030204" pitchFamily="34" charset="0"/>
              </a:rPr>
              <a:t>3</a:t>
            </a:r>
          </a:p>
        </p:txBody>
      </p:sp>
      <p:sp>
        <p:nvSpPr>
          <p:cNvPr id="25" name="TextBox 24">
            <a:extLst>
              <a:ext uri="{FF2B5EF4-FFF2-40B4-BE49-F238E27FC236}">
                <a16:creationId xmlns:a16="http://schemas.microsoft.com/office/drawing/2014/main" id="{B9C45A9E-B3FC-4810-B6E3-74CD06F69312}"/>
              </a:ext>
            </a:extLst>
          </p:cNvPr>
          <p:cNvSpPr txBox="1"/>
          <p:nvPr/>
        </p:nvSpPr>
        <p:spPr>
          <a:xfrm>
            <a:off x="6932599" y="4608056"/>
            <a:ext cx="247717" cy="584775"/>
          </a:xfrm>
          <a:prstGeom prst="rect">
            <a:avLst/>
          </a:prstGeom>
          <a:noFill/>
        </p:spPr>
        <p:txBody>
          <a:bodyPr wrap="square" rtlCol="0">
            <a:spAutoFit/>
          </a:bodyPr>
          <a:lstStyle/>
          <a:p>
            <a:r>
              <a:rPr lang="en-GB" sz="3200" dirty="0">
                <a:cs typeface="Calibri" panose="020F0502020204030204" pitchFamily="34" charset="0"/>
              </a:rPr>
              <a:t>2</a:t>
            </a:r>
          </a:p>
        </p:txBody>
      </p:sp>
      <p:sp>
        <p:nvSpPr>
          <p:cNvPr id="28" name="TextBox 27">
            <a:extLst>
              <a:ext uri="{FF2B5EF4-FFF2-40B4-BE49-F238E27FC236}">
                <a16:creationId xmlns:a16="http://schemas.microsoft.com/office/drawing/2014/main" id="{C999FA1F-0981-4C04-AB69-6E8AB0F4B1CE}"/>
              </a:ext>
            </a:extLst>
          </p:cNvPr>
          <p:cNvSpPr txBox="1"/>
          <p:nvPr/>
        </p:nvSpPr>
        <p:spPr>
          <a:xfrm>
            <a:off x="6934237" y="3926116"/>
            <a:ext cx="410690" cy="584775"/>
          </a:xfrm>
          <a:prstGeom prst="rect">
            <a:avLst/>
          </a:prstGeom>
          <a:noFill/>
        </p:spPr>
        <p:txBody>
          <a:bodyPr wrap="none" rtlCol="0">
            <a:spAutoFit/>
          </a:bodyPr>
          <a:lstStyle/>
          <a:p>
            <a:r>
              <a:rPr lang="en-GB" sz="3200" dirty="0">
                <a:cs typeface="Calibri" panose="020F0502020204030204" pitchFamily="34" charset="0"/>
              </a:rPr>
              <a:t>1</a:t>
            </a:r>
          </a:p>
        </p:txBody>
      </p:sp>
      <p:cxnSp>
        <p:nvCxnSpPr>
          <p:cNvPr id="29" name="Straight Arrow Connector 28">
            <a:extLst>
              <a:ext uri="{FF2B5EF4-FFF2-40B4-BE49-F238E27FC236}">
                <a16:creationId xmlns:a16="http://schemas.microsoft.com/office/drawing/2014/main" id="{69FD6AC9-A9DD-44C5-8569-C0FBCF8979C6}"/>
              </a:ext>
            </a:extLst>
          </p:cNvPr>
          <p:cNvCxnSpPr>
            <a:cxnSpLocks/>
          </p:cNvCxnSpPr>
          <p:nvPr/>
        </p:nvCxnSpPr>
        <p:spPr>
          <a:xfrm>
            <a:off x="5237640" y="3573016"/>
            <a:ext cx="9246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43234142-31BB-4CA4-8917-C6202862328F}"/>
              </a:ext>
            </a:extLst>
          </p:cNvPr>
          <p:cNvSpPr>
            <a:spLocks noGrp="1"/>
          </p:cNvSpPr>
          <p:nvPr>
            <p:ph type="title"/>
          </p:nvPr>
        </p:nvSpPr>
        <p:spPr>
          <a:xfrm>
            <a:off x="844117" y="39318"/>
            <a:ext cx="10364451" cy="768797"/>
          </a:xfrm>
        </p:spPr>
        <p:txBody>
          <a:bodyPr/>
          <a:lstStyle/>
          <a:p>
            <a:r>
              <a:rPr lang="en-GB" b="1" dirty="0">
                <a:effectLst>
                  <a:outerShdw blurRad="38100" dist="38100" dir="2700000" algn="tl">
                    <a:srgbClr val="000000">
                      <a:alpha val="43137"/>
                    </a:srgbClr>
                  </a:outerShdw>
                </a:effectLst>
              </a:rPr>
              <a:t>Another example</a:t>
            </a:r>
          </a:p>
        </p:txBody>
      </p:sp>
    </p:spTree>
    <p:extLst>
      <p:ext uri="{BB962C8B-B14F-4D97-AF65-F5344CB8AC3E}">
        <p14:creationId xmlns:p14="http://schemas.microsoft.com/office/powerpoint/2010/main" val="155349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14" grpId="0"/>
      <p:bldP spid="15" grpId="0"/>
      <p:bldP spid="16" grpId="0"/>
      <p:bldP spid="17" grpId="0"/>
      <p:bldP spid="18" grpId="0"/>
      <p:bldP spid="20" grpId="0"/>
      <p:bldP spid="21" grpId="0"/>
      <p:bldP spid="22" grpId="0"/>
      <p:bldP spid="23" grpId="0"/>
      <p:bldP spid="25" grpId="0"/>
      <p:bldP spid="2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53A0-D4D0-4387-9240-A6B5C5B4255A}"/>
              </a:ext>
            </a:extLst>
          </p:cNvPr>
          <p:cNvSpPr>
            <a:spLocks noGrp="1"/>
          </p:cNvSpPr>
          <p:nvPr>
            <p:ph type="title"/>
          </p:nvPr>
        </p:nvSpPr>
        <p:spPr>
          <a:xfrm>
            <a:off x="1005215" y="0"/>
            <a:ext cx="10364451" cy="924374"/>
          </a:xfrm>
        </p:spPr>
        <p:txBody>
          <a:bodyPr/>
          <a:lstStyle/>
          <a:p>
            <a:r>
              <a:rPr lang="en-GB" dirty="0"/>
              <a:t>incomplete combustion</a:t>
            </a:r>
          </a:p>
        </p:txBody>
      </p:sp>
      <p:sp>
        <p:nvSpPr>
          <p:cNvPr id="3" name="TextBox 2">
            <a:extLst>
              <a:ext uri="{FF2B5EF4-FFF2-40B4-BE49-F238E27FC236}">
                <a16:creationId xmlns:a16="http://schemas.microsoft.com/office/drawing/2014/main" id="{87DFEC6D-E277-42F1-AE90-13AB4292C3D3}"/>
              </a:ext>
            </a:extLst>
          </p:cNvPr>
          <p:cNvSpPr txBox="1"/>
          <p:nvPr/>
        </p:nvSpPr>
        <p:spPr>
          <a:xfrm>
            <a:off x="2275840" y="883920"/>
            <a:ext cx="9959783" cy="954107"/>
          </a:xfrm>
          <a:prstGeom prst="rect">
            <a:avLst/>
          </a:prstGeom>
          <a:noFill/>
        </p:spPr>
        <p:txBody>
          <a:bodyPr wrap="square" rtlCol="0">
            <a:spAutoFit/>
          </a:bodyPr>
          <a:lstStyle/>
          <a:p>
            <a:r>
              <a:rPr lang="en-GB" sz="2800" b="1" dirty="0">
                <a:solidFill>
                  <a:srgbClr val="0000FF"/>
                </a:solidFill>
              </a:rPr>
              <a:t>If there is a limited amount of oxygen the products of the combustion are CO (carbon monoxide) or C (carbon) </a:t>
            </a:r>
          </a:p>
        </p:txBody>
      </p:sp>
      <p:sp>
        <p:nvSpPr>
          <p:cNvPr id="4" name="TextBox 3">
            <a:extLst>
              <a:ext uri="{FF2B5EF4-FFF2-40B4-BE49-F238E27FC236}">
                <a16:creationId xmlns:a16="http://schemas.microsoft.com/office/drawing/2014/main" id="{87915F00-1226-4588-8581-C8A3003B712F}"/>
              </a:ext>
            </a:extLst>
          </p:cNvPr>
          <p:cNvSpPr txBox="1"/>
          <p:nvPr/>
        </p:nvSpPr>
        <p:spPr>
          <a:xfrm>
            <a:off x="862886" y="2539750"/>
            <a:ext cx="11521280" cy="584775"/>
          </a:xfrm>
          <a:prstGeom prst="rect">
            <a:avLst/>
          </a:prstGeom>
          <a:noFill/>
        </p:spPr>
        <p:txBody>
          <a:bodyPr wrap="square" rtlCol="0">
            <a:spAutoFit/>
          </a:bodyPr>
          <a:lstStyle/>
          <a:p>
            <a:r>
              <a:rPr lang="en-GB" sz="3200" dirty="0">
                <a:cs typeface="Calibri" panose="020F0502020204030204" pitchFamily="34" charset="0"/>
              </a:rPr>
              <a:t>C</a:t>
            </a:r>
            <a:r>
              <a:rPr lang="en-GB" sz="3200" baseline="-25000" dirty="0">
                <a:cs typeface="Calibri" panose="020F0502020204030204" pitchFamily="34" charset="0"/>
              </a:rPr>
              <a:t>3</a:t>
            </a:r>
            <a:r>
              <a:rPr lang="en-GB" sz="3200" dirty="0">
                <a:cs typeface="Calibri" panose="020F0502020204030204" pitchFamily="34" charset="0"/>
              </a:rPr>
              <a:t>H</a:t>
            </a:r>
            <a:r>
              <a:rPr lang="en-GB" sz="3200" baseline="-25000" dirty="0">
                <a:cs typeface="Calibri" panose="020F0502020204030204" pitchFamily="34" charset="0"/>
              </a:rPr>
              <a:t>8</a:t>
            </a:r>
            <a:r>
              <a:rPr lang="en-GB" sz="3200" dirty="0">
                <a:cs typeface="Calibri" panose="020F0502020204030204" pitchFamily="34" charset="0"/>
              </a:rPr>
              <a:t> (g)    +           O</a:t>
            </a:r>
            <a:r>
              <a:rPr lang="en-GB" sz="3200" baseline="-25000" dirty="0">
                <a:cs typeface="Calibri" panose="020F0502020204030204" pitchFamily="34" charset="0"/>
              </a:rPr>
              <a:t>2 </a:t>
            </a:r>
            <a:r>
              <a:rPr lang="en-GB" sz="3200" dirty="0">
                <a:cs typeface="Calibri" panose="020F0502020204030204" pitchFamily="34" charset="0"/>
              </a:rPr>
              <a:t>(g)	              H</a:t>
            </a:r>
            <a:r>
              <a:rPr lang="en-GB" sz="3200" baseline="-25000" dirty="0">
                <a:cs typeface="Calibri" panose="020F0502020204030204" pitchFamily="34" charset="0"/>
              </a:rPr>
              <a:t>2</a:t>
            </a:r>
            <a:r>
              <a:rPr lang="en-GB" sz="3200" dirty="0">
                <a:cs typeface="Calibri" panose="020F0502020204030204" pitchFamily="34" charset="0"/>
              </a:rPr>
              <a:t>O (g)    +         </a:t>
            </a:r>
            <a:r>
              <a:rPr lang="en-GB" sz="3200" b="1" dirty="0">
                <a:cs typeface="Calibri" panose="020F0502020204030204" pitchFamily="34" charset="0"/>
              </a:rPr>
              <a:t>CO</a:t>
            </a:r>
            <a:r>
              <a:rPr lang="en-GB" sz="3200" baseline="-25000" dirty="0">
                <a:cs typeface="Calibri" panose="020F0502020204030204" pitchFamily="34" charset="0"/>
              </a:rPr>
              <a:t>  </a:t>
            </a:r>
            <a:r>
              <a:rPr lang="en-GB" sz="3200" dirty="0">
                <a:cs typeface="Calibri" panose="020F0502020204030204" pitchFamily="34" charset="0"/>
              </a:rPr>
              <a:t>(g)</a:t>
            </a:r>
            <a:endParaRPr lang="en-GB" sz="3200" baseline="-25000" dirty="0">
              <a:cs typeface="Calibri" panose="020F0502020204030204" pitchFamily="34" charset="0"/>
            </a:endParaRPr>
          </a:p>
        </p:txBody>
      </p:sp>
      <p:cxnSp>
        <p:nvCxnSpPr>
          <p:cNvPr id="5" name="Straight Arrow Connector 4">
            <a:extLst>
              <a:ext uri="{FF2B5EF4-FFF2-40B4-BE49-F238E27FC236}">
                <a16:creationId xmlns:a16="http://schemas.microsoft.com/office/drawing/2014/main" id="{EF8720FB-37E9-4A34-BDA5-B595B540B751}"/>
              </a:ext>
            </a:extLst>
          </p:cNvPr>
          <p:cNvCxnSpPr>
            <a:cxnSpLocks/>
          </p:cNvCxnSpPr>
          <p:nvPr/>
        </p:nvCxnSpPr>
        <p:spPr>
          <a:xfrm>
            <a:off x="5633684" y="2844073"/>
            <a:ext cx="9246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00F8B81-9E92-4DE0-8A13-931664A8C436}"/>
              </a:ext>
            </a:extLst>
          </p:cNvPr>
          <p:cNvSpPr txBox="1"/>
          <p:nvPr/>
        </p:nvSpPr>
        <p:spPr>
          <a:xfrm>
            <a:off x="807835" y="4796591"/>
            <a:ext cx="11521280" cy="584775"/>
          </a:xfrm>
          <a:prstGeom prst="rect">
            <a:avLst/>
          </a:prstGeom>
          <a:noFill/>
        </p:spPr>
        <p:txBody>
          <a:bodyPr wrap="square" rtlCol="0">
            <a:spAutoFit/>
          </a:bodyPr>
          <a:lstStyle/>
          <a:p>
            <a:r>
              <a:rPr lang="en-GB" sz="3200" dirty="0">
                <a:cs typeface="Calibri" panose="020F0502020204030204" pitchFamily="34" charset="0"/>
              </a:rPr>
              <a:t>C</a:t>
            </a:r>
            <a:r>
              <a:rPr lang="en-GB" sz="3200" baseline="-25000" dirty="0">
                <a:cs typeface="Calibri" panose="020F0502020204030204" pitchFamily="34" charset="0"/>
              </a:rPr>
              <a:t>3</a:t>
            </a:r>
            <a:r>
              <a:rPr lang="en-GB" sz="3200" dirty="0">
                <a:cs typeface="Calibri" panose="020F0502020204030204" pitchFamily="34" charset="0"/>
              </a:rPr>
              <a:t>H</a:t>
            </a:r>
            <a:r>
              <a:rPr lang="en-GB" sz="3200" baseline="-25000" dirty="0">
                <a:cs typeface="Calibri" panose="020F0502020204030204" pitchFamily="34" charset="0"/>
              </a:rPr>
              <a:t>8</a:t>
            </a:r>
            <a:r>
              <a:rPr lang="en-GB" sz="3200" dirty="0">
                <a:cs typeface="Calibri" panose="020F0502020204030204" pitchFamily="34" charset="0"/>
              </a:rPr>
              <a:t> (g)    +          O</a:t>
            </a:r>
            <a:r>
              <a:rPr lang="en-GB" sz="3200" baseline="-25000" dirty="0">
                <a:cs typeface="Calibri" panose="020F0502020204030204" pitchFamily="34" charset="0"/>
              </a:rPr>
              <a:t>2 </a:t>
            </a:r>
            <a:r>
              <a:rPr lang="en-GB" sz="3200" dirty="0">
                <a:cs typeface="Calibri" panose="020F0502020204030204" pitchFamily="34" charset="0"/>
              </a:rPr>
              <a:t>(g)	              H</a:t>
            </a:r>
            <a:r>
              <a:rPr lang="en-GB" sz="3200" baseline="-25000" dirty="0">
                <a:cs typeface="Calibri" panose="020F0502020204030204" pitchFamily="34" charset="0"/>
              </a:rPr>
              <a:t>2</a:t>
            </a:r>
            <a:r>
              <a:rPr lang="en-GB" sz="3200" dirty="0">
                <a:cs typeface="Calibri" panose="020F0502020204030204" pitchFamily="34" charset="0"/>
              </a:rPr>
              <a:t>O (g)    +        </a:t>
            </a:r>
            <a:r>
              <a:rPr lang="en-GB" sz="3200" b="1" dirty="0">
                <a:cs typeface="Calibri" panose="020F0502020204030204" pitchFamily="34" charset="0"/>
              </a:rPr>
              <a:t>C</a:t>
            </a:r>
            <a:r>
              <a:rPr lang="en-GB" sz="3200" baseline="-25000" dirty="0">
                <a:cs typeface="Calibri" panose="020F0502020204030204" pitchFamily="34" charset="0"/>
              </a:rPr>
              <a:t>  </a:t>
            </a:r>
            <a:r>
              <a:rPr lang="en-GB" sz="3200" dirty="0">
                <a:cs typeface="Calibri" panose="020F0502020204030204" pitchFamily="34" charset="0"/>
              </a:rPr>
              <a:t>(s)</a:t>
            </a:r>
            <a:endParaRPr lang="en-GB" sz="3200" baseline="-25000" dirty="0">
              <a:cs typeface="Calibri" panose="020F0502020204030204" pitchFamily="34" charset="0"/>
            </a:endParaRPr>
          </a:p>
        </p:txBody>
      </p:sp>
      <p:cxnSp>
        <p:nvCxnSpPr>
          <p:cNvPr id="7" name="Straight Arrow Connector 6">
            <a:extLst>
              <a:ext uri="{FF2B5EF4-FFF2-40B4-BE49-F238E27FC236}">
                <a16:creationId xmlns:a16="http://schemas.microsoft.com/office/drawing/2014/main" id="{BCC26886-4ECF-43A9-8600-8D5566A1206A}"/>
              </a:ext>
            </a:extLst>
          </p:cNvPr>
          <p:cNvCxnSpPr>
            <a:cxnSpLocks/>
          </p:cNvCxnSpPr>
          <p:nvPr/>
        </p:nvCxnSpPr>
        <p:spPr>
          <a:xfrm>
            <a:off x="5578632" y="5078091"/>
            <a:ext cx="9246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12EECAA-40DA-42AA-BA49-18A7C3F47FAC}"/>
              </a:ext>
            </a:extLst>
          </p:cNvPr>
          <p:cNvSpPr txBox="1"/>
          <p:nvPr/>
        </p:nvSpPr>
        <p:spPr>
          <a:xfrm>
            <a:off x="862886" y="2551685"/>
            <a:ext cx="11521280" cy="584775"/>
          </a:xfrm>
          <a:prstGeom prst="rect">
            <a:avLst/>
          </a:prstGeom>
          <a:noFill/>
        </p:spPr>
        <p:txBody>
          <a:bodyPr wrap="square" rtlCol="0">
            <a:spAutoFit/>
          </a:bodyPr>
          <a:lstStyle/>
          <a:p>
            <a:r>
              <a:rPr lang="en-GB" sz="3200" dirty="0">
                <a:cs typeface="Calibri" panose="020F0502020204030204" pitchFamily="34" charset="0"/>
              </a:rPr>
              <a:t>                      7/2         	           4                        3 </a:t>
            </a:r>
            <a:endParaRPr lang="en-GB" sz="3200" baseline="-25000" dirty="0">
              <a:cs typeface="Calibri" panose="020F0502020204030204" pitchFamily="34" charset="0"/>
            </a:endParaRPr>
          </a:p>
        </p:txBody>
      </p:sp>
      <p:sp>
        <p:nvSpPr>
          <p:cNvPr id="10" name="TextBox 9">
            <a:extLst>
              <a:ext uri="{FF2B5EF4-FFF2-40B4-BE49-F238E27FC236}">
                <a16:creationId xmlns:a16="http://schemas.microsoft.com/office/drawing/2014/main" id="{2928E868-FA49-417E-B501-7FF94168D326}"/>
              </a:ext>
            </a:extLst>
          </p:cNvPr>
          <p:cNvSpPr txBox="1"/>
          <p:nvPr/>
        </p:nvSpPr>
        <p:spPr>
          <a:xfrm>
            <a:off x="797675" y="4796591"/>
            <a:ext cx="11521280" cy="584775"/>
          </a:xfrm>
          <a:prstGeom prst="rect">
            <a:avLst/>
          </a:prstGeom>
          <a:noFill/>
        </p:spPr>
        <p:txBody>
          <a:bodyPr wrap="square" rtlCol="0">
            <a:spAutoFit/>
          </a:bodyPr>
          <a:lstStyle/>
          <a:p>
            <a:r>
              <a:rPr lang="en-GB" sz="3200" dirty="0">
                <a:cs typeface="Calibri" panose="020F0502020204030204" pitchFamily="34" charset="0"/>
              </a:rPr>
              <a:t>                         2                         4                       3</a:t>
            </a:r>
            <a:endParaRPr lang="en-GB" sz="3200" baseline="-25000" dirty="0">
              <a:cs typeface="Calibri" panose="020F0502020204030204" pitchFamily="34" charset="0"/>
            </a:endParaRPr>
          </a:p>
        </p:txBody>
      </p:sp>
      <p:sp>
        <p:nvSpPr>
          <p:cNvPr id="11" name="TextBox 10">
            <a:extLst>
              <a:ext uri="{FF2B5EF4-FFF2-40B4-BE49-F238E27FC236}">
                <a16:creationId xmlns:a16="http://schemas.microsoft.com/office/drawing/2014/main" id="{AEF998DF-6178-4CDE-B433-D0BFA1C33205}"/>
              </a:ext>
            </a:extLst>
          </p:cNvPr>
          <p:cNvSpPr txBox="1"/>
          <p:nvPr/>
        </p:nvSpPr>
        <p:spPr>
          <a:xfrm>
            <a:off x="862886" y="3205770"/>
            <a:ext cx="11521280" cy="584775"/>
          </a:xfrm>
          <a:prstGeom prst="rect">
            <a:avLst/>
          </a:prstGeom>
          <a:noFill/>
        </p:spPr>
        <p:txBody>
          <a:bodyPr wrap="square" rtlCol="0">
            <a:spAutoFit/>
          </a:bodyPr>
          <a:lstStyle/>
          <a:p>
            <a:r>
              <a:rPr lang="en-GB" sz="3200" dirty="0">
                <a:cs typeface="Calibri" panose="020F0502020204030204" pitchFamily="34" charset="0"/>
              </a:rPr>
              <a:t>C</a:t>
            </a:r>
            <a:r>
              <a:rPr lang="en-GB" sz="3200" baseline="-25000" dirty="0">
                <a:cs typeface="Calibri" panose="020F0502020204030204" pitchFamily="34" charset="0"/>
              </a:rPr>
              <a:t>3</a:t>
            </a:r>
            <a:r>
              <a:rPr lang="en-GB" sz="3200" dirty="0">
                <a:cs typeface="Calibri" panose="020F0502020204030204" pitchFamily="34" charset="0"/>
              </a:rPr>
              <a:t>H</a:t>
            </a:r>
            <a:r>
              <a:rPr lang="en-GB" sz="3200" baseline="-25000" dirty="0">
                <a:cs typeface="Calibri" panose="020F0502020204030204" pitchFamily="34" charset="0"/>
              </a:rPr>
              <a:t>8</a:t>
            </a:r>
            <a:r>
              <a:rPr lang="en-GB" sz="3200" dirty="0">
                <a:cs typeface="Calibri" panose="020F0502020204030204" pitchFamily="34" charset="0"/>
              </a:rPr>
              <a:t> (g)    +           O</a:t>
            </a:r>
            <a:r>
              <a:rPr lang="en-GB" sz="3200" baseline="-25000" dirty="0">
                <a:cs typeface="Calibri" panose="020F0502020204030204" pitchFamily="34" charset="0"/>
              </a:rPr>
              <a:t>2 </a:t>
            </a:r>
            <a:r>
              <a:rPr lang="en-GB" sz="3200" dirty="0">
                <a:cs typeface="Calibri" panose="020F0502020204030204" pitchFamily="34" charset="0"/>
              </a:rPr>
              <a:t>(g)	              H</a:t>
            </a:r>
            <a:r>
              <a:rPr lang="en-GB" sz="3200" baseline="-25000" dirty="0">
                <a:cs typeface="Calibri" panose="020F0502020204030204" pitchFamily="34" charset="0"/>
              </a:rPr>
              <a:t>2</a:t>
            </a:r>
            <a:r>
              <a:rPr lang="en-GB" sz="3200" dirty="0">
                <a:cs typeface="Calibri" panose="020F0502020204030204" pitchFamily="34" charset="0"/>
              </a:rPr>
              <a:t>O (g)    +         </a:t>
            </a:r>
            <a:r>
              <a:rPr lang="en-GB" sz="3200" b="1" dirty="0">
                <a:cs typeface="Calibri" panose="020F0502020204030204" pitchFamily="34" charset="0"/>
              </a:rPr>
              <a:t>CO</a:t>
            </a:r>
            <a:r>
              <a:rPr lang="en-GB" sz="3200" baseline="-25000" dirty="0">
                <a:cs typeface="Calibri" panose="020F0502020204030204" pitchFamily="34" charset="0"/>
              </a:rPr>
              <a:t>  </a:t>
            </a:r>
            <a:r>
              <a:rPr lang="en-GB" sz="3200" dirty="0">
                <a:cs typeface="Calibri" panose="020F0502020204030204" pitchFamily="34" charset="0"/>
              </a:rPr>
              <a:t>(g)</a:t>
            </a:r>
            <a:endParaRPr lang="en-GB" sz="3200" baseline="-25000" dirty="0">
              <a:cs typeface="Calibri" panose="020F0502020204030204" pitchFamily="34" charset="0"/>
            </a:endParaRPr>
          </a:p>
        </p:txBody>
      </p:sp>
      <p:cxnSp>
        <p:nvCxnSpPr>
          <p:cNvPr id="12" name="Straight Arrow Connector 11">
            <a:extLst>
              <a:ext uri="{FF2B5EF4-FFF2-40B4-BE49-F238E27FC236}">
                <a16:creationId xmlns:a16="http://schemas.microsoft.com/office/drawing/2014/main" id="{D76B25F4-1D3C-4A9B-89B0-75737CA196B5}"/>
              </a:ext>
            </a:extLst>
          </p:cNvPr>
          <p:cNvCxnSpPr>
            <a:cxnSpLocks/>
          </p:cNvCxnSpPr>
          <p:nvPr/>
        </p:nvCxnSpPr>
        <p:spPr>
          <a:xfrm>
            <a:off x="5633684" y="3510093"/>
            <a:ext cx="9246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95D70E7-5CB0-487F-A490-EF719DDE1CE5}"/>
              </a:ext>
            </a:extLst>
          </p:cNvPr>
          <p:cNvSpPr txBox="1"/>
          <p:nvPr/>
        </p:nvSpPr>
        <p:spPr>
          <a:xfrm>
            <a:off x="335360" y="3218127"/>
            <a:ext cx="11521280" cy="584775"/>
          </a:xfrm>
          <a:prstGeom prst="rect">
            <a:avLst/>
          </a:prstGeom>
          <a:noFill/>
        </p:spPr>
        <p:txBody>
          <a:bodyPr wrap="square" rtlCol="0">
            <a:spAutoFit/>
          </a:bodyPr>
          <a:lstStyle/>
          <a:p>
            <a:r>
              <a:rPr lang="en-GB" sz="3200" dirty="0">
                <a:cs typeface="Calibri" panose="020F0502020204030204" pitchFamily="34" charset="0"/>
              </a:rPr>
              <a:t> 2                            7         	            8                         6 </a:t>
            </a:r>
            <a:endParaRPr lang="en-GB" sz="3200" baseline="-25000" dirty="0">
              <a:cs typeface="Calibri" panose="020F0502020204030204" pitchFamily="34" charset="0"/>
            </a:endParaRPr>
          </a:p>
        </p:txBody>
      </p:sp>
    </p:spTree>
    <p:extLst>
      <p:ext uri="{BB962C8B-B14F-4D97-AF65-F5344CB8AC3E}">
        <p14:creationId xmlns:p14="http://schemas.microsoft.com/office/powerpoint/2010/main" val="4020971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7166E8-BD41-45CB-AC44-D9330C40D7C1}"/>
              </a:ext>
            </a:extLst>
          </p:cNvPr>
          <p:cNvSpPr txBox="1"/>
          <p:nvPr/>
        </p:nvSpPr>
        <p:spPr>
          <a:xfrm>
            <a:off x="263352" y="764704"/>
            <a:ext cx="11305256" cy="637097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Practice Problem 1</a:t>
            </a:r>
            <a:r>
              <a:rPr lang="en-GB" sz="2400" dirty="0">
                <a:latin typeface="Calibri" panose="020F0502020204030204" pitchFamily="34" charset="0"/>
                <a:cs typeface="Calibri" panose="020F0502020204030204" pitchFamily="34" charset="0"/>
              </a:rPr>
              <a:t>: </a:t>
            </a:r>
            <a:r>
              <a:rPr lang="en-US" altLang="en-US" sz="2400" dirty="0">
                <a:latin typeface="Calibri" panose="020F0502020204030204" pitchFamily="34" charset="0"/>
                <a:cs typeface="Calibri" panose="020F0502020204030204" pitchFamily="34" charset="0"/>
              </a:rPr>
              <a:t>When the following equation is balanced with the lowest ratio whole number coefficients, what is the coefficient of CO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 ?</a:t>
            </a:r>
            <a:br>
              <a:rPr lang="en-US" altLang="en-US" sz="2400" dirty="0">
                <a:latin typeface="Calibri" panose="020F0502020204030204" pitchFamily="34" charset="0"/>
                <a:cs typeface="Calibri" panose="020F0502020204030204" pitchFamily="34" charset="0"/>
              </a:rPr>
            </a:br>
            <a:r>
              <a:rPr lang="en-US" altLang="en-US" sz="2800" dirty="0">
                <a:latin typeface="Calibri" panose="020F0502020204030204" pitchFamily="34" charset="0"/>
                <a:cs typeface="Calibri" panose="020F0502020204030204" pitchFamily="34" charset="0"/>
              </a:rPr>
              <a:t>__ C</a:t>
            </a:r>
            <a:r>
              <a:rPr lang="en-US" altLang="en-US" sz="2800" baseline="-30000" dirty="0">
                <a:latin typeface="Calibri" panose="020F0502020204030204" pitchFamily="34" charset="0"/>
                <a:cs typeface="Calibri" panose="020F0502020204030204" pitchFamily="34" charset="0"/>
              </a:rPr>
              <a:t>4</a:t>
            </a:r>
            <a:r>
              <a:rPr lang="en-US" altLang="en-US" sz="2800" dirty="0">
                <a:latin typeface="Calibri" panose="020F0502020204030204" pitchFamily="34" charset="0"/>
                <a:cs typeface="Calibri" panose="020F0502020204030204" pitchFamily="34" charset="0"/>
              </a:rPr>
              <a:t>H</a:t>
            </a:r>
            <a:r>
              <a:rPr lang="en-US" altLang="en-US" sz="2800" baseline="-30000" dirty="0">
                <a:latin typeface="Calibri" panose="020F0502020204030204" pitchFamily="34" charset="0"/>
                <a:cs typeface="Calibri" panose="020F0502020204030204" pitchFamily="34" charset="0"/>
              </a:rPr>
              <a:t>10</a:t>
            </a:r>
            <a:r>
              <a:rPr lang="en-US" altLang="en-US" sz="2800" dirty="0">
                <a:latin typeface="Calibri" panose="020F0502020204030204" pitchFamily="34" charset="0"/>
                <a:cs typeface="Calibri" panose="020F0502020204030204" pitchFamily="34" charset="0"/>
              </a:rPr>
              <a:t>(g) + __ O</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(g) =&gt; __ CO</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(g) + __ H</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O(l)</a:t>
            </a:r>
          </a:p>
          <a:p>
            <a:endParaRPr lang="en-US" altLang="en-US" sz="2400" dirty="0">
              <a:latin typeface="Calibri" panose="020F0502020204030204" pitchFamily="34" charset="0"/>
              <a:cs typeface="Calibri" panose="020F0502020204030204" pitchFamily="34" charset="0"/>
            </a:endParaRPr>
          </a:p>
          <a:p>
            <a:r>
              <a:rPr lang="en-US" altLang="en-US" sz="2400" b="1" dirty="0">
                <a:latin typeface="Calibri" panose="020F0502020204030204" pitchFamily="34" charset="0"/>
                <a:cs typeface="Calibri" panose="020F0502020204030204" pitchFamily="34" charset="0"/>
              </a:rPr>
              <a:t>Practice Problem 2</a:t>
            </a:r>
            <a:r>
              <a:rPr lang="en-US" altLang="en-US" sz="2400" dirty="0">
                <a:latin typeface="Calibri" panose="020F0502020204030204" pitchFamily="34" charset="0"/>
                <a:cs typeface="Calibri" panose="020F0502020204030204" pitchFamily="34" charset="0"/>
              </a:rPr>
              <a:t>: Write a balanced equation (with smallest set of coefficients) for the following:</a:t>
            </a:r>
            <a:br>
              <a:rPr lang="en-US" altLang="en-US" sz="2400" dirty="0">
                <a:latin typeface="Calibri" panose="020F0502020204030204" pitchFamily="34" charset="0"/>
                <a:cs typeface="Calibri" panose="020F0502020204030204" pitchFamily="34" charset="0"/>
              </a:rPr>
            </a:br>
            <a:r>
              <a:rPr lang="en-US" altLang="en-US" sz="2800" dirty="0">
                <a:latin typeface="Calibri" panose="020F0502020204030204" pitchFamily="34" charset="0"/>
                <a:cs typeface="Calibri" panose="020F0502020204030204" pitchFamily="34" charset="0"/>
              </a:rPr>
              <a:t>__ C</a:t>
            </a:r>
            <a:r>
              <a:rPr lang="en-US" altLang="en-US" sz="2800" baseline="-30000" dirty="0">
                <a:latin typeface="Calibri" panose="020F0502020204030204" pitchFamily="34" charset="0"/>
                <a:cs typeface="Calibri" panose="020F0502020204030204" pitchFamily="34" charset="0"/>
              </a:rPr>
              <a:t>7</a:t>
            </a:r>
            <a:r>
              <a:rPr lang="en-US" altLang="en-US" sz="2800" dirty="0">
                <a:latin typeface="Calibri" panose="020F0502020204030204" pitchFamily="34" charset="0"/>
                <a:cs typeface="Calibri" panose="020F0502020204030204" pitchFamily="34" charset="0"/>
              </a:rPr>
              <a:t>H</a:t>
            </a:r>
            <a:r>
              <a:rPr lang="en-US" altLang="en-US" sz="2800" baseline="-30000" dirty="0">
                <a:latin typeface="Calibri" panose="020F0502020204030204" pitchFamily="34" charset="0"/>
                <a:cs typeface="Calibri" panose="020F0502020204030204" pitchFamily="34" charset="0"/>
              </a:rPr>
              <a:t>14</a:t>
            </a:r>
            <a:r>
              <a:rPr lang="en-US" altLang="en-US" sz="2800" dirty="0">
                <a:latin typeface="Calibri" panose="020F0502020204030204" pitchFamily="34" charset="0"/>
                <a:cs typeface="Calibri" panose="020F0502020204030204" pitchFamily="34" charset="0"/>
              </a:rPr>
              <a:t>(g) + __ O</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(g) =&gt; __ CO</a:t>
            </a:r>
            <a:r>
              <a:rPr lang="en-US" altLang="en-US" sz="2800" baseline="-30000" dirty="0">
                <a:latin typeface="Calibri" panose="020F0502020204030204" pitchFamily="34" charset="0"/>
                <a:cs typeface="Calibri" panose="020F0502020204030204" pitchFamily="34" charset="0"/>
              </a:rPr>
              <a:t> </a:t>
            </a:r>
            <a:r>
              <a:rPr lang="en-US" altLang="en-US" sz="2800" dirty="0">
                <a:latin typeface="Calibri" panose="020F0502020204030204" pitchFamily="34" charset="0"/>
                <a:cs typeface="Calibri" panose="020F0502020204030204" pitchFamily="34" charset="0"/>
              </a:rPr>
              <a:t>(g) + __ H</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O(l)</a:t>
            </a:r>
          </a:p>
          <a:p>
            <a:endParaRPr lang="en-US" altLang="en-US" sz="2800" dirty="0">
              <a:latin typeface="Calibri" panose="020F0502020204030204" pitchFamily="34" charset="0"/>
              <a:cs typeface="Calibri" panose="020F0502020204030204" pitchFamily="34" charset="0"/>
            </a:endParaRPr>
          </a:p>
          <a:p>
            <a:r>
              <a:rPr lang="en-US" altLang="en-US" sz="2800" dirty="0">
                <a:latin typeface="Calibri" panose="020F0502020204030204" pitchFamily="34" charset="0"/>
                <a:cs typeface="Calibri" panose="020F0502020204030204" pitchFamily="34" charset="0"/>
              </a:rPr>
              <a:t>__ C</a:t>
            </a:r>
            <a:r>
              <a:rPr lang="en-US" altLang="en-US" sz="2800" baseline="-30000" dirty="0">
                <a:latin typeface="Calibri" panose="020F0502020204030204" pitchFamily="34" charset="0"/>
                <a:cs typeface="Calibri" panose="020F0502020204030204" pitchFamily="34" charset="0"/>
              </a:rPr>
              <a:t>7</a:t>
            </a:r>
            <a:r>
              <a:rPr lang="en-US" altLang="en-US" sz="2800" dirty="0">
                <a:latin typeface="Calibri" panose="020F0502020204030204" pitchFamily="34" charset="0"/>
                <a:cs typeface="Calibri" panose="020F0502020204030204" pitchFamily="34" charset="0"/>
              </a:rPr>
              <a:t>H</a:t>
            </a:r>
            <a:r>
              <a:rPr lang="en-US" altLang="en-US" sz="2800" baseline="-30000" dirty="0">
                <a:latin typeface="Calibri" panose="020F0502020204030204" pitchFamily="34" charset="0"/>
                <a:cs typeface="Calibri" panose="020F0502020204030204" pitchFamily="34" charset="0"/>
              </a:rPr>
              <a:t>14</a:t>
            </a:r>
            <a:r>
              <a:rPr lang="en-US" altLang="en-US" sz="2800" dirty="0">
                <a:latin typeface="Calibri" panose="020F0502020204030204" pitchFamily="34" charset="0"/>
                <a:cs typeface="Calibri" panose="020F0502020204030204" pitchFamily="34" charset="0"/>
              </a:rPr>
              <a:t>(g) + __ O</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(g) =&gt; __ C</a:t>
            </a:r>
            <a:r>
              <a:rPr lang="en-US" altLang="en-US" sz="2800" baseline="-30000" dirty="0">
                <a:latin typeface="Calibri" panose="020F0502020204030204" pitchFamily="34" charset="0"/>
                <a:cs typeface="Calibri" panose="020F0502020204030204" pitchFamily="34" charset="0"/>
              </a:rPr>
              <a:t> </a:t>
            </a:r>
            <a:r>
              <a:rPr lang="en-US" altLang="en-US" sz="2800" dirty="0">
                <a:latin typeface="Calibri" panose="020F0502020204030204" pitchFamily="34" charset="0"/>
                <a:cs typeface="Calibri" panose="020F0502020204030204" pitchFamily="34" charset="0"/>
              </a:rPr>
              <a:t>(s) + __ H</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O(l)</a:t>
            </a:r>
          </a:p>
          <a:p>
            <a:endParaRPr lang="en-US" altLang="en-US" sz="2800" dirty="0">
              <a:latin typeface="Calibri" panose="020F0502020204030204" pitchFamily="34" charset="0"/>
              <a:cs typeface="Calibri" panose="020F0502020204030204" pitchFamily="34" charset="0"/>
            </a:endParaRPr>
          </a:p>
          <a:p>
            <a:endParaRPr lang="en-US" altLang="en-US" sz="2400" b="1" dirty="0">
              <a:latin typeface="Calibri" panose="020F0502020204030204" pitchFamily="34" charset="0"/>
              <a:cs typeface="Calibri" panose="020F0502020204030204" pitchFamily="34" charset="0"/>
            </a:endParaRPr>
          </a:p>
          <a:p>
            <a:r>
              <a:rPr lang="en-US" altLang="en-US" sz="2400" b="1" dirty="0">
                <a:latin typeface="Calibri" panose="020F0502020204030204" pitchFamily="34" charset="0"/>
                <a:cs typeface="Calibri" panose="020F0502020204030204" pitchFamily="34" charset="0"/>
              </a:rPr>
              <a:t>Practice Problem 3</a:t>
            </a:r>
            <a:r>
              <a:rPr lang="en-US" altLang="en-US" sz="2400" dirty="0">
                <a:latin typeface="Calibri" panose="020F0502020204030204" pitchFamily="34" charset="0"/>
                <a:cs typeface="Calibri" panose="020F0502020204030204" pitchFamily="34" charset="0"/>
              </a:rPr>
              <a:t>: Balance the following equation using the lowest possible integer coefficients and give the coefficient of HClO</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a:t>
            </a:r>
            <a:br>
              <a:rPr lang="en-US" altLang="en-US" sz="2400" dirty="0">
                <a:latin typeface="Calibri" panose="020F0502020204030204" pitchFamily="34" charset="0"/>
                <a:cs typeface="Calibri" panose="020F0502020204030204" pitchFamily="34" charset="0"/>
              </a:rPr>
            </a:br>
            <a:r>
              <a:rPr lang="en-US" altLang="en-US" sz="2800" dirty="0">
                <a:latin typeface="Calibri" panose="020F0502020204030204" pitchFamily="34" charset="0"/>
                <a:cs typeface="Calibri" panose="020F0502020204030204" pitchFamily="34" charset="0"/>
              </a:rPr>
              <a:t>__ Cl</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O</a:t>
            </a:r>
            <a:r>
              <a:rPr lang="en-US" altLang="en-US" sz="2800" baseline="-30000" dirty="0">
                <a:latin typeface="Calibri" panose="020F0502020204030204" pitchFamily="34" charset="0"/>
                <a:cs typeface="Calibri" panose="020F0502020204030204" pitchFamily="34" charset="0"/>
              </a:rPr>
              <a:t>7</a:t>
            </a:r>
            <a:r>
              <a:rPr lang="en-US" altLang="en-US" sz="2800" dirty="0">
                <a:latin typeface="Calibri" panose="020F0502020204030204" pitchFamily="34" charset="0"/>
                <a:cs typeface="Calibri" panose="020F0502020204030204" pitchFamily="34" charset="0"/>
              </a:rPr>
              <a:t>  +  __ H</a:t>
            </a:r>
            <a:r>
              <a:rPr lang="en-US" altLang="en-US" sz="2800" baseline="-30000" dirty="0">
                <a:latin typeface="Calibri" panose="020F0502020204030204" pitchFamily="34" charset="0"/>
                <a:cs typeface="Calibri" panose="020F0502020204030204" pitchFamily="34" charset="0"/>
              </a:rPr>
              <a:t>2</a:t>
            </a:r>
            <a:r>
              <a:rPr lang="en-US" altLang="en-US" sz="2800" dirty="0">
                <a:latin typeface="Calibri" panose="020F0502020204030204" pitchFamily="34" charset="0"/>
                <a:cs typeface="Calibri" panose="020F0502020204030204" pitchFamily="34" charset="0"/>
              </a:rPr>
              <a:t>O  =&gt; __ HClO</a:t>
            </a:r>
            <a:r>
              <a:rPr lang="en-US" altLang="en-US" sz="2800" baseline="-30000" dirty="0">
                <a:latin typeface="Calibri" panose="020F0502020204030204" pitchFamily="34" charset="0"/>
                <a:cs typeface="Calibri" panose="020F0502020204030204" pitchFamily="34" charset="0"/>
              </a:rPr>
              <a:t>4</a:t>
            </a:r>
            <a:r>
              <a:rPr lang="en-US" altLang="en-US" sz="2800" dirty="0">
                <a:latin typeface="Calibri" panose="020F0502020204030204" pitchFamily="34" charset="0"/>
                <a:cs typeface="Calibri" panose="020F0502020204030204" pitchFamily="34" charset="0"/>
              </a:rPr>
              <a:t> </a:t>
            </a:r>
          </a:p>
          <a:p>
            <a:endParaRPr lang="en-US" altLang="en-US" sz="2400" b="1"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p>
        </p:txBody>
      </p:sp>
      <p:sp>
        <p:nvSpPr>
          <p:cNvPr id="3" name="Title 2">
            <a:extLst>
              <a:ext uri="{FF2B5EF4-FFF2-40B4-BE49-F238E27FC236}">
                <a16:creationId xmlns:a16="http://schemas.microsoft.com/office/drawing/2014/main" id="{A7D0487B-C795-404C-9DDB-AE5DC2E08518}"/>
              </a:ext>
            </a:extLst>
          </p:cNvPr>
          <p:cNvSpPr>
            <a:spLocks noGrp="1"/>
          </p:cNvSpPr>
          <p:nvPr>
            <p:ph type="title"/>
          </p:nvPr>
        </p:nvSpPr>
        <p:spPr>
          <a:xfrm>
            <a:off x="913774" y="50007"/>
            <a:ext cx="10364451" cy="729910"/>
          </a:xfrm>
        </p:spPr>
        <p:txBody>
          <a:bodyPr/>
          <a:lstStyle/>
          <a:p>
            <a:r>
              <a:rPr lang="en-GB" b="1" dirty="0">
                <a:effectLst>
                  <a:outerShdw blurRad="38100" dist="38100" dir="2700000" algn="tl">
                    <a:srgbClr val="000000">
                      <a:alpha val="43137"/>
                    </a:srgbClr>
                  </a:outerShdw>
                </a:effectLst>
              </a:rPr>
              <a:t>Practice problems</a:t>
            </a:r>
          </a:p>
        </p:txBody>
      </p:sp>
    </p:spTree>
    <p:extLst>
      <p:ext uri="{BB962C8B-B14F-4D97-AF65-F5344CB8AC3E}">
        <p14:creationId xmlns:p14="http://schemas.microsoft.com/office/powerpoint/2010/main" val="3087695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7166E8-BD41-45CB-AC44-D9330C40D7C1}"/>
              </a:ext>
            </a:extLst>
          </p:cNvPr>
          <p:cNvSpPr txBox="1"/>
          <p:nvPr/>
        </p:nvSpPr>
        <p:spPr>
          <a:xfrm>
            <a:off x="263352" y="764705"/>
            <a:ext cx="11305256" cy="5632311"/>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Practice Problem 1</a:t>
            </a:r>
            <a:r>
              <a:rPr lang="en-GB" sz="2400" dirty="0">
                <a:latin typeface="Calibri" panose="020F0502020204030204" pitchFamily="34" charset="0"/>
                <a:cs typeface="Calibri" panose="020F0502020204030204" pitchFamily="34" charset="0"/>
              </a:rPr>
              <a:t>: </a:t>
            </a:r>
            <a:r>
              <a:rPr lang="en-US" altLang="en-US" sz="2400" dirty="0">
                <a:latin typeface="Calibri" panose="020F0502020204030204" pitchFamily="34" charset="0"/>
                <a:cs typeface="Calibri" panose="020F0502020204030204" pitchFamily="34" charset="0"/>
              </a:rPr>
              <a:t>When the following equation is balanced with lowest ratio whole number coefficients, what is the coefficient of CO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 ?</a:t>
            </a:r>
            <a:br>
              <a:rPr lang="en-US" altLang="en-US" sz="2400" dirty="0">
                <a:latin typeface="Calibri" panose="020F0502020204030204" pitchFamily="34" charset="0"/>
                <a:cs typeface="Calibri" panose="020F0502020204030204" pitchFamily="34" charset="0"/>
              </a:rPr>
            </a:br>
            <a:r>
              <a:rPr lang="en-US" altLang="en-US" sz="2400" dirty="0">
                <a:latin typeface="Calibri" panose="020F0502020204030204" pitchFamily="34" charset="0"/>
                <a:cs typeface="Calibri" panose="020F0502020204030204" pitchFamily="34" charset="0"/>
              </a:rPr>
              <a:t>C</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H</a:t>
            </a:r>
            <a:r>
              <a:rPr lang="en-US" altLang="en-US" sz="2400" baseline="-30000" dirty="0">
                <a:latin typeface="Calibri" panose="020F0502020204030204" pitchFamily="34" charset="0"/>
                <a:cs typeface="Calibri" panose="020F0502020204030204" pitchFamily="34" charset="0"/>
              </a:rPr>
              <a:t>10</a:t>
            </a:r>
            <a:r>
              <a:rPr lang="en-US" altLang="en-US" sz="2400" dirty="0">
                <a:latin typeface="Calibri" panose="020F0502020204030204" pitchFamily="34" charset="0"/>
                <a:cs typeface="Calibri" panose="020F0502020204030204" pitchFamily="34" charset="0"/>
              </a:rPr>
              <a:t>(g) + 13/2 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(g) =&gt; 4 CO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(g) + 5 H</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O(l)</a:t>
            </a:r>
          </a:p>
          <a:p>
            <a:r>
              <a:rPr lang="en-US" altLang="en-US" sz="2400" dirty="0">
                <a:latin typeface="Calibri" panose="020F0502020204030204" pitchFamily="34" charset="0"/>
                <a:cs typeface="Calibri" panose="020F0502020204030204" pitchFamily="34" charset="0"/>
              </a:rPr>
              <a:t>2 C</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H</a:t>
            </a:r>
            <a:r>
              <a:rPr lang="en-US" altLang="en-US" sz="2400" baseline="-30000" dirty="0">
                <a:latin typeface="Calibri" panose="020F0502020204030204" pitchFamily="34" charset="0"/>
                <a:cs typeface="Calibri" panose="020F0502020204030204" pitchFamily="34" charset="0"/>
              </a:rPr>
              <a:t>10</a:t>
            </a:r>
            <a:r>
              <a:rPr lang="en-US" altLang="en-US" sz="2400" dirty="0">
                <a:latin typeface="Calibri" panose="020F0502020204030204" pitchFamily="34" charset="0"/>
                <a:cs typeface="Calibri" panose="020F0502020204030204" pitchFamily="34" charset="0"/>
              </a:rPr>
              <a:t>(g) + 13 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(g) =&gt; 8 CO</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(g) + 10 H</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O(l)</a:t>
            </a:r>
          </a:p>
          <a:p>
            <a:endParaRPr lang="en-US" altLang="en-US" sz="2400" dirty="0">
              <a:latin typeface="Calibri" panose="020F0502020204030204" pitchFamily="34" charset="0"/>
              <a:cs typeface="Calibri" panose="020F0502020204030204" pitchFamily="34" charset="0"/>
            </a:endParaRPr>
          </a:p>
          <a:p>
            <a:endParaRPr lang="en-US" altLang="en-US" sz="2400" dirty="0">
              <a:latin typeface="Calibri" panose="020F0502020204030204" pitchFamily="34" charset="0"/>
              <a:cs typeface="Calibri" panose="020F0502020204030204" pitchFamily="34" charset="0"/>
            </a:endParaRPr>
          </a:p>
          <a:p>
            <a:r>
              <a:rPr lang="en-US" altLang="en-US" sz="2400" b="1" dirty="0">
                <a:latin typeface="Calibri" panose="020F0502020204030204" pitchFamily="34" charset="0"/>
                <a:cs typeface="Calibri" panose="020F0502020204030204" pitchFamily="34" charset="0"/>
              </a:rPr>
              <a:t>Practice Problem 2</a:t>
            </a:r>
            <a:r>
              <a:rPr lang="en-US" altLang="en-US" sz="2400" dirty="0">
                <a:latin typeface="Calibri" panose="020F0502020204030204" pitchFamily="34" charset="0"/>
                <a:cs typeface="Calibri" panose="020F0502020204030204" pitchFamily="34" charset="0"/>
              </a:rPr>
              <a:t>: Write a balanced equation (with smallest set of coefficients) for the following:</a:t>
            </a:r>
            <a:br>
              <a:rPr lang="en-US" altLang="en-US" sz="2400" dirty="0">
                <a:latin typeface="Calibri" panose="020F0502020204030204" pitchFamily="34" charset="0"/>
                <a:cs typeface="Calibri" panose="020F0502020204030204" pitchFamily="34" charset="0"/>
              </a:rPr>
            </a:br>
            <a:r>
              <a:rPr lang="en-US" altLang="en-US" sz="2400" dirty="0">
                <a:latin typeface="Calibri" panose="020F0502020204030204" pitchFamily="34" charset="0"/>
                <a:cs typeface="Calibri" panose="020F0502020204030204" pitchFamily="34" charset="0"/>
              </a:rPr>
              <a:t>_3_Fe(</a:t>
            </a:r>
            <a:r>
              <a:rPr lang="en-US" altLang="en-US" sz="2400" i="1" dirty="0">
                <a:latin typeface="Calibri" panose="020F0502020204030204" pitchFamily="34" charset="0"/>
                <a:cs typeface="Calibri" panose="020F0502020204030204" pitchFamily="34" charset="0"/>
              </a:rPr>
              <a:t>s</a:t>
            </a:r>
            <a:r>
              <a:rPr lang="en-US" altLang="en-US" sz="2400" dirty="0">
                <a:latin typeface="Calibri" panose="020F0502020204030204" pitchFamily="34" charset="0"/>
                <a:cs typeface="Calibri" panose="020F0502020204030204" pitchFamily="34" charset="0"/>
              </a:rPr>
              <a:t>) + _4_H</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O(</a:t>
            </a:r>
            <a:r>
              <a:rPr lang="en-US" altLang="en-US" sz="2400" i="1" dirty="0">
                <a:latin typeface="Calibri" panose="020F0502020204030204" pitchFamily="34" charset="0"/>
                <a:cs typeface="Calibri" panose="020F0502020204030204" pitchFamily="34" charset="0"/>
              </a:rPr>
              <a:t>g</a:t>
            </a:r>
            <a:r>
              <a:rPr lang="en-US" altLang="en-US" sz="2400" dirty="0">
                <a:latin typeface="Calibri" panose="020F0502020204030204" pitchFamily="34" charset="0"/>
                <a:cs typeface="Calibri" panose="020F0502020204030204" pitchFamily="34" charset="0"/>
              </a:rPr>
              <a:t>) =&gt; _(1)_Fe</a:t>
            </a:r>
            <a:r>
              <a:rPr lang="en-US" altLang="en-US" sz="2400" baseline="-30000" dirty="0">
                <a:latin typeface="Calibri" panose="020F0502020204030204" pitchFamily="34" charset="0"/>
                <a:cs typeface="Calibri" panose="020F0502020204030204" pitchFamily="34" charset="0"/>
              </a:rPr>
              <a:t>3</a:t>
            </a:r>
            <a:r>
              <a:rPr lang="en-US" altLang="en-US" sz="2400" dirty="0">
                <a:latin typeface="Calibri" panose="020F0502020204030204" pitchFamily="34" charset="0"/>
                <a:cs typeface="Calibri" panose="020F0502020204030204" pitchFamily="34" charset="0"/>
              </a:rPr>
              <a:t>O</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a:t>
            </a:r>
            <a:r>
              <a:rPr lang="en-US" altLang="en-US" sz="2400" i="1" dirty="0">
                <a:latin typeface="Calibri" panose="020F0502020204030204" pitchFamily="34" charset="0"/>
                <a:cs typeface="Calibri" panose="020F0502020204030204" pitchFamily="34" charset="0"/>
              </a:rPr>
              <a:t>s</a:t>
            </a:r>
            <a:r>
              <a:rPr lang="en-US" altLang="en-US" sz="2400" dirty="0">
                <a:latin typeface="Calibri" panose="020F0502020204030204" pitchFamily="34" charset="0"/>
                <a:cs typeface="Calibri" panose="020F0502020204030204" pitchFamily="34" charset="0"/>
              </a:rPr>
              <a:t>) + _8_H</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a:t>
            </a:r>
            <a:r>
              <a:rPr lang="en-US" altLang="en-US" sz="2400" i="1" dirty="0">
                <a:latin typeface="Calibri" panose="020F0502020204030204" pitchFamily="34" charset="0"/>
                <a:cs typeface="Calibri" panose="020F0502020204030204" pitchFamily="34" charset="0"/>
              </a:rPr>
              <a:t>g</a:t>
            </a:r>
            <a:r>
              <a:rPr lang="en-US" altLang="en-US" sz="2400" dirty="0">
                <a:latin typeface="Calibri" panose="020F0502020204030204" pitchFamily="34" charset="0"/>
                <a:cs typeface="Calibri" panose="020F0502020204030204" pitchFamily="34" charset="0"/>
              </a:rPr>
              <a:t>)</a:t>
            </a:r>
          </a:p>
          <a:p>
            <a:endParaRPr lang="en-US" altLang="en-US" sz="2400" b="1" dirty="0">
              <a:latin typeface="Calibri" panose="020F0502020204030204" pitchFamily="34" charset="0"/>
              <a:cs typeface="Calibri" panose="020F0502020204030204" pitchFamily="34" charset="0"/>
            </a:endParaRPr>
          </a:p>
          <a:p>
            <a:r>
              <a:rPr lang="en-US" altLang="en-US" sz="2400" b="1" dirty="0">
                <a:latin typeface="Calibri" panose="020F0502020204030204" pitchFamily="34" charset="0"/>
                <a:cs typeface="Calibri" panose="020F0502020204030204" pitchFamily="34" charset="0"/>
              </a:rPr>
              <a:t>Practice Problem 3</a:t>
            </a:r>
            <a:r>
              <a:rPr lang="en-US" altLang="en-US" sz="2400" dirty="0">
                <a:latin typeface="Calibri" panose="020F0502020204030204" pitchFamily="34" charset="0"/>
                <a:cs typeface="Calibri" panose="020F0502020204030204" pitchFamily="34" charset="0"/>
              </a:rPr>
              <a:t>: Balance the following equation using the lowest possible integer coefficients and give the coefficient of HClO</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a:t>
            </a:r>
            <a:br>
              <a:rPr lang="en-US" altLang="en-US" sz="2400" dirty="0">
                <a:latin typeface="Calibri" panose="020F0502020204030204" pitchFamily="34" charset="0"/>
                <a:cs typeface="Calibri" panose="020F0502020204030204" pitchFamily="34" charset="0"/>
              </a:rPr>
            </a:br>
            <a:r>
              <a:rPr lang="en-US" altLang="en-US" sz="2400" dirty="0">
                <a:latin typeface="Calibri" panose="020F0502020204030204" pitchFamily="34" charset="0"/>
                <a:cs typeface="Calibri" panose="020F0502020204030204" pitchFamily="34" charset="0"/>
              </a:rPr>
              <a:t>(1) Cl</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O</a:t>
            </a:r>
            <a:r>
              <a:rPr lang="en-US" altLang="en-US" sz="2400" baseline="-30000" dirty="0">
                <a:latin typeface="Calibri" panose="020F0502020204030204" pitchFamily="34" charset="0"/>
                <a:cs typeface="Calibri" panose="020F0502020204030204" pitchFamily="34" charset="0"/>
              </a:rPr>
              <a:t>7</a:t>
            </a:r>
            <a:r>
              <a:rPr lang="en-US" altLang="en-US" sz="2400" dirty="0">
                <a:latin typeface="Calibri" panose="020F0502020204030204" pitchFamily="34" charset="0"/>
                <a:cs typeface="Calibri" panose="020F0502020204030204" pitchFamily="34" charset="0"/>
              </a:rPr>
              <a:t>  + (1) H</a:t>
            </a:r>
            <a:r>
              <a:rPr lang="en-US" altLang="en-US" sz="2400" baseline="-30000" dirty="0">
                <a:latin typeface="Calibri" panose="020F0502020204030204" pitchFamily="34" charset="0"/>
                <a:cs typeface="Calibri" panose="020F0502020204030204" pitchFamily="34" charset="0"/>
              </a:rPr>
              <a:t>2</a:t>
            </a:r>
            <a:r>
              <a:rPr lang="en-US" altLang="en-US" sz="2400" dirty="0">
                <a:latin typeface="Calibri" panose="020F0502020204030204" pitchFamily="34" charset="0"/>
                <a:cs typeface="Calibri" panose="020F0502020204030204" pitchFamily="34" charset="0"/>
              </a:rPr>
              <a:t>O  =&gt; 2 HClO</a:t>
            </a:r>
            <a:r>
              <a:rPr lang="en-US" altLang="en-US" sz="2400" baseline="-30000" dirty="0">
                <a:latin typeface="Calibri" panose="020F0502020204030204" pitchFamily="34" charset="0"/>
                <a:cs typeface="Calibri" panose="020F0502020204030204" pitchFamily="34" charset="0"/>
              </a:rPr>
              <a:t>4</a:t>
            </a:r>
            <a:r>
              <a:rPr lang="en-US" altLang="en-US" sz="2400" dirty="0">
                <a:latin typeface="Calibri" panose="020F0502020204030204" pitchFamily="34" charset="0"/>
                <a:cs typeface="Calibri" panose="020F0502020204030204" pitchFamily="34" charset="0"/>
              </a:rPr>
              <a:t> </a:t>
            </a:r>
          </a:p>
          <a:p>
            <a:endParaRPr lang="en-US" altLang="en-US" sz="2400" b="1"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p>
        </p:txBody>
      </p:sp>
      <p:sp>
        <p:nvSpPr>
          <p:cNvPr id="4" name="Title 2">
            <a:extLst>
              <a:ext uri="{FF2B5EF4-FFF2-40B4-BE49-F238E27FC236}">
                <a16:creationId xmlns:a16="http://schemas.microsoft.com/office/drawing/2014/main" id="{F6D3B48A-40AF-4F01-9AD5-36DBBCAC8A5F}"/>
              </a:ext>
            </a:extLst>
          </p:cNvPr>
          <p:cNvSpPr txBox="1">
            <a:spLocks/>
          </p:cNvSpPr>
          <p:nvPr/>
        </p:nvSpPr>
        <p:spPr>
          <a:xfrm>
            <a:off x="913774" y="50007"/>
            <a:ext cx="10364451" cy="729910"/>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dirty="0">
                <a:effectLst>
                  <a:outerShdw blurRad="38100" dist="38100" dir="2700000" algn="tl">
                    <a:srgbClr val="000000">
                      <a:alpha val="43137"/>
                    </a:srgbClr>
                  </a:outerShdw>
                </a:effectLst>
              </a:rPr>
              <a:t>Practice problems - solutions</a:t>
            </a:r>
          </a:p>
        </p:txBody>
      </p:sp>
    </p:spTree>
    <p:extLst>
      <p:ext uri="{BB962C8B-B14F-4D97-AF65-F5344CB8AC3E}">
        <p14:creationId xmlns:p14="http://schemas.microsoft.com/office/powerpoint/2010/main" val="2840736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F64D61-43A8-4BBB-87C9-D378605D769D}"/>
              </a:ext>
            </a:extLst>
          </p:cNvPr>
          <p:cNvPicPr>
            <a:picLocks noChangeAspect="1"/>
          </p:cNvPicPr>
          <p:nvPr/>
        </p:nvPicPr>
        <p:blipFill rotWithShape="1">
          <a:blip r:embed="rId2"/>
          <a:srcRect l="4787" t="27388" r="4698" b="34955"/>
          <a:stretch/>
        </p:blipFill>
        <p:spPr>
          <a:xfrm>
            <a:off x="556054" y="629516"/>
            <a:ext cx="7290487" cy="4288474"/>
          </a:xfrm>
          <a:prstGeom prst="rect">
            <a:avLst/>
          </a:prstGeom>
        </p:spPr>
      </p:pic>
      <p:pic>
        <p:nvPicPr>
          <p:cNvPr id="3" name="Picture 2">
            <a:extLst>
              <a:ext uri="{FF2B5EF4-FFF2-40B4-BE49-F238E27FC236}">
                <a16:creationId xmlns:a16="http://schemas.microsoft.com/office/drawing/2014/main" id="{8EA882BF-14C3-4B3A-9F21-6E8D85B7B10E}"/>
              </a:ext>
            </a:extLst>
          </p:cNvPr>
          <p:cNvPicPr>
            <a:picLocks noChangeAspect="1"/>
          </p:cNvPicPr>
          <p:nvPr/>
        </p:nvPicPr>
        <p:blipFill rotWithShape="1">
          <a:blip r:embed="rId2"/>
          <a:srcRect l="5149" t="82283" r="5205" b="4925"/>
          <a:stretch/>
        </p:blipFill>
        <p:spPr>
          <a:xfrm>
            <a:off x="556054" y="5060093"/>
            <a:ext cx="8390238" cy="1692875"/>
          </a:xfrm>
          <a:prstGeom prst="rect">
            <a:avLst/>
          </a:prstGeom>
        </p:spPr>
      </p:pic>
      <p:sp>
        <p:nvSpPr>
          <p:cNvPr id="4" name="Title 3">
            <a:extLst>
              <a:ext uri="{FF2B5EF4-FFF2-40B4-BE49-F238E27FC236}">
                <a16:creationId xmlns:a16="http://schemas.microsoft.com/office/drawing/2014/main" id="{3AA5FE2C-D5F1-4CBE-81B4-F926058DBE1F}"/>
              </a:ext>
            </a:extLst>
          </p:cNvPr>
          <p:cNvSpPr>
            <a:spLocks noGrp="1"/>
          </p:cNvSpPr>
          <p:nvPr>
            <p:ph type="title"/>
          </p:nvPr>
        </p:nvSpPr>
        <p:spPr>
          <a:xfrm>
            <a:off x="913774" y="0"/>
            <a:ext cx="10364451" cy="629515"/>
          </a:xfrm>
        </p:spPr>
        <p:txBody>
          <a:bodyPr/>
          <a:lstStyle/>
          <a:p>
            <a:r>
              <a:rPr lang="en-GB" dirty="0"/>
              <a:t>The chemistry of gun powder</a:t>
            </a:r>
          </a:p>
        </p:txBody>
      </p:sp>
      <p:pic>
        <p:nvPicPr>
          <p:cNvPr id="5" name="Picture 4">
            <a:extLst>
              <a:ext uri="{FF2B5EF4-FFF2-40B4-BE49-F238E27FC236}">
                <a16:creationId xmlns:a16="http://schemas.microsoft.com/office/drawing/2014/main" id="{2C3BFA8A-7464-4D06-8F20-E6E200F3073D}"/>
              </a:ext>
            </a:extLst>
          </p:cNvPr>
          <p:cNvPicPr>
            <a:picLocks noChangeAspect="1"/>
          </p:cNvPicPr>
          <p:nvPr/>
        </p:nvPicPr>
        <p:blipFill rotWithShape="1">
          <a:blip r:embed="rId3"/>
          <a:srcRect l="5609" r="10343" b="41337"/>
          <a:stretch/>
        </p:blipFill>
        <p:spPr>
          <a:xfrm>
            <a:off x="7994821" y="1797907"/>
            <a:ext cx="4073611" cy="1466336"/>
          </a:xfrm>
          <a:prstGeom prst="rect">
            <a:avLst/>
          </a:prstGeom>
        </p:spPr>
      </p:pic>
    </p:spTree>
    <p:extLst>
      <p:ext uri="{BB962C8B-B14F-4D97-AF65-F5344CB8AC3E}">
        <p14:creationId xmlns:p14="http://schemas.microsoft.com/office/powerpoint/2010/main" val="14677895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67A964-90F2-4D78-98FF-BF9603BC5FEE}"/>
              </a:ext>
            </a:extLst>
          </p:cNvPr>
          <p:cNvSpPr txBox="1"/>
          <p:nvPr/>
        </p:nvSpPr>
        <p:spPr>
          <a:xfrm>
            <a:off x="4197884" y="3865002"/>
            <a:ext cx="4106381" cy="523220"/>
          </a:xfrm>
          <a:prstGeom prst="rect">
            <a:avLst/>
          </a:prstGeom>
          <a:noFill/>
          <a:ln w="28575">
            <a:solidFill>
              <a:srgbClr val="FF0000"/>
            </a:solidFill>
          </a:ln>
        </p:spPr>
        <p:txBody>
          <a:bodyPr wrap="none" rtlCol="0">
            <a:spAutoFit/>
          </a:bodyPr>
          <a:lstStyle/>
          <a:p>
            <a:r>
              <a:rPr lang="en-GB" sz="2800" b="1" dirty="0"/>
              <a:t>Mass-to mass calculations</a:t>
            </a:r>
          </a:p>
        </p:txBody>
      </p:sp>
      <p:sp>
        <p:nvSpPr>
          <p:cNvPr id="3" name="TextBox 2">
            <a:extLst>
              <a:ext uri="{FF2B5EF4-FFF2-40B4-BE49-F238E27FC236}">
                <a16:creationId xmlns:a16="http://schemas.microsoft.com/office/drawing/2014/main" id="{B3D8E006-14CD-411F-BD37-68E59EE77CFE}"/>
              </a:ext>
            </a:extLst>
          </p:cNvPr>
          <p:cNvSpPr txBox="1"/>
          <p:nvPr/>
        </p:nvSpPr>
        <p:spPr>
          <a:xfrm>
            <a:off x="603382" y="4697311"/>
            <a:ext cx="11117588" cy="1828386"/>
          </a:xfrm>
          <a:prstGeom prst="rect">
            <a:avLst/>
          </a:prstGeom>
          <a:noFill/>
        </p:spPr>
        <p:txBody>
          <a:bodyPr wrap="square" rtlCol="0">
            <a:spAutoFit/>
          </a:bodyPr>
          <a:lstStyle/>
          <a:p>
            <a:pPr>
              <a:lnSpc>
                <a:spcPct val="150000"/>
              </a:lnSpc>
            </a:pPr>
            <a:r>
              <a:rPr lang="en-GB" sz="2600" dirty="0"/>
              <a:t>In mass-to-mass calculation, convert the given mass to moles, apply the mole-to-mole conversion factor to obtain the moles required and finally convert moles required to mass.</a:t>
            </a:r>
          </a:p>
        </p:txBody>
      </p:sp>
      <p:sp>
        <p:nvSpPr>
          <p:cNvPr id="22" name="Title 1">
            <a:extLst>
              <a:ext uri="{FF2B5EF4-FFF2-40B4-BE49-F238E27FC236}">
                <a16:creationId xmlns:a16="http://schemas.microsoft.com/office/drawing/2014/main" id="{B90CFF78-7ECE-4BE0-82FF-7FD5A3508E86}"/>
              </a:ext>
            </a:extLst>
          </p:cNvPr>
          <p:cNvSpPr txBox="1">
            <a:spLocks/>
          </p:cNvSpPr>
          <p:nvPr/>
        </p:nvSpPr>
        <p:spPr>
          <a:xfrm>
            <a:off x="603382" y="60584"/>
            <a:ext cx="10364451" cy="560062"/>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How to use reaction stoichiometry</a:t>
            </a:r>
          </a:p>
        </p:txBody>
      </p:sp>
      <p:sp>
        <p:nvSpPr>
          <p:cNvPr id="5" name="TextBox 4">
            <a:extLst>
              <a:ext uri="{FF2B5EF4-FFF2-40B4-BE49-F238E27FC236}">
                <a16:creationId xmlns:a16="http://schemas.microsoft.com/office/drawing/2014/main" id="{6F501807-9090-4509-9046-788D92F5BD32}"/>
              </a:ext>
            </a:extLst>
          </p:cNvPr>
          <p:cNvSpPr txBox="1"/>
          <p:nvPr/>
        </p:nvSpPr>
        <p:spPr>
          <a:xfrm>
            <a:off x="3878676" y="821257"/>
            <a:ext cx="4039054" cy="523220"/>
          </a:xfrm>
          <a:prstGeom prst="rect">
            <a:avLst/>
          </a:prstGeom>
          <a:noFill/>
          <a:ln w="28575">
            <a:solidFill>
              <a:srgbClr val="FF0000"/>
            </a:solidFill>
          </a:ln>
        </p:spPr>
        <p:txBody>
          <a:bodyPr wrap="none" rtlCol="0">
            <a:spAutoFit/>
          </a:bodyPr>
          <a:lstStyle/>
          <a:p>
            <a:r>
              <a:rPr lang="en-GB" sz="2800" b="1" dirty="0"/>
              <a:t>Mole-to-mole calculations</a:t>
            </a:r>
          </a:p>
        </p:txBody>
      </p:sp>
      <p:sp>
        <p:nvSpPr>
          <p:cNvPr id="6" name="TextBox 5">
            <a:extLst>
              <a:ext uri="{FF2B5EF4-FFF2-40B4-BE49-F238E27FC236}">
                <a16:creationId xmlns:a16="http://schemas.microsoft.com/office/drawing/2014/main" id="{F5F23C4F-ACE2-4176-8A3B-A507F8657535}"/>
              </a:ext>
            </a:extLst>
          </p:cNvPr>
          <p:cNvSpPr txBox="1"/>
          <p:nvPr/>
        </p:nvSpPr>
        <p:spPr>
          <a:xfrm>
            <a:off x="419504" y="1496510"/>
            <a:ext cx="11117588" cy="1828386"/>
          </a:xfrm>
          <a:prstGeom prst="rect">
            <a:avLst/>
          </a:prstGeom>
          <a:noFill/>
        </p:spPr>
        <p:txBody>
          <a:bodyPr wrap="square" rtlCol="0">
            <a:spAutoFit/>
          </a:bodyPr>
          <a:lstStyle/>
          <a:p>
            <a:pPr>
              <a:lnSpc>
                <a:spcPct val="150000"/>
              </a:lnSpc>
            </a:pPr>
            <a:r>
              <a:rPr lang="en-GB" sz="2600" dirty="0"/>
              <a:t>The balanced chemical equation for a reaction is used to set up the conversion factor from one substance to another. That conversion factor, called the mole ratio for the reaction, is applied to the moles given to calculate the moles required.</a:t>
            </a:r>
          </a:p>
        </p:txBody>
      </p:sp>
    </p:spTree>
    <p:extLst>
      <p:ext uri="{BB962C8B-B14F-4D97-AF65-F5344CB8AC3E}">
        <p14:creationId xmlns:p14="http://schemas.microsoft.com/office/powerpoint/2010/main" val="4270002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20B3527-10CF-48E2-8E5A-8FF5ADC57568}"/>
              </a:ext>
            </a:extLst>
          </p:cNvPr>
          <p:cNvSpPr txBox="1"/>
          <p:nvPr/>
        </p:nvSpPr>
        <p:spPr>
          <a:xfrm>
            <a:off x="2207569" y="2046229"/>
            <a:ext cx="6776214" cy="400110"/>
          </a:xfrm>
          <a:prstGeom prst="rect">
            <a:avLst/>
          </a:prstGeom>
          <a:noFill/>
        </p:spPr>
        <p:txBody>
          <a:bodyPr wrap="none" rtlCol="0">
            <a:spAutoFit/>
          </a:bodyPr>
          <a:lstStyle/>
          <a:p>
            <a:r>
              <a:rPr lang="en-GB" sz="2000" dirty="0">
                <a:cs typeface="Calibri" panose="020F0502020204030204" pitchFamily="34" charset="0"/>
              </a:rPr>
              <a:t>  1 molecule        5 molecules	 	 4 molecules       3 molecules</a:t>
            </a:r>
          </a:p>
        </p:txBody>
      </p:sp>
      <p:sp>
        <p:nvSpPr>
          <p:cNvPr id="13" name="TextBox 12">
            <a:extLst>
              <a:ext uri="{FF2B5EF4-FFF2-40B4-BE49-F238E27FC236}">
                <a16:creationId xmlns:a16="http://schemas.microsoft.com/office/drawing/2014/main" id="{281040D9-9496-42AA-9A24-7EB228330864}"/>
              </a:ext>
            </a:extLst>
          </p:cNvPr>
          <p:cNvSpPr txBox="1"/>
          <p:nvPr/>
        </p:nvSpPr>
        <p:spPr>
          <a:xfrm>
            <a:off x="2336917" y="2385570"/>
            <a:ext cx="6686446" cy="400110"/>
          </a:xfrm>
          <a:prstGeom prst="rect">
            <a:avLst/>
          </a:prstGeom>
          <a:noFill/>
        </p:spPr>
        <p:txBody>
          <a:bodyPr wrap="none" rtlCol="0">
            <a:spAutoFit/>
          </a:bodyPr>
          <a:lstStyle/>
          <a:p>
            <a:r>
              <a:rPr lang="en-GB" sz="2000" dirty="0">
                <a:cs typeface="Calibri" panose="020F0502020204030204" pitchFamily="34" charset="0"/>
              </a:rPr>
              <a:t>3 molecule      15 molecules	     12 molecules      9 molecules</a:t>
            </a:r>
          </a:p>
        </p:txBody>
      </p:sp>
      <p:sp>
        <p:nvSpPr>
          <p:cNvPr id="14" name="TextBox 13">
            <a:extLst>
              <a:ext uri="{FF2B5EF4-FFF2-40B4-BE49-F238E27FC236}">
                <a16:creationId xmlns:a16="http://schemas.microsoft.com/office/drawing/2014/main" id="{797B962A-291F-4CE4-9DEA-D53A5E19461E}"/>
              </a:ext>
            </a:extLst>
          </p:cNvPr>
          <p:cNvSpPr txBox="1"/>
          <p:nvPr/>
        </p:nvSpPr>
        <p:spPr>
          <a:xfrm>
            <a:off x="2207569" y="2724911"/>
            <a:ext cx="6862776" cy="400110"/>
          </a:xfrm>
          <a:prstGeom prst="rect">
            <a:avLst/>
          </a:prstGeom>
          <a:noFill/>
        </p:spPr>
        <p:txBody>
          <a:bodyPr wrap="none" rtlCol="0">
            <a:spAutoFit/>
          </a:bodyPr>
          <a:lstStyle/>
          <a:p>
            <a:r>
              <a:rPr lang="en-GB" sz="2000" dirty="0">
                <a:cs typeface="Calibri" panose="020F0502020204030204" pitchFamily="34" charset="0"/>
              </a:rPr>
              <a:t>10 molecule      50 molecules		40 molecules    30 molecules</a:t>
            </a:r>
          </a:p>
        </p:txBody>
      </p:sp>
      <p:sp>
        <p:nvSpPr>
          <p:cNvPr id="15" name="TextBox 14">
            <a:extLst>
              <a:ext uri="{FF2B5EF4-FFF2-40B4-BE49-F238E27FC236}">
                <a16:creationId xmlns:a16="http://schemas.microsoft.com/office/drawing/2014/main" id="{99C24883-EB16-42AB-8B33-3862490B305C}"/>
              </a:ext>
            </a:extLst>
          </p:cNvPr>
          <p:cNvSpPr txBox="1"/>
          <p:nvPr/>
        </p:nvSpPr>
        <p:spPr>
          <a:xfrm>
            <a:off x="2244138" y="3378684"/>
            <a:ext cx="7103227" cy="430887"/>
          </a:xfrm>
          <a:prstGeom prst="rect">
            <a:avLst/>
          </a:prstGeom>
          <a:noFill/>
        </p:spPr>
        <p:txBody>
          <a:bodyPr wrap="none" rtlCol="0">
            <a:spAutoFit/>
          </a:bodyPr>
          <a:lstStyle/>
          <a:p>
            <a:r>
              <a:rPr lang="en-GB" sz="2200" dirty="0">
                <a:solidFill>
                  <a:srgbClr val="00B0F0"/>
                </a:solidFill>
                <a:cs typeface="Calibri" panose="020F0502020204030204" pitchFamily="34" charset="0"/>
              </a:rPr>
              <a:t>x molecule       5x molecules</a:t>
            </a:r>
            <a:r>
              <a:rPr lang="en-GB" sz="2200" dirty="0">
                <a:cs typeface="Calibri" panose="020F0502020204030204" pitchFamily="34" charset="0"/>
              </a:rPr>
              <a:t>	       </a:t>
            </a:r>
            <a:r>
              <a:rPr lang="en-GB" sz="2200" dirty="0">
                <a:solidFill>
                  <a:srgbClr val="00B050"/>
                </a:solidFill>
                <a:cs typeface="Calibri" panose="020F0502020204030204" pitchFamily="34" charset="0"/>
              </a:rPr>
              <a:t>4x molecules  3x molecules</a:t>
            </a:r>
          </a:p>
        </p:txBody>
      </p:sp>
      <p:sp>
        <p:nvSpPr>
          <p:cNvPr id="16" name="TextBox 15">
            <a:extLst>
              <a:ext uri="{FF2B5EF4-FFF2-40B4-BE49-F238E27FC236}">
                <a16:creationId xmlns:a16="http://schemas.microsoft.com/office/drawing/2014/main" id="{07DBF186-168F-4F5A-89D5-DA457C686789}"/>
              </a:ext>
            </a:extLst>
          </p:cNvPr>
          <p:cNvSpPr txBox="1"/>
          <p:nvPr/>
        </p:nvSpPr>
        <p:spPr>
          <a:xfrm>
            <a:off x="2244137" y="3826764"/>
            <a:ext cx="7100021" cy="430887"/>
          </a:xfrm>
          <a:prstGeom prst="rect">
            <a:avLst/>
          </a:prstGeom>
          <a:noFill/>
        </p:spPr>
        <p:txBody>
          <a:bodyPr wrap="none" rtlCol="0">
            <a:spAutoFit/>
          </a:bodyPr>
          <a:lstStyle/>
          <a:p>
            <a:r>
              <a:rPr lang="en-GB" sz="2200" b="1" dirty="0">
                <a:solidFill>
                  <a:srgbClr val="00B0F0"/>
                </a:solidFill>
                <a:cs typeface="Calibri" panose="020F0502020204030204" pitchFamily="34" charset="0"/>
              </a:rPr>
              <a:t>x moles	            5x moles </a:t>
            </a:r>
            <a:r>
              <a:rPr lang="en-GB" sz="2200" b="1" dirty="0">
                <a:cs typeface="Calibri" panose="020F0502020204030204" pitchFamily="34" charset="0"/>
              </a:rPr>
              <a:t>	       </a:t>
            </a:r>
            <a:r>
              <a:rPr lang="en-GB" sz="2200" b="1" dirty="0">
                <a:solidFill>
                  <a:srgbClr val="00B050"/>
                </a:solidFill>
                <a:cs typeface="Calibri" panose="020F0502020204030204" pitchFamily="34" charset="0"/>
              </a:rPr>
              <a:t>4x moles 	    3x moles</a:t>
            </a: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B4F69156-1C21-4946-A896-180C75D0D1A3}"/>
                  </a:ext>
                </a:extLst>
              </p:cNvPr>
              <p:cNvSpPr txBox="1"/>
              <p:nvPr/>
            </p:nvSpPr>
            <p:spPr>
              <a:xfrm>
                <a:off x="3313201" y="4690753"/>
                <a:ext cx="4841646" cy="808811"/>
              </a:xfrm>
              <a:prstGeom prst="rect">
                <a:avLst/>
              </a:prstGeom>
              <a:noFill/>
              <a:ln w="12700">
                <a:solidFill>
                  <a:srgbClr val="0070C0"/>
                </a:solidFill>
              </a:ln>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200" b="1" i="1" dirty="0" smtClean="0"/>
                          </m:ctrlPr>
                        </m:fPr>
                        <m:num>
                          <m:r>
                            <a:rPr lang="en-GB" sz="2200" b="1" i="1" dirty="0" smtClean="0">
                              <a:solidFill>
                                <a:srgbClr val="0000FF"/>
                              </a:solidFill>
                            </a:rPr>
                            <m:t>𝒎</m:t>
                          </m:r>
                          <m:r>
                            <a:rPr lang="en-GB" sz="2200" b="1" i="1" dirty="0">
                              <a:solidFill>
                                <a:srgbClr val="0000FF"/>
                              </a:solidFill>
                            </a:rPr>
                            <m:t>𝒐𝒍𝒆𝒔</m:t>
                          </m:r>
                          <m:r>
                            <a:rPr lang="en-GB" sz="2200" b="1" i="1" dirty="0">
                              <a:solidFill>
                                <a:srgbClr val="0000FF"/>
                              </a:solidFill>
                            </a:rPr>
                            <m:t> </m:t>
                          </m:r>
                          <m:r>
                            <a:rPr lang="en-GB" sz="2200" b="1" i="1" dirty="0">
                              <a:solidFill>
                                <a:srgbClr val="0000FF"/>
                              </a:solidFill>
                            </a:rPr>
                            <m:t>𝒐𝒇</m:t>
                          </m:r>
                          <m:r>
                            <a:rPr lang="en-GB" sz="2200" b="1" i="1" dirty="0">
                              <a:solidFill>
                                <a:srgbClr val="0000FF"/>
                              </a:solidFill>
                            </a:rPr>
                            <m:t> </m:t>
                          </m:r>
                          <m:r>
                            <a:rPr lang="en-GB" sz="2200" b="1" i="1" dirty="0" smtClean="0">
                              <a:solidFill>
                                <a:srgbClr val="0000FF"/>
                              </a:solidFill>
                            </a:rPr>
                            <m:t>𝑩</m:t>
                          </m:r>
                          <m:r>
                            <a:rPr lang="en-GB" sz="2200" b="1" i="1" dirty="0" smtClean="0">
                              <a:solidFill>
                                <a:srgbClr val="0000FF"/>
                              </a:solidFill>
                              <a:latin typeface="Cambria Math" panose="02040503050406030204" pitchFamily="18" charset="0"/>
                            </a:rPr>
                            <m:t> </m:t>
                          </m:r>
                          <m:d>
                            <m:dPr>
                              <m:ctrlPr>
                                <a:rPr lang="en-GB" sz="2200" b="1" i="1" dirty="0" smtClean="0">
                                  <a:solidFill>
                                    <a:srgbClr val="0000FF"/>
                                  </a:solidFill>
                                  <a:latin typeface="Cambria Math" panose="02040503050406030204" pitchFamily="18" charset="0"/>
                                </a:rPr>
                              </m:ctrlPr>
                            </m:dPr>
                            <m:e>
                              <m:r>
                                <a:rPr lang="en-GB" sz="2200" b="1" i="1" dirty="0" smtClean="0">
                                  <a:solidFill>
                                    <a:srgbClr val="0000FF"/>
                                  </a:solidFill>
                                  <a:latin typeface="Cambria Math" panose="02040503050406030204" pitchFamily="18" charset="0"/>
                                </a:rPr>
                                <m:t>?</m:t>
                              </m:r>
                            </m:e>
                          </m:d>
                        </m:num>
                        <m:den>
                          <m:r>
                            <a:rPr lang="en-GB" sz="2200" b="1" i="1" dirty="0" smtClean="0">
                              <a:solidFill>
                                <a:srgbClr val="FF0000"/>
                              </a:solidFill>
                            </a:rPr>
                            <m:t>𝒎𝒐𝒍𝒆𝒔</m:t>
                          </m:r>
                          <m:r>
                            <a:rPr lang="en-GB" sz="2200" b="1" i="1" dirty="0" smtClean="0">
                              <a:solidFill>
                                <a:srgbClr val="FF0000"/>
                              </a:solidFill>
                            </a:rPr>
                            <m:t> </m:t>
                          </m:r>
                          <m:r>
                            <a:rPr lang="en-GB" sz="2200" b="1" i="1" dirty="0" smtClean="0">
                              <a:solidFill>
                                <a:srgbClr val="FF0000"/>
                              </a:solidFill>
                            </a:rPr>
                            <m:t>𝒐𝒇</m:t>
                          </m:r>
                          <m:r>
                            <a:rPr lang="en-GB" sz="2200" b="1" i="1" dirty="0" smtClean="0">
                              <a:solidFill>
                                <a:srgbClr val="FF0000"/>
                              </a:solidFill>
                            </a:rPr>
                            <m:t> </m:t>
                          </m:r>
                          <m:r>
                            <a:rPr lang="en-GB" sz="2200" b="1" i="1" dirty="0" smtClean="0">
                              <a:solidFill>
                                <a:srgbClr val="FF0000"/>
                              </a:solidFill>
                            </a:rPr>
                            <m:t>𝑨</m:t>
                          </m:r>
                        </m:den>
                      </m:f>
                      <m:r>
                        <a:rPr lang="en-GB" sz="2200" b="1" i="1" dirty="0" smtClean="0"/>
                        <m:t>=</m:t>
                      </m:r>
                      <m:f>
                        <m:fPr>
                          <m:ctrlPr>
                            <a:rPr lang="en-GB" sz="2200" b="1" i="1" dirty="0"/>
                          </m:ctrlPr>
                        </m:fPr>
                        <m:num>
                          <m:r>
                            <a:rPr lang="en-GB" sz="2200" b="1" i="1" dirty="0" smtClean="0">
                              <a:solidFill>
                                <a:srgbClr val="0000FF"/>
                              </a:solidFill>
                            </a:rPr>
                            <m:t>𝒄𝒐𝒆𝒇𝒇𝒊𝒄𝒊𝒆𝒏𝒕</m:t>
                          </m:r>
                          <m:r>
                            <a:rPr lang="en-GB" sz="2200" b="1" i="1" dirty="0">
                              <a:solidFill>
                                <a:srgbClr val="0000FF"/>
                              </a:solidFill>
                            </a:rPr>
                            <m:t> </m:t>
                          </m:r>
                          <m:r>
                            <a:rPr lang="en-GB" sz="2200" b="1" i="1" dirty="0">
                              <a:solidFill>
                                <a:srgbClr val="0000FF"/>
                              </a:solidFill>
                            </a:rPr>
                            <m:t>𝒐𝒇</m:t>
                          </m:r>
                          <m:r>
                            <a:rPr lang="en-GB" sz="2200" b="1" i="1" dirty="0">
                              <a:solidFill>
                                <a:srgbClr val="0000FF"/>
                              </a:solidFill>
                            </a:rPr>
                            <m:t> </m:t>
                          </m:r>
                          <m:r>
                            <a:rPr lang="en-GB" sz="2200" b="1" i="1" dirty="0">
                              <a:solidFill>
                                <a:srgbClr val="0000FF"/>
                              </a:solidFill>
                            </a:rPr>
                            <m:t>𝑩</m:t>
                          </m:r>
                        </m:num>
                        <m:den>
                          <m:r>
                            <a:rPr lang="en-GB" sz="2200" b="1" i="1" dirty="0" smtClean="0">
                              <a:solidFill>
                                <a:srgbClr val="FF0000"/>
                              </a:solidFill>
                            </a:rPr>
                            <m:t>𝒄𝒐𝒆𝒇𝒇𝒊𝒄𝒊𝒆𝒏𝒕</m:t>
                          </m:r>
                          <m:r>
                            <a:rPr lang="en-GB" sz="2200" b="1" i="1" dirty="0">
                              <a:solidFill>
                                <a:srgbClr val="FF0000"/>
                              </a:solidFill>
                            </a:rPr>
                            <m:t> </m:t>
                          </m:r>
                          <m:r>
                            <a:rPr lang="en-GB" sz="2200" b="1" i="1" dirty="0">
                              <a:solidFill>
                                <a:srgbClr val="FF0000"/>
                              </a:solidFill>
                            </a:rPr>
                            <m:t>𝒐𝒇</m:t>
                          </m:r>
                          <m:r>
                            <a:rPr lang="en-GB" sz="2200" b="1" i="1" dirty="0" smtClean="0">
                              <a:solidFill>
                                <a:srgbClr val="FF0000"/>
                              </a:solidFill>
                            </a:rPr>
                            <m:t> </m:t>
                          </m:r>
                          <m:r>
                            <a:rPr lang="en-GB" sz="2200" b="1" i="1" dirty="0" smtClean="0">
                              <a:solidFill>
                                <a:srgbClr val="FF0000"/>
                              </a:solidFill>
                            </a:rPr>
                            <m:t>𝑨</m:t>
                          </m:r>
                          <m:r>
                            <a:rPr lang="en-GB" sz="2200" b="1" i="1" dirty="0" smtClean="0">
                              <a:solidFill>
                                <a:srgbClr val="FF0000"/>
                              </a:solidFill>
                            </a:rPr>
                            <m:t> </m:t>
                          </m:r>
                        </m:den>
                      </m:f>
                    </m:oMath>
                  </m:oMathPara>
                </a14:m>
                <a:endParaRPr lang="en-GB" sz="2200" b="1" i="1" dirty="0">
                  <a:cs typeface="Calibri" panose="020F0502020204030204" pitchFamily="34" charset="0"/>
                </a:endParaRPr>
              </a:p>
            </p:txBody>
          </p:sp>
        </mc:Choice>
        <mc:Fallback>
          <p:sp>
            <p:nvSpPr>
              <p:cNvPr id="17" name="TextBox 16">
                <a:extLst>
                  <a:ext uri="{FF2B5EF4-FFF2-40B4-BE49-F238E27FC236}">
                    <a16:creationId xmlns:a16="http://schemas.microsoft.com/office/drawing/2014/main" id="{B4F69156-1C21-4946-A896-180C75D0D1A3}"/>
                  </a:ext>
                </a:extLst>
              </p:cNvPr>
              <p:cNvSpPr txBox="1">
                <a:spLocks noRot="1" noChangeAspect="1" noMove="1" noResize="1" noEditPoints="1" noAdjustHandles="1" noChangeArrowheads="1" noChangeShapeType="1" noTextEdit="1"/>
              </p:cNvSpPr>
              <p:nvPr/>
            </p:nvSpPr>
            <p:spPr>
              <a:xfrm>
                <a:off x="3313201" y="4690753"/>
                <a:ext cx="4841646" cy="808811"/>
              </a:xfrm>
              <a:prstGeom prst="rect">
                <a:avLst/>
              </a:prstGeom>
              <a:blipFill>
                <a:blip r:embed="rId3"/>
                <a:stretch>
                  <a:fillRect/>
                </a:stretch>
              </a:blipFill>
              <a:ln w="12700">
                <a:solidFill>
                  <a:srgbClr val="0070C0"/>
                </a:solidFill>
              </a:ln>
            </p:spPr>
            <p:txBody>
              <a:bodyPr/>
              <a:lstStyle/>
              <a:p>
                <a:r>
                  <a:rPr lang="en-GB">
                    <a:noFill/>
                  </a:rPr>
                  <a:t> </a:t>
                </a:r>
              </a:p>
            </p:txBody>
          </p:sp>
        </mc:Fallback>
      </mc:AlternateContent>
      <p:grpSp>
        <p:nvGrpSpPr>
          <p:cNvPr id="4" name="Group 3">
            <a:extLst>
              <a:ext uri="{FF2B5EF4-FFF2-40B4-BE49-F238E27FC236}">
                <a16:creationId xmlns:a16="http://schemas.microsoft.com/office/drawing/2014/main" id="{4D883B78-0759-48CB-8497-F70656666AF8}"/>
              </a:ext>
            </a:extLst>
          </p:cNvPr>
          <p:cNvGrpSpPr/>
          <p:nvPr/>
        </p:nvGrpSpPr>
        <p:grpSpPr>
          <a:xfrm>
            <a:off x="2351585" y="1033445"/>
            <a:ext cx="7056740" cy="523220"/>
            <a:chOff x="1691680" y="695970"/>
            <a:chExt cx="7056740" cy="523220"/>
          </a:xfrm>
        </p:grpSpPr>
        <p:sp>
          <p:nvSpPr>
            <p:cNvPr id="11" name="TextBox 10">
              <a:extLst>
                <a:ext uri="{FF2B5EF4-FFF2-40B4-BE49-F238E27FC236}">
                  <a16:creationId xmlns:a16="http://schemas.microsoft.com/office/drawing/2014/main" id="{192DF485-6896-4070-A618-DEC610367577}"/>
                </a:ext>
              </a:extLst>
            </p:cNvPr>
            <p:cNvSpPr txBox="1"/>
            <p:nvPr/>
          </p:nvSpPr>
          <p:spPr>
            <a:xfrm>
              <a:off x="1691680" y="695970"/>
              <a:ext cx="7056740" cy="523220"/>
            </a:xfrm>
            <a:prstGeom prst="rect">
              <a:avLst/>
            </a:prstGeom>
            <a:noFill/>
          </p:spPr>
          <p:txBody>
            <a:bodyPr wrap="none" rtlCol="0">
              <a:spAutoFit/>
            </a:bodyPr>
            <a:lstStyle/>
            <a:p>
              <a:r>
                <a:rPr lang="en-GB" sz="2800" dirty="0">
                  <a:cs typeface="Calibri" panose="020F0502020204030204" pitchFamily="34" charset="0"/>
                </a:rPr>
                <a:t>C</a:t>
              </a:r>
              <a:r>
                <a:rPr lang="en-GB" sz="2800" baseline="-25000" dirty="0">
                  <a:cs typeface="Calibri" panose="020F0502020204030204" pitchFamily="34" charset="0"/>
                </a:rPr>
                <a:t>3</a:t>
              </a:r>
              <a:r>
                <a:rPr lang="en-GB" sz="2800" dirty="0">
                  <a:cs typeface="Calibri" panose="020F0502020204030204" pitchFamily="34" charset="0"/>
                </a:rPr>
                <a:t>H</a:t>
              </a:r>
              <a:r>
                <a:rPr lang="en-GB" sz="2800" baseline="-25000" dirty="0">
                  <a:cs typeface="Calibri" panose="020F0502020204030204" pitchFamily="34" charset="0"/>
                </a:rPr>
                <a:t>8</a:t>
              </a:r>
              <a:r>
                <a:rPr lang="en-GB" sz="2800" dirty="0">
                  <a:cs typeface="Calibri" panose="020F0502020204030204" pitchFamily="34" charset="0"/>
                </a:rPr>
                <a:t>   +      5 O</a:t>
              </a:r>
              <a:r>
                <a:rPr lang="en-GB" sz="2800" baseline="-25000" dirty="0">
                  <a:cs typeface="Calibri" panose="020F0502020204030204" pitchFamily="34" charset="0"/>
                </a:rPr>
                <a:t>2</a:t>
              </a:r>
              <a:r>
                <a:rPr lang="en-GB" sz="2800" dirty="0">
                  <a:cs typeface="Calibri" panose="020F0502020204030204" pitchFamily="34" charset="0"/>
                </a:rPr>
                <a:t>			    4 H</a:t>
              </a:r>
              <a:r>
                <a:rPr lang="en-GB" sz="2800" baseline="-25000" dirty="0">
                  <a:cs typeface="Calibri" panose="020F0502020204030204" pitchFamily="34" charset="0"/>
                </a:rPr>
                <a:t>2</a:t>
              </a:r>
              <a:r>
                <a:rPr lang="en-GB" sz="2800" dirty="0">
                  <a:cs typeface="Calibri" panose="020F0502020204030204" pitchFamily="34" charset="0"/>
                </a:rPr>
                <a:t>O   +    3 CO</a:t>
              </a:r>
              <a:r>
                <a:rPr lang="en-GB" sz="2800" baseline="-25000" dirty="0">
                  <a:cs typeface="Calibri" panose="020F0502020204030204" pitchFamily="34" charset="0"/>
                </a:rPr>
                <a:t>2</a:t>
              </a:r>
            </a:p>
          </p:txBody>
        </p:sp>
        <p:cxnSp>
          <p:nvCxnSpPr>
            <p:cNvPr id="18" name="Straight Arrow Connector 17">
              <a:extLst>
                <a:ext uri="{FF2B5EF4-FFF2-40B4-BE49-F238E27FC236}">
                  <a16:creationId xmlns:a16="http://schemas.microsoft.com/office/drawing/2014/main" id="{071390E7-968A-42DD-A0DD-B44C9ECC82FC}"/>
                </a:ext>
              </a:extLst>
            </p:cNvPr>
            <p:cNvCxnSpPr>
              <a:cxnSpLocks/>
            </p:cNvCxnSpPr>
            <p:nvPr/>
          </p:nvCxnSpPr>
          <p:spPr>
            <a:xfrm>
              <a:off x="4552183" y="932866"/>
              <a:ext cx="93610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2CD47C4-DA50-4155-A771-5339E25C7160}"/>
              </a:ext>
            </a:extLst>
          </p:cNvPr>
          <p:cNvSpPr>
            <a:spLocks noGrp="1"/>
          </p:cNvSpPr>
          <p:nvPr>
            <p:ph type="title"/>
          </p:nvPr>
        </p:nvSpPr>
        <p:spPr>
          <a:xfrm>
            <a:off x="913774" y="60789"/>
            <a:ext cx="10364451" cy="733626"/>
          </a:xfrm>
        </p:spPr>
        <p:txBody>
          <a:bodyPr>
            <a:normAutofit/>
          </a:bodyPr>
          <a:lstStyle/>
          <a:p>
            <a:r>
              <a:rPr lang="en-GB" b="1" dirty="0">
                <a:effectLst>
                  <a:outerShdw blurRad="38100" dist="38100" dir="2700000" algn="tl">
                    <a:srgbClr val="000000">
                      <a:alpha val="43137"/>
                    </a:srgbClr>
                  </a:outerShdw>
                </a:effectLst>
                <a:latin typeface="+mn-lt"/>
              </a:rPr>
              <a:t>Mole-to-mole calculations</a:t>
            </a:r>
          </a:p>
        </p:txBody>
      </p:sp>
      <p:sp>
        <p:nvSpPr>
          <p:cNvPr id="6" name="TextBox 5">
            <a:extLst>
              <a:ext uri="{FF2B5EF4-FFF2-40B4-BE49-F238E27FC236}">
                <a16:creationId xmlns:a16="http://schemas.microsoft.com/office/drawing/2014/main" id="{B150335E-B33A-42DF-93A6-902F9A89763F}"/>
              </a:ext>
            </a:extLst>
          </p:cNvPr>
          <p:cNvSpPr txBox="1"/>
          <p:nvPr/>
        </p:nvSpPr>
        <p:spPr>
          <a:xfrm>
            <a:off x="332385" y="5830086"/>
            <a:ext cx="7360156" cy="430887"/>
          </a:xfrm>
          <a:prstGeom prst="rect">
            <a:avLst/>
          </a:prstGeom>
          <a:noFill/>
        </p:spPr>
        <p:txBody>
          <a:bodyPr wrap="none" rtlCol="0">
            <a:spAutoFit/>
          </a:bodyPr>
          <a:lstStyle/>
          <a:p>
            <a:r>
              <a:rPr lang="en-GB" sz="2200" dirty="0"/>
              <a:t>How much water is formed when 0.25 mol O</a:t>
            </a:r>
            <a:r>
              <a:rPr lang="en-GB" sz="2200" baseline="-25000" dirty="0"/>
              <a:t>2</a:t>
            </a:r>
            <a:r>
              <a:rPr lang="en-GB" sz="2200" dirty="0"/>
              <a:t> reacts with C</a:t>
            </a:r>
            <a:r>
              <a:rPr lang="en-GB" sz="2200" baseline="-25000" dirty="0"/>
              <a:t>3</a:t>
            </a:r>
            <a:r>
              <a:rPr lang="en-GB" sz="2200" dirty="0"/>
              <a:t>O</a:t>
            </a:r>
            <a:r>
              <a:rPr lang="en-GB" sz="2200" baseline="-25000" dirty="0"/>
              <a:t>8</a:t>
            </a:r>
            <a:r>
              <a:rPr lang="en-GB" sz="2200" dirty="0"/>
              <a:t>?</a:t>
            </a:r>
          </a:p>
        </p:txBody>
      </p:sp>
      <p:sp>
        <p:nvSpPr>
          <p:cNvPr id="7" name="TextBox 6">
            <a:extLst>
              <a:ext uri="{FF2B5EF4-FFF2-40B4-BE49-F238E27FC236}">
                <a16:creationId xmlns:a16="http://schemas.microsoft.com/office/drawing/2014/main" id="{0C2D85F0-E3B9-4863-8B93-4666DD2B441F}"/>
              </a:ext>
            </a:extLst>
          </p:cNvPr>
          <p:cNvSpPr txBox="1"/>
          <p:nvPr/>
        </p:nvSpPr>
        <p:spPr>
          <a:xfrm>
            <a:off x="8367954" y="5775844"/>
            <a:ext cx="3491661" cy="769441"/>
          </a:xfrm>
          <a:prstGeom prst="rect">
            <a:avLst/>
          </a:prstGeom>
          <a:noFill/>
        </p:spPr>
        <p:txBody>
          <a:bodyPr wrap="none" rtlCol="0">
            <a:spAutoFit/>
          </a:bodyPr>
          <a:lstStyle/>
          <a:p>
            <a:r>
              <a:rPr lang="en-GB" sz="2200" dirty="0"/>
              <a:t>B (required): water		?</a:t>
            </a:r>
          </a:p>
          <a:p>
            <a:r>
              <a:rPr lang="en-GB" sz="2200" dirty="0"/>
              <a:t>A (given): oxygen	0.25 mol</a:t>
            </a:r>
          </a:p>
        </p:txBody>
      </p:sp>
      <p:sp>
        <p:nvSpPr>
          <p:cNvPr id="8" name="TextBox 7">
            <a:extLst>
              <a:ext uri="{FF2B5EF4-FFF2-40B4-BE49-F238E27FC236}">
                <a16:creationId xmlns:a16="http://schemas.microsoft.com/office/drawing/2014/main" id="{0331EA1D-650F-4073-B509-604B73D15660}"/>
              </a:ext>
            </a:extLst>
          </p:cNvPr>
          <p:cNvSpPr txBox="1"/>
          <p:nvPr/>
        </p:nvSpPr>
        <p:spPr>
          <a:xfrm>
            <a:off x="1333436" y="4820558"/>
            <a:ext cx="1416222" cy="430887"/>
          </a:xfrm>
          <a:prstGeom prst="rect">
            <a:avLst/>
          </a:prstGeom>
          <a:noFill/>
        </p:spPr>
        <p:txBody>
          <a:bodyPr wrap="none" rtlCol="0">
            <a:spAutoFit/>
          </a:bodyPr>
          <a:lstStyle/>
          <a:p>
            <a:r>
              <a:rPr lang="en-GB" sz="2200" dirty="0"/>
              <a:t>Mole ratio:</a:t>
            </a:r>
          </a:p>
        </p:txBody>
      </p:sp>
    </p:spTree>
    <p:extLst>
      <p:ext uri="{BB962C8B-B14F-4D97-AF65-F5344CB8AC3E}">
        <p14:creationId xmlns:p14="http://schemas.microsoft.com/office/powerpoint/2010/main" val="385430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animBg="1"/>
      <p:bldP spid="6"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F6DBA-071E-4B73-83AD-C356818577BB}"/>
              </a:ext>
            </a:extLst>
          </p:cNvPr>
          <p:cNvSpPr>
            <a:spLocks noGrp="1"/>
          </p:cNvSpPr>
          <p:nvPr>
            <p:ph type="title"/>
          </p:nvPr>
        </p:nvSpPr>
        <p:spPr>
          <a:xfrm>
            <a:off x="623392" y="-387424"/>
            <a:ext cx="10364451" cy="1596177"/>
          </a:xfrm>
        </p:spPr>
        <p:txBody>
          <a:bodyPr/>
          <a:lstStyle/>
          <a:p>
            <a:r>
              <a:rPr lang="en-GB" b="1" dirty="0">
                <a:effectLst>
                  <a:outerShdw blurRad="38100" dist="38100" dir="2700000" algn="tl">
                    <a:srgbClr val="000000">
                      <a:alpha val="43137"/>
                    </a:srgbClr>
                  </a:outerShdw>
                </a:effectLst>
              </a:rPr>
              <a:t>example</a:t>
            </a:r>
          </a:p>
        </p:txBody>
      </p:sp>
      <p:sp>
        <p:nvSpPr>
          <p:cNvPr id="3" name="TextBox 2">
            <a:extLst>
              <a:ext uri="{FF2B5EF4-FFF2-40B4-BE49-F238E27FC236}">
                <a16:creationId xmlns:a16="http://schemas.microsoft.com/office/drawing/2014/main" id="{5A88F3F6-4929-4E45-8219-881F3A3E0A01}"/>
              </a:ext>
            </a:extLst>
          </p:cNvPr>
          <p:cNvSpPr txBox="1"/>
          <p:nvPr/>
        </p:nvSpPr>
        <p:spPr>
          <a:xfrm>
            <a:off x="0" y="734271"/>
            <a:ext cx="13564521" cy="523220"/>
          </a:xfrm>
          <a:prstGeom prst="rect">
            <a:avLst/>
          </a:prstGeom>
          <a:noFill/>
        </p:spPr>
        <p:txBody>
          <a:bodyPr wrap="square" rtlCol="0">
            <a:spAutoFit/>
          </a:bodyPr>
          <a:lstStyle/>
          <a:p>
            <a:r>
              <a:rPr lang="en-GB" sz="2800" dirty="0"/>
              <a:t>Find the number of moles of H</a:t>
            </a:r>
            <a:r>
              <a:rPr lang="en-GB" sz="2800" baseline="-25000" dirty="0"/>
              <a:t>2</a:t>
            </a:r>
            <a:r>
              <a:rPr lang="en-GB" sz="2800" dirty="0"/>
              <a:t> needed to produce 5.0 mol NH</a:t>
            </a:r>
            <a:r>
              <a:rPr lang="en-GB" sz="2800" baseline="-25000" dirty="0"/>
              <a:t>3</a:t>
            </a:r>
            <a:r>
              <a:rPr lang="en-GB" sz="2800" dirty="0"/>
              <a:t> by reaction with N</a:t>
            </a:r>
            <a:r>
              <a:rPr lang="en-GB" sz="2800" baseline="-25000" dirty="0"/>
              <a:t>2</a:t>
            </a:r>
          </a:p>
        </p:txBody>
      </p:sp>
      <p:sp>
        <p:nvSpPr>
          <p:cNvPr id="4" name="TextBox 3">
            <a:extLst>
              <a:ext uri="{FF2B5EF4-FFF2-40B4-BE49-F238E27FC236}">
                <a16:creationId xmlns:a16="http://schemas.microsoft.com/office/drawing/2014/main" id="{F7823BF7-045F-473F-AEFF-1FBC9EB95CCC}"/>
              </a:ext>
            </a:extLst>
          </p:cNvPr>
          <p:cNvSpPr txBox="1"/>
          <p:nvPr/>
        </p:nvSpPr>
        <p:spPr>
          <a:xfrm>
            <a:off x="324090" y="1699848"/>
            <a:ext cx="11543819" cy="769441"/>
          </a:xfrm>
          <a:prstGeom prst="rect">
            <a:avLst/>
          </a:prstGeom>
          <a:noFill/>
        </p:spPr>
        <p:txBody>
          <a:bodyPr wrap="square" rtlCol="0">
            <a:spAutoFit/>
          </a:bodyPr>
          <a:lstStyle/>
          <a:p>
            <a:r>
              <a:rPr lang="en-GB" sz="2200" i="1" dirty="0"/>
              <a:t>Strategy: </a:t>
            </a:r>
            <a:r>
              <a:rPr lang="en-GB" sz="2200" dirty="0"/>
              <a:t>Write the balanced chemical equation , identify the mole ratio between N</a:t>
            </a:r>
            <a:r>
              <a:rPr lang="en-GB" sz="2200" baseline="-25000" dirty="0"/>
              <a:t>2</a:t>
            </a:r>
            <a:r>
              <a:rPr lang="en-GB" sz="2200" dirty="0"/>
              <a:t> and NH</a:t>
            </a:r>
            <a:r>
              <a:rPr lang="en-GB" sz="2200" baseline="-25000" dirty="0"/>
              <a:t>3</a:t>
            </a:r>
            <a:r>
              <a:rPr lang="en-GB" sz="2200" dirty="0"/>
              <a:t> and use it as a conversion factor</a:t>
            </a:r>
          </a:p>
        </p:txBody>
      </p:sp>
      <p:sp>
        <p:nvSpPr>
          <p:cNvPr id="5" name="TextBox 4">
            <a:extLst>
              <a:ext uri="{FF2B5EF4-FFF2-40B4-BE49-F238E27FC236}">
                <a16:creationId xmlns:a16="http://schemas.microsoft.com/office/drawing/2014/main" id="{66580ABA-229F-4417-BDDA-577796DD5097}"/>
              </a:ext>
            </a:extLst>
          </p:cNvPr>
          <p:cNvSpPr txBox="1"/>
          <p:nvPr/>
        </p:nvSpPr>
        <p:spPr>
          <a:xfrm>
            <a:off x="667475" y="2618432"/>
            <a:ext cx="4464684" cy="1446550"/>
          </a:xfrm>
          <a:prstGeom prst="rect">
            <a:avLst/>
          </a:prstGeom>
          <a:noFill/>
        </p:spPr>
        <p:txBody>
          <a:bodyPr wrap="none" rtlCol="0">
            <a:spAutoFit/>
          </a:bodyPr>
          <a:lstStyle/>
          <a:p>
            <a:r>
              <a:rPr lang="en-GB" sz="2200" dirty="0"/>
              <a:t>1: N</a:t>
            </a:r>
            <a:r>
              <a:rPr lang="en-GB" sz="2200" baseline="-25000" dirty="0"/>
              <a:t>2</a:t>
            </a:r>
            <a:r>
              <a:rPr lang="en-GB" sz="2200" dirty="0"/>
              <a:t> (g)   +   3 H</a:t>
            </a:r>
            <a:r>
              <a:rPr lang="en-GB" sz="2200" baseline="-25000" dirty="0"/>
              <a:t>2</a:t>
            </a:r>
            <a:r>
              <a:rPr lang="en-GB" sz="2200" dirty="0"/>
              <a:t> (g)  </a:t>
            </a:r>
            <a:r>
              <a:rPr lang="en-GB" sz="2200" dirty="0">
                <a:sym typeface="Wingdings" panose="05000000000000000000" pitchFamily="2" charset="2"/>
              </a:rPr>
              <a:t> 2 NH</a:t>
            </a:r>
            <a:r>
              <a:rPr lang="en-GB" sz="2200" baseline="-25000" dirty="0">
                <a:sym typeface="Wingdings" panose="05000000000000000000" pitchFamily="2" charset="2"/>
              </a:rPr>
              <a:t>3</a:t>
            </a:r>
            <a:r>
              <a:rPr lang="en-GB" sz="2200" dirty="0">
                <a:sym typeface="Wingdings" panose="05000000000000000000" pitchFamily="2" charset="2"/>
              </a:rPr>
              <a:t> (g)</a:t>
            </a:r>
          </a:p>
          <a:p>
            <a:r>
              <a:rPr lang="en-GB" sz="2200" dirty="0">
                <a:sym typeface="Wingdings" panose="05000000000000000000" pitchFamily="2" charset="2"/>
              </a:rPr>
              <a:t>2: 3 mol H</a:t>
            </a:r>
            <a:r>
              <a:rPr lang="en-GB" sz="2200" baseline="-25000" dirty="0">
                <a:sym typeface="Wingdings" panose="05000000000000000000" pitchFamily="2" charset="2"/>
              </a:rPr>
              <a:t>2</a:t>
            </a:r>
            <a:r>
              <a:rPr lang="en-GB" sz="2200" dirty="0">
                <a:sym typeface="Wingdings" panose="05000000000000000000" pitchFamily="2" charset="2"/>
              </a:rPr>
              <a:t> produce 2 mol NH</a:t>
            </a:r>
            <a:r>
              <a:rPr lang="en-GB" sz="2200" baseline="-25000" dirty="0">
                <a:sym typeface="Wingdings" panose="05000000000000000000" pitchFamily="2" charset="2"/>
              </a:rPr>
              <a:t>3</a:t>
            </a:r>
          </a:p>
          <a:p>
            <a:r>
              <a:rPr lang="en-GB" sz="2200" dirty="0">
                <a:sym typeface="Wingdings" panose="05000000000000000000" pitchFamily="2" charset="2"/>
              </a:rPr>
              <a:t> B (required): ? mol H</a:t>
            </a:r>
            <a:r>
              <a:rPr lang="en-GB" sz="2200" baseline="-25000" dirty="0">
                <a:sym typeface="Wingdings" panose="05000000000000000000" pitchFamily="2" charset="2"/>
              </a:rPr>
              <a:t>2</a:t>
            </a:r>
            <a:r>
              <a:rPr lang="en-GB" sz="2200" dirty="0">
                <a:sym typeface="Wingdings" panose="05000000000000000000" pitchFamily="2" charset="2"/>
              </a:rPr>
              <a:t> </a:t>
            </a:r>
          </a:p>
          <a:p>
            <a:r>
              <a:rPr lang="en-GB" sz="2200" dirty="0">
                <a:sym typeface="Wingdings" panose="05000000000000000000" pitchFamily="2" charset="2"/>
              </a:rPr>
              <a:t>A (given): 5 mol NH</a:t>
            </a:r>
            <a:r>
              <a:rPr lang="en-GB" sz="2200" baseline="-25000" dirty="0">
                <a:sym typeface="Wingdings" panose="05000000000000000000" pitchFamily="2" charset="2"/>
              </a:rPr>
              <a:t>3</a:t>
            </a:r>
            <a:r>
              <a:rPr lang="en-GB" sz="2200" dirty="0">
                <a:sym typeface="Wingdings" panose="05000000000000000000" pitchFamily="2" charset="2"/>
              </a:rPr>
              <a:t> </a:t>
            </a:r>
            <a:endParaRPr lang="en-GB" sz="2200" dirty="0"/>
          </a:p>
        </p:txBody>
      </p:sp>
      <p:sp>
        <p:nvSpPr>
          <p:cNvPr id="6" name="TextBox 5">
            <a:extLst>
              <a:ext uri="{FF2B5EF4-FFF2-40B4-BE49-F238E27FC236}">
                <a16:creationId xmlns:a16="http://schemas.microsoft.com/office/drawing/2014/main" id="{A3ED5CD8-1B65-489B-97BE-1FC850AAC172}"/>
              </a:ext>
            </a:extLst>
          </p:cNvPr>
          <p:cNvSpPr txBox="1"/>
          <p:nvPr/>
        </p:nvSpPr>
        <p:spPr>
          <a:xfrm>
            <a:off x="883499" y="4538841"/>
            <a:ext cx="481222" cy="430887"/>
          </a:xfrm>
          <a:prstGeom prst="rect">
            <a:avLst/>
          </a:prstGeom>
          <a:noFill/>
        </p:spPr>
        <p:txBody>
          <a:bodyPr wrap="none" rtlCol="0">
            <a:spAutoFit/>
          </a:bodyPr>
          <a:lstStyle/>
          <a:p>
            <a:r>
              <a:rPr lang="en-GB" sz="2200" dirty="0"/>
              <a:t>3: </a:t>
            </a:r>
          </a:p>
        </p:txBody>
      </p:sp>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D684E136-DEDF-49F7-97F7-A18AAE1343AF}"/>
                  </a:ext>
                </a:extLst>
              </p:cNvPr>
              <p:cNvSpPr txBox="1"/>
              <p:nvPr/>
            </p:nvSpPr>
            <p:spPr>
              <a:xfrm>
                <a:off x="307435" y="4240683"/>
                <a:ext cx="6136640" cy="79534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sz="2200" b="1" i="1" dirty="0" smtClean="0">
                              <a:latin typeface="Cambria Math" panose="02040503050406030204" pitchFamily="18" charset="0"/>
                            </a:rPr>
                          </m:ctrlPr>
                        </m:fPr>
                        <m:num>
                          <m:r>
                            <a:rPr lang="en-GB" sz="2200" b="1" i="1" dirty="0" smtClean="0">
                              <a:solidFill>
                                <a:srgbClr val="0000FF"/>
                              </a:solidFill>
                              <a:latin typeface="Cambria Math" panose="02040503050406030204" pitchFamily="18" charset="0"/>
                            </a:rPr>
                            <m:t>𝒎</m:t>
                          </m:r>
                          <m:r>
                            <a:rPr lang="en-GB" sz="2200" b="1" i="1" dirty="0">
                              <a:solidFill>
                                <a:srgbClr val="0000FF"/>
                              </a:solidFill>
                              <a:latin typeface="Cambria Math" panose="02040503050406030204" pitchFamily="18" charset="0"/>
                            </a:rPr>
                            <m:t>𝒐𝒍𝒆𝒔</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smtClean="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𝒎𝒐𝒍𝒆𝒔</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den>
                      </m:f>
                      <m:r>
                        <a:rPr lang="en-GB" sz="2200" b="1" i="1" dirty="0" smtClean="0">
                          <a:latin typeface="Cambria Math" panose="02040503050406030204" pitchFamily="18" charset="0"/>
                        </a:rPr>
                        <m:t>=</m:t>
                      </m:r>
                      <m:f>
                        <m:fPr>
                          <m:ctrlPr>
                            <a:rPr lang="en-GB" sz="2200" b="1" i="1" dirty="0">
                              <a:latin typeface="Cambria Math" panose="02040503050406030204" pitchFamily="18" charset="0"/>
                            </a:rPr>
                          </m:ctrlPr>
                        </m:fPr>
                        <m:num>
                          <m:r>
                            <a:rPr lang="en-GB" sz="2200" b="1" i="1" dirty="0" smtClean="0">
                              <a:solidFill>
                                <a:srgbClr val="0000FF"/>
                              </a:solidFill>
                              <a:latin typeface="Cambria Math" panose="02040503050406030204" pitchFamily="18" charset="0"/>
                            </a:rPr>
                            <m:t>𝒄𝒐𝒆𝒇𝒇𝒊𝒄𝒊𝒆𝒏𝒕</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𝒄𝒐𝒆𝒇𝒇𝒊𝒄𝒊𝒆𝒏𝒕</m:t>
                          </m:r>
                          <m:r>
                            <a:rPr lang="en-GB" sz="2200" b="1" i="1" dirty="0">
                              <a:solidFill>
                                <a:srgbClr val="FF0000"/>
                              </a:solidFill>
                              <a:latin typeface="Cambria Math" panose="02040503050406030204" pitchFamily="18" charset="0"/>
                            </a:rPr>
                            <m:t> </m:t>
                          </m:r>
                          <m:r>
                            <a:rPr lang="en-GB" sz="2200" b="1" i="1" dirty="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r>
                            <a:rPr lang="en-GB" sz="2200" b="1" i="1" dirty="0" smtClean="0">
                              <a:solidFill>
                                <a:srgbClr val="FF0000"/>
                              </a:solidFill>
                              <a:latin typeface="Cambria Math" panose="02040503050406030204" pitchFamily="18" charset="0"/>
                            </a:rPr>
                            <m:t> </m:t>
                          </m:r>
                        </m:den>
                      </m:f>
                    </m:oMath>
                  </m:oMathPara>
                </a14:m>
                <a:endParaRPr lang="en-GB" sz="2200" dirty="0"/>
              </a:p>
            </p:txBody>
          </p:sp>
        </mc:Choice>
        <mc:Fallback>
          <p:sp>
            <p:nvSpPr>
              <p:cNvPr id="8" name="TextBox 7">
                <a:extLst>
                  <a:ext uri="{FF2B5EF4-FFF2-40B4-BE49-F238E27FC236}">
                    <a16:creationId xmlns:a16="http://schemas.microsoft.com/office/drawing/2014/main" id="{D684E136-DEDF-49F7-97F7-A18AAE1343AF}"/>
                  </a:ext>
                </a:extLst>
              </p:cNvPr>
              <p:cNvSpPr txBox="1">
                <a:spLocks noRot="1" noChangeAspect="1" noMove="1" noResize="1" noEditPoints="1" noAdjustHandles="1" noChangeArrowheads="1" noChangeShapeType="1" noTextEdit="1"/>
              </p:cNvSpPr>
              <p:nvPr/>
            </p:nvSpPr>
            <p:spPr>
              <a:xfrm>
                <a:off x="307435" y="4240683"/>
                <a:ext cx="6136640" cy="795346"/>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24EBD227-7932-4E05-8724-37CCA738F3DC}"/>
                  </a:ext>
                </a:extLst>
              </p:cNvPr>
              <p:cNvSpPr txBox="1"/>
              <p:nvPr/>
            </p:nvSpPr>
            <p:spPr>
              <a:xfrm>
                <a:off x="1231335" y="5193443"/>
                <a:ext cx="2896562" cy="64293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200" i="1" smtClean="0">
                              <a:latin typeface="Cambria Math" panose="02040503050406030204" pitchFamily="18" charset="0"/>
                            </a:rPr>
                          </m:ctrlPr>
                        </m:fPr>
                        <m:num>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𝐻</m:t>
                          </m:r>
                          <m:r>
                            <a:rPr lang="en-GB" sz="2200" b="0" i="1" baseline="-25000" smtClean="0">
                              <a:latin typeface="Cambria Math" panose="02040503050406030204" pitchFamily="18" charset="0"/>
                            </a:rPr>
                            <m:t>2</m:t>
                          </m:r>
                        </m:num>
                        <m:den>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𝑁𝐻</m:t>
                          </m:r>
                          <m:r>
                            <a:rPr lang="en-GB" sz="2200" b="0" i="1" baseline="-25000" smtClean="0">
                              <a:latin typeface="Cambria Math" panose="02040503050406030204" pitchFamily="18" charset="0"/>
                            </a:rPr>
                            <m:t>3</m:t>
                          </m:r>
                        </m:den>
                      </m:f>
                      <m:r>
                        <a:rPr lang="en-GB" sz="2200" b="0" i="1" smtClean="0">
                          <a:latin typeface="Cambria Math" panose="02040503050406030204" pitchFamily="18" charset="0"/>
                        </a:rPr>
                        <m:t>=</m:t>
                      </m:r>
                      <m:f>
                        <m:fPr>
                          <m:ctrlPr>
                            <a:rPr lang="en-GB" sz="2200" b="0" i="1" smtClean="0">
                              <a:latin typeface="Cambria Math" panose="02040503050406030204" pitchFamily="18" charset="0"/>
                            </a:rPr>
                          </m:ctrlPr>
                        </m:fPr>
                        <m:num>
                          <m:r>
                            <a:rPr lang="en-GB" sz="2200" b="0" i="1" smtClean="0">
                              <a:latin typeface="Cambria Math" panose="02040503050406030204" pitchFamily="18" charset="0"/>
                            </a:rPr>
                            <m:t>3 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𝐻</m:t>
                          </m:r>
                          <m:r>
                            <a:rPr lang="en-GB" sz="2200" b="0" i="1" baseline="-25000" smtClean="0">
                              <a:latin typeface="Cambria Math" panose="02040503050406030204" pitchFamily="18" charset="0"/>
                            </a:rPr>
                            <m:t>2</m:t>
                          </m:r>
                        </m:num>
                        <m:den>
                          <m:r>
                            <a:rPr lang="en-GB" sz="2200" b="0" i="1" smtClean="0">
                              <a:latin typeface="Cambria Math" panose="02040503050406030204" pitchFamily="18" charset="0"/>
                            </a:rPr>
                            <m:t>2 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𝑁𝐻</m:t>
                          </m:r>
                          <m:r>
                            <a:rPr lang="en-GB" sz="2200" b="0" i="1" baseline="-25000" smtClean="0">
                              <a:latin typeface="Cambria Math" panose="02040503050406030204" pitchFamily="18" charset="0"/>
                            </a:rPr>
                            <m:t>3</m:t>
                          </m:r>
                        </m:den>
                      </m:f>
                    </m:oMath>
                  </m:oMathPara>
                </a14:m>
                <a:endParaRPr lang="en-GB" sz="2200" dirty="0"/>
              </a:p>
            </p:txBody>
          </p:sp>
        </mc:Choice>
        <mc:Fallback>
          <p:sp>
            <p:nvSpPr>
              <p:cNvPr id="10" name="TextBox 9">
                <a:extLst>
                  <a:ext uri="{FF2B5EF4-FFF2-40B4-BE49-F238E27FC236}">
                    <a16:creationId xmlns:a16="http://schemas.microsoft.com/office/drawing/2014/main" id="{24EBD227-7932-4E05-8724-37CCA738F3DC}"/>
                  </a:ext>
                </a:extLst>
              </p:cNvPr>
              <p:cNvSpPr txBox="1">
                <a:spLocks noRot="1" noChangeAspect="1" noMove="1" noResize="1" noEditPoints="1" noAdjustHandles="1" noChangeArrowheads="1" noChangeShapeType="1" noTextEdit="1"/>
              </p:cNvSpPr>
              <p:nvPr/>
            </p:nvSpPr>
            <p:spPr>
              <a:xfrm>
                <a:off x="1231335" y="5193443"/>
                <a:ext cx="2896562" cy="642933"/>
              </a:xfrm>
              <a:prstGeom prst="rect">
                <a:avLst/>
              </a:prstGeom>
              <a:blipFill>
                <a:blip r:embed="rId3"/>
                <a:stretch>
                  <a:fillRect b="-9524"/>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3FDA98F4-8915-4668-8C4B-A55974564557}"/>
                  </a:ext>
                </a:extLst>
              </p:cNvPr>
              <p:cNvSpPr txBox="1"/>
              <p:nvPr/>
            </p:nvSpPr>
            <p:spPr>
              <a:xfrm>
                <a:off x="4649619" y="5193443"/>
                <a:ext cx="6506974" cy="64293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𝐻</m:t>
                      </m:r>
                      <m:r>
                        <a:rPr lang="en-GB" sz="2200" b="0" i="1" baseline="-25000" smtClean="0">
                          <a:latin typeface="Cambria Math" panose="02040503050406030204" pitchFamily="18" charset="0"/>
                        </a:rPr>
                        <m:t>2</m:t>
                      </m:r>
                      <m:r>
                        <a:rPr lang="en-GB" sz="2200" b="0" i="1" smtClean="0">
                          <a:latin typeface="Cambria Math" panose="02040503050406030204" pitchFamily="18" charset="0"/>
                        </a:rPr>
                        <m:t>=</m:t>
                      </m:r>
                      <m:d>
                        <m:dPr>
                          <m:ctrlPr>
                            <a:rPr lang="en-GB" sz="2200" b="0" i="1" smtClean="0">
                              <a:latin typeface="Cambria Math" panose="02040503050406030204" pitchFamily="18" charset="0"/>
                            </a:rPr>
                          </m:ctrlPr>
                        </m:dPr>
                        <m:e>
                          <m:r>
                            <a:rPr lang="en-GB" sz="2200" b="0" i="1" smtClean="0">
                              <a:latin typeface="Cambria Math" panose="02040503050406030204" pitchFamily="18" charset="0"/>
                            </a:rPr>
                            <m:t>5.0 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𝑁𝐻</m:t>
                          </m:r>
                          <m:r>
                            <a:rPr lang="en-GB" sz="2200" b="0" i="1" baseline="-25000" smtClean="0">
                              <a:latin typeface="Cambria Math" panose="02040503050406030204" pitchFamily="18" charset="0"/>
                            </a:rPr>
                            <m:t>3</m:t>
                          </m:r>
                        </m:e>
                      </m:d>
                      <m:r>
                        <a:rPr lang="en-GB" sz="2200" b="0" i="1" smtClean="0">
                          <a:latin typeface="Cambria Math" panose="02040503050406030204" pitchFamily="18" charset="0"/>
                          <a:ea typeface="Cambria Math" panose="02040503050406030204" pitchFamily="18" charset="0"/>
                        </a:rPr>
                        <m:t>×</m:t>
                      </m:r>
                      <m:f>
                        <m:fPr>
                          <m:ctrlPr>
                            <a:rPr lang="en-GB" sz="2200" b="0" i="1" smtClean="0">
                              <a:latin typeface="Cambria Math" panose="02040503050406030204" pitchFamily="18" charset="0"/>
                              <a:ea typeface="Cambria Math" panose="02040503050406030204" pitchFamily="18" charset="0"/>
                            </a:rPr>
                          </m:ctrlPr>
                        </m:fPr>
                        <m:num>
                          <m:r>
                            <a:rPr lang="en-GB" sz="2200" b="0" i="1" smtClean="0">
                              <a:latin typeface="Cambria Math" panose="02040503050406030204" pitchFamily="18" charset="0"/>
                              <a:ea typeface="Cambria Math" panose="02040503050406030204" pitchFamily="18" charset="0"/>
                            </a:rPr>
                            <m:t>3 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𝐻</m:t>
                          </m:r>
                          <m:r>
                            <a:rPr lang="en-GB" sz="2200" b="0" i="1" baseline="-25000" smtClean="0">
                              <a:latin typeface="Cambria Math" panose="02040503050406030204" pitchFamily="18" charset="0"/>
                              <a:ea typeface="Cambria Math" panose="02040503050406030204" pitchFamily="18" charset="0"/>
                            </a:rPr>
                            <m:t>2</m:t>
                          </m:r>
                        </m:num>
                        <m:den>
                          <m:r>
                            <a:rPr lang="en-GB" sz="2200" b="0" i="1" smtClean="0">
                              <a:latin typeface="Cambria Math" panose="02040503050406030204" pitchFamily="18" charset="0"/>
                              <a:ea typeface="Cambria Math" panose="02040503050406030204" pitchFamily="18" charset="0"/>
                            </a:rPr>
                            <m:t>2 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𝑁𝐻</m:t>
                          </m:r>
                          <m:r>
                            <a:rPr lang="en-GB" sz="2200" b="0" i="1" baseline="-25000" smtClean="0">
                              <a:latin typeface="Cambria Math" panose="02040503050406030204" pitchFamily="18" charset="0"/>
                              <a:ea typeface="Cambria Math" panose="02040503050406030204" pitchFamily="18" charset="0"/>
                            </a:rPr>
                            <m:t>3</m:t>
                          </m:r>
                        </m:den>
                      </m:f>
                      <m:r>
                        <a:rPr lang="en-GB" sz="2200" b="0" i="1" smtClean="0">
                          <a:latin typeface="Cambria Math" panose="02040503050406030204" pitchFamily="18" charset="0"/>
                          <a:ea typeface="Cambria Math" panose="02040503050406030204" pitchFamily="18" charset="0"/>
                        </a:rPr>
                        <m:t>=7.5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𝐻</m:t>
                      </m:r>
                      <m:r>
                        <a:rPr lang="en-GB" sz="2200" b="0" i="1" baseline="-25000" smtClean="0">
                          <a:latin typeface="Cambria Math" panose="02040503050406030204" pitchFamily="18" charset="0"/>
                          <a:ea typeface="Cambria Math" panose="02040503050406030204" pitchFamily="18" charset="0"/>
                        </a:rPr>
                        <m:t>2</m:t>
                      </m:r>
                    </m:oMath>
                  </m:oMathPara>
                </a14:m>
                <a:endParaRPr lang="en-GB" sz="2200" baseline="-25000" dirty="0"/>
              </a:p>
            </p:txBody>
          </p:sp>
        </mc:Choice>
        <mc:Fallback>
          <p:sp>
            <p:nvSpPr>
              <p:cNvPr id="12" name="TextBox 11">
                <a:extLst>
                  <a:ext uri="{FF2B5EF4-FFF2-40B4-BE49-F238E27FC236}">
                    <a16:creationId xmlns:a16="http://schemas.microsoft.com/office/drawing/2014/main" id="{3FDA98F4-8915-4668-8C4B-A55974564557}"/>
                  </a:ext>
                </a:extLst>
              </p:cNvPr>
              <p:cNvSpPr txBox="1">
                <a:spLocks noRot="1" noChangeAspect="1" noMove="1" noResize="1" noEditPoints="1" noAdjustHandles="1" noChangeArrowheads="1" noChangeShapeType="1" noTextEdit="1"/>
              </p:cNvSpPr>
              <p:nvPr/>
            </p:nvSpPr>
            <p:spPr>
              <a:xfrm>
                <a:off x="4649619" y="5193443"/>
                <a:ext cx="6506974" cy="642933"/>
              </a:xfrm>
              <a:prstGeom prst="rect">
                <a:avLst/>
              </a:prstGeom>
              <a:blipFill>
                <a:blip r:embed="rId4"/>
                <a:stretch>
                  <a:fillRect b="-9524"/>
                </a:stretch>
              </a:blipFill>
            </p:spPr>
            <p:txBody>
              <a:bodyPr/>
              <a:lstStyle/>
              <a:p>
                <a:r>
                  <a:rPr lang="en-GB">
                    <a:noFill/>
                  </a:rPr>
                  <a:t> </a:t>
                </a:r>
              </a:p>
            </p:txBody>
          </p:sp>
        </mc:Fallback>
      </mc:AlternateContent>
      <p:sp>
        <p:nvSpPr>
          <p:cNvPr id="13" name="Oval 12">
            <a:extLst>
              <a:ext uri="{FF2B5EF4-FFF2-40B4-BE49-F238E27FC236}">
                <a16:creationId xmlns:a16="http://schemas.microsoft.com/office/drawing/2014/main" id="{8C5D9B8F-6769-4A6D-B75E-AC4D598C17B2}"/>
              </a:ext>
            </a:extLst>
          </p:cNvPr>
          <p:cNvSpPr/>
          <p:nvPr/>
        </p:nvSpPr>
        <p:spPr>
          <a:xfrm>
            <a:off x="8064105" y="5087942"/>
            <a:ext cx="1361694" cy="100451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 name="TextBox 13">
            <a:extLst>
              <a:ext uri="{FF2B5EF4-FFF2-40B4-BE49-F238E27FC236}">
                <a16:creationId xmlns:a16="http://schemas.microsoft.com/office/drawing/2014/main" id="{F030C5CD-8268-4853-B109-C69D86AA9AAB}"/>
              </a:ext>
            </a:extLst>
          </p:cNvPr>
          <p:cNvSpPr txBox="1"/>
          <p:nvPr/>
        </p:nvSpPr>
        <p:spPr>
          <a:xfrm>
            <a:off x="8072095" y="6031873"/>
            <a:ext cx="1353704" cy="430887"/>
          </a:xfrm>
          <a:prstGeom prst="rect">
            <a:avLst/>
          </a:prstGeom>
          <a:noFill/>
        </p:spPr>
        <p:txBody>
          <a:bodyPr wrap="none" rtlCol="0">
            <a:spAutoFit/>
          </a:bodyPr>
          <a:lstStyle/>
          <a:p>
            <a:r>
              <a:rPr lang="en-GB" sz="2200" dirty="0"/>
              <a:t>Mole ratio</a:t>
            </a:r>
          </a:p>
        </p:txBody>
      </p:sp>
    </p:spTree>
    <p:extLst>
      <p:ext uri="{BB962C8B-B14F-4D97-AF65-F5344CB8AC3E}">
        <p14:creationId xmlns:p14="http://schemas.microsoft.com/office/powerpoint/2010/main" val="117957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10" grpId="0"/>
      <p:bldP spid="12" grpId="0"/>
      <p:bldP spid="13" grpId="0" animBg="1"/>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B91905-C174-4CED-8229-A7CE165D3DA0}"/>
              </a:ext>
            </a:extLst>
          </p:cNvPr>
          <p:cNvSpPr txBox="1"/>
          <p:nvPr/>
        </p:nvSpPr>
        <p:spPr>
          <a:xfrm>
            <a:off x="141062" y="1893823"/>
            <a:ext cx="5537093" cy="523220"/>
          </a:xfrm>
          <a:prstGeom prst="rect">
            <a:avLst/>
          </a:prstGeom>
          <a:noFill/>
        </p:spPr>
        <p:txBody>
          <a:bodyPr wrap="none" rtlCol="0">
            <a:spAutoFit/>
          </a:bodyPr>
          <a:lstStyle/>
          <a:p>
            <a:r>
              <a:rPr lang="en-GB" sz="2800" dirty="0">
                <a:cs typeface="Calibri" panose="020F0502020204030204" pitchFamily="34" charset="0"/>
              </a:rPr>
              <a:t>C</a:t>
            </a:r>
            <a:r>
              <a:rPr lang="en-GB" sz="2800" baseline="-25000" dirty="0">
                <a:cs typeface="Calibri" panose="020F0502020204030204" pitchFamily="34" charset="0"/>
              </a:rPr>
              <a:t>2</a:t>
            </a:r>
            <a:r>
              <a:rPr lang="en-GB" sz="2800" dirty="0">
                <a:cs typeface="Calibri" panose="020F0502020204030204" pitchFamily="34" charset="0"/>
              </a:rPr>
              <a:t>H</a:t>
            </a:r>
            <a:r>
              <a:rPr lang="en-GB" sz="2800" baseline="-25000" dirty="0">
                <a:cs typeface="Calibri" panose="020F0502020204030204" pitchFamily="34" charset="0"/>
              </a:rPr>
              <a:t>6 </a:t>
            </a:r>
            <a:r>
              <a:rPr lang="en-GB" sz="2800" dirty="0">
                <a:cs typeface="Calibri" panose="020F0502020204030204" pitchFamily="34" charset="0"/>
              </a:rPr>
              <a:t>+         O</a:t>
            </a:r>
            <a:r>
              <a:rPr lang="en-GB" sz="2800" baseline="-25000" dirty="0">
                <a:cs typeface="Calibri" panose="020F0502020204030204" pitchFamily="34" charset="0"/>
              </a:rPr>
              <a:t>2</a:t>
            </a:r>
            <a:r>
              <a:rPr lang="en-GB" sz="2800" dirty="0">
                <a:cs typeface="Calibri" panose="020F0502020204030204" pitchFamily="34" charset="0"/>
              </a:rPr>
              <a:t>		     H</a:t>
            </a:r>
            <a:r>
              <a:rPr lang="en-GB" sz="2800" baseline="-25000" dirty="0">
                <a:cs typeface="Calibri" panose="020F0502020204030204" pitchFamily="34" charset="0"/>
              </a:rPr>
              <a:t>2</a:t>
            </a:r>
            <a:r>
              <a:rPr lang="en-GB" sz="2800" dirty="0">
                <a:cs typeface="Calibri" panose="020F0502020204030204" pitchFamily="34" charset="0"/>
              </a:rPr>
              <a:t>O  +    CO</a:t>
            </a:r>
            <a:r>
              <a:rPr lang="en-GB" sz="2800" baseline="-25000" dirty="0">
                <a:cs typeface="Calibri" panose="020F0502020204030204" pitchFamily="34" charset="0"/>
              </a:rPr>
              <a:t>2</a:t>
            </a:r>
          </a:p>
        </p:txBody>
      </p:sp>
      <p:sp>
        <p:nvSpPr>
          <p:cNvPr id="9" name="TextBox 8">
            <a:extLst>
              <a:ext uri="{FF2B5EF4-FFF2-40B4-BE49-F238E27FC236}">
                <a16:creationId xmlns:a16="http://schemas.microsoft.com/office/drawing/2014/main" id="{6C0E9C09-91F4-4A7B-8688-D0A4A50E6000}"/>
              </a:ext>
            </a:extLst>
          </p:cNvPr>
          <p:cNvSpPr txBox="1"/>
          <p:nvPr/>
        </p:nvSpPr>
        <p:spPr>
          <a:xfrm>
            <a:off x="335360" y="2447111"/>
            <a:ext cx="2097049" cy="1107996"/>
          </a:xfrm>
          <a:prstGeom prst="rect">
            <a:avLst/>
          </a:prstGeom>
          <a:noFill/>
        </p:spPr>
        <p:txBody>
          <a:bodyPr wrap="none" rtlCol="0">
            <a:spAutoFit/>
          </a:bodyPr>
          <a:lstStyle/>
          <a:p>
            <a:r>
              <a:rPr lang="en-GB" sz="2200" dirty="0">
                <a:cs typeface="Calibri" panose="020F0502020204030204" pitchFamily="34" charset="0"/>
              </a:rPr>
              <a:t>C	2		      1</a:t>
            </a:r>
          </a:p>
          <a:p>
            <a:r>
              <a:rPr lang="en-GB" sz="2200" dirty="0">
                <a:cs typeface="Calibri" panose="020F0502020204030204" pitchFamily="34" charset="0"/>
              </a:rPr>
              <a:t>H	6		      2</a:t>
            </a:r>
          </a:p>
          <a:p>
            <a:r>
              <a:rPr lang="en-GB" sz="2200" dirty="0">
                <a:cs typeface="Calibri" panose="020F0502020204030204" pitchFamily="34" charset="0"/>
              </a:rPr>
              <a:t>O	2 		      3</a:t>
            </a:r>
          </a:p>
        </p:txBody>
      </p:sp>
      <p:sp>
        <p:nvSpPr>
          <p:cNvPr id="10" name="TextBox 9">
            <a:extLst>
              <a:ext uri="{FF2B5EF4-FFF2-40B4-BE49-F238E27FC236}">
                <a16:creationId xmlns:a16="http://schemas.microsoft.com/office/drawing/2014/main" id="{A26176F5-88CD-474D-B8CA-16F606256F13}"/>
              </a:ext>
            </a:extLst>
          </p:cNvPr>
          <p:cNvSpPr txBox="1"/>
          <p:nvPr/>
        </p:nvSpPr>
        <p:spPr>
          <a:xfrm>
            <a:off x="4215234" y="2521814"/>
            <a:ext cx="667170" cy="430887"/>
          </a:xfrm>
          <a:prstGeom prst="rect">
            <a:avLst/>
          </a:prstGeom>
          <a:noFill/>
        </p:spPr>
        <p:txBody>
          <a:bodyPr wrap="none" rtlCol="0">
            <a:spAutoFit/>
          </a:bodyPr>
          <a:lstStyle/>
          <a:p>
            <a:r>
              <a:rPr lang="en-GB" sz="2200" dirty="0">
                <a:cs typeface="Calibri" panose="020F0502020204030204" pitchFamily="34" charset="0"/>
                <a:sym typeface="Wingdings" panose="05000000000000000000" pitchFamily="2" charset="2"/>
              </a:rPr>
              <a:t> 2</a:t>
            </a:r>
            <a:endParaRPr lang="en-GB" sz="2200" dirty="0">
              <a:cs typeface="Calibri" panose="020F0502020204030204" pitchFamily="34" charset="0"/>
            </a:endParaRPr>
          </a:p>
        </p:txBody>
      </p:sp>
      <p:sp>
        <p:nvSpPr>
          <p:cNvPr id="11" name="TextBox 10">
            <a:extLst>
              <a:ext uri="{FF2B5EF4-FFF2-40B4-BE49-F238E27FC236}">
                <a16:creationId xmlns:a16="http://schemas.microsoft.com/office/drawing/2014/main" id="{A71C5941-ADE4-47C2-8BAF-54915DFFF4FA}"/>
              </a:ext>
            </a:extLst>
          </p:cNvPr>
          <p:cNvSpPr txBox="1"/>
          <p:nvPr/>
        </p:nvSpPr>
        <p:spPr>
          <a:xfrm>
            <a:off x="4548146" y="1902287"/>
            <a:ext cx="367408" cy="523220"/>
          </a:xfrm>
          <a:prstGeom prst="rect">
            <a:avLst/>
          </a:prstGeom>
          <a:noFill/>
        </p:spPr>
        <p:txBody>
          <a:bodyPr wrap="none" rtlCol="0">
            <a:spAutoFit/>
          </a:bodyPr>
          <a:lstStyle/>
          <a:p>
            <a:r>
              <a:rPr lang="en-GB" sz="2800" dirty="0">
                <a:cs typeface="Calibri" panose="020F0502020204030204" pitchFamily="34" charset="0"/>
                <a:sym typeface="Wingdings" panose="05000000000000000000" pitchFamily="2" charset="2"/>
              </a:rPr>
              <a:t>2</a:t>
            </a:r>
            <a:endParaRPr lang="en-GB" sz="2800" dirty="0">
              <a:cs typeface="Calibri" panose="020F0502020204030204" pitchFamily="34" charset="0"/>
            </a:endParaRPr>
          </a:p>
        </p:txBody>
      </p:sp>
      <p:sp>
        <p:nvSpPr>
          <p:cNvPr id="12" name="TextBox 11">
            <a:extLst>
              <a:ext uri="{FF2B5EF4-FFF2-40B4-BE49-F238E27FC236}">
                <a16:creationId xmlns:a16="http://schemas.microsoft.com/office/drawing/2014/main" id="{432EE164-B65D-4B14-8D86-2DDEB67BB2AA}"/>
              </a:ext>
            </a:extLst>
          </p:cNvPr>
          <p:cNvSpPr txBox="1"/>
          <p:nvPr/>
        </p:nvSpPr>
        <p:spPr>
          <a:xfrm>
            <a:off x="4224668" y="2798813"/>
            <a:ext cx="667170" cy="430887"/>
          </a:xfrm>
          <a:prstGeom prst="rect">
            <a:avLst/>
          </a:prstGeom>
          <a:noFill/>
        </p:spPr>
        <p:txBody>
          <a:bodyPr wrap="none" rtlCol="0">
            <a:spAutoFit/>
          </a:bodyPr>
          <a:lstStyle/>
          <a:p>
            <a:r>
              <a:rPr lang="en-GB" sz="2200" dirty="0">
                <a:cs typeface="Calibri" panose="020F0502020204030204" pitchFamily="34" charset="0"/>
                <a:sym typeface="Wingdings" panose="05000000000000000000" pitchFamily="2" charset="2"/>
              </a:rPr>
              <a:t> 6</a:t>
            </a:r>
            <a:endParaRPr lang="en-GB" sz="2200" dirty="0">
              <a:cs typeface="Calibri" panose="020F0502020204030204" pitchFamily="34" charset="0"/>
            </a:endParaRPr>
          </a:p>
        </p:txBody>
      </p:sp>
      <p:sp>
        <p:nvSpPr>
          <p:cNvPr id="14" name="TextBox 13">
            <a:extLst>
              <a:ext uri="{FF2B5EF4-FFF2-40B4-BE49-F238E27FC236}">
                <a16:creationId xmlns:a16="http://schemas.microsoft.com/office/drawing/2014/main" id="{8D036B1F-792E-463D-BF75-1858587837A0}"/>
              </a:ext>
            </a:extLst>
          </p:cNvPr>
          <p:cNvSpPr txBox="1"/>
          <p:nvPr/>
        </p:nvSpPr>
        <p:spPr>
          <a:xfrm>
            <a:off x="4214561" y="3054393"/>
            <a:ext cx="667170" cy="430887"/>
          </a:xfrm>
          <a:prstGeom prst="rect">
            <a:avLst/>
          </a:prstGeom>
          <a:noFill/>
        </p:spPr>
        <p:txBody>
          <a:bodyPr wrap="none" rtlCol="0">
            <a:spAutoFit/>
          </a:bodyPr>
          <a:lstStyle/>
          <a:p>
            <a:r>
              <a:rPr lang="en-GB" sz="2200" dirty="0">
                <a:cs typeface="Calibri" panose="020F0502020204030204" pitchFamily="34" charset="0"/>
                <a:sym typeface="Wingdings" panose="05000000000000000000" pitchFamily="2" charset="2"/>
              </a:rPr>
              <a:t> 7</a:t>
            </a:r>
            <a:endParaRPr lang="en-GB" sz="2200" dirty="0">
              <a:cs typeface="Calibri" panose="020F0502020204030204" pitchFamily="34" charset="0"/>
            </a:endParaRPr>
          </a:p>
        </p:txBody>
      </p:sp>
      <p:sp>
        <p:nvSpPr>
          <p:cNvPr id="17" name="TextBox 16">
            <a:extLst>
              <a:ext uri="{FF2B5EF4-FFF2-40B4-BE49-F238E27FC236}">
                <a16:creationId xmlns:a16="http://schemas.microsoft.com/office/drawing/2014/main" id="{61F3AA7B-C2A4-41B1-9600-D4C237B6AC59}"/>
              </a:ext>
            </a:extLst>
          </p:cNvPr>
          <p:cNvSpPr txBox="1"/>
          <p:nvPr/>
        </p:nvSpPr>
        <p:spPr>
          <a:xfrm>
            <a:off x="335360" y="781697"/>
            <a:ext cx="11856640" cy="954107"/>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Ethane burns in oxygen gas to give water vapor and carbon dioxide gas. How many moles of oxygen gas are needed to completely burn 5.0 mol of ethane?</a:t>
            </a:r>
          </a:p>
        </p:txBody>
      </p:sp>
      <p:sp>
        <p:nvSpPr>
          <p:cNvPr id="2" name="TextBox 1">
            <a:extLst>
              <a:ext uri="{FF2B5EF4-FFF2-40B4-BE49-F238E27FC236}">
                <a16:creationId xmlns:a16="http://schemas.microsoft.com/office/drawing/2014/main" id="{4965BB79-FB95-4BA6-923F-5FDA8A9F7D59}"/>
              </a:ext>
            </a:extLst>
          </p:cNvPr>
          <p:cNvSpPr txBox="1"/>
          <p:nvPr/>
        </p:nvSpPr>
        <p:spPr>
          <a:xfrm>
            <a:off x="5691040" y="1965808"/>
            <a:ext cx="473206" cy="461665"/>
          </a:xfrm>
          <a:prstGeom prst="rect">
            <a:avLst/>
          </a:prstGeom>
          <a:noFill/>
        </p:spPr>
        <p:txBody>
          <a:bodyPr wrap="none" rtlCol="0">
            <a:spAutoFit/>
          </a:bodyPr>
          <a:lstStyle/>
          <a:p>
            <a:r>
              <a:rPr lang="en-GB" sz="2400" i="1" dirty="0">
                <a:cs typeface="Calibri" panose="020F0502020204030204" pitchFamily="34" charset="0"/>
              </a:rPr>
              <a:t>x2</a:t>
            </a:r>
          </a:p>
        </p:txBody>
      </p:sp>
      <p:sp>
        <p:nvSpPr>
          <p:cNvPr id="19" name="TextBox 18">
            <a:extLst>
              <a:ext uri="{FF2B5EF4-FFF2-40B4-BE49-F238E27FC236}">
                <a16:creationId xmlns:a16="http://schemas.microsoft.com/office/drawing/2014/main" id="{F7CAE915-2F0D-42F1-A6A5-7C0764B076F5}"/>
              </a:ext>
            </a:extLst>
          </p:cNvPr>
          <p:cNvSpPr txBox="1"/>
          <p:nvPr/>
        </p:nvSpPr>
        <p:spPr>
          <a:xfrm>
            <a:off x="345370" y="4537698"/>
            <a:ext cx="2778325" cy="1107996"/>
          </a:xfrm>
          <a:prstGeom prst="rect">
            <a:avLst/>
          </a:prstGeom>
          <a:noFill/>
        </p:spPr>
        <p:txBody>
          <a:bodyPr wrap="none" rtlCol="0">
            <a:spAutoFit/>
          </a:bodyPr>
          <a:lstStyle/>
          <a:p>
            <a:r>
              <a:rPr lang="en-GB" sz="2200" dirty="0">
                <a:cs typeface="Calibri" panose="020F0502020204030204" pitchFamily="34" charset="0"/>
              </a:rPr>
              <a:t>C	4		  		4</a:t>
            </a:r>
          </a:p>
          <a:p>
            <a:r>
              <a:rPr lang="en-GB" sz="2200" dirty="0">
                <a:cs typeface="Calibri" panose="020F0502020204030204" pitchFamily="34" charset="0"/>
              </a:rPr>
              <a:t>H	12		  		12</a:t>
            </a:r>
          </a:p>
          <a:p>
            <a:r>
              <a:rPr lang="en-GB" sz="2200" dirty="0">
                <a:cs typeface="Calibri" panose="020F0502020204030204" pitchFamily="34" charset="0"/>
              </a:rPr>
              <a:t>O	14 		  		14</a:t>
            </a:r>
          </a:p>
        </p:txBody>
      </p:sp>
      <mc:AlternateContent xmlns:mc="http://schemas.openxmlformats.org/markup-compatibility/2006">
        <mc:Choice xmlns:a14="http://schemas.microsoft.com/office/drawing/2010/main" Requires="a14">
          <p:sp>
            <p:nvSpPr>
              <p:cNvPr id="20" name="TextBox 19">
                <a:extLst>
                  <a:ext uri="{FF2B5EF4-FFF2-40B4-BE49-F238E27FC236}">
                    <a16:creationId xmlns:a16="http://schemas.microsoft.com/office/drawing/2014/main" id="{AB5D2EF2-544F-4139-9640-A6851E1B9F01}"/>
                  </a:ext>
                </a:extLst>
              </p:cNvPr>
              <p:cNvSpPr txBox="1"/>
              <p:nvPr/>
            </p:nvSpPr>
            <p:spPr>
              <a:xfrm>
                <a:off x="6566990" y="2611899"/>
                <a:ext cx="3661195" cy="73597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200" i="1" dirty="0">
                              <a:latin typeface="Cambria Math" panose="02040503050406030204" pitchFamily="18" charset="0"/>
                            </a:rPr>
                          </m:ctrlPr>
                        </m:fPr>
                        <m:num>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B</m:t>
                          </m:r>
                        </m:num>
                        <m:den>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A</m:t>
                          </m:r>
                        </m:den>
                      </m:f>
                      <m:r>
                        <a:rPr lang="en-GB" sz="2200" dirty="0">
                          <a:latin typeface="Cambria Math" panose="02040503050406030204" pitchFamily="18" charset="0"/>
                        </a:rPr>
                        <m:t>=</m:t>
                      </m:r>
                      <m:f>
                        <m:fPr>
                          <m:ctrlPr>
                            <a:rPr lang="en-GB" sz="2200" i="1" dirty="0">
                              <a:latin typeface="Cambria Math" panose="02040503050406030204" pitchFamily="18" charset="0"/>
                            </a:rPr>
                          </m:ctrlPr>
                        </m:fPr>
                        <m:num>
                          <m:r>
                            <m:rPr>
                              <m:sty m:val="p"/>
                            </m:rPr>
                            <a:rPr lang="en-GB" sz="2200" dirty="0">
                              <a:latin typeface="Cambria Math" panose="02040503050406030204" pitchFamily="18" charset="0"/>
                            </a:rPr>
                            <m:t>coefficient</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B</m:t>
                          </m:r>
                        </m:num>
                        <m:den>
                          <m:r>
                            <m:rPr>
                              <m:sty m:val="p"/>
                            </m:rPr>
                            <a:rPr lang="en-GB" sz="2200" dirty="0">
                              <a:latin typeface="Cambria Math" panose="02040503050406030204" pitchFamily="18" charset="0"/>
                            </a:rPr>
                            <m:t>coefficient</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A</m:t>
                          </m:r>
                        </m:den>
                      </m:f>
                    </m:oMath>
                  </m:oMathPara>
                </a14:m>
                <a:endParaRPr lang="en-GB" sz="2200" dirty="0">
                  <a:cs typeface="Calibri" panose="020F0502020204030204" pitchFamily="34" charset="0"/>
                </a:endParaRPr>
              </a:p>
            </p:txBody>
          </p:sp>
        </mc:Choice>
        <mc:Fallback>
          <p:sp>
            <p:nvSpPr>
              <p:cNvPr id="20" name="TextBox 19">
                <a:extLst>
                  <a:ext uri="{FF2B5EF4-FFF2-40B4-BE49-F238E27FC236}">
                    <a16:creationId xmlns:a16="http://schemas.microsoft.com/office/drawing/2014/main" id="{AB5D2EF2-544F-4139-9640-A6851E1B9F01}"/>
                  </a:ext>
                </a:extLst>
              </p:cNvPr>
              <p:cNvSpPr txBox="1">
                <a:spLocks noRot="1" noChangeAspect="1" noMove="1" noResize="1" noEditPoints="1" noAdjustHandles="1" noChangeArrowheads="1" noChangeShapeType="1" noTextEdit="1"/>
              </p:cNvSpPr>
              <p:nvPr/>
            </p:nvSpPr>
            <p:spPr>
              <a:xfrm>
                <a:off x="6566990" y="2611899"/>
                <a:ext cx="3661195" cy="735971"/>
              </a:xfrm>
              <a:prstGeom prst="rect">
                <a:avLst/>
              </a:prstGeom>
              <a:blipFill>
                <a:blip r:embed="rId3"/>
                <a:stretch>
                  <a:fillRect/>
                </a:stretch>
              </a:blipFill>
            </p:spPr>
            <p:txBody>
              <a:bodyPr/>
              <a:lstStyle/>
              <a:p>
                <a:r>
                  <a:rPr lang="en-GB">
                    <a:noFill/>
                  </a:rPr>
                  <a:t> </a:t>
                </a:r>
              </a:p>
            </p:txBody>
          </p:sp>
        </mc:Fallback>
      </mc:AlternateContent>
      <p:sp>
        <p:nvSpPr>
          <p:cNvPr id="21" name="TextBox 20">
            <a:extLst>
              <a:ext uri="{FF2B5EF4-FFF2-40B4-BE49-F238E27FC236}">
                <a16:creationId xmlns:a16="http://schemas.microsoft.com/office/drawing/2014/main" id="{A04AACB6-4A12-42CD-9A31-09CAAEA7DC62}"/>
              </a:ext>
            </a:extLst>
          </p:cNvPr>
          <p:cNvSpPr txBox="1"/>
          <p:nvPr/>
        </p:nvSpPr>
        <p:spPr>
          <a:xfrm>
            <a:off x="6288275" y="1916698"/>
            <a:ext cx="5735866" cy="523220"/>
          </a:xfrm>
          <a:prstGeom prst="rect">
            <a:avLst/>
          </a:prstGeom>
          <a:noFill/>
        </p:spPr>
        <p:txBody>
          <a:bodyPr wrap="none" rtlCol="0">
            <a:spAutoFit/>
          </a:bodyPr>
          <a:lstStyle/>
          <a:p>
            <a:r>
              <a:rPr lang="en-GB" sz="2800" dirty="0">
                <a:cs typeface="Calibri" panose="020F0502020204030204" pitchFamily="34" charset="0"/>
              </a:rPr>
              <a:t>2 C</a:t>
            </a:r>
            <a:r>
              <a:rPr lang="en-GB" sz="2800" baseline="-25000" dirty="0">
                <a:cs typeface="Calibri" panose="020F0502020204030204" pitchFamily="34" charset="0"/>
              </a:rPr>
              <a:t>2</a:t>
            </a:r>
            <a:r>
              <a:rPr lang="en-GB" sz="2800" dirty="0">
                <a:cs typeface="Calibri" panose="020F0502020204030204" pitchFamily="34" charset="0"/>
              </a:rPr>
              <a:t>H</a:t>
            </a:r>
            <a:r>
              <a:rPr lang="en-GB" sz="2800" baseline="-25000" dirty="0">
                <a:cs typeface="Calibri" panose="020F0502020204030204" pitchFamily="34" charset="0"/>
              </a:rPr>
              <a:t>6</a:t>
            </a:r>
            <a:r>
              <a:rPr lang="en-GB" sz="2800" dirty="0">
                <a:cs typeface="Calibri" panose="020F0502020204030204" pitchFamily="34" charset="0"/>
              </a:rPr>
              <a:t>  +  7 O</a:t>
            </a:r>
            <a:r>
              <a:rPr lang="en-GB" sz="2800" baseline="-25000" dirty="0">
                <a:cs typeface="Calibri" panose="020F0502020204030204" pitchFamily="34" charset="0"/>
              </a:rPr>
              <a:t>2</a:t>
            </a:r>
            <a:r>
              <a:rPr lang="en-GB" sz="2800" dirty="0">
                <a:cs typeface="Calibri" panose="020F0502020204030204" pitchFamily="34" charset="0"/>
              </a:rPr>
              <a:t>	    6 H</a:t>
            </a:r>
            <a:r>
              <a:rPr lang="en-GB" sz="2800" baseline="-25000" dirty="0">
                <a:cs typeface="Calibri" panose="020F0502020204030204" pitchFamily="34" charset="0"/>
              </a:rPr>
              <a:t>2</a:t>
            </a:r>
            <a:r>
              <a:rPr lang="en-GB" sz="2800" dirty="0">
                <a:cs typeface="Calibri" panose="020F0502020204030204" pitchFamily="34" charset="0"/>
              </a:rPr>
              <a:t>O + 4 CO</a:t>
            </a:r>
            <a:r>
              <a:rPr lang="en-GB" sz="2800" baseline="-25000" dirty="0">
                <a:cs typeface="Calibri" panose="020F0502020204030204" pitchFamily="34" charset="0"/>
              </a:rPr>
              <a:t>2</a:t>
            </a:r>
          </a:p>
        </p:txBody>
      </p:sp>
      <mc:AlternateContent xmlns:mc="http://schemas.openxmlformats.org/markup-compatibility/2006">
        <mc:Choice xmlns:a14="http://schemas.microsoft.com/office/drawing/2010/main" Requires="a14">
          <p:sp>
            <p:nvSpPr>
              <p:cNvPr id="22" name="TextBox 21">
                <a:extLst>
                  <a:ext uri="{FF2B5EF4-FFF2-40B4-BE49-F238E27FC236}">
                    <a16:creationId xmlns:a16="http://schemas.microsoft.com/office/drawing/2014/main" id="{31BAA592-8CF6-4F87-9DA5-01571854F5A0}"/>
                  </a:ext>
                </a:extLst>
              </p:cNvPr>
              <p:cNvSpPr txBox="1"/>
              <p:nvPr/>
            </p:nvSpPr>
            <p:spPr>
              <a:xfrm>
                <a:off x="6533233" y="3488474"/>
                <a:ext cx="4430636" cy="73597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200" i="1" dirty="0">
                              <a:latin typeface="Cambria Math" panose="02040503050406030204" pitchFamily="18" charset="0"/>
                            </a:rPr>
                          </m:ctrlPr>
                        </m:fPr>
                        <m:num>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O</m:t>
                          </m:r>
                          <m:r>
                            <a:rPr lang="en-GB" sz="2200" baseline="-25000" dirty="0">
                              <a:latin typeface="Cambria Math" panose="02040503050406030204" pitchFamily="18" charset="0"/>
                            </a:rPr>
                            <m:t>2</m:t>
                          </m:r>
                        </m:num>
                        <m:den>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C</m:t>
                          </m:r>
                          <m:r>
                            <a:rPr lang="en-GB" sz="2200" baseline="-25000" dirty="0">
                              <a:latin typeface="Cambria Math" panose="02040503050406030204" pitchFamily="18" charset="0"/>
                            </a:rPr>
                            <m:t>2</m:t>
                          </m:r>
                          <m:r>
                            <m:rPr>
                              <m:sty m:val="p"/>
                            </m:rPr>
                            <a:rPr lang="en-GB" sz="2200" dirty="0">
                              <a:latin typeface="Cambria Math" panose="02040503050406030204" pitchFamily="18" charset="0"/>
                            </a:rPr>
                            <m:t>H</m:t>
                          </m:r>
                          <m:r>
                            <a:rPr lang="en-GB" sz="2200" baseline="-25000" dirty="0">
                              <a:latin typeface="Cambria Math" panose="02040503050406030204" pitchFamily="18" charset="0"/>
                            </a:rPr>
                            <m:t>6</m:t>
                          </m:r>
                        </m:den>
                      </m:f>
                      <m:r>
                        <a:rPr lang="en-GB" sz="2200" dirty="0">
                          <a:latin typeface="Cambria Math" panose="02040503050406030204" pitchFamily="18" charset="0"/>
                        </a:rPr>
                        <m:t>=</m:t>
                      </m:r>
                      <m:f>
                        <m:fPr>
                          <m:ctrlPr>
                            <a:rPr lang="en-GB" sz="2200" i="1" dirty="0">
                              <a:latin typeface="Cambria Math" panose="02040503050406030204" pitchFamily="18" charset="0"/>
                            </a:rPr>
                          </m:ctrlPr>
                        </m:fPr>
                        <m:num>
                          <m:r>
                            <m:rPr>
                              <m:sty m:val="p"/>
                            </m:rPr>
                            <a:rPr lang="en-GB" sz="2200" dirty="0">
                              <a:latin typeface="Cambria Math" panose="02040503050406030204" pitchFamily="18" charset="0"/>
                            </a:rPr>
                            <m:t>coefficient</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O</m:t>
                          </m:r>
                          <m:r>
                            <a:rPr lang="en-GB" sz="2200" baseline="-25000" dirty="0">
                              <a:latin typeface="Cambria Math" panose="02040503050406030204" pitchFamily="18" charset="0"/>
                            </a:rPr>
                            <m:t>2</m:t>
                          </m:r>
                        </m:num>
                        <m:den>
                          <m:r>
                            <m:rPr>
                              <m:sty m:val="p"/>
                            </m:rPr>
                            <a:rPr lang="en-GB" sz="2200" dirty="0">
                              <a:latin typeface="Cambria Math" panose="02040503050406030204" pitchFamily="18" charset="0"/>
                            </a:rPr>
                            <m:t>coefficient</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C</m:t>
                          </m:r>
                          <m:r>
                            <a:rPr lang="en-GB" sz="2200" baseline="-25000" dirty="0">
                              <a:latin typeface="Cambria Math" panose="02040503050406030204" pitchFamily="18" charset="0"/>
                            </a:rPr>
                            <m:t>2</m:t>
                          </m:r>
                          <m:r>
                            <m:rPr>
                              <m:sty m:val="p"/>
                            </m:rPr>
                            <a:rPr lang="en-GB" sz="2200" dirty="0">
                              <a:latin typeface="Cambria Math" panose="02040503050406030204" pitchFamily="18" charset="0"/>
                            </a:rPr>
                            <m:t>H</m:t>
                          </m:r>
                          <m:r>
                            <a:rPr lang="en-GB" sz="2200" baseline="-25000" dirty="0">
                              <a:latin typeface="Cambria Math" panose="02040503050406030204" pitchFamily="18" charset="0"/>
                            </a:rPr>
                            <m:t>6</m:t>
                          </m:r>
                        </m:den>
                      </m:f>
                    </m:oMath>
                  </m:oMathPara>
                </a14:m>
                <a:endParaRPr lang="en-GB" sz="2200" dirty="0">
                  <a:cs typeface="Calibri" panose="020F0502020204030204" pitchFamily="34" charset="0"/>
                </a:endParaRPr>
              </a:p>
            </p:txBody>
          </p:sp>
        </mc:Choice>
        <mc:Fallback>
          <p:sp>
            <p:nvSpPr>
              <p:cNvPr id="22" name="TextBox 21">
                <a:extLst>
                  <a:ext uri="{FF2B5EF4-FFF2-40B4-BE49-F238E27FC236}">
                    <a16:creationId xmlns:a16="http://schemas.microsoft.com/office/drawing/2014/main" id="{31BAA592-8CF6-4F87-9DA5-01571854F5A0}"/>
                  </a:ext>
                </a:extLst>
              </p:cNvPr>
              <p:cNvSpPr txBox="1">
                <a:spLocks noRot="1" noChangeAspect="1" noMove="1" noResize="1" noEditPoints="1" noAdjustHandles="1" noChangeArrowheads="1" noChangeShapeType="1" noTextEdit="1"/>
              </p:cNvSpPr>
              <p:nvPr/>
            </p:nvSpPr>
            <p:spPr>
              <a:xfrm>
                <a:off x="6533233" y="3488474"/>
                <a:ext cx="4430636" cy="735971"/>
              </a:xfrm>
              <a:prstGeom prst="rect">
                <a:avLst/>
              </a:prstGeom>
              <a:blipFill>
                <a:blip r:embed="rId4"/>
                <a:stretch>
                  <a:fillRect b="-1653"/>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3" name="TextBox 22">
                <a:extLst>
                  <a:ext uri="{FF2B5EF4-FFF2-40B4-BE49-F238E27FC236}">
                    <a16:creationId xmlns:a16="http://schemas.microsoft.com/office/drawing/2014/main" id="{1F6EA952-9016-4F1A-AF9C-4031D698CF67}"/>
                  </a:ext>
                </a:extLst>
              </p:cNvPr>
              <p:cNvSpPr txBox="1"/>
              <p:nvPr/>
            </p:nvSpPr>
            <p:spPr>
              <a:xfrm>
                <a:off x="6976557" y="4927890"/>
                <a:ext cx="2842060" cy="73597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200" i="1" dirty="0">
                              <a:latin typeface="Cambria Math" panose="02040503050406030204" pitchFamily="18" charset="0"/>
                            </a:rPr>
                          </m:ctrlPr>
                        </m:fPr>
                        <m:num>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O</m:t>
                          </m:r>
                          <m:r>
                            <a:rPr lang="en-GB" sz="2200" baseline="-25000" dirty="0">
                              <a:latin typeface="Cambria Math" panose="02040503050406030204" pitchFamily="18" charset="0"/>
                            </a:rPr>
                            <m:t>2</m:t>
                          </m:r>
                        </m:num>
                        <m:den>
                          <m:r>
                            <a:rPr lang="en-GB" sz="2200" dirty="0">
                              <a:latin typeface="Cambria Math" panose="02040503050406030204" pitchFamily="18" charset="0"/>
                            </a:rPr>
                            <m:t>5.0 </m:t>
                          </m:r>
                          <m:r>
                            <m:rPr>
                              <m:sty m:val="p"/>
                            </m:rPr>
                            <a:rPr lang="en-GB" sz="2200" dirty="0">
                              <a:latin typeface="Cambria Math" panose="02040503050406030204" pitchFamily="18" charset="0"/>
                            </a:rPr>
                            <m:t>moles</m:t>
                          </m:r>
                          <m:r>
                            <a:rPr lang="en-GB" sz="2200" dirty="0">
                              <a:latin typeface="Cambria Math" panose="02040503050406030204" pitchFamily="18" charset="0"/>
                            </a:rPr>
                            <m:t> </m:t>
                          </m:r>
                          <m:r>
                            <m:rPr>
                              <m:sty m:val="p"/>
                            </m:rPr>
                            <a:rPr lang="en-GB" sz="2200" dirty="0">
                              <a:latin typeface="Cambria Math" panose="02040503050406030204" pitchFamily="18" charset="0"/>
                            </a:rPr>
                            <m:t>of</m:t>
                          </m:r>
                          <m:r>
                            <a:rPr lang="en-GB" sz="2200" dirty="0">
                              <a:latin typeface="Cambria Math" panose="02040503050406030204" pitchFamily="18" charset="0"/>
                            </a:rPr>
                            <m:t> </m:t>
                          </m:r>
                          <m:r>
                            <m:rPr>
                              <m:sty m:val="p"/>
                            </m:rPr>
                            <a:rPr lang="en-GB" sz="2200" dirty="0">
                              <a:latin typeface="Cambria Math" panose="02040503050406030204" pitchFamily="18" charset="0"/>
                            </a:rPr>
                            <m:t>C</m:t>
                          </m:r>
                          <m:r>
                            <a:rPr lang="en-GB" sz="2200" baseline="-25000" dirty="0">
                              <a:latin typeface="Cambria Math" panose="02040503050406030204" pitchFamily="18" charset="0"/>
                            </a:rPr>
                            <m:t>2</m:t>
                          </m:r>
                          <m:r>
                            <m:rPr>
                              <m:sty m:val="p"/>
                            </m:rPr>
                            <a:rPr lang="en-GB" sz="2200" dirty="0">
                              <a:latin typeface="Cambria Math" panose="02040503050406030204" pitchFamily="18" charset="0"/>
                            </a:rPr>
                            <m:t>H</m:t>
                          </m:r>
                          <m:r>
                            <a:rPr lang="en-GB" sz="2200" baseline="-25000" dirty="0">
                              <a:latin typeface="Cambria Math" panose="02040503050406030204" pitchFamily="18" charset="0"/>
                            </a:rPr>
                            <m:t>6</m:t>
                          </m:r>
                        </m:den>
                      </m:f>
                      <m:r>
                        <a:rPr lang="en-GB" sz="2200" dirty="0">
                          <a:latin typeface="Cambria Math" panose="02040503050406030204" pitchFamily="18" charset="0"/>
                        </a:rPr>
                        <m:t>=</m:t>
                      </m:r>
                      <m:f>
                        <m:fPr>
                          <m:ctrlPr>
                            <a:rPr lang="en-GB" sz="2200" i="1" dirty="0">
                              <a:latin typeface="Cambria Math" panose="02040503050406030204" pitchFamily="18" charset="0"/>
                            </a:rPr>
                          </m:ctrlPr>
                        </m:fPr>
                        <m:num>
                          <m:r>
                            <a:rPr lang="en-GB" sz="2200" dirty="0">
                              <a:latin typeface="Cambria Math" panose="02040503050406030204" pitchFamily="18" charset="0"/>
                            </a:rPr>
                            <m:t>7</m:t>
                          </m:r>
                        </m:num>
                        <m:den>
                          <m:r>
                            <a:rPr lang="en-GB" sz="2200" i="1" dirty="0">
                              <a:latin typeface="Cambria Math" panose="02040503050406030204" pitchFamily="18" charset="0"/>
                            </a:rPr>
                            <m:t>2</m:t>
                          </m:r>
                        </m:den>
                      </m:f>
                    </m:oMath>
                  </m:oMathPara>
                </a14:m>
                <a:endParaRPr lang="en-GB" sz="2200" dirty="0">
                  <a:cs typeface="Calibri" panose="020F0502020204030204" pitchFamily="34" charset="0"/>
                </a:endParaRPr>
              </a:p>
            </p:txBody>
          </p:sp>
        </mc:Choice>
        <mc:Fallback>
          <p:sp>
            <p:nvSpPr>
              <p:cNvPr id="23" name="TextBox 22">
                <a:extLst>
                  <a:ext uri="{FF2B5EF4-FFF2-40B4-BE49-F238E27FC236}">
                    <a16:creationId xmlns:a16="http://schemas.microsoft.com/office/drawing/2014/main" id="{1F6EA952-9016-4F1A-AF9C-4031D698CF67}"/>
                  </a:ext>
                </a:extLst>
              </p:cNvPr>
              <p:cNvSpPr txBox="1">
                <a:spLocks noRot="1" noChangeAspect="1" noMove="1" noResize="1" noEditPoints="1" noAdjustHandles="1" noChangeArrowheads="1" noChangeShapeType="1" noTextEdit="1"/>
              </p:cNvSpPr>
              <p:nvPr/>
            </p:nvSpPr>
            <p:spPr>
              <a:xfrm>
                <a:off x="6976557" y="4927890"/>
                <a:ext cx="2842060" cy="735971"/>
              </a:xfrm>
              <a:prstGeom prst="rect">
                <a:avLst/>
              </a:prstGeom>
              <a:blipFill>
                <a:blip r:embed="rId5"/>
                <a:stretch>
                  <a:fillRect b="-2479"/>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AF3C6FE0-08D2-4F3D-A78D-25368965997F}"/>
              </a:ext>
            </a:extLst>
          </p:cNvPr>
          <p:cNvSpPr txBox="1"/>
          <p:nvPr/>
        </p:nvSpPr>
        <p:spPr>
          <a:xfrm>
            <a:off x="7032104" y="6285668"/>
            <a:ext cx="2832827" cy="430887"/>
          </a:xfrm>
          <a:prstGeom prst="rect">
            <a:avLst/>
          </a:prstGeom>
          <a:noFill/>
          <a:ln>
            <a:solidFill>
              <a:srgbClr val="00B0F0"/>
            </a:solidFill>
          </a:ln>
        </p:spPr>
        <p:txBody>
          <a:bodyPr wrap="none" rtlCol="0">
            <a:spAutoFit/>
          </a:bodyPr>
          <a:lstStyle/>
          <a:p>
            <a:r>
              <a:rPr lang="en-GB" sz="2200" b="1" dirty="0">
                <a:solidFill>
                  <a:srgbClr val="00B0F0"/>
                </a:solidFill>
                <a:cs typeface="Calibri" panose="020F0502020204030204" pitchFamily="34" charset="0"/>
              </a:rPr>
              <a:t>moles of O</a:t>
            </a:r>
            <a:r>
              <a:rPr lang="en-GB" sz="2200" b="1" baseline="-25000" dirty="0">
                <a:solidFill>
                  <a:srgbClr val="00B0F0"/>
                </a:solidFill>
                <a:cs typeface="Calibri" panose="020F0502020204030204" pitchFamily="34" charset="0"/>
              </a:rPr>
              <a:t>2</a:t>
            </a:r>
            <a:r>
              <a:rPr lang="en-GB" sz="2200" b="1" dirty="0">
                <a:solidFill>
                  <a:srgbClr val="00B0F0"/>
                </a:solidFill>
                <a:cs typeface="Calibri" panose="020F0502020204030204" pitchFamily="34" charset="0"/>
              </a:rPr>
              <a:t> = 17.5 mol</a:t>
            </a:r>
          </a:p>
        </p:txBody>
      </p:sp>
      <p:cxnSp>
        <p:nvCxnSpPr>
          <p:cNvPr id="25" name="Straight Arrow Connector 24">
            <a:extLst>
              <a:ext uri="{FF2B5EF4-FFF2-40B4-BE49-F238E27FC236}">
                <a16:creationId xmlns:a16="http://schemas.microsoft.com/office/drawing/2014/main" id="{CAC9C366-A7F8-493A-90F0-AA9D26405B1E}"/>
              </a:ext>
            </a:extLst>
          </p:cNvPr>
          <p:cNvCxnSpPr>
            <a:cxnSpLocks/>
          </p:cNvCxnSpPr>
          <p:nvPr/>
        </p:nvCxnSpPr>
        <p:spPr>
          <a:xfrm>
            <a:off x="8748551" y="2160887"/>
            <a:ext cx="57606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F0115E13-84D0-4E6B-812B-18333875594E}"/>
              </a:ext>
            </a:extLst>
          </p:cNvPr>
          <p:cNvGrpSpPr/>
          <p:nvPr/>
        </p:nvGrpSpPr>
        <p:grpSpPr>
          <a:xfrm>
            <a:off x="165492" y="3856459"/>
            <a:ext cx="5867312" cy="523220"/>
            <a:chOff x="43601" y="3541389"/>
            <a:chExt cx="5867312" cy="523220"/>
          </a:xfrm>
        </p:grpSpPr>
        <p:sp>
          <p:nvSpPr>
            <p:cNvPr id="18" name="TextBox 17">
              <a:extLst>
                <a:ext uri="{FF2B5EF4-FFF2-40B4-BE49-F238E27FC236}">
                  <a16:creationId xmlns:a16="http://schemas.microsoft.com/office/drawing/2014/main" id="{EA3F2951-87CB-495F-BA50-88743DAF8F1E}"/>
                </a:ext>
              </a:extLst>
            </p:cNvPr>
            <p:cNvSpPr txBox="1"/>
            <p:nvPr/>
          </p:nvSpPr>
          <p:spPr>
            <a:xfrm>
              <a:off x="43601" y="3541389"/>
              <a:ext cx="5867312" cy="523220"/>
            </a:xfrm>
            <a:prstGeom prst="rect">
              <a:avLst/>
            </a:prstGeom>
            <a:noFill/>
          </p:spPr>
          <p:txBody>
            <a:bodyPr wrap="none" rtlCol="0">
              <a:spAutoFit/>
            </a:bodyPr>
            <a:lstStyle/>
            <a:p>
              <a:r>
                <a:rPr lang="en-GB" sz="2800" dirty="0">
                  <a:cs typeface="Calibri" panose="020F0502020204030204" pitchFamily="34" charset="0"/>
                </a:rPr>
                <a:t>2 C</a:t>
              </a:r>
              <a:r>
                <a:rPr lang="en-GB" sz="2800" baseline="-25000" dirty="0">
                  <a:cs typeface="Calibri" panose="020F0502020204030204" pitchFamily="34" charset="0"/>
                </a:rPr>
                <a:t>2</a:t>
              </a:r>
              <a:r>
                <a:rPr lang="en-GB" sz="2800" dirty="0">
                  <a:cs typeface="Calibri" panose="020F0502020204030204" pitchFamily="34" charset="0"/>
                </a:rPr>
                <a:t>H</a:t>
              </a:r>
              <a:r>
                <a:rPr lang="en-GB" sz="2800" baseline="-25000" dirty="0">
                  <a:cs typeface="Calibri" panose="020F0502020204030204" pitchFamily="34" charset="0"/>
                </a:rPr>
                <a:t>6</a:t>
              </a:r>
              <a:r>
                <a:rPr lang="en-GB" sz="2800" dirty="0">
                  <a:cs typeface="Calibri" panose="020F0502020204030204" pitchFamily="34" charset="0"/>
                </a:rPr>
                <a:t> +  7 O</a:t>
              </a:r>
              <a:r>
                <a:rPr lang="en-GB" sz="2800" baseline="-25000" dirty="0">
                  <a:cs typeface="Calibri" panose="020F0502020204030204" pitchFamily="34" charset="0"/>
                </a:rPr>
                <a:t>2</a:t>
              </a:r>
              <a:r>
                <a:rPr lang="en-GB" sz="2800" dirty="0">
                  <a:cs typeface="Calibri" panose="020F0502020204030204" pitchFamily="34" charset="0"/>
                </a:rPr>
                <a:t>	       6 H</a:t>
              </a:r>
              <a:r>
                <a:rPr lang="en-GB" sz="2800" baseline="-25000" dirty="0">
                  <a:cs typeface="Calibri" panose="020F0502020204030204" pitchFamily="34" charset="0"/>
                </a:rPr>
                <a:t>2</a:t>
              </a:r>
              <a:r>
                <a:rPr lang="en-GB" sz="2800" dirty="0">
                  <a:cs typeface="Calibri" panose="020F0502020204030204" pitchFamily="34" charset="0"/>
                </a:rPr>
                <a:t>O + 4 CO</a:t>
              </a:r>
              <a:r>
                <a:rPr lang="en-GB" sz="2800" baseline="-25000" dirty="0">
                  <a:cs typeface="Calibri" panose="020F0502020204030204" pitchFamily="34" charset="0"/>
                </a:rPr>
                <a:t>2      </a:t>
              </a:r>
            </a:p>
          </p:txBody>
        </p:sp>
        <p:cxnSp>
          <p:nvCxnSpPr>
            <p:cNvPr id="27" name="Straight Arrow Connector 26">
              <a:extLst>
                <a:ext uri="{FF2B5EF4-FFF2-40B4-BE49-F238E27FC236}">
                  <a16:creationId xmlns:a16="http://schemas.microsoft.com/office/drawing/2014/main" id="{EA1D8367-8910-46B4-9F60-23DB1920CE19}"/>
                </a:ext>
              </a:extLst>
            </p:cNvPr>
            <p:cNvCxnSpPr>
              <a:cxnSpLocks/>
            </p:cNvCxnSpPr>
            <p:nvPr/>
          </p:nvCxnSpPr>
          <p:spPr>
            <a:xfrm>
              <a:off x="2445717" y="3802999"/>
              <a:ext cx="50405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30" name="Straight Connector 29">
            <a:extLst>
              <a:ext uri="{FF2B5EF4-FFF2-40B4-BE49-F238E27FC236}">
                <a16:creationId xmlns:a16="http://schemas.microsoft.com/office/drawing/2014/main" id="{116EF646-D1C8-408A-ACBE-52FADB42BBED}"/>
              </a:ext>
            </a:extLst>
          </p:cNvPr>
          <p:cNvCxnSpPr>
            <a:cxnSpLocks/>
          </p:cNvCxnSpPr>
          <p:nvPr/>
        </p:nvCxnSpPr>
        <p:spPr>
          <a:xfrm flipH="1">
            <a:off x="6096000" y="1997370"/>
            <a:ext cx="16510" cy="42940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72A5D35C-FFAC-4C0E-8721-5BA81F591A0A}"/>
              </a:ext>
            </a:extLst>
          </p:cNvPr>
          <p:cNvSpPr txBox="1"/>
          <p:nvPr/>
        </p:nvSpPr>
        <p:spPr>
          <a:xfrm>
            <a:off x="3128429" y="1899571"/>
            <a:ext cx="367408" cy="575542"/>
          </a:xfrm>
          <a:prstGeom prst="rect">
            <a:avLst/>
          </a:prstGeom>
          <a:noFill/>
        </p:spPr>
        <p:txBody>
          <a:bodyPr wrap="none" rtlCol="0">
            <a:spAutoFit/>
          </a:bodyPr>
          <a:lstStyle/>
          <a:p>
            <a:r>
              <a:rPr lang="en-GB" sz="2800" dirty="0">
                <a:cs typeface="Calibri" panose="020F0502020204030204" pitchFamily="34" charset="0"/>
              </a:rPr>
              <a:t>3</a:t>
            </a:r>
          </a:p>
        </p:txBody>
      </p:sp>
      <p:sp>
        <p:nvSpPr>
          <p:cNvPr id="32" name="TextBox 31">
            <a:extLst>
              <a:ext uri="{FF2B5EF4-FFF2-40B4-BE49-F238E27FC236}">
                <a16:creationId xmlns:a16="http://schemas.microsoft.com/office/drawing/2014/main" id="{DAB46539-B7AC-48A6-9D54-A296E4488A35}"/>
              </a:ext>
            </a:extLst>
          </p:cNvPr>
          <p:cNvSpPr txBox="1"/>
          <p:nvPr/>
        </p:nvSpPr>
        <p:spPr>
          <a:xfrm>
            <a:off x="1361623" y="1919382"/>
            <a:ext cx="934871" cy="523220"/>
          </a:xfrm>
          <a:prstGeom prst="rect">
            <a:avLst/>
          </a:prstGeom>
          <a:noFill/>
        </p:spPr>
        <p:txBody>
          <a:bodyPr wrap="none" rtlCol="0">
            <a:spAutoFit/>
          </a:bodyPr>
          <a:lstStyle/>
          <a:p>
            <a:r>
              <a:rPr lang="en-GB" sz="2800" dirty="0">
                <a:cs typeface="Calibri" panose="020F0502020204030204" pitchFamily="34" charset="0"/>
                <a:sym typeface="Wingdings" panose="05000000000000000000" pitchFamily="2" charset="2"/>
              </a:rPr>
              <a:t>3 ½   </a:t>
            </a:r>
            <a:endParaRPr lang="en-GB" sz="2800" dirty="0">
              <a:cs typeface="Calibri" panose="020F0502020204030204" pitchFamily="34" charset="0"/>
            </a:endParaRPr>
          </a:p>
        </p:txBody>
      </p:sp>
      <p:cxnSp>
        <p:nvCxnSpPr>
          <p:cNvPr id="33" name="Straight Arrow Connector 32">
            <a:extLst>
              <a:ext uri="{FF2B5EF4-FFF2-40B4-BE49-F238E27FC236}">
                <a16:creationId xmlns:a16="http://schemas.microsoft.com/office/drawing/2014/main" id="{7A82A9E0-78FA-417C-9927-E89112CA6106}"/>
              </a:ext>
            </a:extLst>
          </p:cNvPr>
          <p:cNvCxnSpPr>
            <a:cxnSpLocks/>
          </p:cNvCxnSpPr>
          <p:nvPr/>
        </p:nvCxnSpPr>
        <p:spPr>
          <a:xfrm>
            <a:off x="2639616" y="2160887"/>
            <a:ext cx="47940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804FE03E-ACB7-40AA-A304-992A232E7ACC}"/>
              </a:ext>
            </a:extLst>
          </p:cNvPr>
          <p:cNvSpPr>
            <a:spLocks noGrp="1"/>
          </p:cNvSpPr>
          <p:nvPr>
            <p:ph type="title"/>
          </p:nvPr>
        </p:nvSpPr>
        <p:spPr>
          <a:xfrm>
            <a:off x="930284" y="-109513"/>
            <a:ext cx="10364451" cy="748148"/>
          </a:xfrm>
        </p:spPr>
        <p:txBody>
          <a:bodyPr/>
          <a:lstStyle/>
          <a:p>
            <a:r>
              <a:rPr lang="en-GB" dirty="0"/>
              <a:t>Another example</a:t>
            </a:r>
          </a:p>
        </p:txBody>
      </p:sp>
    </p:spTree>
    <p:extLst>
      <p:ext uri="{BB962C8B-B14F-4D97-AF65-F5344CB8AC3E}">
        <p14:creationId xmlns:p14="http://schemas.microsoft.com/office/powerpoint/2010/main" val="112307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1"/>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p:bldP spid="2" grpId="0"/>
      <p:bldP spid="19" grpId="0"/>
      <p:bldP spid="20" grpId="0"/>
      <p:bldP spid="21" grpId="0"/>
      <p:bldP spid="22" grpId="0"/>
      <p:bldP spid="23" grpId="0"/>
      <p:bldP spid="4" grpId="0" animBg="1"/>
      <p:bldP spid="31" grpId="0"/>
      <p:bldP spid="3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729D8-0987-418A-8B2F-4B60ACE058E6}"/>
              </a:ext>
            </a:extLst>
          </p:cNvPr>
          <p:cNvSpPr>
            <a:spLocks noGrp="1"/>
          </p:cNvSpPr>
          <p:nvPr>
            <p:ph type="title"/>
          </p:nvPr>
        </p:nvSpPr>
        <p:spPr>
          <a:xfrm>
            <a:off x="551384" y="-99391"/>
            <a:ext cx="10364451" cy="765934"/>
          </a:xfrm>
        </p:spPr>
        <p:txBody>
          <a:bodyPr/>
          <a:lstStyle/>
          <a:p>
            <a:r>
              <a:rPr lang="en-GB" b="1" dirty="0">
                <a:effectLst>
                  <a:outerShdw blurRad="38100" dist="38100" dir="2700000" algn="tl">
                    <a:srgbClr val="000000">
                      <a:alpha val="43137"/>
                    </a:srgbClr>
                  </a:outerShdw>
                </a:effectLst>
              </a:rPr>
              <a:t>Practice problem</a:t>
            </a:r>
          </a:p>
        </p:txBody>
      </p:sp>
      <p:sp>
        <p:nvSpPr>
          <p:cNvPr id="3" name="TextBox 2">
            <a:extLst>
              <a:ext uri="{FF2B5EF4-FFF2-40B4-BE49-F238E27FC236}">
                <a16:creationId xmlns:a16="http://schemas.microsoft.com/office/drawing/2014/main" id="{E36D8F78-2422-4B3C-9FFE-8B095516D71D}"/>
              </a:ext>
            </a:extLst>
          </p:cNvPr>
          <p:cNvSpPr txBox="1"/>
          <p:nvPr/>
        </p:nvSpPr>
        <p:spPr>
          <a:xfrm>
            <a:off x="230838" y="574834"/>
            <a:ext cx="11305256" cy="954107"/>
          </a:xfrm>
          <a:prstGeom prst="rect">
            <a:avLst/>
          </a:prstGeom>
          <a:noFill/>
        </p:spPr>
        <p:txBody>
          <a:bodyPr wrap="square" rtlCol="0">
            <a:spAutoFit/>
          </a:bodyPr>
          <a:lstStyle/>
          <a:p>
            <a:r>
              <a:rPr lang="en-GB" sz="2800" dirty="0"/>
              <a:t>Aluminium metal reacts with molecular oxygen gas to form solid aluminium oxide. How many moles of aluminium are required to produce 25 mol Al</a:t>
            </a:r>
            <a:r>
              <a:rPr lang="en-GB" sz="2800" baseline="-25000" dirty="0"/>
              <a:t>2</a:t>
            </a:r>
            <a:r>
              <a:rPr lang="en-GB" sz="2800" dirty="0"/>
              <a:t>O</a:t>
            </a:r>
            <a:r>
              <a:rPr lang="en-GB" sz="2800" baseline="-25000" dirty="0"/>
              <a:t>3</a:t>
            </a:r>
            <a:r>
              <a:rPr lang="en-GB" sz="2800" dirty="0"/>
              <a:t>?</a:t>
            </a:r>
          </a:p>
        </p:txBody>
      </p:sp>
      <p:sp>
        <p:nvSpPr>
          <p:cNvPr id="4" name="TextBox 3">
            <a:extLst>
              <a:ext uri="{FF2B5EF4-FFF2-40B4-BE49-F238E27FC236}">
                <a16:creationId xmlns:a16="http://schemas.microsoft.com/office/drawing/2014/main" id="{837A9719-5F76-4366-8FDC-CBA3567C6C33}"/>
              </a:ext>
            </a:extLst>
          </p:cNvPr>
          <p:cNvSpPr txBox="1"/>
          <p:nvPr/>
        </p:nvSpPr>
        <p:spPr>
          <a:xfrm>
            <a:off x="911424" y="2969101"/>
            <a:ext cx="4642618" cy="1446550"/>
          </a:xfrm>
          <a:prstGeom prst="rect">
            <a:avLst/>
          </a:prstGeom>
          <a:noFill/>
        </p:spPr>
        <p:txBody>
          <a:bodyPr wrap="none" rtlCol="0">
            <a:spAutoFit/>
          </a:bodyPr>
          <a:lstStyle/>
          <a:p>
            <a:r>
              <a:rPr lang="en-GB" sz="2200" dirty="0"/>
              <a:t>1: 4 Al (s)   +   3 O</a:t>
            </a:r>
            <a:r>
              <a:rPr lang="en-GB" sz="2200" baseline="-25000" dirty="0"/>
              <a:t>2</a:t>
            </a:r>
            <a:r>
              <a:rPr lang="en-GB" sz="2200" dirty="0"/>
              <a:t> (g)  </a:t>
            </a:r>
            <a:r>
              <a:rPr lang="en-GB" sz="2200" dirty="0">
                <a:sym typeface="Wingdings" panose="05000000000000000000" pitchFamily="2" charset="2"/>
              </a:rPr>
              <a:t> 2 Al</a:t>
            </a:r>
            <a:r>
              <a:rPr lang="en-GB" sz="2200" baseline="-25000" dirty="0">
                <a:sym typeface="Wingdings" panose="05000000000000000000" pitchFamily="2" charset="2"/>
              </a:rPr>
              <a:t>2</a:t>
            </a:r>
            <a:r>
              <a:rPr lang="en-GB" sz="2200" dirty="0">
                <a:sym typeface="Wingdings" panose="05000000000000000000" pitchFamily="2" charset="2"/>
              </a:rPr>
              <a:t>O</a:t>
            </a:r>
            <a:r>
              <a:rPr lang="en-GB" sz="2200" baseline="-25000" dirty="0">
                <a:sym typeface="Wingdings" panose="05000000000000000000" pitchFamily="2" charset="2"/>
              </a:rPr>
              <a:t>3</a:t>
            </a:r>
            <a:r>
              <a:rPr lang="en-GB" sz="2200" dirty="0">
                <a:sym typeface="Wingdings" panose="05000000000000000000" pitchFamily="2" charset="2"/>
              </a:rPr>
              <a:t> (g)</a:t>
            </a:r>
          </a:p>
          <a:p>
            <a:r>
              <a:rPr lang="en-GB" sz="2200" dirty="0">
                <a:sym typeface="Wingdings" panose="05000000000000000000" pitchFamily="2" charset="2"/>
              </a:rPr>
              <a:t>2: 4 mol Al produce 2 mol Al</a:t>
            </a:r>
            <a:r>
              <a:rPr lang="en-GB" sz="2200" baseline="-25000" dirty="0">
                <a:sym typeface="Wingdings" panose="05000000000000000000" pitchFamily="2" charset="2"/>
              </a:rPr>
              <a:t>2</a:t>
            </a:r>
            <a:r>
              <a:rPr lang="en-GB" sz="2200" dirty="0">
                <a:sym typeface="Wingdings" panose="05000000000000000000" pitchFamily="2" charset="2"/>
              </a:rPr>
              <a:t>O</a:t>
            </a:r>
            <a:r>
              <a:rPr lang="en-GB" sz="2200" baseline="-25000" dirty="0">
                <a:sym typeface="Wingdings" panose="05000000000000000000" pitchFamily="2" charset="2"/>
              </a:rPr>
              <a:t>3</a:t>
            </a:r>
          </a:p>
          <a:p>
            <a:r>
              <a:rPr lang="en-GB" sz="2200" dirty="0">
                <a:sym typeface="Wingdings" panose="05000000000000000000" pitchFamily="2" charset="2"/>
              </a:rPr>
              <a:t> 	B (required): ? mol Al </a:t>
            </a:r>
          </a:p>
          <a:p>
            <a:r>
              <a:rPr lang="en-GB" sz="2200" dirty="0">
                <a:sym typeface="Wingdings" panose="05000000000000000000" pitchFamily="2" charset="2"/>
              </a:rPr>
              <a:t>	A (given): 25 mol AlO</a:t>
            </a:r>
            <a:r>
              <a:rPr lang="en-GB" sz="2200" baseline="-25000" dirty="0">
                <a:sym typeface="Wingdings" panose="05000000000000000000" pitchFamily="2" charset="2"/>
              </a:rPr>
              <a:t>3</a:t>
            </a:r>
            <a:r>
              <a:rPr lang="en-GB" sz="2200" dirty="0">
                <a:sym typeface="Wingdings" panose="05000000000000000000" pitchFamily="2" charset="2"/>
              </a:rPr>
              <a:t> </a:t>
            </a:r>
            <a:endParaRPr lang="en-GB" sz="2200" dirty="0"/>
          </a:p>
        </p:txBody>
      </p:sp>
      <p:sp>
        <p:nvSpPr>
          <p:cNvPr id="5" name="TextBox 4">
            <a:extLst>
              <a:ext uri="{FF2B5EF4-FFF2-40B4-BE49-F238E27FC236}">
                <a16:creationId xmlns:a16="http://schemas.microsoft.com/office/drawing/2014/main" id="{5E996436-A785-4A56-ACE3-D4158D9F7E4A}"/>
              </a:ext>
            </a:extLst>
          </p:cNvPr>
          <p:cNvSpPr txBox="1"/>
          <p:nvPr/>
        </p:nvSpPr>
        <p:spPr>
          <a:xfrm>
            <a:off x="911424" y="4881741"/>
            <a:ext cx="481222" cy="430887"/>
          </a:xfrm>
          <a:prstGeom prst="rect">
            <a:avLst/>
          </a:prstGeom>
          <a:noFill/>
        </p:spPr>
        <p:txBody>
          <a:bodyPr wrap="none" rtlCol="0">
            <a:spAutoFit/>
          </a:bodyPr>
          <a:lstStyle/>
          <a:p>
            <a:r>
              <a:rPr lang="en-GB" sz="2200" dirty="0"/>
              <a:t>3: </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16835131-215E-4A1F-B794-99484D946A83}"/>
                  </a:ext>
                </a:extLst>
              </p:cNvPr>
              <p:cNvSpPr txBox="1"/>
              <p:nvPr/>
            </p:nvSpPr>
            <p:spPr>
              <a:xfrm>
                <a:off x="335360" y="4583583"/>
                <a:ext cx="6136640" cy="79534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sz="2200" b="1" i="1" dirty="0" smtClean="0">
                              <a:latin typeface="Cambria Math" panose="02040503050406030204" pitchFamily="18" charset="0"/>
                            </a:rPr>
                          </m:ctrlPr>
                        </m:fPr>
                        <m:num>
                          <m:r>
                            <a:rPr lang="en-GB" sz="2200" b="1" i="1" dirty="0" smtClean="0">
                              <a:solidFill>
                                <a:srgbClr val="0000FF"/>
                              </a:solidFill>
                              <a:latin typeface="Cambria Math" panose="02040503050406030204" pitchFamily="18" charset="0"/>
                            </a:rPr>
                            <m:t>𝒎</m:t>
                          </m:r>
                          <m:r>
                            <a:rPr lang="en-GB" sz="2200" b="1" i="1" dirty="0">
                              <a:solidFill>
                                <a:srgbClr val="0000FF"/>
                              </a:solidFill>
                              <a:latin typeface="Cambria Math" panose="02040503050406030204" pitchFamily="18" charset="0"/>
                            </a:rPr>
                            <m:t>𝒐𝒍𝒆𝒔</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smtClean="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𝒎𝒐𝒍𝒆𝒔</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den>
                      </m:f>
                      <m:r>
                        <a:rPr lang="en-GB" sz="2200" b="1" i="1" dirty="0" smtClean="0">
                          <a:latin typeface="Cambria Math" panose="02040503050406030204" pitchFamily="18" charset="0"/>
                        </a:rPr>
                        <m:t>=</m:t>
                      </m:r>
                      <m:f>
                        <m:fPr>
                          <m:ctrlPr>
                            <a:rPr lang="en-GB" sz="2200" b="1" i="1" dirty="0">
                              <a:latin typeface="Cambria Math" panose="02040503050406030204" pitchFamily="18" charset="0"/>
                            </a:rPr>
                          </m:ctrlPr>
                        </m:fPr>
                        <m:num>
                          <m:r>
                            <a:rPr lang="en-GB" sz="2200" b="1" i="1" dirty="0" smtClean="0">
                              <a:solidFill>
                                <a:srgbClr val="0000FF"/>
                              </a:solidFill>
                              <a:latin typeface="Cambria Math" panose="02040503050406030204" pitchFamily="18" charset="0"/>
                            </a:rPr>
                            <m:t>𝒄𝒐𝒆𝒇𝒇𝒊𝒄𝒊𝒆𝒏𝒕</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𝒄𝒐𝒆𝒇𝒇𝒊𝒄𝒊𝒆𝒏𝒕</m:t>
                          </m:r>
                          <m:r>
                            <a:rPr lang="en-GB" sz="2200" b="1" i="1" dirty="0">
                              <a:solidFill>
                                <a:srgbClr val="FF0000"/>
                              </a:solidFill>
                              <a:latin typeface="Cambria Math" panose="02040503050406030204" pitchFamily="18" charset="0"/>
                            </a:rPr>
                            <m:t> </m:t>
                          </m:r>
                          <m:r>
                            <a:rPr lang="en-GB" sz="2200" b="1" i="1" dirty="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r>
                            <a:rPr lang="en-GB" sz="2200" b="1" i="1" dirty="0" smtClean="0">
                              <a:solidFill>
                                <a:srgbClr val="FF0000"/>
                              </a:solidFill>
                              <a:latin typeface="Cambria Math" panose="02040503050406030204" pitchFamily="18" charset="0"/>
                            </a:rPr>
                            <m:t> </m:t>
                          </m:r>
                        </m:den>
                      </m:f>
                    </m:oMath>
                  </m:oMathPara>
                </a14:m>
                <a:endParaRPr lang="en-GB" sz="2200" dirty="0"/>
              </a:p>
            </p:txBody>
          </p:sp>
        </mc:Choice>
        <mc:Fallback>
          <p:sp>
            <p:nvSpPr>
              <p:cNvPr id="6" name="TextBox 5">
                <a:extLst>
                  <a:ext uri="{FF2B5EF4-FFF2-40B4-BE49-F238E27FC236}">
                    <a16:creationId xmlns:a16="http://schemas.microsoft.com/office/drawing/2014/main" id="{16835131-215E-4A1F-B794-99484D946A83}"/>
                  </a:ext>
                </a:extLst>
              </p:cNvPr>
              <p:cNvSpPr txBox="1">
                <a:spLocks noRot="1" noChangeAspect="1" noMove="1" noResize="1" noEditPoints="1" noAdjustHandles="1" noChangeArrowheads="1" noChangeShapeType="1" noTextEdit="1"/>
              </p:cNvSpPr>
              <p:nvPr/>
            </p:nvSpPr>
            <p:spPr>
              <a:xfrm>
                <a:off x="335360" y="4583583"/>
                <a:ext cx="6136640" cy="795346"/>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31B2A9E9-8ADA-4C1C-8867-7C850F6A26D2}"/>
                  </a:ext>
                </a:extLst>
              </p:cNvPr>
              <p:cNvSpPr txBox="1"/>
              <p:nvPr/>
            </p:nvSpPr>
            <p:spPr>
              <a:xfrm>
                <a:off x="1258227" y="5614571"/>
                <a:ext cx="3146631" cy="64293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200" i="1" smtClean="0">
                              <a:latin typeface="Cambria Math" panose="02040503050406030204" pitchFamily="18" charset="0"/>
                            </a:rPr>
                          </m:ctrlPr>
                        </m:fPr>
                        <m:num>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num>
                        <m:den>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r>
                            <a:rPr lang="en-GB" sz="2200" b="0" i="1" baseline="-25000" smtClean="0">
                              <a:latin typeface="Cambria Math" panose="02040503050406030204" pitchFamily="18" charset="0"/>
                            </a:rPr>
                            <m:t>2</m:t>
                          </m:r>
                          <m:r>
                            <a:rPr lang="en-GB" sz="2200" b="0" i="1" smtClean="0">
                              <a:latin typeface="Cambria Math" panose="02040503050406030204" pitchFamily="18" charset="0"/>
                            </a:rPr>
                            <m:t>𝑂</m:t>
                          </m:r>
                          <m:r>
                            <a:rPr lang="en-GB" sz="2200" b="0" i="1" baseline="-25000" smtClean="0">
                              <a:latin typeface="Cambria Math" panose="02040503050406030204" pitchFamily="18" charset="0"/>
                            </a:rPr>
                            <m:t>3</m:t>
                          </m:r>
                        </m:den>
                      </m:f>
                      <m:r>
                        <a:rPr lang="en-GB" sz="2200" b="0" i="1" smtClean="0">
                          <a:latin typeface="Cambria Math" panose="02040503050406030204" pitchFamily="18" charset="0"/>
                        </a:rPr>
                        <m:t>=</m:t>
                      </m:r>
                      <m:f>
                        <m:fPr>
                          <m:ctrlPr>
                            <a:rPr lang="en-GB" sz="2200" b="0" i="1" smtClean="0">
                              <a:latin typeface="Cambria Math" panose="02040503050406030204" pitchFamily="18" charset="0"/>
                            </a:rPr>
                          </m:ctrlPr>
                        </m:fPr>
                        <m:num>
                          <m:r>
                            <a:rPr lang="en-GB" sz="2200" b="0" i="1" smtClean="0">
                              <a:latin typeface="Cambria Math" panose="02040503050406030204" pitchFamily="18" charset="0"/>
                            </a:rPr>
                            <m:t>4</m:t>
                          </m:r>
                          <m:r>
                            <a:rPr lang="en-GB" sz="2200" b="0" i="1" smtClean="0">
                              <a:latin typeface="Cambria Math" panose="02040503050406030204" pitchFamily="18" charset="0"/>
                            </a:rPr>
                            <m:t>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num>
                        <m:den>
                          <m:r>
                            <a:rPr lang="en-GB" sz="2200" b="0" i="1" smtClean="0">
                              <a:latin typeface="Cambria Math" panose="02040503050406030204" pitchFamily="18" charset="0"/>
                            </a:rPr>
                            <m:t>2 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r>
                            <a:rPr lang="en-GB" sz="2200" b="0" i="1" baseline="-25000" smtClean="0">
                              <a:latin typeface="Cambria Math" panose="02040503050406030204" pitchFamily="18" charset="0"/>
                            </a:rPr>
                            <m:t>2</m:t>
                          </m:r>
                          <m:r>
                            <a:rPr lang="en-GB" sz="2200" b="0" i="1" smtClean="0">
                              <a:latin typeface="Cambria Math" panose="02040503050406030204" pitchFamily="18" charset="0"/>
                            </a:rPr>
                            <m:t>𝑂</m:t>
                          </m:r>
                          <m:r>
                            <a:rPr lang="en-GB" sz="2200" b="0" i="1" baseline="-25000" smtClean="0">
                              <a:latin typeface="Cambria Math" panose="02040503050406030204" pitchFamily="18" charset="0"/>
                            </a:rPr>
                            <m:t>3</m:t>
                          </m:r>
                        </m:den>
                      </m:f>
                    </m:oMath>
                  </m:oMathPara>
                </a14:m>
                <a:endParaRPr lang="en-GB" sz="2200" dirty="0"/>
              </a:p>
            </p:txBody>
          </p:sp>
        </mc:Choice>
        <mc:Fallback>
          <p:sp>
            <p:nvSpPr>
              <p:cNvPr id="7" name="TextBox 6">
                <a:extLst>
                  <a:ext uri="{FF2B5EF4-FFF2-40B4-BE49-F238E27FC236}">
                    <a16:creationId xmlns:a16="http://schemas.microsoft.com/office/drawing/2014/main" id="{31B2A9E9-8ADA-4C1C-8867-7C850F6A26D2}"/>
                  </a:ext>
                </a:extLst>
              </p:cNvPr>
              <p:cNvSpPr txBox="1">
                <a:spLocks noRot="1" noChangeAspect="1" noMove="1" noResize="1" noEditPoints="1" noAdjustHandles="1" noChangeArrowheads="1" noChangeShapeType="1" noTextEdit="1"/>
              </p:cNvSpPr>
              <p:nvPr/>
            </p:nvSpPr>
            <p:spPr>
              <a:xfrm>
                <a:off x="1258227" y="5614571"/>
                <a:ext cx="3146631" cy="642933"/>
              </a:xfrm>
              <a:prstGeom prst="rect">
                <a:avLst/>
              </a:prstGeom>
              <a:blipFill>
                <a:blip r:embed="rId3"/>
                <a:stretch>
                  <a:fillRect b="-9524"/>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CA737A9C-9722-42D2-80E3-BE286A24168C}"/>
                  </a:ext>
                </a:extLst>
              </p:cNvPr>
              <p:cNvSpPr txBox="1"/>
              <p:nvPr/>
            </p:nvSpPr>
            <p:spPr>
              <a:xfrm>
                <a:off x="4714611" y="5507365"/>
                <a:ext cx="6821483" cy="64293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r>
                        <a:rPr lang="en-GB" sz="2200" b="0" i="1" smtClean="0">
                          <a:latin typeface="Cambria Math" panose="02040503050406030204" pitchFamily="18" charset="0"/>
                        </a:rPr>
                        <m:t>=</m:t>
                      </m:r>
                      <m:d>
                        <m:dPr>
                          <m:ctrlPr>
                            <a:rPr lang="en-GB" sz="2200" b="0" i="1" smtClean="0">
                              <a:latin typeface="Cambria Math" panose="02040503050406030204" pitchFamily="18" charset="0"/>
                            </a:rPr>
                          </m:ctrlPr>
                        </m:dPr>
                        <m:e>
                          <m:r>
                            <a:rPr lang="en-GB" sz="2200" b="0" i="1" smtClean="0">
                              <a:latin typeface="Cambria Math" panose="02040503050406030204" pitchFamily="18" charset="0"/>
                            </a:rPr>
                            <m:t>2</m:t>
                          </m:r>
                          <m:r>
                            <a:rPr lang="en-GB" sz="2200" b="0" i="1" smtClean="0">
                              <a:latin typeface="Cambria Math" panose="02040503050406030204" pitchFamily="18" charset="0"/>
                            </a:rPr>
                            <m:t>5.0 </m:t>
                          </m:r>
                          <m:r>
                            <a:rPr lang="en-GB" sz="2200" b="0" i="1" smtClean="0">
                              <a:latin typeface="Cambria Math" panose="02040503050406030204" pitchFamily="18" charset="0"/>
                            </a:rPr>
                            <m:t>𝑚𝑜𝑙</m:t>
                          </m:r>
                          <m:r>
                            <a:rPr lang="en-GB" sz="2200" b="0" i="1" smtClean="0">
                              <a:latin typeface="Cambria Math" panose="02040503050406030204" pitchFamily="18" charset="0"/>
                            </a:rPr>
                            <m:t> </m:t>
                          </m:r>
                          <m:r>
                            <a:rPr lang="en-GB" sz="2200" b="0" i="1" smtClean="0">
                              <a:latin typeface="Cambria Math" panose="02040503050406030204" pitchFamily="18" charset="0"/>
                            </a:rPr>
                            <m:t>𝐴𝑙</m:t>
                          </m:r>
                          <m:r>
                            <a:rPr lang="en-GB" sz="2200" b="0" i="1" baseline="-25000" smtClean="0">
                              <a:latin typeface="Cambria Math" panose="02040503050406030204" pitchFamily="18" charset="0"/>
                            </a:rPr>
                            <m:t>2</m:t>
                          </m:r>
                          <m:r>
                            <a:rPr lang="en-GB" sz="2200" b="0" i="1" smtClean="0">
                              <a:latin typeface="Cambria Math" panose="02040503050406030204" pitchFamily="18" charset="0"/>
                            </a:rPr>
                            <m:t>𝑂</m:t>
                          </m:r>
                          <m:r>
                            <a:rPr lang="en-GB" sz="2200" b="0" i="1" baseline="-25000" smtClean="0">
                              <a:latin typeface="Cambria Math" panose="02040503050406030204" pitchFamily="18" charset="0"/>
                            </a:rPr>
                            <m:t>3</m:t>
                          </m:r>
                        </m:e>
                      </m:d>
                      <m:r>
                        <a:rPr lang="en-GB" sz="2200" b="0" i="1" smtClean="0">
                          <a:latin typeface="Cambria Math" panose="02040503050406030204" pitchFamily="18" charset="0"/>
                          <a:ea typeface="Cambria Math" panose="02040503050406030204" pitchFamily="18" charset="0"/>
                        </a:rPr>
                        <m:t>×</m:t>
                      </m:r>
                      <m:f>
                        <m:fPr>
                          <m:ctrlPr>
                            <a:rPr lang="en-GB" sz="2200" b="0" i="1" smtClean="0">
                              <a:latin typeface="Cambria Math" panose="02040503050406030204" pitchFamily="18" charset="0"/>
                              <a:ea typeface="Cambria Math" panose="02040503050406030204" pitchFamily="18" charset="0"/>
                            </a:rPr>
                          </m:ctrlPr>
                        </m:fPr>
                        <m:num>
                          <m:r>
                            <a:rPr lang="en-GB" sz="2200" b="0" i="1" smtClean="0">
                              <a:latin typeface="Cambria Math" panose="02040503050406030204" pitchFamily="18" charset="0"/>
                              <a:ea typeface="Cambria Math" panose="02040503050406030204" pitchFamily="18" charset="0"/>
                            </a:rPr>
                            <m:t>4</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𝐴𝑙</m:t>
                          </m:r>
                        </m:num>
                        <m:den>
                          <m:r>
                            <a:rPr lang="en-GB" sz="2200" b="0" i="1" smtClean="0">
                              <a:latin typeface="Cambria Math" panose="02040503050406030204" pitchFamily="18" charset="0"/>
                              <a:ea typeface="Cambria Math" panose="02040503050406030204" pitchFamily="18" charset="0"/>
                            </a:rPr>
                            <m:t>2 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𝐴𝑙</m:t>
                          </m:r>
                          <m:r>
                            <a:rPr lang="en-GB" sz="2200" b="0" i="1" baseline="-25000" smtClean="0">
                              <a:latin typeface="Cambria Math" panose="02040503050406030204" pitchFamily="18" charset="0"/>
                              <a:ea typeface="Cambria Math" panose="02040503050406030204" pitchFamily="18" charset="0"/>
                            </a:rPr>
                            <m:t>2</m:t>
                          </m:r>
                          <m:r>
                            <a:rPr lang="en-GB" sz="2200" b="0" i="1" smtClean="0">
                              <a:latin typeface="Cambria Math" panose="02040503050406030204" pitchFamily="18" charset="0"/>
                              <a:ea typeface="Cambria Math" panose="02040503050406030204" pitchFamily="18" charset="0"/>
                            </a:rPr>
                            <m:t>𝑂</m:t>
                          </m:r>
                          <m:r>
                            <a:rPr lang="en-GB" sz="2200" b="0" i="1" baseline="-25000" smtClean="0">
                              <a:latin typeface="Cambria Math" panose="02040503050406030204" pitchFamily="18" charset="0"/>
                              <a:ea typeface="Cambria Math" panose="02040503050406030204" pitchFamily="18" charset="0"/>
                            </a:rPr>
                            <m:t>3</m:t>
                          </m:r>
                        </m:den>
                      </m:f>
                      <m:r>
                        <a:rPr lang="en-GB" sz="2200" b="0" i="1" smtClean="0">
                          <a:latin typeface="Cambria Math" panose="02040503050406030204" pitchFamily="18" charset="0"/>
                          <a:ea typeface="Cambria Math" panose="02040503050406030204" pitchFamily="18" charset="0"/>
                        </a:rPr>
                        <m:t>=</m:t>
                      </m:r>
                      <m:r>
                        <a:rPr lang="en-GB" sz="2200" b="0" i="1" smtClean="0">
                          <a:latin typeface="Cambria Math" panose="02040503050406030204" pitchFamily="18" charset="0"/>
                          <a:ea typeface="Cambria Math" panose="02040503050406030204" pitchFamily="18" charset="0"/>
                        </a:rPr>
                        <m:t>50.0</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𝑚𝑜𝑙</m:t>
                      </m:r>
                      <m:r>
                        <a:rPr lang="en-GB" sz="2200" b="0" i="1" smtClean="0">
                          <a:latin typeface="Cambria Math" panose="02040503050406030204" pitchFamily="18" charset="0"/>
                          <a:ea typeface="Cambria Math" panose="02040503050406030204" pitchFamily="18" charset="0"/>
                        </a:rPr>
                        <m:t> </m:t>
                      </m:r>
                      <m:r>
                        <a:rPr lang="en-GB" sz="2200" b="0" i="1" smtClean="0">
                          <a:latin typeface="Cambria Math" panose="02040503050406030204" pitchFamily="18" charset="0"/>
                          <a:ea typeface="Cambria Math" panose="02040503050406030204" pitchFamily="18" charset="0"/>
                        </a:rPr>
                        <m:t>𝐴𝑙</m:t>
                      </m:r>
                    </m:oMath>
                  </m:oMathPara>
                </a14:m>
                <a:endParaRPr lang="en-GB" sz="2200" baseline="-25000" dirty="0"/>
              </a:p>
            </p:txBody>
          </p:sp>
        </mc:Choice>
        <mc:Fallback>
          <p:sp>
            <p:nvSpPr>
              <p:cNvPr id="8" name="TextBox 7">
                <a:extLst>
                  <a:ext uri="{FF2B5EF4-FFF2-40B4-BE49-F238E27FC236}">
                    <a16:creationId xmlns:a16="http://schemas.microsoft.com/office/drawing/2014/main" id="{CA737A9C-9722-42D2-80E3-BE286A24168C}"/>
                  </a:ext>
                </a:extLst>
              </p:cNvPr>
              <p:cNvSpPr txBox="1">
                <a:spLocks noRot="1" noChangeAspect="1" noMove="1" noResize="1" noEditPoints="1" noAdjustHandles="1" noChangeArrowheads="1" noChangeShapeType="1" noTextEdit="1"/>
              </p:cNvSpPr>
              <p:nvPr/>
            </p:nvSpPr>
            <p:spPr>
              <a:xfrm>
                <a:off x="4714611" y="5507365"/>
                <a:ext cx="6821483" cy="642933"/>
              </a:xfrm>
              <a:prstGeom prst="rect">
                <a:avLst/>
              </a:prstGeom>
              <a:blipFill>
                <a:blip r:embed="rId4"/>
                <a:stretch>
                  <a:fillRect b="-8491"/>
                </a:stretch>
              </a:blipFill>
            </p:spPr>
            <p:txBody>
              <a:bodyPr/>
              <a:lstStyle/>
              <a:p>
                <a:r>
                  <a:rPr lang="en-GB">
                    <a:noFill/>
                  </a:rPr>
                  <a:t> </a:t>
                </a:r>
              </a:p>
            </p:txBody>
          </p:sp>
        </mc:Fallback>
      </mc:AlternateContent>
      <p:sp>
        <p:nvSpPr>
          <p:cNvPr id="9" name="Oval 8">
            <a:extLst>
              <a:ext uri="{FF2B5EF4-FFF2-40B4-BE49-F238E27FC236}">
                <a16:creationId xmlns:a16="http://schemas.microsoft.com/office/drawing/2014/main" id="{54A2F0DF-00F9-4F44-BBE6-15C7EBADBFD1}"/>
              </a:ext>
            </a:extLst>
          </p:cNvPr>
          <p:cNvSpPr/>
          <p:nvPr/>
        </p:nvSpPr>
        <p:spPr>
          <a:xfrm>
            <a:off x="8227405" y="5312628"/>
            <a:ext cx="1583860" cy="1161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0" name="TextBox 9">
            <a:extLst>
              <a:ext uri="{FF2B5EF4-FFF2-40B4-BE49-F238E27FC236}">
                <a16:creationId xmlns:a16="http://schemas.microsoft.com/office/drawing/2014/main" id="{3248750D-BC10-4089-BC4D-508F676C5B4B}"/>
              </a:ext>
            </a:extLst>
          </p:cNvPr>
          <p:cNvSpPr txBox="1"/>
          <p:nvPr/>
        </p:nvSpPr>
        <p:spPr>
          <a:xfrm>
            <a:off x="8342483" y="6453001"/>
            <a:ext cx="1353704" cy="430887"/>
          </a:xfrm>
          <a:prstGeom prst="rect">
            <a:avLst/>
          </a:prstGeom>
          <a:noFill/>
        </p:spPr>
        <p:txBody>
          <a:bodyPr wrap="none" rtlCol="0">
            <a:spAutoFit/>
          </a:bodyPr>
          <a:lstStyle/>
          <a:p>
            <a:r>
              <a:rPr lang="en-GB" sz="2200" dirty="0"/>
              <a:t>Mole ratio</a:t>
            </a:r>
          </a:p>
        </p:txBody>
      </p:sp>
      <p:sp>
        <p:nvSpPr>
          <p:cNvPr id="11" name="TextBox 10">
            <a:extLst>
              <a:ext uri="{FF2B5EF4-FFF2-40B4-BE49-F238E27FC236}">
                <a16:creationId xmlns:a16="http://schemas.microsoft.com/office/drawing/2014/main" id="{7B0832A9-F2F7-476B-9E8D-F7F65F4B0929}"/>
              </a:ext>
            </a:extLst>
          </p:cNvPr>
          <p:cNvSpPr txBox="1"/>
          <p:nvPr/>
        </p:nvSpPr>
        <p:spPr>
          <a:xfrm>
            <a:off x="324090" y="1699848"/>
            <a:ext cx="11543819" cy="769441"/>
          </a:xfrm>
          <a:prstGeom prst="rect">
            <a:avLst/>
          </a:prstGeom>
          <a:noFill/>
        </p:spPr>
        <p:txBody>
          <a:bodyPr wrap="square" rtlCol="0">
            <a:spAutoFit/>
          </a:bodyPr>
          <a:lstStyle/>
          <a:p>
            <a:r>
              <a:rPr lang="en-GB" sz="2200" i="1" dirty="0"/>
              <a:t>Strategy: </a:t>
            </a:r>
            <a:r>
              <a:rPr lang="en-GB" sz="2200" dirty="0"/>
              <a:t>Write the balanced chemical equation , identify the mole ratio between N</a:t>
            </a:r>
            <a:r>
              <a:rPr lang="en-GB" sz="2200" baseline="-25000" dirty="0"/>
              <a:t>2</a:t>
            </a:r>
            <a:r>
              <a:rPr lang="en-GB" sz="2200" dirty="0"/>
              <a:t> and NH</a:t>
            </a:r>
            <a:r>
              <a:rPr lang="en-GB" sz="2200" baseline="-25000" dirty="0"/>
              <a:t>3</a:t>
            </a:r>
            <a:r>
              <a:rPr lang="en-GB" sz="2200" dirty="0"/>
              <a:t> and use it as a conversion factor</a:t>
            </a:r>
          </a:p>
        </p:txBody>
      </p:sp>
    </p:spTree>
    <p:extLst>
      <p:ext uri="{BB962C8B-B14F-4D97-AF65-F5344CB8AC3E}">
        <p14:creationId xmlns:p14="http://schemas.microsoft.com/office/powerpoint/2010/main" val="400462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animBg="1"/>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DDBBB6-B8FA-4B6E-8CF1-6DA95E30A236}"/>
              </a:ext>
            </a:extLst>
          </p:cNvPr>
          <p:cNvSpPr>
            <a:spLocks noGrp="1"/>
          </p:cNvSpPr>
          <p:nvPr>
            <p:ph type="title"/>
          </p:nvPr>
        </p:nvSpPr>
        <p:spPr>
          <a:xfrm>
            <a:off x="939682" y="0"/>
            <a:ext cx="10364451" cy="889654"/>
          </a:xfrm>
        </p:spPr>
        <p:txBody>
          <a:bodyPr>
            <a:normAutofit/>
          </a:bodyPr>
          <a:lstStyle/>
          <a:p>
            <a:r>
              <a:rPr lang="en-GB" dirty="0"/>
              <a:t>Mass-to-mass calculations</a:t>
            </a:r>
          </a:p>
        </p:txBody>
      </p:sp>
      <p:sp>
        <p:nvSpPr>
          <p:cNvPr id="6" name="TextBox 5">
            <a:extLst>
              <a:ext uri="{FF2B5EF4-FFF2-40B4-BE49-F238E27FC236}">
                <a16:creationId xmlns:a16="http://schemas.microsoft.com/office/drawing/2014/main" id="{39F684B7-9C98-4238-BF78-B3FD5B02CCA1}"/>
              </a:ext>
            </a:extLst>
          </p:cNvPr>
          <p:cNvSpPr txBox="1"/>
          <p:nvPr/>
        </p:nvSpPr>
        <p:spPr>
          <a:xfrm>
            <a:off x="143245" y="700235"/>
            <a:ext cx="11785403" cy="892552"/>
          </a:xfrm>
          <a:prstGeom prst="rect">
            <a:avLst/>
          </a:prstGeom>
          <a:noFill/>
        </p:spPr>
        <p:txBody>
          <a:bodyPr wrap="square" rtlCol="0">
            <a:spAutoFit/>
          </a:bodyPr>
          <a:lstStyle/>
          <a:p>
            <a:r>
              <a:rPr lang="en-GB" sz="2600" dirty="0"/>
              <a:t>Propane is a common camping fuel. Calculate the mass of carbon dioxide produced when 100.0 of propane is burned in a camp stove</a:t>
            </a:r>
          </a:p>
        </p:txBody>
      </p:sp>
      <p:sp>
        <p:nvSpPr>
          <p:cNvPr id="7" name="TextBox 6">
            <a:extLst>
              <a:ext uri="{FF2B5EF4-FFF2-40B4-BE49-F238E27FC236}">
                <a16:creationId xmlns:a16="http://schemas.microsoft.com/office/drawing/2014/main" id="{22B00619-743C-4BF9-878F-7E6211433839}"/>
              </a:ext>
            </a:extLst>
          </p:cNvPr>
          <p:cNvSpPr txBox="1"/>
          <p:nvPr/>
        </p:nvSpPr>
        <p:spPr>
          <a:xfrm>
            <a:off x="1120590" y="2245777"/>
            <a:ext cx="6288901" cy="461665"/>
          </a:xfrm>
          <a:prstGeom prst="rect">
            <a:avLst/>
          </a:prstGeom>
          <a:noFill/>
        </p:spPr>
        <p:txBody>
          <a:bodyPr wrap="none" rtlCol="0">
            <a:spAutoFit/>
          </a:bodyPr>
          <a:lstStyle/>
          <a:p>
            <a:r>
              <a:rPr lang="en-GB" sz="2400" dirty="0"/>
              <a:t>C</a:t>
            </a:r>
            <a:r>
              <a:rPr lang="en-GB" sz="2400" baseline="-25000" dirty="0"/>
              <a:t>3</a:t>
            </a:r>
            <a:r>
              <a:rPr lang="en-GB" sz="2400" dirty="0"/>
              <a:t>H</a:t>
            </a:r>
            <a:r>
              <a:rPr lang="en-GB" sz="2400" baseline="-25000" dirty="0"/>
              <a:t>8</a:t>
            </a:r>
            <a:r>
              <a:rPr lang="en-GB" sz="2400" dirty="0"/>
              <a:t> (g)  +  5 O</a:t>
            </a:r>
            <a:r>
              <a:rPr lang="en-GB" sz="2400" baseline="-25000" dirty="0"/>
              <a:t>2</a:t>
            </a:r>
            <a:r>
              <a:rPr lang="en-GB" sz="2400" dirty="0"/>
              <a:t> (g)  </a:t>
            </a:r>
            <a:r>
              <a:rPr lang="en-GB" sz="2400" dirty="0">
                <a:sym typeface="Wingdings" panose="05000000000000000000" pitchFamily="2" charset="2"/>
              </a:rPr>
              <a:t>  3 CO</a:t>
            </a:r>
            <a:r>
              <a:rPr lang="en-GB" sz="2400" baseline="-25000" dirty="0">
                <a:sym typeface="Wingdings" panose="05000000000000000000" pitchFamily="2" charset="2"/>
              </a:rPr>
              <a:t>2</a:t>
            </a:r>
            <a:r>
              <a:rPr lang="en-GB" sz="2400" dirty="0">
                <a:sym typeface="Wingdings" panose="05000000000000000000" pitchFamily="2" charset="2"/>
              </a:rPr>
              <a:t> (g)  +  4 H</a:t>
            </a:r>
            <a:r>
              <a:rPr lang="en-GB" sz="2400" baseline="-25000" dirty="0">
                <a:sym typeface="Wingdings" panose="05000000000000000000" pitchFamily="2" charset="2"/>
              </a:rPr>
              <a:t>2</a:t>
            </a:r>
            <a:r>
              <a:rPr lang="en-GB" sz="2400" dirty="0">
                <a:sym typeface="Wingdings" panose="05000000000000000000" pitchFamily="2" charset="2"/>
              </a:rPr>
              <a:t>O (l)</a:t>
            </a:r>
            <a:endParaRPr lang="en-GB" sz="2400" dirty="0"/>
          </a:p>
        </p:txBody>
      </p:sp>
      <p:sp>
        <p:nvSpPr>
          <p:cNvPr id="8" name="TextBox 7">
            <a:extLst>
              <a:ext uri="{FF2B5EF4-FFF2-40B4-BE49-F238E27FC236}">
                <a16:creationId xmlns:a16="http://schemas.microsoft.com/office/drawing/2014/main" id="{5805723C-7EB5-4D4F-8733-30E96DAE54F1}"/>
              </a:ext>
            </a:extLst>
          </p:cNvPr>
          <p:cNvSpPr txBox="1"/>
          <p:nvPr/>
        </p:nvSpPr>
        <p:spPr>
          <a:xfrm>
            <a:off x="1120763" y="2820726"/>
            <a:ext cx="5880136" cy="738664"/>
          </a:xfrm>
          <a:prstGeom prst="rect">
            <a:avLst/>
          </a:prstGeom>
          <a:noFill/>
        </p:spPr>
        <p:txBody>
          <a:bodyPr wrap="none" rtlCol="0">
            <a:spAutoFit/>
          </a:bodyPr>
          <a:lstStyle/>
          <a:p>
            <a:r>
              <a:rPr lang="en-GB" dirty="0"/>
              <a:t>2. Calculate the molar mass of propane and carbon dioxide: </a:t>
            </a:r>
          </a:p>
          <a:p>
            <a:r>
              <a:rPr lang="en-GB" sz="2400" dirty="0"/>
              <a:t>C</a:t>
            </a:r>
            <a:r>
              <a:rPr lang="en-GB" sz="2400" baseline="-25000" dirty="0"/>
              <a:t>3</a:t>
            </a:r>
            <a:r>
              <a:rPr lang="en-GB" sz="2400" dirty="0"/>
              <a:t>H</a:t>
            </a:r>
            <a:r>
              <a:rPr lang="en-GB" sz="2400" baseline="-25000" dirty="0"/>
              <a:t>8</a:t>
            </a:r>
            <a:r>
              <a:rPr lang="en-GB" sz="2400" dirty="0"/>
              <a:t> = 44.09 g/mol and </a:t>
            </a:r>
            <a:r>
              <a:rPr lang="en-GB" sz="2400" dirty="0">
                <a:sym typeface="Wingdings" panose="05000000000000000000" pitchFamily="2" charset="2"/>
              </a:rPr>
              <a:t>CO</a:t>
            </a:r>
            <a:r>
              <a:rPr lang="en-GB" sz="2400" baseline="-25000" dirty="0">
                <a:sym typeface="Wingdings" panose="05000000000000000000" pitchFamily="2" charset="2"/>
              </a:rPr>
              <a:t>2</a:t>
            </a:r>
            <a:r>
              <a:rPr lang="en-GB" sz="2400" dirty="0">
                <a:sym typeface="Wingdings" panose="05000000000000000000" pitchFamily="2" charset="2"/>
              </a:rPr>
              <a:t> = </a:t>
            </a:r>
            <a:r>
              <a:rPr lang="en-GB" sz="2400" dirty="0"/>
              <a:t>44.01 g/mol</a:t>
            </a:r>
          </a:p>
        </p:txBody>
      </p:sp>
      <p:sp>
        <p:nvSpPr>
          <p:cNvPr id="9" name="TextBox 8">
            <a:extLst>
              <a:ext uri="{FF2B5EF4-FFF2-40B4-BE49-F238E27FC236}">
                <a16:creationId xmlns:a16="http://schemas.microsoft.com/office/drawing/2014/main" id="{1486B46C-286C-4837-A523-61737A89B437}"/>
              </a:ext>
            </a:extLst>
          </p:cNvPr>
          <p:cNvSpPr txBox="1"/>
          <p:nvPr/>
        </p:nvSpPr>
        <p:spPr>
          <a:xfrm>
            <a:off x="1120590" y="2020000"/>
            <a:ext cx="3990964" cy="369332"/>
          </a:xfrm>
          <a:prstGeom prst="rect">
            <a:avLst/>
          </a:prstGeom>
          <a:noFill/>
        </p:spPr>
        <p:txBody>
          <a:bodyPr wrap="none" rtlCol="0">
            <a:spAutoFit/>
          </a:bodyPr>
          <a:lstStyle/>
          <a:p>
            <a:r>
              <a:rPr lang="en-GB" dirty="0"/>
              <a:t>1. Write the balanced chemical equation:</a:t>
            </a:r>
          </a:p>
        </p:txBody>
      </p:sp>
      <p:sp>
        <p:nvSpPr>
          <p:cNvPr id="10" name="TextBox 9">
            <a:extLst>
              <a:ext uri="{FF2B5EF4-FFF2-40B4-BE49-F238E27FC236}">
                <a16:creationId xmlns:a16="http://schemas.microsoft.com/office/drawing/2014/main" id="{F2C1E478-74E3-4ECE-A59F-3C2FE915069E}"/>
              </a:ext>
            </a:extLst>
          </p:cNvPr>
          <p:cNvSpPr txBox="1"/>
          <p:nvPr/>
        </p:nvSpPr>
        <p:spPr>
          <a:xfrm>
            <a:off x="1145217" y="3761588"/>
            <a:ext cx="3313343" cy="369332"/>
          </a:xfrm>
          <a:prstGeom prst="rect">
            <a:avLst/>
          </a:prstGeom>
          <a:noFill/>
        </p:spPr>
        <p:txBody>
          <a:bodyPr wrap="none" rtlCol="0">
            <a:spAutoFit/>
          </a:bodyPr>
          <a:lstStyle/>
          <a:p>
            <a:r>
              <a:rPr lang="en-GB" dirty="0"/>
              <a:t>3. Find the stoichiometric relation: </a:t>
            </a:r>
          </a:p>
        </p:txBody>
      </p:sp>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F2396B3C-B910-4A0A-92C1-E9382F8C9911}"/>
                  </a:ext>
                </a:extLst>
              </p:cNvPr>
              <p:cNvSpPr txBox="1"/>
              <p:nvPr/>
            </p:nvSpPr>
            <p:spPr>
              <a:xfrm>
                <a:off x="7337406" y="4262459"/>
                <a:ext cx="3966727" cy="63831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𝑠𝑢𝑏𝑠𝑡𝑎𝑛𝑐𝑒</m:t>
                          </m:r>
                          <m:r>
                            <a:rPr lang="en-GB" sz="2000" b="0" i="1" smtClean="0">
                              <a:latin typeface="Cambria Math" panose="02040503050406030204" pitchFamily="18" charset="0"/>
                            </a:rPr>
                            <m:t> </m:t>
                          </m:r>
                          <m:r>
                            <a:rPr lang="en-GB" sz="2000" b="0" i="1" smtClean="0">
                              <a:latin typeface="Cambria Math" panose="02040503050406030204" pitchFamily="18" charset="0"/>
                            </a:rPr>
                            <m:t>𝑟𝑒𝑞𝑢𝑖𝑟𝑒𝑑</m:t>
                          </m:r>
                        </m:num>
                        <m:den>
                          <m:r>
                            <a:rPr lang="en-GB" sz="2000" b="0" i="1" smtClean="0">
                              <a:latin typeface="Cambria Math" panose="02040503050406030204" pitchFamily="18" charset="0"/>
                            </a:rPr>
                            <m:t>𝑠𝑢𝑏𝑠𝑡𝑎𝑛𝑐𝑒</m:t>
                          </m:r>
                          <m:r>
                            <a:rPr lang="en-GB" sz="2000" b="0" i="1" smtClean="0">
                              <a:latin typeface="Cambria Math" panose="02040503050406030204" pitchFamily="18" charset="0"/>
                            </a:rPr>
                            <m:t> </m:t>
                          </m:r>
                          <m:r>
                            <a:rPr lang="en-GB" sz="2000" b="0" i="1" smtClean="0">
                              <a:latin typeface="Cambria Math" panose="02040503050406030204" pitchFamily="18" charset="0"/>
                            </a:rPr>
                            <m:t>𝑔𝑖𝑣𝑒𝑛</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3 </m:t>
                          </m:r>
                          <m:r>
                            <a:rPr lang="en-GB" sz="2000" b="0" i="1" smtClean="0">
                              <a:latin typeface="Cambria Math" panose="02040503050406030204" pitchFamily="18" charset="0"/>
                            </a:rPr>
                            <m:t>𝑚𝑜𝑙</m:t>
                          </m:r>
                          <m:r>
                            <a:rPr lang="en-GB" sz="2000" b="0" i="1" smtClean="0">
                              <a:latin typeface="Cambria Math" panose="02040503050406030204" pitchFamily="18" charset="0"/>
                            </a:rPr>
                            <m:t> </m:t>
                          </m:r>
                          <m:r>
                            <a:rPr lang="en-GB" sz="2000" b="0" i="1" smtClean="0">
                              <a:latin typeface="Cambria Math" panose="02040503050406030204" pitchFamily="18" charset="0"/>
                            </a:rPr>
                            <m:t>𝐶𝑂</m:t>
                          </m:r>
                          <m:r>
                            <a:rPr lang="en-GB" sz="2000" b="0" i="1" baseline="-25000" smtClean="0">
                              <a:latin typeface="Cambria Math" panose="02040503050406030204" pitchFamily="18" charset="0"/>
                            </a:rPr>
                            <m:t>2</m:t>
                          </m:r>
                        </m:num>
                        <m:den>
                          <m:r>
                            <a:rPr lang="en-GB" sz="2000" b="0" i="1" smtClean="0">
                              <a:latin typeface="Cambria Math" panose="02040503050406030204" pitchFamily="18" charset="0"/>
                            </a:rPr>
                            <m:t>1 </m:t>
                          </m:r>
                          <m:r>
                            <a:rPr lang="en-GB" sz="2000" b="0" i="1" smtClean="0">
                              <a:latin typeface="Cambria Math" panose="02040503050406030204" pitchFamily="18" charset="0"/>
                            </a:rPr>
                            <m:t>𝑚𝑜𝑙</m:t>
                          </m:r>
                          <m:r>
                            <a:rPr lang="en-GB" sz="2000" b="0" i="1" smtClean="0">
                              <a:latin typeface="Cambria Math" panose="02040503050406030204" pitchFamily="18" charset="0"/>
                            </a:rPr>
                            <m:t> </m:t>
                          </m:r>
                          <m:r>
                            <a:rPr lang="en-GB" sz="2000" b="0" i="1" smtClean="0">
                              <a:latin typeface="Cambria Math" panose="02040503050406030204" pitchFamily="18" charset="0"/>
                            </a:rPr>
                            <m:t>𝐶</m:t>
                          </m:r>
                          <m:r>
                            <a:rPr lang="en-GB" sz="2000" b="0" i="1" baseline="-25000" smtClean="0">
                              <a:latin typeface="Cambria Math" panose="02040503050406030204" pitchFamily="18" charset="0"/>
                            </a:rPr>
                            <m:t>3</m:t>
                          </m:r>
                          <m:r>
                            <a:rPr lang="en-GB" sz="2000" b="0" i="1" smtClean="0">
                              <a:latin typeface="Cambria Math" panose="02040503050406030204" pitchFamily="18" charset="0"/>
                            </a:rPr>
                            <m:t>𝐻</m:t>
                          </m:r>
                          <m:r>
                            <a:rPr lang="en-GB" sz="2000" b="0" i="1" baseline="-25000" smtClean="0">
                              <a:latin typeface="Cambria Math" panose="02040503050406030204" pitchFamily="18" charset="0"/>
                            </a:rPr>
                            <m:t>8</m:t>
                          </m:r>
                        </m:den>
                      </m:f>
                    </m:oMath>
                  </m:oMathPara>
                </a14:m>
                <a:endParaRPr lang="en-GB" sz="2000" dirty="0"/>
              </a:p>
            </p:txBody>
          </p:sp>
        </mc:Choice>
        <mc:Fallback>
          <p:sp>
            <p:nvSpPr>
              <p:cNvPr id="11" name="TextBox 10">
                <a:extLst>
                  <a:ext uri="{FF2B5EF4-FFF2-40B4-BE49-F238E27FC236}">
                    <a16:creationId xmlns:a16="http://schemas.microsoft.com/office/drawing/2014/main" id="{F2396B3C-B910-4A0A-92C1-E9382F8C9911}"/>
                  </a:ext>
                </a:extLst>
              </p:cNvPr>
              <p:cNvSpPr txBox="1">
                <a:spLocks noRot="1" noChangeAspect="1" noMove="1" noResize="1" noEditPoints="1" noAdjustHandles="1" noChangeArrowheads="1" noChangeShapeType="1" noTextEdit="1"/>
              </p:cNvSpPr>
              <p:nvPr/>
            </p:nvSpPr>
            <p:spPr>
              <a:xfrm>
                <a:off x="7337406" y="4262459"/>
                <a:ext cx="3966727" cy="638316"/>
              </a:xfrm>
              <a:prstGeom prst="rect">
                <a:avLst/>
              </a:prstGeom>
              <a:blipFill>
                <a:blip r:embed="rId3"/>
                <a:stretch>
                  <a:fillRect/>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9C8E53BA-5955-4CC9-B259-5633BD63953B}"/>
              </a:ext>
            </a:extLst>
          </p:cNvPr>
          <p:cNvSpPr txBox="1"/>
          <p:nvPr/>
        </p:nvSpPr>
        <p:spPr>
          <a:xfrm>
            <a:off x="1157009" y="5032044"/>
            <a:ext cx="5674502" cy="369332"/>
          </a:xfrm>
          <a:prstGeom prst="rect">
            <a:avLst/>
          </a:prstGeom>
          <a:noFill/>
        </p:spPr>
        <p:txBody>
          <a:bodyPr wrap="none" rtlCol="0">
            <a:spAutoFit/>
          </a:bodyPr>
          <a:lstStyle/>
          <a:p>
            <a:r>
              <a:rPr lang="en-GB" dirty="0"/>
              <a:t>4. Use this mole ratio to convert from mol C</a:t>
            </a:r>
            <a:r>
              <a:rPr lang="en-GB" baseline="-25000" dirty="0"/>
              <a:t>3</a:t>
            </a:r>
            <a:r>
              <a:rPr lang="en-GB" dirty="0"/>
              <a:t>H</a:t>
            </a:r>
            <a:r>
              <a:rPr lang="en-GB" baseline="-25000" dirty="0"/>
              <a:t>8</a:t>
            </a:r>
            <a:r>
              <a:rPr lang="en-GB" dirty="0"/>
              <a:t> to mol CO</a:t>
            </a:r>
            <a:r>
              <a:rPr lang="en-GB" baseline="-25000" dirty="0"/>
              <a:t>2</a:t>
            </a:r>
          </a:p>
        </p:txBody>
      </p:sp>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EAF414B8-D6C7-4835-A2D7-4D6961C496CE}"/>
                  </a:ext>
                </a:extLst>
              </p:cNvPr>
              <p:cNvSpPr txBox="1"/>
              <p:nvPr/>
            </p:nvSpPr>
            <p:spPr>
              <a:xfrm>
                <a:off x="1182262" y="5431984"/>
                <a:ext cx="6248056" cy="63831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𝑚𝑜𝑙</m:t>
                      </m:r>
                      <m:r>
                        <a:rPr lang="en-GB" sz="2000" b="0" i="1" smtClean="0">
                          <a:latin typeface="Cambria Math" panose="02040503050406030204" pitchFamily="18" charset="0"/>
                        </a:rPr>
                        <m:t> </m:t>
                      </m:r>
                      <m:r>
                        <a:rPr lang="en-GB" sz="2000" b="0" i="1" smtClean="0">
                          <a:latin typeface="Cambria Math" panose="02040503050406030204" pitchFamily="18" charset="0"/>
                        </a:rPr>
                        <m:t>𝐶𝑂</m:t>
                      </m:r>
                      <m:r>
                        <a:rPr lang="en-GB" sz="2000" b="0" i="1" baseline="-25000" smtClean="0">
                          <a:latin typeface="Cambria Math" panose="02040503050406030204" pitchFamily="18" charset="0"/>
                        </a:rPr>
                        <m:t>2</m:t>
                      </m:r>
                      <m:r>
                        <a:rPr lang="en-GB" sz="2000" b="0" i="1" smtClean="0">
                          <a:latin typeface="Cambria Math" panose="02040503050406030204" pitchFamily="18" charset="0"/>
                        </a:rPr>
                        <m:t>=(100.0 </m:t>
                      </m:r>
                      <m:r>
                        <a:rPr lang="en-GB" sz="2000" b="0" i="1" smtClean="0">
                          <a:latin typeface="Cambria Math" panose="02040503050406030204" pitchFamily="18" charset="0"/>
                        </a:rPr>
                        <m:t>𝑔</m:t>
                      </m:r>
                      <m:r>
                        <a:rPr lang="en-GB" sz="2000" b="0" i="1" smtClean="0">
                          <a:latin typeface="Cambria Math" panose="02040503050406030204" pitchFamily="18" charset="0"/>
                        </a:rPr>
                        <m:t> </m:t>
                      </m:r>
                      <m:r>
                        <a:rPr lang="en-GB" sz="2000" b="0" i="1" smtClean="0">
                          <a:latin typeface="Cambria Math" panose="02040503050406030204" pitchFamily="18" charset="0"/>
                        </a:rPr>
                        <m:t>𝐶</m:t>
                      </m:r>
                      <m:r>
                        <a:rPr lang="en-GB" sz="2000" b="0" i="1" baseline="-25000" smtClean="0">
                          <a:latin typeface="Cambria Math" panose="02040503050406030204" pitchFamily="18" charset="0"/>
                        </a:rPr>
                        <m:t>3</m:t>
                      </m:r>
                      <m:r>
                        <a:rPr lang="en-GB" sz="2000" b="0" i="1" smtClean="0">
                          <a:latin typeface="Cambria Math" panose="02040503050406030204" pitchFamily="18" charset="0"/>
                        </a:rPr>
                        <m:t>𝐻</m:t>
                      </m:r>
                      <m:r>
                        <a:rPr lang="en-GB" sz="2000" b="0" i="1" baseline="-25000" smtClean="0">
                          <a:latin typeface="Cambria Math" panose="02040503050406030204" pitchFamily="18" charset="0"/>
                        </a:rPr>
                        <m:t>8</m:t>
                      </m:r>
                      <m:r>
                        <a:rPr lang="en-GB" sz="2000" b="0" i="1" smtClean="0">
                          <a:latin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num>
                        <m:den>
                          <m:r>
                            <a:rPr lang="en-GB" sz="2000" b="0" i="1" smtClean="0">
                              <a:latin typeface="Cambria Math" panose="02040503050406030204" pitchFamily="18" charset="0"/>
                              <a:ea typeface="Cambria Math" panose="02040503050406030204" pitchFamily="18" charset="0"/>
                            </a:rPr>
                            <m:t>44.09 </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𝐶𝑂</m:t>
                          </m:r>
                          <m:r>
                            <a:rPr lang="en-GB" sz="2000" b="0" i="1" baseline="-25000" smtClean="0">
                              <a:latin typeface="Cambria Math" panose="02040503050406030204" pitchFamily="18" charset="0"/>
                              <a:ea typeface="Cambria Math" panose="02040503050406030204" pitchFamily="18" charset="0"/>
                            </a:rPr>
                            <m:t>2</m:t>
                          </m:r>
                        </m:num>
                        <m:den>
                          <m:r>
                            <a:rPr lang="en-GB" sz="2000" b="0" i="1" smtClean="0">
                              <a:latin typeface="Cambria Math" panose="02040503050406030204" pitchFamily="18" charset="0"/>
                              <a:ea typeface="Cambria Math" panose="02040503050406030204" pitchFamily="18" charset="0"/>
                            </a:rPr>
                            <m:t>1 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den>
                      </m:f>
                    </m:oMath>
                  </m:oMathPara>
                </a14:m>
                <a:endParaRPr lang="en-GB" sz="2000" dirty="0"/>
              </a:p>
            </p:txBody>
          </p:sp>
        </mc:Choice>
        <mc:Fallback>
          <p:sp>
            <p:nvSpPr>
              <p:cNvPr id="13" name="TextBox 12">
                <a:extLst>
                  <a:ext uri="{FF2B5EF4-FFF2-40B4-BE49-F238E27FC236}">
                    <a16:creationId xmlns:a16="http://schemas.microsoft.com/office/drawing/2014/main" id="{EAF414B8-D6C7-4835-A2D7-4D6961C496CE}"/>
                  </a:ext>
                </a:extLst>
              </p:cNvPr>
              <p:cNvSpPr txBox="1">
                <a:spLocks noRot="1" noChangeAspect="1" noMove="1" noResize="1" noEditPoints="1" noAdjustHandles="1" noChangeArrowheads="1" noChangeShapeType="1" noTextEdit="1"/>
              </p:cNvSpPr>
              <p:nvPr/>
            </p:nvSpPr>
            <p:spPr>
              <a:xfrm>
                <a:off x="1182262" y="5431984"/>
                <a:ext cx="6248056" cy="638316"/>
              </a:xfrm>
              <a:prstGeom prst="rect">
                <a:avLst/>
              </a:prstGeom>
              <a:blipFill>
                <a:blip r:embed="rId4"/>
                <a:stretch>
                  <a:fillRect/>
                </a:stretch>
              </a:blipFill>
            </p:spPr>
            <p:txBody>
              <a:bodyPr/>
              <a:lstStyle/>
              <a:p>
                <a:r>
                  <a:rPr lang="en-GB">
                    <a:noFill/>
                  </a:rPr>
                  <a:t> </a:t>
                </a:r>
              </a:p>
            </p:txBody>
          </p:sp>
        </mc:Fallback>
      </mc:AlternateContent>
      <p:sp>
        <p:nvSpPr>
          <p:cNvPr id="14" name="Rectangle 13">
            <a:extLst>
              <a:ext uri="{FF2B5EF4-FFF2-40B4-BE49-F238E27FC236}">
                <a16:creationId xmlns:a16="http://schemas.microsoft.com/office/drawing/2014/main" id="{AC6D176E-1224-4270-8649-F0D1567F68C9}"/>
              </a:ext>
            </a:extLst>
          </p:cNvPr>
          <p:cNvSpPr/>
          <p:nvPr/>
        </p:nvSpPr>
        <p:spPr>
          <a:xfrm>
            <a:off x="2419367" y="5380074"/>
            <a:ext cx="3456384" cy="79208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5" name="Rectangle 14">
            <a:extLst>
              <a:ext uri="{FF2B5EF4-FFF2-40B4-BE49-F238E27FC236}">
                <a16:creationId xmlns:a16="http://schemas.microsoft.com/office/drawing/2014/main" id="{D1DA620C-DF68-4255-90BC-3A8846BB0A0B}"/>
              </a:ext>
            </a:extLst>
          </p:cNvPr>
          <p:cNvSpPr/>
          <p:nvPr/>
        </p:nvSpPr>
        <p:spPr>
          <a:xfrm>
            <a:off x="6072191" y="5367401"/>
            <a:ext cx="1376731" cy="79208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6" name="TextBox 15">
            <a:extLst>
              <a:ext uri="{FF2B5EF4-FFF2-40B4-BE49-F238E27FC236}">
                <a16:creationId xmlns:a16="http://schemas.microsoft.com/office/drawing/2014/main" id="{F3D33CD9-07DE-450E-83A5-BA7CC20103D5}"/>
              </a:ext>
            </a:extLst>
          </p:cNvPr>
          <p:cNvSpPr txBox="1"/>
          <p:nvPr/>
        </p:nvSpPr>
        <p:spPr>
          <a:xfrm>
            <a:off x="5816990" y="2971800"/>
            <a:ext cx="65" cy="369332"/>
          </a:xfrm>
          <a:prstGeom prst="rect">
            <a:avLst/>
          </a:prstGeom>
          <a:noFill/>
        </p:spPr>
        <p:txBody>
          <a:bodyPr wrap="none" lIns="0" tIns="0" rIns="0" bIns="0" rtlCol="0">
            <a:spAutoFit/>
          </a:bodyPr>
          <a:lstStyle/>
          <a:p>
            <a:endParaRPr lang="en-GB" sz="2400" dirty="0"/>
          </a:p>
        </p:txBody>
      </p:sp>
      <p:sp>
        <p:nvSpPr>
          <p:cNvPr id="17" name="TextBox 16">
            <a:extLst>
              <a:ext uri="{FF2B5EF4-FFF2-40B4-BE49-F238E27FC236}">
                <a16:creationId xmlns:a16="http://schemas.microsoft.com/office/drawing/2014/main" id="{C2D55147-D103-4F4E-9FA1-F0CEF73C566D}"/>
              </a:ext>
            </a:extLst>
          </p:cNvPr>
          <p:cNvSpPr txBox="1"/>
          <p:nvPr/>
        </p:nvSpPr>
        <p:spPr>
          <a:xfrm>
            <a:off x="2285254" y="6236745"/>
            <a:ext cx="3464410" cy="461665"/>
          </a:xfrm>
          <a:prstGeom prst="rect">
            <a:avLst/>
          </a:prstGeom>
          <a:noFill/>
        </p:spPr>
        <p:txBody>
          <a:bodyPr wrap="none" rtlCol="0">
            <a:spAutoFit/>
          </a:bodyPr>
          <a:lstStyle/>
          <a:p>
            <a:r>
              <a:rPr lang="en-GB" sz="2400" dirty="0"/>
              <a:t>converts mass to mol C</a:t>
            </a:r>
            <a:r>
              <a:rPr lang="en-GB" sz="2400" baseline="-25000" dirty="0"/>
              <a:t>3</a:t>
            </a:r>
            <a:r>
              <a:rPr lang="en-GB" sz="2400" dirty="0"/>
              <a:t>H</a:t>
            </a:r>
            <a:r>
              <a:rPr lang="en-GB" sz="2400" baseline="-25000" dirty="0"/>
              <a:t>8</a:t>
            </a:r>
          </a:p>
        </p:txBody>
      </p:sp>
      <p:sp>
        <p:nvSpPr>
          <p:cNvPr id="18" name="TextBox 17">
            <a:extLst>
              <a:ext uri="{FF2B5EF4-FFF2-40B4-BE49-F238E27FC236}">
                <a16:creationId xmlns:a16="http://schemas.microsoft.com/office/drawing/2014/main" id="{B7FAD85D-2AA9-440D-806B-1216DA1D6387}"/>
              </a:ext>
            </a:extLst>
          </p:cNvPr>
          <p:cNvSpPr txBox="1"/>
          <p:nvPr/>
        </p:nvSpPr>
        <p:spPr>
          <a:xfrm>
            <a:off x="7645362" y="5532612"/>
            <a:ext cx="3820277" cy="461665"/>
          </a:xfrm>
          <a:prstGeom prst="rect">
            <a:avLst/>
          </a:prstGeom>
          <a:noFill/>
        </p:spPr>
        <p:txBody>
          <a:bodyPr wrap="none" rtlCol="0">
            <a:spAutoFit/>
          </a:bodyPr>
          <a:lstStyle/>
          <a:p>
            <a:r>
              <a:rPr lang="en-GB" sz="2400" dirty="0"/>
              <a:t>converts mol C</a:t>
            </a:r>
            <a:r>
              <a:rPr lang="en-GB" sz="2400" baseline="-25000" dirty="0"/>
              <a:t>3</a:t>
            </a:r>
            <a:r>
              <a:rPr lang="en-GB" sz="2400" dirty="0"/>
              <a:t>H</a:t>
            </a:r>
            <a:r>
              <a:rPr lang="en-GB" sz="2400" baseline="-25000" dirty="0"/>
              <a:t>8</a:t>
            </a:r>
            <a:r>
              <a:rPr lang="en-GB" sz="2400" dirty="0"/>
              <a:t> to mol CO</a:t>
            </a:r>
            <a:r>
              <a:rPr lang="en-GB" sz="2400" baseline="-25000" dirty="0"/>
              <a:t>2</a:t>
            </a:r>
          </a:p>
        </p:txBody>
      </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8FBB2728-8379-45E1-916B-082385F0375B}"/>
                  </a:ext>
                </a:extLst>
              </p:cNvPr>
              <p:cNvSpPr txBox="1"/>
              <p:nvPr/>
            </p:nvSpPr>
            <p:spPr>
              <a:xfrm>
                <a:off x="261220" y="4183944"/>
                <a:ext cx="6136640" cy="79534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sz="2200" b="1" i="1" dirty="0" smtClean="0">
                              <a:latin typeface="Cambria Math" panose="02040503050406030204" pitchFamily="18" charset="0"/>
                            </a:rPr>
                          </m:ctrlPr>
                        </m:fPr>
                        <m:num>
                          <m:r>
                            <a:rPr lang="en-GB" sz="2200" b="1" i="1" dirty="0" smtClean="0">
                              <a:solidFill>
                                <a:srgbClr val="0000FF"/>
                              </a:solidFill>
                              <a:latin typeface="Cambria Math" panose="02040503050406030204" pitchFamily="18" charset="0"/>
                            </a:rPr>
                            <m:t>𝒎</m:t>
                          </m:r>
                          <m:r>
                            <a:rPr lang="en-GB" sz="2200" b="1" i="1" dirty="0">
                              <a:solidFill>
                                <a:srgbClr val="0000FF"/>
                              </a:solidFill>
                              <a:latin typeface="Cambria Math" panose="02040503050406030204" pitchFamily="18" charset="0"/>
                            </a:rPr>
                            <m:t>𝒐𝒍𝒆𝒔</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smtClean="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𝒎𝒐𝒍𝒆𝒔</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den>
                      </m:f>
                      <m:r>
                        <a:rPr lang="en-GB" sz="2200" b="1" i="1" dirty="0" smtClean="0">
                          <a:latin typeface="Cambria Math" panose="02040503050406030204" pitchFamily="18" charset="0"/>
                        </a:rPr>
                        <m:t>=</m:t>
                      </m:r>
                      <m:f>
                        <m:fPr>
                          <m:ctrlPr>
                            <a:rPr lang="en-GB" sz="2200" b="1" i="1" dirty="0">
                              <a:latin typeface="Cambria Math" panose="02040503050406030204" pitchFamily="18" charset="0"/>
                            </a:rPr>
                          </m:ctrlPr>
                        </m:fPr>
                        <m:num>
                          <m:r>
                            <a:rPr lang="en-GB" sz="2200" b="1" i="1" dirty="0" smtClean="0">
                              <a:solidFill>
                                <a:srgbClr val="0000FF"/>
                              </a:solidFill>
                              <a:latin typeface="Cambria Math" panose="02040503050406030204" pitchFamily="18" charset="0"/>
                            </a:rPr>
                            <m:t>𝒄𝒐𝒆𝒇𝒇𝒊𝒄𝒊𝒆𝒏𝒕</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𝒐𝒇</m:t>
                          </m:r>
                          <m:r>
                            <a:rPr lang="en-GB" sz="2200" b="1" i="1" dirty="0">
                              <a:solidFill>
                                <a:srgbClr val="0000FF"/>
                              </a:solidFill>
                              <a:latin typeface="Cambria Math" panose="02040503050406030204" pitchFamily="18" charset="0"/>
                            </a:rPr>
                            <m:t> </m:t>
                          </m:r>
                          <m:r>
                            <a:rPr lang="en-GB" sz="2200" b="1" i="1" dirty="0">
                              <a:solidFill>
                                <a:srgbClr val="0000FF"/>
                              </a:solidFill>
                              <a:latin typeface="Cambria Math" panose="02040503050406030204" pitchFamily="18" charset="0"/>
                            </a:rPr>
                            <m:t>𝑩</m:t>
                          </m:r>
                        </m:num>
                        <m:den>
                          <m:r>
                            <a:rPr lang="en-GB" sz="2200" b="1" i="1" dirty="0" smtClean="0">
                              <a:solidFill>
                                <a:srgbClr val="FF0000"/>
                              </a:solidFill>
                              <a:latin typeface="Cambria Math" panose="02040503050406030204" pitchFamily="18" charset="0"/>
                            </a:rPr>
                            <m:t>𝒄𝒐𝒆𝒇𝒇𝒊𝒄𝒊𝒆𝒏𝒕</m:t>
                          </m:r>
                          <m:r>
                            <a:rPr lang="en-GB" sz="2200" b="1" i="1" dirty="0">
                              <a:solidFill>
                                <a:srgbClr val="FF0000"/>
                              </a:solidFill>
                              <a:latin typeface="Cambria Math" panose="02040503050406030204" pitchFamily="18" charset="0"/>
                            </a:rPr>
                            <m:t> </m:t>
                          </m:r>
                          <m:r>
                            <a:rPr lang="en-GB" sz="2200" b="1" i="1" dirty="0">
                              <a:solidFill>
                                <a:srgbClr val="FF0000"/>
                              </a:solidFill>
                              <a:latin typeface="Cambria Math" panose="02040503050406030204" pitchFamily="18" charset="0"/>
                            </a:rPr>
                            <m:t>𝒐𝒇</m:t>
                          </m:r>
                          <m:r>
                            <a:rPr lang="en-GB" sz="2200" b="1" i="1" dirty="0" smtClean="0">
                              <a:solidFill>
                                <a:srgbClr val="FF0000"/>
                              </a:solidFill>
                              <a:latin typeface="Cambria Math" panose="02040503050406030204" pitchFamily="18" charset="0"/>
                            </a:rPr>
                            <m:t> </m:t>
                          </m:r>
                          <m:r>
                            <a:rPr lang="en-GB" sz="2200" b="1" i="1" dirty="0" smtClean="0">
                              <a:solidFill>
                                <a:srgbClr val="FF0000"/>
                              </a:solidFill>
                              <a:latin typeface="Cambria Math" panose="02040503050406030204" pitchFamily="18" charset="0"/>
                            </a:rPr>
                            <m:t>𝑨</m:t>
                          </m:r>
                          <m:r>
                            <a:rPr lang="en-GB" sz="2200" b="1" i="1" dirty="0" smtClean="0">
                              <a:solidFill>
                                <a:srgbClr val="FF0000"/>
                              </a:solidFill>
                              <a:latin typeface="Cambria Math" panose="02040503050406030204" pitchFamily="18" charset="0"/>
                            </a:rPr>
                            <m:t> </m:t>
                          </m:r>
                        </m:den>
                      </m:f>
                    </m:oMath>
                  </m:oMathPara>
                </a14:m>
                <a:endParaRPr lang="en-GB" sz="2200" dirty="0"/>
              </a:p>
            </p:txBody>
          </p:sp>
        </mc:Choice>
        <mc:Fallback>
          <p:sp>
            <p:nvSpPr>
              <p:cNvPr id="19" name="TextBox 18">
                <a:extLst>
                  <a:ext uri="{FF2B5EF4-FFF2-40B4-BE49-F238E27FC236}">
                    <a16:creationId xmlns:a16="http://schemas.microsoft.com/office/drawing/2014/main" id="{8FBB2728-8379-45E1-916B-082385F0375B}"/>
                  </a:ext>
                </a:extLst>
              </p:cNvPr>
              <p:cNvSpPr txBox="1">
                <a:spLocks noRot="1" noChangeAspect="1" noMove="1" noResize="1" noEditPoints="1" noAdjustHandles="1" noChangeArrowheads="1" noChangeShapeType="1" noTextEdit="1"/>
              </p:cNvSpPr>
              <p:nvPr/>
            </p:nvSpPr>
            <p:spPr>
              <a:xfrm>
                <a:off x="261220" y="4183944"/>
                <a:ext cx="6136640" cy="795346"/>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5778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67A964-90F2-4D78-98FF-BF9603BC5FEE}"/>
              </a:ext>
            </a:extLst>
          </p:cNvPr>
          <p:cNvSpPr txBox="1"/>
          <p:nvPr/>
        </p:nvSpPr>
        <p:spPr>
          <a:xfrm>
            <a:off x="138833" y="109845"/>
            <a:ext cx="3796232" cy="523220"/>
          </a:xfrm>
          <a:prstGeom prst="rect">
            <a:avLst/>
          </a:prstGeom>
          <a:noFill/>
        </p:spPr>
        <p:txBody>
          <a:bodyPr wrap="none" rtlCol="0">
            <a:spAutoFit/>
          </a:bodyPr>
          <a:lstStyle/>
          <a:p>
            <a:r>
              <a:rPr lang="en-GB" sz="2800" dirty="0"/>
              <a:t>Mass-to mass calculations</a:t>
            </a:r>
          </a:p>
        </p:txBody>
      </p:sp>
      <p:sp>
        <p:nvSpPr>
          <p:cNvPr id="19" name="TextBox 18">
            <a:extLst>
              <a:ext uri="{FF2B5EF4-FFF2-40B4-BE49-F238E27FC236}">
                <a16:creationId xmlns:a16="http://schemas.microsoft.com/office/drawing/2014/main" id="{D3CDE353-1B85-47BE-966A-D279BA845F42}"/>
              </a:ext>
            </a:extLst>
          </p:cNvPr>
          <p:cNvSpPr txBox="1"/>
          <p:nvPr/>
        </p:nvSpPr>
        <p:spPr>
          <a:xfrm>
            <a:off x="983432" y="1196752"/>
            <a:ext cx="4786695" cy="369332"/>
          </a:xfrm>
          <a:prstGeom prst="rect">
            <a:avLst/>
          </a:prstGeom>
          <a:noFill/>
        </p:spPr>
        <p:txBody>
          <a:bodyPr wrap="none" rtlCol="0">
            <a:spAutoFit/>
          </a:bodyPr>
          <a:lstStyle/>
          <a:p>
            <a:r>
              <a:rPr lang="en-GB" dirty="0"/>
              <a:t>5. Convert this amount of CO2 into mass in grams </a:t>
            </a: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33E1B613-9B4E-4ABF-82F0-E56626DF58D9}"/>
                  </a:ext>
                </a:extLst>
              </p:cNvPr>
              <p:cNvSpPr txBox="1"/>
              <p:nvPr/>
            </p:nvSpPr>
            <p:spPr>
              <a:xfrm>
                <a:off x="263352" y="1746749"/>
                <a:ext cx="9747604" cy="63831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𝑚𝑎𝑠𝑠</m:t>
                      </m:r>
                      <m:r>
                        <a:rPr lang="en-GB" sz="2000" b="0" i="1" smtClean="0">
                          <a:latin typeface="Cambria Math" panose="02040503050406030204" pitchFamily="18" charset="0"/>
                        </a:rPr>
                        <m:t> </m:t>
                      </m:r>
                      <m:r>
                        <a:rPr lang="en-GB" sz="2000" b="0" i="1" smtClean="0">
                          <a:latin typeface="Cambria Math" panose="02040503050406030204" pitchFamily="18" charset="0"/>
                        </a:rPr>
                        <m:t>𝑜𝑓</m:t>
                      </m:r>
                      <m:r>
                        <a:rPr lang="en-GB" sz="2000" b="0" i="1" smtClean="0">
                          <a:latin typeface="Cambria Math" panose="02040503050406030204" pitchFamily="18" charset="0"/>
                        </a:rPr>
                        <m:t> </m:t>
                      </m:r>
                      <m:r>
                        <a:rPr lang="en-GB" sz="2000" b="0" i="1" smtClean="0">
                          <a:latin typeface="Cambria Math" panose="02040503050406030204" pitchFamily="18" charset="0"/>
                        </a:rPr>
                        <m:t>𝐶𝑂</m:t>
                      </m:r>
                      <m:r>
                        <a:rPr lang="en-GB" sz="2000" b="0" i="1" baseline="-25000" smtClean="0">
                          <a:latin typeface="Cambria Math" panose="02040503050406030204" pitchFamily="18" charset="0"/>
                        </a:rPr>
                        <m:t>2</m:t>
                      </m:r>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r>
                            <a:rPr lang="en-GB" sz="2000" b="0" i="1" smtClean="0">
                              <a:latin typeface="Cambria Math" panose="02040503050406030204" pitchFamily="18" charset="0"/>
                            </a:rPr>
                            <m:t>100.0 </m:t>
                          </m:r>
                          <m:r>
                            <a:rPr lang="en-GB" sz="2000" b="0" i="1" smtClean="0">
                              <a:latin typeface="Cambria Math" panose="02040503050406030204" pitchFamily="18" charset="0"/>
                            </a:rPr>
                            <m:t>𝑔</m:t>
                          </m:r>
                          <m:r>
                            <a:rPr lang="en-GB" sz="2000" b="0" i="1" smtClean="0">
                              <a:latin typeface="Cambria Math" panose="02040503050406030204" pitchFamily="18" charset="0"/>
                            </a:rPr>
                            <m:t> </m:t>
                          </m:r>
                          <m:r>
                            <a:rPr lang="en-GB" sz="2000" b="0" i="1" smtClean="0">
                              <a:latin typeface="Cambria Math" panose="02040503050406030204" pitchFamily="18" charset="0"/>
                            </a:rPr>
                            <m:t>𝐶</m:t>
                          </m:r>
                          <m:r>
                            <a:rPr lang="en-GB" sz="2000" b="0" i="1" baseline="-25000" smtClean="0">
                              <a:latin typeface="Cambria Math" panose="02040503050406030204" pitchFamily="18" charset="0"/>
                            </a:rPr>
                            <m:t>3</m:t>
                          </m:r>
                          <m:r>
                            <a:rPr lang="en-GB" sz="2000" b="0" i="1" smtClean="0">
                              <a:latin typeface="Cambria Math" panose="02040503050406030204" pitchFamily="18" charset="0"/>
                            </a:rPr>
                            <m:t>𝐻</m:t>
                          </m:r>
                          <m:r>
                            <a:rPr lang="en-GB" sz="2000" b="0" i="1" baseline="-25000" smtClean="0">
                              <a:latin typeface="Cambria Math" panose="02040503050406030204" pitchFamily="18" charset="0"/>
                            </a:rPr>
                            <m:t>8</m:t>
                          </m:r>
                        </m:e>
                      </m:d>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num>
                        <m:den>
                          <m:r>
                            <a:rPr lang="en-GB" sz="2000" b="0" i="1" smtClean="0">
                              <a:latin typeface="Cambria Math" panose="02040503050406030204" pitchFamily="18" charset="0"/>
                              <a:ea typeface="Cambria Math" panose="02040503050406030204" pitchFamily="18" charset="0"/>
                            </a:rPr>
                            <m:t>44.09 </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𝐶𝑂</m:t>
                          </m:r>
                          <m:r>
                            <a:rPr lang="en-GB" sz="2000" b="0" i="1" baseline="-25000" smtClean="0">
                              <a:latin typeface="Cambria Math" panose="02040503050406030204" pitchFamily="18" charset="0"/>
                              <a:ea typeface="Cambria Math" panose="02040503050406030204" pitchFamily="18" charset="0"/>
                            </a:rPr>
                            <m:t>2</m:t>
                          </m:r>
                        </m:num>
                        <m:den>
                          <m:r>
                            <a:rPr lang="en-GB" sz="2000" b="0" i="1" smtClean="0">
                              <a:latin typeface="Cambria Math" panose="02040503050406030204" pitchFamily="18" charset="0"/>
                              <a:ea typeface="Cambria Math" panose="02040503050406030204" pitchFamily="18" charset="0"/>
                            </a:rPr>
                            <m:t>1 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m:t>
                          </m:r>
                          <m:r>
                            <a:rPr lang="en-GB" sz="2000" b="0" i="1" baseline="-25000"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𝐻</m:t>
                          </m:r>
                          <m:r>
                            <a:rPr lang="en-GB" sz="2000" b="0" i="1" baseline="-25000" smtClean="0">
                              <a:latin typeface="Cambria Math" panose="02040503050406030204" pitchFamily="18" charset="0"/>
                              <a:ea typeface="Cambria Math" panose="02040503050406030204" pitchFamily="18" charset="0"/>
                            </a:rPr>
                            <m:t>8</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44.01 </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𝐶𝑂</m:t>
                          </m:r>
                          <m:r>
                            <a:rPr lang="en-GB" sz="2000" b="0" i="1" baseline="-25000" smtClean="0">
                              <a:latin typeface="Cambria Math" panose="02040503050406030204" pitchFamily="18" charset="0"/>
                              <a:ea typeface="Cambria Math" panose="02040503050406030204" pitchFamily="18" charset="0"/>
                            </a:rPr>
                            <m:t>2</m:t>
                          </m:r>
                        </m:num>
                        <m:den>
                          <m:r>
                            <a:rPr lang="en-GB" sz="2000" b="0" i="1" smtClean="0">
                              <a:latin typeface="Cambria Math" panose="02040503050406030204" pitchFamily="18" charset="0"/>
                              <a:ea typeface="Cambria Math" panose="02040503050406030204" pitchFamily="18" charset="0"/>
                            </a:rPr>
                            <m:t>1 </m:t>
                          </m:r>
                          <m:r>
                            <a:rPr lang="en-GB" sz="2000" b="0" i="1" smtClean="0">
                              <a:latin typeface="Cambria Math" panose="02040503050406030204" pitchFamily="18" charset="0"/>
                              <a:ea typeface="Cambria Math" panose="02040503050406030204" pitchFamily="18" charset="0"/>
                            </a:rPr>
                            <m:t>𝑚𝑜𝑙</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𝐶𝑂</m:t>
                          </m:r>
                          <m:r>
                            <a:rPr lang="en-GB" sz="2000" b="0" i="1" baseline="-25000"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=299 </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𝐶𝑂</m:t>
                      </m:r>
                      <m:r>
                        <a:rPr lang="en-GB" sz="2000" b="0" i="1" baseline="-25000" smtClean="0">
                          <a:latin typeface="Cambria Math" panose="02040503050406030204" pitchFamily="18" charset="0"/>
                          <a:ea typeface="Cambria Math" panose="02040503050406030204" pitchFamily="18" charset="0"/>
                        </a:rPr>
                        <m:t>2</m:t>
                      </m:r>
                    </m:oMath>
                  </m:oMathPara>
                </a14:m>
                <a:endParaRPr lang="en-GB" sz="2000" baseline="-25000" dirty="0"/>
              </a:p>
            </p:txBody>
          </p:sp>
        </mc:Choice>
        <mc:Fallback xmlns="">
          <p:sp>
            <p:nvSpPr>
              <p:cNvPr id="20" name="TextBox 19">
                <a:extLst>
                  <a:ext uri="{FF2B5EF4-FFF2-40B4-BE49-F238E27FC236}">
                    <a16:creationId xmlns:a16="http://schemas.microsoft.com/office/drawing/2014/main" id="{33E1B613-9B4E-4ABF-82F0-E56626DF58D9}"/>
                  </a:ext>
                </a:extLst>
              </p:cNvPr>
              <p:cNvSpPr txBox="1">
                <a:spLocks noRot="1" noChangeAspect="1" noMove="1" noResize="1" noEditPoints="1" noAdjustHandles="1" noChangeArrowheads="1" noChangeShapeType="1" noTextEdit="1"/>
              </p:cNvSpPr>
              <p:nvPr/>
            </p:nvSpPr>
            <p:spPr>
              <a:xfrm>
                <a:off x="263352" y="1746749"/>
                <a:ext cx="9747604" cy="638316"/>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058138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D2263-2563-457F-BE0D-104A1E07BBEE}"/>
              </a:ext>
            </a:extLst>
          </p:cNvPr>
          <p:cNvSpPr txBox="1">
            <a:spLocks/>
          </p:cNvSpPr>
          <p:nvPr/>
        </p:nvSpPr>
        <p:spPr>
          <a:xfrm>
            <a:off x="913774" y="116632"/>
            <a:ext cx="10364451" cy="650243"/>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t>Practice problem</a:t>
            </a:r>
            <a:endParaRPr lang="en-GB" b="1" dirty="0"/>
          </a:p>
        </p:txBody>
      </p:sp>
      <p:sp>
        <p:nvSpPr>
          <p:cNvPr id="3" name="TextBox 2">
            <a:extLst>
              <a:ext uri="{FF2B5EF4-FFF2-40B4-BE49-F238E27FC236}">
                <a16:creationId xmlns:a16="http://schemas.microsoft.com/office/drawing/2014/main" id="{51E4772E-316B-4AB1-926C-82D7609D2CE3}"/>
              </a:ext>
            </a:extLst>
          </p:cNvPr>
          <p:cNvSpPr txBox="1"/>
          <p:nvPr/>
        </p:nvSpPr>
        <p:spPr>
          <a:xfrm>
            <a:off x="210064" y="887970"/>
            <a:ext cx="11208100" cy="892552"/>
          </a:xfrm>
          <a:prstGeom prst="rect">
            <a:avLst/>
          </a:prstGeom>
          <a:noFill/>
        </p:spPr>
        <p:txBody>
          <a:bodyPr wrap="square" rtlCol="0">
            <a:spAutoFit/>
          </a:bodyPr>
          <a:lstStyle/>
          <a:p>
            <a:r>
              <a:rPr lang="en-GB" sz="2600" dirty="0"/>
              <a:t>Calculate the mass of oxygen needed to react with 0.450 g of hydrogen in the reaction 2 H2 (g)  +  O2 (g)  </a:t>
            </a:r>
            <a:r>
              <a:rPr lang="en-GB" sz="2600" dirty="0">
                <a:sym typeface="Wingdings" panose="05000000000000000000" pitchFamily="2" charset="2"/>
              </a:rPr>
              <a:t>  2 H2O (l)								(3.57 g)</a:t>
            </a:r>
            <a:endParaRPr lang="en-GB" sz="2600" dirty="0"/>
          </a:p>
        </p:txBody>
      </p:sp>
    </p:spTree>
    <p:extLst>
      <p:ext uri="{BB962C8B-B14F-4D97-AF65-F5344CB8AC3E}">
        <p14:creationId xmlns:p14="http://schemas.microsoft.com/office/powerpoint/2010/main" val="2025312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1D6EB-2B6D-4D0B-AE3F-F133ABEBF546}"/>
              </a:ext>
            </a:extLst>
          </p:cNvPr>
          <p:cNvSpPr>
            <a:spLocks noGrp="1"/>
          </p:cNvSpPr>
          <p:nvPr>
            <p:ph type="title"/>
          </p:nvPr>
        </p:nvSpPr>
        <p:spPr>
          <a:xfrm>
            <a:off x="913774" y="-137985"/>
            <a:ext cx="10364451" cy="1066801"/>
          </a:xfrm>
        </p:spPr>
        <p:txBody>
          <a:bodyPr/>
          <a:lstStyle/>
          <a:p>
            <a:r>
              <a:rPr lang="en-GB" dirty="0"/>
              <a:t>Importance of moles in </a:t>
            </a:r>
            <a:r>
              <a:rPr lang="en-GB" dirty="0" err="1"/>
              <a:t>ome</a:t>
            </a:r>
            <a:endParaRPr lang="en-GB" dirty="0"/>
          </a:p>
        </p:txBody>
      </p:sp>
      <p:sp>
        <p:nvSpPr>
          <p:cNvPr id="3" name="Content Placeholder 2">
            <a:extLst>
              <a:ext uri="{FF2B5EF4-FFF2-40B4-BE49-F238E27FC236}">
                <a16:creationId xmlns:a16="http://schemas.microsoft.com/office/drawing/2014/main" id="{F1F5E484-A538-47E9-8FA7-8AF2FF987F4B}"/>
              </a:ext>
            </a:extLst>
          </p:cNvPr>
          <p:cNvSpPr>
            <a:spLocks noGrp="1"/>
          </p:cNvSpPr>
          <p:nvPr>
            <p:ph sz="quarter" idx="13"/>
          </p:nvPr>
        </p:nvSpPr>
        <p:spPr>
          <a:xfrm>
            <a:off x="234152" y="819666"/>
            <a:ext cx="11957848" cy="5642918"/>
          </a:xfrm>
        </p:spPr>
        <p:txBody>
          <a:bodyPr>
            <a:normAutofit fontScale="85000" lnSpcReduction="20000"/>
          </a:bodyPr>
          <a:lstStyle/>
          <a:p>
            <a:r>
              <a:rPr lang="en-GB" sz="2100" b="1" dirty="0"/>
              <a:t>Moles</a:t>
            </a:r>
            <a:r>
              <a:rPr lang="en-GB" sz="2100" dirty="0"/>
              <a:t>: </a:t>
            </a:r>
            <a:r>
              <a:rPr lang="en-GB" sz="2100" cap="none" dirty="0"/>
              <a:t>provide a way to accurately quantify the amount of substance </a:t>
            </a:r>
          </a:p>
          <a:p>
            <a:pPr lvl="1"/>
            <a:r>
              <a:rPr lang="en-GB" sz="2100" cap="none" dirty="0"/>
              <a:t>critical in manufacturing process for production of consistent and reliable explosives.</a:t>
            </a:r>
          </a:p>
          <a:p>
            <a:pPr lvl="1"/>
            <a:r>
              <a:rPr lang="en-GB" sz="2100" cap="none" dirty="0"/>
              <a:t>by understanding the number of moles involved in a reaction, it becomes possible to predict the yield of an explosive, evaluate its potency, and control its effects in a controlled detonation.</a:t>
            </a:r>
          </a:p>
          <a:p>
            <a:pPr lvl="1"/>
            <a:r>
              <a:rPr lang="en-GB" sz="2100" cap="none" dirty="0"/>
              <a:t>allows comparison between e.g. efficiency of fuels</a:t>
            </a:r>
          </a:p>
          <a:p>
            <a:pPr lvl="1"/>
            <a:endParaRPr lang="en-GB" sz="2100" cap="none" dirty="0"/>
          </a:p>
          <a:p>
            <a:r>
              <a:rPr lang="en-GB" sz="2100" b="1" cap="none" dirty="0"/>
              <a:t>MOLAR MASS</a:t>
            </a:r>
            <a:r>
              <a:rPr lang="en-GB" sz="2100" cap="none" dirty="0"/>
              <a:t>: </a:t>
            </a:r>
            <a:r>
              <a:rPr lang="en-GB" sz="2100" b="0" i="0" cap="none" dirty="0">
                <a:effectLst/>
              </a:rPr>
              <a:t>mass of one mole of a substance and is crucial for various calculations in OME</a:t>
            </a:r>
          </a:p>
          <a:p>
            <a:pPr lvl="1"/>
            <a:r>
              <a:rPr lang="en-GB" sz="2100" b="0" i="0" cap="none" dirty="0">
                <a:effectLst/>
              </a:rPr>
              <a:t>to determine the precise amount of an explosive or a component required for a specific reaction or formulation</a:t>
            </a:r>
          </a:p>
          <a:p>
            <a:pPr lvl="1"/>
            <a:r>
              <a:rPr lang="en-GB" sz="2100" b="0" i="0" cap="none" dirty="0">
                <a:effectLst/>
              </a:rPr>
              <a:t>essential for calculating the stoichiometry of reactions, ensuring that the correct proportions of reactants are used to achieve desired outcomes while minimizing the risk of unintended reactions or inadequate detonation</a:t>
            </a:r>
            <a:endParaRPr lang="en-GB" sz="2100" cap="none" dirty="0"/>
          </a:p>
          <a:p>
            <a:pPr lvl="1"/>
            <a:endParaRPr lang="en-GB" sz="2100" cap="none" dirty="0"/>
          </a:p>
          <a:p>
            <a:r>
              <a:rPr lang="en-GB" sz="2100" b="1" cap="none" dirty="0"/>
              <a:t>AVOGADRO’S NUMBER</a:t>
            </a:r>
            <a:r>
              <a:rPr lang="en-GB" sz="2100" cap="none" dirty="0"/>
              <a:t>: </a:t>
            </a:r>
            <a:r>
              <a:rPr lang="en-GB" sz="2100" b="0" i="0" cap="none" dirty="0">
                <a:effectLst/>
              </a:rPr>
              <a:t>represents the number of atoms, ions, or molecules in one mole of a substance</a:t>
            </a:r>
          </a:p>
          <a:p>
            <a:pPr lvl="1"/>
            <a:r>
              <a:rPr lang="en-GB" sz="2100" b="0" i="0" cap="none" dirty="0">
                <a:effectLst/>
              </a:rPr>
              <a:t>allows for the conversion between the macroscopic scale (mass, volume) and the microscopic scale (number of particles).</a:t>
            </a:r>
          </a:p>
          <a:p>
            <a:pPr lvl="1"/>
            <a:r>
              <a:rPr lang="en-GB" sz="2100" b="0" i="0" cap="none" dirty="0">
                <a:effectLst/>
              </a:rPr>
              <a:t>by utilizing </a:t>
            </a:r>
            <a:r>
              <a:rPr lang="en-GB" sz="2100" cap="none" dirty="0"/>
              <a:t>A</a:t>
            </a:r>
            <a:r>
              <a:rPr lang="en-GB" sz="2100" b="0" i="0" cap="none" dirty="0">
                <a:effectLst/>
              </a:rPr>
              <a:t>vogadro's number, it becomes possible to determine the number of atoms, ions, or molecules involved in OME reactions, leading to a better understanding of the explosive behaviour and the optimization of formulation and performance.</a:t>
            </a:r>
            <a:endParaRPr lang="en-GB" sz="2100" cap="none" dirty="0"/>
          </a:p>
          <a:p>
            <a:pPr lvl="1"/>
            <a:endParaRPr lang="en-GB" sz="2100" b="0" i="0" cap="none" dirty="0">
              <a:effectLst/>
            </a:endParaRPr>
          </a:p>
          <a:p>
            <a:endParaRPr lang="en-GB" dirty="0"/>
          </a:p>
        </p:txBody>
      </p:sp>
    </p:spTree>
    <p:extLst>
      <p:ext uri="{BB962C8B-B14F-4D97-AF65-F5344CB8AC3E}">
        <p14:creationId xmlns:p14="http://schemas.microsoft.com/office/powerpoint/2010/main" val="123555250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3244</Words>
  <Application>Microsoft Office PowerPoint</Application>
  <PresentationFormat>Widescreen</PresentationFormat>
  <Paragraphs>334</Paragraphs>
  <Slides>30</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Cambria Math</vt:lpstr>
      <vt:lpstr>Tw Cen MT</vt:lpstr>
      <vt:lpstr>Droplet</vt:lpstr>
      <vt:lpstr>MOLES, chemical equations AND STOICHIOMETRY  Lecture 4</vt:lpstr>
      <vt:lpstr>introduction</vt:lpstr>
      <vt:lpstr>The mole</vt:lpstr>
      <vt:lpstr>The mole</vt:lpstr>
      <vt:lpstr>The mole - definition</vt:lpstr>
      <vt:lpstr>Molar mass</vt:lpstr>
      <vt:lpstr>Molar mass of molecular compound </vt:lpstr>
      <vt:lpstr>Molar mass – sample problem</vt:lpstr>
      <vt:lpstr>moles to mass/Mass to moles </vt:lpstr>
      <vt:lpstr>Practice problems</vt:lpstr>
      <vt:lpstr>Mass % composition</vt:lpstr>
      <vt:lpstr>Chemical reaction</vt:lpstr>
      <vt:lpstr>Chemical equation</vt:lpstr>
      <vt:lpstr>PowerPoint Presentation</vt:lpstr>
      <vt:lpstr>Steps to balance chemical equation</vt:lpstr>
      <vt:lpstr>Why moles not mass?</vt:lpstr>
      <vt:lpstr>Another example</vt:lpstr>
      <vt:lpstr>incomplete combustion</vt:lpstr>
      <vt:lpstr>Practice problems</vt:lpstr>
      <vt:lpstr>PowerPoint Presentation</vt:lpstr>
      <vt:lpstr>The chemistry of gun powder</vt:lpstr>
      <vt:lpstr>PowerPoint Presentation</vt:lpstr>
      <vt:lpstr>Mole-to-mole calculations</vt:lpstr>
      <vt:lpstr>example</vt:lpstr>
      <vt:lpstr>Another example</vt:lpstr>
      <vt:lpstr>Practice problem</vt:lpstr>
      <vt:lpstr>Mass-to-mass calculations</vt:lpstr>
      <vt:lpstr>PowerPoint Presentation</vt:lpstr>
      <vt:lpstr>PowerPoint Presentation</vt:lpstr>
      <vt:lpstr>Importance of moles in ome</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3</cp:revision>
  <cp:lastPrinted>2023-01-31T17:55:41Z</cp:lastPrinted>
  <dcterms:created xsi:type="dcterms:W3CDTF">2010-05-23T14:28:12Z</dcterms:created>
  <dcterms:modified xsi:type="dcterms:W3CDTF">2023-07-05T07:32:51Z</dcterms:modified>
</cp:coreProperties>
</file>