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8" r:id="rId2"/>
    <p:sldId id="256" r:id="rId3"/>
    <p:sldId id="257" r:id="rId4"/>
    <p:sldId id="262" r:id="rId5"/>
    <p:sldId id="259" r:id="rId6"/>
    <p:sldId id="263" r:id="rId7"/>
    <p:sldId id="260" r:id="rId8"/>
    <p:sldId id="264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86FE"/>
    <a:srgbClr val="F8D4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64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ige Cole (1804677)" userId="S::1804677@student.uwtsd.ac.uk::d08aebde-e419-49b7-9a4e-9b01009127ef" providerId="AD" clId="Web-{DCA848C5-836E-4435-A542-7F0D61C31F50}"/>
    <pc:docChg chg="addSld delSld modSld">
      <pc:chgData name="Paige Cole (1804677)" userId="S::1804677@student.uwtsd.ac.uk::d08aebde-e419-49b7-9a4e-9b01009127ef" providerId="AD" clId="Web-{DCA848C5-836E-4435-A542-7F0D61C31F50}" dt="2019-01-10T20:27:04.977" v="295"/>
      <pc:docMkLst>
        <pc:docMk/>
      </pc:docMkLst>
      <pc:sldChg chg="modSp">
        <pc:chgData name="Paige Cole (1804677)" userId="S::1804677@student.uwtsd.ac.uk::d08aebde-e419-49b7-9a4e-9b01009127ef" providerId="AD" clId="Web-{DCA848C5-836E-4435-A542-7F0D61C31F50}" dt="2019-01-10T20:06:21.599" v="12" actId="20577"/>
        <pc:sldMkLst>
          <pc:docMk/>
          <pc:sldMk cId="735884380" sldId="259"/>
        </pc:sldMkLst>
        <pc:spChg chg="mod">
          <ac:chgData name="Paige Cole (1804677)" userId="S::1804677@student.uwtsd.ac.uk::d08aebde-e419-49b7-9a4e-9b01009127ef" providerId="AD" clId="Web-{DCA848C5-836E-4435-A542-7F0D61C31F50}" dt="2019-01-10T20:06:21.599" v="12" actId="20577"/>
          <ac:spMkLst>
            <pc:docMk/>
            <pc:sldMk cId="735884380" sldId="259"/>
            <ac:spMk id="12" creationId="{22D60C23-881E-47E0-A6C7-C96B38A5DB94}"/>
          </ac:spMkLst>
        </pc:spChg>
      </pc:sldChg>
      <pc:sldChg chg="del">
        <pc:chgData name="Paige Cole (1804677)" userId="S::1804677@student.uwtsd.ac.uk::d08aebde-e419-49b7-9a4e-9b01009127ef" providerId="AD" clId="Web-{DCA848C5-836E-4435-A542-7F0D61C31F50}" dt="2019-01-10T20:24:31.041" v="291"/>
        <pc:sldMkLst>
          <pc:docMk/>
          <pc:sldMk cId="61338362" sldId="261"/>
        </pc:sldMkLst>
      </pc:sldChg>
      <pc:sldChg chg="modSp">
        <pc:chgData name="Paige Cole (1804677)" userId="S::1804677@student.uwtsd.ac.uk::d08aebde-e419-49b7-9a4e-9b01009127ef" providerId="AD" clId="Web-{DCA848C5-836E-4435-A542-7F0D61C31F50}" dt="2019-01-10T20:05:56.303" v="8" actId="20577"/>
        <pc:sldMkLst>
          <pc:docMk/>
          <pc:sldMk cId="2982554308" sldId="262"/>
        </pc:sldMkLst>
        <pc:spChg chg="mod">
          <ac:chgData name="Paige Cole (1804677)" userId="S::1804677@student.uwtsd.ac.uk::d08aebde-e419-49b7-9a4e-9b01009127ef" providerId="AD" clId="Web-{DCA848C5-836E-4435-A542-7F0D61C31F50}" dt="2019-01-10T20:05:56.303" v="8" actId="20577"/>
          <ac:spMkLst>
            <pc:docMk/>
            <pc:sldMk cId="2982554308" sldId="262"/>
            <ac:spMk id="5" creationId="{00000000-0000-0000-0000-000000000000}"/>
          </ac:spMkLst>
        </pc:spChg>
      </pc:sldChg>
      <pc:sldChg chg="addSp modSp">
        <pc:chgData name="Paige Cole (1804677)" userId="S::1804677@student.uwtsd.ac.uk::d08aebde-e419-49b7-9a4e-9b01009127ef" providerId="AD" clId="Web-{DCA848C5-836E-4435-A542-7F0D61C31F50}" dt="2019-01-10T20:27:04.977" v="295"/>
        <pc:sldMkLst>
          <pc:docMk/>
          <pc:sldMk cId="2655879421" sldId="264"/>
        </pc:sldMkLst>
        <pc:picChg chg="add mod">
          <ac:chgData name="Paige Cole (1804677)" userId="S::1804677@student.uwtsd.ac.uk::d08aebde-e419-49b7-9a4e-9b01009127ef" providerId="AD" clId="Web-{DCA848C5-836E-4435-A542-7F0D61C31F50}" dt="2019-01-10T20:27:04.977" v="295"/>
          <ac:picMkLst>
            <pc:docMk/>
            <pc:sldMk cId="2655879421" sldId="264"/>
            <ac:picMk id="7" creationId="{4627289F-80BC-453A-8B3B-E0E25721DB68}"/>
          </ac:picMkLst>
        </pc:picChg>
      </pc:sldChg>
      <pc:sldChg chg="modSp">
        <pc:chgData name="Paige Cole (1804677)" userId="S::1804677@student.uwtsd.ac.uk::d08aebde-e419-49b7-9a4e-9b01009127ef" providerId="AD" clId="Web-{DCA848C5-836E-4435-A542-7F0D61C31F50}" dt="2019-01-10T20:26:29.055" v="292" actId="20577"/>
        <pc:sldMkLst>
          <pc:docMk/>
          <pc:sldMk cId="419488061" sldId="265"/>
        </pc:sldMkLst>
        <pc:spChg chg="mod">
          <ac:chgData name="Paige Cole (1804677)" userId="S::1804677@student.uwtsd.ac.uk::d08aebde-e419-49b7-9a4e-9b01009127ef" providerId="AD" clId="Web-{DCA848C5-836E-4435-A542-7F0D61C31F50}" dt="2019-01-10T20:26:29.055" v="292" actId="20577"/>
          <ac:spMkLst>
            <pc:docMk/>
            <pc:sldMk cId="419488061" sldId="265"/>
            <ac:spMk id="3" creationId="{00000000-0000-0000-0000-000000000000}"/>
          </ac:spMkLst>
        </pc:spChg>
      </pc:sldChg>
      <pc:sldChg chg="delSp modSp">
        <pc:chgData name="Paige Cole (1804677)" userId="S::1804677@student.uwtsd.ac.uk::d08aebde-e419-49b7-9a4e-9b01009127ef" providerId="AD" clId="Web-{DCA848C5-836E-4435-A542-7F0D61C31F50}" dt="2019-01-10T20:22:49.058" v="289" actId="20577"/>
        <pc:sldMkLst>
          <pc:docMk/>
          <pc:sldMk cId="3752380140" sldId="266"/>
        </pc:sldMkLst>
        <pc:spChg chg="mod">
          <ac:chgData name="Paige Cole (1804677)" userId="S::1804677@student.uwtsd.ac.uk::d08aebde-e419-49b7-9a4e-9b01009127ef" providerId="AD" clId="Web-{DCA848C5-836E-4435-A542-7F0D61C31F50}" dt="2019-01-10T20:22:49.058" v="289" actId="20577"/>
          <ac:spMkLst>
            <pc:docMk/>
            <pc:sldMk cId="3752380140" sldId="266"/>
            <ac:spMk id="3" creationId="{00000000-0000-0000-0000-000000000000}"/>
          </ac:spMkLst>
        </pc:spChg>
        <pc:picChg chg="del">
          <ac:chgData name="Paige Cole (1804677)" userId="S::1804677@student.uwtsd.ac.uk::d08aebde-e419-49b7-9a4e-9b01009127ef" providerId="AD" clId="Web-{DCA848C5-836E-4435-A542-7F0D61C31F50}" dt="2019-01-10T20:04:24.850" v="1"/>
          <ac:picMkLst>
            <pc:docMk/>
            <pc:sldMk cId="3752380140" sldId="266"/>
            <ac:picMk id="6" creationId="{00000000-0000-0000-0000-000000000000}"/>
          </ac:picMkLst>
        </pc:picChg>
      </pc:sldChg>
      <pc:sldChg chg="add del replId">
        <pc:chgData name="Paige Cole (1804677)" userId="S::1804677@student.uwtsd.ac.uk::d08aebde-e419-49b7-9a4e-9b01009127ef" providerId="AD" clId="Web-{DCA848C5-836E-4435-A542-7F0D61C31F50}" dt="2019-01-10T20:11:43.783" v="13"/>
        <pc:sldMkLst>
          <pc:docMk/>
          <pc:sldMk cId="166759269" sldId="267"/>
        </pc:sldMkLst>
      </pc:sldChg>
    </pc:docChg>
  </pc:docChgLst>
  <pc:docChgLst>
    <pc:chgData name="Paige Cole (1804677)" userId="S::1804677@student.uwtsd.ac.uk::d08aebde-e419-49b7-9a4e-9b01009127ef" providerId="AD" clId="Web-{3D149153-5123-4582-A66F-AC27DB587EC9}"/>
    <pc:docChg chg="addSld modSld">
      <pc:chgData name="Paige Cole (1804677)" userId="S::1804677@student.uwtsd.ac.uk::d08aebde-e419-49b7-9a4e-9b01009127ef" providerId="AD" clId="Web-{3D149153-5123-4582-A66F-AC27DB587EC9}" dt="2019-01-09T14:40:55" v="472" actId="20577"/>
      <pc:docMkLst>
        <pc:docMk/>
      </pc:docMkLst>
      <pc:sldChg chg="addSp delSp modSp mod setBg">
        <pc:chgData name="Paige Cole (1804677)" userId="S::1804677@student.uwtsd.ac.uk::d08aebde-e419-49b7-9a4e-9b01009127ef" providerId="AD" clId="Web-{3D149153-5123-4582-A66F-AC27DB587EC9}" dt="2019-01-09T14:40:16.922" v="441"/>
        <pc:sldMkLst>
          <pc:docMk/>
          <pc:sldMk cId="1125226186" sldId="256"/>
        </pc:sldMkLst>
        <pc:spChg chg="del mod">
          <ac:chgData name="Paige Cole (1804677)" userId="S::1804677@student.uwtsd.ac.uk::d08aebde-e419-49b7-9a4e-9b01009127ef" providerId="AD" clId="Web-{3D149153-5123-4582-A66F-AC27DB587EC9}" dt="2019-01-09T13:16:35.960" v="87"/>
          <ac:spMkLst>
            <pc:docMk/>
            <pc:sldMk cId="1125226186" sldId="256"/>
            <ac:spMk id="2" creationId="{00000000-0000-0000-0000-000000000000}"/>
          </ac:spMkLst>
        </pc:spChg>
        <pc:spChg chg="add">
          <ac:chgData name="Paige Cole (1804677)" userId="S::1804677@student.uwtsd.ac.uk::d08aebde-e419-49b7-9a4e-9b01009127ef" providerId="AD" clId="Web-{3D149153-5123-4582-A66F-AC27DB587EC9}" dt="2019-01-09T14:40:16.922" v="441"/>
          <ac:spMkLst>
            <pc:docMk/>
            <pc:sldMk cId="1125226186" sldId="256"/>
            <ac:spMk id="2" creationId="{9455FED7-5055-47C3-9980-A8DF2B6FE12E}"/>
          </ac:spMkLst>
        </pc:spChg>
        <pc:spChg chg="mod">
          <ac:chgData name="Paige Cole (1804677)" userId="S::1804677@student.uwtsd.ac.uk::d08aebde-e419-49b7-9a4e-9b01009127ef" providerId="AD" clId="Web-{3D149153-5123-4582-A66F-AC27DB587EC9}" dt="2019-01-09T14:40:15.516" v="440" actId="1076"/>
          <ac:spMkLst>
            <pc:docMk/>
            <pc:sldMk cId="1125226186" sldId="256"/>
            <ac:spMk id="3" creationId="{00000000-0000-0000-0000-000000000000}"/>
          </ac:spMkLst>
        </pc:spChg>
      </pc:sldChg>
      <pc:sldChg chg="addSp modSp add replId">
        <pc:chgData name="Paige Cole (1804677)" userId="S::1804677@student.uwtsd.ac.uk::d08aebde-e419-49b7-9a4e-9b01009127ef" providerId="AD" clId="Web-{3D149153-5123-4582-A66F-AC27DB587EC9}" dt="2019-01-09T14:40:55" v="471" actId="20577"/>
        <pc:sldMkLst>
          <pc:docMk/>
          <pc:sldMk cId="746229162" sldId="257"/>
        </pc:sldMkLst>
        <pc:spChg chg="add mod">
          <ac:chgData name="Paige Cole (1804677)" userId="S::1804677@student.uwtsd.ac.uk::d08aebde-e419-49b7-9a4e-9b01009127ef" providerId="AD" clId="Web-{3D149153-5123-4582-A66F-AC27DB587EC9}" dt="2019-01-09T14:40:55" v="471" actId="20577"/>
          <ac:spMkLst>
            <pc:docMk/>
            <pc:sldMk cId="746229162" sldId="257"/>
            <ac:spMk id="2" creationId="{22D60C23-881E-47E0-A6C7-C96B38A5DB94}"/>
          </ac:spMkLst>
        </pc:spChg>
        <pc:spChg chg="mod">
          <ac:chgData name="Paige Cole (1804677)" userId="S::1804677@student.uwtsd.ac.uk::d08aebde-e419-49b7-9a4e-9b01009127ef" providerId="AD" clId="Web-{3D149153-5123-4582-A66F-AC27DB587EC9}" dt="2019-01-09T13:36:26.247" v="421" actId="1076"/>
          <ac:spMkLst>
            <pc:docMk/>
            <pc:sldMk cId="746229162" sldId="257"/>
            <ac:spMk id="3" creationId="{00000000-0000-0000-0000-000000000000}"/>
          </ac:spMkLst>
        </pc:spChg>
        <pc:spChg chg="add mod">
          <ac:chgData name="Paige Cole (1804677)" userId="S::1804677@student.uwtsd.ac.uk::d08aebde-e419-49b7-9a4e-9b01009127ef" providerId="AD" clId="Web-{3D149153-5123-4582-A66F-AC27DB587EC9}" dt="2019-01-09T13:36:42.481" v="423" actId="20577"/>
          <ac:spMkLst>
            <pc:docMk/>
            <pc:sldMk cId="746229162" sldId="257"/>
            <ac:spMk id="5" creationId="{398350FC-FD33-4729-AFFB-2AE3FB030FD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3FE1B-1EF6-4866-B9B6-1A8A24D71906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3CEBE-F9EA-4AAE-8E7E-9BCBF7E76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5224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2A4CD-CA1A-4EF3-BAF5-121EA8F43162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00D6B-5D2A-4551-9AF3-950D29AB9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58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00D6B-5D2A-4551-9AF3-950D29AB990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9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0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767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705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745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36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11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70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134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595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909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594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A58FE-9EFF-4C34-A897-A190C0039FFF}" type="datetimeFigureOut">
              <a:rPr lang="en-GB" smtClean="0"/>
              <a:t>11/01/2019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15BE-E979-4FAF-9886-EC2541E7BA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33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udubon.org/news/why-do-birds-matter" TargetMode="External"/><Relationship Id="rId2" Type="http://schemas.openxmlformats.org/officeDocument/2006/relationships/hyperlink" Target="http://ec.europa.eu/environment/nature/conservation/wildbirds/threatened/per_species_en.ht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c.europa.eu/environment/nature/legislation/birdsdirective/docs/why_take_care_of_birds.pdf" TargetMode="External"/><Relationship Id="rId5" Type="http://schemas.openxmlformats.org/officeDocument/2006/relationships/hyperlink" Target="https://www.rspb.org.uk/globalassets/downloads/documents/positions/safeguarding-sites/the-european-birds-directive.pdf" TargetMode="External"/><Relationship Id="rId4" Type="http://schemas.openxmlformats.org/officeDocument/2006/relationships/hyperlink" Target="https://www.rspb.org.uk/our-work/our-positions-and-casework/our-positions/safeguarding-wildlife-sites/eu-birds-directiv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5020" y="6030119"/>
            <a:ext cx="9144000" cy="1655762"/>
          </a:xfrm>
        </p:spPr>
        <p:txBody>
          <a:bodyPr/>
          <a:lstStyle/>
          <a:p>
            <a:r>
              <a:rPr lang="en-GB" dirty="0">
                <a:latin typeface="Baskerville Old Face" panose="02020602080505020303" pitchFamily="18" charset="0"/>
              </a:rPr>
              <a:t>By Paige Cole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55FED7-5055-47C3-9980-A8DF2B6FE12E}"/>
              </a:ext>
            </a:extLst>
          </p:cNvPr>
          <p:cNvSpPr txBox="1"/>
          <p:nvPr/>
        </p:nvSpPr>
        <p:spPr>
          <a:xfrm>
            <a:off x="2844800" y="591003"/>
            <a:ext cx="6302622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pic>
        <p:nvPicPr>
          <p:cNvPr id="1026" name="Picture 2" descr="Image result for eu commission birds direct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278" y="2050121"/>
            <a:ext cx="3114971" cy="25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eu commiss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061" y="1596571"/>
            <a:ext cx="4445160" cy="297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61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06" y="1795404"/>
            <a:ext cx="11516264" cy="45743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800" dirty="0">
                <a:latin typeface="Baskerville Old Face"/>
                <a:ea typeface="Batang"/>
                <a:cs typeface="Calibri"/>
              </a:rPr>
              <a:t>The importance of protecting birds: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sz="2800" dirty="0">
                <a:latin typeface="Baskerville Old Face"/>
                <a:ea typeface="Batang"/>
                <a:cs typeface="Calibri"/>
              </a:rPr>
              <a:t>Many members of the public enjoy watching and listening to birds 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sz="2800" dirty="0">
                <a:latin typeface="Baskerville Old Face"/>
                <a:ea typeface="Batang"/>
                <a:cs typeface="Calibri"/>
              </a:rPr>
              <a:t>Birds play key roles in food webs 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sz="2800" dirty="0">
                <a:latin typeface="Baskerville Old Face"/>
                <a:ea typeface="Batang"/>
                <a:cs typeface="Calibri"/>
              </a:rPr>
              <a:t>They are important to the function of ecosystems </a:t>
            </a:r>
          </a:p>
          <a:p>
            <a:pPr algn="l"/>
            <a:endParaRPr lang="en-GB" sz="2800" dirty="0">
              <a:latin typeface="Baskerville Old Face"/>
              <a:ea typeface="Batang"/>
              <a:cs typeface="Calibri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sz="2800" dirty="0" smtClean="0">
                <a:latin typeface="Baskerville Old Face"/>
                <a:ea typeface="Batang"/>
                <a:cs typeface="Calibri"/>
              </a:rPr>
              <a:t>Birds indicate the state of biodiversity. </a:t>
            </a:r>
          </a:p>
          <a:p>
            <a:pPr algn="l"/>
            <a:r>
              <a:rPr lang="en-GB" sz="2800" dirty="0" smtClean="0">
                <a:latin typeface="Baskerville Old Face"/>
                <a:ea typeface="Batang"/>
                <a:cs typeface="Calibri"/>
              </a:rPr>
              <a:t>In </a:t>
            </a:r>
            <a:r>
              <a:rPr lang="en-GB" sz="2800" dirty="0">
                <a:latin typeface="Baskerville Old Face"/>
                <a:ea typeface="Batang"/>
                <a:cs typeface="Calibri"/>
              </a:rPr>
              <a:t>November 2004, The European Commission expressed that Europe’s bird species are currently not in good conservation status; with 43% threatened or facing serious decline. 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endParaRPr lang="en-GB" sz="2800" dirty="0">
              <a:latin typeface="Baskerville Old Face"/>
              <a:ea typeface="Batang"/>
              <a:cs typeface="Calibri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endParaRPr lang="en-GB" dirty="0"/>
          </a:p>
        </p:txBody>
      </p:sp>
      <p:pic>
        <p:nvPicPr>
          <p:cNvPr id="2052" name="Picture 4" descr="Fringilla Teyde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000" y1="25806" x2="62000" y2="201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31" y="169166"/>
            <a:ext cx="1943388" cy="160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ucanetes Githagineu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7524" y="169166"/>
            <a:ext cx="2004476" cy="280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340538" y="2975434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  <p:sp>
        <p:nvSpPr>
          <p:cNvPr id="7" name="TextBox 6"/>
          <p:cNvSpPr txBox="1"/>
          <p:nvPr/>
        </p:nvSpPr>
        <p:spPr>
          <a:xfrm>
            <a:off x="53506" y="-3877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12522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8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733" y="7905781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endParaRPr lang="en-GB" dirty="0">
              <a:cs typeface="Calibri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endParaRPr lang="en-GB" dirty="0">
              <a:cs typeface="Calibri"/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22D60C23-881E-47E0-A6C7-C96B38A5DB94}"/>
              </a:ext>
            </a:extLst>
          </p:cNvPr>
          <p:cNvSpPr txBox="1">
            <a:spLocks/>
          </p:cNvSpPr>
          <p:nvPr/>
        </p:nvSpPr>
        <p:spPr>
          <a:xfrm>
            <a:off x="96639" y="1579745"/>
            <a:ext cx="11250234" cy="458874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latin typeface="Baskerville Old Face" panose="02020602080505020303" pitchFamily="18" charset="0"/>
              <a:cs typeface="Calibri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Birds Directive is a European Union directive, which is a form of legislation, that relates to wildlife and nature conservation. 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 It was the first major nature conservation law, being implemented in 1979.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The directive applies to Europe’s Member States and sets objectives for the conservation and management of, and human interactions with, wild birds. 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It takes into account marine and terrestrial areas, and includes birds habitats, nests and eggs. </a:t>
            </a:r>
          </a:p>
          <a:p>
            <a:pPr marL="342900" indent="-342900" algn="l">
              <a:buFont typeface="Wingdings" panose="020B0604020202020204" pitchFamily="34" charset="0"/>
              <a:buChar char="Ø"/>
            </a:pPr>
            <a:endParaRPr lang="en-GB" dirty="0">
              <a:cs typeface="Calibri"/>
            </a:endParaRPr>
          </a:p>
          <a:p>
            <a:pPr algn="l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22D60C23-881E-47E0-A6C7-C96B38A5DB94}"/>
              </a:ext>
            </a:extLst>
          </p:cNvPr>
          <p:cNvSpPr txBox="1">
            <a:spLocks/>
          </p:cNvSpPr>
          <p:nvPr/>
        </p:nvSpPr>
        <p:spPr>
          <a:xfrm>
            <a:off x="96639" y="1111634"/>
            <a:ext cx="7252434" cy="10734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latin typeface="Baskerville Old Face" panose="02020602080505020303" pitchFamily="18" charset="0"/>
                <a:cs typeface="Calibri"/>
              </a:rPr>
              <a:t>What is it and what’s its purpose? </a:t>
            </a:r>
          </a:p>
        </p:txBody>
      </p:sp>
      <p:pic>
        <p:nvPicPr>
          <p:cNvPr id="7" name="Picture 2" descr="Sitta Kureperi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3333" y1="28462" x2="25333" y2="40769"/>
                        <a14:foregroundMark x1="17333" y1="22308" x2="34000" y2="2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34" y="4804234"/>
            <a:ext cx="2114266" cy="183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211385" y="6521182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74622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1884" y="2343150"/>
            <a:ext cx="11487150" cy="3714750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The Directive applies to all Member States in the EU.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Therefore, each Member State has individual responsibilities on how they shall protect bird species.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The Bird Directive states that ‘Member States shall forward to the Commission every three years, starting from 7 April 1981, a report on the implementation of the national provisions taken under this Directive’ in Article 12 paragraph 1.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This includes reporting on bird species’ status and trends. </a:t>
            </a:r>
            <a:endParaRPr lang="en-GB" dirty="0" smtClean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 smtClean="0">
                <a:latin typeface="Baskerville Old Face" panose="02020602080505020303" pitchFamily="18" charset="0"/>
              </a:rPr>
              <a:t>This is then sent to the European Commission for them to consider further initiatives. </a:t>
            </a: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52400" y="1697038"/>
            <a:ext cx="9144000" cy="6461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latin typeface="Baskerville Old Face"/>
              <a:cs typeface="Calibri"/>
            </a:endParaRPr>
          </a:p>
        </p:txBody>
      </p:sp>
      <p:pic>
        <p:nvPicPr>
          <p:cNvPr id="2050" name="Picture 2" descr="Watercolour by Serge Nicoll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00" b="97750" l="750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35036" y="0"/>
            <a:ext cx="2450726" cy="245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62916" t="31778" r="5084" b="22444"/>
          <a:stretch/>
        </p:blipFill>
        <p:spPr>
          <a:xfrm>
            <a:off x="13599" y="1400"/>
            <a:ext cx="3133241" cy="2171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96400" y="2411466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  <p:sp>
        <p:nvSpPr>
          <p:cNvPr id="2" name="TextBox 1"/>
          <p:cNvSpPr txBox="1"/>
          <p:nvPr/>
        </p:nvSpPr>
        <p:spPr>
          <a:xfrm>
            <a:off x="0" y="2134467"/>
            <a:ext cx="3998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skerville Old Face" panose="02020602080505020303" pitchFamily="18" charset="0"/>
              </a:rPr>
              <a:t>(</a:t>
            </a:r>
            <a:r>
              <a:rPr lang="en-GB" sz="1200" dirty="0" err="1" smtClean="0">
                <a:latin typeface="Baskerville Old Face" panose="02020602080505020303" pitchFamily="18" charset="0"/>
              </a:rPr>
              <a:t>BirdLife</a:t>
            </a:r>
            <a:r>
              <a:rPr lang="en-GB" sz="1200" dirty="0" smtClean="0">
                <a:latin typeface="Baskerville Old Face" panose="02020602080505020303" pitchFamily="18" charset="0"/>
              </a:rPr>
              <a:t> International, 2004)</a:t>
            </a:r>
            <a:endParaRPr lang="en-GB" sz="12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55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2D60C23-881E-47E0-A6C7-C96B38A5DB94}"/>
              </a:ext>
            </a:extLst>
          </p:cNvPr>
          <p:cNvSpPr txBox="1">
            <a:spLocks/>
          </p:cNvSpPr>
          <p:nvPr/>
        </p:nvSpPr>
        <p:spPr>
          <a:xfrm>
            <a:off x="96639" y="1111634"/>
            <a:ext cx="7252434" cy="10734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cs typeface="Calibri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D60C23-881E-47E0-A6C7-C96B38A5DB94}"/>
              </a:ext>
            </a:extLst>
          </p:cNvPr>
          <p:cNvSpPr txBox="1">
            <a:spLocks/>
          </p:cNvSpPr>
          <p:nvPr/>
        </p:nvSpPr>
        <p:spPr>
          <a:xfrm>
            <a:off x="96639" y="1390832"/>
            <a:ext cx="10760047" cy="470516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latin typeface="Baskerville Old Face"/>
                <a:cs typeface="Calibri"/>
              </a:rPr>
              <a:t> The Directive has 5 parts (annex’s) to protect the 500 species of wild birds.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Annex 1:  Member States need to designate SPAs (Special Protection Areas) for threatened species and all migratory birds.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Annex 2: Hunting periods forbidden when birds are venerable (during reproduction and raising periods, along with migrating seasons) and limited overall, however, only 82 species can be hunted.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Annex 3:  Banned activities include: deliberate killing, capture or trade, the destruction of nests and anything else that threatens birds. However, member states can allow for some of these activities.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Annex 4: Member states must outlaw all forms of large scale and non-selective killings of birds but the directive provide for the sustainable management of hunting.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  <a:cs typeface="Calibri"/>
              </a:rPr>
              <a:t>Annex 5: In order to protect, manage, and underpin usage of all the species of birds, research is promoted. </a:t>
            </a:r>
          </a:p>
          <a:p>
            <a:pPr algn="l"/>
            <a:endParaRPr lang="en-GB" dirty="0">
              <a:cs typeface="Calibri"/>
            </a:endParaRPr>
          </a:p>
          <a:p>
            <a:pPr algn="l"/>
            <a:r>
              <a:rPr lang="en-GB" dirty="0">
                <a:cs typeface="Calibri"/>
              </a:rPr>
              <a:t>  </a:t>
            </a:r>
          </a:p>
          <a:p>
            <a:pPr algn="l"/>
            <a:r>
              <a:rPr lang="en-GB" dirty="0">
                <a:cs typeface="Calibri"/>
              </a:rPr>
              <a:t> </a:t>
            </a:r>
          </a:p>
        </p:txBody>
      </p:sp>
      <p:pic>
        <p:nvPicPr>
          <p:cNvPr id="1026" name="Picture 2" descr="Alcedo Atthi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2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39" y="0"/>
            <a:ext cx="1178671" cy="139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0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73588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832435"/>
            <a:ext cx="11906655" cy="5367197"/>
          </a:xfrm>
        </p:spPr>
        <p:txBody>
          <a:bodyPr>
            <a:normAutofit/>
          </a:bodyPr>
          <a:lstStyle/>
          <a:p>
            <a:pPr algn="l"/>
            <a:endParaRPr lang="en-GB" dirty="0">
              <a:latin typeface="Baskerville Old Face" panose="02020602080505020303" pitchFamily="18" charset="0"/>
            </a:endParaRPr>
          </a:p>
          <a:p>
            <a:pPr algn="l"/>
            <a:r>
              <a:rPr lang="en-GB" dirty="0">
                <a:latin typeface="Baskerville Old Face" panose="02020602080505020303" pitchFamily="18" charset="0"/>
              </a:rPr>
              <a:t>It is mostly EU funded, but member state projects are often involved with charities, for example in the UK:  </a:t>
            </a:r>
          </a:p>
          <a:p>
            <a:pPr algn="l"/>
            <a:endParaRPr lang="en-GB" dirty="0">
              <a:latin typeface="Baskerville Old Face" panose="02020602080505020303" pitchFamily="18" charset="0"/>
            </a:endParaRPr>
          </a:p>
          <a:p>
            <a:pPr algn="l"/>
            <a:r>
              <a:rPr lang="en-GB" dirty="0">
                <a:latin typeface="Baskerville Old Face" panose="02020602080505020303" pitchFamily="18" charset="0"/>
              </a:rPr>
              <a:t>The Royal Society for the protection of Birds (RSPB) </a:t>
            </a:r>
          </a:p>
          <a:p>
            <a:pPr algn="l"/>
            <a:endParaRPr lang="en-GB" dirty="0">
              <a:latin typeface="Baskerville Old Face" panose="02020602080505020303" pitchFamily="18" charset="0"/>
            </a:endParaRPr>
          </a:p>
          <a:p>
            <a:pPr algn="l"/>
            <a:r>
              <a:rPr lang="en-GB" dirty="0">
                <a:latin typeface="Baskerville Old Face" panose="02020602080505020303" pitchFamily="18" charset="0"/>
              </a:rPr>
              <a:t>RSPB campaigned for the directive during the late 1970s and helps the UK government ( along with country administrations and statutory conservation bodies) with the application of and guidelines for site selection of SPAs, along with other things.</a:t>
            </a:r>
          </a:p>
          <a:p>
            <a:pPr algn="l"/>
            <a:endParaRPr lang="en-GB" dirty="0">
              <a:latin typeface="Baskerville Old Face" panose="02020602080505020303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pic>
        <p:nvPicPr>
          <p:cNvPr id="5" name="Picture 2" descr="Watercolour by Serge Nicoll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500" b="95000" l="1750" r="99000">
                        <a14:backgroundMark x1="75250" y1="63000" x2="75250" y2="63000"/>
                        <a14:backgroundMark x1="71000" y1="67250" x2="71000" y2="67250"/>
                        <a14:backgroundMark x1="67750" y1="68250" x2="67750" y2="68250"/>
                        <a14:backgroundMark x1="68750" y1="71500" x2="68750" y2="71500"/>
                        <a14:backgroundMark x1="11000" y1="64750" x2="11000" y2="64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4456"/>
            <a:ext cx="2547430" cy="254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RSPB - giving nature a hom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3342" y="91460"/>
            <a:ext cx="1933311" cy="91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1" y="6471054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01541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0164" y="1163638"/>
            <a:ext cx="11540783" cy="5325030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latin typeface="Baskerville Old Face" panose="02020602080505020303" pitchFamily="18" charset="0"/>
              </a:rPr>
              <a:t>Achievements: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A primary achievement of the Birds directive is the classification of many SPAs in Europe. These cover 7% of EU-15 coastal, inshore marine, and terrestrial areas.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Species Action Plans have been put in place, resulting in a halt in decline for some species.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An increasing awareness of the dangers of hunting in hunting communities. </a:t>
            </a:r>
          </a:p>
          <a:p>
            <a:pPr marL="800100" lvl="1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An agreement on sustainable hunting and the commitment to Birds Directive has been signed by FACE (Federation of Associations for Hunting and Conservation of the </a:t>
            </a:r>
            <a:r>
              <a:rPr lang="en-GB" dirty="0" smtClean="0">
                <a:latin typeface="Baskerville Old Face" panose="02020602080505020303" pitchFamily="18" charset="0"/>
              </a:rPr>
              <a:t>EU) </a:t>
            </a:r>
            <a:r>
              <a:rPr lang="en-GB" dirty="0">
                <a:latin typeface="Baskerville Old Face" panose="02020602080505020303" pitchFamily="18" charset="0"/>
              </a:rPr>
              <a:t>and </a:t>
            </a:r>
            <a:r>
              <a:rPr lang="en-GB" dirty="0" err="1">
                <a:latin typeface="Baskerville Old Face" panose="02020602080505020303" pitchFamily="18" charset="0"/>
              </a:rPr>
              <a:t>BirdLife</a:t>
            </a:r>
            <a:r>
              <a:rPr lang="en-GB" dirty="0">
                <a:latin typeface="Baskerville Old Face" panose="02020602080505020303" pitchFamily="18" charset="0"/>
              </a:rPr>
              <a:t> International.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latin typeface="Baskerville Old Face" panose="02020602080505020303" pitchFamily="18" charset="0"/>
              </a:rPr>
              <a:t>Not only has there been an increase of awareness </a:t>
            </a:r>
            <a:r>
              <a:rPr lang="en-GB" dirty="0" smtClean="0">
                <a:latin typeface="Baskerville Old Face" panose="02020602080505020303" pitchFamily="18" charset="0"/>
              </a:rPr>
              <a:t>among </a:t>
            </a:r>
            <a:r>
              <a:rPr lang="en-GB" dirty="0">
                <a:latin typeface="Baskerville Old Face" panose="02020602080505020303" pitchFamily="18" charset="0"/>
              </a:rPr>
              <a:t>hunters, but </a:t>
            </a:r>
            <a:r>
              <a:rPr lang="en-GB" dirty="0" smtClean="0">
                <a:latin typeface="Baskerville Old Face" panose="02020602080505020303" pitchFamily="18" charset="0"/>
              </a:rPr>
              <a:t>also, </a:t>
            </a:r>
            <a:r>
              <a:rPr lang="en-GB" dirty="0">
                <a:latin typeface="Baskerville Old Face" panose="02020602080505020303" pitchFamily="18" charset="0"/>
              </a:rPr>
              <a:t>bird conservationists, ornithologists and people who have an interest in birds- resulting in a chance in attitude towards wild birds and their habitats.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>
              <a:latin typeface="Baskerville Old Face" panose="02020602080505020303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pic>
        <p:nvPicPr>
          <p:cNvPr id="3080" name="Picture 8" descr="Watercolour by Serge Nicoll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4500" l="10000" r="97750">
                        <a14:backgroundMark x1="80000" y1="56750" x2="80000" y2="56750"/>
                        <a14:backgroundMark x1="77000" y1="63750" x2="77000" y2="63750"/>
                        <a14:backgroundMark x1="80000" y1="71000" x2="80000" y2="71000"/>
                        <a14:backgroundMark x1="86750" y1="76250" x2="86750" y2="76250"/>
                        <a14:backgroundMark x1="93250" y1="81000" x2="93250" y2="81000"/>
                        <a14:backgroundMark x1="84750" y1="54250" x2="99000" y2="51000"/>
                        <a14:backgroundMark x1="79500" y1="71500" x2="93750" y2="7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766" y="4471417"/>
            <a:ext cx="2386583" cy="238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6488668"/>
            <a:ext cx="8486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skerville Old Face" panose="02020602080505020303" pitchFamily="18" charset="0"/>
              </a:rPr>
              <a:t>All data was provided by the European Commission in November 2004.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11385" y="6557918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2397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0165" y="1338737"/>
            <a:ext cx="9144000" cy="1655762"/>
          </a:xfrm>
        </p:spPr>
        <p:txBody>
          <a:bodyPr/>
          <a:lstStyle/>
          <a:p>
            <a:pPr algn="l"/>
            <a:r>
              <a:rPr lang="en-GB" dirty="0">
                <a:latin typeface="Baskerville Old Face" panose="02020602080505020303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338737"/>
            <a:ext cx="12192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skerville Old Face" panose="02020602080505020303" pitchFamily="18" charset="0"/>
              </a:rPr>
              <a:t>Economic benefits: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Baskerville Old Face" panose="02020602080505020303" pitchFamily="18" charset="0"/>
              </a:rPr>
              <a:t> There is growing evidence that conservation sites under proper management, including Natura 2000 </a:t>
            </a:r>
            <a:r>
              <a:rPr lang="en-GB" sz="2400" dirty="0" smtClean="0">
                <a:latin typeface="Baskerville Old Face" panose="02020602080505020303" pitchFamily="18" charset="0"/>
              </a:rPr>
              <a:t>sites, </a:t>
            </a:r>
            <a:r>
              <a:rPr lang="en-GB" sz="2400" dirty="0">
                <a:latin typeface="Baskerville Old Face" panose="02020602080505020303" pitchFamily="18" charset="0"/>
              </a:rPr>
              <a:t>are active in supporting remote, rural, or deprived areas through supporting products, employment and contributing to local economies.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Baskerville Old Face" panose="02020602080505020303" pitchFamily="18" charset="0"/>
              </a:rPr>
              <a:t>Nature conservation provides employment opportunities within the EU-15.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Baskerville Old Face" panose="02020602080505020303" pitchFamily="18" charset="0"/>
              </a:rPr>
              <a:t>An important role in urban regeneration is a high quality environment.  </a:t>
            </a:r>
            <a:endParaRPr lang="en-GB" sz="2400" dirty="0" smtClean="0">
              <a:latin typeface="Baskerville Old Face" panose="020206020805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Baskerville Old Face" panose="02020602080505020303" pitchFamily="18" charset="0"/>
              </a:rPr>
              <a:t>Another positive is that it helps the growth of nature tourism.  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latin typeface="Baskerville Old Face" panose="02020602080505020303" pitchFamily="18" charset="0"/>
              </a:rPr>
              <a:t>This increases local spending through investment and employment.</a:t>
            </a:r>
          </a:p>
          <a:p>
            <a:endParaRPr lang="en-GB" sz="2400" dirty="0">
              <a:latin typeface="Baskerville Old Face" panose="02020602080505020303" pitchFamily="18" charset="0"/>
            </a:endParaRPr>
          </a:p>
          <a:p>
            <a:endParaRPr lang="en-GB" sz="2400" dirty="0">
              <a:latin typeface="Baskerville Old Face" panose="020206020805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Baskerville Old Face" panose="020206020805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Baskerville Old Face" panose="020206020805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Baskerville Old Face" panose="020206020805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latin typeface="Baskerville Old Face" panose="020206020805050203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1415" t="54602" r="33717" b="10512"/>
          <a:stretch/>
        </p:blipFill>
        <p:spPr>
          <a:xfrm>
            <a:off x="10114670" y="4242312"/>
            <a:ext cx="1787610" cy="235940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88348" y="5678386"/>
            <a:ext cx="4365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RSPB puffin cruise from Bridlington to view the sea birds of the </a:t>
            </a:r>
            <a:r>
              <a:rPr lang="en-GB" dirty="0" err="1"/>
              <a:t>Flamborough</a:t>
            </a:r>
            <a:r>
              <a:rPr lang="en-GB" dirty="0"/>
              <a:t> Head and </a:t>
            </a:r>
            <a:r>
              <a:rPr lang="en-GB" dirty="0" err="1"/>
              <a:t>Bempton</a:t>
            </a:r>
            <a:r>
              <a:rPr lang="en-GB" dirty="0"/>
              <a:t> Cliffs SPA.</a:t>
            </a:r>
          </a:p>
        </p:txBody>
      </p:sp>
      <p:pic>
        <p:nvPicPr>
          <p:cNvPr id="1026" name="Picture 2" descr="Watercolour by Serge Nicoll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000">
                        <a14:foregroundMark x1="73250" y1="21000" x2="73250" y2="21000"/>
                        <a14:foregroundMark x1="67750" y1="23500" x2="51000" y2="27750"/>
                        <a14:foregroundMark x1="72500" y1="14250" x2="82500" y2="32000"/>
                        <a14:foregroundMark x1="72250" y1="10000" x2="83500" y2="10500"/>
                        <a14:foregroundMark x1="82000" y1="15500" x2="75500" y2="20500"/>
                        <a14:foregroundMark x1="85500" y1="13750" x2="82000" y2="15000"/>
                        <a14:foregroundMark x1="95000" y1="25250" x2="83500" y2="28750"/>
                        <a14:foregroundMark x1="91250" y1="24000" x2="80250" y2="25250"/>
                        <a14:foregroundMark x1="88250" y1="13750" x2="83500" y2="13750"/>
                        <a14:foregroundMark x1="89500" y1="14000" x2="86000" y2="12750"/>
                        <a14:foregroundMark x1="1750" y1="61250" x2="1750" y2="61250"/>
                        <a14:foregroundMark x1="90250" y1="14750" x2="90250" y2="14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05" y="4897315"/>
            <a:ext cx="1802423" cy="180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6601716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65587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4" y="1467964"/>
            <a:ext cx="11229474" cy="50577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dirty="0">
                <a:latin typeface="Baskerville Old Face"/>
              </a:rPr>
              <a:t>Future developments of the Directive:</a:t>
            </a: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/>
              </a:rPr>
              <a:t>The RSPB says that some SPAs in terrestrial areas are incomplete, especially in Scotland. </a:t>
            </a: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/>
              </a:rPr>
              <a:t>They also say 'some parts of the Directive are still poorly implemented in the UK'</a:t>
            </a:r>
            <a:endParaRPr lang="en-GB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Wingdings" panose="020B0604020202020204" pitchFamily="34" charset="0"/>
              <a:buChar char="Ø"/>
            </a:pPr>
            <a:endParaRPr lang="en-GB" dirty="0">
              <a:latin typeface="Baskerville Old Face"/>
            </a:endParaRPr>
          </a:p>
          <a:p>
            <a:pPr algn="l"/>
            <a:r>
              <a:rPr lang="en-GB" dirty="0">
                <a:latin typeface="Baskerville Old Face"/>
              </a:rPr>
              <a:t>Criticisms:</a:t>
            </a:r>
            <a:endParaRPr lang="en-GB" dirty="0"/>
          </a:p>
          <a:p>
            <a:pPr marL="342900" indent="-342900" algn="l">
              <a:buFont typeface="Wingdings" panose="020B0604020202020204" pitchFamily="34" charset="0"/>
              <a:buChar char="Ø"/>
            </a:pPr>
            <a:r>
              <a:rPr lang="en-GB" dirty="0">
                <a:latin typeface="Baskerville Old Face"/>
              </a:rPr>
              <a:t>Some people suggest that the approach taken by the Directive is too static when considering the implications of changed caused by climate change and sea level rise.</a:t>
            </a:r>
          </a:p>
          <a:p>
            <a:pPr algn="l"/>
            <a:endParaRPr lang="en-GB" dirty="0">
              <a:latin typeface="Baskerville Old Face" panose="02020602080505020303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pic>
        <p:nvPicPr>
          <p:cNvPr id="2050" name="Picture 2" descr="Watercolour by Serge Nicol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1250" y1="64750" x2="41250" y2="64750"/>
                        <a14:foregroundMark x1="31250" y1="68250" x2="31250" y2="68250"/>
                        <a14:foregroundMark x1="28500" y1="74500" x2="28500" y2="74500"/>
                        <a14:foregroundMark x1="21750" y1="58250" x2="21750" y2="58250"/>
                        <a14:foregroundMark x1="52250" y1="80500" x2="52250" y2="80500"/>
                        <a14:foregroundMark x1="58750" y1="83750" x2="58750" y2="83750"/>
                        <a14:foregroundMark x1="63500" y1="44500" x2="63500" y2="44500"/>
                        <a14:foregroundMark x1="67250" y1="44250" x2="67250" y2="44250"/>
                        <a14:foregroundMark x1="30500" y1="90250" x2="30500" y2="90250"/>
                        <a14:foregroundMark x1="27000" y1="90750" x2="27000" y2="90750"/>
                        <a14:foregroundMark x1="33750" y1="89250" x2="33750" y2="89250"/>
                        <a14:foregroundMark x1="32000" y1="79500" x2="32000" y2="79500"/>
                        <a14:foregroundMark x1="24750" y1="63500" x2="25750" y2="63500"/>
                        <a14:foregroundMark x1="27500" y1="62750" x2="27500" y2="62750"/>
                        <a14:foregroundMark x1="26500" y1="71000" x2="26500" y2="71000"/>
                        <a14:foregroundMark x1="25750" y1="72750" x2="25750" y2="72750"/>
                        <a14:foregroundMark x1="37000" y1="72750" x2="37000" y2="72750"/>
                        <a14:foregroundMark x1="37750" y1="80000" x2="37750" y2="80000"/>
                        <a14:foregroundMark x1="55000" y1="82000" x2="55000" y2="8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9133" y="416936"/>
            <a:ext cx="1645999" cy="164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211385" y="186104"/>
            <a:ext cx="2980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Wild Birds: Threatened Birds (European Commission, 2016)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75238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8350FC-FD33-4729-AFFB-2AE3FB030FD5}"/>
              </a:ext>
            </a:extLst>
          </p:cNvPr>
          <p:cNvSpPr txBox="1"/>
          <p:nvPr/>
        </p:nvSpPr>
        <p:spPr>
          <a:xfrm>
            <a:off x="4293079" y="1438"/>
            <a:ext cx="51010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Baskerville Old Face"/>
                <a:cs typeface="Calibri"/>
              </a:rPr>
              <a:t>Birds Directive 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-1" y="1246295"/>
            <a:ext cx="11127783" cy="4984023"/>
          </a:xfrm>
        </p:spPr>
        <p:txBody>
          <a:bodyPr>
            <a:normAutofit/>
          </a:bodyPr>
          <a:lstStyle/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smtClean="0">
                <a:latin typeface="Baskerville Old Face" panose="02020602080505020303" pitchFamily="18" charset="0"/>
              </a:rPr>
              <a:t>European Commission (2016) </a:t>
            </a:r>
            <a:r>
              <a:rPr lang="en-GB" sz="1800" i="1" dirty="0" smtClean="0">
                <a:latin typeface="Baskerville Old Face" panose="02020602080505020303" pitchFamily="18" charset="0"/>
              </a:rPr>
              <a:t>Wild Birds: Threatened Birds. </a:t>
            </a:r>
            <a:r>
              <a:rPr lang="en-GB" sz="1800" dirty="0">
                <a:latin typeface="Baskerville Old Face" panose="02020602080505020303" pitchFamily="18" charset="0"/>
              </a:rPr>
              <a:t>Available at: </a:t>
            </a:r>
            <a:r>
              <a:rPr lang="en-GB" sz="1800" dirty="0">
                <a:latin typeface="Baskerville Old Face" panose="02020602080505020303" pitchFamily="18" charset="0"/>
                <a:hlinkClick r:id="rId2"/>
              </a:rPr>
              <a:t>http://</a:t>
            </a:r>
            <a:r>
              <a:rPr lang="en-GB" sz="1800" dirty="0" smtClean="0">
                <a:latin typeface="Baskerville Old Face" panose="02020602080505020303" pitchFamily="18" charset="0"/>
                <a:hlinkClick r:id="rId2"/>
              </a:rPr>
              <a:t>ec.europa.eu/environment/nature/conservation/wildbirds/threatened/per_species_en.htm</a:t>
            </a:r>
            <a:r>
              <a:rPr lang="en-GB" sz="1800" dirty="0" smtClean="0">
                <a:latin typeface="Baskerville Old Face" panose="02020602080505020303" pitchFamily="18" charset="0"/>
              </a:rPr>
              <a:t> (Accessed: 7</a:t>
            </a:r>
            <a:r>
              <a:rPr lang="en-GB" sz="1800" baseline="30000" dirty="0" smtClean="0">
                <a:latin typeface="Baskerville Old Face" panose="02020602080505020303" pitchFamily="18" charset="0"/>
              </a:rPr>
              <a:t>th</a:t>
            </a:r>
            <a:r>
              <a:rPr lang="en-GB" sz="1800" dirty="0" smtClean="0">
                <a:latin typeface="Baskerville Old Face" panose="02020602080505020303" pitchFamily="18" charset="0"/>
              </a:rPr>
              <a:t> January 2019) 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smtClean="0">
                <a:latin typeface="Baskerville Old Face" panose="02020602080505020303" pitchFamily="18" charset="0"/>
              </a:rPr>
              <a:t>Hunt, M. (2013) </a:t>
            </a:r>
            <a:r>
              <a:rPr lang="en-GB" sz="1800" i="1" dirty="0" smtClean="0">
                <a:latin typeface="Baskerville Old Face" panose="02020602080505020303" pitchFamily="18" charset="0"/>
              </a:rPr>
              <a:t>Why Do Birds Matter? </a:t>
            </a:r>
            <a:r>
              <a:rPr lang="en-GB" sz="1800" dirty="0" smtClean="0">
                <a:latin typeface="Baskerville Old Face" panose="02020602080505020303" pitchFamily="18" charset="0"/>
              </a:rPr>
              <a:t>Available at: </a:t>
            </a:r>
            <a:r>
              <a:rPr lang="en-GB" sz="1800" dirty="0" smtClean="0">
                <a:latin typeface="Baskerville Old Face" panose="02020602080505020303" pitchFamily="18" charset="0"/>
                <a:hlinkClick r:id="rId3"/>
              </a:rPr>
              <a:t>https</a:t>
            </a:r>
            <a:r>
              <a:rPr lang="en-GB" sz="1800" dirty="0">
                <a:latin typeface="Baskerville Old Face" panose="02020602080505020303" pitchFamily="18" charset="0"/>
                <a:hlinkClick r:id="rId3"/>
              </a:rPr>
              <a:t>://</a:t>
            </a:r>
            <a:r>
              <a:rPr lang="en-GB" sz="1800" dirty="0" smtClean="0">
                <a:latin typeface="Baskerville Old Face" panose="02020602080505020303" pitchFamily="18" charset="0"/>
                <a:hlinkClick r:id="rId3"/>
              </a:rPr>
              <a:t>www.audubon.org/news/why-do-birds-matter</a:t>
            </a:r>
            <a:r>
              <a:rPr lang="en-GB" sz="1800" dirty="0" smtClean="0">
                <a:latin typeface="Baskerville Old Face" panose="02020602080505020303" pitchFamily="18" charset="0"/>
              </a:rPr>
              <a:t> (Accessed: 7</a:t>
            </a:r>
            <a:r>
              <a:rPr lang="en-GB" sz="1800" baseline="30000" dirty="0" smtClean="0">
                <a:latin typeface="Baskerville Old Face" panose="02020602080505020303" pitchFamily="18" charset="0"/>
              </a:rPr>
              <a:t>th</a:t>
            </a:r>
            <a:r>
              <a:rPr lang="en-GB" sz="1800" dirty="0" smtClean="0">
                <a:latin typeface="Baskerville Old Face" panose="02020602080505020303" pitchFamily="18" charset="0"/>
              </a:rPr>
              <a:t> January 2019) 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smtClean="0">
                <a:latin typeface="Baskerville Old Face" panose="02020602080505020303" pitchFamily="18" charset="0"/>
              </a:rPr>
              <a:t>The Royal Society for the Protection of Birds (RSPB) (2018) </a:t>
            </a:r>
            <a:r>
              <a:rPr lang="en-GB" sz="1800" i="1" dirty="0" smtClean="0">
                <a:latin typeface="Baskerville Old Face" panose="02020602080505020303" pitchFamily="18" charset="0"/>
              </a:rPr>
              <a:t>EU Birds Directive. </a:t>
            </a:r>
            <a:r>
              <a:rPr lang="en-GB" sz="1800" dirty="0" smtClean="0">
                <a:latin typeface="Baskerville Old Face" panose="02020602080505020303" pitchFamily="18" charset="0"/>
              </a:rPr>
              <a:t>Available </a:t>
            </a:r>
            <a:r>
              <a:rPr lang="en-GB" sz="1800" dirty="0">
                <a:latin typeface="Baskerville Old Face" panose="02020602080505020303" pitchFamily="18" charset="0"/>
              </a:rPr>
              <a:t>at: </a:t>
            </a:r>
            <a:r>
              <a:rPr lang="en-GB" sz="1800" dirty="0">
                <a:latin typeface="Baskerville Old Face" panose="02020602080505020303" pitchFamily="18" charset="0"/>
                <a:hlinkClick r:id="rId4"/>
              </a:rPr>
              <a:t>https://www.rspb.org.uk/our-work/our-positions-and-casework/our-positions/safeguarding-wildlife-sites/eu-birds-directive</a:t>
            </a:r>
            <a:r>
              <a:rPr lang="en-GB" sz="1800" dirty="0" smtClean="0">
                <a:latin typeface="Baskerville Old Face" panose="02020602080505020303" pitchFamily="18" charset="0"/>
                <a:hlinkClick r:id="rId4"/>
              </a:rPr>
              <a:t>/</a:t>
            </a:r>
            <a:r>
              <a:rPr lang="en-GB" sz="1800" dirty="0" smtClean="0">
                <a:latin typeface="Baskerville Old Face" panose="02020602080505020303" pitchFamily="18" charset="0"/>
              </a:rPr>
              <a:t>  </a:t>
            </a:r>
            <a:endParaRPr lang="en-GB" sz="1800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smtClean="0">
                <a:latin typeface="Baskerville Old Face" panose="02020602080505020303" pitchFamily="18" charset="0"/>
              </a:rPr>
              <a:t>Williams </a:t>
            </a:r>
            <a:r>
              <a:rPr lang="en-GB" sz="1800" dirty="0">
                <a:latin typeface="Baskerville Old Face" panose="02020602080505020303" pitchFamily="18" charset="0"/>
              </a:rPr>
              <a:t>G, </a:t>
            </a:r>
            <a:r>
              <a:rPr lang="en-GB" sz="1800" dirty="0" err="1">
                <a:latin typeface="Baskerville Old Face" panose="02020602080505020303" pitchFamily="18" charset="0"/>
              </a:rPr>
              <a:t>Pullan</a:t>
            </a:r>
            <a:r>
              <a:rPr lang="en-GB" sz="1800" dirty="0">
                <a:latin typeface="Baskerville Old Face" panose="02020602080505020303" pitchFamily="18" charset="0"/>
              </a:rPr>
              <a:t> D, Dickie I, Huggett D, Mitchell H (2005) </a:t>
            </a:r>
            <a:r>
              <a:rPr lang="en-GB" sz="1800" i="1" dirty="0">
                <a:latin typeface="Baskerville Old Face" panose="02020602080505020303" pitchFamily="18" charset="0"/>
              </a:rPr>
              <a:t>The European Birds Directive – safeguarding special places for people and wildlife</a:t>
            </a:r>
            <a:r>
              <a:rPr lang="en-GB" sz="1800" i="1" dirty="0" smtClean="0">
                <a:latin typeface="Baskerville Old Face" panose="02020602080505020303" pitchFamily="18" charset="0"/>
              </a:rPr>
              <a:t>. </a:t>
            </a:r>
            <a:r>
              <a:rPr lang="en-GB" sz="1800" dirty="0">
                <a:latin typeface="Baskerville Old Face" panose="02020602080505020303" pitchFamily="18" charset="0"/>
              </a:rPr>
              <a:t>Available at: </a:t>
            </a:r>
            <a:r>
              <a:rPr lang="en-GB" sz="1800" dirty="0">
                <a:latin typeface="Baskerville Old Face" panose="02020602080505020303" pitchFamily="18" charset="0"/>
                <a:hlinkClick r:id="rId5"/>
              </a:rPr>
              <a:t>https://</a:t>
            </a:r>
            <a:r>
              <a:rPr lang="en-GB" sz="1800" dirty="0" smtClean="0">
                <a:latin typeface="Baskerville Old Face" panose="02020602080505020303" pitchFamily="18" charset="0"/>
                <a:hlinkClick r:id="rId5"/>
              </a:rPr>
              <a:t>www.rspb.org.uk/globalassets/downloads/documents/positions/safeguarding-sites/the-european-birds-directive.pdf</a:t>
            </a:r>
            <a:r>
              <a:rPr lang="en-GB" sz="1800" dirty="0" smtClean="0">
                <a:latin typeface="Baskerville Old Face" panose="02020602080505020303" pitchFamily="18" charset="0"/>
              </a:rPr>
              <a:t>  (Accessed 8</a:t>
            </a:r>
            <a:r>
              <a:rPr lang="en-GB" sz="1800" baseline="30000" dirty="0" smtClean="0">
                <a:latin typeface="Baskerville Old Face" panose="02020602080505020303" pitchFamily="18" charset="0"/>
              </a:rPr>
              <a:t>th</a:t>
            </a:r>
            <a:r>
              <a:rPr lang="en-GB" sz="1800" dirty="0" smtClean="0">
                <a:latin typeface="Baskerville Old Face" panose="02020602080505020303" pitchFamily="18" charset="0"/>
              </a:rPr>
              <a:t> January 2019) 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smtClean="0">
                <a:latin typeface="Baskerville Old Face" panose="02020602080505020303" pitchFamily="18" charset="0"/>
              </a:rPr>
              <a:t>European Commission (2004) </a:t>
            </a:r>
            <a:r>
              <a:rPr lang="en-GB" sz="1800" i="1" dirty="0" smtClean="0">
                <a:latin typeface="Baskerville Old Face" panose="02020602080505020303" pitchFamily="18" charset="0"/>
              </a:rPr>
              <a:t>Why do we need to take care of our birds? </a:t>
            </a:r>
            <a:r>
              <a:rPr lang="en-GB" sz="1800" dirty="0" smtClean="0">
                <a:latin typeface="Baskerville Old Face" panose="02020602080505020303" pitchFamily="18" charset="0"/>
              </a:rPr>
              <a:t>Available at: </a:t>
            </a:r>
            <a:r>
              <a:rPr lang="en-GB" sz="1800" dirty="0">
                <a:latin typeface="Baskerville Old Face" panose="02020602080505020303" pitchFamily="18" charset="0"/>
                <a:hlinkClick r:id="rId6"/>
              </a:rPr>
              <a:t>http://</a:t>
            </a:r>
            <a:r>
              <a:rPr lang="en-GB" sz="1800" dirty="0" smtClean="0">
                <a:latin typeface="Baskerville Old Face" panose="02020602080505020303" pitchFamily="18" charset="0"/>
                <a:hlinkClick r:id="rId6"/>
              </a:rPr>
              <a:t>ec.europa.eu/environment/nature/legislation/birdsdirective/docs/why_take_care_of_birds.pdf</a:t>
            </a:r>
            <a:r>
              <a:rPr lang="en-GB" sz="1800" dirty="0" smtClean="0">
                <a:latin typeface="Baskerville Old Face" panose="02020602080505020303" pitchFamily="18" charset="0"/>
              </a:rPr>
              <a:t> (Accessed 9th January 2019) </a:t>
            </a:r>
            <a:endParaRPr lang="en-GB" sz="1800" dirty="0">
              <a:latin typeface="Baskerville Old Face" panose="02020602080505020303" pitchFamily="18" charset="0"/>
            </a:endParaRP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en-GB" sz="1800" dirty="0" err="1">
                <a:latin typeface="Baskerville Old Face" panose="02020602080505020303" pitchFamily="18" charset="0"/>
              </a:rPr>
              <a:t>BirdLife</a:t>
            </a:r>
            <a:r>
              <a:rPr lang="en-GB" sz="1800" dirty="0">
                <a:latin typeface="Baskerville Old Face" panose="02020602080505020303" pitchFamily="18" charset="0"/>
              </a:rPr>
              <a:t> International (2004) </a:t>
            </a:r>
            <a:r>
              <a:rPr lang="en-GB" sz="1800" i="1" dirty="0">
                <a:latin typeface="Baskerville Old Face" panose="02020602080505020303" pitchFamily="18" charset="0"/>
              </a:rPr>
              <a:t>Birds in the European Union: a status assessment</a:t>
            </a:r>
            <a:r>
              <a:rPr lang="en-GB" sz="1800" dirty="0">
                <a:latin typeface="Baskerville Old Face" panose="02020602080505020303" pitchFamily="18" charset="0"/>
              </a:rPr>
              <a:t>. </a:t>
            </a:r>
            <a:r>
              <a:rPr lang="en-GB" sz="1800" dirty="0" err="1">
                <a:latin typeface="Baskerville Old Face" panose="02020602080505020303" pitchFamily="18" charset="0"/>
              </a:rPr>
              <a:t>Wageningen</a:t>
            </a:r>
            <a:r>
              <a:rPr lang="en-GB" sz="1800" dirty="0">
                <a:latin typeface="Baskerville Old Face" panose="02020602080505020303" pitchFamily="18" charset="0"/>
              </a:rPr>
              <a:t>, The Netherlands: </a:t>
            </a:r>
            <a:r>
              <a:rPr lang="en-GB" sz="1800" dirty="0" err="1">
                <a:latin typeface="Baskerville Old Face" panose="02020602080505020303" pitchFamily="18" charset="0"/>
              </a:rPr>
              <a:t>BirdLife</a:t>
            </a:r>
            <a:r>
              <a:rPr lang="en-GB" sz="1800" dirty="0">
                <a:latin typeface="Baskerville Old Face" panose="02020602080505020303" pitchFamily="18" charset="0"/>
              </a:rPr>
              <a:t> International</a:t>
            </a:r>
            <a:r>
              <a:rPr lang="en-GB" sz="1800" dirty="0" smtClean="0">
                <a:latin typeface="Baskerville Old Face" panose="02020602080505020303" pitchFamily="18" charset="0"/>
              </a:rPr>
              <a:t>. 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endParaRPr lang="en-GB" sz="1800" dirty="0" smtClean="0">
              <a:latin typeface="Baskerville Old Face" panose="02020602080505020303" pitchFamily="18" charset="0"/>
            </a:endParaRPr>
          </a:p>
          <a:p>
            <a:pPr marL="342900" indent="-342900" algn="l">
              <a:buFont typeface="Courier New" panose="02070309020205020404" pitchFamily="49" charset="0"/>
              <a:buChar char="o"/>
            </a:pPr>
            <a:endParaRPr lang="en-GB" sz="18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8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454</TotalTime>
  <Words>734</Words>
  <Application>Microsoft Office PowerPoint</Application>
  <PresentationFormat>Widescreen</PresentationFormat>
  <Paragraphs>86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Baskerville Old Face</vt:lpstr>
      <vt:lpstr>Batang</vt:lpstr>
      <vt:lpstr>Calibri</vt:lpstr>
      <vt:lpstr>Calibri Light</vt:lpstr>
      <vt:lpstr>Courier New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Paige Cole (1804677)</dc:creator>
  <cp:lastModifiedBy>Chris House</cp:lastModifiedBy>
  <cp:revision>127</cp:revision>
  <dcterms:created xsi:type="dcterms:W3CDTF">2019-01-09T11:22:22Z</dcterms:created>
  <dcterms:modified xsi:type="dcterms:W3CDTF">2019-01-11T15:44:13Z</dcterms:modified>
</cp:coreProperties>
</file>