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9" r:id="rId3"/>
    <p:sldId id="276" r:id="rId4"/>
    <p:sldId id="280" r:id="rId5"/>
    <p:sldId id="279" r:id="rId6"/>
    <p:sldId id="282" r:id="rId7"/>
    <p:sldId id="283" r:id="rId8"/>
    <p:sldId id="295" r:id="rId9"/>
    <p:sldId id="285" r:id="rId10"/>
    <p:sldId id="284" r:id="rId11"/>
    <p:sldId id="286" r:id="rId12"/>
    <p:sldId id="287" r:id="rId13"/>
    <p:sldId id="291" r:id="rId14"/>
    <p:sldId id="288" r:id="rId15"/>
    <p:sldId id="292" r:id="rId16"/>
    <p:sldId id="29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D141B-FE58-A6F9-F5ED-2B3ADEF772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F36C3-4061-5F52-8011-678A066A9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C274B-000C-7EED-8304-C0DC5E421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17A05-5CEF-F73B-72CC-59CBC58E7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5634A-626B-EEF6-D5B1-3A1E5F398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76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230B-477D-682D-7273-E0E51D050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CCC6F-3F78-8C96-8ED9-E16EFCD84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938CD-97C6-CF75-6410-B80B9CDC4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F9E21-7DF7-AEC8-A597-94B1BBA6A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FA8D5-0992-4E77-6FA4-1E745B9B7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67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220C-9BA3-1186-98E4-59DF592CF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6F051-E34B-D48D-EB9C-9E497ADD7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9AEB5-AAA4-C5D0-2BF3-CB091B28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474CA-4499-0B65-FA81-D4A7ECE5A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B5041-D959-8A81-8D94-5462A3738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91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4B050-1405-61D7-E6CC-25F15C8E6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06309-5B38-3105-D692-174DFD68C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D52F8-6C10-0EF3-C656-6708D2CC5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45358-D471-F869-6F29-E4252E75A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154EC8-14A5-41B6-D499-BA9C04DCF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8B5534-1F4B-9772-02F3-7306D268C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3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4C0F-0814-6609-BD32-505EAE02B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D00BB-84FD-1F3C-0FA2-5EF3A88B0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727A2-2FD9-1C7A-D2B8-3DDA03CA0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51C189-6BC2-F5EA-4AF2-C8A50C17E2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9449C5-4C0D-5ABE-289C-87F76FB89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FC4EBE-E9C2-A921-E33F-DF30083C5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51BF9-5523-FD43-F8B9-DC8ABE9B9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A8DD8-19D8-FCC6-6835-284807D54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47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2362-4AD2-CDCD-2F3A-25BF42BD5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E1AD00-2E94-F298-3E88-6578B47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8A5CD8-4CDE-4E3A-42BF-F045774A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C0B3A-81DC-7121-8EE3-96C922AD7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5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B1F98B-33C0-AA56-89E9-F6DD98761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57A70-DC96-9B72-52B2-A920AD5C3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E5A48-319C-10CE-3796-15B832249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360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891C9-DE4F-4829-48E5-41965C2AD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9A6C3-376F-1375-A24D-B2E112D18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18443-7E73-CD6D-7627-CA7279C32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6D948C-55B6-9344-75F9-570F759E0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61DFF2-B38E-1C9B-FF4E-9199CA00D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8183CF-E5A4-BC61-7F20-6C31E1EAE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6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B947-2537-E4A7-04BE-74E20A0A7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5F0059-0526-9025-4EEA-BEE972C704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DC84DC-ADF8-38FE-7E1E-C680545D3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019DD-CB45-2208-1631-19E1161FA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350FF-9D7A-5F46-10BF-E051C52AD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13045-AFDB-D2FC-28B6-9E90AA53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65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AB143-35BD-F008-C6A7-462E8ED50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CD675-C49F-92D0-2533-562E7CEE2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4AB6D-2660-AC17-C5D1-5AFC39C24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B7615-2575-AAC3-2C8F-E3401C2F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7EB93-9F75-AB8A-68D4-ADF1415F0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4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70032F-7C98-EE4A-3B88-A5BA222DA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D8FD4-C7F2-EAC2-A955-7F9560020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81F25-4C3B-14B2-A876-D8EFD1B55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07048-BA3E-0D83-CF9F-6E5EF35DC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A296B-B304-C393-97E5-4F97D1911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C7F5A0-CB29-5107-337F-C459D4672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1D777-4F54-CBD1-4CCE-764EA0E01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AA31D-957E-3C5B-5C7F-6A41EB855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32B02-7ECF-40C4-8FA9-402A5CB32451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EA05A-5F8C-D0E2-E5DA-9985134799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7ADA-5483-A51B-5FBF-C099838E53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793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7FYGn2NS8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OQjNit6jiw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What did we talk about last week?</a:t>
            </a:r>
          </a:p>
        </p:txBody>
      </p:sp>
    </p:spTree>
    <p:extLst>
      <p:ext uri="{BB962C8B-B14F-4D97-AF65-F5344CB8AC3E}">
        <p14:creationId xmlns:p14="http://schemas.microsoft.com/office/powerpoint/2010/main" val="245349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81063" y="8739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Emergence of three typologies </a:t>
            </a:r>
          </a:p>
          <a:p>
            <a:pPr algn="ctr"/>
            <a:r>
              <a:rPr lang="en-US" b="1" dirty="0"/>
              <a:t>of the welfare state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Published in 1990 by </a:t>
            </a:r>
            <a:r>
              <a:rPr lang="en-US" dirty="0" err="1"/>
              <a:t>Esping</a:t>
            </a:r>
            <a:r>
              <a:rPr lang="en-US" dirty="0"/>
              <a:t>-Andersen</a:t>
            </a:r>
          </a:p>
          <a:p>
            <a:r>
              <a:rPr lang="en-US" dirty="0"/>
              <a:t>It furthered the understanding of differences between advanced democracies</a:t>
            </a:r>
          </a:p>
          <a:p>
            <a:r>
              <a:rPr lang="en-US" dirty="0"/>
              <a:t>Became a pillar text in comparative studies</a:t>
            </a:r>
          </a:p>
          <a:p>
            <a:r>
              <a:rPr lang="en-US" dirty="0"/>
              <a:t>Reflected on historical, political and social contexts which ultimately led to the formation of the three models: liberal, conservative and social democratic    </a:t>
            </a:r>
          </a:p>
        </p:txBody>
      </p:sp>
      <p:pic>
        <p:nvPicPr>
          <p:cNvPr id="8194" name="Picture 2" descr="The Three Worlds of Welfare Capitalism - Wikipedia">
            <a:extLst>
              <a:ext uri="{FF2B5EF4-FFF2-40B4-BE49-F238E27FC236}">
                <a16:creationId xmlns:a16="http://schemas.microsoft.com/office/drawing/2014/main" id="{BB1216FD-5658-1DAA-EEE7-13F6990A6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8700" y="1673225"/>
            <a:ext cx="1724025" cy="265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949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8223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Four categories of leader </a:t>
            </a:r>
            <a:r>
              <a:rPr lang="en-US" b="1" dirty="0" err="1"/>
              <a:t>behaviours</a:t>
            </a:r>
            <a:r>
              <a:rPr lang="en-US" b="1" dirty="0"/>
              <a:t>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90600" y="19780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743807-A51C-1A74-B423-0BD8225EC7B0}"/>
              </a:ext>
            </a:extLst>
          </p:cNvPr>
          <p:cNvSpPr/>
          <p:nvPr/>
        </p:nvSpPr>
        <p:spPr>
          <a:xfrm>
            <a:off x="2947988" y="1973263"/>
            <a:ext cx="3062288" cy="166687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Task oriented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87EF848-DC09-6CA4-0E27-593A0E8E9430}"/>
              </a:ext>
            </a:extLst>
          </p:cNvPr>
          <p:cNvSpPr/>
          <p:nvPr/>
        </p:nvSpPr>
        <p:spPr>
          <a:xfrm>
            <a:off x="6096000" y="1973263"/>
            <a:ext cx="3062288" cy="166687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Relations oriented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1FBAC26-B8FA-B98E-AFF5-1F4AE83ABA5D}"/>
              </a:ext>
            </a:extLst>
          </p:cNvPr>
          <p:cNvSpPr/>
          <p:nvPr/>
        </p:nvSpPr>
        <p:spPr>
          <a:xfrm>
            <a:off x="2947988" y="3716338"/>
            <a:ext cx="3062288" cy="166687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Change oriented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958D6E1-FC21-3758-F9D9-3CE0543EBEBE}"/>
              </a:ext>
            </a:extLst>
          </p:cNvPr>
          <p:cNvSpPr/>
          <p:nvPr/>
        </p:nvSpPr>
        <p:spPr>
          <a:xfrm>
            <a:off x="6096000" y="3716337"/>
            <a:ext cx="3062288" cy="166687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External networking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02602F-BA94-EE03-0D38-C36A8A74488D}"/>
              </a:ext>
            </a:extLst>
          </p:cNvPr>
          <p:cNvSpPr txBox="1"/>
          <p:nvPr/>
        </p:nvSpPr>
        <p:spPr>
          <a:xfrm>
            <a:off x="7627144" y="5355194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i="1" dirty="0"/>
              <a:t>Leadership in Organizations</a:t>
            </a:r>
          </a:p>
        </p:txBody>
      </p:sp>
    </p:spTree>
    <p:extLst>
      <p:ext uri="{BB962C8B-B14F-4D97-AF65-F5344CB8AC3E}">
        <p14:creationId xmlns:p14="http://schemas.microsoft.com/office/powerpoint/2010/main" val="966385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What skills and competencies do leaders have?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(Boyatzis, 1982)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3142854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Conceptual skills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784304" y="3142854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Interpersonal skills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3149996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Technical competence</a:t>
            </a:r>
          </a:p>
        </p:txBody>
      </p:sp>
    </p:spTree>
    <p:extLst>
      <p:ext uri="{BB962C8B-B14F-4D97-AF65-F5344CB8AC3E}">
        <p14:creationId xmlns:p14="http://schemas.microsoft.com/office/powerpoint/2010/main" val="2154080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5250" y="950716"/>
            <a:ext cx="120967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Eight personality traits associated with leadership effectiveness</a:t>
            </a:r>
            <a:r>
              <a:rPr lang="en-US" b="1" dirty="0"/>
              <a:t>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90600" y="19780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6522B7-65C3-8FCE-E7E8-1685C1320B71}"/>
              </a:ext>
            </a:extLst>
          </p:cNvPr>
          <p:cNvSpPr/>
          <p:nvPr/>
        </p:nvSpPr>
        <p:spPr>
          <a:xfrm>
            <a:off x="3290887" y="2147888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Self-confidence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53ECAC7-372C-60D6-9D8E-5696EB799178}"/>
              </a:ext>
            </a:extLst>
          </p:cNvPr>
          <p:cNvSpPr/>
          <p:nvPr/>
        </p:nvSpPr>
        <p:spPr>
          <a:xfrm>
            <a:off x="490537" y="2147888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High energy level and stress tolerance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C0D5944-EA1C-5285-C4A1-796C6C719685}"/>
              </a:ext>
            </a:extLst>
          </p:cNvPr>
          <p:cNvSpPr/>
          <p:nvPr/>
        </p:nvSpPr>
        <p:spPr>
          <a:xfrm>
            <a:off x="6086475" y="2151064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Internal locus of control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AB14261-767F-99E1-DD46-984E002622DA}"/>
              </a:ext>
            </a:extLst>
          </p:cNvPr>
          <p:cNvSpPr/>
          <p:nvPr/>
        </p:nvSpPr>
        <p:spPr>
          <a:xfrm>
            <a:off x="8882061" y="2147888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4.) Emotional maturity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12AED85-7480-F64E-7AA4-F7C219BFE576}"/>
              </a:ext>
            </a:extLst>
          </p:cNvPr>
          <p:cNvSpPr/>
          <p:nvPr/>
        </p:nvSpPr>
        <p:spPr>
          <a:xfrm>
            <a:off x="490536" y="3243263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5.) Personal integrity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AF762AF-6FC4-25EB-BD02-8A8360CC4813}"/>
              </a:ext>
            </a:extLst>
          </p:cNvPr>
          <p:cNvSpPr/>
          <p:nvPr/>
        </p:nvSpPr>
        <p:spPr>
          <a:xfrm>
            <a:off x="3290886" y="3243263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6.) Socialized power motivation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37F4C3F-532C-C45F-C843-2968F5C0E6B4}"/>
              </a:ext>
            </a:extLst>
          </p:cNvPr>
          <p:cNvSpPr/>
          <p:nvPr/>
        </p:nvSpPr>
        <p:spPr>
          <a:xfrm>
            <a:off x="6096000" y="3246835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7.) Achievement orientation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DB9C9EA-AA82-F2C0-EE91-6E3FC27B4CD2}"/>
              </a:ext>
            </a:extLst>
          </p:cNvPr>
          <p:cNvSpPr/>
          <p:nvPr/>
        </p:nvSpPr>
        <p:spPr>
          <a:xfrm>
            <a:off x="8896350" y="3259932"/>
            <a:ext cx="2719389" cy="100250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8.) Low needs for affiliation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5AAFA2-6518-7BDE-6B51-1F4C45C4B34E}"/>
              </a:ext>
            </a:extLst>
          </p:cNvPr>
          <p:cNvSpPr txBox="1"/>
          <p:nvPr/>
        </p:nvSpPr>
        <p:spPr>
          <a:xfrm>
            <a:off x="9525000" y="4266604"/>
            <a:ext cx="4267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/>
              <a:t>The Psychology of Work and </a:t>
            </a:r>
            <a:r>
              <a:rPr lang="en-US" sz="900" i="1" dirty="0" err="1"/>
              <a:t>Organisations</a:t>
            </a:r>
            <a:endParaRPr lang="en-US" sz="900" i="1" dirty="0"/>
          </a:p>
        </p:txBody>
      </p:sp>
    </p:spTree>
    <p:extLst>
      <p:ext uri="{BB962C8B-B14F-4D97-AF65-F5344CB8AC3E}">
        <p14:creationId xmlns:p14="http://schemas.microsoft.com/office/powerpoint/2010/main" val="3585255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763" y="17462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1073943" y="5437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Ten components of effective leadership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90600" y="19780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743807-A51C-1A74-B423-0BD8225EC7B0}"/>
              </a:ext>
            </a:extLst>
          </p:cNvPr>
          <p:cNvSpPr/>
          <p:nvPr/>
        </p:nvSpPr>
        <p:spPr>
          <a:xfrm>
            <a:off x="204788" y="1728788"/>
            <a:ext cx="5810249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Helping to interpret the meaning of events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87EF848-DC09-6CA4-0E27-593A0E8E9430}"/>
              </a:ext>
            </a:extLst>
          </p:cNvPr>
          <p:cNvSpPr/>
          <p:nvPr/>
        </p:nvSpPr>
        <p:spPr>
          <a:xfrm>
            <a:off x="6091237" y="1728788"/>
            <a:ext cx="5895975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Creating direction and alignment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02602F-BA94-EE03-0D38-C36A8A74488D}"/>
              </a:ext>
            </a:extLst>
          </p:cNvPr>
          <p:cNvSpPr txBox="1"/>
          <p:nvPr/>
        </p:nvSpPr>
        <p:spPr>
          <a:xfrm>
            <a:off x="10134600" y="5503862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i="1" dirty="0">
                <a:solidFill>
                  <a:schemeClr val="bg1"/>
                </a:solidFill>
              </a:rPr>
              <a:t>Leadership in Organizations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E46D63F-66FD-D1CC-E6E8-1B750D3B8D46}"/>
              </a:ext>
            </a:extLst>
          </p:cNvPr>
          <p:cNvSpPr/>
          <p:nvPr/>
        </p:nvSpPr>
        <p:spPr>
          <a:xfrm>
            <a:off x="204788" y="2513013"/>
            <a:ext cx="5848349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Nurture commitment and optimism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D17CFD9-B325-C288-BC68-E542D227217B}"/>
              </a:ext>
            </a:extLst>
          </p:cNvPr>
          <p:cNvSpPr/>
          <p:nvPr/>
        </p:nvSpPr>
        <p:spPr>
          <a:xfrm>
            <a:off x="6138864" y="2494756"/>
            <a:ext cx="5895975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Encourage trust and cooperation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96C5AC7-19E6-094A-BC05-BE5FE9AF3935}"/>
              </a:ext>
            </a:extLst>
          </p:cNvPr>
          <p:cNvSpPr/>
          <p:nvPr/>
        </p:nvSpPr>
        <p:spPr>
          <a:xfrm>
            <a:off x="204788" y="3297238"/>
            <a:ext cx="5848349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Create a sense of collective identity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5E9E1D2-5A91-3274-5D27-EC4121669575}"/>
              </a:ext>
            </a:extLst>
          </p:cNvPr>
          <p:cNvSpPr/>
          <p:nvPr/>
        </p:nvSpPr>
        <p:spPr>
          <a:xfrm>
            <a:off x="6138864" y="3297238"/>
            <a:ext cx="5895975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Organise</a:t>
            </a:r>
            <a:r>
              <a:rPr lang="en-US" dirty="0"/>
              <a:t> and coordinate work efforts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05D8717-1FF3-7C7A-16FB-03006CBF6278}"/>
              </a:ext>
            </a:extLst>
          </p:cNvPr>
          <p:cNvSpPr/>
          <p:nvPr/>
        </p:nvSpPr>
        <p:spPr>
          <a:xfrm>
            <a:off x="204788" y="4060031"/>
            <a:ext cx="5848349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Enable collective learning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C9E4F93-7793-D039-9C05-05A7F4E5F8C3}"/>
              </a:ext>
            </a:extLst>
          </p:cNvPr>
          <p:cNvSpPr/>
          <p:nvPr/>
        </p:nvSpPr>
        <p:spPr>
          <a:xfrm>
            <a:off x="6134098" y="4060031"/>
            <a:ext cx="5895975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Ensure necessary resources are available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4988F46-9726-C605-84FC-499BD255C11B}"/>
              </a:ext>
            </a:extLst>
          </p:cNvPr>
          <p:cNvSpPr/>
          <p:nvPr/>
        </p:nvSpPr>
        <p:spPr>
          <a:xfrm>
            <a:off x="204788" y="4822824"/>
            <a:ext cx="5848349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Develop and empower people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ACB5E77-00E4-784A-7547-DD7A4AE7BE9B}"/>
              </a:ext>
            </a:extLst>
          </p:cNvPr>
          <p:cNvSpPr/>
          <p:nvPr/>
        </p:nvSpPr>
        <p:spPr>
          <a:xfrm>
            <a:off x="6134098" y="4830124"/>
            <a:ext cx="5895975" cy="6318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Promote social justice and morality</a:t>
            </a:r>
          </a:p>
        </p:txBody>
      </p:sp>
    </p:spTree>
    <p:extLst>
      <p:ext uri="{BB962C8B-B14F-4D97-AF65-F5344CB8AC3E}">
        <p14:creationId xmlns:p14="http://schemas.microsoft.com/office/powerpoint/2010/main" val="2298329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WEEK 2 </a:t>
            </a:r>
          </a:p>
          <a:p>
            <a:pPr algn="ctr"/>
            <a:endParaRPr lang="en-US" b="1" dirty="0"/>
          </a:p>
          <a:p>
            <a:pPr algn="ctr"/>
            <a:r>
              <a:rPr lang="en-US" dirty="0"/>
              <a:t>From Authoritative to Laissez-faire governance  </a:t>
            </a:r>
          </a:p>
        </p:txBody>
      </p:sp>
    </p:spTree>
    <p:extLst>
      <p:ext uri="{BB962C8B-B14F-4D97-AF65-F5344CB8AC3E}">
        <p14:creationId xmlns:p14="http://schemas.microsoft.com/office/powerpoint/2010/main" val="624703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208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84A6B2-B28F-6D5A-84F6-239E653D1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4875" y="933332"/>
            <a:ext cx="2880360" cy="509941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534C91D-7135-93B4-FF95-4B4171C91487}"/>
              </a:ext>
            </a:extLst>
          </p:cNvPr>
          <p:cNvSpPr txBox="1">
            <a:spLocks/>
          </p:cNvSpPr>
          <p:nvPr/>
        </p:nvSpPr>
        <p:spPr>
          <a:xfrm>
            <a:off x="6192606" y="1825625"/>
            <a:ext cx="2880359" cy="37569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French folklore suggests that ‘Laissez-faire’ is derived from the answer Jean-Baptiste Colbert (comptroller general of finance under King Louis XIV of France) received when he asked industrialists what the government could do to help business: “Leave us alone”</a:t>
            </a:r>
          </a:p>
          <a:p>
            <a:r>
              <a:rPr lang="en-GB" sz="1800" dirty="0"/>
              <a:t>Popularised in France by Vincent de </a:t>
            </a:r>
            <a:r>
              <a:rPr lang="en-GB" sz="1800" dirty="0" err="1"/>
              <a:t>Gournay</a:t>
            </a:r>
            <a:endParaRPr lang="en-GB" sz="1800" dirty="0"/>
          </a:p>
          <a:p>
            <a:r>
              <a:rPr lang="en-GB" sz="1800" dirty="0"/>
              <a:t>Popularised in Britain by Adam Smith</a:t>
            </a:r>
          </a:p>
          <a:p>
            <a:r>
              <a:rPr lang="en-GB" sz="1800" dirty="0"/>
              <a:t>Integral to both capitalism and the </a:t>
            </a:r>
            <a:r>
              <a:rPr lang="en-GB" sz="1800" b="1" dirty="0"/>
              <a:t>enlightenment</a:t>
            </a:r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60159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How do leaders govern?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(Lewin, 1939)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3142854"/>
            <a:ext cx="2719389" cy="122674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Participative</a:t>
            </a:r>
          </a:p>
          <a:p>
            <a:pPr algn="ctr"/>
            <a:r>
              <a:rPr lang="en-US" dirty="0"/>
              <a:t>(</a:t>
            </a:r>
            <a:r>
              <a:rPr lang="en-GB" dirty="0"/>
              <a:t>work was a higher quality, high degree of creativity and freedom)</a:t>
            </a:r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784304" y="3149996"/>
            <a:ext cx="2719389" cy="121959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Delegative</a:t>
            </a:r>
          </a:p>
          <a:p>
            <a:pPr algn="ctr"/>
            <a:r>
              <a:rPr lang="en-US" dirty="0"/>
              <a:t>(‘employees’ least productive, low cooperation)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3149995"/>
            <a:ext cx="2719389" cy="1219599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Authoritarian</a:t>
            </a:r>
          </a:p>
          <a:p>
            <a:pPr algn="ctr"/>
            <a:r>
              <a:rPr lang="en-US" dirty="0"/>
              <a:t>(‘employees’ most productive but lower creativity and low quality)</a:t>
            </a:r>
          </a:p>
        </p:txBody>
      </p:sp>
    </p:spTree>
    <p:extLst>
      <p:ext uri="{BB962C8B-B14F-4D97-AF65-F5344CB8AC3E}">
        <p14:creationId xmlns:p14="http://schemas.microsoft.com/office/powerpoint/2010/main" val="2364566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81063" y="8739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Kurt Lewin’s Leadership Study</a:t>
            </a:r>
          </a:p>
          <a:p>
            <a:pPr algn="ctr"/>
            <a:r>
              <a:rPr lang="en-US" b="1" dirty="0"/>
              <a:t>(archival footage)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1B1936-881E-6B6F-F397-A9BA3C190E45}"/>
              </a:ext>
            </a:extLst>
          </p:cNvPr>
          <p:cNvSpPr txBox="1"/>
          <p:nvPr/>
        </p:nvSpPr>
        <p:spPr>
          <a:xfrm>
            <a:off x="3952875" y="3059668"/>
            <a:ext cx="4772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Kurt Lewin's leadership study (1940s)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330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How do leaders govern?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(Lewin, 1939)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3142854"/>
            <a:ext cx="2719389" cy="160059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Participative &amp; Democratic</a:t>
            </a:r>
          </a:p>
          <a:p>
            <a:pPr algn="ctr"/>
            <a:r>
              <a:rPr lang="en-US" dirty="0"/>
              <a:t>(</a:t>
            </a:r>
            <a:r>
              <a:rPr lang="en-GB" dirty="0"/>
              <a:t>work was a higher quality, high degree of creativity and freedom)</a:t>
            </a:r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784304" y="3149996"/>
            <a:ext cx="2719389" cy="159345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Delegative</a:t>
            </a:r>
          </a:p>
          <a:p>
            <a:pPr algn="ctr"/>
            <a:r>
              <a:rPr lang="en-US" dirty="0"/>
              <a:t>(‘employees’ least productive, low cooperation)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3149995"/>
            <a:ext cx="2719389" cy="159345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Authoritarian</a:t>
            </a:r>
          </a:p>
          <a:p>
            <a:pPr algn="ctr"/>
            <a:r>
              <a:rPr lang="en-US" dirty="0"/>
              <a:t>(‘employees’ most productive but lower creativity and low quality)</a:t>
            </a:r>
          </a:p>
        </p:txBody>
      </p:sp>
    </p:spTree>
    <p:extLst>
      <p:ext uri="{BB962C8B-B14F-4D97-AF65-F5344CB8AC3E}">
        <p14:creationId xmlns:p14="http://schemas.microsoft.com/office/powerpoint/2010/main" val="2964192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What happened when the leader leaves?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(Lewin, 1939)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2853531"/>
            <a:ext cx="2719389" cy="30424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Participative &amp; Democratic</a:t>
            </a:r>
          </a:p>
          <a:p>
            <a:pPr algn="ctr"/>
            <a:r>
              <a:rPr lang="en-US" dirty="0"/>
              <a:t>(</a:t>
            </a:r>
            <a:r>
              <a:rPr lang="en-GB" dirty="0"/>
              <a:t>work was a higher quality, high degree of creativity and freedom)</a:t>
            </a:r>
          </a:p>
          <a:p>
            <a:pPr algn="ctr"/>
            <a:endParaRPr lang="en-GB" dirty="0"/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WORK IS MAINTAINED AT A RELATIVE LEVEL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817642" y="2818607"/>
            <a:ext cx="2719389" cy="30424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Delegative</a:t>
            </a:r>
          </a:p>
          <a:p>
            <a:pPr algn="ctr"/>
            <a:r>
              <a:rPr lang="en-US" dirty="0"/>
              <a:t>(‘employees’ least productive, low cooperation)</a:t>
            </a:r>
          </a:p>
          <a:p>
            <a:pPr algn="ctr"/>
            <a:endParaRPr lang="en-US" dirty="0"/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HOURS SPENT AT WORK ARE SLIGHTLY LOWER, HOWEVER ONCE THE LEADER LEAVES HOURS SPENT WORKING </a:t>
            </a:r>
            <a:r>
              <a:rPr lang="en-US" b="1" u="sng" dirty="0">
                <a:solidFill>
                  <a:srgbClr val="FF0000"/>
                </a:solidFill>
              </a:rPr>
              <a:t>INCREASE!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2853530"/>
            <a:ext cx="2719389" cy="304244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Authoritarian</a:t>
            </a:r>
          </a:p>
          <a:p>
            <a:pPr algn="ctr"/>
            <a:r>
              <a:rPr lang="en-US" dirty="0"/>
              <a:t>(‘employees’ most productive but lower creativity and low quality)</a:t>
            </a:r>
          </a:p>
          <a:p>
            <a:pPr algn="ctr"/>
            <a:endParaRPr lang="en-US" dirty="0"/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WORK STOPS!</a:t>
            </a:r>
          </a:p>
        </p:txBody>
      </p:sp>
    </p:spTree>
    <p:extLst>
      <p:ext uri="{BB962C8B-B14F-4D97-AF65-F5344CB8AC3E}">
        <p14:creationId xmlns:p14="http://schemas.microsoft.com/office/powerpoint/2010/main" val="2111965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What happened when the leader leaves?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(Lewin, 1939)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784304" y="2622869"/>
            <a:ext cx="2719389" cy="3383191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Delegative</a:t>
            </a:r>
          </a:p>
          <a:p>
            <a:pPr algn="ctr"/>
            <a:r>
              <a:rPr lang="en-US" dirty="0"/>
              <a:t>(‘employees’ least productive, low cooperation)</a:t>
            </a:r>
          </a:p>
          <a:p>
            <a:pPr algn="ctr"/>
            <a:endParaRPr lang="en-US" dirty="0"/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HOURS SPENT AT WORK ARE SLIGHTLY LOWER (INITIALLY), HOWEVER ONCE THE LEADER LEAVES HOURS SPENT WORKING </a:t>
            </a:r>
            <a:r>
              <a:rPr lang="en-US" b="1" u="sng" dirty="0">
                <a:solidFill>
                  <a:srgbClr val="FF0000"/>
                </a:solidFill>
              </a:rPr>
              <a:t>INCREASE!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9154A4A-4BDE-63F9-BC04-EC598973D9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6671" y="2719388"/>
            <a:ext cx="5359002" cy="3191212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C2A363F-C85D-CD03-FC21-ADF318A87241}"/>
              </a:ext>
            </a:extLst>
          </p:cNvPr>
          <p:cNvCxnSpPr>
            <a:cxnSpLocks/>
          </p:cNvCxnSpPr>
          <p:nvPr/>
        </p:nvCxnSpPr>
        <p:spPr>
          <a:xfrm flipV="1">
            <a:off x="5638800" y="4978400"/>
            <a:ext cx="375920" cy="716757"/>
          </a:xfrm>
          <a:prstGeom prst="straightConnector1">
            <a:avLst/>
          </a:prstGeom>
          <a:ln w="1143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4153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820738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Authoritative control: The Panopticon</a:t>
            </a:r>
          </a:p>
          <a:p>
            <a:pPr algn="ctr"/>
            <a:endParaRPr lang="en-US" b="1" dirty="0"/>
          </a:p>
          <a:p>
            <a:pPr algn="ctr"/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6060270-8852-199F-933F-74BD97D65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227" y="2025260"/>
            <a:ext cx="3584305" cy="395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0DDC3E-2609-9E68-4091-5B829FEC6D43}"/>
              </a:ext>
            </a:extLst>
          </p:cNvPr>
          <p:cNvSpPr txBox="1">
            <a:spLocks/>
          </p:cNvSpPr>
          <p:nvPr/>
        </p:nvSpPr>
        <p:spPr>
          <a:xfrm>
            <a:off x="6603633" y="2357426"/>
            <a:ext cx="2880359" cy="291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Developed by Jeremy Bentham (originally developed by his brother)</a:t>
            </a:r>
          </a:p>
          <a:p>
            <a:r>
              <a:rPr lang="en-US" sz="1800" dirty="0"/>
              <a:t> </a:t>
            </a:r>
            <a:r>
              <a:rPr lang="en-US" sz="1800" dirty="0" err="1"/>
              <a:t>Pano</a:t>
            </a:r>
            <a:r>
              <a:rPr lang="en-US" sz="1800" dirty="0"/>
              <a:t> (meaning all)</a:t>
            </a:r>
          </a:p>
          <a:p>
            <a:r>
              <a:rPr lang="en-US" sz="1800" dirty="0" err="1"/>
              <a:t>Optes</a:t>
            </a:r>
            <a:r>
              <a:rPr lang="en-US" sz="1800" dirty="0"/>
              <a:t> (meaning seeing)</a:t>
            </a:r>
          </a:p>
          <a:p>
            <a:r>
              <a:rPr lang="en-US" sz="1800" dirty="0"/>
              <a:t>Ideal design for prison…but can be used for hospitals and schools</a:t>
            </a:r>
          </a:p>
          <a:p>
            <a:r>
              <a:rPr lang="en-US" sz="1800" dirty="0"/>
              <a:t>Never built, however, all three prisons built in this style are now closed</a:t>
            </a:r>
          </a:p>
          <a:p>
            <a:r>
              <a:rPr lang="en-US" sz="1800" dirty="0"/>
              <a:t>Low level of human dignity </a:t>
            </a:r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727452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33450" y="122316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Monitoring ‘employees’ </a:t>
            </a:r>
            <a:r>
              <a:rPr lang="en-US" b="1" dirty="0" err="1"/>
              <a:t>behaviours</a:t>
            </a:r>
            <a:r>
              <a:rPr lang="en-US" b="1" dirty="0"/>
              <a:t>:</a:t>
            </a:r>
          </a:p>
          <a:p>
            <a:pPr algn="ctr"/>
            <a:r>
              <a:rPr lang="en-US" b="1" dirty="0"/>
              <a:t>the Panopticon 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1B1936-881E-6B6F-F397-A9BA3C190E45}"/>
              </a:ext>
            </a:extLst>
          </p:cNvPr>
          <p:cNvSpPr txBox="1"/>
          <p:nvPr/>
        </p:nvSpPr>
        <p:spPr>
          <a:xfrm>
            <a:off x="3952875" y="3059668"/>
            <a:ext cx="47720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3"/>
              </a:rPr>
              <a:t>Jeremy Bentham Panopticon Crash Course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18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0323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27405" y="89142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Funding, Patient freedom &amp; Care Pathways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1030351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0E67553-40C5-DE7B-8C8E-1D035B2A956E}"/>
              </a:ext>
            </a:extLst>
          </p:cNvPr>
          <p:cNvSpPr/>
          <p:nvPr/>
        </p:nvSpPr>
        <p:spPr>
          <a:xfrm>
            <a:off x="4881719" y="2394145"/>
            <a:ext cx="2719389" cy="3342881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Mixed Public and Private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In </a:t>
            </a:r>
            <a:r>
              <a:rPr lang="en-US" dirty="0">
                <a:solidFill>
                  <a:srgbClr val="FF0000"/>
                </a:solidFill>
              </a:rPr>
              <a:t>Australia</a:t>
            </a:r>
            <a:r>
              <a:rPr lang="en-US" dirty="0"/>
              <a:t> private insurance is voluntary, public hospitals offer services to all residents.</a:t>
            </a:r>
          </a:p>
          <a:p>
            <a:pPr algn="ctr"/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85E3672-D373-35DE-9C6A-F8F816F5922C}"/>
              </a:ext>
            </a:extLst>
          </p:cNvPr>
          <p:cNvSpPr/>
          <p:nvPr/>
        </p:nvSpPr>
        <p:spPr>
          <a:xfrm>
            <a:off x="7784304" y="2410850"/>
            <a:ext cx="2719389" cy="332617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Fully Private</a:t>
            </a:r>
          </a:p>
          <a:p>
            <a:pPr algn="ctr"/>
            <a:endParaRPr lang="en-US" dirty="0"/>
          </a:p>
          <a:p>
            <a:pPr algn="ctr"/>
            <a:r>
              <a:rPr lang="en-GB" dirty="0"/>
              <a:t>No free public healthcare in </a:t>
            </a:r>
            <a:r>
              <a:rPr lang="en-GB" dirty="0">
                <a:solidFill>
                  <a:srgbClr val="FF0000"/>
                </a:solidFill>
              </a:rPr>
              <a:t>Switzerland</a:t>
            </a:r>
            <a:r>
              <a:rPr lang="en-GB" dirty="0"/>
              <a:t>. All residents must have private (mandated) insurance. </a:t>
            </a:r>
            <a:r>
              <a:rPr lang="en-US" dirty="0"/>
              <a:t>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3C7332F-B447-2766-09BB-7542AD3108F0}"/>
              </a:ext>
            </a:extLst>
          </p:cNvPr>
          <p:cNvSpPr/>
          <p:nvPr/>
        </p:nvSpPr>
        <p:spPr>
          <a:xfrm>
            <a:off x="1979134" y="2394146"/>
            <a:ext cx="2719389" cy="3342881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Centrally planned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Delivery of health care in </a:t>
            </a:r>
            <a:r>
              <a:rPr lang="en-US" dirty="0">
                <a:solidFill>
                  <a:srgbClr val="FF0000"/>
                </a:solidFill>
              </a:rPr>
              <a:t>Canada</a:t>
            </a:r>
            <a:r>
              <a:rPr lang="en-US" dirty="0"/>
              <a:t> is mostly private, however system is fully public. The System is easy to use and universal. The </a:t>
            </a:r>
            <a:r>
              <a:rPr lang="en-GB" dirty="0"/>
              <a:t>Private Hospitals Act (1973) banned all future private hospitals.</a:t>
            </a: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159918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700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Nartowski</dc:creator>
  <cp:lastModifiedBy>Aishat Bakre</cp:lastModifiedBy>
  <cp:revision>3</cp:revision>
  <dcterms:created xsi:type="dcterms:W3CDTF">2022-09-21T06:12:17Z</dcterms:created>
  <dcterms:modified xsi:type="dcterms:W3CDTF">2022-09-28T08:33:28Z</dcterms:modified>
</cp:coreProperties>
</file>