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4"/>
  </p:sldMasterIdLst>
  <p:notesMasterIdLst>
    <p:notesMasterId r:id="rId22"/>
  </p:notesMasterIdLst>
  <p:handoutMasterIdLst>
    <p:handoutMasterId r:id="rId23"/>
  </p:handoutMasterIdLst>
  <p:sldIdLst>
    <p:sldId id="257" r:id="rId5"/>
    <p:sldId id="286" r:id="rId6"/>
    <p:sldId id="313" r:id="rId7"/>
    <p:sldId id="307" r:id="rId8"/>
    <p:sldId id="312" r:id="rId9"/>
    <p:sldId id="314" r:id="rId10"/>
    <p:sldId id="321" r:id="rId11"/>
    <p:sldId id="315" r:id="rId12"/>
    <p:sldId id="316" r:id="rId13"/>
    <p:sldId id="317" r:id="rId14"/>
    <p:sldId id="318" r:id="rId15"/>
    <p:sldId id="319" r:id="rId16"/>
    <p:sldId id="325" r:id="rId17"/>
    <p:sldId id="320" r:id="rId18"/>
    <p:sldId id="322" r:id="rId19"/>
    <p:sldId id="324" r:id="rId20"/>
    <p:sldId id="323" r:id="rId21"/>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280" autoAdjust="0"/>
  </p:normalViewPr>
  <p:slideViewPr>
    <p:cSldViewPr>
      <p:cViewPr varScale="1">
        <p:scale>
          <a:sx n="88" d="100"/>
          <a:sy n="88" d="100"/>
        </p:scale>
        <p:origin x="72" y="120"/>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A5A207F-0F91-42F2-96D0-049C6003623B}" type="datetimeFigureOut">
              <a:rPr lang="en-US"/>
              <a:t>3/28/2019</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C567D4A-04CB-4EDF-8FB1-342A02FC8EC5}" type="slidenum">
              <a:rPr/>
              <a:t>‹#›</a:t>
            </a:fld>
            <a:endParaRPr/>
          </a:p>
        </p:txBody>
      </p:sp>
    </p:spTree>
    <p:extLst>
      <p:ext uri="{BB962C8B-B14F-4D97-AF65-F5344CB8AC3E}">
        <p14:creationId xmlns:p14="http://schemas.microsoft.com/office/powerpoint/2010/main" val="15801253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8CC13F5-F2B1-464B-BE8F-27ABFBD2FBDE}" type="datetimeFigureOut">
              <a:rPr lang="en-US"/>
              <a:t>3/28/2019</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E61351F-DBB1-4664-ADA9-83BC7CB8848D}" type="slidenum">
              <a:rPr/>
              <a:t>‹#›</a:t>
            </a:fld>
            <a:endParaRPr/>
          </a:p>
        </p:txBody>
      </p:sp>
    </p:spTree>
    <p:extLst>
      <p:ext uri="{BB962C8B-B14F-4D97-AF65-F5344CB8AC3E}">
        <p14:creationId xmlns:p14="http://schemas.microsoft.com/office/powerpoint/2010/main" val="3642362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7619CF-FABE-42F4-90A6-56551B2C6F5C}" type="slidenum">
              <a:rPr lang="en-GB" smtClean="0"/>
              <a:pPr/>
              <a:t>2</a:t>
            </a:fld>
            <a:endParaRPr lang="en-GB"/>
          </a:p>
        </p:txBody>
      </p:sp>
    </p:spTree>
    <p:extLst>
      <p:ext uri="{BB962C8B-B14F-4D97-AF65-F5344CB8AC3E}">
        <p14:creationId xmlns:p14="http://schemas.microsoft.com/office/powerpoint/2010/main" val="4781514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654" y="1447801"/>
            <a:ext cx="8823360" cy="3329581"/>
          </a:xfrm>
        </p:spPr>
        <p:txBody>
          <a:bodyPr anchor="b"/>
          <a:lstStyle>
            <a:lvl1pPr>
              <a:defRPr sz="7198"/>
            </a:lvl1pPr>
          </a:lstStyle>
          <a:p>
            <a:r>
              <a:rPr lang="en-US" smtClean="0"/>
              <a:t>Click to edit Master title style</a:t>
            </a:r>
            <a:endParaRPr lang="en-US" dirty="0"/>
          </a:p>
        </p:txBody>
      </p:sp>
      <p:sp>
        <p:nvSpPr>
          <p:cNvPr id="3" name="Subtitle 2"/>
          <p:cNvSpPr>
            <a:spLocks noGrp="1"/>
          </p:cNvSpPr>
          <p:nvPr>
            <p:ph type="subTitle" idx="1"/>
          </p:nvPr>
        </p:nvSpPr>
        <p:spPr>
          <a:xfrm>
            <a:off x="1154654" y="4777380"/>
            <a:ext cx="8823360" cy="861420"/>
          </a:xfrm>
        </p:spPr>
        <p:txBody>
          <a:bodyPr anchor="t"/>
          <a:lstStyle>
            <a:lvl1pPr marL="0" indent="0" algn="l">
              <a:buNone/>
              <a:defRPr cap="all">
                <a:solidFill>
                  <a:schemeClr val="accent1"/>
                </a:solidFill>
              </a:defRPr>
            </a:lvl1pPr>
            <a:lvl2pPr marL="457063" indent="0" algn="ctr">
              <a:buNone/>
              <a:defRPr>
                <a:solidFill>
                  <a:schemeClr val="tx1">
                    <a:tint val="75000"/>
                  </a:schemeClr>
                </a:solidFill>
              </a:defRPr>
            </a:lvl2pPr>
            <a:lvl3pPr marL="914126" indent="0" algn="ctr">
              <a:buNone/>
              <a:defRPr>
                <a:solidFill>
                  <a:schemeClr val="tx1">
                    <a:tint val="75000"/>
                  </a:schemeClr>
                </a:solidFill>
              </a:defRPr>
            </a:lvl3pPr>
            <a:lvl4pPr marL="1371189" indent="0" algn="ctr">
              <a:buNone/>
              <a:defRPr>
                <a:solidFill>
                  <a:schemeClr val="tx1">
                    <a:tint val="75000"/>
                  </a:schemeClr>
                </a:solidFill>
              </a:defRPr>
            </a:lvl4pPr>
            <a:lvl5pPr marL="1828251" indent="0" algn="ctr">
              <a:buNone/>
              <a:defRPr>
                <a:solidFill>
                  <a:schemeClr val="tx1">
                    <a:tint val="75000"/>
                  </a:schemeClr>
                </a:solidFill>
              </a:defRPr>
            </a:lvl5pPr>
            <a:lvl6pPr marL="2285314" indent="0" algn="ctr">
              <a:buNone/>
              <a:defRPr>
                <a:solidFill>
                  <a:schemeClr val="tx1">
                    <a:tint val="75000"/>
                  </a:schemeClr>
                </a:solidFill>
              </a:defRPr>
            </a:lvl6pPr>
            <a:lvl7pPr marL="2742377" indent="0" algn="ctr">
              <a:buNone/>
              <a:defRPr>
                <a:solidFill>
                  <a:schemeClr val="tx1">
                    <a:tint val="75000"/>
                  </a:schemeClr>
                </a:solidFill>
              </a:defRPr>
            </a:lvl7pPr>
            <a:lvl8pPr marL="3199440" indent="0" algn="ctr">
              <a:buNone/>
              <a:defRPr>
                <a:solidFill>
                  <a:schemeClr val="tx1">
                    <a:tint val="75000"/>
                  </a:schemeClr>
                </a:solidFill>
              </a:defRPr>
            </a:lvl8pPr>
            <a:lvl9pPr marL="3656503"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CD9712D-992A-4AB1-A5C2-575F75921AA2}" type="datetimeFigureOut">
              <a:rPr lang="en-US" smtClean="0"/>
              <a:pPr/>
              <a:t>3/28/2019</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20642546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CD9712D-992A-4AB1-A5C2-575F75921AA2}" type="datetimeFigureOut">
              <a:rPr lang="en-US" smtClean="0"/>
              <a:pPr/>
              <a:t>3/28/2019</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3211679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656" y="2861734"/>
            <a:ext cx="8823359" cy="1915647"/>
          </a:xfrm>
        </p:spPr>
        <p:txBody>
          <a:bodyPr anchor="b"/>
          <a:lstStyle>
            <a:lvl1pPr algn="l">
              <a:defRPr sz="3999"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654" y="4777381"/>
            <a:ext cx="8823360" cy="860400"/>
          </a:xfrm>
        </p:spPr>
        <p:txBody>
          <a:bodyPr anchor="t"/>
          <a:lstStyle>
            <a:lvl1pPr marL="0" indent="0" algn="l">
              <a:buNone/>
              <a:defRPr sz="1999" cap="all">
                <a:solidFill>
                  <a:schemeClr val="accent1"/>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CD9712D-992A-4AB1-A5C2-575F75921AA2}" type="datetimeFigureOut">
              <a:rPr lang="en-US" smtClean="0"/>
              <a:pPr/>
              <a:t>3/28/2019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1248931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025" y="2060576"/>
            <a:ext cx="4395194" cy="4195763"/>
          </a:xfrm>
        </p:spPr>
        <p:txBody>
          <a:bodyPr>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3021" y="2056093"/>
            <a:ext cx="4395196" cy="4200245"/>
          </a:xfrm>
        </p:spPr>
        <p:txBody>
          <a:bodyPr>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CD9712D-992A-4AB1-A5C2-575F75921AA2}" type="datetimeFigureOut">
              <a:rPr lang="en-US" smtClean="0"/>
              <a:pPr/>
              <a:t>3/28/2019</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2315832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026" y="1905000"/>
            <a:ext cx="4395193"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025" y="2514600"/>
            <a:ext cx="4395194" cy="3741738"/>
          </a:xfrm>
        </p:spPr>
        <p:txBody>
          <a:bodyPr>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3023" y="1905000"/>
            <a:ext cx="4395194"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3023" y="2514600"/>
            <a:ext cx="4395194" cy="3741738"/>
          </a:xfrm>
        </p:spPr>
        <p:txBody>
          <a:bodyPr>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CD9712D-992A-4AB1-A5C2-575F75921AA2}" type="datetimeFigureOut">
              <a:rPr lang="en-US" smtClean="0"/>
              <a:pPr/>
              <a:t>3/28/2019</a:t>
            </a:fld>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1910563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3CD9712D-992A-4AB1-A5C2-575F75921AA2}" type="datetimeFigureOut">
              <a:rPr lang="en-US" smtClean="0"/>
              <a:pPr/>
              <a:t>3/28/2019</a:t>
            </a:fld>
            <a:endParaRPr lang="en-US" dirty="0"/>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4236485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CD9712D-992A-4AB1-A5C2-575F75921AA2}" type="datetimeFigureOut">
              <a:rPr lang="en-US" smtClean="0"/>
              <a:pPr/>
              <a:t>3/28/2019</a:t>
            </a:fld>
            <a:endParaRPr lang="en-US" dirty="0"/>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2790374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653" y="1447800"/>
            <a:ext cx="3400178" cy="1447800"/>
          </a:xfrm>
        </p:spPr>
        <p:txBody>
          <a:bodyPr anchor="b"/>
          <a:lstStyle>
            <a:lvl1pPr algn="l">
              <a:defRPr sz="2399" b="0"/>
            </a:lvl1pPr>
          </a:lstStyle>
          <a:p>
            <a:r>
              <a:rPr lang="en-US" smtClean="0"/>
              <a:t>Click to edit Master title style</a:t>
            </a:r>
            <a:endParaRPr lang="en-US" dirty="0"/>
          </a:p>
        </p:txBody>
      </p:sp>
      <p:sp>
        <p:nvSpPr>
          <p:cNvPr id="3" name="Content Placeholder 2"/>
          <p:cNvSpPr>
            <a:spLocks noGrp="1"/>
          </p:cNvSpPr>
          <p:nvPr>
            <p:ph idx="1"/>
          </p:nvPr>
        </p:nvSpPr>
        <p:spPr>
          <a:xfrm>
            <a:off x="4783370" y="1447800"/>
            <a:ext cx="5194644" cy="4572000"/>
          </a:xfrm>
        </p:spPr>
        <p:txBody>
          <a:bodyPr anchor="ctr">
            <a:normAutofit/>
          </a:bodyPr>
          <a:lstStyle>
            <a:lvl1pPr>
              <a:defRPr sz="1999"/>
            </a:lvl1pPr>
            <a:lvl2pPr>
              <a:defRPr sz="1799"/>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654" y="3129281"/>
            <a:ext cx="3400177" cy="2895599"/>
          </a:xfrm>
        </p:spPr>
        <p:txBody>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3CD9712D-992A-4AB1-A5C2-575F75921AA2}" type="datetimeFigureOut">
              <a:rPr lang="en-US" smtClean="0"/>
              <a:pPr/>
              <a:t>3/28/2019</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3813593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606" y="1854192"/>
            <a:ext cx="5091580" cy="1574808"/>
          </a:xfrm>
        </p:spPr>
        <p:txBody>
          <a:bodyPr anchor="b">
            <a:normAutofit/>
          </a:bodyPr>
          <a:lstStyle>
            <a:lvl1pPr algn="l">
              <a:defRPr sz="3599"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7736" y="1143000"/>
            <a:ext cx="3199567"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654" y="3657600"/>
            <a:ext cx="5083655" cy="1371600"/>
          </a:xfrm>
        </p:spPr>
        <p:txBody>
          <a:bodyPr>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96094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656" y="4800587"/>
            <a:ext cx="8823359" cy="566738"/>
          </a:xfrm>
        </p:spPr>
        <p:txBody>
          <a:bodyPr anchor="b">
            <a:normAutofit/>
          </a:bodyPr>
          <a:lstStyle>
            <a:lvl1pPr algn="l">
              <a:defRPr sz="2399"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654" y="685800"/>
            <a:ext cx="8823360"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655" y="5367325"/>
            <a:ext cx="8823358" cy="493712"/>
          </a:xfrm>
        </p:spPr>
        <p:txBody>
          <a:bodyPr>
            <a:normAutofit/>
          </a:bodyPr>
          <a:lstStyle>
            <a:lvl1pPr marL="0" indent="0">
              <a:buNone/>
              <a:defRPr sz="12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CD9712D-992A-4AB1-A5C2-575F75921AA2}" type="datetimeFigureOut">
              <a:rPr lang="en-US" smtClean="0"/>
              <a:pPr/>
              <a:t>3/28/2019</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1629452689"/>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654" y="1447800"/>
            <a:ext cx="8823361" cy="1981200"/>
          </a:xfrm>
        </p:spPr>
        <p:txBody>
          <a:bodyPr/>
          <a:lstStyle>
            <a:lvl1pPr>
              <a:defRPr sz="4799"/>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654" y="3657600"/>
            <a:ext cx="8823361" cy="2362200"/>
          </a:xfrm>
        </p:spPr>
        <p:txBody>
          <a:bodyPr anchor="ctr">
            <a:normAutofit/>
          </a:bodyPr>
          <a:lstStyle>
            <a:lvl1pPr marL="0" indent="0">
              <a:buNone/>
              <a:defRPr sz="1799"/>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CD9712D-992A-4AB1-A5C2-575F75921AA2}" type="datetimeFigureOut">
              <a:rPr lang="en-US" smtClean="0"/>
              <a:pPr/>
              <a:t>3/28/2019</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2411775948"/>
      </p:ext>
    </p:extLst>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391" y="1447800"/>
            <a:ext cx="7997232" cy="2323374"/>
          </a:xfrm>
        </p:spPr>
        <p:txBody>
          <a:bodyPr/>
          <a:lstStyle>
            <a:lvl1pPr>
              <a:defRPr sz="4799"/>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29898" y="3771174"/>
            <a:ext cx="7277753"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654" y="4350657"/>
            <a:ext cx="8823361" cy="1676400"/>
          </a:xfrm>
        </p:spPr>
        <p:txBody>
          <a:bodyPr anchor="ctr">
            <a:normAutofit/>
          </a:bodyPr>
          <a:lstStyle>
            <a:lvl1pPr marL="0" indent="0">
              <a:buNone/>
              <a:defRPr sz="1799"/>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CD9712D-992A-4AB1-A5C2-575F75921AA2}" type="datetimeFigureOut">
              <a:rPr lang="en-US" smtClean="0"/>
              <a:pPr/>
              <a:t>3/28/2019</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
        <p:nvSpPr>
          <p:cNvPr id="9" name="TextBox 8"/>
          <p:cNvSpPr txBox="1"/>
          <p:nvPr/>
        </p:nvSpPr>
        <p:spPr>
          <a:xfrm>
            <a:off x="898061" y="971253"/>
            <a:ext cx="801703"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2196" dirty="0"/>
              <a:t>“</a:t>
            </a:r>
          </a:p>
        </p:txBody>
      </p:sp>
      <p:sp>
        <p:nvSpPr>
          <p:cNvPr id="13" name="TextBox 12"/>
          <p:cNvSpPr txBox="1"/>
          <p:nvPr/>
        </p:nvSpPr>
        <p:spPr>
          <a:xfrm>
            <a:off x="9328060" y="2613787"/>
            <a:ext cx="801703"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2196" dirty="0"/>
              <a:t>”</a:t>
            </a:r>
          </a:p>
        </p:txBody>
      </p:sp>
    </p:spTree>
    <p:extLst>
      <p:ext uri="{BB962C8B-B14F-4D97-AF65-F5344CB8AC3E}">
        <p14:creationId xmlns:p14="http://schemas.microsoft.com/office/powerpoint/2010/main" val="2923523390"/>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653" y="3124201"/>
            <a:ext cx="8823362" cy="1653180"/>
          </a:xfrm>
        </p:spPr>
        <p:txBody>
          <a:bodyPr anchor="b"/>
          <a:lstStyle>
            <a:lvl1pPr algn="l">
              <a:defRPr sz="3999"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654" y="4777381"/>
            <a:ext cx="8823361" cy="860400"/>
          </a:xfrm>
        </p:spPr>
        <p:txBody>
          <a:bodyPr anchor="t"/>
          <a:lstStyle>
            <a:lvl1pPr marL="0" indent="0" algn="l">
              <a:buNone/>
              <a:defRPr sz="1999" cap="none">
                <a:solidFill>
                  <a:schemeClr val="accent1"/>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CD9712D-992A-4AB1-A5C2-575F75921AA2}" type="datetimeFigureOut">
              <a:rPr lang="en-US" smtClean="0"/>
              <a:pPr/>
              <a:t>3/28/2019</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2331511431"/>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199"/>
            </a:lvl1pPr>
          </a:lstStyle>
          <a:p>
            <a:r>
              <a:rPr lang="en-US" smtClean="0"/>
              <a:t>Click to edit Master title style</a:t>
            </a:r>
            <a:endParaRPr lang="en-US" dirty="0"/>
          </a:p>
        </p:txBody>
      </p:sp>
      <p:sp>
        <p:nvSpPr>
          <p:cNvPr id="3" name="Text Placeholder 2"/>
          <p:cNvSpPr>
            <a:spLocks noGrp="1"/>
          </p:cNvSpPr>
          <p:nvPr>
            <p:ph type="body" idx="1"/>
          </p:nvPr>
        </p:nvSpPr>
        <p:spPr>
          <a:xfrm>
            <a:off x="632782" y="1981200"/>
            <a:ext cx="2946099"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293" y="2667000"/>
            <a:ext cx="2926588" cy="3589338"/>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2648" y="1981200"/>
            <a:ext cx="2935476"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2097" y="2667000"/>
            <a:ext cx="2946027" cy="3589338"/>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2845" y="1981200"/>
            <a:ext cx="2931349"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2845" y="2667000"/>
            <a:ext cx="2931349" cy="3589338"/>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cxnSp>
        <p:nvCxnSpPr>
          <p:cNvPr id="17" name="Straight Connector 16"/>
          <p:cNvCxnSpPr/>
          <p:nvPr/>
        </p:nvCxnSpPr>
        <p:spPr>
          <a:xfrm>
            <a:off x="372517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0414"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CD9712D-992A-4AB1-A5C2-575F75921AA2}" type="datetimeFigureOut">
              <a:rPr lang="en-US" smtClean="0"/>
              <a:pPr/>
              <a:t>3/28/2019</a:t>
            </a:fld>
            <a:endParaRPr lang="en-US" dirty="0"/>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1737815980"/>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199"/>
            </a:lvl1pPr>
          </a:lstStyle>
          <a:p>
            <a:r>
              <a:rPr lang="en-US" smtClean="0"/>
              <a:t>Click to edit Master title style</a:t>
            </a:r>
            <a:endParaRPr lang="en-US" dirty="0"/>
          </a:p>
        </p:txBody>
      </p:sp>
      <p:sp>
        <p:nvSpPr>
          <p:cNvPr id="3" name="Text Placeholder 2"/>
          <p:cNvSpPr>
            <a:spLocks noGrp="1"/>
          </p:cNvSpPr>
          <p:nvPr>
            <p:ph type="body" idx="1"/>
          </p:nvPr>
        </p:nvSpPr>
        <p:spPr>
          <a:xfrm>
            <a:off x="652293" y="4250949"/>
            <a:ext cx="2939284"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293" y="2209800"/>
            <a:ext cx="2939284"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293" y="4827212"/>
            <a:ext cx="2939284" cy="659189"/>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8363" y="4250949"/>
            <a:ext cx="2929762"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8362" y="2209800"/>
            <a:ext cx="292976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7009" y="4827211"/>
            <a:ext cx="2933642" cy="659189"/>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2845" y="4250949"/>
            <a:ext cx="2931349" cy="576262"/>
          </a:xfrm>
        </p:spPr>
        <p:txBody>
          <a:bodyPr anchor="b">
            <a:noAutofit/>
          </a:bodyPr>
          <a:lstStyle>
            <a:lvl1pPr marL="0" indent="0">
              <a:buNone/>
              <a:defRPr sz="23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2844" y="2209800"/>
            <a:ext cx="2931349"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2720" y="4827209"/>
            <a:ext cx="2935232" cy="659189"/>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cxnSp>
        <p:nvCxnSpPr>
          <p:cNvPr id="17" name="Straight Connector 16"/>
          <p:cNvCxnSpPr/>
          <p:nvPr/>
        </p:nvCxnSpPr>
        <p:spPr>
          <a:xfrm>
            <a:off x="372517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0414"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CD9712D-992A-4AB1-A5C2-575F75921AA2}" type="datetimeFigureOut">
              <a:rPr lang="en-US" smtClean="0"/>
              <a:pPr/>
              <a:t>3/28/2019</a:t>
            </a:fld>
            <a:endParaRPr lang="en-US" dirty="0"/>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2643474477"/>
      </p:ext>
    </p:extLst>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CD9712D-992A-4AB1-A5C2-575F75921AA2}" type="datetimeFigureOut">
              <a:rPr lang="en-US" smtClean="0"/>
              <a:pPr/>
              <a:t>3/28/2019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4024011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2050" y="430214"/>
            <a:ext cx="1752145"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294" y="887414"/>
            <a:ext cx="7421216"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CD9712D-992A-4AB1-A5C2-575F75921AA2}" type="datetimeFigureOut">
              <a:rPr lang="en-US" smtClean="0"/>
              <a:pPr/>
              <a:t>3/28/2019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FEFA0A-2F20-4B60-98C6-5FFDA469AA1C}" type="slidenum">
              <a:rPr lang="en-US" smtClean="0"/>
              <a:pPr/>
              <a:t>‹#›</a:t>
            </a:fld>
            <a:endParaRPr lang="en-US"/>
          </a:p>
        </p:txBody>
      </p:sp>
    </p:spTree>
    <p:extLst>
      <p:ext uri="{BB962C8B-B14F-4D97-AF65-F5344CB8AC3E}">
        <p14:creationId xmlns:p14="http://schemas.microsoft.com/office/powerpoint/2010/main" val="21339350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6"/>
            <a:ext cx="4035961"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8"/>
            <a:ext cx="1522016" cy="2365453"/>
          </a:xfrm>
          <a:prstGeom prst="rect">
            <a:avLst/>
          </a:prstGeom>
        </p:spPr>
      </p:pic>
      <p:sp>
        <p:nvSpPr>
          <p:cNvPr id="16" name="Oval 15"/>
          <p:cNvSpPr/>
          <p:nvPr/>
        </p:nvSpPr>
        <p:spPr>
          <a:xfrm>
            <a:off x="8606770" y="1676400"/>
            <a:ext cx="2818666"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7330" y="1"/>
            <a:ext cx="1602969"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6770" y="6096000"/>
            <a:ext cx="993475" cy="762000"/>
          </a:xfrm>
          <a:prstGeom prst="rect">
            <a:avLst/>
          </a:prstGeom>
        </p:spPr>
      </p:pic>
      <p:sp>
        <p:nvSpPr>
          <p:cNvPr id="14" name="Rectangle 13"/>
          <p:cNvSpPr/>
          <p:nvPr/>
        </p:nvSpPr>
        <p:spPr>
          <a:xfrm>
            <a:off x="10435094" y="0"/>
            <a:ext cx="685621"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5943" y="452718"/>
            <a:ext cx="9402274"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025" y="2052919"/>
            <a:ext cx="894421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2866" y="1790741"/>
            <a:ext cx="990599" cy="304720"/>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CD9712D-992A-4AB1-A5C2-575F75921AA2}" type="datetimeFigureOut">
              <a:rPr lang="en-US" smtClean="0"/>
              <a:pPr/>
              <a:t>3/28/2019</a:t>
            </a:fld>
            <a:endParaRPr lang="en-US" dirty="0"/>
          </a:p>
        </p:txBody>
      </p:sp>
      <p:sp>
        <p:nvSpPr>
          <p:cNvPr id="5" name="Footer Placeholder 4"/>
          <p:cNvSpPr>
            <a:spLocks noGrp="1"/>
          </p:cNvSpPr>
          <p:nvPr>
            <p:ph type="ftr" sz="quarter" idx="3"/>
          </p:nvPr>
        </p:nvSpPr>
        <p:spPr>
          <a:xfrm rot="5400000">
            <a:off x="8948740" y="3225337"/>
            <a:ext cx="3859795" cy="304722"/>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49844" y="295730"/>
            <a:ext cx="837981" cy="767687"/>
          </a:xfrm>
          <a:prstGeom prst="rect">
            <a:avLst/>
          </a:prstGeom>
        </p:spPr>
        <p:txBody>
          <a:bodyPr vert="horz" lIns="91440" tIns="45720" rIns="91440" bIns="45720" rtlCol="0" anchor="b"/>
          <a:lstStyle>
            <a:lvl1pPr algn="ctr">
              <a:defRPr sz="2799" b="0" i="0">
                <a:solidFill>
                  <a:schemeClr val="tx1">
                    <a:tint val="75000"/>
                  </a:schemeClr>
                </a:solidFill>
              </a:defRPr>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4045278829"/>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457063" rtl="0" eaLnBrk="1" latinLnBrk="0" hangingPunct="1">
        <a:spcBef>
          <a:spcPct val="0"/>
        </a:spcBef>
        <a:buNone/>
        <a:defRPr sz="4199"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797" indent="-342797" algn="l" defTabSz="457063" rtl="0" eaLnBrk="1" latinLnBrk="0" hangingPunct="1">
        <a:spcBef>
          <a:spcPts val="1000"/>
        </a:spcBef>
        <a:spcAft>
          <a:spcPts val="0"/>
        </a:spcAft>
        <a:buClr>
          <a:schemeClr val="accent1"/>
        </a:buClr>
        <a:buSzPct val="80000"/>
        <a:buFont typeface="Wingdings 3" charset="2"/>
        <a:buChar char=""/>
        <a:defRPr sz="1999" b="0" i="0" kern="1200">
          <a:solidFill>
            <a:schemeClr val="tx1"/>
          </a:solidFill>
          <a:latin typeface="+mj-lt"/>
          <a:ea typeface="+mj-ea"/>
          <a:cs typeface="+mj-cs"/>
        </a:defRPr>
      </a:lvl1pPr>
      <a:lvl2pPr marL="742727" indent="-285664" algn="l" defTabSz="457063" rtl="0" eaLnBrk="1" latinLnBrk="0" hangingPunct="1">
        <a:spcBef>
          <a:spcPts val="1000"/>
        </a:spcBef>
        <a:spcAft>
          <a:spcPts val="0"/>
        </a:spcAft>
        <a:buClr>
          <a:schemeClr val="accent1"/>
        </a:buClr>
        <a:buSzPct val="80000"/>
        <a:buFont typeface="Wingdings 3" charset="2"/>
        <a:buChar char=""/>
        <a:defRPr sz="1799" b="0" i="0" kern="1200">
          <a:solidFill>
            <a:schemeClr val="tx1"/>
          </a:solidFill>
          <a:latin typeface="+mj-lt"/>
          <a:ea typeface="+mj-ea"/>
          <a:cs typeface="+mj-cs"/>
        </a:defRPr>
      </a:lvl2pPr>
      <a:lvl3pPr marL="1142657" indent="-228531" algn="l" defTabSz="457063"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599720" indent="-228531" algn="l" defTabSz="457063"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6783" indent="-228531" algn="l" defTabSz="457063"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3846" indent="-228531" algn="l" defTabSz="457063"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0908" indent="-228531" algn="l" defTabSz="457063"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7971" indent="-228531" algn="l" defTabSz="457063"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5034" indent="-228531" algn="l" defTabSz="457063"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063" rtl="0" eaLnBrk="1" latinLnBrk="0" hangingPunct="1">
        <a:defRPr sz="1799" kern="1200">
          <a:solidFill>
            <a:schemeClr val="tx1"/>
          </a:solidFill>
          <a:latin typeface="+mn-lt"/>
          <a:ea typeface="+mn-ea"/>
          <a:cs typeface="+mn-cs"/>
        </a:defRPr>
      </a:lvl1pPr>
      <a:lvl2pPr marL="457063" algn="l" defTabSz="457063" rtl="0" eaLnBrk="1" latinLnBrk="0" hangingPunct="1">
        <a:defRPr sz="1799" kern="1200">
          <a:solidFill>
            <a:schemeClr val="tx1"/>
          </a:solidFill>
          <a:latin typeface="+mn-lt"/>
          <a:ea typeface="+mn-ea"/>
          <a:cs typeface="+mn-cs"/>
        </a:defRPr>
      </a:lvl2pPr>
      <a:lvl3pPr marL="914126" algn="l" defTabSz="457063" rtl="0" eaLnBrk="1" latinLnBrk="0" hangingPunct="1">
        <a:defRPr sz="1799" kern="1200">
          <a:solidFill>
            <a:schemeClr val="tx1"/>
          </a:solidFill>
          <a:latin typeface="+mn-lt"/>
          <a:ea typeface="+mn-ea"/>
          <a:cs typeface="+mn-cs"/>
        </a:defRPr>
      </a:lvl3pPr>
      <a:lvl4pPr marL="1371189" algn="l" defTabSz="457063" rtl="0" eaLnBrk="1" latinLnBrk="0" hangingPunct="1">
        <a:defRPr sz="1799" kern="1200">
          <a:solidFill>
            <a:schemeClr val="tx1"/>
          </a:solidFill>
          <a:latin typeface="+mn-lt"/>
          <a:ea typeface="+mn-ea"/>
          <a:cs typeface="+mn-cs"/>
        </a:defRPr>
      </a:lvl4pPr>
      <a:lvl5pPr marL="1828251" algn="l" defTabSz="457063" rtl="0" eaLnBrk="1" latinLnBrk="0" hangingPunct="1">
        <a:defRPr sz="1799" kern="1200">
          <a:solidFill>
            <a:schemeClr val="tx1"/>
          </a:solidFill>
          <a:latin typeface="+mn-lt"/>
          <a:ea typeface="+mn-ea"/>
          <a:cs typeface="+mn-cs"/>
        </a:defRPr>
      </a:lvl5pPr>
      <a:lvl6pPr marL="2285314" algn="l" defTabSz="457063" rtl="0" eaLnBrk="1" latinLnBrk="0" hangingPunct="1">
        <a:defRPr sz="1799" kern="1200">
          <a:solidFill>
            <a:schemeClr val="tx1"/>
          </a:solidFill>
          <a:latin typeface="+mn-lt"/>
          <a:ea typeface="+mn-ea"/>
          <a:cs typeface="+mn-cs"/>
        </a:defRPr>
      </a:lvl6pPr>
      <a:lvl7pPr marL="2742377" algn="l" defTabSz="457063" rtl="0" eaLnBrk="1" latinLnBrk="0" hangingPunct="1">
        <a:defRPr sz="1799" kern="1200">
          <a:solidFill>
            <a:schemeClr val="tx1"/>
          </a:solidFill>
          <a:latin typeface="+mn-lt"/>
          <a:ea typeface="+mn-ea"/>
          <a:cs typeface="+mn-cs"/>
        </a:defRPr>
      </a:lvl7pPr>
      <a:lvl8pPr marL="3199440" algn="l" defTabSz="457063" rtl="0" eaLnBrk="1" latinLnBrk="0" hangingPunct="1">
        <a:defRPr sz="1799" kern="1200">
          <a:solidFill>
            <a:schemeClr val="tx1"/>
          </a:solidFill>
          <a:latin typeface="+mn-lt"/>
          <a:ea typeface="+mn-ea"/>
          <a:cs typeface="+mn-cs"/>
        </a:defRPr>
      </a:lvl8pPr>
      <a:lvl9pPr marL="3656503" algn="l" defTabSz="457063" rtl="0" eaLnBrk="1" latinLnBrk="0" hangingPunct="1">
        <a:defRPr sz="179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solidFill>
                  <a:schemeClr val="accent2">
                    <a:lumMod val="20000"/>
                    <a:lumOff val="80000"/>
                  </a:schemeClr>
                </a:solidFill>
              </a:rPr>
              <a:t>Maintaining a Framework for Practice ECHC4002</a:t>
            </a:r>
            <a:endParaRPr lang="en-US" dirty="0">
              <a:solidFill>
                <a:schemeClr val="accent2">
                  <a:lumMod val="20000"/>
                  <a:lumOff val="80000"/>
                </a:schemeClr>
              </a:solidFill>
            </a:endParaRPr>
          </a:p>
        </p:txBody>
      </p:sp>
      <p:sp>
        <p:nvSpPr>
          <p:cNvPr id="3" name="Subtitle 2"/>
          <p:cNvSpPr>
            <a:spLocks noGrp="1"/>
          </p:cNvSpPr>
          <p:nvPr>
            <p:ph type="subTitle" idx="1"/>
          </p:nvPr>
        </p:nvSpPr>
        <p:spPr/>
        <p:txBody>
          <a:bodyPr/>
          <a:lstStyle/>
          <a:p>
            <a:r>
              <a:rPr lang="en-US" dirty="0" smtClean="0"/>
              <a:t>Module Leader: Andrea Williams</a:t>
            </a:r>
            <a:endParaRPr lang="en-US" dirty="0"/>
          </a:p>
        </p:txBody>
      </p:sp>
    </p:spTree>
    <p:extLst>
      <p:ext uri="{BB962C8B-B14F-4D97-AF65-F5344CB8AC3E}">
        <p14:creationId xmlns:p14="http://schemas.microsoft.com/office/powerpoint/2010/main" val="3198176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2004" y="-171399"/>
            <a:ext cx="8136904" cy="2016224"/>
          </a:xfrm>
        </p:spPr>
        <p:txBody>
          <a:bodyPr>
            <a:normAutofit/>
          </a:bodyPr>
          <a:lstStyle/>
          <a:p>
            <a:pPr algn="ctr"/>
            <a:r>
              <a:rPr lang="en-GB" sz="2800" b="1" dirty="0"/>
              <a:t/>
            </a:r>
            <a:br>
              <a:rPr lang="en-GB" sz="2800" b="1" dirty="0"/>
            </a:br>
            <a:r>
              <a:rPr lang="en-GB" sz="2800" b="1" dirty="0"/>
              <a:t/>
            </a:r>
            <a:br>
              <a:rPr lang="en-GB" sz="2800" b="1" dirty="0"/>
            </a:br>
            <a:r>
              <a:rPr lang="en-GB" sz="2800" b="1" dirty="0"/>
              <a:t/>
            </a:r>
            <a:br>
              <a:rPr lang="en-GB" sz="2800" b="1" dirty="0"/>
            </a:br>
            <a:r>
              <a:rPr lang="en-GB" sz="4000" b="1" dirty="0" smtClean="0">
                <a:latin typeface="+mn-lt"/>
              </a:rPr>
              <a:t>Andrea </a:t>
            </a:r>
            <a:r>
              <a:rPr lang="en-GB" sz="4000" b="1" dirty="0">
                <a:latin typeface="+mn-lt"/>
              </a:rPr>
              <a:t>Williams</a:t>
            </a:r>
          </a:p>
        </p:txBody>
      </p:sp>
      <p:sp>
        <p:nvSpPr>
          <p:cNvPr id="3" name="Content Placeholder 2"/>
          <p:cNvSpPr>
            <a:spLocks noGrp="1"/>
          </p:cNvSpPr>
          <p:nvPr>
            <p:ph idx="1"/>
          </p:nvPr>
        </p:nvSpPr>
        <p:spPr>
          <a:xfrm>
            <a:off x="621804" y="1556792"/>
            <a:ext cx="11017224" cy="4752528"/>
          </a:xfrm>
        </p:spPr>
        <p:txBody>
          <a:bodyPr>
            <a:normAutofit/>
          </a:bodyPr>
          <a:lstStyle/>
          <a:p>
            <a:pPr marL="0" indent="0" algn="ctr">
              <a:buNone/>
            </a:pPr>
            <a:endParaRPr lang="en-GB" sz="3200" b="1" dirty="0"/>
          </a:p>
          <a:p>
            <a:pPr marL="0" indent="0" algn="ctr">
              <a:buNone/>
            </a:pPr>
            <a:r>
              <a:rPr lang="en-GB" sz="4600" b="1" dirty="0" smtClean="0"/>
              <a:t>Contact </a:t>
            </a:r>
            <a:r>
              <a:rPr lang="en-GB" sz="4600" b="1" dirty="0"/>
              <a:t>details</a:t>
            </a:r>
            <a:r>
              <a:rPr lang="en-GB" sz="4600" b="1" dirty="0" smtClean="0"/>
              <a:t>:</a:t>
            </a:r>
            <a:endParaRPr lang="en-GB" sz="4600" b="1" dirty="0"/>
          </a:p>
          <a:p>
            <a:pPr marL="0" indent="0" algn="ctr">
              <a:buNone/>
            </a:pPr>
            <a:r>
              <a:rPr lang="en-GB" sz="4600" b="1" dirty="0"/>
              <a:t>email:</a:t>
            </a:r>
          </a:p>
          <a:p>
            <a:pPr marL="0" indent="0" algn="ctr">
              <a:buNone/>
            </a:pPr>
            <a:r>
              <a:rPr lang="en-GB" sz="4600" b="1" dirty="0"/>
              <a:t>andrea.williams@uwtsd.ac.uk</a:t>
            </a:r>
          </a:p>
          <a:p>
            <a:pPr marL="0" indent="0" algn="ctr">
              <a:buNone/>
            </a:pPr>
            <a:r>
              <a:rPr lang="en-GB" sz="4600" b="1" dirty="0"/>
              <a:t>Tel: 01792 482057</a:t>
            </a:r>
          </a:p>
        </p:txBody>
      </p:sp>
    </p:spTree>
    <p:extLst>
      <p:ext uri="{BB962C8B-B14F-4D97-AF65-F5344CB8AC3E}">
        <p14:creationId xmlns:p14="http://schemas.microsoft.com/office/powerpoint/2010/main" val="232249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813" y="381000"/>
            <a:ext cx="9601200" cy="887760"/>
          </a:xfrm>
        </p:spPr>
        <p:txBody>
          <a:bodyPr/>
          <a:lstStyle/>
          <a:p>
            <a:r>
              <a:rPr lang="en-GB" dirty="0" smtClean="0"/>
              <a:t>Semester Two 2019</a:t>
            </a:r>
            <a:endParaRPr lang="en-GB" dirty="0"/>
          </a:p>
        </p:txBody>
      </p:sp>
      <p:sp>
        <p:nvSpPr>
          <p:cNvPr id="3" name="Content Placeholder 2"/>
          <p:cNvSpPr>
            <a:spLocks noGrp="1"/>
          </p:cNvSpPr>
          <p:nvPr>
            <p:ph idx="1"/>
          </p:nvPr>
        </p:nvSpPr>
        <p:spPr>
          <a:xfrm>
            <a:off x="1293813" y="1628800"/>
            <a:ext cx="10489231" cy="5112568"/>
          </a:xfrm>
        </p:spPr>
        <p:txBody>
          <a:bodyPr>
            <a:normAutofit/>
          </a:bodyPr>
          <a:lstStyle/>
          <a:p>
            <a:pPr>
              <a:buFont typeface="Wingdings" panose="05000000000000000000" pitchFamily="2" charset="2"/>
              <a:buChar char="v"/>
            </a:pPr>
            <a:r>
              <a:rPr lang="en-GB" sz="4000" dirty="0" smtClean="0"/>
              <a:t>Easter </a:t>
            </a:r>
            <a:r>
              <a:rPr lang="en-GB" sz="4000" dirty="0"/>
              <a:t>Break:       </a:t>
            </a:r>
            <a:r>
              <a:rPr lang="en-GB" sz="4000" dirty="0" smtClean="0"/>
              <a:t>8</a:t>
            </a:r>
            <a:r>
              <a:rPr lang="en-GB" sz="4000" baseline="30000" dirty="0" smtClean="0"/>
              <a:t>th</a:t>
            </a:r>
            <a:r>
              <a:rPr lang="en-GB" sz="4000" dirty="0" smtClean="0"/>
              <a:t>-26th </a:t>
            </a:r>
            <a:r>
              <a:rPr lang="en-GB" sz="4000" dirty="0"/>
              <a:t>April </a:t>
            </a:r>
            <a:r>
              <a:rPr lang="en-GB" sz="4000" dirty="0" smtClean="0"/>
              <a:t>2019</a:t>
            </a:r>
            <a:endParaRPr lang="en-GB" sz="4000" dirty="0"/>
          </a:p>
          <a:p>
            <a:pPr>
              <a:buFont typeface="Wingdings" panose="05000000000000000000" pitchFamily="2" charset="2"/>
              <a:buChar char="v"/>
            </a:pPr>
            <a:r>
              <a:rPr lang="en-GB" sz="4000" dirty="0" smtClean="0"/>
              <a:t>Assessment Component </a:t>
            </a:r>
            <a:r>
              <a:rPr lang="en-GB" sz="4000" dirty="0"/>
              <a:t>Two:    </a:t>
            </a:r>
            <a:endParaRPr lang="en-GB" sz="4000" dirty="0" smtClean="0"/>
          </a:p>
          <a:p>
            <a:pPr>
              <a:buFont typeface="Wingdings" panose="05000000000000000000" pitchFamily="2" charset="2"/>
              <a:buChar char="v"/>
            </a:pPr>
            <a:r>
              <a:rPr lang="en-GB" sz="4000" dirty="0" smtClean="0"/>
              <a:t>Submission: Thursday, 2</a:t>
            </a:r>
            <a:r>
              <a:rPr lang="en-GB" sz="4000" baseline="30000" dirty="0" smtClean="0"/>
              <a:t>nd</a:t>
            </a:r>
            <a:r>
              <a:rPr lang="en-GB" sz="4000" dirty="0" smtClean="0"/>
              <a:t>May 2019, 08:00</a:t>
            </a:r>
          </a:p>
          <a:p>
            <a:pPr marL="0" indent="0">
              <a:buNone/>
            </a:pPr>
            <a:endParaRPr lang="en-GB" sz="4000" dirty="0"/>
          </a:p>
          <a:p>
            <a:pPr marL="0" indent="0">
              <a:buNone/>
            </a:pPr>
            <a:endParaRPr lang="en-GB" sz="4000" dirty="0"/>
          </a:p>
          <a:p>
            <a:pPr>
              <a:buFont typeface="Wingdings" panose="05000000000000000000" pitchFamily="2" charset="2"/>
              <a:buChar char="v"/>
            </a:pPr>
            <a:endParaRPr lang="en-GB" dirty="0">
              <a:solidFill>
                <a:schemeClr val="accent6">
                  <a:lumMod val="50000"/>
                </a:schemeClr>
              </a:solidFill>
            </a:endParaRPr>
          </a:p>
        </p:txBody>
      </p:sp>
    </p:spTree>
    <p:extLst>
      <p:ext uri="{BB962C8B-B14F-4D97-AF65-F5344CB8AC3E}">
        <p14:creationId xmlns:p14="http://schemas.microsoft.com/office/powerpoint/2010/main" val="35030116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Learning Outcomes</a:t>
            </a:r>
            <a:endParaRPr lang="en-GB" b="1" dirty="0"/>
          </a:p>
        </p:txBody>
      </p:sp>
      <p:sp>
        <p:nvSpPr>
          <p:cNvPr id="3" name="Content Placeholder 2"/>
          <p:cNvSpPr>
            <a:spLocks noGrp="1"/>
          </p:cNvSpPr>
          <p:nvPr>
            <p:ph idx="1"/>
          </p:nvPr>
        </p:nvSpPr>
        <p:spPr>
          <a:xfrm>
            <a:off x="1119845" y="1883624"/>
            <a:ext cx="8944211" cy="4195481"/>
          </a:xfrm>
        </p:spPr>
        <p:txBody>
          <a:bodyPr>
            <a:normAutofit lnSpcReduction="10000"/>
          </a:bodyPr>
          <a:lstStyle/>
          <a:p>
            <a:pPr marL="0" indent="0">
              <a:buNone/>
            </a:pPr>
            <a:r>
              <a:rPr lang="en-US" dirty="0"/>
              <a:t>Upon the successful completion of this module, the student should be able to demonstrate the ability to:</a:t>
            </a:r>
            <a:endParaRPr lang="en-GB" dirty="0"/>
          </a:p>
          <a:p>
            <a:pPr lvl="0">
              <a:buFont typeface="Wingdings" panose="05000000000000000000" pitchFamily="2" charset="2"/>
              <a:buChar char="v"/>
            </a:pPr>
            <a:r>
              <a:rPr lang="en-US" dirty="0"/>
              <a:t>Demonstrate adherence to the ethical principles that underpin counselling and psychotherapy.</a:t>
            </a:r>
            <a:endParaRPr lang="en-GB" dirty="0"/>
          </a:p>
          <a:p>
            <a:pPr lvl="0">
              <a:buFont typeface="Wingdings" panose="05000000000000000000" pitchFamily="2" charset="2"/>
              <a:buChar char="v"/>
            </a:pPr>
            <a:r>
              <a:rPr lang="en-US" b="1" dirty="0"/>
              <a:t>Integrate into practice legal, professional and </a:t>
            </a:r>
            <a:r>
              <a:rPr lang="en-US" b="1" dirty="0" err="1"/>
              <a:t>organisational</a:t>
            </a:r>
            <a:r>
              <a:rPr lang="en-US" b="1" dirty="0"/>
              <a:t> requirements pertaining to equal opportunities, diversity and anti-discrimination.</a:t>
            </a:r>
            <a:endParaRPr lang="en-GB" b="1" dirty="0"/>
          </a:p>
          <a:p>
            <a:pPr lvl="0">
              <a:buFont typeface="Wingdings" panose="05000000000000000000" pitchFamily="2" charset="2"/>
              <a:buChar char="v"/>
            </a:pPr>
            <a:r>
              <a:rPr lang="en-US" b="1" dirty="0"/>
              <a:t>Demonstrate an understanding of the role of supervision as an essential aspect of clinical practice.</a:t>
            </a:r>
            <a:endParaRPr lang="en-GB" b="1" dirty="0"/>
          </a:p>
          <a:p>
            <a:pPr lvl="0">
              <a:buFont typeface="Wingdings" panose="05000000000000000000" pitchFamily="2" charset="2"/>
              <a:buChar char="v"/>
            </a:pPr>
            <a:r>
              <a:rPr lang="en-GB" b="1" dirty="0"/>
              <a:t>Assess the components which underpin therapeutic alliances, which may include client motivation, commitment to the therapeutic process and contractual arrangements.</a:t>
            </a:r>
          </a:p>
          <a:p>
            <a:pPr>
              <a:buFont typeface="Wingdings" panose="05000000000000000000" pitchFamily="2" charset="2"/>
              <a:buChar char="v"/>
            </a:pPr>
            <a:endParaRPr lang="en-GB" dirty="0"/>
          </a:p>
        </p:txBody>
      </p:sp>
    </p:spTree>
    <p:extLst>
      <p:ext uri="{BB962C8B-B14F-4D97-AF65-F5344CB8AC3E}">
        <p14:creationId xmlns:p14="http://schemas.microsoft.com/office/powerpoint/2010/main" val="3856501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cs typeface="Arial" panose="020B0604020202020204" pitchFamily="34" charset="0"/>
              </a:rPr>
              <a:t>Assessment Component Two</a:t>
            </a:r>
            <a:endParaRPr lang="en-GB" dirty="0">
              <a:cs typeface="Arial" panose="020B0604020202020204" pitchFamily="34" charset="0"/>
            </a:endParaRPr>
          </a:p>
        </p:txBody>
      </p:sp>
      <p:sp>
        <p:nvSpPr>
          <p:cNvPr id="3" name="Content Placeholder 2"/>
          <p:cNvSpPr>
            <a:spLocks noGrp="1"/>
          </p:cNvSpPr>
          <p:nvPr>
            <p:ph idx="1"/>
          </p:nvPr>
        </p:nvSpPr>
        <p:spPr>
          <a:xfrm>
            <a:off x="1293813" y="1700808"/>
            <a:ext cx="9350253" cy="4896544"/>
          </a:xfrm>
        </p:spPr>
        <p:txBody>
          <a:bodyPr>
            <a:noAutofit/>
          </a:bodyPr>
          <a:lstStyle/>
          <a:p>
            <a:r>
              <a:rPr lang="en-GB" b="1" dirty="0"/>
              <a:t>Assessment Task</a:t>
            </a:r>
            <a:r>
              <a:rPr lang="en-GB" b="1" dirty="0" smtClean="0"/>
              <a:t>:</a:t>
            </a:r>
            <a:endParaRPr lang="en-GB" dirty="0"/>
          </a:p>
          <a:p>
            <a:r>
              <a:rPr lang="en-GB" dirty="0"/>
              <a:t>Assessment Component 2 - 50% Oral Presentation (15 Minutes): </a:t>
            </a:r>
          </a:p>
          <a:p>
            <a:r>
              <a:rPr lang="en-GB" dirty="0"/>
              <a:t>‘</a:t>
            </a:r>
            <a:r>
              <a:rPr lang="en-GB" b="1" dirty="0"/>
              <a:t>Identify a case scenario </a:t>
            </a:r>
            <a:r>
              <a:rPr lang="en-GB" dirty="0"/>
              <a:t>and consider the </a:t>
            </a:r>
            <a:r>
              <a:rPr lang="en-GB" b="1" dirty="0"/>
              <a:t>emotional impact of discrimination </a:t>
            </a:r>
            <a:r>
              <a:rPr lang="en-GB" dirty="0"/>
              <a:t>on a particular client group. Demonstrate an understanding of </a:t>
            </a:r>
            <a:r>
              <a:rPr lang="en-GB" b="1" i="1" dirty="0"/>
              <a:t>legal, professional and organisational requirements pertaining to equal opportunities, d</a:t>
            </a:r>
            <a:r>
              <a:rPr lang="en-GB" i="1" dirty="0"/>
              <a:t>iversity and anti-discriminatory practice’. </a:t>
            </a:r>
            <a:endParaRPr lang="en-GB" i="1" dirty="0" smtClean="0"/>
          </a:p>
          <a:p>
            <a:r>
              <a:rPr lang="en-GB" i="1" dirty="0" smtClean="0"/>
              <a:t>Submission: 2</a:t>
            </a:r>
            <a:r>
              <a:rPr lang="en-GB" i="1" baseline="30000" dirty="0" smtClean="0"/>
              <a:t>nd</a:t>
            </a:r>
            <a:r>
              <a:rPr lang="en-GB" i="1" dirty="0" smtClean="0"/>
              <a:t> May 2019, 08:00</a:t>
            </a:r>
            <a:endParaRPr lang="en-GB" dirty="0"/>
          </a:p>
          <a:p>
            <a:pPr marL="0" indent="0">
              <a:buNone/>
            </a:pPr>
            <a:endParaRPr lang="en-GB" dirty="0">
              <a:latin typeface="+mj-lt"/>
              <a:cs typeface="Arial" panose="020B0604020202020204" pitchFamily="34" charset="0"/>
            </a:endParaRPr>
          </a:p>
        </p:txBody>
      </p:sp>
    </p:spTree>
    <p:extLst>
      <p:ext uri="{BB962C8B-B14F-4D97-AF65-F5344CB8AC3E}">
        <p14:creationId xmlns:p14="http://schemas.microsoft.com/office/powerpoint/2010/main" val="3145323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Points to Consider</a:t>
            </a:r>
            <a:endParaRPr lang="en-GB" dirty="0"/>
          </a:p>
        </p:txBody>
      </p:sp>
      <p:sp>
        <p:nvSpPr>
          <p:cNvPr id="3" name="Content Placeholder 2"/>
          <p:cNvSpPr>
            <a:spLocks noGrp="1"/>
          </p:cNvSpPr>
          <p:nvPr>
            <p:ph idx="1"/>
          </p:nvPr>
        </p:nvSpPr>
        <p:spPr>
          <a:xfrm>
            <a:off x="1103025" y="1556793"/>
            <a:ext cx="8944211" cy="4691608"/>
          </a:xfrm>
        </p:spPr>
        <p:txBody>
          <a:bodyPr>
            <a:normAutofit lnSpcReduction="10000"/>
          </a:bodyPr>
          <a:lstStyle/>
          <a:p>
            <a:r>
              <a:rPr lang="en-GB" dirty="0" smtClean="0"/>
              <a:t>Reflecting on your voluntary work experience to date, </a:t>
            </a:r>
            <a:r>
              <a:rPr lang="en-GB" dirty="0"/>
              <a:t>Identify a case scenario </a:t>
            </a:r>
            <a:r>
              <a:rPr lang="en-GB" dirty="0" smtClean="0"/>
              <a:t>or particular client group that you work with or might like to work with in the future</a:t>
            </a:r>
          </a:p>
          <a:p>
            <a:r>
              <a:rPr lang="en-GB" dirty="0" smtClean="0"/>
              <a:t>Consider legal context, current legislation, ethical, professional </a:t>
            </a:r>
            <a:r>
              <a:rPr lang="en-GB" dirty="0"/>
              <a:t>and organisational </a:t>
            </a:r>
            <a:r>
              <a:rPr lang="en-GB" dirty="0" smtClean="0"/>
              <a:t>requirements, such as Government and organisation policies and procedures </a:t>
            </a:r>
            <a:r>
              <a:rPr lang="en-GB" dirty="0"/>
              <a:t>pertaining to equal opportunities, diversity and </a:t>
            </a:r>
            <a:r>
              <a:rPr lang="en-GB" dirty="0" smtClean="0"/>
              <a:t>anti-discriminatory practice.</a:t>
            </a:r>
          </a:p>
          <a:p>
            <a:r>
              <a:rPr lang="en-GB" dirty="0"/>
              <a:t>Reflect on your own morals, values and beliefs and </a:t>
            </a:r>
            <a:r>
              <a:rPr lang="en-GB" dirty="0" smtClean="0"/>
              <a:t>consider the </a:t>
            </a:r>
            <a:r>
              <a:rPr lang="en-GB" dirty="0"/>
              <a:t>emotional impact of discrimination, </a:t>
            </a:r>
          </a:p>
          <a:p>
            <a:r>
              <a:rPr lang="en-GB" dirty="0" smtClean="0"/>
              <a:t>Consider the </a:t>
            </a:r>
            <a:r>
              <a:rPr lang="en-GB" dirty="0"/>
              <a:t>role of supervision as an essential aspect of </a:t>
            </a:r>
            <a:r>
              <a:rPr lang="en-GB" dirty="0" smtClean="0"/>
              <a:t>working with clients.</a:t>
            </a:r>
          </a:p>
          <a:p>
            <a:r>
              <a:rPr lang="en-GB" dirty="0" smtClean="0"/>
              <a:t>You may also consider aspects of the client-practitioner relationship, </a:t>
            </a:r>
            <a:r>
              <a:rPr lang="en-GB" dirty="0"/>
              <a:t>client motivation, commitment to the therapeutic process and contractual arrangements</a:t>
            </a:r>
          </a:p>
        </p:txBody>
      </p:sp>
    </p:spTree>
    <p:extLst>
      <p:ext uri="{BB962C8B-B14F-4D97-AF65-F5344CB8AC3E}">
        <p14:creationId xmlns:p14="http://schemas.microsoft.com/office/powerpoint/2010/main" val="1917521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Points to Consider</a:t>
            </a:r>
            <a:endParaRPr lang="en-GB" dirty="0"/>
          </a:p>
        </p:txBody>
      </p:sp>
      <p:sp>
        <p:nvSpPr>
          <p:cNvPr id="3" name="Content Placeholder 2"/>
          <p:cNvSpPr>
            <a:spLocks noGrp="1"/>
          </p:cNvSpPr>
          <p:nvPr>
            <p:ph idx="1"/>
          </p:nvPr>
        </p:nvSpPr>
        <p:spPr>
          <a:xfrm>
            <a:off x="1103025" y="1556793"/>
            <a:ext cx="8944211" cy="4691608"/>
          </a:xfrm>
        </p:spPr>
        <p:txBody>
          <a:bodyPr>
            <a:normAutofit/>
          </a:bodyPr>
          <a:lstStyle/>
          <a:p>
            <a:r>
              <a:rPr lang="en-GB" dirty="0"/>
              <a:t>Current Government initiatives </a:t>
            </a:r>
            <a:r>
              <a:rPr lang="en-GB" dirty="0" smtClean="0"/>
              <a:t>and legislation.  Equality Act (2010) </a:t>
            </a:r>
            <a:r>
              <a:rPr lang="en-GB" dirty="0"/>
              <a:t>Together for Mental Health, Mental Health Measures (2010), Wellbeing of Future Generations </a:t>
            </a:r>
            <a:r>
              <a:rPr lang="en-GB" dirty="0" smtClean="0"/>
              <a:t>Act (2015)</a:t>
            </a:r>
            <a:endParaRPr lang="en-GB" dirty="0"/>
          </a:p>
          <a:p>
            <a:r>
              <a:rPr lang="en-GB" dirty="0" smtClean="0"/>
              <a:t>Consider </a:t>
            </a:r>
            <a:r>
              <a:rPr lang="en-GB" dirty="0"/>
              <a:t>a text or information surrounding your topic area,  find out what it is all about. Analyse it….break it down into its separate parts, look in depth at each of those parts, using supportive arguments and evidence for what you are saying and discuss how they relate to each other. </a:t>
            </a:r>
          </a:p>
          <a:p>
            <a:r>
              <a:rPr lang="en-GB" dirty="0"/>
              <a:t>Evaluate, find evidence from a range of sources that agree with it and contradict or challenge it. </a:t>
            </a:r>
            <a:r>
              <a:rPr lang="en-GB" dirty="0" smtClean="0"/>
              <a:t> At </a:t>
            </a:r>
            <a:r>
              <a:rPr lang="en-GB" dirty="0"/>
              <a:t>the end your conclusion will highlight again the important elements and justify your final conclusion.</a:t>
            </a:r>
          </a:p>
          <a:p>
            <a:endParaRPr lang="en-GB" dirty="0"/>
          </a:p>
        </p:txBody>
      </p:sp>
    </p:spTree>
    <p:extLst>
      <p:ext uri="{BB962C8B-B14F-4D97-AF65-F5344CB8AC3E}">
        <p14:creationId xmlns:p14="http://schemas.microsoft.com/office/powerpoint/2010/main" val="2300302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5" name="Oval Callout 4"/>
          <p:cNvSpPr/>
          <p:nvPr/>
        </p:nvSpPr>
        <p:spPr>
          <a:xfrm>
            <a:off x="2458008" y="1393237"/>
            <a:ext cx="7272808" cy="3456384"/>
          </a:xfrm>
          <a:prstGeom prst="wedgeEllipseCallou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bg2">
                    <a:lumMod val="75000"/>
                  </a:schemeClr>
                </a:solidFill>
              </a:rPr>
              <a:t>What makes a good power point presentation?</a:t>
            </a:r>
          </a:p>
        </p:txBody>
      </p:sp>
    </p:spTree>
    <p:extLst>
      <p:ext uri="{BB962C8B-B14F-4D97-AF65-F5344CB8AC3E}">
        <p14:creationId xmlns:p14="http://schemas.microsoft.com/office/powerpoint/2010/main" val="3386843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1855" y="260648"/>
            <a:ext cx="7125113" cy="1339551"/>
          </a:xfrm>
        </p:spPr>
        <p:txBody>
          <a:bodyPr/>
          <a:lstStyle/>
          <a:p>
            <a:pPr algn="ctr"/>
            <a:r>
              <a:rPr lang="en-GB" dirty="0">
                <a:solidFill>
                  <a:schemeClr val="accent5">
                    <a:lumMod val="20000"/>
                    <a:lumOff val="80000"/>
                  </a:schemeClr>
                </a:solidFill>
              </a:rPr>
              <a:t>Effective Communication</a:t>
            </a:r>
          </a:p>
        </p:txBody>
      </p:sp>
      <p:sp>
        <p:nvSpPr>
          <p:cNvPr id="3" name="Content Placeholder 2"/>
          <p:cNvSpPr>
            <a:spLocks noGrp="1"/>
          </p:cNvSpPr>
          <p:nvPr>
            <p:ph idx="1"/>
          </p:nvPr>
        </p:nvSpPr>
        <p:spPr>
          <a:xfrm>
            <a:off x="1989956" y="1124744"/>
            <a:ext cx="8208912" cy="5112568"/>
          </a:xfrm>
        </p:spPr>
        <p:txBody>
          <a:bodyPr>
            <a:noAutofit/>
          </a:bodyPr>
          <a:lstStyle/>
          <a:p>
            <a:pPr>
              <a:buFont typeface="Wingdings" panose="05000000000000000000" pitchFamily="2" charset="2"/>
              <a:buChar char="v"/>
            </a:pPr>
            <a:endParaRPr lang="en-GB" sz="2400" dirty="0">
              <a:solidFill>
                <a:schemeClr val="accent4">
                  <a:lumMod val="50000"/>
                </a:schemeClr>
              </a:solidFill>
              <a:latin typeface="Californian FB" panose="0207040306080B030204" pitchFamily="18" charset="0"/>
            </a:endParaRPr>
          </a:p>
          <a:p>
            <a:pPr>
              <a:buFont typeface="Wingdings" panose="05000000000000000000" pitchFamily="2" charset="2"/>
              <a:buChar char="v"/>
            </a:pPr>
            <a:r>
              <a:rPr lang="en-GB" sz="2000" dirty="0" smtClean="0">
                <a:solidFill>
                  <a:schemeClr val="accent5">
                    <a:lumMod val="20000"/>
                    <a:lumOff val="80000"/>
                  </a:schemeClr>
                </a:solidFill>
              </a:rPr>
              <a:t>Relaxed </a:t>
            </a:r>
            <a:r>
              <a:rPr lang="en-GB" sz="2000" dirty="0">
                <a:solidFill>
                  <a:schemeClr val="accent5">
                    <a:lumMod val="20000"/>
                    <a:lumOff val="80000"/>
                  </a:schemeClr>
                </a:solidFill>
              </a:rPr>
              <a:t>Body language – wear comfortable clothes and shoes</a:t>
            </a:r>
          </a:p>
          <a:p>
            <a:pPr>
              <a:buFont typeface="Wingdings" panose="05000000000000000000" pitchFamily="2" charset="2"/>
              <a:buChar char="v"/>
            </a:pPr>
            <a:r>
              <a:rPr lang="en-GB" sz="2000" dirty="0">
                <a:solidFill>
                  <a:schemeClr val="accent5">
                    <a:lumMod val="20000"/>
                    <a:lumOff val="80000"/>
                  </a:schemeClr>
                </a:solidFill>
              </a:rPr>
              <a:t>Eye contact – Engage with your audience – and smile </a:t>
            </a:r>
            <a:r>
              <a:rPr lang="en-GB" sz="2000" dirty="0">
                <a:solidFill>
                  <a:schemeClr val="accent5">
                    <a:lumMod val="20000"/>
                    <a:lumOff val="80000"/>
                  </a:schemeClr>
                </a:solidFill>
                <a:sym typeface="Wingdings" panose="05000000000000000000" pitchFamily="2" charset="2"/>
              </a:rPr>
              <a:t> smiling actually releases helpful 'happy' chemicals into your nervous system, and makes you feel good.</a:t>
            </a:r>
          </a:p>
          <a:p>
            <a:pPr>
              <a:buFont typeface="Wingdings" panose="05000000000000000000" pitchFamily="2" charset="2"/>
              <a:buChar char="v"/>
            </a:pPr>
            <a:r>
              <a:rPr lang="en-GB" sz="2000" dirty="0">
                <a:solidFill>
                  <a:schemeClr val="accent5">
                    <a:lumMod val="20000"/>
                    <a:lumOff val="80000"/>
                  </a:schemeClr>
                </a:solidFill>
              </a:rPr>
              <a:t>Clear voice - use of inflections within your voice, so that it is not monotone.</a:t>
            </a:r>
            <a:endParaRPr lang="en-GB" sz="2000" dirty="0">
              <a:solidFill>
                <a:schemeClr val="accent5">
                  <a:lumMod val="20000"/>
                  <a:lumOff val="80000"/>
                </a:schemeClr>
              </a:solidFill>
              <a:sym typeface="Wingdings" panose="05000000000000000000" pitchFamily="2" charset="2"/>
            </a:endParaRPr>
          </a:p>
          <a:p>
            <a:pPr>
              <a:buFont typeface="Wingdings" panose="05000000000000000000" pitchFamily="2" charset="2"/>
              <a:buChar char="v"/>
            </a:pPr>
            <a:r>
              <a:rPr lang="en-GB" sz="2000" dirty="0">
                <a:solidFill>
                  <a:schemeClr val="accent5">
                    <a:lumMod val="20000"/>
                    <a:lumOff val="80000"/>
                  </a:schemeClr>
                </a:solidFill>
                <a:sym typeface="Wingdings" panose="05000000000000000000" pitchFamily="2" charset="2"/>
              </a:rPr>
              <a:t>Move around rather than standing rigid</a:t>
            </a:r>
          </a:p>
          <a:p>
            <a:pPr>
              <a:buFont typeface="Wingdings" panose="05000000000000000000" pitchFamily="2" charset="2"/>
              <a:buChar char="v"/>
            </a:pPr>
            <a:r>
              <a:rPr lang="en-GB" sz="2000" dirty="0">
                <a:solidFill>
                  <a:schemeClr val="accent5">
                    <a:lumMod val="20000"/>
                    <a:lumOff val="80000"/>
                  </a:schemeClr>
                </a:solidFill>
                <a:sym typeface="Wingdings" panose="05000000000000000000" pitchFamily="2" charset="2"/>
              </a:rPr>
              <a:t>BREATHE</a:t>
            </a:r>
          </a:p>
          <a:p>
            <a:pPr>
              <a:buFont typeface="Wingdings" panose="05000000000000000000" pitchFamily="2" charset="2"/>
              <a:buChar char="v"/>
            </a:pPr>
            <a:r>
              <a:rPr lang="en-GB" sz="2000" dirty="0">
                <a:solidFill>
                  <a:schemeClr val="accent5">
                    <a:lumMod val="20000"/>
                    <a:lumOff val="80000"/>
                  </a:schemeClr>
                </a:solidFill>
                <a:sym typeface="Wingdings" panose="05000000000000000000" pitchFamily="2" charset="2"/>
              </a:rPr>
              <a:t>Mindfulness – remember this is your moment, don’t waste it worrying about what you should have done or what people are thinking. Make the most of your moment make it count</a:t>
            </a:r>
          </a:p>
          <a:p>
            <a:pPr>
              <a:buFont typeface="Wingdings" panose="05000000000000000000" pitchFamily="2" charset="2"/>
              <a:buChar char="v"/>
            </a:pPr>
            <a:endParaRPr lang="en-GB" sz="2000" dirty="0">
              <a:solidFill>
                <a:schemeClr val="bg2">
                  <a:lumMod val="10000"/>
                </a:schemeClr>
              </a:solidFill>
              <a:sym typeface="Wingdings" panose="05000000000000000000" pitchFamily="2" charset="2"/>
            </a:endParaRPr>
          </a:p>
          <a:p>
            <a:pPr>
              <a:buFont typeface="Wingdings" panose="05000000000000000000" pitchFamily="2" charset="2"/>
              <a:buChar char="v"/>
            </a:pPr>
            <a:endParaRPr lang="en-GB" sz="2000" dirty="0">
              <a:solidFill>
                <a:schemeClr val="bg2">
                  <a:lumMod val="10000"/>
                </a:schemeClr>
              </a:solidFill>
            </a:endParaRPr>
          </a:p>
        </p:txBody>
      </p:sp>
    </p:spTree>
    <p:extLst>
      <p:ext uri="{BB962C8B-B14F-4D97-AF65-F5344CB8AC3E}">
        <p14:creationId xmlns:p14="http://schemas.microsoft.com/office/powerpoint/2010/main" val="1149834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accent5">
                    <a:lumMod val="20000"/>
                    <a:lumOff val="80000"/>
                  </a:schemeClr>
                </a:solidFill>
              </a:rPr>
              <a:t>Be Positive</a:t>
            </a:r>
            <a:endParaRPr lang="en-GB" dirty="0">
              <a:solidFill>
                <a:schemeClr val="accent5">
                  <a:lumMod val="20000"/>
                  <a:lumOff val="80000"/>
                </a:schemeClr>
              </a:solidFill>
            </a:endParaRPr>
          </a:p>
        </p:txBody>
      </p:sp>
      <p:sp>
        <p:nvSpPr>
          <p:cNvPr id="3" name="Content Placeholder 2"/>
          <p:cNvSpPr>
            <a:spLocks noGrp="1"/>
          </p:cNvSpPr>
          <p:nvPr>
            <p:ph idx="1"/>
          </p:nvPr>
        </p:nvSpPr>
        <p:spPr/>
        <p:txBody>
          <a:bodyPr>
            <a:normAutofit/>
          </a:bodyPr>
          <a:lstStyle/>
          <a:p>
            <a:pPr>
              <a:buFont typeface="Wingdings" panose="05000000000000000000" pitchFamily="2" charset="2"/>
              <a:buChar char="v"/>
            </a:pPr>
            <a:r>
              <a:rPr lang="en-GB" sz="2800" dirty="0">
                <a:solidFill>
                  <a:schemeClr val="accent5">
                    <a:lumMod val="20000"/>
                    <a:lumOff val="80000"/>
                  </a:schemeClr>
                </a:solidFill>
              </a:rPr>
              <a:t>Research and studies generally indicate that in presentations you have between 4 - 7 seconds in which to make a positive impact and good opening impression, so make sure you have a good, strong, solid introduction, and rehearse it until it is 'second nature' to you and an action of unconscious competence.</a:t>
            </a:r>
          </a:p>
          <a:p>
            <a:pPr>
              <a:buFont typeface="Wingdings" panose="05000000000000000000" pitchFamily="2" charset="2"/>
              <a:buChar char="v"/>
            </a:pPr>
            <a:r>
              <a:rPr lang="en-GB" sz="2800" dirty="0">
                <a:solidFill>
                  <a:schemeClr val="accent5">
                    <a:lumMod val="20000"/>
                    <a:lumOff val="80000"/>
                  </a:schemeClr>
                </a:solidFill>
              </a:rPr>
              <a:t>Passion and enthusiasm are very powerful components in any successful presentation.</a:t>
            </a:r>
          </a:p>
        </p:txBody>
      </p:sp>
    </p:spTree>
    <p:extLst>
      <p:ext uri="{BB962C8B-B14F-4D97-AF65-F5344CB8AC3E}">
        <p14:creationId xmlns:p14="http://schemas.microsoft.com/office/powerpoint/2010/main" val="1976671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9956" y="0"/>
            <a:ext cx="8229600" cy="1143000"/>
          </a:xfrm>
        </p:spPr>
        <p:txBody>
          <a:bodyPr/>
          <a:lstStyle/>
          <a:p>
            <a:r>
              <a:rPr lang="en-GB" dirty="0" smtClean="0">
                <a:solidFill>
                  <a:schemeClr val="accent5">
                    <a:lumMod val="20000"/>
                    <a:lumOff val="80000"/>
                  </a:schemeClr>
                </a:solidFill>
              </a:rPr>
              <a:t>The DO’s</a:t>
            </a:r>
            <a:endParaRPr lang="en-GB" dirty="0">
              <a:solidFill>
                <a:schemeClr val="accent5">
                  <a:lumMod val="20000"/>
                  <a:lumOff val="80000"/>
                </a:schemeClr>
              </a:solidFill>
            </a:endParaRPr>
          </a:p>
        </p:txBody>
      </p:sp>
      <p:sp>
        <p:nvSpPr>
          <p:cNvPr id="3" name="Content Placeholder 2"/>
          <p:cNvSpPr>
            <a:spLocks noGrp="1"/>
          </p:cNvSpPr>
          <p:nvPr>
            <p:ph idx="1"/>
          </p:nvPr>
        </p:nvSpPr>
        <p:spPr>
          <a:xfrm>
            <a:off x="1989956" y="1628800"/>
            <a:ext cx="8229600" cy="4896544"/>
          </a:xfrm>
        </p:spPr>
        <p:txBody>
          <a:bodyPr>
            <a:normAutofit/>
          </a:bodyPr>
          <a:lstStyle/>
          <a:p>
            <a:pPr>
              <a:buFont typeface="Wingdings" panose="05000000000000000000" pitchFamily="2" charset="2"/>
              <a:buChar char="v"/>
            </a:pPr>
            <a:r>
              <a:rPr lang="en-GB" sz="2400" dirty="0">
                <a:solidFill>
                  <a:schemeClr val="accent5">
                    <a:lumMod val="20000"/>
                    <a:lumOff val="80000"/>
                  </a:schemeClr>
                </a:solidFill>
              </a:rPr>
              <a:t>Give yourself enough time to prepare properly</a:t>
            </a:r>
          </a:p>
          <a:p>
            <a:pPr>
              <a:buFont typeface="Wingdings" panose="05000000000000000000" pitchFamily="2" charset="2"/>
              <a:buChar char="v"/>
            </a:pPr>
            <a:endParaRPr lang="en-GB" sz="2400" dirty="0">
              <a:solidFill>
                <a:schemeClr val="accent5">
                  <a:lumMod val="20000"/>
                  <a:lumOff val="80000"/>
                </a:schemeClr>
              </a:solidFill>
            </a:endParaRPr>
          </a:p>
          <a:p>
            <a:pPr>
              <a:buFont typeface="Wingdings" panose="05000000000000000000" pitchFamily="2" charset="2"/>
              <a:buChar char="v"/>
            </a:pPr>
            <a:r>
              <a:rPr lang="en-GB" sz="2400" dirty="0">
                <a:solidFill>
                  <a:schemeClr val="accent5">
                    <a:lumMod val="20000"/>
                    <a:lumOff val="80000"/>
                  </a:schemeClr>
                </a:solidFill>
              </a:rPr>
              <a:t>Decide on your key messages</a:t>
            </a:r>
          </a:p>
          <a:p>
            <a:pPr>
              <a:buFont typeface="Wingdings" panose="05000000000000000000" pitchFamily="2" charset="2"/>
              <a:buChar char="v"/>
            </a:pPr>
            <a:endParaRPr lang="en-GB" sz="2400" dirty="0">
              <a:solidFill>
                <a:schemeClr val="accent5">
                  <a:lumMod val="20000"/>
                  <a:lumOff val="80000"/>
                </a:schemeClr>
              </a:solidFill>
            </a:endParaRPr>
          </a:p>
          <a:p>
            <a:pPr>
              <a:buFont typeface="Wingdings" panose="05000000000000000000" pitchFamily="2" charset="2"/>
              <a:buChar char="v"/>
            </a:pPr>
            <a:r>
              <a:rPr lang="en-GB" sz="2400" dirty="0">
                <a:solidFill>
                  <a:schemeClr val="accent5">
                    <a:lumMod val="20000"/>
                    <a:lumOff val="80000"/>
                  </a:schemeClr>
                </a:solidFill>
              </a:rPr>
              <a:t>Practice before hand</a:t>
            </a:r>
          </a:p>
          <a:p>
            <a:pPr>
              <a:buFont typeface="Wingdings" panose="05000000000000000000" pitchFamily="2" charset="2"/>
              <a:buChar char="v"/>
            </a:pPr>
            <a:endParaRPr lang="en-GB" sz="2400" dirty="0">
              <a:solidFill>
                <a:schemeClr val="accent5">
                  <a:lumMod val="20000"/>
                  <a:lumOff val="80000"/>
                </a:schemeClr>
              </a:solidFill>
            </a:endParaRPr>
          </a:p>
          <a:p>
            <a:pPr>
              <a:buFont typeface="Wingdings" panose="05000000000000000000" pitchFamily="2" charset="2"/>
              <a:buChar char="v"/>
            </a:pPr>
            <a:r>
              <a:rPr lang="en-GB" sz="2400" dirty="0" smtClean="0">
                <a:solidFill>
                  <a:schemeClr val="accent5">
                    <a:lumMod val="20000"/>
                    <a:lumOff val="80000"/>
                  </a:schemeClr>
                </a:solidFill>
              </a:rPr>
              <a:t>Preparation </a:t>
            </a:r>
            <a:r>
              <a:rPr lang="en-GB" sz="2400" dirty="0">
                <a:solidFill>
                  <a:schemeClr val="accent5">
                    <a:lumMod val="20000"/>
                    <a:lumOff val="80000"/>
                  </a:schemeClr>
                </a:solidFill>
              </a:rPr>
              <a:t>+ Rehearsal &gt;&gt;  Confidence &gt;&gt;  Calm &gt;&gt; = Fearlessness </a:t>
            </a: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262764" y="2904356"/>
            <a:ext cx="1600200" cy="1143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50778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9956" y="260648"/>
            <a:ext cx="8229600" cy="882352"/>
          </a:xfrm>
        </p:spPr>
        <p:txBody>
          <a:bodyPr/>
          <a:lstStyle/>
          <a:p>
            <a:r>
              <a:rPr lang="en-GB" dirty="0" smtClean="0">
                <a:solidFill>
                  <a:schemeClr val="accent5">
                    <a:lumMod val="20000"/>
                    <a:lumOff val="80000"/>
                  </a:schemeClr>
                </a:solidFill>
              </a:rPr>
              <a:t>The DO’s</a:t>
            </a:r>
            <a:endParaRPr lang="en-GB" dirty="0">
              <a:solidFill>
                <a:schemeClr val="accent5">
                  <a:lumMod val="20000"/>
                  <a:lumOff val="80000"/>
                </a:schemeClr>
              </a:solidFill>
            </a:endParaRPr>
          </a:p>
        </p:txBody>
      </p:sp>
      <p:sp>
        <p:nvSpPr>
          <p:cNvPr id="3" name="Content Placeholder 2"/>
          <p:cNvSpPr>
            <a:spLocks noGrp="1"/>
          </p:cNvSpPr>
          <p:nvPr>
            <p:ph idx="1"/>
          </p:nvPr>
        </p:nvSpPr>
        <p:spPr>
          <a:xfrm>
            <a:off x="1989956" y="1268760"/>
            <a:ext cx="8229600" cy="5112568"/>
          </a:xfrm>
        </p:spPr>
        <p:txBody>
          <a:bodyPr>
            <a:normAutofit/>
          </a:bodyPr>
          <a:lstStyle/>
          <a:p>
            <a:pPr>
              <a:buFont typeface="Wingdings" panose="05000000000000000000" pitchFamily="2" charset="2"/>
              <a:buChar char="v"/>
            </a:pPr>
            <a:endParaRPr lang="en-GB" dirty="0" smtClean="0"/>
          </a:p>
          <a:p>
            <a:pPr>
              <a:buFont typeface="Wingdings" panose="05000000000000000000" pitchFamily="2" charset="2"/>
              <a:buChar char="v"/>
            </a:pPr>
            <a:r>
              <a:rPr lang="en-GB" sz="2400" dirty="0">
                <a:solidFill>
                  <a:schemeClr val="accent5">
                    <a:lumMod val="20000"/>
                    <a:lumOff val="80000"/>
                  </a:schemeClr>
                </a:solidFill>
              </a:rPr>
              <a:t>Use your bullet points as a guide (no more than 5 bullet points to a slide)</a:t>
            </a:r>
          </a:p>
          <a:p>
            <a:pPr>
              <a:buFont typeface="Wingdings" panose="05000000000000000000" pitchFamily="2" charset="2"/>
              <a:buChar char="v"/>
            </a:pPr>
            <a:endParaRPr lang="en-GB" sz="2400" dirty="0">
              <a:solidFill>
                <a:schemeClr val="accent5">
                  <a:lumMod val="20000"/>
                  <a:lumOff val="80000"/>
                </a:schemeClr>
              </a:solidFill>
            </a:endParaRPr>
          </a:p>
          <a:p>
            <a:pPr>
              <a:buFont typeface="Wingdings" panose="05000000000000000000" pitchFamily="2" charset="2"/>
              <a:buChar char="v"/>
            </a:pPr>
            <a:r>
              <a:rPr lang="en-GB" sz="2400" dirty="0">
                <a:solidFill>
                  <a:schemeClr val="accent5">
                    <a:lumMod val="20000"/>
                    <a:lumOff val="80000"/>
                  </a:schemeClr>
                </a:solidFill>
              </a:rPr>
              <a:t>Ensure that you only put key bits of information up on your slide and talk around these points briefly</a:t>
            </a:r>
          </a:p>
          <a:p>
            <a:pPr>
              <a:buFont typeface="Wingdings" panose="05000000000000000000" pitchFamily="2" charset="2"/>
              <a:buChar char="v"/>
            </a:pPr>
            <a:endParaRPr lang="en-GB" sz="2400" dirty="0">
              <a:solidFill>
                <a:schemeClr val="accent5">
                  <a:lumMod val="20000"/>
                  <a:lumOff val="80000"/>
                </a:schemeClr>
              </a:solidFill>
            </a:endParaRPr>
          </a:p>
          <a:p>
            <a:pPr>
              <a:buFont typeface="Wingdings" panose="05000000000000000000" pitchFamily="2" charset="2"/>
              <a:buChar char="v"/>
            </a:pPr>
            <a:r>
              <a:rPr lang="en-GB" sz="2400" dirty="0">
                <a:solidFill>
                  <a:schemeClr val="accent5">
                    <a:lumMod val="20000"/>
                    <a:lumOff val="80000"/>
                  </a:schemeClr>
                </a:solidFill>
              </a:rPr>
              <a:t>Keep to the same font size/format when possible</a:t>
            </a:r>
          </a:p>
          <a:p>
            <a:pPr marL="0" indent="0">
              <a:buNone/>
            </a:pPr>
            <a:endParaRPr lang="en-GB" sz="2400" dirty="0">
              <a:solidFill>
                <a:schemeClr val="accent5">
                  <a:lumMod val="20000"/>
                  <a:lumOff val="80000"/>
                </a:schemeClr>
              </a:solidFill>
            </a:endParaRPr>
          </a:p>
          <a:p>
            <a:pPr marL="0" indent="0">
              <a:buNone/>
            </a:pPr>
            <a:endParaRPr lang="en-GB" sz="2400" dirty="0">
              <a:solidFill>
                <a:schemeClr val="accent5">
                  <a:lumMod val="20000"/>
                  <a:lumOff val="80000"/>
                </a:schemeClr>
              </a:solidFill>
            </a:endParaRPr>
          </a:p>
          <a:p>
            <a:pPr>
              <a:buFont typeface="Wingdings" panose="05000000000000000000" pitchFamily="2" charset="2"/>
              <a:buChar char="v"/>
            </a:pPr>
            <a:endParaRPr lang="en-GB" sz="2400" dirty="0">
              <a:solidFill>
                <a:schemeClr val="bg2">
                  <a:lumMod val="10000"/>
                </a:schemeClr>
              </a:solidFill>
              <a:latin typeface="Californian FB" panose="0207040306080B030204" pitchFamily="18" charset="0"/>
            </a:endParaRPr>
          </a:p>
        </p:txBody>
      </p:sp>
    </p:spTree>
    <p:extLst>
      <p:ext uri="{BB962C8B-B14F-4D97-AF65-F5344CB8AC3E}">
        <p14:creationId xmlns:p14="http://schemas.microsoft.com/office/powerpoint/2010/main" val="9607799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4000" dirty="0" smtClean="0"/>
              <a:t>Presentation Order</a:t>
            </a:r>
          </a:p>
          <a:p>
            <a:r>
              <a:rPr lang="en-GB" sz="4000" dirty="0" smtClean="0"/>
              <a:t>Student Staff Panel Meeting</a:t>
            </a:r>
          </a:p>
          <a:p>
            <a:r>
              <a:rPr lang="en-GB" sz="4000" dirty="0" smtClean="0"/>
              <a:t>Tutorials, Please email </a:t>
            </a:r>
            <a:r>
              <a:rPr lang="en-GB" sz="4000" smtClean="0"/>
              <a:t>for appointments </a:t>
            </a:r>
            <a:endParaRPr lang="en-GB" sz="4000" dirty="0"/>
          </a:p>
        </p:txBody>
      </p:sp>
    </p:spTree>
    <p:extLst>
      <p:ext uri="{BB962C8B-B14F-4D97-AF65-F5344CB8AC3E}">
        <p14:creationId xmlns:p14="http://schemas.microsoft.com/office/powerpoint/2010/main" val="3544753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Progression to Level 5</a:t>
            </a:r>
            <a:endParaRPr lang="en-GB" dirty="0"/>
          </a:p>
        </p:txBody>
      </p:sp>
      <p:sp>
        <p:nvSpPr>
          <p:cNvPr id="3" name="Content Placeholder 2"/>
          <p:cNvSpPr>
            <a:spLocks noGrp="1"/>
          </p:cNvSpPr>
          <p:nvPr>
            <p:ph idx="1"/>
          </p:nvPr>
        </p:nvSpPr>
        <p:spPr>
          <a:xfrm>
            <a:off x="1103025" y="1853249"/>
            <a:ext cx="8944211" cy="4395152"/>
          </a:xfrm>
        </p:spPr>
        <p:txBody>
          <a:bodyPr/>
          <a:lstStyle/>
          <a:p>
            <a:r>
              <a:rPr lang="en-GB" dirty="0" smtClean="0"/>
              <a:t>Readiness to Practise/ Fitness to Practise</a:t>
            </a:r>
          </a:p>
          <a:p>
            <a:r>
              <a:rPr lang="en-GB" dirty="0" smtClean="0"/>
              <a:t>BACP Student Membership</a:t>
            </a:r>
          </a:p>
          <a:p>
            <a:r>
              <a:rPr lang="en-GB" dirty="0" smtClean="0"/>
              <a:t>DBS</a:t>
            </a:r>
          </a:p>
          <a:p>
            <a:r>
              <a:rPr lang="en-GB" dirty="0" smtClean="0"/>
              <a:t>Placement </a:t>
            </a:r>
          </a:p>
          <a:p>
            <a:r>
              <a:rPr lang="en-GB" dirty="0" smtClean="0"/>
              <a:t>Practice hours: students are expected to complete fifty supervised clinical practice hours at level 5, this is integrated within level 5 assessments</a:t>
            </a:r>
          </a:p>
          <a:p>
            <a:r>
              <a:rPr lang="en-GB" dirty="0" smtClean="0"/>
              <a:t>Placement Documents: Placement agreement; Supervision Contract; BACP student membership; Indemnity insurance; </a:t>
            </a:r>
          </a:p>
          <a:p>
            <a:r>
              <a:rPr lang="en-GB" dirty="0" smtClean="0"/>
              <a:t>Personal Therapy (Minimum 25 hours)</a:t>
            </a:r>
          </a:p>
          <a:p>
            <a:endParaRPr lang="en-GB" dirty="0"/>
          </a:p>
        </p:txBody>
      </p:sp>
    </p:spTree>
    <p:extLst>
      <p:ext uri="{BB962C8B-B14F-4D97-AF65-F5344CB8AC3E}">
        <p14:creationId xmlns:p14="http://schemas.microsoft.com/office/powerpoint/2010/main" val="3395847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1845940" y="1268760"/>
            <a:ext cx="8496944" cy="4536504"/>
          </a:xfrm>
          <a:prstGeom prst="cloudCallout">
            <a:avLst/>
          </a:prstGeom>
          <a:solidFill>
            <a:schemeClr val="accent5">
              <a:lumMod val="20000"/>
              <a:lumOff val="80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smtClean="0">
                <a:ln w="0"/>
                <a:solidFill>
                  <a:schemeClr val="accent1"/>
                </a:solidFill>
                <a:effectLst>
                  <a:outerShdw blurRad="38100" dist="25400" dir="5400000" algn="ctr" rotWithShape="0">
                    <a:srgbClr val="6E747A">
                      <a:alpha val="43000"/>
                    </a:srgbClr>
                  </a:outerShdw>
                </a:effectLst>
              </a:rPr>
              <a:t>Counselling V Psychotherapy</a:t>
            </a:r>
          </a:p>
          <a:p>
            <a:pPr algn="ctr"/>
            <a:endParaRPr lang="en-GB" sz="4400" b="1" dirty="0">
              <a:ln w="0"/>
              <a:solidFill>
                <a:schemeClr val="accent1"/>
              </a:solidFill>
              <a:effectLst>
                <a:outerShdw blurRad="38100" dist="25400" dir="5400000" algn="ctr" rotWithShape="0">
                  <a:srgbClr val="6E747A">
                    <a:alpha val="43000"/>
                  </a:srgbClr>
                </a:outerShdw>
              </a:effectLst>
            </a:endParaRPr>
          </a:p>
          <a:p>
            <a:pPr algn="ctr"/>
            <a:r>
              <a:rPr lang="en-GB" sz="4400" b="1" dirty="0" smtClean="0">
                <a:ln w="0"/>
                <a:solidFill>
                  <a:schemeClr val="accent1"/>
                </a:solidFill>
                <a:effectLst>
                  <a:outerShdw blurRad="38100" dist="25400" dir="5400000" algn="ctr" rotWithShape="0">
                    <a:srgbClr val="6E747A">
                      <a:alpha val="43000"/>
                    </a:srgbClr>
                  </a:outerShdw>
                </a:effectLst>
              </a:rPr>
              <a:t>Discuss</a:t>
            </a:r>
            <a:endParaRPr lang="en-GB" sz="4400" b="1"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27034883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1845940" y="1268760"/>
            <a:ext cx="8496944" cy="4536504"/>
          </a:xfrm>
          <a:prstGeom prst="cloudCallout">
            <a:avLst/>
          </a:prstGeom>
          <a:solidFill>
            <a:schemeClr val="accent5">
              <a:lumMod val="20000"/>
              <a:lumOff val="80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smtClean="0">
                <a:ln w="0"/>
                <a:solidFill>
                  <a:schemeClr val="accent1"/>
                </a:solidFill>
                <a:effectLst>
                  <a:outerShdw blurRad="38100" dist="25400" dir="5400000" algn="ctr" rotWithShape="0">
                    <a:srgbClr val="6E747A">
                      <a:alpha val="43000"/>
                    </a:srgbClr>
                  </a:outerShdw>
                </a:effectLst>
              </a:rPr>
              <a:t>QUESTIONS?</a:t>
            </a:r>
            <a:endParaRPr lang="en-GB" sz="4400" b="1"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3987789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654898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false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1360506</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2011-12-12T13:37:00+00:00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2035-01-01T08:00:00+00:00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TP102801108</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706526</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REDMOND\v-soujap</DisplayName>
        <AccountId>1954</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14</OriginalRelease>
    <TPLaunchHelpLinkType xmlns="4873beb7-5857-4685-be1f-d57550cc96cc">Template</TPLaunchHelpLinkType>
    <LocalizationTagsTaxHTField0 xmlns="4873beb7-5857-4685-be1f-d57550cc96cc">
      <Terms xmlns="http://schemas.microsoft.com/office/infopath/2007/PartnerControls"/>
    </LocalizationTagsTaxHTField0>
    <LocMarketGroupTiers2 xmlns="4873beb7-5857-4685-be1f-d57550cc96cc" xsi:nil="true"/>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F249165-F638-412C-8E0A-DFB7045CA2E0}">
  <ds:schemaRefs>
    <ds:schemaRef ds:uri="http://schemas.microsoft.com/office/2006/documentManagement/types"/>
    <ds:schemaRef ds:uri="http://purl.org/dc/dcmitype/"/>
    <ds:schemaRef ds:uri="4873beb7-5857-4685-be1f-d57550cc96cc"/>
    <ds:schemaRef ds:uri="http://purl.org/dc/elements/1.1/"/>
    <ds:schemaRef ds:uri="http://purl.org/dc/terms/"/>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211E33DF-2340-4F4E-B874-B73FEFEBFC8D}">
  <ds:schemaRefs>
    <ds:schemaRef ds:uri="http://schemas.microsoft.com/sharepoint/v3/contenttype/forms"/>
  </ds:schemaRefs>
</ds:datastoreItem>
</file>

<file path=customXml/itemProps3.xml><?xml version="1.0" encoding="utf-8"?>
<ds:datastoreItem xmlns:ds="http://schemas.openxmlformats.org/officeDocument/2006/customXml" ds:itemID="{4683C129-7B42-490A-AD74-E9303BC76D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Template>
  <TotalTime>546</TotalTime>
  <Words>772</Words>
  <Application>Microsoft Office PowerPoint</Application>
  <PresentationFormat>Custom</PresentationFormat>
  <Paragraphs>79</Paragraphs>
  <Slides>17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Californian FB</vt:lpstr>
      <vt:lpstr>Century Gothic</vt:lpstr>
      <vt:lpstr>Euphemia</vt:lpstr>
      <vt:lpstr>Wingdings</vt:lpstr>
      <vt:lpstr>Wingdings 3</vt:lpstr>
      <vt:lpstr>Ion</vt:lpstr>
      <vt:lpstr>Maintaining a Framework for Practice ECHC4002</vt:lpstr>
      <vt:lpstr>   Andrea Williams</vt:lpstr>
      <vt:lpstr>Semester Two 2019</vt:lpstr>
      <vt:lpstr>Learning Outcomes</vt:lpstr>
      <vt:lpstr>Assessment Component Two</vt:lpstr>
      <vt:lpstr>Points to Consider</vt:lpstr>
      <vt:lpstr>Points to Consider</vt:lpstr>
      <vt:lpstr>Exercise</vt:lpstr>
      <vt:lpstr>Effective Communication</vt:lpstr>
      <vt:lpstr>Be Positive</vt:lpstr>
      <vt:lpstr>The DO’s</vt:lpstr>
      <vt:lpstr>The DO’s</vt:lpstr>
      <vt:lpstr>PowerPoint Presentation</vt:lpstr>
      <vt:lpstr>Progression to Level 5</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 in Psychotherapeutic Practice</dc:title>
  <dc:creator>Williams, Andrea</dc:creator>
  <cp:lastModifiedBy>Andrea Williams</cp:lastModifiedBy>
  <cp:revision>29</cp:revision>
  <dcterms:created xsi:type="dcterms:W3CDTF">2016-10-14T08:21:04Z</dcterms:created>
  <dcterms:modified xsi:type="dcterms:W3CDTF">2019-03-28T13:22:53Z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