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17"/>
  </p:notesMasterIdLst>
  <p:sldIdLst>
    <p:sldId id="256" r:id="rId2"/>
    <p:sldId id="257" r:id="rId3"/>
    <p:sldId id="272" r:id="rId4"/>
    <p:sldId id="270" r:id="rId5"/>
    <p:sldId id="271" r:id="rId6"/>
    <p:sldId id="260" r:id="rId7"/>
    <p:sldId id="261" r:id="rId8"/>
    <p:sldId id="264" r:id="rId9"/>
    <p:sldId id="265" r:id="rId10"/>
    <p:sldId id="266" r:id="rId11"/>
    <p:sldId id="268" r:id="rId12"/>
    <p:sldId id="269" r:id="rId13"/>
    <p:sldId id="275" r:id="rId14"/>
    <p:sldId id="273"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C926D2-D9DF-485F-8285-BF741E6619B3}" v="183" dt="2022-07-07T23:27:05.912"/>
    <p1510:client id="{426F6408-9DB1-DAD0-B63A-36B1830D2194}" v="3" dt="2022-07-08T05:56:29.838"/>
    <p1510:client id="{8A163658-B95D-0797-0A11-A04EF0D28E0A}" v="127" dt="2022-07-07T05:12:53.896"/>
    <p1510:client id="{B691BE90-1EFA-1720-BFD0-A93D562B5723}" v="529" dt="2022-07-07T20:01:40.662"/>
    <p1510:client id="{BCEB74A6-3253-7643-B29A-DC27A96CB67A}" v="7" dt="2022-07-07T18:29:02.376"/>
    <p1510:client id="{FEBE7C44-27E5-AF49-46F4-D2F9019CAAFF}" v="15" dt="2022-07-07T08:20:54.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5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2B56AE-DF93-4B22-8DA9-B1466C1B72C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5672726-4BAD-4F83-B203-C0BDD693CD4E}">
      <dgm:prSet/>
      <dgm:spPr/>
      <dgm:t>
        <a:bodyPr/>
        <a:lstStyle/>
        <a:p>
          <a:pPr rtl="0"/>
          <a:r>
            <a:rPr lang="en-US"/>
            <a:t>Introduction – Slide 3</a:t>
          </a:r>
          <a:r>
            <a:rPr lang="en-US">
              <a:latin typeface="Calibri Light" panose="020F0302020204030204"/>
            </a:rPr>
            <a:t> – (Sabah Kauser)</a:t>
          </a:r>
          <a:endParaRPr lang="en-US" dirty="0"/>
        </a:p>
      </dgm:t>
    </dgm:pt>
    <dgm:pt modelId="{BDCD4684-CE38-4F5A-A878-DEC5A33E4795}" type="parTrans" cxnId="{E65C7480-2669-4CDD-9B39-9202F554B1B3}">
      <dgm:prSet/>
      <dgm:spPr/>
      <dgm:t>
        <a:bodyPr/>
        <a:lstStyle/>
        <a:p>
          <a:endParaRPr lang="en-US"/>
        </a:p>
      </dgm:t>
    </dgm:pt>
    <dgm:pt modelId="{451A0905-1E6B-49A6-8D65-069A7195FAAE}" type="sibTrans" cxnId="{E65C7480-2669-4CDD-9B39-9202F554B1B3}">
      <dgm:prSet/>
      <dgm:spPr/>
      <dgm:t>
        <a:bodyPr/>
        <a:lstStyle/>
        <a:p>
          <a:endParaRPr lang="en-US"/>
        </a:p>
      </dgm:t>
    </dgm:pt>
    <dgm:pt modelId="{B7E876F1-6B44-4F86-ACAB-5A5549673D5A}">
      <dgm:prSet/>
      <dgm:spPr/>
      <dgm:t>
        <a:bodyPr/>
        <a:lstStyle/>
        <a:p>
          <a:pPr rtl="0"/>
          <a:r>
            <a:rPr lang="en-US"/>
            <a:t>Children &amp; Families perception of wellbeing, Slide 4, 5</a:t>
          </a:r>
          <a:r>
            <a:rPr lang="en-US">
              <a:latin typeface="Calibri Light" panose="020F0302020204030204"/>
            </a:rPr>
            <a:t> (</a:t>
          </a:r>
          <a:r>
            <a:rPr lang="en-US"/>
            <a:t>Fozia Kiani)</a:t>
          </a:r>
          <a:endParaRPr lang="en-US" dirty="0"/>
        </a:p>
      </dgm:t>
    </dgm:pt>
    <dgm:pt modelId="{56CBD609-D78F-4BB2-9C38-B3CAD3862435}" type="parTrans" cxnId="{880B0E04-5922-4F68-971F-14D9BCDD954C}">
      <dgm:prSet/>
      <dgm:spPr/>
      <dgm:t>
        <a:bodyPr/>
        <a:lstStyle/>
        <a:p>
          <a:endParaRPr lang="en-US"/>
        </a:p>
      </dgm:t>
    </dgm:pt>
    <dgm:pt modelId="{B306419C-45E6-4400-AD0E-7F77E1039102}" type="sibTrans" cxnId="{880B0E04-5922-4F68-971F-14D9BCDD954C}">
      <dgm:prSet/>
      <dgm:spPr/>
      <dgm:t>
        <a:bodyPr/>
        <a:lstStyle/>
        <a:p>
          <a:endParaRPr lang="en-US"/>
        </a:p>
      </dgm:t>
    </dgm:pt>
    <dgm:pt modelId="{E70020B0-9009-4B92-AEDE-94623F3544C6}">
      <dgm:prSet/>
      <dgm:spPr/>
      <dgm:t>
        <a:bodyPr/>
        <a:lstStyle/>
        <a:p>
          <a:pPr rtl="0"/>
          <a:r>
            <a:rPr lang="en-US"/>
            <a:t>Analyses Key Domains of Children &amp; families wellbeing Slide </a:t>
          </a:r>
          <a:r>
            <a:rPr lang="en-US">
              <a:latin typeface="Calibri Light" panose="020F0302020204030204"/>
            </a:rPr>
            <a:t>6,7  (</a:t>
          </a:r>
          <a:r>
            <a:rPr lang="en-US"/>
            <a:t>Sabah Kauser)</a:t>
          </a:r>
          <a:endParaRPr lang="en-US" dirty="0"/>
        </a:p>
      </dgm:t>
    </dgm:pt>
    <dgm:pt modelId="{687D3AAF-F1F7-4420-8584-C6DCEEFC3CBE}" type="parTrans" cxnId="{D823B956-DDAF-46B9-AF1B-D147DF11D59C}">
      <dgm:prSet/>
      <dgm:spPr/>
      <dgm:t>
        <a:bodyPr/>
        <a:lstStyle/>
        <a:p>
          <a:endParaRPr lang="en-US"/>
        </a:p>
      </dgm:t>
    </dgm:pt>
    <dgm:pt modelId="{B3DAE104-8BE4-464E-A8A9-B069B475A8AC}" type="sibTrans" cxnId="{D823B956-DDAF-46B9-AF1B-D147DF11D59C}">
      <dgm:prSet/>
      <dgm:spPr/>
      <dgm:t>
        <a:bodyPr/>
        <a:lstStyle/>
        <a:p>
          <a:endParaRPr lang="en-US"/>
        </a:p>
      </dgm:t>
    </dgm:pt>
    <dgm:pt modelId="{A6D66636-017E-47D8-800B-D602F369DED1}">
      <dgm:prSet/>
      <dgm:spPr/>
      <dgm:t>
        <a:bodyPr/>
        <a:lstStyle/>
        <a:p>
          <a:pPr rtl="0"/>
          <a:r>
            <a:rPr lang="en-US"/>
            <a:t>Analyse the </a:t>
          </a:r>
          <a:r>
            <a:rPr lang="en-US">
              <a:latin typeface="Calibri Light" panose="020F0302020204030204"/>
            </a:rPr>
            <a:t>Rationale</a:t>
          </a:r>
          <a:r>
            <a:rPr lang="en-US"/>
            <a:t>  - Policies &amp; prof interventions – Slides </a:t>
          </a:r>
          <a:r>
            <a:rPr lang="en-US">
              <a:latin typeface="Calibri Light" panose="020F0302020204030204"/>
            </a:rPr>
            <a:t>8, </a:t>
          </a:r>
          <a:r>
            <a:rPr lang="en-US"/>
            <a:t>9, 10</a:t>
          </a:r>
          <a:r>
            <a:rPr lang="en-US">
              <a:latin typeface="Calibri Light" panose="020F0302020204030204"/>
            </a:rPr>
            <a:t> </a:t>
          </a:r>
          <a:r>
            <a:rPr lang="en-US"/>
            <a:t> (Miller)</a:t>
          </a:r>
          <a:endParaRPr lang="en-US" dirty="0"/>
        </a:p>
      </dgm:t>
    </dgm:pt>
    <dgm:pt modelId="{D74BDF36-869D-4BFA-8D63-E834BE7F659D}" type="parTrans" cxnId="{19036709-CBA0-4E82-8BB5-ABCE11FCDD8B}">
      <dgm:prSet/>
      <dgm:spPr/>
      <dgm:t>
        <a:bodyPr/>
        <a:lstStyle/>
        <a:p>
          <a:endParaRPr lang="en-US"/>
        </a:p>
      </dgm:t>
    </dgm:pt>
    <dgm:pt modelId="{CF75D3C0-8B0A-4D37-B4BA-DF8E20395D9B}" type="sibTrans" cxnId="{19036709-CBA0-4E82-8BB5-ABCE11FCDD8B}">
      <dgm:prSet/>
      <dgm:spPr/>
      <dgm:t>
        <a:bodyPr/>
        <a:lstStyle/>
        <a:p>
          <a:endParaRPr lang="en-US"/>
        </a:p>
      </dgm:t>
    </dgm:pt>
    <dgm:pt modelId="{809C3E39-58B5-4A99-B457-7A750A87CE73}">
      <dgm:prSet/>
      <dgm:spPr/>
      <dgm:t>
        <a:bodyPr/>
        <a:lstStyle/>
        <a:p>
          <a:pPr rtl="0"/>
          <a:r>
            <a:rPr lang="en-US"/>
            <a:t>Evaluate current policies and professional interventions – Slides </a:t>
          </a:r>
          <a:r>
            <a:rPr lang="en-US">
              <a:latin typeface="Calibri Light" panose="020F0302020204030204"/>
            </a:rPr>
            <a:t>11, 12  (Miller. Sabah, Fozia)</a:t>
          </a:r>
          <a:endParaRPr lang="en-US" dirty="0"/>
        </a:p>
      </dgm:t>
    </dgm:pt>
    <dgm:pt modelId="{E0750583-7A03-4269-AEA0-25BEB50FE4F2}" type="parTrans" cxnId="{2E761D3D-79F0-4C53-B7F3-E8C0F673E6E1}">
      <dgm:prSet/>
      <dgm:spPr/>
      <dgm:t>
        <a:bodyPr/>
        <a:lstStyle/>
        <a:p>
          <a:endParaRPr lang="en-US"/>
        </a:p>
      </dgm:t>
    </dgm:pt>
    <dgm:pt modelId="{672709C2-346C-4DC0-9F77-43C3A0A88A64}" type="sibTrans" cxnId="{2E761D3D-79F0-4C53-B7F3-E8C0F673E6E1}">
      <dgm:prSet/>
      <dgm:spPr/>
      <dgm:t>
        <a:bodyPr/>
        <a:lstStyle/>
        <a:p>
          <a:endParaRPr lang="en-US"/>
        </a:p>
      </dgm:t>
    </dgm:pt>
    <dgm:pt modelId="{A92B058E-4247-4B6F-8C68-422B0AF97B5C}">
      <dgm:prSet/>
      <dgm:spPr/>
      <dgm:t>
        <a:bodyPr/>
        <a:lstStyle/>
        <a:p>
          <a:pPr rtl="0"/>
          <a:r>
            <a:rPr lang="en-US"/>
            <a:t>References</a:t>
          </a:r>
          <a:r>
            <a:rPr lang="en-US">
              <a:latin typeface="Calibri Light" panose="020F0302020204030204"/>
            </a:rPr>
            <a:t> Slide 15</a:t>
          </a:r>
          <a:endParaRPr lang="en-US" dirty="0"/>
        </a:p>
      </dgm:t>
    </dgm:pt>
    <dgm:pt modelId="{E6A9324E-BDF8-4252-AC04-86F68DBFDDDB}" type="parTrans" cxnId="{78CF662A-F2AD-4C3D-989D-F8370862EF22}">
      <dgm:prSet/>
      <dgm:spPr/>
      <dgm:t>
        <a:bodyPr/>
        <a:lstStyle/>
        <a:p>
          <a:endParaRPr lang="en-US"/>
        </a:p>
      </dgm:t>
    </dgm:pt>
    <dgm:pt modelId="{4A66E569-1D74-48DC-9428-889C1E28D928}" type="sibTrans" cxnId="{78CF662A-F2AD-4C3D-989D-F8370862EF22}">
      <dgm:prSet/>
      <dgm:spPr/>
      <dgm:t>
        <a:bodyPr/>
        <a:lstStyle/>
        <a:p>
          <a:endParaRPr lang="en-US"/>
        </a:p>
      </dgm:t>
    </dgm:pt>
    <dgm:pt modelId="{BF6134C6-2BFE-464A-ACA4-13FE4CAD557E}">
      <dgm:prSet phldr="0"/>
      <dgm:spPr/>
      <dgm:t>
        <a:bodyPr/>
        <a:lstStyle/>
        <a:p>
          <a:pPr rtl="0"/>
          <a:r>
            <a:rPr lang="en-US">
              <a:latin typeface="Calibri Light" panose="020F0302020204030204"/>
            </a:rPr>
            <a:t>Conclusion Slide 13</a:t>
          </a:r>
          <a:endParaRPr lang="en-US" dirty="0">
            <a:latin typeface="Calibri Light" panose="020F0302020204030204"/>
          </a:endParaRPr>
        </a:p>
      </dgm:t>
    </dgm:pt>
    <dgm:pt modelId="{317B43CE-E8BB-465B-8286-F1492502296D}" type="parTrans" cxnId="{2C13634C-469B-4E25-9322-9669E995DF5D}">
      <dgm:prSet/>
      <dgm:spPr/>
    </dgm:pt>
    <dgm:pt modelId="{D482296F-A4F7-42D3-A990-6B0798D56B27}" type="sibTrans" cxnId="{2C13634C-469B-4E25-9322-9669E995DF5D}">
      <dgm:prSet/>
      <dgm:spPr/>
      <dgm:t>
        <a:bodyPr/>
        <a:lstStyle/>
        <a:p>
          <a:endParaRPr lang="en-US"/>
        </a:p>
      </dgm:t>
    </dgm:pt>
    <dgm:pt modelId="{8CAB2F47-207C-4994-8AE0-4422CD13C1AD}">
      <dgm:prSet phldr="0"/>
      <dgm:spPr/>
      <dgm:t>
        <a:bodyPr/>
        <a:lstStyle/>
        <a:p>
          <a:pPr rtl="0"/>
          <a:r>
            <a:rPr lang="en-US" dirty="0">
              <a:latin typeface="Calibri Light" panose="020F0302020204030204"/>
            </a:rPr>
            <a:t>Summarise Slide 14</a:t>
          </a:r>
        </a:p>
      </dgm:t>
    </dgm:pt>
    <dgm:pt modelId="{55B1C359-A93D-4DBF-998D-C822D6BB19C2}" type="parTrans" cxnId="{F51A3582-B38D-4087-A6A5-E27BDC3E9C8B}">
      <dgm:prSet/>
      <dgm:spPr/>
    </dgm:pt>
    <dgm:pt modelId="{1EBF0C0E-E78E-48AC-BA47-801DCDA30476}" type="sibTrans" cxnId="{F51A3582-B38D-4087-A6A5-E27BDC3E9C8B}">
      <dgm:prSet/>
      <dgm:spPr/>
    </dgm:pt>
    <dgm:pt modelId="{90E14896-4B8E-4436-B32E-912172FFBA79}" type="pres">
      <dgm:prSet presAssocID="{DE2B56AE-DF93-4B22-8DA9-B1466C1B72C4}" presName="linear" presStyleCnt="0">
        <dgm:presLayoutVars>
          <dgm:animLvl val="lvl"/>
          <dgm:resizeHandles val="exact"/>
        </dgm:presLayoutVars>
      </dgm:prSet>
      <dgm:spPr/>
    </dgm:pt>
    <dgm:pt modelId="{EC6AF865-86D5-4764-A05F-FD152FE9F8F7}" type="pres">
      <dgm:prSet presAssocID="{85672726-4BAD-4F83-B203-C0BDD693CD4E}" presName="parentText" presStyleLbl="node1" presStyleIdx="0" presStyleCnt="8">
        <dgm:presLayoutVars>
          <dgm:chMax val="0"/>
          <dgm:bulletEnabled val="1"/>
        </dgm:presLayoutVars>
      </dgm:prSet>
      <dgm:spPr/>
    </dgm:pt>
    <dgm:pt modelId="{8A93C6B7-C92D-47FF-A8BC-11DB20D75EFF}" type="pres">
      <dgm:prSet presAssocID="{451A0905-1E6B-49A6-8D65-069A7195FAAE}" presName="spacer" presStyleCnt="0"/>
      <dgm:spPr/>
    </dgm:pt>
    <dgm:pt modelId="{0DC16B88-E9FD-4C18-BE14-B81AE2166980}" type="pres">
      <dgm:prSet presAssocID="{B7E876F1-6B44-4F86-ACAB-5A5549673D5A}" presName="parentText" presStyleLbl="node1" presStyleIdx="1" presStyleCnt="8">
        <dgm:presLayoutVars>
          <dgm:chMax val="0"/>
          <dgm:bulletEnabled val="1"/>
        </dgm:presLayoutVars>
      </dgm:prSet>
      <dgm:spPr/>
    </dgm:pt>
    <dgm:pt modelId="{A8D92DBB-6CC1-4F80-83D9-E2037FD78128}" type="pres">
      <dgm:prSet presAssocID="{B306419C-45E6-4400-AD0E-7F77E1039102}" presName="spacer" presStyleCnt="0"/>
      <dgm:spPr/>
    </dgm:pt>
    <dgm:pt modelId="{2E49A258-B468-4E45-9FE5-439A2C73F617}" type="pres">
      <dgm:prSet presAssocID="{E70020B0-9009-4B92-AEDE-94623F3544C6}" presName="parentText" presStyleLbl="node1" presStyleIdx="2" presStyleCnt="8">
        <dgm:presLayoutVars>
          <dgm:chMax val="0"/>
          <dgm:bulletEnabled val="1"/>
        </dgm:presLayoutVars>
      </dgm:prSet>
      <dgm:spPr/>
    </dgm:pt>
    <dgm:pt modelId="{F1C0277F-6537-42E5-87CE-31FDCFEFB977}" type="pres">
      <dgm:prSet presAssocID="{B3DAE104-8BE4-464E-A8A9-B069B475A8AC}" presName="spacer" presStyleCnt="0"/>
      <dgm:spPr/>
    </dgm:pt>
    <dgm:pt modelId="{45A0B25F-3EE9-4E60-9C47-A0126A4B7981}" type="pres">
      <dgm:prSet presAssocID="{A6D66636-017E-47D8-800B-D602F369DED1}" presName="parentText" presStyleLbl="node1" presStyleIdx="3" presStyleCnt="8">
        <dgm:presLayoutVars>
          <dgm:chMax val="0"/>
          <dgm:bulletEnabled val="1"/>
        </dgm:presLayoutVars>
      </dgm:prSet>
      <dgm:spPr/>
    </dgm:pt>
    <dgm:pt modelId="{D776D310-CCD5-4ABF-A34C-A4E2BB443552}" type="pres">
      <dgm:prSet presAssocID="{CF75D3C0-8B0A-4D37-B4BA-DF8E20395D9B}" presName="spacer" presStyleCnt="0"/>
      <dgm:spPr/>
    </dgm:pt>
    <dgm:pt modelId="{2BB809A9-B855-4677-81FD-7085A8DC76E7}" type="pres">
      <dgm:prSet presAssocID="{809C3E39-58B5-4A99-B457-7A750A87CE73}" presName="parentText" presStyleLbl="node1" presStyleIdx="4" presStyleCnt="8">
        <dgm:presLayoutVars>
          <dgm:chMax val="0"/>
          <dgm:bulletEnabled val="1"/>
        </dgm:presLayoutVars>
      </dgm:prSet>
      <dgm:spPr/>
    </dgm:pt>
    <dgm:pt modelId="{30DEC292-FEA8-4AF7-B5B2-AE9F512CD236}" type="pres">
      <dgm:prSet presAssocID="{672709C2-346C-4DC0-9F77-43C3A0A88A64}" presName="spacer" presStyleCnt="0"/>
      <dgm:spPr/>
    </dgm:pt>
    <dgm:pt modelId="{E41804EC-C2EF-4C55-A8DD-A8BC8FFEB9F5}" type="pres">
      <dgm:prSet presAssocID="{BF6134C6-2BFE-464A-ACA4-13FE4CAD557E}" presName="parentText" presStyleLbl="node1" presStyleIdx="5" presStyleCnt="8">
        <dgm:presLayoutVars>
          <dgm:chMax val="0"/>
          <dgm:bulletEnabled val="1"/>
        </dgm:presLayoutVars>
      </dgm:prSet>
      <dgm:spPr/>
    </dgm:pt>
    <dgm:pt modelId="{DD6144D9-282C-4CC9-A3BC-808AA500E663}" type="pres">
      <dgm:prSet presAssocID="{D482296F-A4F7-42D3-A990-6B0798D56B27}" presName="spacer" presStyleCnt="0"/>
      <dgm:spPr/>
    </dgm:pt>
    <dgm:pt modelId="{F96C093B-7DA8-44F0-8CFB-D62C63277937}" type="pres">
      <dgm:prSet presAssocID="{8CAB2F47-207C-4994-8AE0-4422CD13C1AD}" presName="parentText" presStyleLbl="node1" presStyleIdx="6" presStyleCnt="8">
        <dgm:presLayoutVars>
          <dgm:chMax val="0"/>
          <dgm:bulletEnabled val="1"/>
        </dgm:presLayoutVars>
      </dgm:prSet>
      <dgm:spPr/>
    </dgm:pt>
    <dgm:pt modelId="{241A36F0-0CEC-4100-AF8F-07ABBE9CA02B}" type="pres">
      <dgm:prSet presAssocID="{1EBF0C0E-E78E-48AC-BA47-801DCDA30476}" presName="spacer" presStyleCnt="0"/>
      <dgm:spPr/>
    </dgm:pt>
    <dgm:pt modelId="{561C4213-8E26-4B95-A8A5-1AF259ABD2E0}" type="pres">
      <dgm:prSet presAssocID="{A92B058E-4247-4B6F-8C68-422B0AF97B5C}" presName="parentText" presStyleLbl="node1" presStyleIdx="7" presStyleCnt="8">
        <dgm:presLayoutVars>
          <dgm:chMax val="0"/>
          <dgm:bulletEnabled val="1"/>
        </dgm:presLayoutVars>
      </dgm:prSet>
      <dgm:spPr/>
    </dgm:pt>
  </dgm:ptLst>
  <dgm:cxnLst>
    <dgm:cxn modelId="{880B0E04-5922-4F68-971F-14D9BCDD954C}" srcId="{DE2B56AE-DF93-4B22-8DA9-B1466C1B72C4}" destId="{B7E876F1-6B44-4F86-ACAB-5A5549673D5A}" srcOrd="1" destOrd="0" parTransId="{56CBD609-D78F-4BB2-9C38-B3CAD3862435}" sibTransId="{B306419C-45E6-4400-AD0E-7F77E1039102}"/>
    <dgm:cxn modelId="{19036709-CBA0-4E82-8BB5-ABCE11FCDD8B}" srcId="{DE2B56AE-DF93-4B22-8DA9-B1466C1B72C4}" destId="{A6D66636-017E-47D8-800B-D602F369DED1}" srcOrd="3" destOrd="0" parTransId="{D74BDF36-869D-4BFA-8D63-E834BE7F659D}" sibTransId="{CF75D3C0-8B0A-4D37-B4BA-DF8E20395D9B}"/>
    <dgm:cxn modelId="{3FB66612-2F1A-4351-9B01-BB1126E5BB5F}" type="presOf" srcId="{85672726-4BAD-4F83-B203-C0BDD693CD4E}" destId="{EC6AF865-86D5-4764-A05F-FD152FE9F8F7}" srcOrd="0" destOrd="0" presId="urn:microsoft.com/office/officeart/2005/8/layout/vList2"/>
    <dgm:cxn modelId="{78CF662A-F2AD-4C3D-989D-F8370862EF22}" srcId="{DE2B56AE-DF93-4B22-8DA9-B1466C1B72C4}" destId="{A92B058E-4247-4B6F-8C68-422B0AF97B5C}" srcOrd="7" destOrd="0" parTransId="{E6A9324E-BDF8-4252-AC04-86F68DBFDDDB}" sibTransId="{4A66E569-1D74-48DC-9428-889C1E28D928}"/>
    <dgm:cxn modelId="{E92BC739-2720-4BC4-842E-B4AFC8F3705C}" type="presOf" srcId="{B7E876F1-6B44-4F86-ACAB-5A5549673D5A}" destId="{0DC16B88-E9FD-4C18-BE14-B81AE2166980}" srcOrd="0" destOrd="0" presId="urn:microsoft.com/office/officeart/2005/8/layout/vList2"/>
    <dgm:cxn modelId="{2E761D3D-79F0-4C53-B7F3-E8C0F673E6E1}" srcId="{DE2B56AE-DF93-4B22-8DA9-B1466C1B72C4}" destId="{809C3E39-58B5-4A99-B457-7A750A87CE73}" srcOrd="4" destOrd="0" parTransId="{E0750583-7A03-4269-AEA0-25BEB50FE4F2}" sibTransId="{672709C2-346C-4DC0-9F77-43C3A0A88A64}"/>
    <dgm:cxn modelId="{CDA5515E-BAD8-4151-B956-34AC295A0649}" type="presOf" srcId="{809C3E39-58B5-4A99-B457-7A750A87CE73}" destId="{2BB809A9-B855-4677-81FD-7085A8DC76E7}" srcOrd="0" destOrd="0" presId="urn:microsoft.com/office/officeart/2005/8/layout/vList2"/>
    <dgm:cxn modelId="{B944BA43-4240-423B-97A1-A1E9E7C355EB}" type="presOf" srcId="{BF6134C6-2BFE-464A-ACA4-13FE4CAD557E}" destId="{E41804EC-C2EF-4C55-A8DD-A8BC8FFEB9F5}" srcOrd="0" destOrd="0" presId="urn:microsoft.com/office/officeart/2005/8/layout/vList2"/>
    <dgm:cxn modelId="{D5215A69-6815-490E-B805-1A8A30259300}" type="presOf" srcId="{DE2B56AE-DF93-4B22-8DA9-B1466C1B72C4}" destId="{90E14896-4B8E-4436-B32E-912172FFBA79}" srcOrd="0" destOrd="0" presId="urn:microsoft.com/office/officeart/2005/8/layout/vList2"/>
    <dgm:cxn modelId="{2C13634C-469B-4E25-9322-9669E995DF5D}" srcId="{DE2B56AE-DF93-4B22-8DA9-B1466C1B72C4}" destId="{BF6134C6-2BFE-464A-ACA4-13FE4CAD557E}" srcOrd="5" destOrd="0" parTransId="{317B43CE-E8BB-465B-8286-F1492502296D}" sibTransId="{D482296F-A4F7-42D3-A990-6B0798D56B27}"/>
    <dgm:cxn modelId="{DDA45474-A4B5-49FF-8475-ED643926CA3A}" type="presOf" srcId="{8CAB2F47-207C-4994-8AE0-4422CD13C1AD}" destId="{F96C093B-7DA8-44F0-8CFB-D62C63277937}" srcOrd="0" destOrd="0" presId="urn:microsoft.com/office/officeart/2005/8/layout/vList2"/>
    <dgm:cxn modelId="{D823B956-DDAF-46B9-AF1B-D147DF11D59C}" srcId="{DE2B56AE-DF93-4B22-8DA9-B1466C1B72C4}" destId="{E70020B0-9009-4B92-AEDE-94623F3544C6}" srcOrd="2" destOrd="0" parTransId="{687D3AAF-F1F7-4420-8584-C6DCEEFC3CBE}" sibTransId="{B3DAE104-8BE4-464E-A8A9-B069B475A8AC}"/>
    <dgm:cxn modelId="{E65C7480-2669-4CDD-9B39-9202F554B1B3}" srcId="{DE2B56AE-DF93-4B22-8DA9-B1466C1B72C4}" destId="{85672726-4BAD-4F83-B203-C0BDD693CD4E}" srcOrd="0" destOrd="0" parTransId="{BDCD4684-CE38-4F5A-A878-DEC5A33E4795}" sibTransId="{451A0905-1E6B-49A6-8D65-069A7195FAAE}"/>
    <dgm:cxn modelId="{F51A3582-B38D-4087-A6A5-E27BDC3E9C8B}" srcId="{DE2B56AE-DF93-4B22-8DA9-B1466C1B72C4}" destId="{8CAB2F47-207C-4994-8AE0-4422CD13C1AD}" srcOrd="6" destOrd="0" parTransId="{55B1C359-A93D-4DBF-998D-C822D6BB19C2}" sibTransId="{1EBF0C0E-E78E-48AC-BA47-801DCDA30476}"/>
    <dgm:cxn modelId="{5D7F72D1-33EB-49D4-B071-57F16BD60A9B}" type="presOf" srcId="{E70020B0-9009-4B92-AEDE-94623F3544C6}" destId="{2E49A258-B468-4E45-9FE5-439A2C73F617}" srcOrd="0" destOrd="0" presId="urn:microsoft.com/office/officeart/2005/8/layout/vList2"/>
    <dgm:cxn modelId="{488B05E3-1E5A-4885-9D52-F5C487CF0E1C}" type="presOf" srcId="{A6D66636-017E-47D8-800B-D602F369DED1}" destId="{45A0B25F-3EE9-4E60-9C47-A0126A4B7981}" srcOrd="0" destOrd="0" presId="urn:microsoft.com/office/officeart/2005/8/layout/vList2"/>
    <dgm:cxn modelId="{9D710AFA-1D89-4700-AE97-5C120F3A5AF7}" type="presOf" srcId="{A92B058E-4247-4B6F-8C68-422B0AF97B5C}" destId="{561C4213-8E26-4B95-A8A5-1AF259ABD2E0}" srcOrd="0" destOrd="0" presId="urn:microsoft.com/office/officeart/2005/8/layout/vList2"/>
    <dgm:cxn modelId="{A46F15DB-718D-45F8-B3FE-3EA47E0E67FB}" type="presParOf" srcId="{90E14896-4B8E-4436-B32E-912172FFBA79}" destId="{EC6AF865-86D5-4764-A05F-FD152FE9F8F7}" srcOrd="0" destOrd="0" presId="urn:microsoft.com/office/officeart/2005/8/layout/vList2"/>
    <dgm:cxn modelId="{B1FFB749-3022-453E-B028-D653C00395EE}" type="presParOf" srcId="{90E14896-4B8E-4436-B32E-912172FFBA79}" destId="{8A93C6B7-C92D-47FF-A8BC-11DB20D75EFF}" srcOrd="1" destOrd="0" presId="urn:microsoft.com/office/officeart/2005/8/layout/vList2"/>
    <dgm:cxn modelId="{87873075-8DB0-40DF-9786-1A97AF860B58}" type="presParOf" srcId="{90E14896-4B8E-4436-B32E-912172FFBA79}" destId="{0DC16B88-E9FD-4C18-BE14-B81AE2166980}" srcOrd="2" destOrd="0" presId="urn:microsoft.com/office/officeart/2005/8/layout/vList2"/>
    <dgm:cxn modelId="{1E3B9532-E3EB-4A6F-953D-227EDFDE79E6}" type="presParOf" srcId="{90E14896-4B8E-4436-B32E-912172FFBA79}" destId="{A8D92DBB-6CC1-4F80-83D9-E2037FD78128}" srcOrd="3" destOrd="0" presId="urn:microsoft.com/office/officeart/2005/8/layout/vList2"/>
    <dgm:cxn modelId="{401446B1-0318-4EA3-A81F-132F0B3D46C8}" type="presParOf" srcId="{90E14896-4B8E-4436-B32E-912172FFBA79}" destId="{2E49A258-B468-4E45-9FE5-439A2C73F617}" srcOrd="4" destOrd="0" presId="urn:microsoft.com/office/officeart/2005/8/layout/vList2"/>
    <dgm:cxn modelId="{04D5272E-F6B4-45DD-99CF-EC8F93A5BD37}" type="presParOf" srcId="{90E14896-4B8E-4436-B32E-912172FFBA79}" destId="{F1C0277F-6537-42E5-87CE-31FDCFEFB977}" srcOrd="5" destOrd="0" presId="urn:microsoft.com/office/officeart/2005/8/layout/vList2"/>
    <dgm:cxn modelId="{EA566EB1-487D-4665-912F-F8AA482FAA3C}" type="presParOf" srcId="{90E14896-4B8E-4436-B32E-912172FFBA79}" destId="{45A0B25F-3EE9-4E60-9C47-A0126A4B7981}" srcOrd="6" destOrd="0" presId="urn:microsoft.com/office/officeart/2005/8/layout/vList2"/>
    <dgm:cxn modelId="{77E1C9DB-EA7F-43EB-8312-AEA8AD15312C}" type="presParOf" srcId="{90E14896-4B8E-4436-B32E-912172FFBA79}" destId="{D776D310-CCD5-4ABF-A34C-A4E2BB443552}" srcOrd="7" destOrd="0" presId="urn:microsoft.com/office/officeart/2005/8/layout/vList2"/>
    <dgm:cxn modelId="{6D6E67DE-2277-4D67-9F05-8990CA461856}" type="presParOf" srcId="{90E14896-4B8E-4436-B32E-912172FFBA79}" destId="{2BB809A9-B855-4677-81FD-7085A8DC76E7}" srcOrd="8" destOrd="0" presId="urn:microsoft.com/office/officeart/2005/8/layout/vList2"/>
    <dgm:cxn modelId="{25DF89DD-57FE-4133-93E6-14154BDEC82E}" type="presParOf" srcId="{90E14896-4B8E-4436-B32E-912172FFBA79}" destId="{30DEC292-FEA8-4AF7-B5B2-AE9F512CD236}" srcOrd="9" destOrd="0" presId="urn:microsoft.com/office/officeart/2005/8/layout/vList2"/>
    <dgm:cxn modelId="{C4AA3BB3-6438-47AD-A18C-BBDCD0ECF490}" type="presParOf" srcId="{90E14896-4B8E-4436-B32E-912172FFBA79}" destId="{E41804EC-C2EF-4C55-A8DD-A8BC8FFEB9F5}" srcOrd="10" destOrd="0" presId="urn:microsoft.com/office/officeart/2005/8/layout/vList2"/>
    <dgm:cxn modelId="{338BF65C-0A1A-4E79-8A5A-AE6C73328106}" type="presParOf" srcId="{90E14896-4B8E-4436-B32E-912172FFBA79}" destId="{DD6144D9-282C-4CC9-A3BC-808AA500E663}" srcOrd="11" destOrd="0" presId="urn:microsoft.com/office/officeart/2005/8/layout/vList2"/>
    <dgm:cxn modelId="{A8B1E464-2D70-40E9-AFCC-01BF669A3869}" type="presParOf" srcId="{90E14896-4B8E-4436-B32E-912172FFBA79}" destId="{F96C093B-7DA8-44F0-8CFB-D62C63277937}" srcOrd="12" destOrd="0" presId="urn:microsoft.com/office/officeart/2005/8/layout/vList2"/>
    <dgm:cxn modelId="{C5E31F84-8BD2-4492-85FD-FD138E781F28}" type="presParOf" srcId="{90E14896-4B8E-4436-B32E-912172FFBA79}" destId="{241A36F0-0CEC-4100-AF8F-07ABBE9CA02B}" srcOrd="13" destOrd="0" presId="urn:microsoft.com/office/officeart/2005/8/layout/vList2"/>
    <dgm:cxn modelId="{3A24236F-382E-4640-8BD8-EA44CBF7E863}" type="presParOf" srcId="{90E14896-4B8E-4436-B32E-912172FFBA79}" destId="{561C4213-8E26-4B95-A8A5-1AF259ABD2E0}"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29CE2F-15F9-48C3-86D5-67DDE001C3D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D7F5922-1663-45A6-BE1B-743F516EC544}">
      <dgm:prSet/>
      <dgm:spPr/>
      <dgm:t>
        <a:bodyPr/>
        <a:lstStyle/>
        <a:p>
          <a:r>
            <a:rPr lang="en-US"/>
            <a:t>Our Case study is focused on a mother and her four children. A young woman aged 17, two adolescent boys and a nursery school aged daughter.</a:t>
          </a:r>
        </a:p>
      </dgm:t>
    </dgm:pt>
    <dgm:pt modelId="{FFBB9B22-9139-444C-923C-EA76810A015A}" type="parTrans" cxnId="{647F5C3C-22B5-4460-B94A-E762636BBD2E}">
      <dgm:prSet/>
      <dgm:spPr/>
      <dgm:t>
        <a:bodyPr/>
        <a:lstStyle/>
        <a:p>
          <a:endParaRPr lang="en-US"/>
        </a:p>
      </dgm:t>
    </dgm:pt>
    <dgm:pt modelId="{C304FAF9-103B-43B3-B0F1-5C8C54330A46}" type="sibTrans" cxnId="{647F5C3C-22B5-4460-B94A-E762636BBD2E}">
      <dgm:prSet/>
      <dgm:spPr/>
      <dgm:t>
        <a:bodyPr/>
        <a:lstStyle/>
        <a:p>
          <a:endParaRPr lang="en-US"/>
        </a:p>
      </dgm:t>
    </dgm:pt>
    <dgm:pt modelId="{B4059B20-0C37-455A-ABB2-A9526E1E43FE}">
      <dgm:prSet/>
      <dgm:spPr/>
      <dgm:t>
        <a:bodyPr/>
        <a:lstStyle/>
        <a:p>
          <a:r>
            <a:rPr lang="en-US"/>
            <a:t>The family have been affected by the Mothers psychological health, suffering with depression and anxiety which has led to the family being referred to the youth offending team parenting division and a number of other relevant agencies such CAMHS, police school liaison workers, youth in need forensic team family therapists and anti-social behavior workers.</a:t>
          </a:r>
        </a:p>
      </dgm:t>
    </dgm:pt>
    <dgm:pt modelId="{0FEC6A25-3175-42F2-93F3-9E538CA1AF34}" type="parTrans" cxnId="{400989F3-DF5E-4F1D-86D1-97FC85BDB3AF}">
      <dgm:prSet/>
      <dgm:spPr/>
      <dgm:t>
        <a:bodyPr/>
        <a:lstStyle/>
        <a:p>
          <a:endParaRPr lang="en-US"/>
        </a:p>
      </dgm:t>
    </dgm:pt>
    <dgm:pt modelId="{0E714E11-9C11-4A09-B9F7-40BCD224E2BC}" type="sibTrans" cxnId="{400989F3-DF5E-4F1D-86D1-97FC85BDB3AF}">
      <dgm:prSet/>
      <dgm:spPr/>
      <dgm:t>
        <a:bodyPr/>
        <a:lstStyle/>
        <a:p>
          <a:endParaRPr lang="en-US"/>
        </a:p>
      </dgm:t>
    </dgm:pt>
    <dgm:pt modelId="{367D2ADD-D236-4087-8D91-FC3F0E5B98B6}" type="pres">
      <dgm:prSet presAssocID="{3229CE2F-15F9-48C3-86D5-67DDE001C3D9}" presName="vert0" presStyleCnt="0">
        <dgm:presLayoutVars>
          <dgm:dir/>
          <dgm:animOne val="branch"/>
          <dgm:animLvl val="lvl"/>
        </dgm:presLayoutVars>
      </dgm:prSet>
      <dgm:spPr/>
    </dgm:pt>
    <dgm:pt modelId="{058581DE-5499-45AD-AA1E-373567F4ADD1}" type="pres">
      <dgm:prSet presAssocID="{DD7F5922-1663-45A6-BE1B-743F516EC544}" presName="thickLine" presStyleLbl="alignNode1" presStyleIdx="0" presStyleCnt="2"/>
      <dgm:spPr/>
    </dgm:pt>
    <dgm:pt modelId="{9B674126-14B5-4EC8-B8DF-C399DE0B04D0}" type="pres">
      <dgm:prSet presAssocID="{DD7F5922-1663-45A6-BE1B-743F516EC544}" presName="horz1" presStyleCnt="0"/>
      <dgm:spPr/>
    </dgm:pt>
    <dgm:pt modelId="{0FFE46DD-6316-4995-865D-7B47AB6BFCF7}" type="pres">
      <dgm:prSet presAssocID="{DD7F5922-1663-45A6-BE1B-743F516EC544}" presName="tx1" presStyleLbl="revTx" presStyleIdx="0" presStyleCnt="2"/>
      <dgm:spPr/>
    </dgm:pt>
    <dgm:pt modelId="{9D45DA12-FC6B-4A19-8A55-D106A2FF0D7F}" type="pres">
      <dgm:prSet presAssocID="{DD7F5922-1663-45A6-BE1B-743F516EC544}" presName="vert1" presStyleCnt="0"/>
      <dgm:spPr/>
    </dgm:pt>
    <dgm:pt modelId="{426F9EAD-D198-41D0-B10C-869C532BA2AD}" type="pres">
      <dgm:prSet presAssocID="{B4059B20-0C37-455A-ABB2-A9526E1E43FE}" presName="thickLine" presStyleLbl="alignNode1" presStyleIdx="1" presStyleCnt="2"/>
      <dgm:spPr/>
    </dgm:pt>
    <dgm:pt modelId="{B11E9123-5EB8-482B-8B00-CB77F3254442}" type="pres">
      <dgm:prSet presAssocID="{B4059B20-0C37-455A-ABB2-A9526E1E43FE}" presName="horz1" presStyleCnt="0"/>
      <dgm:spPr/>
    </dgm:pt>
    <dgm:pt modelId="{B310FC35-1CE0-4DCA-AAB6-BD51430096B0}" type="pres">
      <dgm:prSet presAssocID="{B4059B20-0C37-455A-ABB2-A9526E1E43FE}" presName="tx1" presStyleLbl="revTx" presStyleIdx="1" presStyleCnt="2"/>
      <dgm:spPr/>
    </dgm:pt>
    <dgm:pt modelId="{6350E798-F475-4408-BA5E-49D1865B2C51}" type="pres">
      <dgm:prSet presAssocID="{B4059B20-0C37-455A-ABB2-A9526E1E43FE}" presName="vert1" presStyleCnt="0"/>
      <dgm:spPr/>
    </dgm:pt>
  </dgm:ptLst>
  <dgm:cxnLst>
    <dgm:cxn modelId="{60E7CA07-0A29-417E-9AF6-1186851F7753}" type="presOf" srcId="{DD7F5922-1663-45A6-BE1B-743F516EC544}" destId="{0FFE46DD-6316-4995-865D-7B47AB6BFCF7}" srcOrd="0" destOrd="0" presId="urn:microsoft.com/office/officeart/2008/layout/LinedList"/>
    <dgm:cxn modelId="{647F5C3C-22B5-4460-B94A-E762636BBD2E}" srcId="{3229CE2F-15F9-48C3-86D5-67DDE001C3D9}" destId="{DD7F5922-1663-45A6-BE1B-743F516EC544}" srcOrd="0" destOrd="0" parTransId="{FFBB9B22-9139-444C-923C-EA76810A015A}" sibTransId="{C304FAF9-103B-43B3-B0F1-5C8C54330A46}"/>
    <dgm:cxn modelId="{42ABF94C-DA0C-4EAF-B165-D733310ABA89}" type="presOf" srcId="{B4059B20-0C37-455A-ABB2-A9526E1E43FE}" destId="{B310FC35-1CE0-4DCA-AAB6-BD51430096B0}" srcOrd="0" destOrd="0" presId="urn:microsoft.com/office/officeart/2008/layout/LinedList"/>
    <dgm:cxn modelId="{08CD3CD6-5F23-4733-80D4-569E96BA6B48}" type="presOf" srcId="{3229CE2F-15F9-48C3-86D5-67DDE001C3D9}" destId="{367D2ADD-D236-4087-8D91-FC3F0E5B98B6}" srcOrd="0" destOrd="0" presId="urn:microsoft.com/office/officeart/2008/layout/LinedList"/>
    <dgm:cxn modelId="{400989F3-DF5E-4F1D-86D1-97FC85BDB3AF}" srcId="{3229CE2F-15F9-48C3-86D5-67DDE001C3D9}" destId="{B4059B20-0C37-455A-ABB2-A9526E1E43FE}" srcOrd="1" destOrd="0" parTransId="{0FEC6A25-3175-42F2-93F3-9E538CA1AF34}" sibTransId="{0E714E11-9C11-4A09-B9F7-40BCD224E2BC}"/>
    <dgm:cxn modelId="{0208AB1A-BDBB-4A0A-8914-914D39BF24AA}" type="presParOf" srcId="{367D2ADD-D236-4087-8D91-FC3F0E5B98B6}" destId="{058581DE-5499-45AD-AA1E-373567F4ADD1}" srcOrd="0" destOrd="0" presId="urn:microsoft.com/office/officeart/2008/layout/LinedList"/>
    <dgm:cxn modelId="{32437266-73A7-4055-9535-5778C06C5756}" type="presParOf" srcId="{367D2ADD-D236-4087-8D91-FC3F0E5B98B6}" destId="{9B674126-14B5-4EC8-B8DF-C399DE0B04D0}" srcOrd="1" destOrd="0" presId="urn:microsoft.com/office/officeart/2008/layout/LinedList"/>
    <dgm:cxn modelId="{2FA07DD1-6A42-4BB8-9D6D-120C89E84CE0}" type="presParOf" srcId="{9B674126-14B5-4EC8-B8DF-C399DE0B04D0}" destId="{0FFE46DD-6316-4995-865D-7B47AB6BFCF7}" srcOrd="0" destOrd="0" presId="urn:microsoft.com/office/officeart/2008/layout/LinedList"/>
    <dgm:cxn modelId="{91810863-02B1-42A7-B335-5B21845DEBFF}" type="presParOf" srcId="{9B674126-14B5-4EC8-B8DF-C399DE0B04D0}" destId="{9D45DA12-FC6B-4A19-8A55-D106A2FF0D7F}" srcOrd="1" destOrd="0" presId="urn:microsoft.com/office/officeart/2008/layout/LinedList"/>
    <dgm:cxn modelId="{9CE0DCC7-A22B-4BEA-A94F-E1EE3ACCC610}" type="presParOf" srcId="{367D2ADD-D236-4087-8D91-FC3F0E5B98B6}" destId="{426F9EAD-D198-41D0-B10C-869C532BA2AD}" srcOrd="2" destOrd="0" presId="urn:microsoft.com/office/officeart/2008/layout/LinedList"/>
    <dgm:cxn modelId="{37AD3AB6-94EF-4017-963D-62C690F3DFCC}" type="presParOf" srcId="{367D2ADD-D236-4087-8D91-FC3F0E5B98B6}" destId="{B11E9123-5EB8-482B-8B00-CB77F3254442}" srcOrd="3" destOrd="0" presId="urn:microsoft.com/office/officeart/2008/layout/LinedList"/>
    <dgm:cxn modelId="{5645CDA5-6560-4A47-8572-042D7EEEF519}" type="presParOf" srcId="{B11E9123-5EB8-482B-8B00-CB77F3254442}" destId="{B310FC35-1CE0-4DCA-AAB6-BD51430096B0}" srcOrd="0" destOrd="0" presId="urn:microsoft.com/office/officeart/2008/layout/LinedList"/>
    <dgm:cxn modelId="{F60D62B4-19A3-4A80-8588-07CFF1E4AF8F}" type="presParOf" srcId="{B11E9123-5EB8-482B-8B00-CB77F3254442}" destId="{6350E798-F475-4408-BA5E-49D1865B2C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838AFB-30F9-9946-A983-A64EA3745B6F}" type="doc">
      <dgm:prSet loTypeId="urn:microsoft.com/office/officeart/2005/8/layout/radial6" loCatId="" qsTypeId="urn:microsoft.com/office/officeart/2005/8/quickstyle/simple1" qsCatId="simple" csTypeId="urn:microsoft.com/office/officeart/2005/8/colors/accent1_2" csCatId="accent1" phldr="1"/>
      <dgm:spPr/>
      <dgm:t>
        <a:bodyPr/>
        <a:lstStyle/>
        <a:p>
          <a:endParaRPr lang="en-GB"/>
        </a:p>
      </dgm:t>
    </dgm:pt>
    <dgm:pt modelId="{32B3489B-665E-4D4C-8E5E-97EBFCDF93E0}">
      <dgm:prSet phldrT="[Text]" custT="1"/>
      <dgm:spPr/>
      <dgm:t>
        <a:bodyPr/>
        <a:lstStyle/>
        <a:p>
          <a:pPr rtl="0"/>
          <a:r>
            <a:rPr lang="en-GB" sz="2400" b="1" dirty="0">
              <a:highlight>
                <a:srgbClr val="00FF00"/>
              </a:highlight>
              <a:latin typeface="Arial"/>
              <a:cs typeface="Arial"/>
            </a:rPr>
            <a:t>Psychological Health </a:t>
          </a:r>
        </a:p>
      </dgm:t>
    </dgm:pt>
    <dgm:pt modelId="{DBD2D5E0-6CB2-2340-A267-7CC486FA4F0D}" type="parTrans" cxnId="{5CD5D106-C398-8F46-AA05-9DC338ABE0B7}">
      <dgm:prSet/>
      <dgm:spPr/>
      <dgm:t>
        <a:bodyPr/>
        <a:lstStyle/>
        <a:p>
          <a:endParaRPr lang="en-GB"/>
        </a:p>
      </dgm:t>
    </dgm:pt>
    <dgm:pt modelId="{5E56EA79-46F9-5042-B81C-DC9ADA0F5F20}" type="sibTrans" cxnId="{5CD5D106-C398-8F46-AA05-9DC338ABE0B7}">
      <dgm:prSet/>
      <dgm:spPr/>
      <dgm:t>
        <a:bodyPr/>
        <a:lstStyle/>
        <a:p>
          <a:endParaRPr lang="en-GB"/>
        </a:p>
      </dgm:t>
    </dgm:pt>
    <dgm:pt modelId="{6936B878-19E7-E34A-97A5-390B7ED052FF}">
      <dgm:prSet phldrT="[Text]" custT="1"/>
      <dgm:spPr/>
      <dgm:t>
        <a:bodyPr/>
        <a:lstStyle/>
        <a:p>
          <a:r>
            <a:rPr lang="en-GB" sz="2000">
              <a:latin typeface="Arial"/>
              <a:cs typeface="Arial"/>
            </a:rPr>
            <a:t>Depression</a:t>
          </a:r>
        </a:p>
      </dgm:t>
    </dgm:pt>
    <dgm:pt modelId="{92EC2F53-32B2-E846-A96D-06F33B034115}" type="parTrans" cxnId="{8C74AF07-75B9-3848-B3BF-D783F54EE764}">
      <dgm:prSet/>
      <dgm:spPr/>
      <dgm:t>
        <a:bodyPr/>
        <a:lstStyle/>
        <a:p>
          <a:endParaRPr lang="en-GB"/>
        </a:p>
      </dgm:t>
    </dgm:pt>
    <dgm:pt modelId="{E203C256-901A-C742-95C1-21D43089A8CA}" type="sibTrans" cxnId="{8C74AF07-75B9-3848-B3BF-D783F54EE764}">
      <dgm:prSet/>
      <dgm:spPr/>
      <dgm:t>
        <a:bodyPr/>
        <a:lstStyle/>
        <a:p>
          <a:endParaRPr lang="en-GB"/>
        </a:p>
      </dgm:t>
    </dgm:pt>
    <dgm:pt modelId="{08EFFF92-6341-9A4B-81D7-F45B66020787}">
      <dgm:prSet phldrT="[Text]" custT="1"/>
      <dgm:spPr/>
      <dgm:t>
        <a:bodyPr/>
        <a:lstStyle/>
        <a:p>
          <a:r>
            <a:rPr lang="en-GB" sz="2000">
              <a:latin typeface="Arial" panose="020B0604020202020204" pitchFamily="34" charset="0"/>
              <a:cs typeface="Arial" panose="020B0604020202020204" pitchFamily="34" charset="0"/>
            </a:rPr>
            <a:t>Anxiety</a:t>
          </a:r>
        </a:p>
      </dgm:t>
    </dgm:pt>
    <dgm:pt modelId="{6B373F1D-F9C1-964B-9010-D479E6A655D6}" type="parTrans" cxnId="{AB6B08C6-82C1-BA41-85DD-97F676C9F3BC}">
      <dgm:prSet/>
      <dgm:spPr/>
      <dgm:t>
        <a:bodyPr/>
        <a:lstStyle/>
        <a:p>
          <a:endParaRPr lang="en-GB"/>
        </a:p>
      </dgm:t>
    </dgm:pt>
    <dgm:pt modelId="{7C324A9C-AD0B-954B-BDE3-699830871100}" type="sibTrans" cxnId="{AB6B08C6-82C1-BA41-85DD-97F676C9F3BC}">
      <dgm:prSet/>
      <dgm:spPr/>
      <dgm:t>
        <a:bodyPr/>
        <a:lstStyle/>
        <a:p>
          <a:endParaRPr lang="en-GB"/>
        </a:p>
      </dgm:t>
    </dgm:pt>
    <dgm:pt modelId="{FEC10758-810B-0044-A7F4-5DB3D12B19BF}">
      <dgm:prSet phldrT="[Text]" custT="1"/>
      <dgm:spPr/>
      <dgm:t>
        <a:bodyPr/>
        <a:lstStyle/>
        <a:p>
          <a:r>
            <a:rPr lang="en-GB" sz="2000">
              <a:latin typeface="Arial"/>
              <a:cs typeface="Arial"/>
            </a:rPr>
            <a:t>Behaviour</a:t>
          </a:r>
        </a:p>
      </dgm:t>
    </dgm:pt>
    <dgm:pt modelId="{62D340E0-20FD-6D4E-81C8-2F343E80C939}" type="parTrans" cxnId="{661EDC9A-2CFB-4748-8C22-A082A955B902}">
      <dgm:prSet/>
      <dgm:spPr/>
      <dgm:t>
        <a:bodyPr/>
        <a:lstStyle/>
        <a:p>
          <a:endParaRPr lang="en-GB"/>
        </a:p>
      </dgm:t>
    </dgm:pt>
    <dgm:pt modelId="{895F3327-81E9-1947-978F-1284845F5F35}" type="sibTrans" cxnId="{661EDC9A-2CFB-4748-8C22-A082A955B902}">
      <dgm:prSet/>
      <dgm:spPr/>
      <dgm:t>
        <a:bodyPr/>
        <a:lstStyle/>
        <a:p>
          <a:endParaRPr lang="en-GB"/>
        </a:p>
      </dgm:t>
    </dgm:pt>
    <dgm:pt modelId="{61076261-4983-F746-B604-15D594E23B54}">
      <dgm:prSet phldrT="[Text]" custT="1"/>
      <dgm:spPr/>
      <dgm:t>
        <a:bodyPr/>
        <a:lstStyle/>
        <a:p>
          <a:r>
            <a:rPr lang="en-GB" sz="2000">
              <a:latin typeface="Arial" panose="020B0604020202020204" pitchFamily="34" charset="0"/>
              <a:cs typeface="Arial" panose="020B0604020202020204" pitchFamily="34" charset="0"/>
            </a:rPr>
            <a:t>School and Career</a:t>
          </a:r>
        </a:p>
      </dgm:t>
    </dgm:pt>
    <dgm:pt modelId="{E6BAB8AB-ED4C-C640-B762-CFE9B99E1291}" type="parTrans" cxnId="{8826176A-E29F-8541-BE00-E6C6176A4690}">
      <dgm:prSet/>
      <dgm:spPr/>
      <dgm:t>
        <a:bodyPr/>
        <a:lstStyle/>
        <a:p>
          <a:endParaRPr lang="en-GB"/>
        </a:p>
      </dgm:t>
    </dgm:pt>
    <dgm:pt modelId="{F26D8C31-27A8-544A-BDBF-74ADF9C3D536}" type="sibTrans" cxnId="{8826176A-E29F-8541-BE00-E6C6176A4690}">
      <dgm:prSet/>
      <dgm:spPr/>
      <dgm:t>
        <a:bodyPr/>
        <a:lstStyle/>
        <a:p>
          <a:endParaRPr lang="en-GB"/>
        </a:p>
      </dgm:t>
    </dgm:pt>
    <dgm:pt modelId="{E627CEA7-C344-2F43-BE74-3A2DCA708A67}">
      <dgm:prSet phldrT="[Text]" custScaleX="183111"/>
      <dgm:spPr/>
      <dgm:t>
        <a:bodyPr/>
        <a:lstStyle/>
        <a:p>
          <a:endParaRPr lang="en-GB"/>
        </a:p>
      </dgm:t>
    </dgm:pt>
    <dgm:pt modelId="{79AA44EF-5FFB-FF42-B831-85600B6A2B16}" type="parTrans" cxnId="{EA744871-430A-2F4E-9990-5A14ED64B34E}">
      <dgm:prSet/>
      <dgm:spPr/>
      <dgm:t>
        <a:bodyPr/>
        <a:lstStyle/>
        <a:p>
          <a:endParaRPr lang="en-GB"/>
        </a:p>
      </dgm:t>
    </dgm:pt>
    <dgm:pt modelId="{DE31D2D5-55E5-604A-8594-50809F23CDDD}" type="sibTrans" cxnId="{EA744871-430A-2F4E-9990-5A14ED64B34E}">
      <dgm:prSet/>
      <dgm:spPr/>
      <dgm:t>
        <a:bodyPr/>
        <a:lstStyle/>
        <a:p>
          <a:endParaRPr lang="en-GB"/>
        </a:p>
      </dgm:t>
    </dgm:pt>
    <dgm:pt modelId="{8367F264-AF0F-8242-AE82-A1F351A29269}" type="pres">
      <dgm:prSet presAssocID="{0D838AFB-30F9-9946-A983-A64EA3745B6F}" presName="Name0" presStyleCnt="0">
        <dgm:presLayoutVars>
          <dgm:chMax val="1"/>
          <dgm:dir/>
          <dgm:animLvl val="ctr"/>
          <dgm:resizeHandles val="exact"/>
        </dgm:presLayoutVars>
      </dgm:prSet>
      <dgm:spPr/>
    </dgm:pt>
    <dgm:pt modelId="{C89EFDD2-0C73-774B-BE75-F2A95B819EDA}" type="pres">
      <dgm:prSet presAssocID="{32B3489B-665E-4D4C-8E5E-97EBFCDF93E0}" presName="centerShape" presStyleLbl="node0" presStyleIdx="0" presStyleCnt="1" custScaleX="166412"/>
      <dgm:spPr/>
    </dgm:pt>
    <dgm:pt modelId="{6C937151-83D3-464D-82E6-BFB177E52EEC}" type="pres">
      <dgm:prSet presAssocID="{6936B878-19E7-E34A-97A5-390B7ED052FF}" presName="node" presStyleLbl="node1" presStyleIdx="0" presStyleCnt="4" custScaleX="204470">
        <dgm:presLayoutVars>
          <dgm:bulletEnabled val="1"/>
        </dgm:presLayoutVars>
      </dgm:prSet>
      <dgm:spPr/>
    </dgm:pt>
    <dgm:pt modelId="{ECA2ECA8-2F4F-704E-B563-2D0744468FE6}" type="pres">
      <dgm:prSet presAssocID="{6936B878-19E7-E34A-97A5-390B7ED052FF}" presName="dummy" presStyleCnt="0"/>
      <dgm:spPr/>
    </dgm:pt>
    <dgm:pt modelId="{A6401495-E244-5048-B9DF-A2ABC345965C}" type="pres">
      <dgm:prSet presAssocID="{E203C256-901A-C742-95C1-21D43089A8CA}" presName="sibTrans" presStyleLbl="sibTrans2D1" presStyleIdx="0" presStyleCnt="4"/>
      <dgm:spPr/>
    </dgm:pt>
    <dgm:pt modelId="{0293F410-BF1D-A242-B2D3-AF1D17DC872D}" type="pres">
      <dgm:prSet presAssocID="{08EFFF92-6341-9A4B-81D7-F45B66020787}" presName="node" presStyleLbl="node1" presStyleIdx="1" presStyleCnt="4" custScaleX="204685" custRadScaleRad="149349" custRadScaleInc="1948">
        <dgm:presLayoutVars>
          <dgm:bulletEnabled val="1"/>
        </dgm:presLayoutVars>
      </dgm:prSet>
      <dgm:spPr/>
    </dgm:pt>
    <dgm:pt modelId="{6635DDF4-F7B6-4547-A23E-9519D8F65BB2}" type="pres">
      <dgm:prSet presAssocID="{08EFFF92-6341-9A4B-81D7-F45B66020787}" presName="dummy" presStyleCnt="0"/>
      <dgm:spPr/>
    </dgm:pt>
    <dgm:pt modelId="{D9B24B01-70EE-5047-AEC6-8E478461416F}" type="pres">
      <dgm:prSet presAssocID="{7C324A9C-AD0B-954B-BDE3-699830871100}" presName="sibTrans" presStyleLbl="sibTrans2D1" presStyleIdx="1" presStyleCnt="4"/>
      <dgm:spPr/>
    </dgm:pt>
    <dgm:pt modelId="{EFAAE416-05A1-0D4D-8BCD-89E96306741B}" type="pres">
      <dgm:prSet presAssocID="{FEC10758-810B-0044-A7F4-5DB3D12B19BF}" presName="node" presStyleLbl="node1" presStyleIdx="2" presStyleCnt="4" custScaleX="190793">
        <dgm:presLayoutVars>
          <dgm:bulletEnabled val="1"/>
        </dgm:presLayoutVars>
      </dgm:prSet>
      <dgm:spPr/>
    </dgm:pt>
    <dgm:pt modelId="{5D9F8584-F069-7D46-9BFA-BB67DF5E7777}" type="pres">
      <dgm:prSet presAssocID="{FEC10758-810B-0044-A7F4-5DB3D12B19BF}" presName="dummy" presStyleCnt="0"/>
      <dgm:spPr/>
    </dgm:pt>
    <dgm:pt modelId="{0B908EEE-9D90-4448-80E7-83792895B61A}" type="pres">
      <dgm:prSet presAssocID="{895F3327-81E9-1947-978F-1284845F5F35}" presName="sibTrans" presStyleLbl="sibTrans2D1" presStyleIdx="2" presStyleCnt="4"/>
      <dgm:spPr/>
    </dgm:pt>
    <dgm:pt modelId="{497768C9-F2C7-A843-97D6-447E7CFA9AF2}" type="pres">
      <dgm:prSet presAssocID="{61076261-4983-F746-B604-15D594E23B54}" presName="node" presStyleLbl="node1" presStyleIdx="3" presStyleCnt="4" custScaleX="225790" custRadScaleRad="154026" custRadScaleInc="-69509">
        <dgm:presLayoutVars>
          <dgm:bulletEnabled val="1"/>
        </dgm:presLayoutVars>
      </dgm:prSet>
      <dgm:spPr/>
    </dgm:pt>
    <dgm:pt modelId="{3846CBC5-4397-F54A-861C-C1EB488929D7}" type="pres">
      <dgm:prSet presAssocID="{61076261-4983-F746-B604-15D594E23B54}" presName="dummy" presStyleCnt="0"/>
      <dgm:spPr/>
    </dgm:pt>
    <dgm:pt modelId="{98ABB116-7D43-0A41-9573-998C5B11D0D5}" type="pres">
      <dgm:prSet presAssocID="{F26D8C31-27A8-544A-BDBF-74ADF9C3D536}" presName="sibTrans" presStyleLbl="sibTrans2D1" presStyleIdx="3" presStyleCnt="4"/>
      <dgm:spPr/>
    </dgm:pt>
  </dgm:ptLst>
  <dgm:cxnLst>
    <dgm:cxn modelId="{5CD5D106-C398-8F46-AA05-9DC338ABE0B7}" srcId="{0D838AFB-30F9-9946-A983-A64EA3745B6F}" destId="{32B3489B-665E-4D4C-8E5E-97EBFCDF93E0}" srcOrd="0" destOrd="0" parTransId="{DBD2D5E0-6CB2-2340-A267-7CC486FA4F0D}" sibTransId="{5E56EA79-46F9-5042-B81C-DC9ADA0F5F20}"/>
    <dgm:cxn modelId="{8C74AF07-75B9-3848-B3BF-D783F54EE764}" srcId="{32B3489B-665E-4D4C-8E5E-97EBFCDF93E0}" destId="{6936B878-19E7-E34A-97A5-390B7ED052FF}" srcOrd="0" destOrd="0" parTransId="{92EC2F53-32B2-E846-A96D-06F33B034115}" sibTransId="{E203C256-901A-C742-95C1-21D43089A8CA}"/>
    <dgm:cxn modelId="{2C97AC13-E95B-40E5-88F2-555B157D0A79}" type="presOf" srcId="{7C324A9C-AD0B-954B-BDE3-699830871100}" destId="{D9B24B01-70EE-5047-AEC6-8E478461416F}" srcOrd="0" destOrd="0" presId="urn:microsoft.com/office/officeart/2005/8/layout/radial6"/>
    <dgm:cxn modelId="{B99D351E-C8F4-4227-ACD0-86917DFC566A}" type="presOf" srcId="{61076261-4983-F746-B604-15D594E23B54}" destId="{497768C9-F2C7-A843-97D6-447E7CFA9AF2}" srcOrd="0" destOrd="0" presId="urn:microsoft.com/office/officeart/2005/8/layout/radial6"/>
    <dgm:cxn modelId="{18F3BA41-A938-401F-B006-98DE990E1720}" type="presOf" srcId="{E203C256-901A-C742-95C1-21D43089A8CA}" destId="{A6401495-E244-5048-B9DF-A2ABC345965C}" srcOrd="0" destOrd="0" presId="urn:microsoft.com/office/officeart/2005/8/layout/radial6"/>
    <dgm:cxn modelId="{8826176A-E29F-8541-BE00-E6C6176A4690}" srcId="{32B3489B-665E-4D4C-8E5E-97EBFCDF93E0}" destId="{61076261-4983-F746-B604-15D594E23B54}" srcOrd="3" destOrd="0" parTransId="{E6BAB8AB-ED4C-C640-B762-CFE9B99E1291}" sibTransId="{F26D8C31-27A8-544A-BDBF-74ADF9C3D536}"/>
    <dgm:cxn modelId="{C5A7F74D-F9C6-4B77-832E-6B0A9BD1EE46}" type="presOf" srcId="{895F3327-81E9-1947-978F-1284845F5F35}" destId="{0B908EEE-9D90-4448-80E7-83792895B61A}" srcOrd="0" destOrd="0" presId="urn:microsoft.com/office/officeart/2005/8/layout/radial6"/>
    <dgm:cxn modelId="{25FC066F-080C-4757-93D3-945F4745E4D4}" type="presOf" srcId="{F26D8C31-27A8-544A-BDBF-74ADF9C3D536}" destId="{98ABB116-7D43-0A41-9573-998C5B11D0D5}" srcOrd="0" destOrd="0" presId="urn:microsoft.com/office/officeart/2005/8/layout/radial6"/>
    <dgm:cxn modelId="{EA744871-430A-2F4E-9990-5A14ED64B34E}" srcId="{0D838AFB-30F9-9946-A983-A64EA3745B6F}" destId="{E627CEA7-C344-2F43-BE74-3A2DCA708A67}" srcOrd="1" destOrd="0" parTransId="{79AA44EF-5FFB-FF42-B831-85600B6A2B16}" sibTransId="{DE31D2D5-55E5-604A-8594-50809F23CDDD}"/>
    <dgm:cxn modelId="{3753E171-AEF1-4FAC-918A-363F92D2BF49}" type="presOf" srcId="{6936B878-19E7-E34A-97A5-390B7ED052FF}" destId="{6C937151-83D3-464D-82E6-BFB177E52EEC}" srcOrd="0" destOrd="0" presId="urn:microsoft.com/office/officeart/2005/8/layout/radial6"/>
    <dgm:cxn modelId="{661EDC9A-2CFB-4748-8C22-A082A955B902}" srcId="{32B3489B-665E-4D4C-8E5E-97EBFCDF93E0}" destId="{FEC10758-810B-0044-A7F4-5DB3D12B19BF}" srcOrd="2" destOrd="0" parTransId="{62D340E0-20FD-6D4E-81C8-2F343E80C939}" sibTransId="{895F3327-81E9-1947-978F-1284845F5F35}"/>
    <dgm:cxn modelId="{76C1FFB2-ACBA-534F-A2C9-F620708BE464}" type="presOf" srcId="{0D838AFB-30F9-9946-A983-A64EA3745B6F}" destId="{8367F264-AF0F-8242-AE82-A1F351A29269}" srcOrd="0" destOrd="0" presId="urn:microsoft.com/office/officeart/2005/8/layout/radial6"/>
    <dgm:cxn modelId="{AB6B08C6-82C1-BA41-85DD-97F676C9F3BC}" srcId="{32B3489B-665E-4D4C-8E5E-97EBFCDF93E0}" destId="{08EFFF92-6341-9A4B-81D7-F45B66020787}" srcOrd="1" destOrd="0" parTransId="{6B373F1D-F9C1-964B-9010-D479E6A655D6}" sibTransId="{7C324A9C-AD0B-954B-BDE3-699830871100}"/>
    <dgm:cxn modelId="{F70F07D3-0695-4457-9F03-6EE32BDA0C79}" type="presOf" srcId="{FEC10758-810B-0044-A7F4-5DB3D12B19BF}" destId="{EFAAE416-05A1-0D4D-8BCD-89E96306741B}" srcOrd="0" destOrd="0" presId="urn:microsoft.com/office/officeart/2005/8/layout/radial6"/>
    <dgm:cxn modelId="{FB19ADEC-F157-48CD-97CA-250F588E68E6}" type="presOf" srcId="{08EFFF92-6341-9A4B-81D7-F45B66020787}" destId="{0293F410-BF1D-A242-B2D3-AF1D17DC872D}" srcOrd="0" destOrd="0" presId="urn:microsoft.com/office/officeart/2005/8/layout/radial6"/>
    <dgm:cxn modelId="{1C9B6FED-5E0E-45DE-9247-8BF9CD219804}" type="presOf" srcId="{32B3489B-665E-4D4C-8E5E-97EBFCDF93E0}" destId="{C89EFDD2-0C73-774B-BE75-F2A95B819EDA}" srcOrd="0" destOrd="0" presId="urn:microsoft.com/office/officeart/2005/8/layout/radial6"/>
    <dgm:cxn modelId="{8BB0408A-C4AD-42C6-AEAD-5303C7717681}" type="presParOf" srcId="{8367F264-AF0F-8242-AE82-A1F351A29269}" destId="{C89EFDD2-0C73-774B-BE75-F2A95B819EDA}" srcOrd="0" destOrd="0" presId="urn:microsoft.com/office/officeart/2005/8/layout/radial6"/>
    <dgm:cxn modelId="{8A04F1D1-CCA9-4E14-9499-65AA643B2D02}" type="presParOf" srcId="{8367F264-AF0F-8242-AE82-A1F351A29269}" destId="{6C937151-83D3-464D-82E6-BFB177E52EEC}" srcOrd="1" destOrd="0" presId="urn:microsoft.com/office/officeart/2005/8/layout/radial6"/>
    <dgm:cxn modelId="{9791FCBA-3E47-46BA-87C7-2BC25698F4B4}" type="presParOf" srcId="{8367F264-AF0F-8242-AE82-A1F351A29269}" destId="{ECA2ECA8-2F4F-704E-B563-2D0744468FE6}" srcOrd="2" destOrd="0" presId="urn:microsoft.com/office/officeart/2005/8/layout/radial6"/>
    <dgm:cxn modelId="{EAE8DF00-3234-42A1-83BB-06493A758016}" type="presParOf" srcId="{8367F264-AF0F-8242-AE82-A1F351A29269}" destId="{A6401495-E244-5048-B9DF-A2ABC345965C}" srcOrd="3" destOrd="0" presId="urn:microsoft.com/office/officeart/2005/8/layout/radial6"/>
    <dgm:cxn modelId="{8742F37D-92F0-4119-9CE3-BA2EA82C032B}" type="presParOf" srcId="{8367F264-AF0F-8242-AE82-A1F351A29269}" destId="{0293F410-BF1D-A242-B2D3-AF1D17DC872D}" srcOrd="4" destOrd="0" presId="urn:microsoft.com/office/officeart/2005/8/layout/radial6"/>
    <dgm:cxn modelId="{45ABAC56-3968-442B-BE3D-EF4E757CCF80}" type="presParOf" srcId="{8367F264-AF0F-8242-AE82-A1F351A29269}" destId="{6635DDF4-F7B6-4547-A23E-9519D8F65BB2}" srcOrd="5" destOrd="0" presId="urn:microsoft.com/office/officeart/2005/8/layout/radial6"/>
    <dgm:cxn modelId="{540F85F8-51C0-4AA9-9988-177C23D61584}" type="presParOf" srcId="{8367F264-AF0F-8242-AE82-A1F351A29269}" destId="{D9B24B01-70EE-5047-AEC6-8E478461416F}" srcOrd="6" destOrd="0" presId="urn:microsoft.com/office/officeart/2005/8/layout/radial6"/>
    <dgm:cxn modelId="{24D87F3B-24DB-4C5E-AB55-F3F6C3E2CB07}" type="presParOf" srcId="{8367F264-AF0F-8242-AE82-A1F351A29269}" destId="{EFAAE416-05A1-0D4D-8BCD-89E96306741B}" srcOrd="7" destOrd="0" presId="urn:microsoft.com/office/officeart/2005/8/layout/radial6"/>
    <dgm:cxn modelId="{53D5F36F-1CF2-447F-B868-DEC04C0CCF74}" type="presParOf" srcId="{8367F264-AF0F-8242-AE82-A1F351A29269}" destId="{5D9F8584-F069-7D46-9BFA-BB67DF5E7777}" srcOrd="8" destOrd="0" presId="urn:microsoft.com/office/officeart/2005/8/layout/radial6"/>
    <dgm:cxn modelId="{D7CBA3D2-C901-43AE-B512-1A775F3E791C}" type="presParOf" srcId="{8367F264-AF0F-8242-AE82-A1F351A29269}" destId="{0B908EEE-9D90-4448-80E7-83792895B61A}" srcOrd="9" destOrd="0" presId="urn:microsoft.com/office/officeart/2005/8/layout/radial6"/>
    <dgm:cxn modelId="{26941C7C-34CF-427D-9F71-0DC5D61E88C0}" type="presParOf" srcId="{8367F264-AF0F-8242-AE82-A1F351A29269}" destId="{497768C9-F2C7-A843-97D6-447E7CFA9AF2}" srcOrd="10" destOrd="0" presId="urn:microsoft.com/office/officeart/2005/8/layout/radial6"/>
    <dgm:cxn modelId="{713AA4D9-DD41-45B2-BCFE-89067CBFA4A4}" type="presParOf" srcId="{8367F264-AF0F-8242-AE82-A1F351A29269}" destId="{3846CBC5-4397-F54A-861C-C1EB488929D7}" srcOrd="11" destOrd="0" presId="urn:microsoft.com/office/officeart/2005/8/layout/radial6"/>
    <dgm:cxn modelId="{E016F216-DBB8-405A-AC94-24BEE4FA86B3}" type="presParOf" srcId="{8367F264-AF0F-8242-AE82-A1F351A29269}" destId="{98ABB116-7D43-0A41-9573-998C5B11D0D5}"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84AD80-2220-41DC-BA80-8037879CC157}"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D8FD598C-DDB9-4927-BBC1-36654E0D48FD}">
      <dgm:prSet/>
      <dgm:spPr/>
      <dgm:t>
        <a:bodyPr/>
        <a:lstStyle/>
        <a:p>
          <a:r>
            <a:rPr lang="en-US"/>
            <a:t>It is not always easy to decide where there is a case of mental health, so addressing and preventing antisocial behavior (ASB) invariably involves making sensitive and difficult decisions.</a:t>
          </a:r>
        </a:p>
      </dgm:t>
    </dgm:pt>
    <dgm:pt modelId="{590D6AAB-FF29-4646-AF89-794CB324FCAC}" type="parTrans" cxnId="{BFBA7A37-5DC9-44BF-9C5A-2BA4BBA5BB82}">
      <dgm:prSet/>
      <dgm:spPr/>
      <dgm:t>
        <a:bodyPr/>
        <a:lstStyle/>
        <a:p>
          <a:endParaRPr lang="en-US"/>
        </a:p>
      </dgm:t>
    </dgm:pt>
    <dgm:pt modelId="{8154B56D-770C-4E20-9231-48CB5ADE0CAA}" type="sibTrans" cxnId="{BFBA7A37-5DC9-44BF-9C5A-2BA4BBA5BB82}">
      <dgm:prSet/>
      <dgm:spPr/>
      <dgm:t>
        <a:bodyPr/>
        <a:lstStyle/>
        <a:p>
          <a:endParaRPr lang="en-US"/>
        </a:p>
      </dgm:t>
    </dgm:pt>
    <dgm:pt modelId="{14316D83-AAB0-46EA-86EE-A6FF4C693280}">
      <dgm:prSet/>
      <dgm:spPr/>
      <dgm:t>
        <a:bodyPr/>
        <a:lstStyle/>
        <a:p>
          <a:r>
            <a:rPr lang="en-US"/>
            <a:t>The Housing Act of 1996 grants social housing providers several rights to deal with residents who engage in anti-social behaviour (ASB).</a:t>
          </a:r>
        </a:p>
      </dgm:t>
    </dgm:pt>
    <dgm:pt modelId="{ABBFE918-83B6-45BF-A135-E7BC76B12A77}" type="parTrans" cxnId="{1318E1A6-2EFA-40B0-80A2-B883CC151C8C}">
      <dgm:prSet/>
      <dgm:spPr/>
      <dgm:t>
        <a:bodyPr/>
        <a:lstStyle/>
        <a:p>
          <a:endParaRPr lang="en-US"/>
        </a:p>
      </dgm:t>
    </dgm:pt>
    <dgm:pt modelId="{CBA0173A-138D-4728-9721-795DC0FB3515}" type="sibTrans" cxnId="{1318E1A6-2EFA-40B0-80A2-B883CC151C8C}">
      <dgm:prSet/>
      <dgm:spPr/>
      <dgm:t>
        <a:bodyPr/>
        <a:lstStyle/>
        <a:p>
          <a:endParaRPr lang="en-US"/>
        </a:p>
      </dgm:t>
    </dgm:pt>
    <dgm:pt modelId="{8DAE695E-A570-4529-B026-03515104BAB2}" type="pres">
      <dgm:prSet presAssocID="{9484AD80-2220-41DC-BA80-8037879CC157}" presName="diagram" presStyleCnt="0">
        <dgm:presLayoutVars>
          <dgm:dir/>
          <dgm:resizeHandles val="exact"/>
        </dgm:presLayoutVars>
      </dgm:prSet>
      <dgm:spPr/>
    </dgm:pt>
    <dgm:pt modelId="{C71A15D2-63B4-497F-87F3-38C592ABDE79}" type="pres">
      <dgm:prSet presAssocID="{D8FD598C-DDB9-4927-BBC1-36654E0D48FD}" presName="node" presStyleLbl="node1" presStyleIdx="0" presStyleCnt="2">
        <dgm:presLayoutVars>
          <dgm:bulletEnabled val="1"/>
        </dgm:presLayoutVars>
      </dgm:prSet>
      <dgm:spPr/>
    </dgm:pt>
    <dgm:pt modelId="{47EF5F13-8CA6-4995-9DCE-272F1A9D00AD}" type="pres">
      <dgm:prSet presAssocID="{8154B56D-770C-4E20-9231-48CB5ADE0CAA}" presName="sibTrans" presStyleCnt="0"/>
      <dgm:spPr/>
    </dgm:pt>
    <dgm:pt modelId="{2C64F8CA-C970-469B-B7AD-896C5EB9B076}" type="pres">
      <dgm:prSet presAssocID="{14316D83-AAB0-46EA-86EE-A6FF4C693280}" presName="node" presStyleLbl="node1" presStyleIdx="1" presStyleCnt="2">
        <dgm:presLayoutVars>
          <dgm:bulletEnabled val="1"/>
        </dgm:presLayoutVars>
      </dgm:prSet>
      <dgm:spPr/>
    </dgm:pt>
  </dgm:ptLst>
  <dgm:cxnLst>
    <dgm:cxn modelId="{C99D2B2B-AB67-472D-A5D1-FC5DE8E2194A}" type="presOf" srcId="{D8FD598C-DDB9-4927-BBC1-36654E0D48FD}" destId="{C71A15D2-63B4-497F-87F3-38C592ABDE79}" srcOrd="0" destOrd="0" presId="urn:microsoft.com/office/officeart/2005/8/layout/default"/>
    <dgm:cxn modelId="{BFBA7A37-5DC9-44BF-9C5A-2BA4BBA5BB82}" srcId="{9484AD80-2220-41DC-BA80-8037879CC157}" destId="{D8FD598C-DDB9-4927-BBC1-36654E0D48FD}" srcOrd="0" destOrd="0" parTransId="{590D6AAB-FF29-4646-AF89-794CB324FCAC}" sibTransId="{8154B56D-770C-4E20-9231-48CB5ADE0CAA}"/>
    <dgm:cxn modelId="{BAF6AE98-94B6-48FE-9B6D-F268F3F69AC9}" type="presOf" srcId="{9484AD80-2220-41DC-BA80-8037879CC157}" destId="{8DAE695E-A570-4529-B026-03515104BAB2}" srcOrd="0" destOrd="0" presId="urn:microsoft.com/office/officeart/2005/8/layout/default"/>
    <dgm:cxn modelId="{1318E1A6-2EFA-40B0-80A2-B883CC151C8C}" srcId="{9484AD80-2220-41DC-BA80-8037879CC157}" destId="{14316D83-AAB0-46EA-86EE-A6FF4C693280}" srcOrd="1" destOrd="0" parTransId="{ABBFE918-83B6-45BF-A135-E7BC76B12A77}" sibTransId="{CBA0173A-138D-4728-9721-795DC0FB3515}"/>
    <dgm:cxn modelId="{F4B9CCC1-9E0E-4769-A750-E1503B1FDEC7}" type="presOf" srcId="{14316D83-AAB0-46EA-86EE-A6FF4C693280}" destId="{2C64F8CA-C970-469B-B7AD-896C5EB9B076}" srcOrd="0" destOrd="0" presId="urn:microsoft.com/office/officeart/2005/8/layout/default"/>
    <dgm:cxn modelId="{BE08270B-1A2A-468D-848D-0B600ABDA4EB}" type="presParOf" srcId="{8DAE695E-A570-4529-B026-03515104BAB2}" destId="{C71A15D2-63B4-497F-87F3-38C592ABDE79}" srcOrd="0" destOrd="0" presId="urn:microsoft.com/office/officeart/2005/8/layout/default"/>
    <dgm:cxn modelId="{0D7BD85E-63B8-4D6E-BAB5-644A7B96A9D9}" type="presParOf" srcId="{8DAE695E-A570-4529-B026-03515104BAB2}" destId="{47EF5F13-8CA6-4995-9DCE-272F1A9D00AD}" srcOrd="1" destOrd="0" presId="urn:microsoft.com/office/officeart/2005/8/layout/default"/>
    <dgm:cxn modelId="{48AE3BE1-E9D6-4D56-910A-BBC9A70D9FD8}" type="presParOf" srcId="{8DAE695E-A570-4529-B026-03515104BAB2}" destId="{2C64F8CA-C970-469B-B7AD-896C5EB9B076}"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6AF865-86D5-4764-A05F-FD152FE9F8F7}">
      <dsp:nvSpPr>
        <dsp:cNvPr id="0" name=""/>
        <dsp:cNvSpPr/>
      </dsp:nvSpPr>
      <dsp:spPr>
        <a:xfrm>
          <a:off x="0" y="20158"/>
          <a:ext cx="5626542"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Introduction – Slide 3</a:t>
          </a:r>
          <a:r>
            <a:rPr lang="en-US" sz="1700" kern="1200">
              <a:latin typeface="Calibri Light" panose="020F0302020204030204"/>
            </a:rPr>
            <a:t> – (Sabah Kauser)</a:t>
          </a:r>
          <a:endParaRPr lang="en-US" sz="1700" kern="1200" dirty="0"/>
        </a:p>
      </dsp:txBody>
      <dsp:txXfrm>
        <a:off x="32967" y="53125"/>
        <a:ext cx="5560608" cy="609393"/>
      </dsp:txXfrm>
    </dsp:sp>
    <dsp:sp modelId="{0DC16B88-E9FD-4C18-BE14-B81AE2166980}">
      <dsp:nvSpPr>
        <dsp:cNvPr id="0" name=""/>
        <dsp:cNvSpPr/>
      </dsp:nvSpPr>
      <dsp:spPr>
        <a:xfrm>
          <a:off x="0" y="744446"/>
          <a:ext cx="5626542" cy="675327"/>
        </a:xfrm>
        <a:prstGeom prst="round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Children &amp; Families perception of wellbeing, Slide 4, 5</a:t>
          </a:r>
          <a:r>
            <a:rPr lang="en-US" sz="1700" kern="1200">
              <a:latin typeface="Calibri Light" panose="020F0302020204030204"/>
            </a:rPr>
            <a:t> (</a:t>
          </a:r>
          <a:r>
            <a:rPr lang="en-US" sz="1700" kern="1200"/>
            <a:t>Fozia Kiani)</a:t>
          </a:r>
          <a:endParaRPr lang="en-US" sz="1700" kern="1200" dirty="0"/>
        </a:p>
      </dsp:txBody>
      <dsp:txXfrm>
        <a:off x="32967" y="777413"/>
        <a:ext cx="5560608" cy="609393"/>
      </dsp:txXfrm>
    </dsp:sp>
    <dsp:sp modelId="{2E49A258-B468-4E45-9FE5-439A2C73F617}">
      <dsp:nvSpPr>
        <dsp:cNvPr id="0" name=""/>
        <dsp:cNvSpPr/>
      </dsp:nvSpPr>
      <dsp:spPr>
        <a:xfrm>
          <a:off x="0" y="1468733"/>
          <a:ext cx="5626542" cy="675327"/>
        </a:xfrm>
        <a:prstGeom prst="round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Analyses Key Domains of Children &amp; families wellbeing Slide </a:t>
          </a:r>
          <a:r>
            <a:rPr lang="en-US" sz="1700" kern="1200">
              <a:latin typeface="Calibri Light" panose="020F0302020204030204"/>
            </a:rPr>
            <a:t>6,7  (</a:t>
          </a:r>
          <a:r>
            <a:rPr lang="en-US" sz="1700" kern="1200"/>
            <a:t>Sabah Kauser)</a:t>
          </a:r>
          <a:endParaRPr lang="en-US" sz="1700" kern="1200" dirty="0"/>
        </a:p>
      </dsp:txBody>
      <dsp:txXfrm>
        <a:off x="32967" y="1501700"/>
        <a:ext cx="5560608" cy="609393"/>
      </dsp:txXfrm>
    </dsp:sp>
    <dsp:sp modelId="{45A0B25F-3EE9-4E60-9C47-A0126A4B7981}">
      <dsp:nvSpPr>
        <dsp:cNvPr id="0" name=""/>
        <dsp:cNvSpPr/>
      </dsp:nvSpPr>
      <dsp:spPr>
        <a:xfrm>
          <a:off x="0" y="2193021"/>
          <a:ext cx="5626542" cy="675327"/>
        </a:xfrm>
        <a:prstGeom prst="round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Analyse the </a:t>
          </a:r>
          <a:r>
            <a:rPr lang="en-US" sz="1700" kern="1200">
              <a:latin typeface="Calibri Light" panose="020F0302020204030204"/>
            </a:rPr>
            <a:t>Rationale</a:t>
          </a:r>
          <a:r>
            <a:rPr lang="en-US" sz="1700" kern="1200"/>
            <a:t>  - Policies &amp; prof interventions – Slides </a:t>
          </a:r>
          <a:r>
            <a:rPr lang="en-US" sz="1700" kern="1200">
              <a:latin typeface="Calibri Light" panose="020F0302020204030204"/>
            </a:rPr>
            <a:t>8, </a:t>
          </a:r>
          <a:r>
            <a:rPr lang="en-US" sz="1700" kern="1200"/>
            <a:t>9, 10</a:t>
          </a:r>
          <a:r>
            <a:rPr lang="en-US" sz="1700" kern="1200">
              <a:latin typeface="Calibri Light" panose="020F0302020204030204"/>
            </a:rPr>
            <a:t> </a:t>
          </a:r>
          <a:r>
            <a:rPr lang="en-US" sz="1700" kern="1200"/>
            <a:t> (Miller)</a:t>
          </a:r>
          <a:endParaRPr lang="en-US" sz="1700" kern="1200" dirty="0"/>
        </a:p>
      </dsp:txBody>
      <dsp:txXfrm>
        <a:off x="32967" y="2225988"/>
        <a:ext cx="5560608" cy="609393"/>
      </dsp:txXfrm>
    </dsp:sp>
    <dsp:sp modelId="{2BB809A9-B855-4677-81FD-7085A8DC76E7}">
      <dsp:nvSpPr>
        <dsp:cNvPr id="0" name=""/>
        <dsp:cNvSpPr/>
      </dsp:nvSpPr>
      <dsp:spPr>
        <a:xfrm>
          <a:off x="0" y="2917308"/>
          <a:ext cx="5626542" cy="675327"/>
        </a:xfrm>
        <a:prstGeom prst="round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Evaluate current policies and professional interventions – Slides </a:t>
          </a:r>
          <a:r>
            <a:rPr lang="en-US" sz="1700" kern="1200">
              <a:latin typeface="Calibri Light" panose="020F0302020204030204"/>
            </a:rPr>
            <a:t>11, 12  (Miller. Sabah, Fozia)</a:t>
          </a:r>
          <a:endParaRPr lang="en-US" sz="1700" kern="1200" dirty="0"/>
        </a:p>
      </dsp:txBody>
      <dsp:txXfrm>
        <a:off x="32967" y="2950275"/>
        <a:ext cx="5560608" cy="609393"/>
      </dsp:txXfrm>
    </dsp:sp>
    <dsp:sp modelId="{E41804EC-C2EF-4C55-A8DD-A8BC8FFEB9F5}">
      <dsp:nvSpPr>
        <dsp:cNvPr id="0" name=""/>
        <dsp:cNvSpPr/>
      </dsp:nvSpPr>
      <dsp:spPr>
        <a:xfrm>
          <a:off x="0" y="3641596"/>
          <a:ext cx="5626542" cy="675327"/>
        </a:xfrm>
        <a:prstGeom prst="round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latin typeface="Calibri Light" panose="020F0302020204030204"/>
            </a:rPr>
            <a:t>Conclusion Slide 13</a:t>
          </a:r>
          <a:endParaRPr lang="en-US" sz="1700" kern="1200" dirty="0">
            <a:latin typeface="Calibri Light" panose="020F0302020204030204"/>
          </a:endParaRPr>
        </a:p>
      </dsp:txBody>
      <dsp:txXfrm>
        <a:off x="32967" y="3674563"/>
        <a:ext cx="5560608" cy="609393"/>
      </dsp:txXfrm>
    </dsp:sp>
    <dsp:sp modelId="{F96C093B-7DA8-44F0-8CFB-D62C63277937}">
      <dsp:nvSpPr>
        <dsp:cNvPr id="0" name=""/>
        <dsp:cNvSpPr/>
      </dsp:nvSpPr>
      <dsp:spPr>
        <a:xfrm>
          <a:off x="0" y="4365884"/>
          <a:ext cx="5626542" cy="675327"/>
        </a:xfrm>
        <a:prstGeom prst="round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latin typeface="Calibri Light" panose="020F0302020204030204"/>
            </a:rPr>
            <a:t>Summarise Slide 14</a:t>
          </a:r>
        </a:p>
      </dsp:txBody>
      <dsp:txXfrm>
        <a:off x="32967" y="4398851"/>
        <a:ext cx="5560608" cy="609393"/>
      </dsp:txXfrm>
    </dsp:sp>
    <dsp:sp modelId="{561C4213-8E26-4B95-A8A5-1AF259ABD2E0}">
      <dsp:nvSpPr>
        <dsp:cNvPr id="0" name=""/>
        <dsp:cNvSpPr/>
      </dsp:nvSpPr>
      <dsp:spPr>
        <a:xfrm>
          <a:off x="0" y="5090171"/>
          <a:ext cx="5626542" cy="67532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References</a:t>
          </a:r>
          <a:r>
            <a:rPr lang="en-US" sz="1700" kern="1200">
              <a:latin typeface="Calibri Light" panose="020F0302020204030204"/>
            </a:rPr>
            <a:t> Slide 15</a:t>
          </a:r>
          <a:endParaRPr lang="en-US" sz="1700" kern="1200" dirty="0"/>
        </a:p>
      </dsp:txBody>
      <dsp:txXfrm>
        <a:off x="32967" y="5123138"/>
        <a:ext cx="5560608" cy="6093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581DE-5499-45AD-AA1E-373567F4ADD1}">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E46DD-6316-4995-865D-7B47AB6BFCF7}">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Our Case study is focused on a mother and her four children. A young woman aged 17, two adolescent boys and a nursery school aged daughter.</a:t>
          </a:r>
        </a:p>
      </dsp:txBody>
      <dsp:txXfrm>
        <a:off x="0" y="0"/>
        <a:ext cx="6492875" cy="2552700"/>
      </dsp:txXfrm>
    </dsp:sp>
    <dsp:sp modelId="{426F9EAD-D198-41D0-B10C-869C532BA2AD}">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10FC35-1CE0-4DCA-AAB6-BD51430096B0}">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family have been affected by the Mothers psychological health, suffering with depression and anxiety which has led to the family being referred to the youth offending team parenting division and a number of other relevant agencies such CAMHS, police school liaison workers, youth in need forensic team family therapists and anti-social behavior workers.</a:t>
          </a:r>
        </a:p>
      </dsp:txBody>
      <dsp:txXfrm>
        <a:off x="0" y="2552700"/>
        <a:ext cx="6492875" cy="25527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BB116-7D43-0A41-9573-998C5B11D0D5}">
      <dsp:nvSpPr>
        <dsp:cNvPr id="0" name=""/>
        <dsp:cNvSpPr/>
      </dsp:nvSpPr>
      <dsp:spPr>
        <a:xfrm>
          <a:off x="1239884" y="37561"/>
          <a:ext cx="3457350" cy="3457350"/>
        </a:xfrm>
        <a:prstGeom prst="blockArc">
          <a:avLst>
            <a:gd name="adj1" fmla="val 7974738"/>
            <a:gd name="adj2" fmla="val 18774738"/>
            <a:gd name="adj3" fmla="val 439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B908EEE-9D90-4448-80E7-83792895B61A}">
      <dsp:nvSpPr>
        <dsp:cNvPr id="0" name=""/>
        <dsp:cNvSpPr/>
      </dsp:nvSpPr>
      <dsp:spPr>
        <a:xfrm>
          <a:off x="1645493" y="726281"/>
          <a:ext cx="3275019" cy="3275019"/>
        </a:xfrm>
        <a:prstGeom prst="blockArc">
          <a:avLst>
            <a:gd name="adj1" fmla="val 3507584"/>
            <a:gd name="adj2" fmla="val 9383231"/>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9B24B01-70EE-5047-AEC6-8E478461416F}">
      <dsp:nvSpPr>
        <dsp:cNvPr id="0" name=""/>
        <dsp:cNvSpPr/>
      </dsp:nvSpPr>
      <dsp:spPr>
        <a:xfrm>
          <a:off x="3282780" y="704767"/>
          <a:ext cx="3275019" cy="3275019"/>
        </a:xfrm>
        <a:prstGeom prst="blockArc">
          <a:avLst>
            <a:gd name="adj1" fmla="val 21189784"/>
            <a:gd name="adj2" fmla="val 7202078"/>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401495-E244-5048-B9DF-A2ABC345965C}">
      <dsp:nvSpPr>
        <dsp:cNvPr id="0" name=""/>
        <dsp:cNvSpPr/>
      </dsp:nvSpPr>
      <dsp:spPr>
        <a:xfrm>
          <a:off x="3290027" y="270998"/>
          <a:ext cx="3275019" cy="3275019"/>
        </a:xfrm>
        <a:prstGeom prst="blockArc">
          <a:avLst>
            <a:gd name="adj1" fmla="val 14379903"/>
            <a:gd name="adj2" fmla="val 525076"/>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9EFDD2-0C73-774B-BE75-F2A95B819EDA}">
      <dsp:nvSpPr>
        <dsp:cNvPr id="0" name=""/>
        <dsp:cNvSpPr/>
      </dsp:nvSpPr>
      <dsp:spPr>
        <a:xfrm>
          <a:off x="2864850" y="1373437"/>
          <a:ext cx="2509700" cy="150812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rtl="0">
            <a:lnSpc>
              <a:spcPct val="90000"/>
            </a:lnSpc>
            <a:spcBef>
              <a:spcPct val="0"/>
            </a:spcBef>
            <a:spcAft>
              <a:spcPct val="35000"/>
            </a:spcAft>
            <a:buNone/>
          </a:pPr>
          <a:r>
            <a:rPr lang="en-GB" sz="2400" b="1" kern="1200" dirty="0">
              <a:highlight>
                <a:srgbClr val="00FF00"/>
              </a:highlight>
              <a:latin typeface="Arial"/>
              <a:cs typeface="Arial"/>
            </a:rPr>
            <a:t>Psychological Health </a:t>
          </a:r>
        </a:p>
      </dsp:txBody>
      <dsp:txXfrm>
        <a:off x="3232387" y="1594297"/>
        <a:ext cx="1774626" cy="1066405"/>
      </dsp:txXfrm>
    </dsp:sp>
    <dsp:sp modelId="{6C937151-83D3-464D-82E6-BFB177E52EEC}">
      <dsp:nvSpPr>
        <dsp:cNvPr id="0" name=""/>
        <dsp:cNvSpPr/>
      </dsp:nvSpPr>
      <dsp:spPr>
        <a:xfrm>
          <a:off x="3040418" y="151"/>
          <a:ext cx="2158564"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a:cs typeface="Arial"/>
            </a:rPr>
            <a:t>Depression</a:t>
          </a:r>
        </a:p>
      </dsp:txBody>
      <dsp:txXfrm>
        <a:off x="3356532" y="154753"/>
        <a:ext cx="1526336" cy="746483"/>
      </dsp:txXfrm>
    </dsp:sp>
    <dsp:sp modelId="{0293F410-BF1D-A242-B2D3-AF1D17DC872D}">
      <dsp:nvSpPr>
        <dsp:cNvPr id="0" name=""/>
        <dsp:cNvSpPr/>
      </dsp:nvSpPr>
      <dsp:spPr>
        <a:xfrm>
          <a:off x="5428004" y="1624021"/>
          <a:ext cx="2160833"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Anxiety</a:t>
          </a:r>
        </a:p>
      </dsp:txBody>
      <dsp:txXfrm>
        <a:off x="5744451" y="1778623"/>
        <a:ext cx="1527939" cy="746483"/>
      </dsp:txXfrm>
    </dsp:sp>
    <dsp:sp modelId="{EFAAE416-05A1-0D4D-8BCD-89E96306741B}">
      <dsp:nvSpPr>
        <dsp:cNvPr id="0" name=""/>
        <dsp:cNvSpPr/>
      </dsp:nvSpPr>
      <dsp:spPr>
        <a:xfrm>
          <a:off x="3112611" y="3199161"/>
          <a:ext cx="2014177"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a:cs typeface="Arial"/>
            </a:rPr>
            <a:t>Behaviour</a:t>
          </a:r>
        </a:p>
      </dsp:txBody>
      <dsp:txXfrm>
        <a:off x="3407580" y="3353763"/>
        <a:ext cx="1424239" cy="746483"/>
      </dsp:txXfrm>
    </dsp:sp>
    <dsp:sp modelId="{497768C9-F2C7-A843-97D6-447E7CFA9AF2}">
      <dsp:nvSpPr>
        <dsp:cNvPr id="0" name=""/>
        <dsp:cNvSpPr/>
      </dsp:nvSpPr>
      <dsp:spPr>
        <a:xfrm>
          <a:off x="625601" y="2476635"/>
          <a:ext cx="2383636"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School and Career</a:t>
          </a:r>
        </a:p>
      </dsp:txBody>
      <dsp:txXfrm>
        <a:off x="974676" y="2631237"/>
        <a:ext cx="1685486" cy="7464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A15D2-63B4-497F-87F3-38C592ABDE79}">
      <dsp:nvSpPr>
        <dsp:cNvPr id="0" name=""/>
        <dsp:cNvSpPr/>
      </dsp:nvSpPr>
      <dsp:spPr>
        <a:xfrm>
          <a:off x="1172" y="489894"/>
          <a:ext cx="4572395" cy="274343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It is not always easy to decide where there is a case of mental health, so addressing and preventing antisocial behavior (ASB) invariably involves making sensitive and difficult decisions.</a:t>
          </a:r>
        </a:p>
      </dsp:txBody>
      <dsp:txXfrm>
        <a:off x="1172" y="489894"/>
        <a:ext cx="4572395" cy="2743437"/>
      </dsp:txXfrm>
    </dsp:sp>
    <dsp:sp modelId="{2C64F8CA-C970-469B-B7AD-896C5EB9B076}">
      <dsp:nvSpPr>
        <dsp:cNvPr id="0" name=""/>
        <dsp:cNvSpPr/>
      </dsp:nvSpPr>
      <dsp:spPr>
        <a:xfrm>
          <a:off x="5030807" y="489894"/>
          <a:ext cx="4572395" cy="274343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 Housing Act of 1996 grants social housing providers several rights to deal with residents who engage in anti-social behaviour (ASB).</a:t>
          </a:r>
        </a:p>
      </dsp:txBody>
      <dsp:txXfrm>
        <a:off x="5030807" y="489894"/>
        <a:ext cx="4572395" cy="27434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12680F-413A-4391-BB2B-C4105C942E35}" type="datetimeFigureOut">
              <a:t>7/7/2022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379AFC-B2BF-4277-B60B-BA5846A28E67}" type="slidenum">
              <a:t>‹#›</a:t>
            </a:fld>
            <a:endParaRPr lang="en-US"/>
          </a:p>
        </p:txBody>
      </p:sp>
    </p:spTree>
    <p:extLst>
      <p:ext uri="{BB962C8B-B14F-4D97-AF65-F5344CB8AC3E}">
        <p14:creationId xmlns:p14="http://schemas.microsoft.com/office/powerpoint/2010/main" val="261535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In this presentation we will be looking at the children and families perception of wellbeing, analysing key domains, looking at the policies and professional interventions to enhance the health and wellbeing of children young people and families.</a:t>
            </a:r>
          </a:p>
          <a:p>
            <a:pPr>
              <a:lnSpc>
                <a:spcPct val="90000"/>
              </a:lnSpc>
              <a:spcBef>
                <a:spcPts val="1000"/>
              </a:spcBef>
            </a:pPr>
            <a:r>
              <a:rPr lang="en-US"/>
              <a:t>Then we will evaluate current policies and the professional interventions  used by multi disciplinary to meet the diverse needs of the family</a:t>
            </a:r>
          </a:p>
        </p:txBody>
      </p:sp>
      <p:sp>
        <p:nvSpPr>
          <p:cNvPr id="4" name="Slide Number Placeholder 3"/>
          <p:cNvSpPr>
            <a:spLocks noGrp="1"/>
          </p:cNvSpPr>
          <p:nvPr>
            <p:ph type="sldNum" sz="quarter" idx="5"/>
          </p:nvPr>
        </p:nvSpPr>
        <p:spPr/>
        <p:txBody>
          <a:bodyPr/>
          <a:lstStyle/>
          <a:p>
            <a:fld id="{9A379AFC-B2BF-4277-B60B-BA5846A28E67}" type="slidenum">
              <a:rPr lang="en-US"/>
              <a:t>3</a:t>
            </a:fld>
            <a:endParaRPr lang="en-US"/>
          </a:p>
        </p:txBody>
      </p:sp>
    </p:spTree>
    <p:extLst>
      <p:ext uri="{BB962C8B-B14F-4D97-AF65-F5344CB8AC3E}">
        <p14:creationId xmlns:p14="http://schemas.microsoft.com/office/powerpoint/2010/main" val="294742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Symbol"/>
              <a:buChar char="•"/>
            </a:pPr>
            <a:r>
              <a:rPr lang="en-US"/>
              <a:t>Psychological health effects thinking, the mood and </a:t>
            </a:r>
            <a:r>
              <a:rPr lang="en-US" err="1"/>
              <a:t>behaviour</a:t>
            </a:r>
            <a:r>
              <a:rPr lang="en-US"/>
              <a:t> and in this case it is the most important as it has a negative impact on the mothers young dependent children's wellbeing.</a:t>
            </a:r>
          </a:p>
          <a:p>
            <a:pPr marL="171450" indent="-171450">
              <a:buFont typeface="Symbol"/>
              <a:buChar char="•"/>
            </a:pPr>
            <a:endParaRPr lang="en-US"/>
          </a:p>
          <a:p>
            <a:pPr marL="171450" indent="-171450">
              <a:buFont typeface="Symbol"/>
              <a:buChar char="•"/>
            </a:pPr>
            <a:r>
              <a:rPr lang="en-GB"/>
              <a:t>Anxiety is </a:t>
            </a:r>
            <a:r>
              <a:rPr lang="en-US"/>
              <a:t>an emotion characterized by feelings of tension</a:t>
            </a:r>
            <a:r>
              <a:rPr lang="en-GB"/>
              <a:t> and</a:t>
            </a:r>
            <a:r>
              <a:rPr lang="en-US"/>
              <a:t> worried thoughts</a:t>
            </a:r>
            <a:r>
              <a:rPr lang="en-GB"/>
              <a:t>. The effects of anxiety can lead to </a:t>
            </a:r>
            <a:r>
              <a:rPr lang="en-US" err="1"/>
              <a:t>th</a:t>
            </a:r>
            <a:r>
              <a:rPr lang="en-GB"/>
              <a:t>e avoidance of </a:t>
            </a:r>
            <a:r>
              <a:rPr lang="en-US"/>
              <a:t>certain situations out of worry such as the fear of social situations for the mother in this case along with her housing repairs which are important to this family and the children's poor attendance to nursery and school and the extra curricular activities which are avoided</a:t>
            </a:r>
            <a:endParaRPr lang="en-GB"/>
          </a:p>
          <a:p>
            <a:endParaRPr lang="en-GB"/>
          </a:p>
          <a:p>
            <a:pPr marL="171450" indent="-171450">
              <a:buFont typeface="Symbol"/>
              <a:buChar char="•"/>
            </a:pPr>
            <a:r>
              <a:rPr lang="en-GB"/>
              <a:t>Depression- has the negative impact on feelings with a low mood and loss of interest in almost everything from family to activities.  In this case study it clearly shows the impact the mothers mental health has had on her own life which results to the children wellbeing being affected throughout. </a:t>
            </a:r>
            <a:endParaRPr lang="en-US"/>
          </a:p>
          <a:p>
            <a:endParaRPr lang="en-US"/>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A379AFC-B2BF-4277-B60B-BA5846A28E67}" type="slidenum">
              <a:t>6</a:t>
            </a:fld>
            <a:endParaRPr lang="en-US"/>
          </a:p>
        </p:txBody>
      </p:sp>
    </p:spTree>
    <p:extLst>
      <p:ext uri="{BB962C8B-B14F-4D97-AF65-F5344CB8AC3E}">
        <p14:creationId xmlns:p14="http://schemas.microsoft.com/office/powerpoint/2010/main" val="16991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4007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1046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05827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627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178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359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3655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2982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91615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99810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6818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073611712"/>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ctpsychtms.com/am-i-depressed-or-am-i-anxiou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hyperlink" Target="https://harpar.com/product/safeguarding-childre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collaborativelifecoaching.com/culture-wellbeing-related/"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frameworkha.org/antisocial-behaviour-poli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
            <a:extLst>
              <a:ext uri="{FF2B5EF4-FFF2-40B4-BE49-F238E27FC236}">
                <a16:creationId xmlns:a16="http://schemas.microsoft.com/office/drawing/2014/main" id="{C34C49FD-318D-49AE-BAC7-5634695CC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10">
            <a:extLst>
              <a:ext uri="{FF2B5EF4-FFF2-40B4-BE49-F238E27FC236}">
                <a16:creationId xmlns:a16="http://schemas.microsoft.com/office/drawing/2014/main" id="{8444DC2E-9E72-4669-878E-AF93DF307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6" name="Rectangle 11">
              <a:extLst>
                <a:ext uri="{FF2B5EF4-FFF2-40B4-BE49-F238E27FC236}">
                  <a16:creationId xmlns:a16="http://schemas.microsoft.com/office/drawing/2014/main" id="{6E56A799-9BBA-4BC7-8D47-C6251FDDF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12">
              <a:extLst>
                <a:ext uri="{FF2B5EF4-FFF2-40B4-BE49-F238E27FC236}">
                  <a16:creationId xmlns:a16="http://schemas.microsoft.com/office/drawing/2014/main" id="{89EA9C1F-2B28-4DEA-8EF8-4D0A06E28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8" name="Rectangle 14">
            <a:extLst>
              <a:ext uri="{FF2B5EF4-FFF2-40B4-BE49-F238E27FC236}">
                <a16:creationId xmlns:a16="http://schemas.microsoft.com/office/drawing/2014/main" id="{2AD021B0-C307-4067-887D-35DF45447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864" y="549275"/>
            <a:ext cx="11088686" cy="5757925"/>
          </a:xfrm>
          <a:prstGeom prst="rect">
            <a:avLst/>
          </a:prstGeom>
          <a:solidFill>
            <a:schemeClr val="bg1"/>
          </a:solidFill>
          <a:ln>
            <a:noFill/>
          </a:ln>
          <a:effectLst>
            <a:outerShdw blurRad="508000" dist="101600" dir="54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2200" y="-265023"/>
            <a:ext cx="4716463" cy="2311844"/>
          </a:xfrm>
        </p:spPr>
        <p:txBody>
          <a:bodyPr vert="horz" wrap="square" lIns="91440" tIns="45720" rIns="91440" bIns="45720" rtlCol="0" anchor="b">
            <a:normAutofit/>
          </a:bodyPr>
          <a:lstStyle/>
          <a:p>
            <a:pPr algn="l"/>
            <a:r>
              <a:rPr lang="en-US" sz="4200" spc="0"/>
              <a:t>Children, Young people and Families </a:t>
            </a:r>
          </a:p>
        </p:txBody>
      </p:sp>
      <p:sp>
        <p:nvSpPr>
          <p:cNvPr id="3" name="Subtitle 2"/>
          <p:cNvSpPr>
            <a:spLocks noGrp="1"/>
          </p:cNvSpPr>
          <p:nvPr>
            <p:ph type="subTitle" idx="1"/>
          </p:nvPr>
        </p:nvSpPr>
        <p:spPr>
          <a:xfrm>
            <a:off x="1092200" y="2199434"/>
            <a:ext cx="4716463" cy="2299000"/>
          </a:xfrm>
        </p:spPr>
        <p:txBody>
          <a:bodyPr vert="horz" wrap="square" lIns="91440" tIns="45720" rIns="91440" bIns="45720" rtlCol="0" anchor="t">
            <a:noAutofit/>
          </a:bodyPr>
          <a:lstStyle/>
          <a:p>
            <a:pPr algn="l">
              <a:spcAft>
                <a:spcPts val="600"/>
              </a:spcAft>
            </a:pPr>
            <a:r>
              <a:rPr lang="en-US" b="1" dirty="0">
                <a:solidFill>
                  <a:schemeClr val="tx1">
                    <a:alpha val="60000"/>
                  </a:schemeClr>
                </a:solidFill>
              </a:rPr>
              <a:t>Module Code BMHP-5014_BIRM</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Dr </a:t>
            </a:r>
            <a:r>
              <a:rPr lang="en-US" b="1" dirty="0" err="1">
                <a:solidFill>
                  <a:schemeClr val="tx1">
                    <a:alpha val="60000"/>
                  </a:schemeClr>
                </a:solidFill>
              </a:rPr>
              <a:t>Crisford</a:t>
            </a:r>
            <a:r>
              <a:rPr lang="en-US" b="1" dirty="0">
                <a:solidFill>
                  <a:schemeClr val="tx1">
                    <a:alpha val="60000"/>
                  </a:schemeClr>
                </a:solidFill>
              </a:rPr>
              <a:t> </a:t>
            </a:r>
            <a:r>
              <a:rPr lang="en-US" b="1" dirty="0" err="1">
                <a:solidFill>
                  <a:schemeClr val="tx1">
                    <a:alpha val="60000"/>
                  </a:schemeClr>
                </a:solidFill>
              </a:rPr>
              <a:t>Chogugudza</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Family C</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Sabah Kauser (2026079)</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Miller Do Espirito Santo Avelino( 2025206)</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Fozia Kiani (2026354)</a:t>
            </a:r>
            <a:endParaRPr lang="en-US" b="1" dirty="0">
              <a:solidFill>
                <a:schemeClr val="tx1">
                  <a:alpha val="60000"/>
                </a:schemeClr>
              </a:solidFill>
              <a:cs typeface="Calibri"/>
            </a:endParaRPr>
          </a:p>
        </p:txBody>
      </p:sp>
      <p:grpSp>
        <p:nvGrpSpPr>
          <p:cNvPr id="89" name="Group 16">
            <a:extLst>
              <a:ext uri="{FF2B5EF4-FFF2-40B4-BE49-F238E27FC236}">
                <a16:creationId xmlns:a16="http://schemas.microsoft.com/office/drawing/2014/main" id="{223CC9DA-C742-47CF-8965-06B4D836A5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83337" y="549273"/>
            <a:ext cx="5257537" cy="5757924"/>
            <a:chOff x="4656138" y="0"/>
            <a:chExt cx="6983409" cy="6308725"/>
          </a:xfrm>
        </p:grpSpPr>
        <p:sp>
          <p:nvSpPr>
            <p:cNvPr id="18" name="Rectangle 17">
              <a:extLst>
                <a:ext uri="{FF2B5EF4-FFF2-40B4-BE49-F238E27FC236}">
                  <a16:creationId xmlns:a16="http://schemas.microsoft.com/office/drawing/2014/main" id="{B27219E4-2868-4D53-9258-78813DDFD8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2794" cy="6308725"/>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0" name="Rectangle 18">
              <a:extLst>
                <a:ext uri="{FF2B5EF4-FFF2-40B4-BE49-F238E27FC236}">
                  <a16:creationId xmlns:a16="http://schemas.microsoft.com/office/drawing/2014/main" id="{47272C0A-7EBF-4D41-9851-D1B8A23DF3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accent4">
                <a:lumMod val="75000"/>
                <a:alpha val="7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Rectangle 19">
              <a:extLst>
                <a:ext uri="{FF2B5EF4-FFF2-40B4-BE49-F238E27FC236}">
                  <a16:creationId xmlns:a16="http://schemas.microsoft.com/office/drawing/2014/main" id="{D4AD8EFA-1927-489C-803F-6F7684B61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bg1">
                <a:alpha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pic>
        <p:nvPicPr>
          <p:cNvPr id="4" name="Picture 3" descr="A hand of two adults and a kid on top of each other">
            <a:extLst>
              <a:ext uri="{FF2B5EF4-FFF2-40B4-BE49-F238E27FC236}">
                <a16:creationId xmlns:a16="http://schemas.microsoft.com/office/drawing/2014/main" id="{B0FF7760-4DC2-8DEF-9F87-A06D166EA6B9}"/>
              </a:ext>
            </a:extLst>
          </p:cNvPr>
          <p:cNvPicPr>
            <a:picLocks noChangeAspect="1"/>
          </p:cNvPicPr>
          <p:nvPr/>
        </p:nvPicPr>
        <p:blipFill rotWithShape="1">
          <a:blip r:embed="rId2"/>
          <a:srcRect l="24399" r="17553"/>
          <a:stretch/>
        </p:blipFill>
        <p:spPr>
          <a:xfrm>
            <a:off x="6508122" y="549273"/>
            <a:ext cx="5005955" cy="575640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E8427-94F8-AD54-AB0D-C62BC5D529C0}"/>
              </a:ext>
            </a:extLst>
          </p:cNvPr>
          <p:cNvSpPr>
            <a:spLocks noGrp="1"/>
          </p:cNvSpPr>
          <p:nvPr>
            <p:ph type="title"/>
          </p:nvPr>
        </p:nvSpPr>
        <p:spPr>
          <a:xfrm>
            <a:off x="838201" y="559813"/>
            <a:ext cx="4876800" cy="5577934"/>
          </a:xfrm>
        </p:spPr>
        <p:txBody>
          <a:bodyPr>
            <a:normAutofit/>
          </a:bodyPr>
          <a:lstStyle/>
          <a:p>
            <a:r>
              <a:rPr lang="en-US">
                <a:cs typeface="Sabon Next LT"/>
              </a:rPr>
              <a:t>Contents</a:t>
            </a:r>
            <a:br>
              <a:rPr lang="en-US">
                <a:cs typeface="Sabon Next LT"/>
              </a:rPr>
            </a:br>
            <a:endParaRPr lang="en-US"/>
          </a:p>
        </p:txBody>
      </p:sp>
      <p:graphicFrame>
        <p:nvGraphicFramePr>
          <p:cNvPr id="5" name="Content Placeholder 2">
            <a:extLst>
              <a:ext uri="{FF2B5EF4-FFF2-40B4-BE49-F238E27FC236}">
                <a16:creationId xmlns:a16="http://schemas.microsoft.com/office/drawing/2014/main" id="{C5F384BC-DD92-44E3-B974-7B29C3A8BCE2}"/>
              </a:ext>
            </a:extLst>
          </p:cNvPr>
          <p:cNvGraphicFramePr>
            <a:graphicFrameLocks noGrp="1"/>
          </p:cNvGraphicFramePr>
          <p:nvPr>
            <p:ph idx="1"/>
            <p:extLst>
              <p:ext uri="{D42A27DB-BD31-4B8C-83A1-F6EECF244321}">
                <p14:modId xmlns:p14="http://schemas.microsoft.com/office/powerpoint/2010/main" val="9720293"/>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395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1"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3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3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1E08100-D1AE-B53D-DE9D-E0521A8067A3}"/>
              </a:ext>
            </a:extLst>
          </p:cNvPr>
          <p:cNvSpPr>
            <a:spLocks noGrp="1"/>
          </p:cNvSpPr>
          <p:nvPr>
            <p:ph type="title"/>
          </p:nvPr>
        </p:nvSpPr>
        <p:spPr>
          <a:xfrm>
            <a:off x="535020" y="685800"/>
            <a:ext cx="2780271" cy="5105400"/>
          </a:xfrm>
        </p:spPr>
        <p:txBody>
          <a:bodyPr>
            <a:normAutofit/>
          </a:bodyPr>
          <a:lstStyle/>
          <a:p>
            <a:r>
              <a:rPr lang="en-US" sz="4000">
                <a:solidFill>
                  <a:srgbClr val="FFFFFF"/>
                </a:solidFill>
                <a:cs typeface="Calibri Light"/>
              </a:rPr>
              <a:t>Introduction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7C66EF02-4B5C-039E-EF35-A5F2DCD86D5C}"/>
              </a:ext>
            </a:extLst>
          </p:cNvPr>
          <p:cNvGraphicFramePr>
            <a:graphicFrameLocks noGrp="1"/>
          </p:cNvGraphicFramePr>
          <p:nvPr>
            <p:ph idx="1"/>
            <p:extLst>
              <p:ext uri="{D42A27DB-BD31-4B8C-83A1-F6EECF244321}">
                <p14:modId xmlns:p14="http://schemas.microsoft.com/office/powerpoint/2010/main" val="375983565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9463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3">
            <a:extLst>
              <a:ext uri="{FF2B5EF4-FFF2-40B4-BE49-F238E27FC236}">
                <a16:creationId xmlns:a16="http://schemas.microsoft.com/office/drawing/2014/main" id="{55E8C7B4-C2B7-16A2-6C55-9983CAB54409}"/>
              </a:ext>
            </a:extLst>
          </p:cNvPr>
          <p:cNvSpPr/>
          <p:nvPr/>
        </p:nvSpPr>
        <p:spPr>
          <a:xfrm>
            <a:off x="4663046" y="2319018"/>
            <a:ext cx="2865912" cy="16194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bg1">
              <a:lumMod val="50000"/>
            </a:schemeClr>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350" b="0" i="0" u="none" strike="noStrike" kern="0" cap="none" spc="0" baseline="0">
                <a:solidFill>
                  <a:srgbClr val="FFFFFF"/>
                </a:solidFill>
                <a:uFillTx/>
                <a:latin typeface="Calibri"/>
              </a:rPr>
              <a:t>        </a:t>
            </a:r>
            <a:r>
              <a:rPr lang="en-GB" sz="1400" b="1" i="0" u="none" strike="noStrike" kern="0" cap="none" spc="0" baseline="0">
                <a:solidFill>
                  <a:srgbClr val="FFFFFF"/>
                </a:solidFill>
                <a:uFillTx/>
                <a:latin typeface="Calibri"/>
              </a:rPr>
              <a:t>Social well-being</a:t>
            </a:r>
          </a:p>
        </p:txBody>
      </p:sp>
      <p:sp>
        <p:nvSpPr>
          <p:cNvPr id="7" name="Oval 4">
            <a:extLst>
              <a:ext uri="{FF2B5EF4-FFF2-40B4-BE49-F238E27FC236}">
                <a16:creationId xmlns:a16="http://schemas.microsoft.com/office/drawing/2014/main" id="{7399E419-2BE3-88F7-49D2-DCA680D6C934}"/>
              </a:ext>
            </a:extLst>
          </p:cNvPr>
          <p:cNvSpPr/>
          <p:nvPr/>
        </p:nvSpPr>
        <p:spPr>
          <a:xfrm>
            <a:off x="4663046" y="3940378"/>
            <a:ext cx="2865912" cy="16194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0C226"/>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50" b="0" i="0" u="none" strike="noStrike" kern="0" cap="none" spc="0" baseline="0" dirty="0">
                <a:solidFill>
                  <a:srgbClr val="FFFFFF"/>
                </a:solidFill>
                <a:uFillTx/>
                <a:latin typeface="Calibri"/>
              </a:rPr>
              <a:t>  </a:t>
            </a:r>
            <a:r>
              <a:rPr lang="en-US" sz="1400" b="1" i="0" u="none" strike="noStrike" kern="0" cap="none" spc="0" baseline="0" dirty="0">
                <a:solidFill>
                  <a:srgbClr val="FFFFFF"/>
                </a:solidFill>
                <a:uFillTx/>
                <a:latin typeface="Calibri"/>
              </a:rPr>
              <a:t>Psychological well-being </a:t>
            </a:r>
            <a:endParaRPr lang="en-GB" sz="1400" b="1" i="0" u="none" strike="noStrike" kern="0" cap="none" spc="0" baseline="0" dirty="0">
              <a:solidFill>
                <a:srgbClr val="FFFFFF"/>
              </a:solidFill>
              <a:uFillTx/>
              <a:latin typeface="Calibri"/>
            </a:endParaRPr>
          </a:p>
        </p:txBody>
      </p:sp>
      <p:sp>
        <p:nvSpPr>
          <p:cNvPr id="8" name="Oval 5">
            <a:extLst>
              <a:ext uri="{FF2B5EF4-FFF2-40B4-BE49-F238E27FC236}">
                <a16:creationId xmlns:a16="http://schemas.microsoft.com/office/drawing/2014/main" id="{9718631E-C067-0741-0053-51AF33A14A4E}"/>
              </a:ext>
            </a:extLst>
          </p:cNvPr>
          <p:cNvSpPr/>
          <p:nvPr/>
        </p:nvSpPr>
        <p:spPr>
          <a:xfrm>
            <a:off x="2109749" y="2377968"/>
            <a:ext cx="2865912" cy="16988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7030A0"/>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FFFFFF"/>
                </a:solidFill>
                <a:uFillTx/>
                <a:latin typeface="Calibri"/>
              </a:rPr>
              <a:t>      Mental well-being</a:t>
            </a:r>
          </a:p>
        </p:txBody>
      </p:sp>
      <p:sp>
        <p:nvSpPr>
          <p:cNvPr id="9" name="Oval 6">
            <a:extLst>
              <a:ext uri="{FF2B5EF4-FFF2-40B4-BE49-F238E27FC236}">
                <a16:creationId xmlns:a16="http://schemas.microsoft.com/office/drawing/2014/main" id="{C14FA80B-13B1-BDD3-FBD4-F8AC5307F794}"/>
              </a:ext>
            </a:extLst>
          </p:cNvPr>
          <p:cNvSpPr/>
          <p:nvPr/>
        </p:nvSpPr>
        <p:spPr>
          <a:xfrm>
            <a:off x="2149495" y="4063945"/>
            <a:ext cx="2778815" cy="16194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accent4">
              <a:lumMod val="60000"/>
              <a:lumOff val="40000"/>
            </a:schemeClr>
          </a:solidFill>
          <a:ln w="12701" cap="flat">
            <a:solidFill>
              <a:srgbClr val="2F528F"/>
            </a:solidFill>
            <a:prstDash val="solid"/>
            <a:miter/>
          </a:ln>
        </p:spPr>
        <p:txBody>
          <a:bodyPr vert="horz" wrap="square" lIns="68580" tIns="34290" rIns="68580" bIns="3429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0" cap="none" spc="0" baseline="0" dirty="0">
                <a:solidFill>
                  <a:srgbClr val="FFFFFF"/>
                </a:solidFill>
                <a:uFillTx/>
                <a:latin typeface="Calibri"/>
              </a:rPr>
              <a:t>Emotional well-being</a:t>
            </a:r>
            <a:endParaRPr lang="en-GB" sz="1400" b="1" i="0" u="none" strike="noStrike" kern="0" cap="none" spc="0" baseline="0" dirty="0">
              <a:solidFill>
                <a:srgbClr val="FFFFFF"/>
              </a:solidFill>
              <a:uFillTx/>
              <a:latin typeface="Calibri"/>
            </a:endParaRPr>
          </a:p>
        </p:txBody>
      </p:sp>
      <p:sp>
        <p:nvSpPr>
          <p:cNvPr id="10" name="TextBox 5">
            <a:extLst>
              <a:ext uri="{FF2B5EF4-FFF2-40B4-BE49-F238E27FC236}">
                <a16:creationId xmlns:a16="http://schemas.microsoft.com/office/drawing/2014/main" id="{E80150B2-8770-0255-1562-110C0C1133BE}"/>
              </a:ext>
            </a:extLst>
          </p:cNvPr>
          <p:cNvSpPr txBox="1"/>
          <p:nvPr/>
        </p:nvSpPr>
        <p:spPr>
          <a:xfrm>
            <a:off x="948749" y="1478374"/>
            <a:ext cx="2440263" cy="369332"/>
          </a:xfrm>
          <a:prstGeom prst="rect">
            <a:avLst/>
          </a:prstGeom>
          <a:noFill/>
          <a:ln cap="flat">
            <a:noFill/>
          </a:ln>
        </p:spPr>
        <p:txBody>
          <a:bodyPr vert="horz" wrap="square" lIns="91440" tIns="45720" rIns="91440" bIns="45720" anchor="t"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1" i="0" u="none" strike="noStrike" kern="1200" cap="none" spc="0" baseline="0">
                <a:solidFill>
                  <a:srgbClr val="70AD47"/>
                </a:solidFill>
                <a:uFillTx/>
                <a:latin typeface="Calibri"/>
              </a:rPr>
              <a:t>4 </a:t>
            </a:r>
            <a:r>
              <a:rPr lang="en-US" b="1" i="0" u="none" strike="noStrike" kern="1200" cap="none" spc="0" baseline="0">
                <a:solidFill>
                  <a:srgbClr val="70AD47"/>
                </a:solidFill>
                <a:uFillTx/>
                <a:latin typeface="Calibri"/>
              </a:rPr>
              <a:t>types of well-being</a:t>
            </a:r>
            <a:endParaRPr lang="en-GB" b="1" i="0" u="none" strike="noStrike" kern="1200" cap="none" spc="0" baseline="0">
              <a:solidFill>
                <a:srgbClr val="70AD47"/>
              </a:solidFill>
              <a:uFillTx/>
              <a:latin typeface="Calibri"/>
            </a:endParaRPr>
          </a:p>
        </p:txBody>
      </p:sp>
      <p:sp>
        <p:nvSpPr>
          <p:cNvPr id="11" name="Title 1">
            <a:extLst>
              <a:ext uri="{FF2B5EF4-FFF2-40B4-BE49-F238E27FC236}">
                <a16:creationId xmlns:a16="http://schemas.microsoft.com/office/drawing/2014/main" id="{85247268-C6CF-8663-2A08-6D823CD95C26}"/>
              </a:ext>
            </a:extLst>
          </p:cNvPr>
          <p:cNvSpPr txBox="1">
            <a:spLocks noGrp="1"/>
          </p:cNvSpPr>
          <p:nvPr/>
        </p:nvSpPr>
        <p:spPr>
          <a:xfrm>
            <a:off x="672040" y="260353"/>
            <a:ext cx="10565919" cy="1320795"/>
          </a:xfrm>
          <a:prstGeom prst="rect">
            <a:avLst/>
          </a:prstGeom>
          <a:noFill/>
          <a:ln>
            <a:noFill/>
          </a:ln>
        </p:spPr>
        <p:txBody>
          <a:bodyPr vert="horz" wrap="square" lIns="91440" tIns="45720" rIns="91440" bIns="45720" anchor="t" anchorCtr="0" compatLnSpc="1">
            <a:normAutofit/>
          </a:bodyPr>
          <a:lst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a:lstStyle>
          <a:p>
            <a:pPr lvl="0"/>
            <a:r>
              <a:rPr lang="en-US"/>
              <a:t>Children, young people and family’s well-being:</a:t>
            </a:r>
            <a:endParaRPr lang="en-GB"/>
          </a:p>
        </p:txBody>
      </p:sp>
    </p:spTree>
    <p:extLst>
      <p:ext uri="{BB962C8B-B14F-4D97-AF65-F5344CB8AC3E}">
        <p14:creationId xmlns:p14="http://schemas.microsoft.com/office/powerpoint/2010/main" val="1460132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1">
            <a:extLst>
              <a:ext uri="{FF2B5EF4-FFF2-40B4-BE49-F238E27FC236}">
                <a16:creationId xmlns:a16="http://schemas.microsoft.com/office/drawing/2014/main" id="{4B6C346F-2987-F200-D303-75A821F10F42}"/>
              </a:ext>
            </a:extLst>
          </p:cNvPr>
          <p:cNvSpPr/>
          <p:nvPr/>
        </p:nvSpPr>
        <p:spPr>
          <a:xfrm>
            <a:off x="4000936" y="24618"/>
            <a:ext cx="3217139" cy="304262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accent6">
              <a:lumMod val="75000"/>
            </a:schemeClr>
          </a:solidFill>
          <a:ln w="12701" cap="flat">
            <a:solidFill>
              <a:srgbClr val="2F528F"/>
            </a:solidFill>
            <a:prstDash val="solid"/>
            <a:miter/>
          </a:ln>
        </p:spPr>
        <p:txBody>
          <a:bodyPr vert="horz" wrap="square" lIns="68580" tIns="34290" rIns="68580" bIns="3429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500" b="1" kern="0" dirty="0">
                <a:solidFill>
                  <a:srgbClr val="FFFF00"/>
                </a:solidFill>
                <a:latin typeface="Calibri"/>
              </a:rPr>
              <a:t>Metal</a:t>
            </a:r>
            <a:r>
              <a:rPr lang="en-GB" sz="1500" b="1" i="0" u="none" strike="noStrike" kern="0" cap="none" spc="0" baseline="0" dirty="0">
                <a:solidFill>
                  <a:srgbClr val="FFFF00"/>
                </a:solidFill>
                <a:uFillTx/>
                <a:latin typeface="Calibri"/>
              </a:rPr>
              <a:t> Well-being</a:t>
            </a:r>
          </a:p>
          <a:p>
            <a:pPr algn="ctr" defTabSz="685800">
              <a:defRPr sz="1800" b="0" i="0" u="none" strike="noStrike" kern="0" cap="none" spc="0" baseline="0">
                <a:solidFill>
                  <a:srgbClr val="000000"/>
                </a:solidFill>
                <a:uFillTx/>
              </a:defRPr>
            </a:pPr>
            <a:r>
              <a:rPr lang="en-GB" sz="1500" kern="0" dirty="0">
                <a:solidFill>
                  <a:srgbClr val="FFFF00"/>
                </a:solidFill>
                <a:latin typeface="Calibri"/>
              </a:rPr>
              <a:t> </a:t>
            </a:r>
            <a:r>
              <a:rPr lang="en-GB" sz="1500" b="0" i="0" u="none" strike="noStrike" kern="0" cap="none" spc="0" baseline="0" dirty="0">
                <a:solidFill>
                  <a:srgbClr val="FFFF00"/>
                </a:solidFill>
                <a:uFillTx/>
                <a:latin typeface="Calibri"/>
              </a:rPr>
              <a:t> </a:t>
            </a:r>
            <a:r>
              <a:rPr lang="en-US" sz="1350" b="0" i="0" u="none" strike="noStrike" kern="0" cap="none" spc="0" baseline="0" dirty="0">
                <a:solidFill>
                  <a:srgbClr val="FFFFFF"/>
                </a:solidFill>
                <a:uFillTx/>
                <a:latin typeface="Calibri"/>
              </a:rPr>
              <a:t>factors including depressive symptoms like</a:t>
            </a:r>
            <a:r>
              <a:rPr lang="en-US" sz="1350" kern="0" dirty="0">
                <a:solidFill>
                  <a:srgbClr val="FFFFFF"/>
                </a:solidFill>
                <a:latin typeface="Calibri"/>
              </a:rPr>
              <a:t> </a:t>
            </a:r>
            <a:endParaRPr lang="en-US" sz="1350" b="0" i="0" u="none" strike="noStrike" kern="0" cap="none" spc="0" baseline="0" dirty="0">
              <a:solidFill>
                <a:srgbClr val="FFFFFF"/>
              </a:solidFill>
              <a:uFillTx/>
              <a:latin typeface="Calibri"/>
              <a:cs typeface="Calibri"/>
            </a:endParaRPr>
          </a:p>
          <a:p>
            <a:pPr algn="ctr" defTabSz="685800">
              <a:defRPr sz="1800" b="0" i="0" u="none" strike="noStrike" kern="0" cap="none" spc="0" baseline="0">
                <a:solidFill>
                  <a:srgbClr val="000000"/>
                </a:solidFill>
                <a:uFillTx/>
              </a:defRPr>
            </a:pPr>
            <a:r>
              <a:rPr lang="en-US" sz="1350" b="0" i="0" u="none" strike="noStrike" kern="0" cap="none" spc="0" baseline="0" dirty="0">
                <a:solidFill>
                  <a:srgbClr val="FFFFFF"/>
                </a:solidFill>
                <a:uFillTx/>
                <a:latin typeface="Calibri"/>
              </a:rPr>
              <a:t>anxiety,</a:t>
            </a:r>
            <a:r>
              <a:rPr lang="en-US" sz="1350" kern="0" dirty="0">
                <a:solidFill>
                  <a:srgbClr val="FFFFFF"/>
                </a:solidFill>
                <a:latin typeface="Calibri"/>
              </a:rPr>
              <a:t> </a:t>
            </a:r>
            <a:endParaRPr lang="en-US" sz="1350" b="0" i="0" u="none" strike="noStrike" kern="0" cap="none" spc="0" baseline="0" dirty="0">
              <a:solidFill>
                <a:srgbClr val="FFFFFF"/>
              </a:solidFill>
              <a:uFillTx/>
              <a:latin typeface="Calibri"/>
              <a:cs typeface="Calibri"/>
            </a:endParaRPr>
          </a:p>
          <a:p>
            <a:pPr algn="ctr" defTabSz="685800">
              <a:defRPr sz="1800" b="0" i="0" u="none" strike="noStrike" kern="0" cap="none" spc="0" baseline="0">
                <a:solidFill>
                  <a:srgbClr val="000000"/>
                </a:solidFill>
                <a:uFillTx/>
              </a:defRPr>
            </a:pPr>
            <a:r>
              <a:rPr lang="en-US" sz="1350" kern="0" dirty="0">
                <a:solidFill>
                  <a:srgbClr val="FFFFFF"/>
                </a:solidFill>
                <a:latin typeface="Calibri"/>
              </a:rPr>
              <a:t> </a:t>
            </a:r>
            <a:r>
              <a:rPr lang="en-US" sz="1350" b="0" i="0" u="none" strike="noStrike" kern="0" cap="none" spc="0" baseline="0" dirty="0">
                <a:solidFill>
                  <a:srgbClr val="FFFFFF"/>
                </a:solidFill>
                <a:uFillTx/>
                <a:latin typeface="Calibri"/>
              </a:rPr>
              <a:t> loneliness, </a:t>
            </a:r>
            <a:r>
              <a:rPr lang="en-US" sz="1350" kern="0" dirty="0">
                <a:solidFill>
                  <a:srgbClr val="FFFFFF"/>
                </a:solidFill>
                <a:latin typeface="Calibri"/>
              </a:rPr>
              <a:t>self-related</a:t>
            </a:r>
            <a:r>
              <a:rPr lang="en-US" sz="1350" b="0" i="0" u="none" strike="noStrike" kern="0" cap="none" spc="0" baseline="0" dirty="0">
                <a:solidFill>
                  <a:srgbClr val="FFFFFF"/>
                </a:solidFill>
                <a:uFillTx/>
                <a:latin typeface="Calibri"/>
              </a:rPr>
              <a:t> mental vigor and meaning.</a:t>
            </a:r>
            <a:endParaRPr lang="en-GB" sz="1350" b="0" i="0" u="none" strike="noStrike" kern="0" cap="none" spc="0" baseline="0" dirty="0">
              <a:solidFill>
                <a:srgbClr val="FFFFFF"/>
              </a:solidFill>
              <a:uFillTx/>
              <a:latin typeface="Calibri"/>
            </a:endParaRPr>
          </a:p>
        </p:txBody>
      </p:sp>
      <p:sp>
        <p:nvSpPr>
          <p:cNvPr id="5" name="Oval 2">
            <a:extLst>
              <a:ext uri="{FF2B5EF4-FFF2-40B4-BE49-F238E27FC236}">
                <a16:creationId xmlns:a16="http://schemas.microsoft.com/office/drawing/2014/main" id="{FD10052C-9B87-7F1E-7F75-C0A865B602E5}"/>
              </a:ext>
            </a:extLst>
          </p:cNvPr>
          <p:cNvSpPr/>
          <p:nvPr/>
        </p:nvSpPr>
        <p:spPr>
          <a:xfrm>
            <a:off x="4771937" y="2947311"/>
            <a:ext cx="5393724" cy="304262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solidFill>
          <a:ln w="12701" cap="flat">
            <a:solidFill>
              <a:srgbClr val="2F528F"/>
            </a:solidFill>
            <a:prstDash val="solid"/>
            <a:miter/>
          </a:ln>
        </p:spPr>
        <p:txBody>
          <a:bodyPr vert="horz" wrap="square" lIns="68580" tIns="34290" rIns="68580" bIns="3429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500" b="1" i="0" u="none" strike="noStrike" kern="0" cap="none" spc="0" baseline="0">
                <a:solidFill>
                  <a:srgbClr val="FFFF00"/>
                </a:solidFill>
                <a:uFillTx/>
                <a:latin typeface="Calibri"/>
              </a:rPr>
              <a:t>Social </a:t>
            </a:r>
            <a:r>
              <a:rPr lang="en-US" sz="1500" b="1" i="0" u="none" strike="noStrike" kern="0" cap="none" spc="0" baseline="0">
                <a:solidFill>
                  <a:srgbClr val="FFFF00"/>
                </a:solidFill>
                <a:uFillTx/>
                <a:latin typeface="Calibri"/>
              </a:rPr>
              <a:t>well-being </a:t>
            </a:r>
          </a:p>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50" b="0" i="0" u="none" strike="noStrike" kern="0" cap="none" spc="0" baseline="0">
                <a:solidFill>
                  <a:srgbClr val="FFFFFF"/>
                </a:solidFill>
                <a:uFillTx/>
                <a:latin typeface="Calibri"/>
              </a:rPr>
              <a:t>Development and sustainable relationship with others. Allows you to feel welcomed and valued when with others. </a:t>
            </a:r>
          </a:p>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a:solidFill>
                <a:srgbClr val="C00000"/>
              </a:solidFill>
              <a:uFillTx/>
              <a:latin typeface="Calibri"/>
            </a:endParaRPr>
          </a:p>
        </p:txBody>
      </p:sp>
      <p:sp>
        <p:nvSpPr>
          <p:cNvPr id="6" name="Oval 7">
            <a:extLst>
              <a:ext uri="{FF2B5EF4-FFF2-40B4-BE49-F238E27FC236}">
                <a16:creationId xmlns:a16="http://schemas.microsoft.com/office/drawing/2014/main" id="{AE6FD764-43C7-6224-CBC2-5E63EA009818}"/>
              </a:ext>
            </a:extLst>
          </p:cNvPr>
          <p:cNvSpPr/>
          <p:nvPr/>
        </p:nvSpPr>
        <p:spPr>
          <a:xfrm>
            <a:off x="7218075" y="55672"/>
            <a:ext cx="4556155" cy="29419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bg1">
              <a:lumMod val="75000"/>
            </a:schemeClr>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50" b="0" i="0" u="none" strike="noStrike" kern="0" cap="none" spc="0" baseline="0" dirty="0">
                <a:solidFill>
                  <a:srgbClr val="FFFFFF"/>
                </a:solidFill>
                <a:uFillTx/>
                <a:latin typeface="Calibri"/>
              </a:rPr>
              <a:t>      </a:t>
            </a: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00" b="0" i="0" u="none" strike="noStrike" kern="0" cap="none" spc="0" baseline="0" dirty="0">
                <a:solidFill>
                  <a:srgbClr val="FFFFFF"/>
                </a:solidFill>
                <a:uFillTx/>
                <a:latin typeface="Calibri"/>
              </a:rPr>
              <a:t>           </a:t>
            </a:r>
            <a:r>
              <a:rPr lang="en-US" sz="1500" b="1" i="0" u="none" strike="noStrike" kern="0" cap="none" spc="0" baseline="0" dirty="0">
                <a:solidFill>
                  <a:srgbClr val="FFFF00"/>
                </a:solidFill>
                <a:uFillTx/>
                <a:latin typeface="Calibri"/>
              </a:rPr>
              <a:t>Emotional wellbeing</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00" b="0" i="0" u="none" strike="noStrike" kern="0" cap="none" spc="0" baseline="0" dirty="0">
                <a:solidFill>
                  <a:srgbClr val="FFFFFF"/>
                </a:solidFill>
                <a:uFillTx/>
                <a:latin typeface="Calibri"/>
              </a:rPr>
              <a:t>This means being able to express and show your feelings to others. Many struggle with this, they are unavailable to present how they feel.</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p:txBody>
      </p:sp>
      <p:sp>
        <p:nvSpPr>
          <p:cNvPr id="10" name="Oval 7">
            <a:extLst>
              <a:ext uri="{FF2B5EF4-FFF2-40B4-BE49-F238E27FC236}">
                <a16:creationId xmlns:a16="http://schemas.microsoft.com/office/drawing/2014/main" id="{90670ED5-E9BF-7138-C3ED-B372119999C5}"/>
              </a:ext>
            </a:extLst>
          </p:cNvPr>
          <p:cNvSpPr/>
          <p:nvPr/>
        </p:nvSpPr>
        <p:spPr>
          <a:xfrm>
            <a:off x="67855" y="264483"/>
            <a:ext cx="4022116" cy="560552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accent5">
              <a:lumMod val="60000"/>
              <a:lumOff val="40000"/>
            </a:schemeClr>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defRPr sz="1800" b="0" i="0" u="none" strike="noStrike" kern="0" cap="none" spc="0" baseline="0">
                <a:solidFill>
                  <a:srgbClr val="000000"/>
                </a:solidFill>
                <a:uFillTx/>
              </a:defRPr>
            </a:pPr>
            <a:r>
              <a:rPr lang="en-US" sz="1350" kern="0" dirty="0">
                <a:solidFill>
                  <a:srgbClr val="FFFFFF"/>
                </a:solidFill>
                <a:latin typeface="Calibri"/>
              </a:rPr>
              <a:t>      </a:t>
            </a: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algn="just" defTabSz="685800">
              <a:defRPr sz="1800" b="0" i="0" u="none" strike="noStrike" kern="0" cap="none" spc="0" baseline="0">
                <a:solidFill>
                  <a:srgbClr val="000000"/>
                </a:solidFill>
                <a:uFillTx/>
              </a:defRPr>
            </a:pPr>
            <a:r>
              <a:rPr lang="en-US" sz="1500" kern="0" dirty="0">
                <a:solidFill>
                  <a:srgbClr val="FFFFFF"/>
                </a:solidFill>
                <a:latin typeface="Calibri"/>
              </a:rPr>
              <a:t>         </a:t>
            </a:r>
            <a:r>
              <a:rPr lang="en-US" sz="1500" b="1" kern="0" dirty="0">
                <a:solidFill>
                  <a:srgbClr val="FFFF00"/>
                </a:solidFill>
                <a:latin typeface="Calibri"/>
              </a:rPr>
              <a:t>Psychological well-being</a:t>
            </a:r>
            <a:endParaRPr lang="en-US" sz="1500" b="1" kern="0" dirty="0">
              <a:ea typeface="+mn-lt"/>
              <a:cs typeface="+mn-lt"/>
            </a:endParaRPr>
          </a:p>
          <a:p>
            <a:pPr algn="just" defTabSz="685800">
              <a:defRPr sz="1800" b="0" i="0" u="none" strike="noStrike" kern="0" cap="none" spc="0" baseline="0">
                <a:solidFill>
                  <a:srgbClr val="000000"/>
                </a:solidFill>
                <a:uFillTx/>
              </a:defRPr>
            </a:pPr>
            <a:endParaRPr lang="en-US" sz="1500" kern="0" dirty="0">
              <a:ea typeface="+mn-lt"/>
              <a:cs typeface="+mn-lt"/>
            </a:endParaRPr>
          </a:p>
          <a:p>
            <a:pPr algn="just" defTabSz="685800">
              <a:defRPr sz="1800" b="0" i="0" u="none" strike="noStrike" kern="0" cap="none" spc="0" baseline="0">
                <a:solidFill>
                  <a:srgbClr val="000000"/>
                </a:solidFill>
                <a:uFillTx/>
              </a:defRPr>
            </a:pPr>
            <a:r>
              <a:rPr lang="en-US" sz="1500" kern="0" dirty="0">
                <a:solidFill>
                  <a:srgbClr val="FFFFFF"/>
                </a:solidFill>
                <a:latin typeface="Calibri"/>
              </a:rPr>
              <a:t>People needs</a:t>
            </a:r>
            <a:r>
              <a:rPr lang="en-US" sz="1500" b="0" i="0" u="none" strike="noStrike" kern="0" cap="none" spc="0" baseline="0" dirty="0">
                <a:solidFill>
                  <a:srgbClr val="FFFFFF"/>
                </a:solidFill>
                <a:uFillTx/>
                <a:latin typeface="Calibri"/>
              </a:rPr>
              <a:t> to </a:t>
            </a:r>
            <a:r>
              <a:rPr lang="en-US" sz="1500" kern="0" dirty="0">
                <a:solidFill>
                  <a:srgbClr val="FFFFFF"/>
                </a:solidFill>
                <a:latin typeface="Calibri"/>
              </a:rPr>
              <a:t>be safe from abuse in the community</a:t>
            </a:r>
            <a:r>
              <a:rPr lang="en-US" sz="1500" b="0" i="0" u="none" strike="noStrike" kern="0" cap="none" spc="0" baseline="0" dirty="0">
                <a:solidFill>
                  <a:srgbClr val="FFFFFF"/>
                </a:solidFill>
                <a:uFillTx/>
                <a:latin typeface="Calibri"/>
              </a:rPr>
              <a:t>, </a:t>
            </a:r>
            <a:r>
              <a:rPr lang="en-US" sz="1500" kern="0" dirty="0">
                <a:solidFill>
                  <a:srgbClr val="FFFFFF"/>
                </a:solidFill>
                <a:latin typeface="Calibri"/>
              </a:rPr>
              <a:t>so </a:t>
            </a:r>
            <a:r>
              <a:rPr lang="en-US" sz="1500" b="0" i="0" u="none" strike="noStrike" kern="0" cap="none" spc="0" baseline="0" dirty="0">
                <a:solidFill>
                  <a:srgbClr val="FFFFFF"/>
                </a:solidFill>
                <a:uFillTx/>
                <a:latin typeface="Calibri"/>
              </a:rPr>
              <a:t>they are</a:t>
            </a:r>
            <a:r>
              <a:rPr lang="en-US" sz="1500" kern="0" dirty="0">
                <a:solidFill>
                  <a:srgbClr val="FFFFFF"/>
                </a:solidFill>
                <a:latin typeface="Calibri"/>
              </a:rPr>
              <a:t> supposed</a:t>
            </a:r>
            <a:r>
              <a:rPr lang="en-US" sz="1500" b="0" i="0" u="none" strike="noStrike" kern="0" cap="none" spc="0" baseline="0" dirty="0">
                <a:solidFill>
                  <a:srgbClr val="FFFFFF"/>
                </a:solidFill>
                <a:uFillTx/>
                <a:latin typeface="Calibri"/>
              </a:rPr>
              <a:t> to </a:t>
            </a:r>
            <a:r>
              <a:rPr lang="en-US" sz="1500" kern="0" dirty="0">
                <a:solidFill>
                  <a:srgbClr val="FFFFFF"/>
                </a:solidFill>
                <a:latin typeface="Calibri"/>
              </a:rPr>
              <a:t>be safe by providing psychological wellbeing aids</a:t>
            </a:r>
            <a:r>
              <a:rPr lang="en-US" sz="1500" b="0" i="0" u="none" strike="noStrike" kern="0" cap="none" spc="0" baseline="0" dirty="0">
                <a:solidFill>
                  <a:srgbClr val="FFFFFF"/>
                </a:solidFill>
                <a:uFillTx/>
                <a:latin typeface="Calibri"/>
              </a:rPr>
              <a:t>.</a:t>
            </a:r>
            <a:endParaRPr lang="en-US" sz="1500" kern="0" dirty="0">
              <a:ea typeface="+mn-lt"/>
              <a:cs typeface="+mn-lt"/>
            </a:endParaRPr>
          </a:p>
          <a:p>
            <a:pPr algn="just" defTabSz="685800">
              <a:defRPr sz="1800" b="0" i="0" u="none" strike="noStrike" kern="0" cap="none" spc="0" baseline="0">
                <a:solidFill>
                  <a:srgbClr val="000000"/>
                </a:solidFill>
                <a:uFillTx/>
              </a:defRPr>
            </a:pPr>
            <a:endParaRPr lang="en-GB" sz="1500" kern="0" dirty="0">
              <a:ea typeface="+mn-lt"/>
              <a:cs typeface="+mn-lt"/>
            </a:endParaRPr>
          </a:p>
          <a:p>
            <a:pPr marL="0" marR="0" lvl="0" indent="0" algn="just" defTabSz="685800">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cs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p:txBody>
      </p:sp>
    </p:spTree>
    <p:extLst>
      <p:ext uri="{BB962C8B-B14F-4D97-AF65-F5344CB8AC3E}">
        <p14:creationId xmlns:p14="http://schemas.microsoft.com/office/powerpoint/2010/main" val="949107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56771-371E-BCC1-F403-7A5E16C35AB1}"/>
              </a:ext>
            </a:extLst>
          </p:cNvPr>
          <p:cNvSpPr>
            <a:spLocks noGrp="1"/>
          </p:cNvSpPr>
          <p:nvPr>
            <p:ph type="title"/>
          </p:nvPr>
        </p:nvSpPr>
        <p:spPr>
          <a:xfrm>
            <a:off x="520700" y="195792"/>
            <a:ext cx="10515600" cy="1325563"/>
          </a:xfrm>
        </p:spPr>
        <p:txBody>
          <a:bodyPr>
            <a:normAutofit/>
          </a:bodyPr>
          <a:lstStyle/>
          <a:p>
            <a:r>
              <a:rPr lang="en-US" sz="3600" b="1" dirty="0">
                <a:cs typeface="Sabon Next LT"/>
              </a:rPr>
              <a:t>Analysis of the Key domains of children's &amp; families wellbeing </a:t>
            </a:r>
            <a:endParaRPr lang="en-US" sz="3600" b="1" dirty="0"/>
          </a:p>
        </p:txBody>
      </p:sp>
      <p:sp>
        <p:nvSpPr>
          <p:cNvPr id="3" name="Content Placeholder 2">
            <a:extLst>
              <a:ext uri="{FF2B5EF4-FFF2-40B4-BE49-F238E27FC236}">
                <a16:creationId xmlns:a16="http://schemas.microsoft.com/office/drawing/2014/main" id="{489BBF47-383F-DEC1-DDD1-54D97ACAC190}"/>
              </a:ext>
            </a:extLst>
          </p:cNvPr>
          <p:cNvSpPr>
            <a:spLocks noGrp="1"/>
          </p:cNvSpPr>
          <p:nvPr>
            <p:ph idx="1"/>
          </p:nvPr>
        </p:nvSpPr>
        <p:spPr>
          <a:xfrm>
            <a:off x="273141" y="2134692"/>
            <a:ext cx="11188887" cy="4195763"/>
          </a:xfrm>
        </p:spPr>
        <p:txBody>
          <a:bodyPr vert="horz" lIns="91440" tIns="45720" rIns="91440" bIns="45720" rtlCol="0" anchor="t">
            <a:normAutofit/>
          </a:bodyPr>
          <a:lstStyle/>
          <a:p>
            <a:pPr marL="0" indent="0">
              <a:buNone/>
            </a:pPr>
            <a:r>
              <a:rPr lang="en-US" b="1">
                <a:solidFill>
                  <a:srgbClr val="FF0000"/>
                </a:solidFill>
              </a:rPr>
              <a:t>Mother's Psychological Health</a:t>
            </a:r>
            <a:r>
              <a:rPr lang="en-US">
                <a:solidFill>
                  <a:srgbClr val="FF0000"/>
                </a:solidFill>
              </a:rPr>
              <a:t> </a:t>
            </a:r>
          </a:p>
          <a:p>
            <a:endParaRPr lang="en-US"/>
          </a:p>
          <a:p>
            <a:endParaRPr lang="en-US"/>
          </a:p>
          <a:p>
            <a:pPr marL="0" indent="0">
              <a:buNone/>
            </a:pPr>
            <a:r>
              <a:rPr lang="en-US"/>
              <a:t>    </a:t>
            </a:r>
            <a:r>
              <a:rPr lang="en-US" b="1">
                <a:solidFill>
                  <a:srgbClr val="FF0000"/>
                </a:solidFill>
              </a:rPr>
              <a:t> Anxiety      Depression </a:t>
            </a:r>
          </a:p>
          <a:p>
            <a:pPr marL="0" indent="0">
              <a:buNone/>
            </a:pPr>
            <a:endParaRPr lang="en-US" b="1">
              <a:solidFill>
                <a:srgbClr val="FF0000"/>
              </a:solidFill>
            </a:endParaRPr>
          </a:p>
          <a:p>
            <a:pPr marL="0" indent="0">
              <a:buNone/>
            </a:pPr>
            <a:endParaRPr lang="en-US" b="1">
              <a:solidFill>
                <a:srgbClr val="FF0000"/>
              </a:solidFill>
            </a:endParaRPr>
          </a:p>
          <a:p>
            <a:pPr marL="0" indent="0">
              <a:buNone/>
            </a:pPr>
            <a:endParaRPr lang="en-US" sz="2400" b="1">
              <a:solidFill>
                <a:srgbClr val="FF0000"/>
              </a:solidFill>
              <a:cs typeface="Calibri"/>
            </a:endParaRPr>
          </a:p>
          <a:p>
            <a:pPr marL="0" indent="0">
              <a:buNone/>
            </a:pPr>
            <a:r>
              <a:rPr lang="en-US" sz="2400" b="1">
                <a:solidFill>
                  <a:srgbClr val="FF0000"/>
                </a:solidFill>
              </a:rPr>
              <a:t>WELLBEING OF CHILDREN AND FAMILIES</a:t>
            </a:r>
            <a:endParaRPr lang="en-US" sz="2400" b="1">
              <a:solidFill>
                <a:srgbClr val="FF0000"/>
              </a:solidFill>
              <a:cs typeface="Calibri"/>
            </a:endParaRPr>
          </a:p>
        </p:txBody>
      </p:sp>
      <p:sp>
        <p:nvSpPr>
          <p:cNvPr id="4" name="Arrow: Down 3">
            <a:extLst>
              <a:ext uri="{FF2B5EF4-FFF2-40B4-BE49-F238E27FC236}">
                <a16:creationId xmlns:a16="http://schemas.microsoft.com/office/drawing/2014/main" id="{435F57CD-9FFB-8348-A2D3-8BB0E59A9919}"/>
              </a:ext>
            </a:extLst>
          </p:cNvPr>
          <p:cNvSpPr/>
          <p:nvPr/>
        </p:nvSpPr>
        <p:spPr>
          <a:xfrm>
            <a:off x="1119420" y="2747300"/>
            <a:ext cx="480164" cy="98120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CA020D10-A244-4832-3056-8FFD38FBAAF8}"/>
              </a:ext>
            </a:extLst>
          </p:cNvPr>
          <p:cNvSpPr/>
          <p:nvPr/>
        </p:nvSpPr>
        <p:spPr>
          <a:xfrm>
            <a:off x="2879608" y="2750711"/>
            <a:ext cx="480164" cy="98120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iagram&#10;&#10;Description automatically generated">
            <a:extLst>
              <a:ext uri="{FF2B5EF4-FFF2-40B4-BE49-F238E27FC236}">
                <a16:creationId xmlns:a16="http://schemas.microsoft.com/office/drawing/2014/main" id="{245CD35E-77BC-8F1B-EDA4-6CBE39FBD5E8}"/>
              </a:ext>
            </a:extLst>
          </p:cNvPr>
          <p:cNvPicPr>
            <a:picLocks noChangeAspect="1"/>
          </p:cNvPicPr>
          <p:nvPr/>
        </p:nvPicPr>
        <p:blipFill>
          <a:blip r:embed="rId3"/>
          <a:stretch>
            <a:fillRect/>
          </a:stretch>
        </p:blipFill>
        <p:spPr>
          <a:xfrm>
            <a:off x="5554781" y="1310044"/>
            <a:ext cx="5951134" cy="5321915"/>
          </a:xfrm>
          <a:prstGeom prst="rect">
            <a:avLst/>
          </a:prstGeom>
        </p:spPr>
      </p:pic>
      <p:sp>
        <p:nvSpPr>
          <p:cNvPr id="7" name="TextBox 6">
            <a:extLst>
              <a:ext uri="{FF2B5EF4-FFF2-40B4-BE49-F238E27FC236}">
                <a16:creationId xmlns:a16="http://schemas.microsoft.com/office/drawing/2014/main" id="{AE56EF52-3C88-B681-F33F-7E15358EA150}"/>
              </a:ext>
            </a:extLst>
          </p:cNvPr>
          <p:cNvSpPr txBox="1"/>
          <p:nvPr/>
        </p:nvSpPr>
        <p:spPr>
          <a:xfrm>
            <a:off x="7753860" y="5550122"/>
            <a:ext cx="47416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tx1">
                    <a:lumMod val="95000"/>
                    <a:lumOff val="5000"/>
                  </a:schemeClr>
                </a:solidFill>
                <a:cs typeface="Segoe UI"/>
              </a:rPr>
              <a:t>im</a:t>
            </a:r>
            <a:r>
              <a:rPr lang="en-US" sz="1400" dirty="0">
                <a:cs typeface="Segoe UI"/>
              </a:rPr>
              <a:t>age available @ </a:t>
            </a:r>
            <a:r>
              <a:rPr lang="en-US" sz="1400" dirty="0">
                <a:cs typeface="Segoe UI"/>
                <a:hlinkClick r:id="rId4">
                  <a:extLst>
                    <a:ext uri="{A12FA001-AC4F-418D-AE19-62706E023703}">
                      <ahyp:hlinkClr xmlns:ahyp="http://schemas.microsoft.com/office/drawing/2018/hyperlinkcolor" val="tx"/>
                    </a:ext>
                  </a:extLst>
                </a:hlinkClick>
              </a:rPr>
              <a:t>Am I Depressed or Am I Anxious? - Psychiatric Associates of Southern, CT (ctpsychtms.com</a:t>
            </a:r>
            <a:r>
              <a:rPr lang="en-US" dirty="0">
                <a:cs typeface="Segoe UI"/>
                <a:hlinkClick r:id="rId4">
                  <a:extLst>
                    <a:ext uri="{A12FA001-AC4F-418D-AE19-62706E023703}">
                      <ahyp:hlinkClr xmlns:ahyp="http://schemas.microsoft.com/office/drawing/2018/hyperlinkcolor" val="tx"/>
                    </a:ext>
                  </a:extLst>
                </a:hlinkClick>
              </a:rPr>
              <a:t>)</a:t>
            </a:r>
            <a:r>
              <a:rPr lang="en-US">
                <a:cs typeface="Segoe UI"/>
              </a:rPr>
              <a:t>​</a:t>
            </a:r>
          </a:p>
          <a:p>
            <a:r>
              <a:rPr lang="en-US">
                <a:cs typeface="Segoe UI"/>
              </a:rPr>
              <a:t>​</a:t>
            </a:r>
          </a:p>
        </p:txBody>
      </p:sp>
      <p:sp>
        <p:nvSpPr>
          <p:cNvPr id="8" name="Arrow: Down 7">
            <a:extLst>
              <a:ext uri="{FF2B5EF4-FFF2-40B4-BE49-F238E27FC236}">
                <a16:creationId xmlns:a16="http://schemas.microsoft.com/office/drawing/2014/main" id="{37777D33-5969-03C1-F4F4-487679F8987A}"/>
              </a:ext>
            </a:extLst>
          </p:cNvPr>
          <p:cNvSpPr/>
          <p:nvPr/>
        </p:nvSpPr>
        <p:spPr>
          <a:xfrm>
            <a:off x="1967093" y="4497067"/>
            <a:ext cx="480164" cy="98120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5961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of two adults and a kid on top of each other">
            <a:extLst>
              <a:ext uri="{FF2B5EF4-FFF2-40B4-BE49-F238E27FC236}">
                <a16:creationId xmlns:a16="http://schemas.microsoft.com/office/drawing/2014/main" id="{DF867752-7224-339B-7D17-524AB764F760}"/>
              </a:ext>
            </a:extLst>
          </p:cNvPr>
          <p:cNvPicPr>
            <a:picLocks noChangeAspect="1"/>
          </p:cNvPicPr>
          <p:nvPr/>
        </p:nvPicPr>
        <p:blipFill rotWithShape="1">
          <a:blip r:embed="rId2"/>
          <a:srcRect l="24713" r="17109" b="-3"/>
          <a:stretch/>
        </p:blipFill>
        <p:spPr>
          <a:xfrm>
            <a:off x="-1" y="10"/>
            <a:ext cx="5985983" cy="6857990"/>
          </a:xfrm>
          <a:prstGeom prst="rect">
            <a:avLst/>
          </a:prstGeom>
        </p:spPr>
      </p:pic>
      <p:sp>
        <p:nvSpPr>
          <p:cNvPr id="4" name="TextBox 3">
            <a:extLst>
              <a:ext uri="{FF2B5EF4-FFF2-40B4-BE49-F238E27FC236}">
                <a16:creationId xmlns:a16="http://schemas.microsoft.com/office/drawing/2014/main" id="{E3BAA53B-73F3-2184-7A96-71EA39D7C31C}"/>
              </a:ext>
            </a:extLst>
          </p:cNvPr>
          <p:cNvSpPr txBox="1"/>
          <p:nvPr/>
        </p:nvSpPr>
        <p:spPr>
          <a:xfrm>
            <a:off x="6400812" y="631209"/>
            <a:ext cx="5332164" cy="53834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indent="-228600">
              <a:spcAft>
                <a:spcPts val="600"/>
              </a:spcAft>
              <a:buClr>
                <a:schemeClr val="accent1"/>
              </a:buClr>
              <a:buFont typeface="Arial" panose="020B0604020202020204" pitchFamily="34" charset="0"/>
              <a:buChar char="•"/>
            </a:pPr>
            <a:r>
              <a:rPr lang="en-US" sz="2000">
                <a:solidFill>
                  <a:schemeClr val="bg2">
                    <a:lumMod val="10000"/>
                  </a:schemeClr>
                </a:solidFill>
              </a:rPr>
              <a:t>Parenting-  the process of raising children to care protect and guide them to the healthy development into adulthood ​ - the mothers psychological health has had an impact on her children</a:t>
            </a:r>
            <a:r>
              <a:rPr lang="en-US" sz="2000" dirty="0">
                <a:solidFill>
                  <a:schemeClr val="bg2">
                    <a:lumMod val="10000"/>
                  </a:schemeClr>
                </a:solidFill>
              </a:rPr>
              <a:t> affecting the </a:t>
            </a:r>
            <a:r>
              <a:rPr lang="en-US" sz="2000" dirty="0" err="1">
                <a:solidFill>
                  <a:schemeClr val="bg2">
                    <a:lumMod val="10000"/>
                  </a:schemeClr>
                </a:solidFill>
              </a:rPr>
              <a:t>behaviour</a:t>
            </a:r>
            <a:r>
              <a:rPr lang="en-US" sz="2000" dirty="0">
                <a:solidFill>
                  <a:schemeClr val="bg2">
                    <a:lumMod val="10000"/>
                  </a:schemeClr>
                </a:solidFill>
              </a:rPr>
              <a:t> and attendance at school/nursery</a:t>
            </a:r>
            <a:endParaRPr lang="en-US" sz="2000">
              <a:solidFill>
                <a:schemeClr val="bg2">
                  <a:lumMod val="10000"/>
                </a:schemeClr>
              </a:solidFill>
            </a:endParaRPr>
          </a:p>
          <a:p>
            <a:pPr>
              <a:spcAft>
                <a:spcPts val="600"/>
              </a:spcAft>
              <a:buClr>
                <a:schemeClr val="accent1"/>
              </a:buClr>
            </a:pPr>
            <a:endParaRPr lang="en-US" sz="2000">
              <a:solidFill>
                <a:schemeClr val="bg2">
                  <a:lumMod val="10000"/>
                </a:schemeClr>
              </a:solidFill>
              <a:cs typeface="Calibri"/>
            </a:endParaRPr>
          </a:p>
          <a:p>
            <a:pPr indent="-228600">
              <a:spcAft>
                <a:spcPts val="600"/>
              </a:spcAft>
              <a:buClr>
                <a:schemeClr val="accent1"/>
              </a:buClr>
              <a:buFont typeface="Arial" panose="020B0604020202020204" pitchFamily="34" charset="0"/>
              <a:buChar char="•"/>
            </a:pPr>
            <a:r>
              <a:rPr lang="en-US" sz="2000" dirty="0">
                <a:solidFill>
                  <a:schemeClr val="bg2">
                    <a:lumMod val="10000"/>
                  </a:schemeClr>
                </a:solidFill>
              </a:rPr>
              <a:t>Organizations- </a:t>
            </a:r>
            <a:r>
              <a:rPr lang="en-US" sz="2000">
                <a:solidFill>
                  <a:schemeClr val="bg2">
                    <a:lumMod val="10000"/>
                  </a:schemeClr>
                </a:solidFill>
              </a:rPr>
              <a:t>help in need – supporting children and families when they face complex needs and challenges. Helping the family to </a:t>
            </a:r>
            <a:r>
              <a:rPr lang="en-US" sz="2000" dirty="0">
                <a:solidFill>
                  <a:schemeClr val="bg2">
                    <a:lumMod val="10000"/>
                  </a:schemeClr>
                </a:solidFill>
              </a:rPr>
              <a:t>realize </a:t>
            </a:r>
            <a:r>
              <a:rPr lang="en-US" sz="2000">
                <a:solidFill>
                  <a:schemeClr val="bg2">
                    <a:lumMod val="10000"/>
                  </a:schemeClr>
                </a:solidFill>
              </a:rPr>
              <a:t>their full potential. Supporting children and families to get the best full education and support.​ With interventions in place.</a:t>
            </a:r>
            <a:endParaRPr lang="en-US" sz="2000" dirty="0">
              <a:solidFill>
                <a:schemeClr val="bg2">
                  <a:lumMod val="10000"/>
                </a:schemeClr>
              </a:solidFill>
              <a:cs typeface="Calibri"/>
            </a:endParaRPr>
          </a:p>
          <a:p>
            <a:pPr indent="-228600">
              <a:spcAft>
                <a:spcPts val="600"/>
              </a:spcAft>
              <a:buClr>
                <a:schemeClr val="accent1"/>
              </a:buClr>
              <a:buFont typeface="Arial" panose="020B0604020202020204" pitchFamily="34" charset="0"/>
              <a:buChar char="•"/>
            </a:pPr>
            <a:endParaRPr lang="en-US" sz="2000">
              <a:solidFill>
                <a:schemeClr val="bg2">
                  <a:lumMod val="10000"/>
                </a:schemeClr>
              </a:solidFill>
            </a:endParaRPr>
          </a:p>
          <a:p>
            <a:pPr indent="-228600">
              <a:spcAft>
                <a:spcPts val="600"/>
              </a:spcAft>
              <a:buClr>
                <a:schemeClr val="accent1"/>
              </a:buClr>
              <a:buFont typeface="Arial" panose="020B0604020202020204" pitchFamily="34" charset="0"/>
              <a:buChar char="•"/>
            </a:pPr>
            <a:r>
              <a:rPr lang="en-US" sz="2000">
                <a:solidFill>
                  <a:schemeClr val="bg2">
                    <a:lumMod val="10000"/>
                  </a:schemeClr>
                </a:solidFill>
              </a:rPr>
              <a:t>Anger- a primary emotion caused by fear or sadness. The fear includes anxiety and worry and the sadness from disappointment</a:t>
            </a:r>
            <a:r>
              <a:rPr lang="en-US" sz="2000" dirty="0">
                <a:solidFill>
                  <a:schemeClr val="bg2">
                    <a:lumMod val="10000"/>
                  </a:schemeClr>
                </a:solidFill>
              </a:rPr>
              <a:t> - for the family repairs were carried out in the family home and they all had a better living environment, having an impact on the children by diverting them away from </a:t>
            </a:r>
            <a:r>
              <a:rPr lang="en-US" sz="2000" dirty="0" err="1">
                <a:solidFill>
                  <a:schemeClr val="bg2">
                    <a:lumMod val="10000"/>
                  </a:schemeClr>
                </a:solidFill>
              </a:rPr>
              <a:t>unfavourable</a:t>
            </a:r>
            <a:r>
              <a:rPr lang="en-US" sz="2000" dirty="0">
                <a:solidFill>
                  <a:schemeClr val="bg2">
                    <a:lumMod val="10000"/>
                  </a:schemeClr>
                </a:solidFill>
              </a:rPr>
              <a:t> activities and them wanting to stay at home.</a:t>
            </a:r>
            <a:r>
              <a:rPr lang="en-US" sz="2000" dirty="0">
                <a:solidFill>
                  <a:srgbClr val="FFFFFF"/>
                </a:solidFill>
              </a:rPr>
              <a:t>.</a:t>
            </a:r>
            <a:r>
              <a:rPr lang="en-US" sz="2000">
                <a:solidFill>
                  <a:srgbClr val="FFFFFF"/>
                </a:solidFill>
              </a:rPr>
              <a:t> ​</a:t>
            </a:r>
            <a:endParaRPr lang="en-US" sz="2000" dirty="0">
              <a:solidFill>
                <a:srgbClr val="FFFFFF"/>
              </a:solidFill>
              <a:cs typeface="Calibri"/>
            </a:endParaRPr>
          </a:p>
          <a:p>
            <a:pPr indent="-228600">
              <a:spcAft>
                <a:spcPts val="600"/>
              </a:spcAft>
              <a:buClr>
                <a:schemeClr val="accent1"/>
              </a:buClr>
              <a:buFont typeface="Arial" panose="020B0604020202020204" pitchFamily="34" charset="0"/>
              <a:buChar char="•"/>
            </a:pPr>
            <a:endParaRPr lang="en-US" sz="2000">
              <a:solidFill>
                <a:srgbClr val="FFFFFF"/>
              </a:solidFill>
            </a:endParaRPr>
          </a:p>
          <a:p>
            <a:pPr>
              <a:spcAft>
                <a:spcPts val="600"/>
              </a:spcAft>
              <a:buClr>
                <a:schemeClr val="accent1"/>
              </a:buClr>
            </a:pPr>
            <a:endParaRPr lang="en-US" sz="2000">
              <a:solidFill>
                <a:srgbClr val="FFFFFF"/>
              </a:solidFill>
            </a:endParaRPr>
          </a:p>
          <a:p>
            <a:pPr indent="-228600">
              <a:spcAft>
                <a:spcPts val="600"/>
              </a:spcAft>
              <a:buClr>
                <a:schemeClr val="accent1"/>
              </a:buClr>
              <a:buFont typeface="Arial" panose="020B0604020202020204" pitchFamily="34" charset="0"/>
              <a:buChar char="•"/>
            </a:pPr>
            <a:r>
              <a:rPr lang="en-US" sz="1100">
                <a:solidFill>
                  <a:srgbClr val="FFFFFF"/>
                </a:solidFill>
              </a:rPr>
              <a:t>​</a:t>
            </a:r>
            <a:endParaRPr lang="en-US" sz="1100" dirty="0">
              <a:solidFill>
                <a:srgbClr val="FFFFFF"/>
              </a:solidFill>
              <a:cs typeface="Calibri"/>
            </a:endParaRPr>
          </a:p>
        </p:txBody>
      </p:sp>
    </p:spTree>
    <p:extLst>
      <p:ext uri="{BB962C8B-B14F-4D97-AF65-F5344CB8AC3E}">
        <p14:creationId xmlns:p14="http://schemas.microsoft.com/office/powerpoint/2010/main" val="2536067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0B4E-7D56-5B39-3E47-727A8243D461}"/>
              </a:ext>
            </a:extLst>
          </p:cNvPr>
          <p:cNvSpPr>
            <a:spLocks noGrp="1"/>
          </p:cNvSpPr>
          <p:nvPr>
            <p:ph type="title"/>
          </p:nvPr>
        </p:nvSpPr>
        <p:spPr>
          <a:xfrm>
            <a:off x="834189" y="172620"/>
            <a:ext cx="10515600" cy="1325563"/>
          </a:xfrm>
        </p:spPr>
        <p:txBody>
          <a:bodyPr/>
          <a:lstStyle/>
          <a:p>
            <a:pPr algn="ctr"/>
            <a:r>
              <a:rPr lang="en-US" b="1">
                <a:latin typeface="Arial" panose="020B0604020202020204" pitchFamily="34" charset="0"/>
                <a:cs typeface="Arial" panose="020B0604020202020204" pitchFamily="34" charset="0"/>
              </a:rPr>
              <a:t>Analysis of the Rationale </a:t>
            </a:r>
          </a:p>
        </p:txBody>
      </p:sp>
      <p:sp>
        <p:nvSpPr>
          <p:cNvPr id="5" name="Rectangle 4">
            <a:extLst>
              <a:ext uri="{FF2B5EF4-FFF2-40B4-BE49-F238E27FC236}">
                <a16:creationId xmlns:a16="http://schemas.microsoft.com/office/drawing/2014/main" id="{959C65D5-B477-D0D8-90D8-F842416AC352}"/>
              </a:ext>
            </a:extLst>
          </p:cNvPr>
          <p:cNvSpPr/>
          <p:nvPr/>
        </p:nvSpPr>
        <p:spPr>
          <a:xfrm>
            <a:off x="331634" y="1976888"/>
            <a:ext cx="6096000" cy="871970"/>
          </a:xfrm>
          <a:prstGeom prst="rect">
            <a:avLst/>
          </a:prstGeom>
        </p:spPr>
        <p:txBody>
          <a:bodyPr>
            <a:spAutoFit/>
          </a:bodyPr>
          <a:lstStyle/>
          <a:p>
            <a:pPr algn="just">
              <a:lnSpc>
                <a:spcPct val="150000"/>
              </a:lnSpc>
            </a:pPr>
            <a:r>
              <a:rPr lang="en-US">
                <a:latin typeface="Arial" panose="020B0604020202020204" pitchFamily="34" charset="0"/>
                <a:cs typeface="Arial" panose="020B0604020202020204" pitchFamily="34" charset="0"/>
              </a:rPr>
              <a:t>The mother's </a:t>
            </a:r>
            <a:r>
              <a:rPr lang="en-US" b="1">
                <a:latin typeface="Arial" panose="020B0604020202020204" pitchFamily="34" charset="0"/>
                <a:cs typeface="Arial" panose="020B0604020202020204" pitchFamily="34" charset="0"/>
              </a:rPr>
              <a:t>psychological health</a:t>
            </a:r>
            <a:r>
              <a:rPr lang="en-US">
                <a:latin typeface="Arial" panose="020B0604020202020204" pitchFamily="34" charset="0"/>
                <a:cs typeface="Arial" panose="020B0604020202020204" pitchFamily="34" charset="0"/>
              </a:rPr>
              <a:t>, it’s the case which affects families at home.</a:t>
            </a:r>
          </a:p>
        </p:txBody>
      </p:sp>
      <p:graphicFrame>
        <p:nvGraphicFramePr>
          <p:cNvPr id="18" name="Diagram 17">
            <a:extLst>
              <a:ext uri="{FF2B5EF4-FFF2-40B4-BE49-F238E27FC236}">
                <a16:creationId xmlns:a16="http://schemas.microsoft.com/office/drawing/2014/main" id="{C1840E12-B5BE-2F10-76D1-4E54C8110A80}"/>
              </a:ext>
            </a:extLst>
          </p:cNvPr>
          <p:cNvGraphicFramePr/>
          <p:nvPr>
            <p:extLst>
              <p:ext uri="{D42A27DB-BD31-4B8C-83A1-F6EECF244321}">
                <p14:modId xmlns:p14="http://schemas.microsoft.com/office/powerpoint/2010/main" val="822413462"/>
              </p:ext>
            </p:extLst>
          </p:nvPr>
        </p:nvGraphicFramePr>
        <p:xfrm>
          <a:off x="4443621" y="2415299"/>
          <a:ext cx="8128000" cy="42550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0" name="Group 49">
            <a:extLst>
              <a:ext uri="{FF2B5EF4-FFF2-40B4-BE49-F238E27FC236}">
                <a16:creationId xmlns:a16="http://schemas.microsoft.com/office/drawing/2014/main" id="{DF461A82-D08C-C52B-5857-9C8F3DE03D51}"/>
              </a:ext>
            </a:extLst>
          </p:cNvPr>
          <p:cNvGrpSpPr/>
          <p:nvPr/>
        </p:nvGrpSpPr>
        <p:grpSpPr>
          <a:xfrm>
            <a:off x="4777648" y="2607255"/>
            <a:ext cx="1933079" cy="1055687"/>
            <a:chOff x="5899481" y="2713088"/>
            <a:chExt cx="1933079" cy="1055687"/>
          </a:xfrm>
          <a:solidFill>
            <a:srgbClr val="00B0F0"/>
          </a:solidFill>
        </p:grpSpPr>
        <p:sp>
          <p:nvSpPr>
            <p:cNvPr id="51" name="Oval 50">
              <a:extLst>
                <a:ext uri="{FF2B5EF4-FFF2-40B4-BE49-F238E27FC236}">
                  <a16:creationId xmlns:a16="http://schemas.microsoft.com/office/drawing/2014/main" id="{597D6639-4E25-81E6-C06F-6296EB82D3B7}"/>
                </a:ext>
              </a:extLst>
            </p:cNvPr>
            <p:cNvSpPr/>
            <p:nvPr/>
          </p:nvSpPr>
          <p:spPr>
            <a:xfrm>
              <a:off x="5899481" y="2713088"/>
              <a:ext cx="1933079" cy="1055687"/>
            </a:xfrm>
            <a:prstGeom prst="ellipse">
              <a:avLst/>
            </a:prstGeom>
            <a:solidFill>
              <a:schemeClr val="accent1"/>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52" name="Oval 4">
              <a:extLst>
                <a:ext uri="{FF2B5EF4-FFF2-40B4-BE49-F238E27FC236}">
                  <a16:creationId xmlns:a16="http://schemas.microsoft.com/office/drawing/2014/main" id="{0A2DDB9C-E55D-091B-F532-64FD5889BC81}"/>
                </a:ext>
              </a:extLst>
            </p:cNvPr>
            <p:cNvSpPr txBox="1"/>
            <p:nvPr/>
          </p:nvSpPr>
          <p:spPr>
            <a:xfrm>
              <a:off x="6182574" y="2867690"/>
              <a:ext cx="1366893" cy="746483"/>
            </a:xfrm>
            <a:prstGeom prst="rect">
              <a:avLst/>
            </a:prstGeom>
            <a:solidFill>
              <a:schemeClr val="accent1"/>
            </a:solidFill>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0" indent="0" algn="ctr" defTabSz="5334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Parents Attendance </a:t>
              </a:r>
            </a:p>
          </p:txBody>
        </p:sp>
      </p:grpSp>
    </p:spTree>
    <p:extLst>
      <p:ext uri="{BB962C8B-B14F-4D97-AF65-F5344CB8AC3E}">
        <p14:creationId xmlns:p14="http://schemas.microsoft.com/office/powerpoint/2010/main" val="1430575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B7FFB3-3DA8-3B24-F7EB-94FA617C2F97}"/>
              </a:ext>
            </a:extLst>
          </p:cNvPr>
          <p:cNvSpPr>
            <a:spLocks noGrp="1"/>
          </p:cNvSpPr>
          <p:nvPr>
            <p:ph idx="1"/>
          </p:nvPr>
        </p:nvSpPr>
        <p:spPr>
          <a:xfrm>
            <a:off x="4768948" y="1437578"/>
            <a:ext cx="3327990" cy="4363844"/>
          </a:xfrm>
        </p:spPr>
        <p:txBody>
          <a:bodyPr vert="horz" lIns="91440" tIns="45720" rIns="91440" bIns="45720" rtlCol="0" anchor="t">
            <a:normAutofit/>
          </a:bodyPr>
          <a:lstStyle/>
          <a:p>
            <a:r>
              <a:rPr lang="en-US" sz="1900" dirty="0"/>
              <a:t>CAMPH</a:t>
            </a:r>
          </a:p>
          <a:p>
            <a:r>
              <a:rPr lang="en-US" sz="1900" dirty="0"/>
              <a:t>Relevant Schools </a:t>
            </a:r>
            <a:endParaRPr lang="en-US" sz="1900" dirty="0">
              <a:cs typeface="Calibri"/>
            </a:endParaRPr>
          </a:p>
          <a:p>
            <a:r>
              <a:rPr lang="en-US" sz="1900" dirty="0"/>
              <a:t>Nurseries and Colleges</a:t>
            </a:r>
            <a:endParaRPr lang="en-US" sz="1900" dirty="0">
              <a:cs typeface="Calibri"/>
            </a:endParaRPr>
          </a:p>
          <a:p>
            <a:r>
              <a:rPr lang="en-US" sz="1900" dirty="0"/>
              <a:t>Youth In Need Team</a:t>
            </a:r>
            <a:endParaRPr lang="en-US" sz="1900" dirty="0">
              <a:cs typeface="Calibri"/>
            </a:endParaRPr>
          </a:p>
          <a:p>
            <a:r>
              <a:rPr lang="en-US" sz="1900" dirty="0"/>
              <a:t>Neighborhood Services</a:t>
            </a:r>
            <a:endParaRPr lang="en-US" sz="1900" dirty="0">
              <a:cs typeface="Calibri"/>
            </a:endParaRPr>
          </a:p>
          <a:p>
            <a:r>
              <a:rPr lang="en-US" sz="1900" dirty="0"/>
              <a:t>Anti-Social Behaviors Team </a:t>
            </a:r>
            <a:endParaRPr lang="en-US" sz="1900" dirty="0">
              <a:cs typeface="Calibri"/>
            </a:endParaRPr>
          </a:p>
          <a:p>
            <a:r>
              <a:rPr lang="en-US" sz="1900" dirty="0"/>
              <a:t>Youth Inclusion and Support Panel </a:t>
            </a:r>
            <a:endParaRPr lang="en-US" sz="1900" dirty="0">
              <a:cs typeface="Calibri"/>
            </a:endParaRPr>
          </a:p>
          <a:p>
            <a:r>
              <a:rPr lang="en-US" sz="1900" dirty="0"/>
              <a:t>Job Centre Plus </a:t>
            </a:r>
            <a:endParaRPr lang="en-US" sz="1900" dirty="0">
              <a:cs typeface="Calibri"/>
            </a:endParaRPr>
          </a:p>
          <a:p>
            <a:r>
              <a:rPr lang="en-US" sz="1900" dirty="0"/>
              <a:t>Kinara Family Resource Centre and Connextions</a:t>
            </a:r>
            <a:endParaRPr lang="en-US" sz="1900" dirty="0">
              <a:cs typeface="Calibri"/>
            </a:endParaRPr>
          </a:p>
          <a:p>
            <a:endParaRPr lang="en-US" sz="1900" dirty="0"/>
          </a:p>
        </p:txBody>
      </p:sp>
      <p:sp>
        <p:nvSpPr>
          <p:cNvPr id="4" name="TextBox 3">
            <a:extLst>
              <a:ext uri="{FF2B5EF4-FFF2-40B4-BE49-F238E27FC236}">
                <a16:creationId xmlns:a16="http://schemas.microsoft.com/office/drawing/2014/main" id="{F3557051-A667-0713-AF3B-8B833BEB9038}"/>
              </a:ext>
            </a:extLst>
          </p:cNvPr>
          <p:cNvSpPr txBox="1"/>
          <p:nvPr/>
        </p:nvSpPr>
        <p:spPr>
          <a:xfrm>
            <a:off x="8479739" y="1948056"/>
            <a:ext cx="2926080"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This two policies also, can intervening in place: ​</a:t>
            </a:r>
          </a:p>
          <a:p>
            <a:pPr indent="-228600">
              <a:lnSpc>
                <a:spcPct val="90000"/>
              </a:lnSpc>
              <a:spcAft>
                <a:spcPts val="600"/>
              </a:spcAft>
              <a:buFont typeface="Arial" panose="020B0604020202020204" pitchFamily="34" charset="0"/>
              <a:buChar char="•"/>
            </a:pPr>
            <a:r>
              <a:rPr lang="en-US" sz="2000" dirty="0"/>
              <a:t>Health and Social Care Act 2001.​</a:t>
            </a:r>
          </a:p>
          <a:p>
            <a:pPr indent="-228600">
              <a:lnSpc>
                <a:spcPct val="90000"/>
              </a:lnSpc>
              <a:spcAft>
                <a:spcPts val="600"/>
              </a:spcAft>
              <a:buFont typeface="Arial" panose="020B0604020202020204" pitchFamily="34" charset="0"/>
              <a:buChar char="•"/>
            </a:pPr>
            <a:r>
              <a:rPr lang="en-US" sz="2000" dirty="0"/>
              <a:t>Department of Health (1999 - 2003)​</a:t>
            </a:r>
          </a:p>
        </p:txBody>
      </p:sp>
      <p:sp>
        <p:nvSpPr>
          <p:cNvPr id="5" name="TextBox 4">
            <a:extLst>
              <a:ext uri="{FF2B5EF4-FFF2-40B4-BE49-F238E27FC236}">
                <a16:creationId xmlns:a16="http://schemas.microsoft.com/office/drawing/2014/main" id="{FFF25310-69EE-E97C-7704-AE3F5D9B62BB}"/>
              </a:ext>
            </a:extLst>
          </p:cNvPr>
          <p:cNvSpPr txBox="1"/>
          <p:nvPr/>
        </p:nvSpPr>
        <p:spPr>
          <a:xfrm>
            <a:off x="670984" y="596900"/>
            <a:ext cx="65955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rPr>
              <a:t>Key Agencies Involved</a:t>
            </a:r>
            <a:endParaRPr lang="en-US" sz="2400"/>
          </a:p>
        </p:txBody>
      </p:sp>
      <p:pic>
        <p:nvPicPr>
          <p:cNvPr id="6" name="Picture 6">
            <a:extLst>
              <a:ext uri="{FF2B5EF4-FFF2-40B4-BE49-F238E27FC236}">
                <a16:creationId xmlns:a16="http://schemas.microsoft.com/office/drawing/2014/main" id="{E2D6E01F-7948-DBFC-5E0F-61BE5E93C55A}"/>
              </a:ext>
            </a:extLst>
          </p:cNvPr>
          <p:cNvPicPr>
            <a:picLocks noChangeAspect="1"/>
          </p:cNvPicPr>
          <p:nvPr/>
        </p:nvPicPr>
        <p:blipFill>
          <a:blip r:embed="rId2"/>
          <a:stretch>
            <a:fillRect/>
          </a:stretch>
        </p:blipFill>
        <p:spPr>
          <a:xfrm>
            <a:off x="1084792" y="1648355"/>
            <a:ext cx="3556000" cy="3942291"/>
          </a:xfrm>
          <a:prstGeom prst="rect">
            <a:avLst/>
          </a:prstGeom>
        </p:spPr>
      </p:pic>
      <p:sp>
        <p:nvSpPr>
          <p:cNvPr id="8" name="TextBox 7">
            <a:extLst>
              <a:ext uri="{FF2B5EF4-FFF2-40B4-BE49-F238E27FC236}">
                <a16:creationId xmlns:a16="http://schemas.microsoft.com/office/drawing/2014/main" id="{4B7DC1FF-AFFF-FB45-6B58-9AD6E00D2DD0}"/>
              </a:ext>
            </a:extLst>
          </p:cNvPr>
          <p:cNvSpPr txBox="1"/>
          <p:nvPr/>
        </p:nvSpPr>
        <p:spPr>
          <a:xfrm>
            <a:off x="-2021" y="5718338"/>
            <a:ext cx="554778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3">
                  <a:extLst>
                    <a:ext uri="{A12FA001-AC4F-418D-AE19-62706E023703}">
                      <ahyp:hlinkClr xmlns:ahyp="http://schemas.microsoft.com/office/drawing/2018/hyperlinkcolor" val="tx"/>
                    </a:ext>
                  </a:extLst>
                </a:hlinkClick>
              </a:rPr>
              <a:t>image availae @ SafeguardingChildrenCare Certificate - Harpar</a:t>
            </a:r>
            <a:endParaRPr lang="en-US" sz="1400" dirty="0"/>
          </a:p>
        </p:txBody>
      </p:sp>
    </p:spTree>
    <p:extLst>
      <p:ext uri="{BB962C8B-B14F-4D97-AF65-F5344CB8AC3E}">
        <p14:creationId xmlns:p14="http://schemas.microsoft.com/office/powerpoint/2010/main" val="1367986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D9C4-FB82-CEC4-F83E-EDF1EAF8A8BF}"/>
              </a:ext>
            </a:extLst>
          </p:cNvPr>
          <p:cNvSpPr>
            <a:spLocks noGrp="1"/>
          </p:cNvSpPr>
          <p:nvPr>
            <p:ph type="title"/>
          </p:nvPr>
        </p:nvSpPr>
        <p:spPr/>
        <p:txBody>
          <a:bodyPr>
            <a:normAutofit/>
          </a:bodyPr>
          <a:lstStyle/>
          <a:p>
            <a:r>
              <a:rPr lang="en-US" b="1">
                <a:latin typeface="Arial"/>
                <a:cs typeface="Arial"/>
              </a:rPr>
              <a:t>Related to Children and Wellbeing </a:t>
            </a:r>
            <a:endParaRPr lang="en-US">
              <a:ea typeface="+mj-lt"/>
              <a:cs typeface="+mj-lt"/>
            </a:endParaRPr>
          </a:p>
          <a:p>
            <a:endParaRPr lang="en-US">
              <a:cs typeface="Calibri Light"/>
            </a:endParaRPr>
          </a:p>
        </p:txBody>
      </p:sp>
      <p:graphicFrame>
        <p:nvGraphicFramePr>
          <p:cNvPr id="52" name="Content Placeholder 2">
            <a:extLst>
              <a:ext uri="{FF2B5EF4-FFF2-40B4-BE49-F238E27FC236}">
                <a16:creationId xmlns:a16="http://schemas.microsoft.com/office/drawing/2014/main" id="{E48FD6CC-FE75-9D5D-B6E5-76894AAE259D}"/>
              </a:ext>
            </a:extLst>
          </p:cNvPr>
          <p:cNvGraphicFramePr>
            <a:graphicFrameLocks noGrp="1"/>
          </p:cNvGraphicFramePr>
          <p:nvPr>
            <p:ph idx="1"/>
            <p:extLst>
              <p:ext uri="{D42A27DB-BD31-4B8C-83A1-F6EECF244321}">
                <p14:modId xmlns:p14="http://schemas.microsoft.com/office/powerpoint/2010/main" val="241807377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3219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90CCB-0A1F-4351-BE1F-B624C8B6E9FB}"/>
              </a:ext>
            </a:extLst>
          </p:cNvPr>
          <p:cNvSpPr>
            <a:spLocks noGrp="1"/>
          </p:cNvSpPr>
          <p:nvPr>
            <p:ph type="title"/>
          </p:nvPr>
        </p:nvSpPr>
        <p:spPr>
          <a:xfrm>
            <a:off x="107950" y="62566"/>
            <a:ext cx="10515600" cy="1325563"/>
          </a:xfrm>
        </p:spPr>
        <p:txBody>
          <a:bodyPr>
            <a:normAutofit/>
          </a:bodyPr>
          <a:lstStyle/>
          <a:p>
            <a:pPr>
              <a:spcBef>
                <a:spcPts val="1000"/>
              </a:spcBef>
            </a:pPr>
            <a:r>
              <a:rPr lang="en-US" b="1">
                <a:ea typeface="+mj-lt"/>
                <a:cs typeface="+mj-lt"/>
              </a:rPr>
              <a:t>Nurseries and Colleges/Anti-Social Behaviors</a:t>
            </a:r>
            <a:endParaRPr lang="en-US" b="1">
              <a:cs typeface="Calibri Light"/>
            </a:endParaRPr>
          </a:p>
          <a:p>
            <a:endParaRPr lang="en-US">
              <a:cs typeface="Calibri Light"/>
            </a:endParaRPr>
          </a:p>
        </p:txBody>
      </p:sp>
      <p:pic>
        <p:nvPicPr>
          <p:cNvPr id="4" name="Picture 4" descr="A picture containing text, toy&#10;&#10;Description automatically generated">
            <a:extLst>
              <a:ext uri="{FF2B5EF4-FFF2-40B4-BE49-F238E27FC236}">
                <a16:creationId xmlns:a16="http://schemas.microsoft.com/office/drawing/2014/main" id="{EA754D42-6CAD-9D75-63C6-48CE69DACEDD}"/>
              </a:ext>
            </a:extLst>
          </p:cNvPr>
          <p:cNvPicPr>
            <a:picLocks noChangeAspect="1"/>
          </p:cNvPicPr>
          <p:nvPr/>
        </p:nvPicPr>
        <p:blipFill>
          <a:blip r:embed="rId2"/>
          <a:stretch>
            <a:fillRect/>
          </a:stretch>
        </p:blipFill>
        <p:spPr>
          <a:xfrm>
            <a:off x="152400" y="1719540"/>
            <a:ext cx="4049485" cy="3825319"/>
          </a:xfrm>
          <a:prstGeom prst="rect">
            <a:avLst/>
          </a:prstGeom>
        </p:spPr>
      </p:pic>
      <p:sp>
        <p:nvSpPr>
          <p:cNvPr id="5" name="TextBox 4">
            <a:extLst>
              <a:ext uri="{FF2B5EF4-FFF2-40B4-BE49-F238E27FC236}">
                <a16:creationId xmlns:a16="http://schemas.microsoft.com/office/drawing/2014/main" id="{984A5B13-5EAC-522D-B40F-5F067762DB89}"/>
              </a:ext>
            </a:extLst>
          </p:cNvPr>
          <p:cNvSpPr txBox="1"/>
          <p:nvPr/>
        </p:nvSpPr>
        <p:spPr>
          <a:xfrm>
            <a:off x="152400" y="5783943"/>
            <a:ext cx="3556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cap="all">
                <a:latin typeface="Arial"/>
                <a:ea typeface="Roboto"/>
                <a:cs typeface="Arial"/>
              </a:rPr>
              <a:t>(COACHING FAMILIES PARENT SUPPORT GROUP, 2016)</a:t>
            </a:r>
          </a:p>
        </p:txBody>
      </p:sp>
      <p:pic>
        <p:nvPicPr>
          <p:cNvPr id="9" name="Picture 9" descr="A picture containing text, newspaper, screenshot&#10;&#10;Description automatically generated">
            <a:extLst>
              <a:ext uri="{FF2B5EF4-FFF2-40B4-BE49-F238E27FC236}">
                <a16:creationId xmlns:a16="http://schemas.microsoft.com/office/drawing/2014/main" id="{9B257CFA-8D55-7EEF-A6DF-D464BFDFF2DB}"/>
              </a:ext>
            </a:extLst>
          </p:cNvPr>
          <p:cNvPicPr>
            <a:picLocks noChangeAspect="1"/>
          </p:cNvPicPr>
          <p:nvPr/>
        </p:nvPicPr>
        <p:blipFill>
          <a:blip r:embed="rId3"/>
          <a:stretch>
            <a:fillRect/>
          </a:stretch>
        </p:blipFill>
        <p:spPr>
          <a:xfrm>
            <a:off x="4739821" y="842892"/>
            <a:ext cx="7400471" cy="5855412"/>
          </a:xfrm>
          <a:prstGeom prst="rect">
            <a:avLst/>
          </a:prstGeom>
        </p:spPr>
      </p:pic>
    </p:spTree>
    <p:extLst>
      <p:ext uri="{BB962C8B-B14F-4D97-AF65-F5344CB8AC3E}">
        <p14:creationId xmlns:p14="http://schemas.microsoft.com/office/powerpoint/2010/main" val="1067976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A7918-2250-F49D-5877-A3B54D3739D7}"/>
              </a:ext>
            </a:extLst>
          </p:cNvPr>
          <p:cNvSpPr>
            <a:spLocks noGrp="1"/>
          </p:cNvSpPr>
          <p:nvPr>
            <p:ph type="title"/>
          </p:nvPr>
        </p:nvSpPr>
        <p:spPr>
          <a:xfrm>
            <a:off x="330200" y="96184"/>
            <a:ext cx="11053482" cy="1340504"/>
          </a:xfrm>
        </p:spPr>
        <p:txBody>
          <a:bodyPr>
            <a:normAutofit/>
          </a:bodyPr>
          <a:lstStyle/>
          <a:p>
            <a:r>
              <a:rPr lang="en-GB" sz="3200" b="1" dirty="0">
                <a:cs typeface="Calibri Light"/>
              </a:rPr>
              <a:t>Evaluation Current Policy and Professional Interventions for children &amp; families Wellbeing </a:t>
            </a:r>
          </a:p>
        </p:txBody>
      </p:sp>
      <p:sp>
        <p:nvSpPr>
          <p:cNvPr id="3" name="Content Placeholder 2">
            <a:extLst>
              <a:ext uri="{FF2B5EF4-FFF2-40B4-BE49-F238E27FC236}">
                <a16:creationId xmlns:a16="http://schemas.microsoft.com/office/drawing/2014/main" id="{E3B24101-0F14-1EA7-2D23-390AADD7BC06}"/>
              </a:ext>
            </a:extLst>
          </p:cNvPr>
          <p:cNvSpPr>
            <a:spLocks noGrp="1"/>
          </p:cNvSpPr>
          <p:nvPr>
            <p:ph idx="1"/>
          </p:nvPr>
        </p:nvSpPr>
        <p:spPr>
          <a:xfrm>
            <a:off x="1494" y="1930213"/>
            <a:ext cx="5614894" cy="3947927"/>
          </a:xfrm>
        </p:spPr>
        <p:txBody>
          <a:bodyPr vert="horz" lIns="91440" tIns="45720" rIns="91440" bIns="45720" rtlCol="0" anchor="t">
            <a:noAutofit/>
          </a:bodyPr>
          <a:lstStyle/>
          <a:p>
            <a:pPr algn="just"/>
            <a:r>
              <a:rPr lang="en-GB" sz="2000">
                <a:latin typeface="Arial"/>
                <a:cs typeface="Calibri"/>
              </a:rPr>
              <a:t> In relation to this case study, </a:t>
            </a:r>
            <a:r>
              <a:rPr lang="en-GB" sz="2000">
                <a:latin typeface="Arial"/>
                <a:ea typeface="+mn-lt"/>
                <a:cs typeface="+mn-lt"/>
              </a:rPr>
              <a:t>the current policies and professional interventions are used by the multidisciplinary services which describe the pillars of work around the families, children and young people in the social area, establishing some measures to combat problems related to mental health and antisocial behaviour.</a:t>
            </a:r>
            <a:endParaRPr lang="en-GB" sz="2000">
              <a:latin typeface="Arial"/>
              <a:cs typeface="Calibri"/>
            </a:endParaRPr>
          </a:p>
        </p:txBody>
      </p:sp>
      <p:sp>
        <p:nvSpPr>
          <p:cNvPr id="4" name="TextBox 3">
            <a:extLst>
              <a:ext uri="{FF2B5EF4-FFF2-40B4-BE49-F238E27FC236}">
                <a16:creationId xmlns:a16="http://schemas.microsoft.com/office/drawing/2014/main" id="{4C646C7A-050F-D63E-5ABA-B922647EEAB4}"/>
              </a:ext>
            </a:extLst>
          </p:cNvPr>
          <p:cNvSpPr txBox="1"/>
          <p:nvPr/>
        </p:nvSpPr>
        <p:spPr>
          <a:xfrm>
            <a:off x="6308166" y="1997635"/>
            <a:ext cx="549237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Char char="•"/>
            </a:pPr>
            <a:r>
              <a:rPr lang="en-GB">
                <a:latin typeface="Arial"/>
                <a:cs typeface="Arial"/>
              </a:rPr>
              <a:t>The professionals aim to intervene in policies considered effective to improve well-being, to cover various topics such as: </a:t>
            </a:r>
            <a:r>
              <a:rPr lang="en-US">
                <a:latin typeface="Arial"/>
                <a:cs typeface="Arial"/>
              </a:rPr>
              <a:t>​</a:t>
            </a:r>
          </a:p>
          <a:p>
            <a:pPr marL="285750" indent="-285750" algn="just">
              <a:buFont typeface="Wingdings"/>
              <a:buChar char="v"/>
            </a:pPr>
            <a:r>
              <a:rPr lang="en-GB" b="1">
                <a:latin typeface="Arial"/>
                <a:cs typeface="Arial"/>
              </a:rPr>
              <a:t>Health </a:t>
            </a:r>
            <a:r>
              <a:rPr lang="en-US" b="1">
                <a:latin typeface="Arial"/>
                <a:cs typeface="Arial"/>
              </a:rPr>
              <a:t>​</a:t>
            </a:r>
          </a:p>
          <a:p>
            <a:pPr marL="285750" indent="-285750" algn="just">
              <a:buFont typeface="Wingdings"/>
              <a:buChar char="v"/>
            </a:pPr>
            <a:r>
              <a:rPr lang="en-GB" b="1">
                <a:latin typeface="Arial"/>
                <a:cs typeface="Arial"/>
              </a:rPr>
              <a:t>Learning </a:t>
            </a:r>
            <a:r>
              <a:rPr lang="en-US" b="1">
                <a:latin typeface="Arial"/>
                <a:cs typeface="Arial"/>
              </a:rPr>
              <a:t>​</a:t>
            </a:r>
          </a:p>
          <a:p>
            <a:pPr marL="285750" indent="-285750" algn="just">
              <a:buFont typeface="Wingdings"/>
              <a:buChar char="v"/>
            </a:pPr>
            <a:r>
              <a:rPr lang="en-GB" b="1">
                <a:latin typeface="Arial"/>
                <a:cs typeface="Arial"/>
              </a:rPr>
              <a:t>Job </a:t>
            </a:r>
            <a:r>
              <a:rPr lang="en-US" b="1">
                <a:latin typeface="Arial"/>
                <a:cs typeface="Arial"/>
              </a:rPr>
              <a:t>​</a:t>
            </a:r>
          </a:p>
          <a:p>
            <a:pPr marL="285750" indent="-285750" algn="just">
              <a:buFont typeface="Wingdings"/>
              <a:buChar char="v"/>
            </a:pPr>
            <a:r>
              <a:rPr lang="en-GB" b="1">
                <a:latin typeface="Arial"/>
                <a:cs typeface="Arial"/>
              </a:rPr>
              <a:t>Environment </a:t>
            </a:r>
            <a:r>
              <a:rPr lang="en-US" b="1">
                <a:latin typeface="Arial"/>
                <a:cs typeface="Arial"/>
              </a:rPr>
              <a:t>​</a:t>
            </a:r>
          </a:p>
          <a:p>
            <a:pPr marL="285750" indent="-285750" algn="just">
              <a:buFont typeface="Wingdings"/>
              <a:buChar char="v"/>
            </a:pPr>
            <a:r>
              <a:rPr lang="en-GB" b="1">
                <a:latin typeface="Arial"/>
                <a:cs typeface="Arial"/>
              </a:rPr>
              <a:t>Social inclusion, </a:t>
            </a:r>
            <a:r>
              <a:rPr lang="en-US" b="1">
                <a:latin typeface="Arial"/>
                <a:cs typeface="Arial"/>
              </a:rPr>
              <a:t>​</a:t>
            </a:r>
          </a:p>
          <a:p>
            <a:pPr marL="285750" indent="-285750" algn="just">
              <a:buFont typeface="Wingdings"/>
              <a:buChar char="v"/>
            </a:pPr>
            <a:r>
              <a:rPr lang="en-GB" b="1">
                <a:latin typeface="Arial"/>
                <a:cs typeface="Arial"/>
              </a:rPr>
              <a:t>Activity  </a:t>
            </a:r>
            <a:r>
              <a:rPr lang="en-US" b="1">
                <a:latin typeface="Arial"/>
                <a:cs typeface="Arial"/>
              </a:rPr>
              <a:t>​</a:t>
            </a:r>
          </a:p>
          <a:p>
            <a:pPr marL="285750" indent="-285750" algn="just">
              <a:buFont typeface="Wingdings"/>
              <a:buChar char="v"/>
            </a:pPr>
            <a:r>
              <a:rPr lang="en-GB" b="1">
                <a:latin typeface="Arial"/>
                <a:cs typeface="Arial"/>
              </a:rPr>
              <a:t>Relationships Parental and early-year interventions.​</a:t>
            </a:r>
          </a:p>
        </p:txBody>
      </p:sp>
      <p:sp>
        <p:nvSpPr>
          <p:cNvPr id="5" name="TextBox 4">
            <a:extLst>
              <a:ext uri="{FF2B5EF4-FFF2-40B4-BE49-F238E27FC236}">
                <a16:creationId xmlns:a16="http://schemas.microsoft.com/office/drawing/2014/main" id="{1DC84AD5-FCDE-1AF2-1422-43B80F283467}"/>
              </a:ext>
            </a:extLst>
          </p:cNvPr>
          <p:cNvSpPr txBox="1"/>
          <p:nvPr/>
        </p:nvSpPr>
        <p:spPr>
          <a:xfrm>
            <a:off x="7511463" y="5651644"/>
            <a:ext cx="3378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(Department of Health, 2014)</a:t>
            </a:r>
          </a:p>
        </p:txBody>
      </p:sp>
      <p:pic>
        <p:nvPicPr>
          <p:cNvPr id="6" name="Picture 6" descr="A picture containing text&#10;&#10;Description automatically generated">
            <a:extLst>
              <a:ext uri="{FF2B5EF4-FFF2-40B4-BE49-F238E27FC236}">
                <a16:creationId xmlns:a16="http://schemas.microsoft.com/office/drawing/2014/main" id="{E88D4D8A-4498-FE3D-1693-EF7597F2A4A7}"/>
              </a:ext>
            </a:extLst>
          </p:cNvPr>
          <p:cNvPicPr>
            <a:picLocks noChangeAspect="1"/>
          </p:cNvPicPr>
          <p:nvPr/>
        </p:nvPicPr>
        <p:blipFill>
          <a:blip r:embed="rId2"/>
          <a:stretch>
            <a:fillRect/>
          </a:stretch>
        </p:blipFill>
        <p:spPr>
          <a:xfrm>
            <a:off x="330200" y="4116268"/>
            <a:ext cx="6035602" cy="1904708"/>
          </a:xfrm>
          <a:prstGeom prst="rect">
            <a:avLst/>
          </a:prstGeom>
        </p:spPr>
      </p:pic>
      <p:sp>
        <p:nvSpPr>
          <p:cNvPr id="7" name="TextBox 6">
            <a:extLst>
              <a:ext uri="{FF2B5EF4-FFF2-40B4-BE49-F238E27FC236}">
                <a16:creationId xmlns:a16="http://schemas.microsoft.com/office/drawing/2014/main" id="{6A67E0D4-3437-1F70-4142-D5C1DC81FB5F}"/>
              </a:ext>
            </a:extLst>
          </p:cNvPr>
          <p:cNvSpPr txBox="1"/>
          <p:nvPr/>
        </p:nvSpPr>
        <p:spPr>
          <a:xfrm rot="10800000" flipV="1">
            <a:off x="4233" y="6122952"/>
            <a:ext cx="62357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3"/>
              </a:rPr>
              <a:t>image available @ Howareculture and“wellbeing” related?      - Collaborative Life Coaching</a:t>
            </a:r>
            <a:endParaRPr lang="en-US" sz="1400" dirty="0"/>
          </a:p>
        </p:txBody>
      </p:sp>
    </p:spTree>
    <p:extLst>
      <p:ext uri="{BB962C8B-B14F-4D97-AF65-F5344CB8AC3E}">
        <p14:creationId xmlns:p14="http://schemas.microsoft.com/office/powerpoint/2010/main" val="3783680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C825E-C1CD-8F39-4DA3-7936DAE10E54}"/>
              </a:ext>
            </a:extLst>
          </p:cNvPr>
          <p:cNvSpPr>
            <a:spLocks noGrp="1"/>
          </p:cNvSpPr>
          <p:nvPr>
            <p:ph type="title"/>
          </p:nvPr>
        </p:nvSpPr>
        <p:spPr>
          <a:xfrm>
            <a:off x="838200" y="365125"/>
            <a:ext cx="10515600" cy="490495"/>
          </a:xfrm>
        </p:spPr>
        <p:txBody>
          <a:bodyPr>
            <a:normAutofit fontScale="90000"/>
          </a:bodyPr>
          <a:lstStyle/>
          <a:p>
            <a:r>
              <a:rPr lang="en-US" b="1" dirty="0">
                <a:cs typeface="Calibri Light"/>
              </a:rPr>
              <a:t>Conclusion</a:t>
            </a:r>
            <a:endParaRPr lang="en-US" b="1" dirty="0"/>
          </a:p>
        </p:txBody>
      </p:sp>
      <p:sp>
        <p:nvSpPr>
          <p:cNvPr id="3" name="Content Placeholder 2">
            <a:extLst>
              <a:ext uri="{FF2B5EF4-FFF2-40B4-BE49-F238E27FC236}">
                <a16:creationId xmlns:a16="http://schemas.microsoft.com/office/drawing/2014/main" id="{A13DD38E-A16F-7F59-2C22-D9C6024DA67E}"/>
              </a:ext>
            </a:extLst>
          </p:cNvPr>
          <p:cNvSpPr>
            <a:spLocks noGrp="1"/>
          </p:cNvSpPr>
          <p:nvPr>
            <p:ph idx="1"/>
          </p:nvPr>
        </p:nvSpPr>
        <p:spPr>
          <a:xfrm>
            <a:off x="838200" y="927927"/>
            <a:ext cx="10515600" cy="5249036"/>
          </a:xfrm>
        </p:spPr>
        <p:txBody>
          <a:bodyPr vert="horz" lIns="91440" tIns="45720" rIns="91440" bIns="45720" rtlCol="0" anchor="t">
            <a:normAutofit lnSpcReduction="10000"/>
          </a:bodyPr>
          <a:lstStyle/>
          <a:p>
            <a:r>
              <a:rPr lang="en-US" dirty="0">
                <a:cs typeface="Calibri"/>
              </a:rPr>
              <a:t>The family have been through a difficult time with the mother’s psychological health and with the interventions of all the organisations involved we agree and believe that although the family are now more settled and heading in the right direction all the services involved need to stay involved and have regular interactions as they already have built a good rapport with the family.</a:t>
            </a:r>
          </a:p>
          <a:p>
            <a:r>
              <a:rPr lang="en-US" dirty="0">
                <a:cs typeface="Calibri"/>
              </a:rPr>
              <a:t>although the mother feels she does not need agency support, we feel they should still keep their involvement.</a:t>
            </a:r>
          </a:p>
          <a:p>
            <a:r>
              <a:rPr lang="en-US" dirty="0">
                <a:cs typeface="Calibri"/>
              </a:rPr>
              <a:t>The mother’s anxiety has prevented her from engaging fully, however she herself has suggested she is willing to attend one to one parenting and personal development sessions which are important for the children, and we believe this will have a positive outcome for the family long term, even if for now they take place from her home.</a:t>
            </a:r>
          </a:p>
        </p:txBody>
      </p:sp>
    </p:spTree>
    <p:extLst>
      <p:ext uri="{BB962C8B-B14F-4D97-AF65-F5344CB8AC3E}">
        <p14:creationId xmlns:p14="http://schemas.microsoft.com/office/powerpoint/2010/main" val="2433456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620FF-F987-95B8-9D70-BB738832EAA7}"/>
              </a:ext>
            </a:extLst>
          </p:cNvPr>
          <p:cNvSpPr>
            <a:spLocks noGrp="1"/>
          </p:cNvSpPr>
          <p:nvPr>
            <p:ph type="title"/>
          </p:nvPr>
        </p:nvSpPr>
        <p:spPr>
          <a:xfrm>
            <a:off x="1451579" y="1376053"/>
            <a:ext cx="9405891" cy="1002990"/>
          </a:xfrm>
        </p:spPr>
        <p:txBody>
          <a:bodyPr anchor="ctr">
            <a:normAutofit fontScale="90000"/>
          </a:bodyPr>
          <a:lstStyle/>
          <a:p>
            <a:br>
              <a:rPr lang="en-GB" b="1" dirty="0">
                <a:cs typeface="Calibri Light"/>
              </a:rPr>
            </a:br>
            <a:endParaRPr lang="en-GB" b="1">
              <a:cs typeface="Calibri Light"/>
            </a:endParaRPr>
          </a:p>
        </p:txBody>
      </p:sp>
      <p:sp>
        <p:nvSpPr>
          <p:cNvPr id="3" name="Content Placeholder 2">
            <a:extLst>
              <a:ext uri="{FF2B5EF4-FFF2-40B4-BE49-F238E27FC236}">
                <a16:creationId xmlns:a16="http://schemas.microsoft.com/office/drawing/2014/main" id="{5F730CBE-96CB-003C-E2B5-B0ECB7347168}"/>
              </a:ext>
            </a:extLst>
          </p:cNvPr>
          <p:cNvSpPr>
            <a:spLocks noGrp="1"/>
          </p:cNvSpPr>
          <p:nvPr>
            <p:ph idx="1"/>
          </p:nvPr>
        </p:nvSpPr>
        <p:spPr>
          <a:xfrm>
            <a:off x="1451579" y="2464991"/>
            <a:ext cx="9405891" cy="2403571"/>
          </a:xfrm>
        </p:spPr>
        <p:txBody>
          <a:bodyPr vert="horz" lIns="91440" tIns="45720" rIns="91440" bIns="45720" rtlCol="0">
            <a:normAutofit/>
          </a:bodyPr>
          <a:lstStyle/>
          <a:p>
            <a:pPr marL="0" indent="0">
              <a:buNone/>
            </a:pPr>
            <a:r>
              <a:rPr lang="en-GB" dirty="0">
                <a:ea typeface="+mn-lt"/>
                <a:cs typeface="+mn-lt"/>
              </a:rPr>
              <a:t>To summarise, we would like to say that the task of institutional policy refers to a set of components, including customs, assumptions and interpersonal relations, that act as guardians to defend social justice, address and fight poverty, improve the conditions of families in different areas like: Education and well-being.</a:t>
            </a:r>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1141986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A109FF-5362-EE0F-C258-AC3F7D936493}"/>
              </a:ext>
            </a:extLst>
          </p:cNvPr>
          <p:cNvSpPr>
            <a:spLocks noGrp="1"/>
          </p:cNvSpPr>
          <p:nvPr>
            <p:ph type="title"/>
          </p:nvPr>
        </p:nvSpPr>
        <p:spPr>
          <a:xfrm>
            <a:off x="804672" y="640080"/>
            <a:ext cx="3282696" cy="5257800"/>
          </a:xfrm>
        </p:spPr>
        <p:txBody>
          <a:bodyPr>
            <a:normAutofit/>
          </a:bodyPr>
          <a:lstStyle/>
          <a:p>
            <a:r>
              <a:rPr lang="en-US">
                <a:solidFill>
                  <a:schemeClr val="bg1"/>
                </a:solidFill>
                <a:cs typeface="Calibri Light"/>
              </a:rPr>
              <a:t>Reference</a:t>
            </a:r>
            <a:endParaRPr lang="en-US">
              <a:solidFill>
                <a:schemeClr val="bg1"/>
              </a:solidFill>
            </a:endParaRPr>
          </a:p>
        </p:txBody>
      </p:sp>
      <p:sp>
        <p:nvSpPr>
          <p:cNvPr id="46" name="Content Placeholder 2">
            <a:extLst>
              <a:ext uri="{FF2B5EF4-FFF2-40B4-BE49-F238E27FC236}">
                <a16:creationId xmlns:a16="http://schemas.microsoft.com/office/drawing/2014/main" id="{71FDFAEF-F665-BF99-00AE-2AA8E321DCA0}"/>
              </a:ext>
            </a:extLst>
          </p:cNvPr>
          <p:cNvSpPr>
            <a:spLocks noGrp="1"/>
          </p:cNvSpPr>
          <p:nvPr>
            <p:ph idx="1"/>
          </p:nvPr>
        </p:nvSpPr>
        <p:spPr>
          <a:xfrm>
            <a:off x="5358384" y="640081"/>
            <a:ext cx="6024654" cy="5257800"/>
          </a:xfrm>
        </p:spPr>
        <p:txBody>
          <a:bodyPr vert="horz" lIns="91440" tIns="45720" rIns="91440" bIns="45720" rtlCol="0" anchor="ctr">
            <a:noAutofit/>
          </a:bodyPr>
          <a:lstStyle/>
          <a:p>
            <a:pPr marL="0" indent="0">
              <a:buNone/>
            </a:pPr>
            <a:endParaRPr lang="en-US" sz="1800" dirty="0">
              <a:cs typeface="Calibri"/>
            </a:endParaRPr>
          </a:p>
          <a:p>
            <a:endParaRPr lang="en-US" sz="1800" dirty="0">
              <a:ea typeface="+mn-lt"/>
              <a:cs typeface="+mn-lt"/>
            </a:endParaRPr>
          </a:p>
          <a:p>
            <a:r>
              <a:rPr lang="en-GB" sz="1800" dirty="0">
                <a:ea typeface="+mn-lt"/>
                <a:cs typeface="+mn-lt"/>
              </a:rPr>
              <a:t>A Compendium of Factsheets: Wellbeing across the </a:t>
            </a:r>
            <a:r>
              <a:rPr lang="en-GB" sz="1800" dirty="0" err="1">
                <a:ea typeface="+mn-lt"/>
                <a:cs typeface="+mn-lt"/>
              </a:rPr>
              <a:t>Lifecourse</a:t>
            </a:r>
            <a:r>
              <a:rPr lang="en-GB" sz="1800" dirty="0">
                <a:ea typeface="+mn-lt"/>
                <a:cs typeface="+mn-lt"/>
              </a:rPr>
              <a:t> WHAT WORKS TO IMPROVE WELLBEING? (n.d.). [online] Available at: https://assets.publishing.service.gov.uk/government/uploads/system/uploads/attachment_data/file/277593/What_works_to_improve_wellbeing.pdf [Accessed 04 July. 2022].</a:t>
            </a:r>
            <a:endParaRPr lang="en-GB" sz="1800">
              <a:cs typeface="Calibri"/>
            </a:endParaRPr>
          </a:p>
          <a:p>
            <a:endParaRPr lang="en-GB" sz="1800" dirty="0">
              <a:ea typeface="+mn-lt"/>
              <a:cs typeface="+mn-lt"/>
            </a:endParaRPr>
          </a:p>
          <a:p>
            <a:r>
              <a:rPr lang="en-US" sz="1800" dirty="0">
                <a:ea typeface="+mn-lt"/>
                <a:cs typeface="+mn-lt"/>
              </a:rPr>
              <a:t>Am I Depressed or Am I Anxious? - Psychiatric Associates of Southern, CT (ctpsychtms.com)</a:t>
            </a:r>
            <a:endParaRPr lang="en-GB" sz="1800" dirty="0">
              <a:ea typeface="+mn-lt"/>
              <a:cs typeface="+mn-lt"/>
            </a:endParaRPr>
          </a:p>
          <a:p>
            <a:endParaRPr lang="en-GB" sz="1800" dirty="0">
              <a:ea typeface="+mn-lt"/>
              <a:cs typeface="+mn-lt"/>
            </a:endParaRPr>
          </a:p>
          <a:p>
            <a:r>
              <a:rPr lang="en-GB" sz="1800" dirty="0">
                <a:ea typeface="+mn-lt"/>
                <a:cs typeface="+mn-lt"/>
              </a:rPr>
              <a:t>Framework Housing Association. (n.d.). </a:t>
            </a:r>
            <a:r>
              <a:rPr lang="en-GB" sz="1800" i="1" dirty="0">
                <a:ea typeface="+mn-lt"/>
                <a:cs typeface="+mn-lt"/>
              </a:rPr>
              <a:t>Antisocial behaviour policy</a:t>
            </a:r>
            <a:r>
              <a:rPr lang="en-GB" sz="1800" dirty="0">
                <a:ea typeface="+mn-lt"/>
                <a:cs typeface="+mn-lt"/>
              </a:rPr>
              <a:t>. [online] Available at: </a:t>
            </a:r>
            <a:r>
              <a:rPr lang="en-GB" sz="1800" dirty="0">
                <a:ea typeface="+mn-lt"/>
                <a:cs typeface="+mn-lt"/>
                <a:hlinkClick r:id="rId2"/>
              </a:rPr>
              <a:t>https://www.frameworkha.org/antisocial-behaviour-policy</a:t>
            </a:r>
            <a:r>
              <a:rPr lang="en-GB" sz="1800" dirty="0">
                <a:ea typeface="+mn-lt"/>
                <a:cs typeface="+mn-lt"/>
              </a:rPr>
              <a:t> [Accessed 29 June 2022].</a:t>
            </a:r>
            <a:endParaRPr lang="en-US" sz="1800" dirty="0">
              <a:ea typeface="+mn-lt"/>
              <a:cs typeface="+mn-lt"/>
            </a:endParaRPr>
          </a:p>
          <a:p>
            <a:endParaRPr lang="en-GB" sz="1800" dirty="0">
              <a:ea typeface="+mn-lt"/>
              <a:cs typeface="+mn-lt"/>
            </a:endParaRPr>
          </a:p>
          <a:p>
            <a:r>
              <a:rPr lang="en-GB" sz="1800" dirty="0">
                <a:ea typeface="+mn-lt"/>
                <a:cs typeface="+mn-lt"/>
              </a:rPr>
              <a:t>How are culture and “wellbeing” related?      - Collaborative Life Coaching  </a:t>
            </a:r>
          </a:p>
          <a:p>
            <a:endParaRPr lang="en-GB" sz="1800" dirty="0">
              <a:ea typeface="+mn-lt"/>
              <a:cs typeface="+mn-lt"/>
            </a:endParaRPr>
          </a:p>
          <a:p>
            <a:r>
              <a:rPr lang="en-GB" sz="1800" dirty="0">
                <a:ea typeface="+mn-lt"/>
                <a:cs typeface="+mn-lt"/>
              </a:rPr>
              <a:t>Safeguarding Children Care Certificate - Harpar  </a:t>
            </a:r>
            <a:endParaRPr lang="en-GB" sz="1800" dirty="0">
              <a:cs typeface="Calibri"/>
            </a:endParaRPr>
          </a:p>
          <a:p>
            <a:endParaRPr lang="en-GB" sz="1500">
              <a:cs typeface="Calibri"/>
            </a:endParaRPr>
          </a:p>
          <a:p>
            <a:endParaRPr lang="en-GB" sz="1500">
              <a:cs typeface="Calibri"/>
            </a:endParaRPr>
          </a:p>
        </p:txBody>
      </p:sp>
    </p:spTree>
    <p:extLst>
      <p:ext uri="{BB962C8B-B14F-4D97-AF65-F5344CB8AC3E}">
        <p14:creationId xmlns:p14="http://schemas.microsoft.com/office/powerpoint/2010/main" val="25375564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1390</Words>
  <Application>Microsoft Office PowerPoint</Application>
  <PresentationFormat>Widescreen</PresentationFormat>
  <Paragraphs>177</Paragraphs>
  <Slides>15</Slides>
  <Notes>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Children, Young people and Families </vt:lpstr>
      <vt:lpstr>Contents </vt:lpstr>
      <vt:lpstr>Introduction</vt:lpstr>
      <vt:lpstr>PowerPoint Presentation</vt:lpstr>
      <vt:lpstr>PowerPoint Presentation</vt:lpstr>
      <vt:lpstr>Analysis of the Key domains of children's &amp; families wellbeing </vt:lpstr>
      <vt:lpstr>PowerPoint Presentation</vt:lpstr>
      <vt:lpstr>Analysis of the Rationale </vt:lpstr>
      <vt:lpstr>PowerPoint Presentation</vt:lpstr>
      <vt:lpstr>Related to Children and Wellbeing  </vt:lpstr>
      <vt:lpstr>Nurseries and Colleges/Anti-Social Behaviors </vt:lpstr>
      <vt:lpstr>Evaluation Current Policy and Professional Interventions for children &amp; families Wellbeing </vt:lpstr>
      <vt:lpstr>Conclusion</vt:lpstr>
      <vt:lpstr>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c:title>
  <dc:creator/>
  <cp:lastModifiedBy>Fozia Kiani (2026354)</cp:lastModifiedBy>
  <cp:revision>6</cp:revision>
  <dcterms:created xsi:type="dcterms:W3CDTF">2022-07-03T18:48:12Z</dcterms:created>
  <dcterms:modified xsi:type="dcterms:W3CDTF">2022-07-08T05:59:04Z</dcterms:modified>
</cp:coreProperties>
</file>