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9"/>
  </p:notesMasterIdLst>
  <p:sldIdLst>
    <p:sldId id="292" r:id="rId9"/>
    <p:sldId id="294" r:id="rId10"/>
    <p:sldId id="295" r:id="rId11"/>
    <p:sldId id="326" r:id="rId12"/>
    <p:sldId id="360" r:id="rId13"/>
    <p:sldId id="369" r:id="rId14"/>
    <p:sldId id="370" r:id="rId15"/>
    <p:sldId id="371" r:id="rId16"/>
    <p:sldId id="372" r:id="rId17"/>
    <p:sldId id="373" r:id="rId18"/>
    <p:sldId id="374" r:id="rId19"/>
    <p:sldId id="375" r:id="rId20"/>
    <p:sldId id="376" r:id="rId21"/>
    <p:sldId id="379" r:id="rId22"/>
    <p:sldId id="380" r:id="rId23"/>
    <p:sldId id="381" r:id="rId24"/>
    <p:sldId id="384" r:id="rId25"/>
    <p:sldId id="385" r:id="rId26"/>
    <p:sldId id="386" r:id="rId27"/>
    <p:sldId id="387" r:id="rId28"/>
    <p:sldId id="388" r:id="rId29"/>
    <p:sldId id="389" r:id="rId30"/>
    <p:sldId id="392" r:id="rId31"/>
    <p:sldId id="393" r:id="rId32"/>
    <p:sldId id="395" r:id="rId33"/>
    <p:sldId id="397" r:id="rId34"/>
    <p:sldId id="398" r:id="rId35"/>
    <p:sldId id="400" r:id="rId36"/>
    <p:sldId id="325" r:id="rId37"/>
    <p:sldId id="40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86" d="100"/>
          <a:sy n="86" d="100"/>
        </p:scale>
        <p:origin x="267"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260188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accent5">
                    <a:lumMod val="40000"/>
                    <a:lumOff val="60000"/>
                  </a:schemeClr>
                </a:solidFill>
              </a:rPr>
              <a:t>13 - Network Virtualization</a:t>
            </a:r>
          </a:p>
          <a:p>
            <a:r>
              <a:rPr lang="en-US" dirty="0">
                <a:solidFill>
                  <a:schemeClr val="accent5">
                    <a:lumMod val="40000"/>
                    <a:lumOff val="60000"/>
                  </a:schemeClr>
                </a:solidFill>
              </a:rPr>
              <a:t>13.2 - Virtualization</a:t>
            </a:r>
          </a:p>
          <a:p>
            <a:r>
              <a:rPr lang="en-US" dirty="0">
                <a:solidFill>
                  <a:schemeClr val="accent5">
                    <a:lumMod val="40000"/>
                    <a:lumOff val="60000"/>
                  </a:schemeClr>
                </a:solidFill>
              </a:rPr>
              <a:t>13.2.2 - </a:t>
            </a:r>
            <a:r>
              <a:rPr lang="en-US" sz="1200" dirty="0"/>
              <a:t>Dedicated Servers</a:t>
            </a:r>
            <a:endParaRPr lang="en-US" dirty="0">
              <a:solidFill>
                <a:schemeClr val="accent5">
                  <a:lumMod val="40000"/>
                  <a:lumOff val="60000"/>
                </a:schemeClr>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05953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accent5">
                    <a:lumMod val="40000"/>
                    <a:lumOff val="60000"/>
                  </a:schemeClr>
                </a:solidFill>
              </a:rPr>
              <a:t>13 - Network Virtualization</a:t>
            </a:r>
          </a:p>
          <a:p>
            <a:r>
              <a:rPr lang="en-US" dirty="0">
                <a:solidFill>
                  <a:schemeClr val="accent5">
                    <a:lumMod val="40000"/>
                    <a:lumOff val="60000"/>
                  </a:schemeClr>
                </a:solidFill>
              </a:rPr>
              <a:t>13.2 - Virtualization</a:t>
            </a:r>
          </a:p>
          <a:p>
            <a:r>
              <a:rPr lang="en-US" dirty="0">
                <a:solidFill>
                  <a:schemeClr val="accent5">
                    <a:lumMod val="40000"/>
                    <a:lumOff val="60000"/>
                  </a:schemeClr>
                </a:solidFill>
              </a:rPr>
              <a:t>13.2.3 - Server Virtualization</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672923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accent5">
                    <a:lumMod val="40000"/>
                    <a:lumOff val="60000"/>
                  </a:schemeClr>
                </a:solidFill>
              </a:rPr>
              <a:t>13 - Network Virtualization</a:t>
            </a:r>
          </a:p>
          <a:p>
            <a:r>
              <a:rPr lang="en-US" dirty="0">
                <a:solidFill>
                  <a:schemeClr val="accent5">
                    <a:lumMod val="40000"/>
                    <a:lumOff val="60000"/>
                  </a:schemeClr>
                </a:solidFill>
              </a:rPr>
              <a:t>13.2 - Virtualization</a:t>
            </a:r>
          </a:p>
          <a:p>
            <a:r>
              <a:rPr lang="en-US" dirty="0">
                <a:solidFill>
                  <a:schemeClr val="accent5">
                    <a:lumMod val="40000"/>
                    <a:lumOff val="60000"/>
                  </a:schemeClr>
                </a:solidFill>
              </a:rPr>
              <a:t>13.2.4 - Advantages of Virtualization</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6712743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accent5">
                    <a:lumMod val="40000"/>
                    <a:lumOff val="60000"/>
                  </a:schemeClr>
                </a:solidFill>
              </a:rPr>
              <a:t>13 - Network Virtualization</a:t>
            </a:r>
          </a:p>
          <a:p>
            <a:r>
              <a:rPr lang="en-US" dirty="0">
                <a:solidFill>
                  <a:schemeClr val="accent5">
                    <a:lumMod val="40000"/>
                    <a:lumOff val="60000"/>
                  </a:schemeClr>
                </a:solidFill>
              </a:rPr>
              <a:t>13.2 - Virtualization</a:t>
            </a:r>
          </a:p>
          <a:p>
            <a:r>
              <a:rPr lang="en-US" dirty="0">
                <a:solidFill>
                  <a:schemeClr val="accent5">
                    <a:lumMod val="40000"/>
                    <a:lumOff val="60000"/>
                  </a:schemeClr>
                </a:solidFill>
              </a:rPr>
              <a:t>13.2.5 - Abstraction Layers</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89446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accent5">
                    <a:lumMod val="40000"/>
                    <a:lumOff val="60000"/>
                  </a:schemeClr>
                </a:solidFill>
              </a:rPr>
              <a:t>13 - Network Virtualization</a:t>
            </a:r>
          </a:p>
          <a:p>
            <a:r>
              <a:rPr lang="en-US" dirty="0">
                <a:solidFill>
                  <a:schemeClr val="accent5">
                    <a:lumMod val="40000"/>
                    <a:lumOff val="60000"/>
                  </a:schemeClr>
                </a:solidFill>
              </a:rPr>
              <a:t>13.2 - Virtualization</a:t>
            </a:r>
          </a:p>
          <a:p>
            <a:r>
              <a:rPr lang="en-US" dirty="0">
                <a:solidFill>
                  <a:schemeClr val="accent5">
                    <a:lumMod val="40000"/>
                    <a:lumOff val="60000"/>
                  </a:schemeClr>
                </a:solidFill>
              </a:rPr>
              <a:t>13.2.6 - Type 2 Hypervisors</a:t>
            </a:r>
          </a:p>
          <a:p>
            <a:r>
              <a:rPr lang="en-US" dirty="0">
                <a:solidFill>
                  <a:schemeClr val="accent5">
                    <a:lumMod val="40000"/>
                    <a:lumOff val="60000"/>
                  </a:schemeClr>
                </a:solidFill>
              </a:rPr>
              <a:t>13.2.7 - Check Your Understanding - Virtualization</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8334418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13.3 - Virtual Network Infrastructure</a:t>
            </a:r>
          </a:p>
          <a:p>
            <a:r>
              <a:rPr lang="en-US" sz="1200" dirty="0"/>
              <a:t>13.3.2 - Installing a VM on a Hypervisor</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626598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13.3 - Virtual Network Infrastructure</a:t>
            </a:r>
          </a:p>
          <a:p>
            <a:r>
              <a:rPr lang="en-US" sz="1200" dirty="0"/>
              <a:t>13.3.3 - The Complexity of Network Virtualization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022443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13.3 - Virtual Network Infrastructure</a:t>
            </a:r>
          </a:p>
          <a:p>
            <a:r>
              <a:rPr lang="en-US" sz="1200" dirty="0"/>
              <a:t>13.3.3 - The Complexity of Network Virtualization</a:t>
            </a:r>
          </a:p>
          <a:p>
            <a:r>
              <a:rPr lang="en-US" sz="1200" dirty="0"/>
              <a:t>13.3.4 - Check Your Understanding - Virtual Network Infrastructure</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859545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13.4 - Software-Defined Networking</a:t>
            </a:r>
          </a:p>
          <a:p>
            <a:r>
              <a:rPr lang="en-US" dirty="0"/>
              <a:t>13.4.2 - Control Plane and Data Plan</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692942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13.4 - Software-Defined Networking</a:t>
            </a:r>
          </a:p>
          <a:p>
            <a:r>
              <a:rPr lang="en-US" dirty="0"/>
              <a:t>13.4.2 - Control Plane and Data Plan (Cont.)</a:t>
            </a:r>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955514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13.4 - Software-Defined Networking</a:t>
            </a:r>
          </a:p>
          <a:p>
            <a:r>
              <a:rPr lang="en-US" dirty="0"/>
              <a:t>13.4.2 - Control Plane and Data Plan (Cont.)</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0985556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13.4 - Software-Defined Networking</a:t>
            </a:r>
          </a:p>
          <a:p>
            <a:r>
              <a:rPr lang="en-US" dirty="0"/>
              <a:t>13.4.3 - </a:t>
            </a:r>
            <a:r>
              <a:rPr lang="en-US" sz="1200" dirty="0"/>
              <a:t>Network Virtualization Technologies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166922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13.4 - Software-Defined Networking</a:t>
            </a:r>
          </a:p>
          <a:p>
            <a:r>
              <a:rPr lang="en-US" dirty="0"/>
              <a:t>13.4.3 - </a:t>
            </a:r>
            <a:r>
              <a:rPr lang="en-US" sz="1200" dirty="0"/>
              <a:t>Network Virtualization Technologies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5036833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13.4 - Software-Defined Networking</a:t>
            </a:r>
          </a:p>
          <a:p>
            <a:r>
              <a:rPr lang="en-US" dirty="0"/>
              <a:t>13.4.4 - </a:t>
            </a:r>
            <a:r>
              <a:rPr lang="en-US" sz="1200" dirty="0"/>
              <a:t>Traditional and SDN Architectures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8599613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13.5 - Controllers</a:t>
            </a:r>
          </a:p>
          <a:p>
            <a:r>
              <a:rPr lang="en-US" dirty="0"/>
              <a:t>13.5.1 - </a:t>
            </a:r>
            <a:r>
              <a:rPr lang="en-US" sz="1200" dirty="0"/>
              <a:t>SDN Controller and Operations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381249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13.5 - Controllers</a:t>
            </a:r>
          </a:p>
          <a:p>
            <a:r>
              <a:rPr lang="en-US" dirty="0"/>
              <a:t>13.5.1 - </a:t>
            </a:r>
            <a:r>
              <a:rPr lang="en-US" sz="1200" dirty="0"/>
              <a:t>SDN Controller and Operations (Cont.)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0044367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13.5 - Controllers</a:t>
            </a:r>
          </a:p>
          <a:p>
            <a:r>
              <a:rPr lang="en-US" dirty="0"/>
              <a:t>13.5.3 - Core Components of ACI</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8015306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13.5 - Controllers</a:t>
            </a:r>
          </a:p>
          <a:p>
            <a:r>
              <a:rPr lang="en-US" dirty="0"/>
              <a:t>13.5.4 - </a:t>
            </a:r>
            <a:r>
              <a:rPr lang="en-US" sz="1200" dirty="0"/>
              <a:t>Spine-Leaf Topology</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37415088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13.5 - Controllers</a:t>
            </a:r>
          </a:p>
          <a:p>
            <a:r>
              <a:rPr lang="en-US" dirty="0"/>
              <a:t>13.5.5 - SDN Types</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30777494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13 - Network Virtualization</a:t>
            </a:r>
          </a:p>
          <a:p>
            <a:r>
              <a:rPr lang="en-US" dirty="0"/>
              <a:t>13.5 - Controllers</a:t>
            </a:r>
          </a:p>
          <a:p>
            <a:r>
              <a:rPr lang="en-US" dirty="0"/>
              <a:t>13.5.5 - SDN Types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884549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3/20/2021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1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5" Type="http://schemas.openxmlformats.org/officeDocument/2006/relationships/image" Target="../media/image17.png"/><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5" Type="http://schemas.openxmlformats.org/officeDocument/2006/relationships/image" Target="../media/image22.png"/><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Network </a:t>
            </a:r>
            <a:r>
              <a:rPr lang="en-US" sz="4000" b="1" dirty="0" smtClean="0">
                <a:effectLst>
                  <a:outerShdw blurRad="38100" dist="38100" dir="2700000" algn="tl">
                    <a:srgbClr val="000000">
                      <a:alpha val="43137"/>
                    </a:srgbClr>
                  </a:outerShdw>
                </a:effectLst>
              </a:rPr>
              <a:t>Virtualization</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smtClean="0"/>
          </a:p>
          <a:p>
            <a:endParaRPr lang="en-GB" dirty="0"/>
          </a:p>
          <a:p>
            <a:endParaRPr lang="en-GB" dirty="0" smtClean="0"/>
          </a:p>
          <a:p>
            <a:endParaRPr lang="en-GB" dirty="0"/>
          </a:p>
          <a:p>
            <a:endParaRPr lang="en-GB" dirty="0" smtClean="0"/>
          </a:p>
          <a:p>
            <a:r>
              <a:rPr lang="en-GB" i="1" dirty="0" smtClean="0"/>
              <a:t>Enterprise </a:t>
            </a:r>
            <a:r>
              <a:rPr lang="en-GB" i="1" dirty="0"/>
              <a:t>Networking, Security, </a:t>
            </a:r>
            <a:endParaRPr lang="en-GB" i="1" dirty="0" smtClean="0"/>
          </a:p>
          <a:p>
            <a:r>
              <a:rPr lang="en-GB" i="1" dirty="0" smtClean="0"/>
              <a:t>and </a:t>
            </a:r>
            <a:r>
              <a:rPr lang="en-GB" i="1" dirty="0"/>
              <a:t>Automation </a:t>
            </a:r>
            <a:r>
              <a:rPr lang="en-GB" i="1" dirty="0" smtClean="0"/>
              <a:t>(ACCA6023)</a:t>
            </a:r>
          </a:p>
          <a:p>
            <a:r>
              <a:rPr lang="en-GB" dirty="0" smtClean="0"/>
              <a:t>Applied Computing - WISA</a:t>
            </a:r>
            <a:endParaRPr lang="en-GB" dirty="0"/>
          </a:p>
          <a:p>
            <a:endParaRPr lang="en-GB" dirty="0"/>
          </a:p>
        </p:txBody>
      </p:sp>
    </p:spTree>
    <p:extLst>
      <p:ext uri="{BB962C8B-B14F-4D97-AF65-F5344CB8AC3E}">
        <p14:creationId xmlns:p14="http://schemas.microsoft.com/office/powerpoint/2010/main" val="40596030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1477328"/>
          </a:xfrm>
          <a:prstGeom prst="rect">
            <a:avLst/>
          </a:prstGeom>
        </p:spPr>
        <p:txBody>
          <a:bodyPr wrap="square">
            <a:spAutoFit/>
          </a:bodyPr>
          <a:lstStyle/>
          <a:p>
            <a:pPr algn="just">
              <a:spcBef>
                <a:spcPts val="0"/>
              </a:spcBef>
            </a:pPr>
            <a:r>
              <a:rPr lang="en-US" i="1" dirty="0" smtClean="0">
                <a:solidFill>
                  <a:schemeClr val="tx1">
                    <a:lumMod val="50000"/>
                  </a:schemeClr>
                </a:solidFill>
              </a:rPr>
              <a:t>In this session, we shall discuss about the importance of Cloud computing and the need of Virtualization. Further, we shall discuss about the virtualization of network devices and move towards Software Defined Networking and its controllers. </a:t>
            </a:r>
            <a:endParaRPr lang="en-US" i="1" dirty="0" smtClean="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246769"/>
          </a:xfrm>
          <a:prstGeom prst="rect">
            <a:avLst/>
          </a:prstGeom>
        </p:spPr>
        <p:txBody>
          <a:bodyPr wrap="square">
            <a:spAutoFit/>
          </a:bodyPr>
          <a:lstStyle/>
          <a:p>
            <a:pPr>
              <a:tabLst>
                <a:tab pos="4308475" algn="l"/>
                <a:tab pos="4391025" algn="l"/>
              </a:tabLst>
            </a:pPr>
            <a:r>
              <a:rPr lang="en-GB" sz="2000" b="1" dirty="0" smtClean="0">
                <a:solidFill>
                  <a:schemeClr val="bg1"/>
                </a:solidFill>
              </a:rPr>
              <a:t>Objectives</a:t>
            </a:r>
          </a:p>
          <a:p>
            <a:pPr>
              <a:tabLst>
                <a:tab pos="4308475" algn="l"/>
                <a:tab pos="4391025" algn="l"/>
              </a:tabLst>
            </a:pPr>
            <a:endParaRPr lang="en-GB" sz="2000" b="1" dirty="0" smtClean="0">
              <a:solidFill>
                <a:schemeClr val="bg1"/>
              </a:solidFill>
            </a:endParaRPr>
          </a:p>
          <a:p>
            <a:pPr marL="457200" indent="-457200">
              <a:buFont typeface="Wingdings" panose="05000000000000000000" pitchFamily="2" charset="2"/>
              <a:buChar char="Ø"/>
              <a:tabLst>
                <a:tab pos="4308475" algn="l"/>
                <a:tab pos="4391025" algn="l"/>
              </a:tabLst>
            </a:pPr>
            <a:r>
              <a:rPr lang="en-GB" sz="2000" b="1" i="1" dirty="0" smtClean="0">
                <a:solidFill>
                  <a:schemeClr val="bg1"/>
                </a:solidFill>
              </a:rPr>
              <a:t>Cloud </a:t>
            </a:r>
            <a:r>
              <a:rPr lang="en-GB" sz="2000" b="1" i="1" dirty="0">
                <a:solidFill>
                  <a:schemeClr val="bg1"/>
                </a:solidFill>
              </a:rPr>
              <a:t>Computing</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Virtualization</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Virtual Network Infrastructure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Software-Defined Networking</a:t>
            </a:r>
          </a:p>
          <a:p>
            <a:pPr marL="457200" indent="-457200">
              <a:buFont typeface="Wingdings" panose="05000000000000000000" pitchFamily="2" charset="2"/>
              <a:buChar char="Ø"/>
              <a:tabLst>
                <a:tab pos="4308475" algn="l"/>
                <a:tab pos="4391025" algn="l"/>
              </a:tabLst>
            </a:pPr>
            <a:r>
              <a:rPr lang="en-GB" sz="2000" b="1" i="1" dirty="0" smtClean="0">
                <a:solidFill>
                  <a:schemeClr val="bg1"/>
                </a:solidFill>
              </a:rPr>
              <a:t>Controllers</a:t>
            </a:r>
            <a:endParaRPr lang="en-US" sz="2000" b="1" i="1" dirty="0" smtClean="0">
              <a:solidFill>
                <a:schemeClr val="bg1"/>
              </a:solidFill>
            </a:endParaRPr>
          </a:p>
        </p:txBody>
      </p:sp>
    </p:spTree>
    <p:extLst>
      <p:ext uri="{BB962C8B-B14F-4D97-AF65-F5344CB8AC3E}">
        <p14:creationId xmlns:p14="http://schemas.microsoft.com/office/powerpoint/2010/main" val="322939823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61955" y="202158"/>
            <a:ext cx="5152571" cy="5693866"/>
          </a:xfrm>
          <a:prstGeom prst="rect">
            <a:avLst/>
          </a:prstGeom>
        </p:spPr>
        <p:txBody>
          <a:bodyPr wrap="square">
            <a:spAutoFit/>
          </a:bodyPr>
          <a:lstStyle/>
          <a:p>
            <a:r>
              <a:rPr lang="en-US" sz="1600" b="1" i="1" dirty="0"/>
              <a:t>Tutorials</a:t>
            </a:r>
            <a:r>
              <a:rPr lang="en-US" sz="1600" dirty="0"/>
              <a:t> - </a:t>
            </a:r>
            <a:r>
              <a:rPr lang="en-US" sz="1600" b="1" dirty="0" smtClean="0"/>
              <a:t>Research</a:t>
            </a:r>
            <a:endParaRPr lang="en-US" sz="1600" b="1" dirty="0"/>
          </a:p>
          <a:p>
            <a:pPr marL="285750" indent="-285750">
              <a:buFont typeface="Wingdings" panose="05000000000000000000" pitchFamily="2" charset="2"/>
              <a:buChar char="ü"/>
            </a:pPr>
            <a:r>
              <a:rPr lang="en-US" sz="1600" dirty="0"/>
              <a:t>Research on Social </a:t>
            </a:r>
            <a:r>
              <a:rPr lang="en-US" sz="1600" dirty="0" smtClean="0"/>
              <a:t>Engineering, WAN</a:t>
            </a:r>
            <a:endParaRPr lang="en-US" sz="1600" dirty="0"/>
          </a:p>
          <a:p>
            <a:pPr marL="285750" indent="-285750">
              <a:buFont typeface="Wingdings" panose="05000000000000000000" pitchFamily="2" charset="2"/>
              <a:buChar char="ü"/>
            </a:pPr>
            <a:endParaRPr lang="en-US" sz="1600" b="1" i="1" dirty="0" smtClean="0"/>
          </a:p>
          <a:p>
            <a:r>
              <a:rPr lang="en-US" sz="1600" b="1" i="1" dirty="0" smtClean="0"/>
              <a:t>Tutorials</a:t>
            </a:r>
            <a:r>
              <a:rPr lang="en-US" sz="1600" dirty="0" smtClean="0"/>
              <a:t> – </a:t>
            </a:r>
            <a:r>
              <a:rPr lang="en-US" sz="1600" b="1" dirty="0" smtClean="0"/>
              <a:t>Design and Implement</a:t>
            </a:r>
          </a:p>
          <a:p>
            <a:pPr marL="285750" lvl="1" indent="-285750">
              <a:buFont typeface="Wingdings" panose="05000000000000000000" pitchFamily="2" charset="2"/>
              <a:buChar char="ü"/>
            </a:pPr>
            <a:r>
              <a:rPr lang="en-US" sz="1600" dirty="0" smtClean="0"/>
              <a:t>Configure </a:t>
            </a:r>
            <a:r>
              <a:rPr lang="en-US" sz="1600" dirty="0"/>
              <a:t>Multi Area OSPF</a:t>
            </a:r>
          </a:p>
          <a:p>
            <a:pPr marL="285750" lvl="1" indent="-285750">
              <a:buFont typeface="Wingdings" panose="05000000000000000000" pitchFamily="2" charset="2"/>
              <a:buChar char="ü"/>
            </a:pPr>
            <a:r>
              <a:rPr lang="en-US" sz="1600" dirty="0" smtClean="0"/>
              <a:t>Configure </a:t>
            </a:r>
            <a:r>
              <a:rPr lang="en-US" sz="1600" dirty="0"/>
              <a:t>ACL based on the given scenario</a:t>
            </a:r>
          </a:p>
          <a:p>
            <a:pPr marL="285750" lvl="1" indent="-285750">
              <a:buFont typeface="Wingdings" panose="05000000000000000000" pitchFamily="2" charset="2"/>
              <a:buChar char="ü"/>
            </a:pPr>
            <a:r>
              <a:rPr lang="en-US" sz="1600" dirty="0" smtClean="0"/>
              <a:t>Configure </a:t>
            </a:r>
            <a:r>
              <a:rPr lang="en-US" sz="1600" dirty="0"/>
              <a:t>NAT based on the given scenario</a:t>
            </a:r>
          </a:p>
          <a:p>
            <a:pPr marL="285750" lvl="2" indent="-285750">
              <a:buFont typeface="Wingdings" panose="05000000000000000000" pitchFamily="2" charset="2"/>
              <a:buChar char="ü"/>
            </a:pPr>
            <a:r>
              <a:rPr lang="en-GB" sz="1600" dirty="0" smtClean="0"/>
              <a:t>Configure VPN</a:t>
            </a:r>
          </a:p>
          <a:p>
            <a:pPr marL="0" lvl="1"/>
            <a:endParaRPr lang="en-US" sz="1600" b="1" dirty="0" smtClean="0"/>
          </a:p>
          <a:p>
            <a:r>
              <a:rPr lang="en-US" sz="1600" b="1" i="1" dirty="0"/>
              <a:t>Tutorials</a:t>
            </a:r>
            <a:r>
              <a:rPr lang="en-US" sz="1600" dirty="0"/>
              <a:t> – </a:t>
            </a:r>
            <a:r>
              <a:rPr lang="en-US" sz="1600" b="1" dirty="0" smtClean="0"/>
              <a:t>Simulate and Practice</a:t>
            </a:r>
            <a:endParaRPr lang="en-US" sz="1600" b="1" dirty="0"/>
          </a:p>
          <a:p>
            <a:pPr marL="285750" lvl="1" indent="-285750">
              <a:buFont typeface="Wingdings" panose="05000000000000000000" pitchFamily="2" charset="2"/>
              <a:buChar char="ü"/>
            </a:pPr>
            <a:r>
              <a:rPr lang="en-GB" sz="1600" dirty="0" smtClean="0"/>
              <a:t>OSPF</a:t>
            </a:r>
          </a:p>
          <a:p>
            <a:pPr marL="285750" lvl="1" indent="-285750">
              <a:buFont typeface="Wingdings" panose="05000000000000000000" pitchFamily="2" charset="2"/>
              <a:buChar char="ü"/>
            </a:pPr>
            <a:r>
              <a:rPr lang="en-GB" sz="1600" dirty="0" smtClean="0"/>
              <a:t>Static, </a:t>
            </a:r>
            <a:r>
              <a:rPr lang="en-US" sz="1600" dirty="0" smtClean="0"/>
              <a:t>Dynamic NAT, &amp;</a:t>
            </a:r>
            <a:r>
              <a:rPr lang="en-US" sz="1600" dirty="0"/>
              <a:t> </a:t>
            </a:r>
            <a:r>
              <a:rPr lang="en-US" sz="1600" dirty="0" smtClean="0"/>
              <a:t>PAT</a:t>
            </a:r>
          </a:p>
          <a:p>
            <a:pPr marL="285750" lvl="1" indent="-285750">
              <a:buFont typeface="Wingdings" panose="05000000000000000000" pitchFamily="2" charset="2"/>
              <a:buChar char="ü"/>
            </a:pPr>
            <a:r>
              <a:rPr lang="en-US" sz="1600" dirty="0" smtClean="0"/>
              <a:t>Access Control Lists</a:t>
            </a:r>
          </a:p>
          <a:p>
            <a:pPr marL="285750" lvl="1" indent="-285750">
              <a:buFont typeface="Wingdings" panose="05000000000000000000" pitchFamily="2" charset="2"/>
              <a:buChar char="ü"/>
            </a:pPr>
            <a:r>
              <a:rPr lang="en-US" sz="1600" dirty="0" smtClean="0"/>
              <a:t>WAN</a:t>
            </a:r>
          </a:p>
          <a:p>
            <a:pPr marL="285750" lvl="1" indent="-285750">
              <a:buFont typeface="Wingdings" panose="05000000000000000000" pitchFamily="2" charset="2"/>
              <a:buChar char="ü"/>
            </a:pPr>
            <a:r>
              <a:rPr lang="en-US" sz="1600" dirty="0" smtClean="0"/>
              <a:t>VPN</a:t>
            </a:r>
          </a:p>
          <a:p>
            <a:pPr marL="285750" lvl="1" indent="-285750">
              <a:buFont typeface="Wingdings" panose="05000000000000000000" pitchFamily="2" charset="2"/>
              <a:buChar char="ü"/>
            </a:pPr>
            <a:r>
              <a:rPr lang="en-US" sz="1600" dirty="0" smtClean="0"/>
              <a:t>Troubleshooting Networks</a:t>
            </a:r>
            <a:endParaRPr lang="en-US" sz="1600" dirty="0"/>
          </a:p>
          <a:p>
            <a:pPr marL="0" lvl="1"/>
            <a:endParaRPr lang="en-US" sz="1600" b="1" dirty="0" smtClean="0"/>
          </a:p>
          <a:p>
            <a:pPr marL="0" lvl="1"/>
            <a:r>
              <a:rPr lang="en-US" sz="1600" b="1" dirty="0" smtClean="0"/>
              <a:t>Challenges </a:t>
            </a:r>
          </a:p>
          <a:p>
            <a:pPr marL="285750" lvl="1" indent="-285750">
              <a:buFont typeface="Wingdings" panose="05000000000000000000" pitchFamily="2" charset="2"/>
              <a:buChar char="ü"/>
            </a:pPr>
            <a:r>
              <a:rPr lang="en-GB" sz="1600" dirty="0"/>
              <a:t>OSPF</a:t>
            </a:r>
          </a:p>
          <a:p>
            <a:pPr marL="285750" lvl="1" indent="-285750">
              <a:buFont typeface="Wingdings" panose="05000000000000000000" pitchFamily="2" charset="2"/>
              <a:buChar char="ü"/>
            </a:pPr>
            <a:r>
              <a:rPr lang="en-GB" sz="1600" dirty="0" smtClean="0"/>
              <a:t>ACL</a:t>
            </a:r>
            <a:endParaRPr lang="en-US" sz="1600" dirty="0"/>
          </a:p>
          <a:p>
            <a:pPr marL="285750" lvl="1" indent="-285750">
              <a:buFont typeface="Wingdings" panose="05000000000000000000" pitchFamily="2" charset="2"/>
              <a:buChar char="ü"/>
            </a:pPr>
            <a:r>
              <a:rPr lang="en-US" sz="1600" dirty="0" smtClean="0"/>
              <a:t>VPN</a:t>
            </a:r>
          </a:p>
          <a:p>
            <a:pPr marL="285750" lvl="1" indent="-285750">
              <a:buFont typeface="Wingdings" panose="05000000000000000000" pitchFamily="2" charset="2"/>
              <a:buChar char="ü"/>
            </a:pPr>
            <a:r>
              <a:rPr lang="en-US" sz="1600" dirty="0" smtClean="0"/>
              <a:t>Troubleshooting</a:t>
            </a:r>
            <a:endParaRPr lang="en-US" sz="1600"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785652"/>
          </a:xfrm>
          <a:prstGeom prst="rect">
            <a:avLst/>
          </a:prstGeom>
        </p:spPr>
        <p:txBody>
          <a:bodyPr wrap="square">
            <a:spAutoFit/>
          </a:bodyPr>
          <a:lstStyle/>
          <a:p>
            <a:pPr marL="342900" indent="-342900">
              <a:buFont typeface="Wingdings" panose="05000000000000000000" pitchFamily="2" charset="2"/>
              <a:buChar char="§"/>
            </a:pPr>
            <a:r>
              <a:rPr lang="en-US" sz="2000" b="1" dirty="0">
                <a:solidFill>
                  <a:schemeClr val="bg1"/>
                </a:solidFill>
              </a:rPr>
              <a:t>OSPF: </a:t>
            </a:r>
            <a:endParaRPr lang="en-US" sz="2000" b="1" dirty="0" smtClean="0">
              <a:solidFill>
                <a:schemeClr val="bg1"/>
              </a:solidFill>
            </a:endParaRPr>
          </a:p>
          <a:p>
            <a:pPr marL="800100" lvl="1" indent="-342900">
              <a:buFont typeface="Wingdings" panose="05000000000000000000" pitchFamily="2" charset="2"/>
              <a:buChar char="§"/>
            </a:pPr>
            <a:r>
              <a:rPr lang="en-US" sz="2000" b="1" dirty="0" smtClean="0">
                <a:solidFill>
                  <a:schemeClr val="bg1"/>
                </a:solidFill>
              </a:rPr>
              <a:t>Single-Area</a:t>
            </a:r>
            <a:r>
              <a:rPr lang="en-US" sz="2000" b="1" dirty="0">
                <a:solidFill>
                  <a:schemeClr val="bg1"/>
                </a:solidFill>
              </a:rPr>
              <a:t>, </a:t>
            </a:r>
            <a:endParaRPr lang="en-US" sz="2000" b="1" dirty="0" smtClean="0">
              <a:solidFill>
                <a:schemeClr val="bg1"/>
              </a:solidFill>
            </a:endParaRPr>
          </a:p>
          <a:p>
            <a:pPr marL="800100" lvl="1" indent="-342900">
              <a:buFont typeface="Wingdings" panose="05000000000000000000" pitchFamily="2" charset="2"/>
              <a:buChar char="§"/>
            </a:pPr>
            <a:r>
              <a:rPr lang="en-US" sz="2000" b="1" dirty="0" smtClean="0">
                <a:solidFill>
                  <a:schemeClr val="bg1"/>
                </a:solidFill>
              </a:rPr>
              <a:t>Multi </a:t>
            </a:r>
            <a:r>
              <a:rPr lang="en-US" sz="2000" b="1" dirty="0">
                <a:solidFill>
                  <a:schemeClr val="bg1"/>
                </a:solidFill>
              </a:rPr>
              <a:t>Area OSPF (V2, V3</a:t>
            </a:r>
            <a:r>
              <a:rPr lang="en-US" sz="2000" b="1" dirty="0" smtClean="0">
                <a:solidFill>
                  <a:schemeClr val="bg1"/>
                </a:solidFill>
              </a:rPr>
              <a:t>)</a:t>
            </a:r>
            <a:endParaRPr lang="en-US" sz="2000" b="1" dirty="0">
              <a:solidFill>
                <a:schemeClr val="bg1"/>
              </a:solidFill>
            </a:endParaRPr>
          </a:p>
          <a:p>
            <a:pPr marL="342900" indent="-342900">
              <a:buFont typeface="Wingdings" panose="05000000000000000000" pitchFamily="2" charset="2"/>
              <a:buChar char="§"/>
            </a:pPr>
            <a:r>
              <a:rPr lang="en-US" sz="2000" b="1" dirty="0">
                <a:solidFill>
                  <a:schemeClr val="bg1"/>
                </a:solidFill>
              </a:rPr>
              <a:t>Security Concepts, Exploiting, Best Practices</a:t>
            </a:r>
          </a:p>
          <a:p>
            <a:pPr marL="342900" indent="-342900">
              <a:buFont typeface="Wingdings" panose="05000000000000000000" pitchFamily="2" charset="2"/>
              <a:buChar char="§"/>
            </a:pPr>
            <a:r>
              <a:rPr lang="en-US" sz="2000" b="1" dirty="0">
                <a:solidFill>
                  <a:schemeClr val="bg1"/>
                </a:solidFill>
              </a:rPr>
              <a:t>Access Control Lists</a:t>
            </a:r>
          </a:p>
          <a:p>
            <a:pPr marL="342900" indent="-342900">
              <a:buFont typeface="Wingdings" panose="05000000000000000000" pitchFamily="2" charset="2"/>
              <a:buChar char="§"/>
            </a:pPr>
            <a:r>
              <a:rPr lang="en-US" sz="2000" b="1" dirty="0">
                <a:solidFill>
                  <a:schemeClr val="bg1"/>
                </a:solidFill>
              </a:rPr>
              <a:t>Network Address Translation</a:t>
            </a:r>
          </a:p>
          <a:p>
            <a:pPr marL="342900" indent="-342900">
              <a:buFont typeface="Wingdings" panose="05000000000000000000" pitchFamily="2" charset="2"/>
              <a:buChar char="§"/>
            </a:pPr>
            <a:r>
              <a:rPr lang="en-US" sz="2000" b="1" dirty="0">
                <a:solidFill>
                  <a:schemeClr val="bg1"/>
                </a:solidFill>
              </a:rPr>
              <a:t>WAN </a:t>
            </a:r>
            <a:r>
              <a:rPr lang="en-US" sz="2000" b="1" dirty="0" smtClean="0">
                <a:solidFill>
                  <a:schemeClr val="bg1"/>
                </a:solidFill>
              </a:rPr>
              <a:t>Concepts</a:t>
            </a:r>
          </a:p>
          <a:p>
            <a:pPr marL="342900" indent="-342900">
              <a:buFont typeface="Wingdings" panose="05000000000000000000" pitchFamily="2" charset="2"/>
              <a:buChar char="§"/>
            </a:pPr>
            <a:r>
              <a:rPr lang="en-US" sz="2000" b="1" dirty="0" smtClean="0">
                <a:solidFill>
                  <a:schemeClr val="bg1"/>
                </a:solidFill>
              </a:rPr>
              <a:t>VPN </a:t>
            </a:r>
            <a:r>
              <a:rPr lang="en-US" sz="2000" b="1" dirty="0" smtClean="0">
                <a:solidFill>
                  <a:schemeClr val="bg1"/>
                </a:solidFill>
              </a:rPr>
              <a:t>Concepts</a:t>
            </a:r>
          </a:p>
          <a:p>
            <a:pPr marL="342900" indent="-342900">
              <a:buFont typeface="Wingdings" panose="05000000000000000000" pitchFamily="2" charset="2"/>
              <a:buChar char="§"/>
            </a:pPr>
            <a:r>
              <a:rPr lang="en-US" altLang="en-US" sz="2000" b="1" i="1" dirty="0" err="1" smtClean="0">
                <a:solidFill>
                  <a:schemeClr val="bg1"/>
                </a:solidFill>
              </a:rPr>
              <a:t>QoS</a:t>
            </a:r>
            <a:r>
              <a:rPr lang="en-US" altLang="en-US" sz="2000" b="1" i="1" dirty="0" smtClean="0">
                <a:solidFill>
                  <a:schemeClr val="bg1"/>
                </a:solidFill>
              </a:rPr>
              <a:t> </a:t>
            </a:r>
            <a:r>
              <a:rPr lang="en-US" altLang="en-US" sz="2000" b="1" i="1" dirty="0">
                <a:solidFill>
                  <a:schemeClr val="bg1"/>
                </a:solidFill>
              </a:rPr>
              <a:t>in Networking devices </a:t>
            </a:r>
            <a:endParaRPr lang="en-US" altLang="en-US" sz="2000" b="1" i="1" dirty="0" smtClean="0">
              <a:solidFill>
                <a:schemeClr val="bg1"/>
              </a:solidFill>
            </a:endParaRPr>
          </a:p>
          <a:p>
            <a:pPr marL="342900" indent="-342900">
              <a:buFont typeface="Wingdings" panose="05000000000000000000" pitchFamily="2" charset="2"/>
              <a:buChar char="§"/>
            </a:pPr>
            <a:r>
              <a:rPr lang="en-US" sz="2000" b="1" i="1" dirty="0" smtClean="0">
                <a:solidFill>
                  <a:schemeClr val="bg1"/>
                </a:solidFill>
              </a:rPr>
              <a:t>Protocols </a:t>
            </a:r>
            <a:r>
              <a:rPr lang="en-US" sz="2000" b="1" i="1" dirty="0">
                <a:solidFill>
                  <a:schemeClr val="bg1"/>
                </a:solidFill>
              </a:rPr>
              <a:t>to manage </a:t>
            </a:r>
            <a:r>
              <a:rPr lang="en-US" sz="2000" b="1" i="1" dirty="0" smtClean="0">
                <a:solidFill>
                  <a:schemeClr val="bg1"/>
                </a:solidFill>
              </a:rPr>
              <a:t>networks</a:t>
            </a:r>
          </a:p>
          <a:p>
            <a:pPr marL="342900" indent="-342900">
              <a:buFont typeface="Wingdings" panose="05000000000000000000" pitchFamily="2" charset="2"/>
              <a:buChar char="§"/>
            </a:pPr>
            <a:r>
              <a:rPr lang="en-US" sz="2000" b="1" i="1" dirty="0" smtClean="0">
                <a:solidFill>
                  <a:schemeClr val="bg1"/>
                </a:solidFill>
              </a:rPr>
              <a:t>Characteristics </a:t>
            </a:r>
            <a:r>
              <a:rPr lang="en-US" sz="2000" b="1" i="1" dirty="0">
                <a:solidFill>
                  <a:schemeClr val="bg1"/>
                </a:solidFill>
              </a:rPr>
              <a:t>of Scalable network architecture</a:t>
            </a:r>
          </a:p>
          <a:p>
            <a:pPr marL="342900" indent="-342900">
              <a:buFont typeface="Wingdings" panose="05000000000000000000" pitchFamily="2" charset="2"/>
              <a:buChar char="§"/>
            </a:pPr>
            <a:endParaRPr lang="en-US" sz="2000" b="1" dirty="0">
              <a:solidFill>
                <a:schemeClr val="bg1"/>
              </a:solidFill>
            </a:endParaRPr>
          </a:p>
        </p:txBody>
      </p:sp>
    </p:spTree>
    <p:extLst>
      <p:ext uri="{BB962C8B-B14F-4D97-AF65-F5344CB8AC3E}">
        <p14:creationId xmlns:p14="http://schemas.microsoft.com/office/powerpoint/2010/main" val="28607919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Why Cloud?</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3335" y="875550"/>
            <a:ext cx="11347486" cy="3575934"/>
          </a:xfrm>
        </p:spPr>
        <p:txBody>
          <a:bodyPr>
            <a:noAutofit/>
          </a:bodyPr>
          <a:lstStyle/>
          <a:p>
            <a:pPr algn="just">
              <a:buFont typeface="Wingdings" panose="05000000000000000000" pitchFamily="2" charset="2"/>
              <a:buChar char="§"/>
            </a:pPr>
            <a:r>
              <a:rPr lang="en-US" sz="1800" dirty="0">
                <a:solidFill>
                  <a:srgbClr val="000000"/>
                </a:solidFill>
              </a:rPr>
              <a:t>Cloud computing addresses a variety of </a:t>
            </a:r>
            <a:r>
              <a:rPr lang="en-US" sz="1800" b="1" i="1" dirty="0">
                <a:solidFill>
                  <a:srgbClr val="000000"/>
                </a:solidFill>
              </a:rPr>
              <a:t>data management issues</a:t>
            </a:r>
            <a:r>
              <a:rPr lang="en-US" sz="1800" dirty="0">
                <a:solidFill>
                  <a:srgbClr val="000000"/>
                </a:solidFill>
              </a:rPr>
              <a:t>:</a:t>
            </a:r>
          </a:p>
          <a:p>
            <a:pPr lvl="1" algn="just">
              <a:buFont typeface="Wingdings" panose="05000000000000000000" pitchFamily="2" charset="2"/>
              <a:buChar char="§"/>
            </a:pPr>
            <a:r>
              <a:rPr lang="en-US" sz="1800" b="1" dirty="0">
                <a:solidFill>
                  <a:srgbClr val="000000"/>
                </a:solidFill>
              </a:rPr>
              <a:t>Enables access to organizational data </a:t>
            </a:r>
            <a:r>
              <a:rPr lang="en-US" sz="1800" dirty="0">
                <a:solidFill>
                  <a:srgbClr val="000000"/>
                </a:solidFill>
              </a:rPr>
              <a:t>anywhere and at any time</a:t>
            </a:r>
          </a:p>
          <a:p>
            <a:pPr lvl="1" algn="just">
              <a:buFont typeface="Wingdings" panose="05000000000000000000" pitchFamily="2" charset="2"/>
              <a:buChar char="§"/>
            </a:pPr>
            <a:r>
              <a:rPr lang="en-US" sz="1800" b="1" dirty="0">
                <a:solidFill>
                  <a:srgbClr val="000000"/>
                </a:solidFill>
              </a:rPr>
              <a:t>Streamlines the organization’s IT operations </a:t>
            </a:r>
            <a:r>
              <a:rPr lang="en-US" sz="1800" dirty="0">
                <a:solidFill>
                  <a:srgbClr val="000000"/>
                </a:solidFill>
              </a:rPr>
              <a:t>by subscribing only to needed services</a:t>
            </a:r>
          </a:p>
          <a:p>
            <a:pPr lvl="1" algn="just">
              <a:buFont typeface="Wingdings" panose="05000000000000000000" pitchFamily="2" charset="2"/>
              <a:buChar char="§"/>
            </a:pPr>
            <a:r>
              <a:rPr lang="en-US" sz="1800" dirty="0">
                <a:solidFill>
                  <a:srgbClr val="000000"/>
                </a:solidFill>
              </a:rPr>
              <a:t>Eliminates or reduces the need for </a:t>
            </a:r>
            <a:r>
              <a:rPr lang="en-US" sz="1800" b="1" dirty="0">
                <a:solidFill>
                  <a:srgbClr val="000000"/>
                </a:solidFill>
              </a:rPr>
              <a:t>onsite IT equipment, maintenance, and management</a:t>
            </a:r>
          </a:p>
          <a:p>
            <a:pPr lvl="1" algn="just">
              <a:buFont typeface="Wingdings" panose="05000000000000000000" pitchFamily="2" charset="2"/>
              <a:buChar char="§"/>
            </a:pPr>
            <a:r>
              <a:rPr lang="en-US" sz="1800" b="1" dirty="0">
                <a:solidFill>
                  <a:srgbClr val="000000"/>
                </a:solidFill>
              </a:rPr>
              <a:t>Reduces cost </a:t>
            </a:r>
            <a:r>
              <a:rPr lang="en-US" sz="1800" dirty="0">
                <a:solidFill>
                  <a:srgbClr val="000000"/>
                </a:solidFill>
              </a:rPr>
              <a:t>for equipment, energy, physical plant requirements, and personnel training needs</a:t>
            </a:r>
          </a:p>
          <a:p>
            <a:pPr lvl="1" algn="just">
              <a:buFont typeface="Wingdings" panose="05000000000000000000" pitchFamily="2" charset="2"/>
              <a:buChar char="§"/>
            </a:pPr>
            <a:r>
              <a:rPr lang="en-US" sz="1800" b="1" dirty="0">
                <a:solidFill>
                  <a:srgbClr val="000000"/>
                </a:solidFill>
              </a:rPr>
              <a:t>Enables rapid responses </a:t>
            </a:r>
            <a:r>
              <a:rPr lang="en-US" sz="1800" dirty="0">
                <a:solidFill>
                  <a:srgbClr val="000000"/>
                </a:solidFill>
              </a:rPr>
              <a:t>to increasing data volume requirements</a:t>
            </a:r>
          </a:p>
          <a:p>
            <a:pPr algn="just">
              <a:buFont typeface="Wingdings" panose="05000000000000000000" pitchFamily="2" charset="2"/>
              <a:buChar char="§"/>
            </a:pPr>
            <a:r>
              <a:rPr lang="en-US" sz="1800" dirty="0">
                <a:solidFill>
                  <a:srgbClr val="000000"/>
                </a:solidFill>
              </a:rPr>
              <a:t>The three main cloud computing services defined by the National Institute of Standards and Technology (NIST) in their Special Publication 800-145 are as follows:</a:t>
            </a:r>
          </a:p>
          <a:p>
            <a:pPr lvl="1" algn="just">
              <a:buFont typeface="Wingdings" panose="05000000000000000000" pitchFamily="2" charset="2"/>
              <a:buChar char="§"/>
            </a:pPr>
            <a:r>
              <a:rPr lang="en-US" sz="1800" b="1" dirty="0">
                <a:solidFill>
                  <a:srgbClr val="000000"/>
                </a:solidFill>
              </a:rPr>
              <a:t>Software as a Service (SaaS)</a:t>
            </a:r>
            <a:r>
              <a:rPr lang="en-US" sz="1800" dirty="0">
                <a:solidFill>
                  <a:srgbClr val="000000"/>
                </a:solidFill>
              </a:rPr>
              <a:t> - The cloud provider is responsible for access to applications and services that are delivered over the internet.</a:t>
            </a:r>
          </a:p>
          <a:p>
            <a:pPr lvl="1" algn="just">
              <a:buFont typeface="Wingdings" panose="05000000000000000000" pitchFamily="2" charset="2"/>
              <a:buChar char="§"/>
            </a:pPr>
            <a:r>
              <a:rPr lang="en-US" sz="1800" b="1" dirty="0">
                <a:solidFill>
                  <a:srgbClr val="000000"/>
                </a:solidFill>
              </a:rPr>
              <a:t>Platform as a Service (PaaS)</a:t>
            </a:r>
            <a:r>
              <a:rPr lang="en-US" sz="1800" dirty="0">
                <a:solidFill>
                  <a:srgbClr val="000000"/>
                </a:solidFill>
              </a:rPr>
              <a:t> - The cloud provider is responsible for providing users access to the development tools and services used to deliver the applications. </a:t>
            </a:r>
          </a:p>
          <a:p>
            <a:pPr lvl="1" algn="just">
              <a:buFont typeface="Wingdings" panose="05000000000000000000" pitchFamily="2" charset="2"/>
              <a:buChar char="§"/>
            </a:pPr>
            <a:r>
              <a:rPr lang="en-US" sz="1800" b="1" dirty="0">
                <a:solidFill>
                  <a:srgbClr val="000000"/>
                </a:solidFill>
              </a:rPr>
              <a:t>Infrastructure as a Service (IaaS)</a:t>
            </a:r>
            <a:r>
              <a:rPr lang="en-US" sz="1800" dirty="0">
                <a:solidFill>
                  <a:srgbClr val="000000"/>
                </a:solidFill>
              </a:rPr>
              <a:t> - The cloud provider is responsible for giving IT managers access to the network equipment, virtualized network services, and supporting network </a:t>
            </a:r>
            <a:r>
              <a:rPr lang="en-US" sz="1800" dirty="0" smtClean="0">
                <a:solidFill>
                  <a:srgbClr val="000000"/>
                </a:solidFill>
              </a:rPr>
              <a:t>infrastructure.</a:t>
            </a:r>
          </a:p>
          <a:p>
            <a:pPr marL="457200" lvl="1" indent="0" algn="just">
              <a:buNone/>
            </a:pPr>
            <a:endParaRPr lang="en-US" sz="1400" i="1" dirty="0" smtClean="0">
              <a:solidFill>
                <a:srgbClr val="000000"/>
              </a:solidFill>
            </a:endParaRPr>
          </a:p>
          <a:p>
            <a:pPr marL="457200" lvl="1" indent="0" algn="just">
              <a:buNone/>
            </a:pPr>
            <a:r>
              <a:rPr lang="en-US" sz="1400" i="1" dirty="0" smtClean="0">
                <a:solidFill>
                  <a:srgbClr val="000000"/>
                </a:solidFill>
              </a:rPr>
              <a:t>Cloud service providers have extended this model to also provide IT support for each of the cloud computing services (</a:t>
            </a:r>
            <a:r>
              <a:rPr lang="en-US" sz="1400" i="1" dirty="0" err="1" smtClean="0">
                <a:solidFill>
                  <a:srgbClr val="000000"/>
                </a:solidFill>
              </a:rPr>
              <a:t>ITaaS</a:t>
            </a:r>
            <a:r>
              <a:rPr lang="en-US" sz="1400" i="1" dirty="0" smtClean="0">
                <a:solidFill>
                  <a:srgbClr val="000000"/>
                </a:solidFill>
              </a:rPr>
              <a:t>). For businesses, </a:t>
            </a:r>
            <a:r>
              <a:rPr lang="en-US" sz="1400" i="1" dirty="0" err="1" smtClean="0">
                <a:solidFill>
                  <a:srgbClr val="000000"/>
                </a:solidFill>
              </a:rPr>
              <a:t>ITaaS</a:t>
            </a:r>
            <a:r>
              <a:rPr lang="en-US" sz="1400" i="1" dirty="0" smtClean="0">
                <a:solidFill>
                  <a:srgbClr val="000000"/>
                </a:solidFill>
              </a:rPr>
              <a:t> can extend the capability of the network without requiring investment in new infrastructure, training new personnel, or licensing new software.</a:t>
            </a:r>
          </a:p>
          <a:p>
            <a:pPr lvl="1" algn="just">
              <a:buFont typeface="Wingdings" panose="05000000000000000000" pitchFamily="2" charset="2"/>
              <a:buChar char="§"/>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3128146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Cloud</a:t>
            </a:r>
            <a:r>
              <a:rPr lang="en-US" altLang="en-US" sz="3200" dirty="0"/>
              <a:t> </a:t>
            </a:r>
            <a:r>
              <a:rPr lang="en-US" altLang="en-US" sz="3200" dirty="0" smtClean="0"/>
              <a:t>Models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3335" y="875550"/>
            <a:ext cx="11347486" cy="3575934"/>
          </a:xfrm>
        </p:spPr>
        <p:txBody>
          <a:bodyPr>
            <a:noAutofit/>
          </a:bodyPr>
          <a:lstStyle/>
          <a:p>
            <a:pPr algn="just">
              <a:buFont typeface="Wingdings" panose="05000000000000000000" pitchFamily="2" charset="2"/>
              <a:buChar char="§"/>
            </a:pPr>
            <a:r>
              <a:rPr lang="en-US" sz="1800" b="1" dirty="0" smtClean="0">
                <a:solidFill>
                  <a:srgbClr val="000000"/>
                </a:solidFill>
              </a:rPr>
              <a:t>Public </a:t>
            </a:r>
            <a:r>
              <a:rPr lang="en-US" sz="1800" b="1" dirty="0">
                <a:solidFill>
                  <a:srgbClr val="000000"/>
                </a:solidFill>
              </a:rPr>
              <a:t>clouds</a:t>
            </a:r>
            <a:r>
              <a:rPr lang="en-US" sz="1800" dirty="0">
                <a:solidFill>
                  <a:srgbClr val="000000"/>
                </a:solidFill>
              </a:rPr>
              <a:t> - Cloud-based applications and services made available to the general population. </a:t>
            </a:r>
          </a:p>
          <a:p>
            <a:pPr algn="just">
              <a:buFont typeface="Wingdings" panose="05000000000000000000" pitchFamily="2" charset="2"/>
              <a:buChar char="§"/>
            </a:pPr>
            <a:r>
              <a:rPr lang="en-US" sz="1800" b="1" dirty="0">
                <a:solidFill>
                  <a:srgbClr val="000000"/>
                </a:solidFill>
              </a:rPr>
              <a:t>Private clouds</a:t>
            </a:r>
            <a:r>
              <a:rPr lang="en-US" sz="1800" dirty="0">
                <a:solidFill>
                  <a:srgbClr val="000000"/>
                </a:solidFill>
              </a:rPr>
              <a:t> - Cloud-based applications and services intended for a specific organization or entity, such as the government. </a:t>
            </a:r>
          </a:p>
          <a:p>
            <a:pPr algn="just">
              <a:buFont typeface="Wingdings" panose="05000000000000000000" pitchFamily="2" charset="2"/>
              <a:buChar char="§"/>
            </a:pPr>
            <a:r>
              <a:rPr lang="en-US" sz="1800" b="1" dirty="0">
                <a:solidFill>
                  <a:srgbClr val="000000"/>
                </a:solidFill>
              </a:rPr>
              <a:t>Hybrid clouds</a:t>
            </a:r>
            <a:r>
              <a:rPr lang="en-US" sz="1800" dirty="0">
                <a:solidFill>
                  <a:srgbClr val="000000"/>
                </a:solidFill>
              </a:rPr>
              <a:t> - A hybrid cloud is made up of two or more clouds (example: part private, part public), where each part remains a separate object, but both are connected using a single architecture.</a:t>
            </a:r>
          </a:p>
          <a:p>
            <a:pPr algn="just">
              <a:buFont typeface="Wingdings" panose="05000000000000000000" pitchFamily="2" charset="2"/>
              <a:buChar char="§"/>
            </a:pPr>
            <a:r>
              <a:rPr lang="en-US" sz="1800" b="1" dirty="0">
                <a:solidFill>
                  <a:srgbClr val="000000"/>
                </a:solidFill>
              </a:rPr>
              <a:t>Community clouds</a:t>
            </a:r>
            <a:r>
              <a:rPr lang="en-US" sz="1800" dirty="0">
                <a:solidFill>
                  <a:srgbClr val="000000"/>
                </a:solidFill>
              </a:rPr>
              <a:t> - A community cloud is created for exclusive use by a specific community. The differences between public clouds and community clouds are the functional needs that have been customized for the community. For example, healthcare organizations must remain compliant with policies and laws (e.g., HIPAA) that require special authentication and confidentiality.</a:t>
            </a:r>
          </a:p>
          <a:p>
            <a:pPr algn="just">
              <a:buFont typeface="Wingdings" panose="05000000000000000000" pitchFamily="2" charset="2"/>
              <a:buChar char="§"/>
            </a:pPr>
            <a:endParaRPr lang="en-US" sz="1800" dirty="0">
              <a:solidFill>
                <a:srgbClr val="000000"/>
              </a:solidFill>
            </a:endParaRPr>
          </a:p>
        </p:txBody>
      </p:sp>
    </p:spTree>
    <p:extLst>
      <p:ext uri="{BB962C8B-B14F-4D97-AF65-F5344CB8AC3E}">
        <p14:creationId xmlns:p14="http://schemas.microsoft.com/office/powerpoint/2010/main" val="1571708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smtClean="0"/>
              <a:t>Cloud</a:t>
            </a:r>
            <a:r>
              <a:rPr lang="en-US" altLang="en-US" sz="3200" dirty="0"/>
              <a:t> </a:t>
            </a:r>
            <a:r>
              <a:rPr lang="en-US" altLang="en-US" sz="3200" dirty="0" smtClean="0"/>
              <a:t>Vs Data Center</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12251" y="1067234"/>
            <a:ext cx="11347486" cy="3575934"/>
          </a:xfrm>
        </p:spPr>
        <p:txBody>
          <a:bodyPr>
            <a:noAutofit/>
          </a:bodyPr>
          <a:lstStyle/>
          <a:p>
            <a:pPr marL="0" indent="0" algn="just">
              <a:buNone/>
            </a:pPr>
            <a:r>
              <a:rPr lang="en-US" sz="1800" dirty="0">
                <a:solidFill>
                  <a:srgbClr val="000000"/>
                </a:solidFill>
              </a:rPr>
              <a:t>These are the correct definitions of data center and cloud computing:</a:t>
            </a:r>
          </a:p>
          <a:p>
            <a:pPr marL="0" indent="0" algn="just">
              <a:buNone/>
            </a:pPr>
            <a:r>
              <a:rPr lang="en-US" sz="1800" b="1" dirty="0">
                <a:solidFill>
                  <a:srgbClr val="000000"/>
                </a:solidFill>
              </a:rPr>
              <a:t>Data center</a:t>
            </a:r>
            <a:r>
              <a:rPr lang="en-US" sz="1800" dirty="0">
                <a:solidFill>
                  <a:srgbClr val="000000"/>
                </a:solidFill>
              </a:rPr>
              <a:t>: Typically, a data storage and processing facility run by an in-house IT department or leased offsite. Data centers are typically very expensive to build and maintain. </a:t>
            </a:r>
          </a:p>
          <a:p>
            <a:pPr marL="0" indent="0" algn="just">
              <a:buNone/>
            </a:pPr>
            <a:r>
              <a:rPr lang="en-US" sz="1800" b="1" dirty="0">
                <a:solidFill>
                  <a:srgbClr val="000000"/>
                </a:solidFill>
              </a:rPr>
              <a:t>Cloud computing</a:t>
            </a:r>
            <a:r>
              <a:rPr lang="en-US" sz="1800" dirty="0">
                <a:solidFill>
                  <a:srgbClr val="000000"/>
                </a:solidFill>
              </a:rPr>
              <a:t>: Typically, an off-premise service that offers on-demand access to a shared pool of configurable computing resources. These resources can be rapidly provisioned and released with minimal management effort.</a:t>
            </a:r>
          </a:p>
          <a:p>
            <a:pPr marL="0" indent="0" algn="just">
              <a:buNone/>
            </a:pPr>
            <a:endParaRPr lang="en-US" sz="1800" dirty="0">
              <a:solidFill>
                <a:srgbClr val="000000"/>
              </a:solidFill>
            </a:endParaRPr>
          </a:p>
          <a:p>
            <a:pPr marL="0" indent="0" algn="just">
              <a:buNone/>
            </a:pPr>
            <a:r>
              <a:rPr lang="en-US" sz="1800" dirty="0">
                <a:solidFill>
                  <a:srgbClr val="000000"/>
                </a:solidFill>
              </a:rPr>
              <a:t>Data centers are the physical facilities that provide the compute, network, and storage needs of cloud computing services. Cloud service providers use data centers to host their cloud services and cloud-based resources.</a:t>
            </a:r>
          </a:p>
          <a:p>
            <a:pPr marL="0" indent="0" algn="just">
              <a:buNone/>
            </a:pPr>
            <a:endParaRPr lang="en-US" sz="1800" dirty="0">
              <a:solidFill>
                <a:srgbClr val="000000"/>
              </a:solidFill>
            </a:endParaRPr>
          </a:p>
        </p:txBody>
      </p:sp>
    </p:spTree>
    <p:extLst>
      <p:ext uri="{BB962C8B-B14F-4D97-AF65-F5344CB8AC3E}">
        <p14:creationId xmlns:p14="http://schemas.microsoft.com/office/powerpoint/2010/main" val="2708346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Virtualization</a:t>
            </a:r>
            <a:r>
              <a:rPr lang="en-US" dirty="0"/>
              <a:t/>
            </a:r>
            <a:br>
              <a:rPr lang="en-US" dirty="0"/>
            </a:br>
            <a:r>
              <a:rPr lang="en-US" sz="3200" dirty="0"/>
              <a:t>Cloud Computing and Virtualization</a:t>
            </a:r>
          </a:p>
        </p:txBody>
      </p:sp>
      <p:sp>
        <p:nvSpPr>
          <p:cNvPr id="6" name="Content Placeholder 5">
            <a:extLst>
              <a:ext uri="{FF2B5EF4-FFF2-40B4-BE49-F238E27FC236}">
                <a16:creationId xmlns:a16="http://schemas.microsoft.com/office/drawing/2014/main" id="{BE365722-06FA-3D4E-B885-4DAC9C7D1066}"/>
              </a:ext>
            </a:extLst>
          </p:cNvPr>
          <p:cNvSpPr>
            <a:spLocks noGrp="1"/>
          </p:cNvSpPr>
          <p:nvPr>
            <p:ph idx="1"/>
          </p:nvPr>
        </p:nvSpPr>
        <p:spPr>
          <a:xfrm>
            <a:off x="632884" y="975783"/>
            <a:ext cx="5795625" cy="4919863"/>
          </a:xfrm>
        </p:spPr>
        <p:txBody>
          <a:bodyPr/>
          <a:lstStyle/>
          <a:p>
            <a:pPr marL="457189" indent="-457189" algn="just">
              <a:buFont typeface="Arial" panose="020B0604020202020204" pitchFamily="34" charset="0"/>
              <a:buChar char="•"/>
            </a:pPr>
            <a:r>
              <a:rPr lang="en-US" sz="2133" dirty="0">
                <a:solidFill>
                  <a:srgbClr val="000000"/>
                </a:solidFill>
              </a:rPr>
              <a:t>The terms “cloud computing” and “virtualization” are often used interchangeably; </a:t>
            </a:r>
            <a:r>
              <a:rPr lang="en-US" sz="2133" dirty="0" smtClean="0">
                <a:solidFill>
                  <a:srgbClr val="000000"/>
                </a:solidFill>
              </a:rPr>
              <a:t>however</a:t>
            </a:r>
            <a:r>
              <a:rPr lang="en-US" sz="2133" dirty="0">
                <a:solidFill>
                  <a:srgbClr val="000000"/>
                </a:solidFill>
              </a:rPr>
              <a:t>, they mean different things. </a:t>
            </a:r>
            <a:r>
              <a:rPr lang="en-US" sz="2133" dirty="0">
                <a:solidFill>
                  <a:srgbClr val="000000"/>
                </a:solidFill>
              </a:rPr>
              <a:t>Virtualization is the foundation of cloud computing. Without it, cloud computing, as it is most-widely implemented, would not be possible.</a:t>
            </a:r>
          </a:p>
          <a:p>
            <a:pPr marL="457189" indent="-457189" algn="just">
              <a:buFont typeface="Arial" panose="020B0604020202020204" pitchFamily="34" charset="0"/>
              <a:buChar char="•"/>
            </a:pPr>
            <a:r>
              <a:rPr lang="en-US" sz="2133" b="1" dirty="0">
                <a:solidFill>
                  <a:srgbClr val="000000"/>
                </a:solidFill>
              </a:rPr>
              <a:t>Virtualization separates the operating system (OS) from the hardware. </a:t>
            </a:r>
            <a:endParaRPr lang="en-US" sz="2133" b="1" dirty="0" smtClean="0">
              <a:solidFill>
                <a:srgbClr val="000000"/>
              </a:solidFill>
            </a:endParaRPr>
          </a:p>
          <a:p>
            <a:pPr marL="457189" indent="-457189" algn="just">
              <a:buFont typeface="Arial" panose="020B0604020202020204" pitchFamily="34" charset="0"/>
              <a:buChar char="•"/>
            </a:pPr>
            <a:r>
              <a:rPr lang="en-US" sz="2133" dirty="0" smtClean="0">
                <a:solidFill>
                  <a:srgbClr val="000000"/>
                </a:solidFill>
              </a:rPr>
              <a:t>Various </a:t>
            </a:r>
            <a:r>
              <a:rPr lang="en-US" sz="2133" dirty="0">
                <a:solidFill>
                  <a:srgbClr val="000000"/>
                </a:solidFill>
              </a:rPr>
              <a:t>providers offer virtual cloud services that can dynamically provision servers as required. </a:t>
            </a:r>
            <a:r>
              <a:rPr lang="en-US" sz="2133" dirty="0">
                <a:solidFill>
                  <a:srgbClr val="000000"/>
                </a:solidFill>
              </a:rPr>
              <a:t>These virtualized instances of servers are created on demand. </a:t>
            </a:r>
          </a:p>
        </p:txBody>
      </p:sp>
      <p:pic>
        <p:nvPicPr>
          <p:cNvPr id="8" name="Picture 7">
            <a:extLst>
              <a:ext uri="{FF2B5EF4-FFF2-40B4-BE49-F238E27FC236}">
                <a16:creationId xmlns:a16="http://schemas.microsoft.com/office/drawing/2014/main" id="{B512A262-5E92-3240-B9E6-A1FA2BCBA15E}"/>
              </a:ext>
            </a:extLst>
          </p:cNvPr>
          <p:cNvPicPr>
            <a:picLocks noChangeAspect="1"/>
          </p:cNvPicPr>
          <p:nvPr/>
        </p:nvPicPr>
        <p:blipFill>
          <a:blip r:embed="rId4"/>
          <a:stretch>
            <a:fillRect/>
          </a:stretch>
        </p:blipFill>
        <p:spPr>
          <a:xfrm>
            <a:off x="6514214" y="975783"/>
            <a:ext cx="5588000" cy="4351867"/>
          </a:xfrm>
          <a:prstGeom prst="rect">
            <a:avLst/>
          </a:prstGeom>
        </p:spPr>
      </p:pic>
    </p:spTree>
    <p:custDataLst>
      <p:tags r:id="rId1"/>
    </p:custDataLst>
    <p:extLst>
      <p:ext uri="{BB962C8B-B14F-4D97-AF65-F5344CB8AC3E}">
        <p14:creationId xmlns:p14="http://schemas.microsoft.com/office/powerpoint/2010/main" val="438973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Virtualization</a:t>
            </a:r>
            <a:r>
              <a:rPr lang="en-US" dirty="0"/>
              <a:t/>
            </a:r>
            <a:br>
              <a:rPr lang="en-US" dirty="0"/>
            </a:br>
            <a:r>
              <a:rPr lang="en-US" sz="3200" dirty="0"/>
              <a:t>Dedicated Servers</a:t>
            </a:r>
          </a:p>
        </p:txBody>
      </p:sp>
      <p:sp>
        <p:nvSpPr>
          <p:cNvPr id="4" name="Content Placeholder 3">
            <a:extLst>
              <a:ext uri="{FF2B5EF4-FFF2-40B4-BE49-F238E27FC236}">
                <a16:creationId xmlns:a16="http://schemas.microsoft.com/office/drawing/2014/main" id="{696241C1-922A-344A-BE2C-AE4BA89DA6AC}"/>
              </a:ext>
            </a:extLst>
          </p:cNvPr>
          <p:cNvSpPr>
            <a:spLocks noGrp="1"/>
          </p:cNvSpPr>
          <p:nvPr>
            <p:ph idx="1"/>
          </p:nvPr>
        </p:nvSpPr>
        <p:spPr>
          <a:xfrm>
            <a:off x="632883" y="975783"/>
            <a:ext cx="5655276" cy="4919863"/>
          </a:xfrm>
        </p:spPr>
        <p:txBody>
          <a:bodyPr/>
          <a:lstStyle/>
          <a:p>
            <a:pPr marL="0" indent="0" algn="just"/>
            <a:r>
              <a:rPr lang="en-US" sz="2133" dirty="0">
                <a:solidFill>
                  <a:srgbClr val="000000"/>
                </a:solidFill>
              </a:rPr>
              <a:t>Historically, enterprise servers consisted of a server OS, such as Windows Server or Linux Server, installed on specific hardware. All of a server’s RAM, processing power, and hard drive space were dedicated to the service provided (e.g., Web, email services, etc.).</a:t>
            </a:r>
          </a:p>
          <a:p>
            <a:pPr marL="457189" indent="-457189" algn="just">
              <a:buFont typeface="Arial" panose="020B0604020202020204" pitchFamily="34" charset="0"/>
              <a:buChar char="•"/>
            </a:pPr>
            <a:r>
              <a:rPr lang="en-US" sz="1867" dirty="0">
                <a:solidFill>
                  <a:srgbClr val="000000"/>
                </a:solidFill>
              </a:rPr>
              <a:t>When a component fails, the service that is provided by this server becomes unavailable. This is known as a single point of failure. </a:t>
            </a:r>
          </a:p>
          <a:p>
            <a:pPr marL="457189" indent="-457189" algn="just">
              <a:buFont typeface="Arial" panose="020B0604020202020204" pitchFamily="34" charset="0"/>
              <a:buChar char="•"/>
            </a:pPr>
            <a:r>
              <a:rPr lang="en-US" sz="1867" dirty="0">
                <a:solidFill>
                  <a:srgbClr val="000000"/>
                </a:solidFill>
              </a:rPr>
              <a:t>Dedicated servers were generally underused. They often sat idle for long periods of time, waiting until there was a need to deliver the specific service they provide. These servers wasted energy and took up more space than was warranted by the amount of service provided. This is known as server sprawl</a:t>
            </a:r>
            <a:r>
              <a:rPr lang="en-US" sz="2133" dirty="0">
                <a:solidFill>
                  <a:srgbClr val="000000"/>
                </a:solidFill>
              </a:rPr>
              <a:t>.</a:t>
            </a:r>
          </a:p>
        </p:txBody>
      </p:sp>
      <p:pic>
        <p:nvPicPr>
          <p:cNvPr id="7" name="Picture 6">
            <a:extLst>
              <a:ext uri="{FF2B5EF4-FFF2-40B4-BE49-F238E27FC236}">
                <a16:creationId xmlns:a16="http://schemas.microsoft.com/office/drawing/2014/main" id="{62F68B85-B729-DD44-817F-ABC3D6756B86}"/>
              </a:ext>
            </a:extLst>
          </p:cNvPr>
          <p:cNvPicPr>
            <a:picLocks noChangeAspect="1"/>
          </p:cNvPicPr>
          <p:nvPr/>
        </p:nvPicPr>
        <p:blipFill>
          <a:blip r:embed="rId4"/>
          <a:stretch>
            <a:fillRect/>
          </a:stretch>
        </p:blipFill>
        <p:spPr>
          <a:xfrm>
            <a:off x="6334299" y="894122"/>
            <a:ext cx="5761801" cy="3551299"/>
          </a:xfrm>
          <a:prstGeom prst="rect">
            <a:avLst/>
          </a:prstGeom>
        </p:spPr>
      </p:pic>
    </p:spTree>
    <p:custDataLst>
      <p:tags r:id="rId1"/>
    </p:custDataLst>
    <p:extLst>
      <p:ext uri="{BB962C8B-B14F-4D97-AF65-F5344CB8AC3E}">
        <p14:creationId xmlns:p14="http://schemas.microsoft.com/office/powerpoint/2010/main" val="61145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Virtualization</a:t>
            </a:r>
            <a:r>
              <a:rPr lang="en-US" dirty="0"/>
              <a:t/>
            </a:r>
            <a:br>
              <a:rPr lang="en-US" dirty="0"/>
            </a:br>
            <a:r>
              <a:rPr lang="en-US" sz="3200" dirty="0"/>
              <a:t>Server Virtualization</a:t>
            </a:r>
          </a:p>
        </p:txBody>
      </p:sp>
      <p:sp>
        <p:nvSpPr>
          <p:cNvPr id="5" name="Content Placeholder 4">
            <a:extLst>
              <a:ext uri="{FF2B5EF4-FFF2-40B4-BE49-F238E27FC236}">
                <a16:creationId xmlns:a16="http://schemas.microsoft.com/office/drawing/2014/main" id="{B6AFB417-21AE-E04B-A264-F46D3B63D56E}"/>
              </a:ext>
            </a:extLst>
          </p:cNvPr>
          <p:cNvSpPr>
            <a:spLocks noGrp="1"/>
          </p:cNvSpPr>
          <p:nvPr>
            <p:ph idx="1"/>
          </p:nvPr>
        </p:nvSpPr>
        <p:spPr>
          <a:xfrm>
            <a:off x="632883" y="975783"/>
            <a:ext cx="6316557" cy="4919863"/>
          </a:xfrm>
        </p:spPr>
        <p:txBody>
          <a:bodyPr/>
          <a:lstStyle/>
          <a:p>
            <a:pPr marL="457189" indent="-457189" algn="just">
              <a:buFont typeface="Wingdings" panose="05000000000000000000" pitchFamily="2" charset="2"/>
              <a:buChar char="§"/>
            </a:pPr>
            <a:r>
              <a:rPr lang="en-US" sz="2133" dirty="0">
                <a:solidFill>
                  <a:srgbClr val="000000"/>
                </a:solidFill>
              </a:rPr>
              <a:t>Server virtualization takes advantage of idle resources and consolidates the number of required servers. This also allows for multiple operating systems to exist on a single hardware platform.</a:t>
            </a:r>
          </a:p>
          <a:p>
            <a:pPr marL="457189" indent="-457189" algn="just">
              <a:buFont typeface="Wingdings" panose="05000000000000000000" pitchFamily="2" charset="2"/>
              <a:buChar char="§"/>
            </a:pPr>
            <a:r>
              <a:rPr lang="en-US" sz="2133" dirty="0">
                <a:solidFill>
                  <a:srgbClr val="000000"/>
                </a:solidFill>
              </a:rPr>
              <a:t>The use of virtualization normally includes redundancy to protect from a single point of failure.</a:t>
            </a:r>
          </a:p>
          <a:p>
            <a:pPr marL="457189" indent="-457189" algn="just">
              <a:buFont typeface="Wingdings" panose="05000000000000000000" pitchFamily="2" charset="2"/>
              <a:buChar char="§"/>
            </a:pPr>
            <a:r>
              <a:rPr lang="en-US" sz="2133" dirty="0">
                <a:solidFill>
                  <a:srgbClr val="000000"/>
                </a:solidFill>
              </a:rPr>
              <a:t>The hypervisor is a program, firmware, or hardware that adds an abstraction layer on top of the physical hardware. The abstraction layer is used to create virtual machines which have access to all the hardware of the physical machine such as CPUs, memory, disk controllers, and NICs.</a:t>
            </a:r>
          </a:p>
        </p:txBody>
      </p:sp>
      <p:pic>
        <p:nvPicPr>
          <p:cNvPr id="8" name="Picture 7">
            <a:extLst>
              <a:ext uri="{FF2B5EF4-FFF2-40B4-BE49-F238E27FC236}">
                <a16:creationId xmlns:a16="http://schemas.microsoft.com/office/drawing/2014/main" id="{BA77E84A-2A27-9B4A-B4F6-A244FC3A15AC}"/>
              </a:ext>
            </a:extLst>
          </p:cNvPr>
          <p:cNvPicPr>
            <a:picLocks noChangeAspect="1"/>
          </p:cNvPicPr>
          <p:nvPr/>
        </p:nvPicPr>
        <p:blipFill>
          <a:blip r:embed="rId4"/>
          <a:stretch>
            <a:fillRect/>
          </a:stretch>
        </p:blipFill>
        <p:spPr>
          <a:xfrm>
            <a:off x="7061319" y="1470027"/>
            <a:ext cx="4694179" cy="3931375"/>
          </a:xfrm>
          <a:prstGeom prst="rect">
            <a:avLst/>
          </a:prstGeom>
        </p:spPr>
      </p:pic>
    </p:spTree>
    <p:custDataLst>
      <p:tags r:id="rId1"/>
    </p:custDataLst>
    <p:extLst>
      <p:ext uri="{BB962C8B-B14F-4D97-AF65-F5344CB8AC3E}">
        <p14:creationId xmlns:p14="http://schemas.microsoft.com/office/powerpoint/2010/main" val="429240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Virtualization</a:t>
            </a:r>
            <a:r>
              <a:rPr lang="en-US" dirty="0"/>
              <a:t/>
            </a:r>
            <a:br>
              <a:rPr lang="en-US" dirty="0"/>
            </a:br>
            <a:r>
              <a:rPr lang="en-US" sz="3200" dirty="0"/>
              <a:t>Advantages of Virtualization</a:t>
            </a:r>
          </a:p>
        </p:txBody>
      </p:sp>
      <p:sp>
        <p:nvSpPr>
          <p:cNvPr id="4" name="Content Placeholder 3">
            <a:extLst>
              <a:ext uri="{FF2B5EF4-FFF2-40B4-BE49-F238E27FC236}">
                <a16:creationId xmlns:a16="http://schemas.microsoft.com/office/drawing/2014/main" id="{4036AB3A-3BD7-6D4B-BD39-7A0683AA9FB1}"/>
              </a:ext>
            </a:extLst>
          </p:cNvPr>
          <p:cNvSpPr>
            <a:spLocks noGrp="1"/>
          </p:cNvSpPr>
          <p:nvPr>
            <p:ph idx="1"/>
          </p:nvPr>
        </p:nvSpPr>
        <p:spPr>
          <a:xfrm>
            <a:off x="632883" y="975783"/>
            <a:ext cx="11040076" cy="4919863"/>
          </a:xfrm>
        </p:spPr>
        <p:txBody>
          <a:bodyPr/>
          <a:lstStyle/>
          <a:p>
            <a:pPr marL="0" indent="0" algn="just"/>
            <a:r>
              <a:rPr lang="en-US" sz="2133" dirty="0">
                <a:solidFill>
                  <a:srgbClr val="000000"/>
                </a:solidFill>
              </a:rPr>
              <a:t>One major advantage of virtualization is overall reduced cost:</a:t>
            </a:r>
          </a:p>
          <a:p>
            <a:pPr marL="457189" indent="-457189" algn="just">
              <a:buFont typeface="Wingdings" panose="05000000000000000000" pitchFamily="2" charset="2"/>
              <a:buChar char="ü"/>
            </a:pPr>
            <a:r>
              <a:rPr lang="en-US" sz="2133" dirty="0">
                <a:solidFill>
                  <a:srgbClr val="000000"/>
                </a:solidFill>
              </a:rPr>
              <a:t>Less equipment is required</a:t>
            </a:r>
          </a:p>
          <a:p>
            <a:pPr marL="457189" indent="-457189" algn="just">
              <a:buFont typeface="Wingdings" panose="05000000000000000000" pitchFamily="2" charset="2"/>
              <a:buChar char="ü"/>
            </a:pPr>
            <a:r>
              <a:rPr lang="en-US" sz="2133" dirty="0">
                <a:solidFill>
                  <a:srgbClr val="000000"/>
                </a:solidFill>
              </a:rPr>
              <a:t>Less energy is consumed </a:t>
            </a:r>
          </a:p>
          <a:p>
            <a:pPr marL="457189" indent="-457189" algn="just">
              <a:buFont typeface="Wingdings" panose="05000000000000000000" pitchFamily="2" charset="2"/>
              <a:buChar char="ü"/>
            </a:pPr>
            <a:r>
              <a:rPr lang="en-US" sz="2133" dirty="0">
                <a:solidFill>
                  <a:srgbClr val="000000"/>
                </a:solidFill>
              </a:rPr>
              <a:t>Less space is required </a:t>
            </a:r>
          </a:p>
          <a:p>
            <a:pPr marL="342900" indent="-342900" algn="just">
              <a:buFont typeface="Wingdings" panose="05000000000000000000" pitchFamily="2" charset="2"/>
              <a:buChar char="ü"/>
            </a:pPr>
            <a:endParaRPr lang="en-US" sz="2133" dirty="0">
              <a:solidFill>
                <a:srgbClr val="000000"/>
              </a:solidFill>
            </a:endParaRPr>
          </a:p>
          <a:p>
            <a:pPr marL="0" indent="0" algn="just"/>
            <a:r>
              <a:rPr lang="en-US" sz="2133" dirty="0">
                <a:solidFill>
                  <a:srgbClr val="000000"/>
                </a:solidFill>
              </a:rPr>
              <a:t>These are additional benefits of virtualization:</a:t>
            </a:r>
          </a:p>
          <a:p>
            <a:pPr marL="457189" indent="-457189" algn="just">
              <a:buFont typeface="Wingdings" panose="05000000000000000000" pitchFamily="2" charset="2"/>
              <a:buChar char="ü"/>
            </a:pPr>
            <a:r>
              <a:rPr lang="en-US" sz="2133" dirty="0">
                <a:solidFill>
                  <a:srgbClr val="000000"/>
                </a:solidFill>
              </a:rPr>
              <a:t>Easier prototyping</a:t>
            </a:r>
          </a:p>
          <a:p>
            <a:pPr marL="457189" indent="-457189" algn="just">
              <a:buFont typeface="Wingdings" panose="05000000000000000000" pitchFamily="2" charset="2"/>
              <a:buChar char="ü"/>
            </a:pPr>
            <a:r>
              <a:rPr lang="en-US" sz="2133" dirty="0">
                <a:solidFill>
                  <a:srgbClr val="000000"/>
                </a:solidFill>
              </a:rPr>
              <a:t>Faster server provisioning</a:t>
            </a:r>
          </a:p>
          <a:p>
            <a:pPr marL="457189" indent="-457189" algn="just">
              <a:buFont typeface="Wingdings" panose="05000000000000000000" pitchFamily="2" charset="2"/>
              <a:buChar char="ü"/>
            </a:pPr>
            <a:r>
              <a:rPr lang="en-US" sz="2133" dirty="0">
                <a:solidFill>
                  <a:srgbClr val="000000"/>
                </a:solidFill>
              </a:rPr>
              <a:t>Increased server uptime </a:t>
            </a:r>
          </a:p>
          <a:p>
            <a:pPr marL="457189" indent="-457189" algn="just">
              <a:buFont typeface="Wingdings" panose="05000000000000000000" pitchFamily="2" charset="2"/>
              <a:buChar char="ü"/>
            </a:pPr>
            <a:r>
              <a:rPr lang="en-US" sz="2133" dirty="0">
                <a:solidFill>
                  <a:srgbClr val="000000"/>
                </a:solidFill>
              </a:rPr>
              <a:t>Improved disaster recovery</a:t>
            </a:r>
          </a:p>
          <a:p>
            <a:pPr marL="457189" indent="-457189" algn="just">
              <a:buFont typeface="Wingdings" panose="05000000000000000000" pitchFamily="2" charset="2"/>
              <a:buChar char="ü"/>
            </a:pPr>
            <a:r>
              <a:rPr lang="en-US" sz="2133" dirty="0">
                <a:solidFill>
                  <a:srgbClr val="000000"/>
                </a:solidFill>
              </a:rPr>
              <a:t>Legacy support </a:t>
            </a:r>
          </a:p>
        </p:txBody>
      </p:sp>
    </p:spTree>
    <p:custDataLst>
      <p:tags r:id="rId1"/>
    </p:custDataLst>
    <p:extLst>
      <p:ext uri="{BB962C8B-B14F-4D97-AF65-F5344CB8AC3E}">
        <p14:creationId xmlns:p14="http://schemas.microsoft.com/office/powerpoint/2010/main" val="187314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Virtualization</a:t>
            </a:r>
            <a:r>
              <a:rPr lang="en-US" dirty="0"/>
              <a:t/>
            </a:r>
            <a:br>
              <a:rPr lang="en-US" dirty="0"/>
            </a:br>
            <a:r>
              <a:rPr lang="en-US" sz="3200" dirty="0"/>
              <a:t>Abstraction Layers</a:t>
            </a:r>
          </a:p>
        </p:txBody>
      </p:sp>
      <p:sp>
        <p:nvSpPr>
          <p:cNvPr id="5" name="Content Placeholder 4">
            <a:extLst>
              <a:ext uri="{FF2B5EF4-FFF2-40B4-BE49-F238E27FC236}">
                <a16:creationId xmlns:a16="http://schemas.microsoft.com/office/drawing/2014/main" id="{461F629C-D9D2-7846-A0F4-E7582E9EA952}"/>
              </a:ext>
            </a:extLst>
          </p:cNvPr>
          <p:cNvSpPr>
            <a:spLocks noGrp="1"/>
          </p:cNvSpPr>
          <p:nvPr>
            <p:ph idx="1"/>
          </p:nvPr>
        </p:nvSpPr>
        <p:spPr>
          <a:xfrm>
            <a:off x="632883" y="975783"/>
            <a:ext cx="4232833" cy="2234263"/>
          </a:xfrm>
        </p:spPr>
        <p:txBody>
          <a:bodyPr/>
          <a:lstStyle/>
          <a:p>
            <a:pPr marL="0" indent="0" algn="just"/>
            <a:r>
              <a:rPr lang="en-US" sz="2133" dirty="0">
                <a:solidFill>
                  <a:srgbClr val="000000"/>
                </a:solidFill>
              </a:rPr>
              <a:t>A computer system consists of the following abstraction layers: Services, OS, Firmware, and Hardware.</a:t>
            </a:r>
          </a:p>
          <a:p>
            <a:pPr marL="457189" indent="-457189" algn="just">
              <a:buFont typeface="Wingdings" panose="05000000000000000000" pitchFamily="2" charset="2"/>
              <a:buChar char="§"/>
            </a:pPr>
            <a:r>
              <a:rPr lang="en-US" sz="2133" dirty="0">
                <a:solidFill>
                  <a:srgbClr val="000000"/>
                </a:solidFill>
              </a:rPr>
              <a:t>At each of these layers of abstraction, some type of programming code is used as an interface between the layer below and the layer above. </a:t>
            </a:r>
          </a:p>
          <a:p>
            <a:pPr marL="457189" indent="-457189" algn="just">
              <a:buFont typeface="Wingdings" panose="05000000000000000000" pitchFamily="2" charset="2"/>
              <a:buChar char="§"/>
            </a:pPr>
            <a:r>
              <a:rPr lang="en-US" sz="2133" dirty="0">
                <a:solidFill>
                  <a:srgbClr val="000000"/>
                </a:solidFill>
              </a:rPr>
              <a:t>A hypervisor is installed between the firmware and the OS. The hypervisor can support multiple instances of OSs.</a:t>
            </a:r>
          </a:p>
          <a:p>
            <a:pPr marL="457189" indent="-457189" algn="just">
              <a:buFont typeface="Wingdings" panose="05000000000000000000" pitchFamily="2" charset="2"/>
              <a:buChar char="§"/>
            </a:pPr>
            <a:endParaRPr lang="en-US" sz="2133" dirty="0">
              <a:solidFill>
                <a:srgbClr val="000000"/>
              </a:solidFill>
            </a:endParaRPr>
          </a:p>
        </p:txBody>
      </p:sp>
      <p:pic>
        <p:nvPicPr>
          <p:cNvPr id="8" name="Picture 7">
            <a:extLst>
              <a:ext uri="{FF2B5EF4-FFF2-40B4-BE49-F238E27FC236}">
                <a16:creationId xmlns:a16="http://schemas.microsoft.com/office/drawing/2014/main" id="{7B9922E1-407C-164F-B52E-86B0F6C3CBF3}"/>
              </a:ext>
            </a:extLst>
          </p:cNvPr>
          <p:cNvPicPr>
            <a:picLocks noChangeAspect="1"/>
          </p:cNvPicPr>
          <p:nvPr/>
        </p:nvPicPr>
        <p:blipFill>
          <a:blip r:embed="rId4"/>
          <a:stretch>
            <a:fillRect/>
          </a:stretch>
        </p:blipFill>
        <p:spPr>
          <a:xfrm>
            <a:off x="8368176" y="2714105"/>
            <a:ext cx="3742267" cy="2946400"/>
          </a:xfrm>
          <a:prstGeom prst="rect">
            <a:avLst/>
          </a:prstGeom>
        </p:spPr>
      </p:pic>
      <p:pic>
        <p:nvPicPr>
          <p:cNvPr id="7" name="Picture 6">
            <a:extLst>
              <a:ext uri="{FF2B5EF4-FFF2-40B4-BE49-F238E27FC236}">
                <a16:creationId xmlns:a16="http://schemas.microsoft.com/office/drawing/2014/main" id="{05271C7E-3E3E-454E-BCD8-12915D4B4DA0}"/>
              </a:ext>
            </a:extLst>
          </p:cNvPr>
          <p:cNvPicPr>
            <a:picLocks noChangeAspect="1"/>
          </p:cNvPicPr>
          <p:nvPr/>
        </p:nvPicPr>
        <p:blipFill>
          <a:blip r:embed="rId5"/>
          <a:stretch>
            <a:fillRect/>
          </a:stretch>
        </p:blipFill>
        <p:spPr>
          <a:xfrm>
            <a:off x="4967996" y="1"/>
            <a:ext cx="3760367" cy="3018412"/>
          </a:xfrm>
          <a:prstGeom prst="rect">
            <a:avLst/>
          </a:prstGeom>
        </p:spPr>
      </p:pic>
    </p:spTree>
    <p:custDataLst>
      <p:tags r:id="rId1"/>
    </p:custDataLst>
    <p:extLst>
      <p:ext uri="{BB962C8B-B14F-4D97-AF65-F5344CB8AC3E}">
        <p14:creationId xmlns:p14="http://schemas.microsoft.com/office/powerpoint/2010/main" val="3819393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Virtualization</a:t>
            </a:r>
            <a:r>
              <a:rPr lang="en-US" dirty="0"/>
              <a:t/>
            </a:r>
            <a:br>
              <a:rPr lang="en-US" dirty="0"/>
            </a:br>
            <a:r>
              <a:rPr lang="en-US" sz="3200" dirty="0"/>
              <a:t>Type </a:t>
            </a:r>
            <a:r>
              <a:rPr lang="en-US" sz="3200" dirty="0" smtClean="0"/>
              <a:t>1 &amp; 2 </a:t>
            </a:r>
            <a:r>
              <a:rPr lang="en-US" sz="3200" dirty="0"/>
              <a:t>Hypervisors</a:t>
            </a:r>
          </a:p>
        </p:txBody>
      </p:sp>
      <p:sp>
        <p:nvSpPr>
          <p:cNvPr id="4" name="Content Placeholder 3">
            <a:extLst>
              <a:ext uri="{FF2B5EF4-FFF2-40B4-BE49-F238E27FC236}">
                <a16:creationId xmlns:a16="http://schemas.microsoft.com/office/drawing/2014/main" id="{DA4662F3-9D2E-0F4A-9CA4-8E097D17AA67}"/>
              </a:ext>
            </a:extLst>
          </p:cNvPr>
          <p:cNvSpPr>
            <a:spLocks noGrp="1"/>
          </p:cNvSpPr>
          <p:nvPr>
            <p:ph idx="1"/>
          </p:nvPr>
        </p:nvSpPr>
        <p:spPr>
          <a:xfrm>
            <a:off x="632883" y="975784"/>
            <a:ext cx="3639859" cy="1755843"/>
          </a:xfrm>
        </p:spPr>
        <p:txBody>
          <a:bodyPr/>
          <a:lstStyle/>
          <a:p>
            <a:pPr marL="457189" indent="-457189" algn="just">
              <a:buFont typeface="Wingdings" panose="05000000000000000000" pitchFamily="2" charset="2"/>
              <a:buChar char="§"/>
            </a:pPr>
            <a:r>
              <a:rPr lang="en-US" sz="2133" dirty="0">
                <a:solidFill>
                  <a:srgbClr val="000000"/>
                </a:solidFill>
              </a:rPr>
              <a:t>A Type 2 hypervisor is software that creates and runs VM instances. The computer, on which a hypervisor is supporting one or more VMs, is a host machine. Type 2 hypervisors are also called hosted hypervisors. </a:t>
            </a:r>
          </a:p>
          <a:p>
            <a:pPr marL="457189" indent="-457189" algn="just">
              <a:buFont typeface="Wingdings" panose="05000000000000000000" pitchFamily="2" charset="2"/>
              <a:buChar char="§"/>
            </a:pPr>
            <a:r>
              <a:rPr lang="en-US" sz="2133" dirty="0">
                <a:solidFill>
                  <a:srgbClr val="000000"/>
                </a:solidFill>
              </a:rPr>
              <a:t>A big advantage of Type 2 hypervisors is that management console software is not required.</a:t>
            </a:r>
          </a:p>
        </p:txBody>
      </p:sp>
      <p:pic>
        <p:nvPicPr>
          <p:cNvPr id="9" name="Picture 8">
            <a:extLst>
              <a:ext uri="{FF2B5EF4-FFF2-40B4-BE49-F238E27FC236}">
                <a16:creationId xmlns:a16="http://schemas.microsoft.com/office/drawing/2014/main" id="{B8024F4B-FC6A-D448-9552-72B707A3E330}"/>
              </a:ext>
            </a:extLst>
          </p:cNvPr>
          <p:cNvPicPr>
            <a:picLocks noChangeAspect="1"/>
          </p:cNvPicPr>
          <p:nvPr/>
        </p:nvPicPr>
        <p:blipFill>
          <a:blip r:embed="rId4"/>
          <a:stretch>
            <a:fillRect/>
          </a:stretch>
        </p:blipFill>
        <p:spPr>
          <a:xfrm>
            <a:off x="4375256" y="1007291"/>
            <a:ext cx="2421138" cy="1692828"/>
          </a:xfrm>
          <a:prstGeom prst="rect">
            <a:avLst/>
          </a:prstGeom>
        </p:spPr>
      </p:pic>
      <p:pic>
        <p:nvPicPr>
          <p:cNvPr id="5" name="Picture 4">
            <a:extLst>
              <a:ext uri="{FF2B5EF4-FFF2-40B4-BE49-F238E27FC236}">
                <a16:creationId xmlns:a16="http://schemas.microsoft.com/office/drawing/2014/main" id="{D7125189-0140-7B41-BA11-AF1A333677E1}"/>
              </a:ext>
            </a:extLst>
          </p:cNvPr>
          <p:cNvPicPr>
            <a:picLocks noChangeAspect="1"/>
          </p:cNvPicPr>
          <p:nvPr/>
        </p:nvPicPr>
        <p:blipFill>
          <a:blip r:embed="rId5"/>
          <a:stretch>
            <a:fillRect/>
          </a:stretch>
        </p:blipFill>
        <p:spPr>
          <a:xfrm>
            <a:off x="4330922" y="3980502"/>
            <a:ext cx="2465472" cy="1356837"/>
          </a:xfrm>
          <a:prstGeom prst="rect">
            <a:avLst/>
          </a:prstGeom>
        </p:spPr>
      </p:pic>
      <p:sp>
        <p:nvSpPr>
          <p:cNvPr id="2" name="Rectangle 1"/>
          <p:cNvSpPr/>
          <p:nvPr/>
        </p:nvSpPr>
        <p:spPr>
          <a:xfrm>
            <a:off x="6796393" y="1083531"/>
            <a:ext cx="5223809" cy="4247317"/>
          </a:xfrm>
          <a:prstGeom prst="rect">
            <a:avLst/>
          </a:prstGeom>
        </p:spPr>
        <p:txBody>
          <a:bodyPr wrap="square">
            <a:spAutoFit/>
          </a:bodyPr>
          <a:lstStyle/>
          <a:p>
            <a:pPr marL="285750" indent="-285750" algn="just">
              <a:buFont typeface="Wingdings" panose="05000000000000000000" pitchFamily="2" charset="2"/>
              <a:buChar char="§"/>
            </a:pPr>
            <a:r>
              <a:rPr lang="en-US" dirty="0">
                <a:solidFill>
                  <a:srgbClr val="000000"/>
                </a:solidFill>
              </a:rPr>
              <a:t>Type 1 hypervisors are also called the “bare metal” approach because the hypervisor is installed directly on the hardware. Type 1 hypervisors are usually used on enterprise servers and data center networking devices</a:t>
            </a:r>
            <a:r>
              <a:rPr lang="en-US" dirty="0" smtClean="0">
                <a:solidFill>
                  <a:srgbClr val="000000"/>
                </a:solidFill>
              </a:rPr>
              <a:t>.</a:t>
            </a:r>
          </a:p>
          <a:p>
            <a:pPr marL="285750" indent="-285750" algn="just">
              <a:buFont typeface="Wingdings" panose="05000000000000000000" pitchFamily="2" charset="2"/>
              <a:buChar char="§"/>
            </a:pPr>
            <a:endParaRPr lang="en-US" dirty="0">
              <a:solidFill>
                <a:srgbClr val="000000"/>
              </a:solidFill>
            </a:endParaRPr>
          </a:p>
          <a:p>
            <a:pPr marL="285750" indent="-285750" algn="just">
              <a:buFont typeface="Wingdings" panose="05000000000000000000" pitchFamily="2" charset="2"/>
              <a:buChar char="§"/>
            </a:pPr>
            <a:r>
              <a:rPr lang="en-US" dirty="0">
                <a:solidFill>
                  <a:srgbClr val="000000"/>
                </a:solidFill>
              </a:rPr>
              <a:t>With Type 1 hypervisors, the hypervisor is installed directly on the server or networking hardware. Then, instances of an OS are installed on the hypervisor, as shown in the figure. Type 1 hypervisors have direct access to the hardware resources. Therefore, they are more efficient than hosted architectures. Type 1 hypervisors improve scalability, performance, and robustness.</a:t>
            </a:r>
          </a:p>
          <a:p>
            <a:pPr marL="285750" indent="-285750" algn="just">
              <a:buFont typeface="Wingdings" panose="05000000000000000000" pitchFamily="2" charset="2"/>
              <a:buChar char="§"/>
            </a:pPr>
            <a:endParaRPr lang="en-US" dirty="0">
              <a:solidFill>
                <a:srgbClr val="000000"/>
              </a:solidFill>
            </a:endParaRPr>
          </a:p>
        </p:txBody>
      </p:sp>
    </p:spTree>
    <p:custDataLst>
      <p:tags r:id="rId1"/>
    </p:custDataLst>
    <p:extLst>
      <p:ext uri="{BB962C8B-B14F-4D97-AF65-F5344CB8AC3E}">
        <p14:creationId xmlns:p14="http://schemas.microsoft.com/office/powerpoint/2010/main" val="393312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 Network Infrastructure</a:t>
            </a:r>
            <a:r>
              <a:rPr lang="en-US" dirty="0"/>
              <a:t/>
            </a:r>
            <a:br>
              <a:rPr lang="en-US" dirty="0"/>
            </a:br>
            <a:r>
              <a:rPr lang="en-US" sz="3200" dirty="0"/>
              <a:t>Installing a VM on a Hypervisor</a:t>
            </a:r>
          </a:p>
        </p:txBody>
      </p:sp>
      <p:sp>
        <p:nvSpPr>
          <p:cNvPr id="4" name="Content Placeholder 3">
            <a:extLst>
              <a:ext uri="{FF2B5EF4-FFF2-40B4-BE49-F238E27FC236}">
                <a16:creationId xmlns:a16="http://schemas.microsoft.com/office/drawing/2014/main" id="{675F2EA5-9D85-0E44-AEE5-1030A2B30440}"/>
              </a:ext>
            </a:extLst>
          </p:cNvPr>
          <p:cNvSpPr>
            <a:spLocks noGrp="1"/>
          </p:cNvSpPr>
          <p:nvPr>
            <p:ph idx="1"/>
          </p:nvPr>
        </p:nvSpPr>
        <p:spPr>
          <a:xfrm>
            <a:off x="632883" y="975783"/>
            <a:ext cx="11040076" cy="4919863"/>
          </a:xfrm>
        </p:spPr>
        <p:txBody>
          <a:bodyPr/>
          <a:lstStyle/>
          <a:p>
            <a:pPr marL="457189" indent="-457189" algn="just">
              <a:buFont typeface="Wingdings" panose="05000000000000000000" pitchFamily="2" charset="2"/>
              <a:buChar char="§"/>
            </a:pPr>
            <a:r>
              <a:rPr lang="en-US" sz="2133" dirty="0">
                <a:solidFill>
                  <a:srgbClr val="000000"/>
                </a:solidFill>
              </a:rPr>
              <a:t>Type 1 hypervisors require a “management console” to manage the hypervisor. Management software is used to manage multiple servers using the same hypervisor. The management console can automatically consolidate servers and power on or off servers as required.</a:t>
            </a:r>
          </a:p>
          <a:p>
            <a:pPr marL="457189" indent="-457189" algn="just">
              <a:buFont typeface="Wingdings" panose="05000000000000000000" pitchFamily="2" charset="2"/>
              <a:buChar char="§"/>
            </a:pPr>
            <a:r>
              <a:rPr lang="en-US" sz="2133" dirty="0">
                <a:solidFill>
                  <a:srgbClr val="000000"/>
                </a:solidFill>
              </a:rPr>
              <a:t>The management console provides recovery from hardware failure. If a server component fails, the management console automatically moves the VM to another server. Cisco Unified Computing System (UCS) Manager controls multiple servers and manages resources for thousands of VMs.</a:t>
            </a:r>
          </a:p>
          <a:p>
            <a:pPr marL="457189" indent="-457189" algn="just">
              <a:buFont typeface="Wingdings" panose="05000000000000000000" pitchFamily="2" charset="2"/>
              <a:buChar char="§"/>
            </a:pPr>
            <a:r>
              <a:rPr lang="en-US" sz="2133" dirty="0">
                <a:solidFill>
                  <a:srgbClr val="000000"/>
                </a:solidFill>
              </a:rPr>
              <a:t>Some management consoles also allow server over allocation. Over allocation is when multiple OS instances are installed, but their memory allocation exceeds the total amount of memory that a server has. Over allocation is a common practice because all four OS instances rarely require the all their allocated resources at any one moment.</a:t>
            </a:r>
          </a:p>
        </p:txBody>
      </p:sp>
    </p:spTree>
    <p:custDataLst>
      <p:tags r:id="rId1"/>
    </p:custDataLst>
    <p:extLst>
      <p:ext uri="{BB962C8B-B14F-4D97-AF65-F5344CB8AC3E}">
        <p14:creationId xmlns:p14="http://schemas.microsoft.com/office/powerpoint/2010/main" val="2525386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 Network Infrastructure</a:t>
            </a:r>
            <a:r>
              <a:rPr lang="en-US" dirty="0"/>
              <a:t/>
            </a:r>
            <a:br>
              <a:rPr lang="en-US" dirty="0"/>
            </a:br>
            <a:r>
              <a:rPr lang="en-US" sz="3200" dirty="0"/>
              <a:t>The Complexity of Network Virtualization</a:t>
            </a:r>
          </a:p>
        </p:txBody>
      </p:sp>
      <p:sp>
        <p:nvSpPr>
          <p:cNvPr id="5" name="Content Placeholder 4">
            <a:extLst>
              <a:ext uri="{FF2B5EF4-FFF2-40B4-BE49-F238E27FC236}">
                <a16:creationId xmlns:a16="http://schemas.microsoft.com/office/drawing/2014/main" id="{5C5089E0-4BB1-3A4A-8FFD-C049A81BAEE1}"/>
              </a:ext>
            </a:extLst>
          </p:cNvPr>
          <p:cNvSpPr>
            <a:spLocks noGrp="1"/>
          </p:cNvSpPr>
          <p:nvPr>
            <p:ph idx="1"/>
          </p:nvPr>
        </p:nvSpPr>
        <p:spPr>
          <a:xfrm>
            <a:off x="376700" y="975783"/>
            <a:ext cx="7259925" cy="4919863"/>
          </a:xfrm>
        </p:spPr>
        <p:txBody>
          <a:bodyPr/>
          <a:lstStyle/>
          <a:p>
            <a:pPr marL="457189" indent="-457189" algn="just">
              <a:buFont typeface="Wingdings" panose="05000000000000000000" pitchFamily="2" charset="2"/>
              <a:buChar char="§"/>
            </a:pPr>
            <a:r>
              <a:rPr lang="en-US" sz="2133" dirty="0">
                <a:solidFill>
                  <a:srgbClr val="000000"/>
                </a:solidFill>
              </a:rPr>
              <a:t>Server virtualization hides server resources. This can create problems when using traditional network architectures.</a:t>
            </a:r>
          </a:p>
          <a:p>
            <a:pPr marL="457189" indent="-457189" algn="just">
              <a:buFont typeface="Wingdings" panose="05000000000000000000" pitchFamily="2" charset="2"/>
              <a:buChar char="§"/>
            </a:pPr>
            <a:r>
              <a:rPr lang="en-US" sz="2133" dirty="0">
                <a:solidFill>
                  <a:srgbClr val="000000"/>
                </a:solidFill>
              </a:rPr>
              <a:t>VMs are movable, and the network administrator must be able to add, drop, and change network resources and profiles to support their mobility. This process would be manual and time-consuming with traditional network switches.</a:t>
            </a:r>
          </a:p>
          <a:p>
            <a:pPr marL="457189" indent="-457189" algn="just">
              <a:buFont typeface="Wingdings" panose="05000000000000000000" pitchFamily="2" charset="2"/>
              <a:buChar char="§"/>
            </a:pPr>
            <a:r>
              <a:rPr lang="en-US" sz="2133" dirty="0">
                <a:solidFill>
                  <a:srgbClr val="000000"/>
                </a:solidFill>
              </a:rPr>
              <a:t>Traffic flows differ from the traditional client-server model. Typically, there is a considerable amount of traffic being exchanged between virtual servers (East-West traffic) that changes in location and intensity over time. North-South traffic is typically traffic destined for offsite locations such as another data center, other cloud providers, or the internet.</a:t>
            </a:r>
          </a:p>
          <a:p>
            <a:pPr marL="342900" indent="-342900" algn="just">
              <a:buFont typeface="Wingdings" panose="05000000000000000000" pitchFamily="2" charset="2"/>
              <a:buChar char="§"/>
            </a:pPr>
            <a:endParaRPr lang="en-US" sz="2133" dirty="0">
              <a:solidFill>
                <a:srgbClr val="000000"/>
              </a:solidFill>
            </a:endParaRPr>
          </a:p>
        </p:txBody>
      </p:sp>
      <p:pic>
        <p:nvPicPr>
          <p:cNvPr id="7" name="Picture 6">
            <a:extLst>
              <a:ext uri="{FF2B5EF4-FFF2-40B4-BE49-F238E27FC236}">
                <a16:creationId xmlns:a16="http://schemas.microsoft.com/office/drawing/2014/main" id="{BB308614-6F5B-5E42-AF9E-48C840FB6AD8}"/>
              </a:ext>
            </a:extLst>
          </p:cNvPr>
          <p:cNvPicPr>
            <a:picLocks noChangeAspect="1"/>
          </p:cNvPicPr>
          <p:nvPr/>
        </p:nvPicPr>
        <p:blipFill>
          <a:blip r:embed="rId4"/>
          <a:stretch>
            <a:fillRect/>
          </a:stretch>
        </p:blipFill>
        <p:spPr>
          <a:xfrm>
            <a:off x="7813520" y="1542108"/>
            <a:ext cx="4119055" cy="3284816"/>
          </a:xfrm>
          <a:prstGeom prst="rect">
            <a:avLst/>
          </a:prstGeom>
        </p:spPr>
      </p:pic>
    </p:spTree>
    <p:custDataLst>
      <p:tags r:id="rId1"/>
    </p:custDataLst>
    <p:extLst>
      <p:ext uri="{BB962C8B-B14F-4D97-AF65-F5344CB8AC3E}">
        <p14:creationId xmlns:p14="http://schemas.microsoft.com/office/powerpoint/2010/main" val="2380590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Virtual Network Infrastructure</a:t>
            </a:r>
            <a:r>
              <a:rPr lang="en-US" dirty="0"/>
              <a:t/>
            </a:r>
            <a:br>
              <a:rPr lang="en-US" dirty="0"/>
            </a:br>
            <a:r>
              <a:rPr lang="en-US" sz="3200" dirty="0"/>
              <a:t>The Complexity of Network Virtualization (Cont.)</a:t>
            </a:r>
          </a:p>
        </p:txBody>
      </p:sp>
      <p:sp>
        <p:nvSpPr>
          <p:cNvPr id="5" name="Content Placeholder 4">
            <a:extLst>
              <a:ext uri="{FF2B5EF4-FFF2-40B4-BE49-F238E27FC236}">
                <a16:creationId xmlns:a16="http://schemas.microsoft.com/office/drawing/2014/main" id="{5C5089E0-4BB1-3A4A-8FFD-C049A81BAEE1}"/>
              </a:ext>
            </a:extLst>
          </p:cNvPr>
          <p:cNvSpPr>
            <a:spLocks noGrp="1"/>
          </p:cNvSpPr>
          <p:nvPr>
            <p:ph idx="1"/>
          </p:nvPr>
        </p:nvSpPr>
        <p:spPr>
          <a:xfrm>
            <a:off x="632883" y="975783"/>
            <a:ext cx="11040076" cy="4919863"/>
          </a:xfrm>
        </p:spPr>
        <p:txBody>
          <a:bodyPr/>
          <a:lstStyle/>
          <a:p>
            <a:pPr marL="457189" indent="-457189" algn="just">
              <a:buFont typeface="Wingdings" panose="05000000000000000000" pitchFamily="2" charset="2"/>
              <a:buChar char="§"/>
            </a:pPr>
            <a:r>
              <a:rPr lang="en-US" sz="2133" dirty="0">
                <a:solidFill>
                  <a:srgbClr val="000000"/>
                </a:solidFill>
              </a:rPr>
              <a:t>Dynamic ever-changing traffic requires a flexible approach to network resource management. Existing network infrastructures can respond to changing requirements related to the management of traffic flows by using Quality of Service (QoS) and security level configurations for individual flows. However, in large enterprises using multivendor equipment, each time a new VM is enabled, the necessary reconfiguration can be very time-consuming.</a:t>
            </a:r>
          </a:p>
          <a:p>
            <a:pPr marL="457189" indent="-457189" algn="just">
              <a:buFont typeface="Wingdings" panose="05000000000000000000" pitchFamily="2" charset="2"/>
              <a:buChar char="§"/>
            </a:pPr>
            <a:r>
              <a:rPr lang="en-US" sz="2133" dirty="0">
                <a:solidFill>
                  <a:srgbClr val="000000"/>
                </a:solidFill>
              </a:rPr>
              <a:t>The network infrastructure can also benefit from virtualization. Network functions can be virtualized. Each network device can be segmented into multiple virtual devices that operate as independent devices. Examples include </a:t>
            </a:r>
            <a:r>
              <a:rPr lang="en-US" sz="2133" dirty="0" err="1">
                <a:solidFill>
                  <a:srgbClr val="000000"/>
                </a:solidFill>
              </a:rPr>
              <a:t>subinterfaces</a:t>
            </a:r>
            <a:r>
              <a:rPr lang="en-US" sz="2133" dirty="0">
                <a:solidFill>
                  <a:srgbClr val="000000"/>
                </a:solidFill>
              </a:rPr>
              <a:t>, virtual interfaces, VLANs, and routing tables. </a:t>
            </a:r>
            <a:r>
              <a:rPr lang="en-US" sz="2133" dirty="0">
                <a:solidFill>
                  <a:srgbClr val="000000"/>
                </a:solidFill>
              </a:rPr>
              <a:t>Virtualized routing is called virtual routing and forwarding (VRF</a:t>
            </a:r>
            <a:r>
              <a:rPr lang="en-US" sz="2133" dirty="0" smtClean="0">
                <a:solidFill>
                  <a:srgbClr val="000000"/>
                </a:solidFill>
              </a:rPr>
              <a:t>).</a:t>
            </a:r>
            <a:endParaRPr lang="en-US" sz="2133" dirty="0">
              <a:solidFill>
                <a:srgbClr val="000000"/>
              </a:solidFill>
            </a:endParaRPr>
          </a:p>
          <a:p>
            <a:pPr marL="457189" indent="-457189" algn="just">
              <a:buFont typeface="Wingdings" panose="05000000000000000000" pitchFamily="2" charset="2"/>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2876501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Software-Defined Networking</a:t>
            </a:r>
            <a:r>
              <a:rPr lang="en-US" dirty="0"/>
              <a:t/>
            </a:r>
            <a:br>
              <a:rPr lang="en-US" dirty="0"/>
            </a:br>
            <a:r>
              <a:rPr lang="en-US" sz="3200" dirty="0"/>
              <a:t>Control Plane and Data Plane</a:t>
            </a:r>
          </a:p>
        </p:txBody>
      </p:sp>
      <p:sp>
        <p:nvSpPr>
          <p:cNvPr id="4" name="Content Placeholder 3">
            <a:extLst>
              <a:ext uri="{FF2B5EF4-FFF2-40B4-BE49-F238E27FC236}">
                <a16:creationId xmlns:a16="http://schemas.microsoft.com/office/drawing/2014/main" id="{AF7AA0B3-BF2E-0943-8BF7-26E9A4E8670D}"/>
              </a:ext>
            </a:extLst>
          </p:cNvPr>
          <p:cNvSpPr>
            <a:spLocks noGrp="1"/>
          </p:cNvSpPr>
          <p:nvPr>
            <p:ph idx="1"/>
          </p:nvPr>
        </p:nvSpPr>
        <p:spPr>
          <a:xfrm>
            <a:off x="632883" y="975783"/>
            <a:ext cx="11040076" cy="4919863"/>
          </a:xfrm>
        </p:spPr>
        <p:txBody>
          <a:bodyPr/>
          <a:lstStyle/>
          <a:p>
            <a:pPr marL="0" indent="0" algn="just"/>
            <a:r>
              <a:rPr lang="en-US" sz="2133" dirty="0">
                <a:solidFill>
                  <a:srgbClr val="000000"/>
                </a:solidFill>
              </a:rPr>
              <a:t>A network device contains the following planes:</a:t>
            </a:r>
          </a:p>
          <a:p>
            <a:pPr marL="457189" indent="-457189" algn="just">
              <a:buFont typeface="Wingdings" panose="05000000000000000000" pitchFamily="2" charset="2"/>
              <a:buChar char="§"/>
            </a:pPr>
            <a:r>
              <a:rPr lang="en-US" sz="2133" b="1" dirty="0">
                <a:solidFill>
                  <a:srgbClr val="000000"/>
                </a:solidFill>
              </a:rPr>
              <a:t>Control plane</a:t>
            </a:r>
            <a:r>
              <a:rPr lang="en-US" sz="2133" dirty="0">
                <a:solidFill>
                  <a:srgbClr val="000000"/>
                </a:solidFill>
              </a:rPr>
              <a:t> - This is typically regarded as the brains of a device. It is used to make forwarding decisions. The control plane contains Layer 2 and Layer 3 route forwarding mechanisms, such as routing protocol neighbor tables and topology tables, IPv4 and IPv6 routing tables, STP, and the ARP table. Information sent to the control plane is processed by the CPU.</a:t>
            </a:r>
          </a:p>
          <a:p>
            <a:pPr marL="457189" indent="-457189" algn="just">
              <a:buFont typeface="Wingdings" panose="05000000000000000000" pitchFamily="2" charset="2"/>
              <a:buChar char="§"/>
            </a:pPr>
            <a:r>
              <a:rPr lang="en-US" sz="2133" b="1" dirty="0">
                <a:solidFill>
                  <a:srgbClr val="000000"/>
                </a:solidFill>
              </a:rPr>
              <a:t>Data plane</a:t>
            </a:r>
            <a:r>
              <a:rPr lang="en-US" sz="2133" dirty="0">
                <a:solidFill>
                  <a:srgbClr val="000000"/>
                </a:solidFill>
              </a:rPr>
              <a:t> - Also called the forwarding plane, this plane is typically the switch fabric connecting the various network ports on a device. The data plane of each device is used to forward traffic flows. Routers and switches use information from the control plane to forward incoming traffic out the appropriate egress interface. </a:t>
            </a:r>
            <a:r>
              <a:rPr lang="en-US" sz="2133" dirty="0">
                <a:solidFill>
                  <a:srgbClr val="000000"/>
                </a:solidFill>
              </a:rPr>
              <a:t>Information in the data plane is typically processed by a special data plane processor without the CPU getting involved</a:t>
            </a:r>
            <a:r>
              <a:rPr lang="en-US" sz="2133" dirty="0" smtClean="0">
                <a:solidFill>
                  <a:srgbClr val="000000"/>
                </a:solidFill>
              </a:rPr>
              <a:t>.</a:t>
            </a:r>
            <a:endParaRPr lang="en-US" sz="2133" dirty="0">
              <a:solidFill>
                <a:srgbClr val="000000"/>
              </a:solidFill>
            </a:endParaRPr>
          </a:p>
        </p:txBody>
      </p:sp>
    </p:spTree>
    <p:custDataLst>
      <p:tags r:id="rId1"/>
    </p:custDataLst>
    <p:extLst>
      <p:ext uri="{BB962C8B-B14F-4D97-AF65-F5344CB8AC3E}">
        <p14:creationId xmlns:p14="http://schemas.microsoft.com/office/powerpoint/2010/main" val="4139879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Software-Defined Networking</a:t>
            </a:r>
            <a:r>
              <a:rPr lang="en-US" dirty="0"/>
              <a:t/>
            </a:r>
            <a:br>
              <a:rPr lang="en-US" dirty="0"/>
            </a:br>
            <a:r>
              <a:rPr lang="en-US" sz="3200" dirty="0"/>
              <a:t>Control Plane and Data Plane (Cont.)</a:t>
            </a:r>
          </a:p>
        </p:txBody>
      </p:sp>
      <p:sp>
        <p:nvSpPr>
          <p:cNvPr id="5" name="Content Placeholder 4">
            <a:extLst>
              <a:ext uri="{FF2B5EF4-FFF2-40B4-BE49-F238E27FC236}">
                <a16:creationId xmlns:a16="http://schemas.microsoft.com/office/drawing/2014/main" id="{4EFE983B-7A6A-8B49-91BE-FFDD4F5B433A}"/>
              </a:ext>
            </a:extLst>
          </p:cNvPr>
          <p:cNvSpPr>
            <a:spLocks noGrp="1"/>
          </p:cNvSpPr>
          <p:nvPr>
            <p:ph idx="1"/>
          </p:nvPr>
        </p:nvSpPr>
        <p:spPr>
          <a:xfrm>
            <a:off x="632884" y="975783"/>
            <a:ext cx="6072716" cy="4919863"/>
          </a:xfrm>
        </p:spPr>
        <p:txBody>
          <a:bodyPr/>
          <a:lstStyle/>
          <a:p>
            <a:pPr marL="457189" indent="-457189" algn="just">
              <a:buFont typeface="Wingdings" panose="05000000000000000000" pitchFamily="2" charset="2"/>
              <a:buChar char="§"/>
            </a:pPr>
            <a:r>
              <a:rPr lang="en-US" sz="2133" dirty="0">
                <a:solidFill>
                  <a:srgbClr val="000000"/>
                </a:solidFill>
              </a:rPr>
              <a:t>CEF is an advanced, Layer 3 IP switching technology that enables forwarding of packets to occur at the data plane without consulting the control plane. </a:t>
            </a:r>
          </a:p>
          <a:p>
            <a:pPr marL="457189" indent="-457189" algn="just">
              <a:buFont typeface="Wingdings" panose="05000000000000000000" pitchFamily="2" charset="2"/>
              <a:buChar char="§"/>
            </a:pPr>
            <a:r>
              <a:rPr lang="en-US" sz="2133" dirty="0">
                <a:solidFill>
                  <a:srgbClr val="000000"/>
                </a:solidFill>
              </a:rPr>
              <a:t>SDN is basically the separation of the control plane and data plane. The control plane function is removed from each device and is performed by a centralized controller. The centralized controller communicates control plane functions to each device. Each device can now focus on forwarding data while the centralized controller manages data flow, increases security, and provides other services.</a:t>
            </a:r>
          </a:p>
        </p:txBody>
      </p:sp>
      <p:pic>
        <p:nvPicPr>
          <p:cNvPr id="7" name="Picture 6">
            <a:extLst>
              <a:ext uri="{FF2B5EF4-FFF2-40B4-BE49-F238E27FC236}">
                <a16:creationId xmlns:a16="http://schemas.microsoft.com/office/drawing/2014/main" id="{9779A321-0EF7-0545-BFF4-A662DA4C9556}"/>
              </a:ext>
            </a:extLst>
          </p:cNvPr>
          <p:cNvPicPr>
            <a:picLocks noChangeAspect="1"/>
          </p:cNvPicPr>
          <p:nvPr/>
        </p:nvPicPr>
        <p:blipFill>
          <a:blip r:embed="rId4"/>
          <a:stretch>
            <a:fillRect/>
          </a:stretch>
        </p:blipFill>
        <p:spPr>
          <a:xfrm>
            <a:off x="6530039" y="630674"/>
            <a:ext cx="5162080" cy="4533452"/>
          </a:xfrm>
          <a:prstGeom prst="rect">
            <a:avLst/>
          </a:prstGeom>
        </p:spPr>
      </p:pic>
    </p:spTree>
    <p:custDataLst>
      <p:tags r:id="rId1"/>
    </p:custDataLst>
    <p:extLst>
      <p:ext uri="{BB962C8B-B14F-4D97-AF65-F5344CB8AC3E}">
        <p14:creationId xmlns:p14="http://schemas.microsoft.com/office/powerpoint/2010/main" val="1828994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Software-Defined Networking</a:t>
            </a:r>
            <a:r>
              <a:rPr lang="en-US" dirty="0"/>
              <a:t/>
            </a:r>
            <a:br>
              <a:rPr lang="en-US" dirty="0"/>
            </a:br>
            <a:r>
              <a:rPr lang="en-US" sz="3200" dirty="0"/>
              <a:t>Control Plane and Data Plane (Cont.)</a:t>
            </a:r>
          </a:p>
        </p:txBody>
      </p:sp>
      <p:sp>
        <p:nvSpPr>
          <p:cNvPr id="4" name="Content Placeholder 3">
            <a:extLst>
              <a:ext uri="{FF2B5EF4-FFF2-40B4-BE49-F238E27FC236}">
                <a16:creationId xmlns:a16="http://schemas.microsoft.com/office/drawing/2014/main" id="{5FBECDCD-67C6-EB47-891B-E542ADBF41D8}"/>
              </a:ext>
            </a:extLst>
          </p:cNvPr>
          <p:cNvSpPr>
            <a:spLocks noGrp="1"/>
          </p:cNvSpPr>
          <p:nvPr>
            <p:ph idx="1"/>
          </p:nvPr>
        </p:nvSpPr>
        <p:spPr>
          <a:xfrm>
            <a:off x="632883" y="975783"/>
            <a:ext cx="11040076" cy="4919863"/>
          </a:xfrm>
        </p:spPr>
        <p:txBody>
          <a:bodyPr/>
          <a:lstStyle/>
          <a:p>
            <a:pPr marL="380990" indent="-380990" algn="just">
              <a:buFont typeface="Wingdings" panose="05000000000000000000" pitchFamily="2" charset="2"/>
              <a:buChar char="§"/>
            </a:pPr>
            <a:r>
              <a:rPr lang="en-US" sz="2133" dirty="0">
                <a:solidFill>
                  <a:srgbClr val="000000"/>
                </a:solidFill>
              </a:rPr>
              <a:t>The </a:t>
            </a:r>
            <a:r>
              <a:rPr lang="en-US" sz="2133" b="1" dirty="0">
                <a:solidFill>
                  <a:srgbClr val="000000"/>
                </a:solidFill>
              </a:rPr>
              <a:t>management plane </a:t>
            </a:r>
            <a:r>
              <a:rPr lang="en-US" sz="2133" dirty="0">
                <a:solidFill>
                  <a:srgbClr val="000000"/>
                </a:solidFill>
              </a:rPr>
              <a:t>is responsible for managing a device through its connection to the network. </a:t>
            </a:r>
          </a:p>
          <a:p>
            <a:pPr marL="380990" indent="-380990" algn="just">
              <a:buFont typeface="Wingdings" panose="05000000000000000000" pitchFamily="2" charset="2"/>
              <a:buChar char="§"/>
            </a:pPr>
            <a:r>
              <a:rPr lang="en-US" sz="2133" dirty="0">
                <a:solidFill>
                  <a:srgbClr val="000000"/>
                </a:solidFill>
              </a:rPr>
              <a:t>Network administrators use applications such as Secure Shell (SSH), Trivial File Transfer Protocol (TFTP), Secure FTP, and Secure Hypertext Transfer Protocol (HTTPS) to access the management plane and configure a device. </a:t>
            </a:r>
          </a:p>
          <a:p>
            <a:pPr marL="380990" indent="-380990" algn="just">
              <a:buFont typeface="Wingdings" panose="05000000000000000000" pitchFamily="2" charset="2"/>
              <a:buChar char="§"/>
            </a:pPr>
            <a:r>
              <a:rPr lang="en-US" sz="2133" dirty="0">
                <a:solidFill>
                  <a:srgbClr val="000000"/>
                </a:solidFill>
              </a:rPr>
              <a:t>The management plane is how you have accessed and configured devices in your networking studies. In addition, protocols like Simple Network Management Protocol (SNMP), use the management plane.</a:t>
            </a:r>
          </a:p>
          <a:p>
            <a:pPr marL="457189" indent="-457189" algn="just">
              <a:buFont typeface="Wingdings" panose="05000000000000000000" pitchFamily="2" charset="2"/>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506001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Software-Defined Networking</a:t>
            </a:r>
            <a:r>
              <a:rPr lang="en-US" dirty="0"/>
              <a:t/>
            </a:r>
            <a:br>
              <a:rPr lang="en-US" dirty="0"/>
            </a:br>
            <a:r>
              <a:rPr lang="en-US" sz="3200" dirty="0"/>
              <a:t>Network Virtualization Technologies</a:t>
            </a:r>
          </a:p>
        </p:txBody>
      </p:sp>
      <p:sp>
        <p:nvSpPr>
          <p:cNvPr id="5" name="Content Placeholder 4">
            <a:extLst>
              <a:ext uri="{FF2B5EF4-FFF2-40B4-BE49-F238E27FC236}">
                <a16:creationId xmlns:a16="http://schemas.microsoft.com/office/drawing/2014/main" id="{8D3751CD-2C7C-3F42-9743-9D1F6A9655ED}"/>
              </a:ext>
            </a:extLst>
          </p:cNvPr>
          <p:cNvSpPr>
            <a:spLocks noGrp="1"/>
          </p:cNvSpPr>
          <p:nvPr>
            <p:ph idx="1"/>
          </p:nvPr>
        </p:nvSpPr>
        <p:spPr>
          <a:xfrm>
            <a:off x="632883" y="975783"/>
            <a:ext cx="11040076" cy="4919863"/>
          </a:xfrm>
        </p:spPr>
        <p:txBody>
          <a:bodyPr/>
          <a:lstStyle/>
          <a:p>
            <a:pPr marL="0" indent="0" algn="just"/>
            <a:r>
              <a:rPr lang="en-US" sz="2133" dirty="0">
                <a:solidFill>
                  <a:srgbClr val="000000"/>
                </a:solidFill>
              </a:rPr>
              <a:t>Two major network architectures have been developed to support network virtualization:</a:t>
            </a:r>
          </a:p>
          <a:p>
            <a:pPr marL="0" indent="0" algn="just"/>
            <a:r>
              <a:rPr lang="en-US" sz="2133" b="1" dirty="0">
                <a:solidFill>
                  <a:srgbClr val="000000"/>
                </a:solidFill>
              </a:rPr>
              <a:t>Software-Defined Networking (SDN)</a:t>
            </a:r>
            <a:r>
              <a:rPr lang="en-US" sz="2133" dirty="0">
                <a:solidFill>
                  <a:srgbClr val="000000"/>
                </a:solidFill>
              </a:rPr>
              <a:t> - A network architecture that virtualizes the network, offering a new approach to network administration and management that seeks to simplify and streamline the administration process.</a:t>
            </a:r>
          </a:p>
          <a:p>
            <a:pPr marL="0" indent="0" algn="just"/>
            <a:r>
              <a:rPr lang="en-US" sz="2133" b="1" dirty="0">
                <a:solidFill>
                  <a:srgbClr val="000000"/>
                </a:solidFill>
              </a:rPr>
              <a:t>Cisco Application Centric Infrastructure (ACI)</a:t>
            </a:r>
            <a:r>
              <a:rPr lang="en-US" sz="2133" dirty="0">
                <a:solidFill>
                  <a:srgbClr val="000000"/>
                </a:solidFill>
              </a:rPr>
              <a:t> - A purpose-built hardware solution for integrating cloud computing and data center management.</a:t>
            </a:r>
          </a:p>
          <a:p>
            <a:pPr marL="0" indent="0" algn="just"/>
            <a:endParaRPr lang="en-US" sz="1867" dirty="0">
              <a:solidFill>
                <a:srgbClr val="000000"/>
              </a:solidFill>
            </a:endParaRPr>
          </a:p>
        </p:txBody>
      </p:sp>
    </p:spTree>
    <p:custDataLst>
      <p:tags r:id="rId1"/>
    </p:custDataLst>
    <p:extLst>
      <p:ext uri="{BB962C8B-B14F-4D97-AF65-F5344CB8AC3E}">
        <p14:creationId xmlns:p14="http://schemas.microsoft.com/office/powerpoint/2010/main" val="1470187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Software-Defined Networking</a:t>
            </a:r>
            <a:r>
              <a:rPr lang="en-US" dirty="0"/>
              <a:t/>
            </a:r>
            <a:br>
              <a:rPr lang="en-US" dirty="0"/>
            </a:br>
            <a:r>
              <a:rPr lang="en-US" sz="3200" dirty="0"/>
              <a:t>Network Virtualization Technologies (Cont.)</a:t>
            </a:r>
          </a:p>
        </p:txBody>
      </p:sp>
      <p:sp>
        <p:nvSpPr>
          <p:cNvPr id="5" name="Content Placeholder 4">
            <a:extLst>
              <a:ext uri="{FF2B5EF4-FFF2-40B4-BE49-F238E27FC236}">
                <a16:creationId xmlns:a16="http://schemas.microsoft.com/office/drawing/2014/main" id="{8D3751CD-2C7C-3F42-9743-9D1F6A9655ED}"/>
              </a:ext>
            </a:extLst>
          </p:cNvPr>
          <p:cNvSpPr>
            <a:spLocks noGrp="1"/>
          </p:cNvSpPr>
          <p:nvPr>
            <p:ph idx="1"/>
          </p:nvPr>
        </p:nvSpPr>
        <p:spPr>
          <a:xfrm>
            <a:off x="632883" y="981325"/>
            <a:ext cx="11040076" cy="4919863"/>
          </a:xfrm>
        </p:spPr>
        <p:txBody>
          <a:bodyPr/>
          <a:lstStyle/>
          <a:p>
            <a:pPr marL="0" indent="0" algn="just"/>
            <a:r>
              <a:rPr lang="en-US" sz="2133" dirty="0">
                <a:solidFill>
                  <a:srgbClr val="000000"/>
                </a:solidFill>
              </a:rPr>
              <a:t>Components of SDN may include the following:</a:t>
            </a:r>
          </a:p>
          <a:p>
            <a:pPr marL="380990" indent="-380990" algn="just">
              <a:buFont typeface="Wingdings" panose="05000000000000000000" pitchFamily="2" charset="2"/>
              <a:buChar char="§"/>
            </a:pPr>
            <a:r>
              <a:rPr lang="en-US" sz="2133" b="1" dirty="0">
                <a:solidFill>
                  <a:srgbClr val="000000"/>
                </a:solidFill>
              </a:rPr>
              <a:t>OpenFlow</a:t>
            </a:r>
            <a:r>
              <a:rPr lang="en-US" sz="2133" dirty="0">
                <a:solidFill>
                  <a:srgbClr val="000000"/>
                </a:solidFill>
              </a:rPr>
              <a:t> - This approach was developed at Stanford University to manage traffic between routers, switches, wireless access points, and a controller. The OpenFlow protocol is a basic element in building SDN solutions. </a:t>
            </a:r>
          </a:p>
          <a:p>
            <a:pPr marL="380990" indent="-380990" algn="just">
              <a:buFont typeface="Wingdings" panose="05000000000000000000" pitchFamily="2" charset="2"/>
              <a:buChar char="§"/>
            </a:pPr>
            <a:r>
              <a:rPr lang="en-US" sz="2133" b="1" dirty="0">
                <a:solidFill>
                  <a:srgbClr val="000000"/>
                </a:solidFill>
              </a:rPr>
              <a:t>OpenStack</a:t>
            </a:r>
            <a:r>
              <a:rPr lang="en-US" sz="2133" dirty="0">
                <a:solidFill>
                  <a:srgbClr val="000000"/>
                </a:solidFill>
              </a:rPr>
              <a:t> - This approach is a virtualization and orchestration platform designed to build scalable cloud environments and provide an IaaS solution. OpenStack is often used with Cisco ACI. Orchestration in networking is the process of automating the provisioning of network components such as servers, storage, switches, routers, and applications. </a:t>
            </a:r>
          </a:p>
          <a:p>
            <a:pPr marL="380990" indent="-380990" algn="just">
              <a:buFont typeface="Wingdings" panose="05000000000000000000" pitchFamily="2" charset="2"/>
              <a:buChar char="§"/>
            </a:pPr>
            <a:r>
              <a:rPr lang="en-US" sz="2133" b="1" dirty="0">
                <a:solidFill>
                  <a:srgbClr val="000000"/>
                </a:solidFill>
              </a:rPr>
              <a:t>Other components</a:t>
            </a:r>
            <a:r>
              <a:rPr lang="en-US" sz="2133" dirty="0">
                <a:solidFill>
                  <a:srgbClr val="000000"/>
                </a:solidFill>
              </a:rPr>
              <a:t> - Other components include Interface to the Routing System (I2RS), Transparent Interconnection of Lots of Links (TRILL), Cisco </a:t>
            </a:r>
            <a:r>
              <a:rPr lang="en-US" sz="2133" dirty="0" err="1">
                <a:solidFill>
                  <a:srgbClr val="000000"/>
                </a:solidFill>
              </a:rPr>
              <a:t>FabricPath</a:t>
            </a:r>
            <a:r>
              <a:rPr lang="en-US" sz="2133" dirty="0">
                <a:solidFill>
                  <a:srgbClr val="000000"/>
                </a:solidFill>
              </a:rPr>
              <a:t> (FP), and IEEE 802.1aq Shortest Path Bridging (SPB).</a:t>
            </a:r>
          </a:p>
          <a:p>
            <a:pPr marL="0" indent="0" algn="just"/>
            <a:endParaRPr lang="en-US" sz="2133" dirty="0">
              <a:solidFill>
                <a:srgbClr val="000000"/>
              </a:solidFill>
            </a:endParaRPr>
          </a:p>
        </p:txBody>
      </p:sp>
    </p:spTree>
    <p:custDataLst>
      <p:tags r:id="rId1"/>
    </p:custDataLst>
    <p:extLst>
      <p:ext uri="{BB962C8B-B14F-4D97-AF65-F5344CB8AC3E}">
        <p14:creationId xmlns:p14="http://schemas.microsoft.com/office/powerpoint/2010/main" val="1839458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Software-Defined Networking</a:t>
            </a:r>
            <a:r>
              <a:rPr lang="en-US" dirty="0"/>
              <a:t/>
            </a:r>
            <a:br>
              <a:rPr lang="en-US" dirty="0"/>
            </a:br>
            <a:r>
              <a:rPr lang="en-US" sz="3200" dirty="0"/>
              <a:t>Traditional and SDN Architectures</a:t>
            </a:r>
          </a:p>
        </p:txBody>
      </p:sp>
      <p:sp>
        <p:nvSpPr>
          <p:cNvPr id="4" name="Content Placeholder 3">
            <a:extLst>
              <a:ext uri="{FF2B5EF4-FFF2-40B4-BE49-F238E27FC236}">
                <a16:creationId xmlns:a16="http://schemas.microsoft.com/office/drawing/2014/main" id="{0C1F2BBA-BB71-1F47-8CEE-B1210C9643A7}"/>
              </a:ext>
            </a:extLst>
          </p:cNvPr>
          <p:cNvSpPr>
            <a:spLocks noGrp="1"/>
          </p:cNvSpPr>
          <p:nvPr>
            <p:ph idx="1"/>
          </p:nvPr>
        </p:nvSpPr>
        <p:spPr>
          <a:xfrm>
            <a:off x="254924" y="975784"/>
            <a:ext cx="6589221" cy="1400885"/>
          </a:xfrm>
        </p:spPr>
        <p:txBody>
          <a:bodyPr/>
          <a:lstStyle/>
          <a:p>
            <a:pPr marL="285750" indent="-285750" algn="just">
              <a:buFont typeface="Wingdings" panose="05000000000000000000" pitchFamily="2" charset="2"/>
              <a:buChar char="§"/>
            </a:pPr>
            <a:r>
              <a:rPr lang="en-US" sz="1800" dirty="0">
                <a:solidFill>
                  <a:srgbClr val="000000"/>
                </a:solidFill>
              </a:rPr>
              <a:t>In a traditional router or switch architecture, the control plane and data plane functions occur in the same device. </a:t>
            </a:r>
            <a:r>
              <a:rPr lang="en-US" sz="1800" dirty="0">
                <a:solidFill>
                  <a:srgbClr val="000000"/>
                </a:solidFill>
              </a:rPr>
              <a:t>Routing decisions and packet forwarding are the responsibility of the device operating system. </a:t>
            </a:r>
            <a:endParaRPr lang="en-US" sz="1800" dirty="0" smtClean="0">
              <a:solidFill>
                <a:srgbClr val="000000"/>
              </a:solidFill>
            </a:endParaRPr>
          </a:p>
          <a:p>
            <a:pPr marL="285750" indent="-285750" algn="just">
              <a:buFont typeface="Wingdings" panose="05000000000000000000" pitchFamily="2" charset="2"/>
              <a:buChar char="§"/>
            </a:pPr>
            <a:r>
              <a:rPr lang="en-US" sz="1800" dirty="0" smtClean="0">
                <a:solidFill>
                  <a:srgbClr val="000000"/>
                </a:solidFill>
              </a:rPr>
              <a:t>In </a:t>
            </a:r>
            <a:r>
              <a:rPr lang="en-US" sz="1800" dirty="0">
                <a:solidFill>
                  <a:srgbClr val="000000"/>
                </a:solidFill>
              </a:rPr>
              <a:t>SDN, management of the control plane is moved to a centralized SDN controller. </a:t>
            </a:r>
            <a:r>
              <a:rPr lang="en-US" sz="1800" dirty="0" smtClean="0">
                <a:solidFill>
                  <a:srgbClr val="000000"/>
                </a:solidFill>
              </a:rPr>
              <a:t>The </a:t>
            </a:r>
            <a:r>
              <a:rPr lang="en-US" sz="1800" dirty="0">
                <a:solidFill>
                  <a:srgbClr val="000000"/>
                </a:solidFill>
              </a:rPr>
              <a:t>SDN controller is a logical entity that enables network administrators to manage and dictate how the data plane of switches and routers should handle network traffic. It orchestrates, mediates, and facilitates communication between applications and network elements.</a:t>
            </a:r>
          </a:p>
          <a:p>
            <a:pPr marL="285750" indent="-285750" algn="just">
              <a:buFont typeface="Wingdings" panose="05000000000000000000" pitchFamily="2" charset="2"/>
              <a:buChar char="§"/>
            </a:pPr>
            <a:r>
              <a:rPr lang="en-US" sz="1800" dirty="0" smtClean="0">
                <a:solidFill>
                  <a:srgbClr val="000000"/>
                </a:solidFill>
              </a:rPr>
              <a:t>The </a:t>
            </a:r>
            <a:r>
              <a:rPr lang="en-US" sz="1800" dirty="0">
                <a:solidFill>
                  <a:srgbClr val="000000"/>
                </a:solidFill>
              </a:rPr>
              <a:t>SDN controller uses northbound APIs to communicate with the upstream applications, helping network administrators shape traffic and deploy services. The SDN controller uses southbound APIs to define the behavior of the data planes on downstream switches and routers. OpenFlow is a widely implemented southbound API.</a:t>
            </a:r>
          </a:p>
          <a:p>
            <a:pPr marL="285750" indent="-285750" algn="just">
              <a:buFont typeface="Wingdings" panose="05000000000000000000" pitchFamily="2" charset="2"/>
              <a:buChar char="§"/>
            </a:pPr>
            <a:endParaRPr lang="en-US" sz="1800" dirty="0">
              <a:solidFill>
                <a:srgbClr val="000000"/>
              </a:solidFill>
            </a:endParaRPr>
          </a:p>
          <a:p>
            <a:pPr marL="285750" indent="-285750" algn="just">
              <a:buFont typeface="Wingdings" panose="05000000000000000000" pitchFamily="2" charset="2"/>
              <a:buChar char="§"/>
            </a:pPr>
            <a:endParaRPr lang="en-US" sz="1800" dirty="0">
              <a:solidFill>
                <a:srgbClr val="000000"/>
              </a:solidFill>
            </a:endParaRPr>
          </a:p>
        </p:txBody>
      </p:sp>
      <p:pic>
        <p:nvPicPr>
          <p:cNvPr id="7" name="Picture 6">
            <a:extLst>
              <a:ext uri="{FF2B5EF4-FFF2-40B4-BE49-F238E27FC236}">
                <a16:creationId xmlns:a16="http://schemas.microsoft.com/office/drawing/2014/main" id="{33C6814C-9D24-4C45-B00F-5EEBE60455BE}"/>
              </a:ext>
            </a:extLst>
          </p:cNvPr>
          <p:cNvPicPr>
            <a:picLocks noChangeAspect="1"/>
          </p:cNvPicPr>
          <p:nvPr/>
        </p:nvPicPr>
        <p:blipFill>
          <a:blip r:embed="rId4"/>
          <a:stretch>
            <a:fillRect/>
          </a:stretch>
        </p:blipFill>
        <p:spPr>
          <a:xfrm>
            <a:off x="7381702" y="92082"/>
            <a:ext cx="3638001" cy="1870321"/>
          </a:xfrm>
          <a:prstGeom prst="rect">
            <a:avLst/>
          </a:prstGeom>
        </p:spPr>
      </p:pic>
      <p:pic>
        <p:nvPicPr>
          <p:cNvPr id="5" name="Picture 4">
            <a:extLst>
              <a:ext uri="{FF2B5EF4-FFF2-40B4-BE49-F238E27FC236}">
                <a16:creationId xmlns:a16="http://schemas.microsoft.com/office/drawing/2014/main" id="{F82A6ED9-FF03-3645-ACC2-8042B150610D}"/>
              </a:ext>
            </a:extLst>
          </p:cNvPr>
          <p:cNvPicPr>
            <a:picLocks noChangeAspect="1"/>
          </p:cNvPicPr>
          <p:nvPr/>
        </p:nvPicPr>
        <p:blipFill>
          <a:blip r:embed="rId5"/>
          <a:stretch>
            <a:fillRect/>
          </a:stretch>
        </p:blipFill>
        <p:spPr>
          <a:xfrm>
            <a:off x="6907860" y="2035481"/>
            <a:ext cx="5029200" cy="3539067"/>
          </a:xfrm>
          <a:prstGeom prst="rect">
            <a:avLst/>
          </a:prstGeom>
        </p:spPr>
      </p:pic>
    </p:spTree>
    <p:custDataLst>
      <p:tags r:id="rId1"/>
    </p:custDataLst>
    <p:extLst>
      <p:ext uri="{BB962C8B-B14F-4D97-AF65-F5344CB8AC3E}">
        <p14:creationId xmlns:p14="http://schemas.microsoft.com/office/powerpoint/2010/main" val="1884118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Controllers</a:t>
            </a:r>
            <a:r>
              <a:rPr lang="en-US" dirty="0"/>
              <a:t/>
            </a:r>
            <a:br>
              <a:rPr lang="en-US" dirty="0"/>
            </a:br>
            <a:r>
              <a:rPr lang="en-US" sz="3200" dirty="0"/>
              <a:t>SDN Controller and Operations</a:t>
            </a:r>
          </a:p>
        </p:txBody>
      </p:sp>
      <p:sp>
        <p:nvSpPr>
          <p:cNvPr id="4" name="Content Placeholder 3">
            <a:extLst>
              <a:ext uri="{FF2B5EF4-FFF2-40B4-BE49-F238E27FC236}">
                <a16:creationId xmlns:a16="http://schemas.microsoft.com/office/drawing/2014/main" id="{20D7018A-AD22-7842-B0F3-35138B0F4124}"/>
              </a:ext>
            </a:extLst>
          </p:cNvPr>
          <p:cNvSpPr>
            <a:spLocks noGrp="1"/>
          </p:cNvSpPr>
          <p:nvPr>
            <p:ph idx="1"/>
          </p:nvPr>
        </p:nvSpPr>
        <p:spPr>
          <a:xfrm>
            <a:off x="632883" y="975783"/>
            <a:ext cx="5357822" cy="4919863"/>
          </a:xfrm>
        </p:spPr>
        <p:txBody>
          <a:bodyPr/>
          <a:lstStyle/>
          <a:p>
            <a:pPr marL="457189" indent="-457189" algn="just">
              <a:buFont typeface="Wingdings" panose="05000000000000000000" pitchFamily="2" charset="2"/>
              <a:buChar char="§"/>
            </a:pPr>
            <a:r>
              <a:rPr lang="en-US" sz="2133" dirty="0">
                <a:solidFill>
                  <a:srgbClr val="000000"/>
                </a:solidFill>
              </a:rPr>
              <a:t>The SDN controller defines the data flows between the centralized control plane and the data planes on individual routers and switches.</a:t>
            </a:r>
          </a:p>
          <a:p>
            <a:pPr marL="457189" indent="-457189" algn="just">
              <a:buFont typeface="Wingdings" panose="05000000000000000000" pitchFamily="2" charset="2"/>
              <a:buChar char="§"/>
            </a:pPr>
            <a:r>
              <a:rPr lang="en-US" sz="2133" dirty="0">
                <a:solidFill>
                  <a:srgbClr val="000000"/>
                </a:solidFill>
              </a:rPr>
              <a:t>Each flow traveling through the network must first get permission from the SDN controller, which verifies that the communication is permissible according to the network policy.</a:t>
            </a:r>
          </a:p>
          <a:p>
            <a:pPr marL="457189" indent="-457189" algn="just">
              <a:buFont typeface="Wingdings" panose="05000000000000000000" pitchFamily="2" charset="2"/>
              <a:buChar char="§"/>
            </a:pPr>
            <a:r>
              <a:rPr lang="en-US" sz="2133" dirty="0">
                <a:solidFill>
                  <a:srgbClr val="000000"/>
                </a:solidFill>
              </a:rPr>
              <a:t>All complex functions are performed by the controller. The controller populates flow tables. Switches manage the flow tables. </a:t>
            </a:r>
          </a:p>
          <a:p>
            <a:pPr marL="457189" indent="-457189" algn="just">
              <a:buFont typeface="Wingdings" panose="05000000000000000000" pitchFamily="2" charset="2"/>
              <a:buChar char="§"/>
            </a:pPr>
            <a:endParaRPr lang="en-US" sz="2133" dirty="0">
              <a:solidFill>
                <a:srgbClr val="000000"/>
              </a:solidFill>
            </a:endParaRPr>
          </a:p>
        </p:txBody>
      </p:sp>
      <p:pic>
        <p:nvPicPr>
          <p:cNvPr id="5" name="Picture 4">
            <a:extLst>
              <a:ext uri="{FF2B5EF4-FFF2-40B4-BE49-F238E27FC236}">
                <a16:creationId xmlns:a16="http://schemas.microsoft.com/office/drawing/2014/main" id="{6B11393E-C498-3B43-B7D7-43AC7140E1E8}"/>
              </a:ext>
            </a:extLst>
          </p:cNvPr>
          <p:cNvPicPr>
            <a:picLocks noChangeAspect="1"/>
          </p:cNvPicPr>
          <p:nvPr/>
        </p:nvPicPr>
        <p:blipFill>
          <a:blip r:embed="rId4"/>
          <a:stretch>
            <a:fillRect/>
          </a:stretch>
        </p:blipFill>
        <p:spPr>
          <a:xfrm>
            <a:off x="6115154" y="570937"/>
            <a:ext cx="5673385" cy="4416699"/>
          </a:xfrm>
          <a:prstGeom prst="rect">
            <a:avLst/>
          </a:prstGeom>
        </p:spPr>
      </p:pic>
    </p:spTree>
    <p:custDataLst>
      <p:tags r:id="rId1"/>
    </p:custDataLst>
    <p:extLst>
      <p:ext uri="{BB962C8B-B14F-4D97-AF65-F5344CB8AC3E}">
        <p14:creationId xmlns:p14="http://schemas.microsoft.com/office/powerpoint/2010/main" val="412324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Controllers</a:t>
            </a:r>
            <a:r>
              <a:rPr lang="en-US" dirty="0"/>
              <a:t/>
            </a:r>
            <a:br>
              <a:rPr lang="en-US" dirty="0"/>
            </a:br>
            <a:r>
              <a:rPr lang="en-US" sz="3200" dirty="0"/>
              <a:t>SDN Controller and Operations (Cont.)</a:t>
            </a:r>
          </a:p>
        </p:txBody>
      </p:sp>
      <p:sp>
        <p:nvSpPr>
          <p:cNvPr id="6" name="Content Placeholder 5">
            <a:extLst>
              <a:ext uri="{FF2B5EF4-FFF2-40B4-BE49-F238E27FC236}">
                <a16:creationId xmlns:a16="http://schemas.microsoft.com/office/drawing/2014/main" id="{75AC3F3B-D70A-C54D-A460-F29B00EC0634}"/>
              </a:ext>
            </a:extLst>
          </p:cNvPr>
          <p:cNvSpPr>
            <a:spLocks noGrp="1"/>
          </p:cNvSpPr>
          <p:nvPr>
            <p:ph idx="1"/>
          </p:nvPr>
        </p:nvSpPr>
        <p:spPr>
          <a:xfrm>
            <a:off x="632883" y="975783"/>
            <a:ext cx="11040076" cy="4919863"/>
          </a:xfrm>
        </p:spPr>
        <p:txBody>
          <a:bodyPr/>
          <a:lstStyle/>
          <a:p>
            <a:pPr marL="0" indent="0" algn="just"/>
            <a:r>
              <a:rPr lang="en-US" sz="2133" dirty="0">
                <a:solidFill>
                  <a:srgbClr val="000000"/>
                </a:solidFill>
              </a:rPr>
              <a:t>Within each switch, a series of tables implemented in hardware or firmware are used to manage the flows of packets through the switch. To the switch, a flow is a sequence of packets that matches a specific entry in a flow table.</a:t>
            </a:r>
          </a:p>
          <a:p>
            <a:pPr marL="0" indent="0" algn="just"/>
            <a:r>
              <a:rPr lang="en-US" sz="2133" dirty="0">
                <a:solidFill>
                  <a:srgbClr val="000000"/>
                </a:solidFill>
              </a:rPr>
              <a:t>The three table types shown in the previous figure are as follows:</a:t>
            </a:r>
          </a:p>
          <a:p>
            <a:pPr marL="478435" lvl="1" indent="-380990" algn="just"/>
            <a:r>
              <a:rPr lang="en-US" b="1" dirty="0">
                <a:solidFill>
                  <a:srgbClr val="000000"/>
                </a:solidFill>
              </a:rPr>
              <a:t>Flow Table</a:t>
            </a:r>
            <a:r>
              <a:rPr lang="en-US" dirty="0">
                <a:solidFill>
                  <a:srgbClr val="000000"/>
                </a:solidFill>
              </a:rPr>
              <a:t> - This table matches incoming packets to a particular flow and specifies the functions that are to be performed on the packets. There may be multiple flow tables that operate in a pipeline fashion.</a:t>
            </a:r>
          </a:p>
          <a:p>
            <a:pPr marL="478435" lvl="1" indent="-380990" algn="just"/>
            <a:r>
              <a:rPr lang="en-US" b="1" dirty="0">
                <a:solidFill>
                  <a:srgbClr val="000000"/>
                </a:solidFill>
              </a:rPr>
              <a:t>Group Table</a:t>
            </a:r>
            <a:r>
              <a:rPr lang="en-US" dirty="0">
                <a:solidFill>
                  <a:srgbClr val="000000"/>
                </a:solidFill>
              </a:rPr>
              <a:t> - A flow table may direct a flow to a Group Table, which may trigger a variety of actions that affect one or more flows.</a:t>
            </a:r>
          </a:p>
          <a:p>
            <a:pPr marL="478435" lvl="1" indent="-380990" algn="just"/>
            <a:r>
              <a:rPr lang="en-US" b="1" dirty="0">
                <a:solidFill>
                  <a:srgbClr val="000000"/>
                </a:solidFill>
              </a:rPr>
              <a:t>Meter Table</a:t>
            </a:r>
            <a:r>
              <a:rPr lang="en-US" dirty="0">
                <a:solidFill>
                  <a:srgbClr val="000000"/>
                </a:solidFill>
              </a:rPr>
              <a:t> - This table triggers a variety of performance-related actions on a flow including the ability to rate-limit the traffic.</a:t>
            </a:r>
          </a:p>
          <a:p>
            <a:pPr marL="457189" indent="-457189" algn="just">
              <a:buFont typeface="Arial" panose="020B0604020202020204" pitchFamily="34" charset="0"/>
              <a:buChar char="•"/>
            </a:pPr>
            <a:endParaRPr lang="en-US" sz="2133" dirty="0">
              <a:solidFill>
                <a:srgbClr val="000000"/>
              </a:solidFill>
            </a:endParaRPr>
          </a:p>
        </p:txBody>
      </p:sp>
    </p:spTree>
    <p:custDataLst>
      <p:tags r:id="rId1"/>
    </p:custDataLst>
    <p:extLst>
      <p:ext uri="{BB962C8B-B14F-4D97-AF65-F5344CB8AC3E}">
        <p14:creationId xmlns:p14="http://schemas.microsoft.com/office/powerpoint/2010/main" val="738454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Controllers</a:t>
            </a:r>
            <a:r>
              <a:rPr lang="en-US" dirty="0"/>
              <a:t/>
            </a:r>
            <a:br>
              <a:rPr lang="en-US" dirty="0"/>
            </a:br>
            <a:r>
              <a:rPr lang="en-US" sz="3200" dirty="0"/>
              <a:t>Core Components of ACI</a:t>
            </a:r>
          </a:p>
        </p:txBody>
      </p:sp>
      <p:sp>
        <p:nvSpPr>
          <p:cNvPr id="5" name="Content Placeholder 4">
            <a:extLst>
              <a:ext uri="{FF2B5EF4-FFF2-40B4-BE49-F238E27FC236}">
                <a16:creationId xmlns:a16="http://schemas.microsoft.com/office/drawing/2014/main" id="{05739350-0880-4944-B1D3-B2AC88A2C86B}"/>
              </a:ext>
            </a:extLst>
          </p:cNvPr>
          <p:cNvSpPr>
            <a:spLocks noGrp="1"/>
          </p:cNvSpPr>
          <p:nvPr>
            <p:ph idx="1"/>
          </p:nvPr>
        </p:nvSpPr>
        <p:spPr>
          <a:xfrm>
            <a:off x="150745" y="876030"/>
            <a:ext cx="6216804" cy="4919863"/>
          </a:xfrm>
        </p:spPr>
        <p:txBody>
          <a:bodyPr/>
          <a:lstStyle/>
          <a:p>
            <a:pPr marL="0" indent="0" algn="just"/>
            <a:r>
              <a:rPr lang="en-US" sz="1800" dirty="0">
                <a:solidFill>
                  <a:srgbClr val="000000"/>
                </a:solidFill>
              </a:rPr>
              <a:t>There are three core components of the ACI architecture:</a:t>
            </a:r>
          </a:p>
          <a:p>
            <a:pPr marL="554633" lvl="1" indent="-457189" algn="just">
              <a:buFont typeface="Wingdings" panose="05000000000000000000" pitchFamily="2" charset="2"/>
              <a:buChar char="§"/>
            </a:pPr>
            <a:r>
              <a:rPr lang="en-US" sz="1800" b="1" dirty="0">
                <a:solidFill>
                  <a:srgbClr val="000000"/>
                </a:solidFill>
              </a:rPr>
              <a:t>Application Network Profile (ANP)</a:t>
            </a:r>
            <a:r>
              <a:rPr lang="en-US" sz="1800" dirty="0">
                <a:solidFill>
                  <a:srgbClr val="000000"/>
                </a:solidFill>
              </a:rPr>
              <a:t> - An ANP is a collection of end-point groups (EPG), their connections, and the policies that define those connections. </a:t>
            </a:r>
          </a:p>
          <a:p>
            <a:pPr marL="554633" lvl="1" indent="-457189" algn="just">
              <a:buFont typeface="Wingdings" panose="05000000000000000000" pitchFamily="2" charset="2"/>
              <a:buChar char="§"/>
            </a:pPr>
            <a:r>
              <a:rPr lang="en-US" sz="1800" b="1" dirty="0">
                <a:solidFill>
                  <a:srgbClr val="000000"/>
                </a:solidFill>
              </a:rPr>
              <a:t>Application Policy Infrastructure Controller (APIC)</a:t>
            </a:r>
            <a:r>
              <a:rPr lang="en-US" sz="1800" dirty="0">
                <a:solidFill>
                  <a:srgbClr val="000000"/>
                </a:solidFill>
              </a:rPr>
              <a:t> - APIC is a centralized software controller that manages and operates a scalable ACI clustered fabric. It is designed for programmability and centralized management. It translates application policies into network programming.</a:t>
            </a:r>
          </a:p>
          <a:p>
            <a:pPr marL="554633" lvl="1" indent="-457189" algn="just">
              <a:buFont typeface="Wingdings" panose="05000000000000000000" pitchFamily="2" charset="2"/>
              <a:buChar char="§"/>
            </a:pPr>
            <a:r>
              <a:rPr lang="en-US" sz="1800" b="1" dirty="0">
                <a:solidFill>
                  <a:srgbClr val="000000"/>
                </a:solidFill>
              </a:rPr>
              <a:t>Cisco Nexus 9000 Series switches</a:t>
            </a:r>
            <a:r>
              <a:rPr lang="en-US" sz="1800" dirty="0">
                <a:solidFill>
                  <a:srgbClr val="000000"/>
                </a:solidFill>
              </a:rPr>
              <a:t> - These switches provide an application-aware switching fabric and work with an APIC to manage the virtual and physical network infrastructure.</a:t>
            </a:r>
          </a:p>
          <a:p>
            <a:pPr marL="0" indent="0" algn="just"/>
            <a:r>
              <a:rPr lang="en-US" sz="1800" dirty="0">
                <a:solidFill>
                  <a:srgbClr val="000000"/>
                </a:solidFill>
              </a:rPr>
              <a:t>The APIC is positioned between the APN and the ACI-enabled network infrastructure. The APIC translates the application requirements into a network configuration to meet those needs.</a:t>
            </a:r>
          </a:p>
          <a:p>
            <a:pPr marL="457189" indent="-457189" algn="just">
              <a:buFont typeface="Arial" panose="020B0604020202020204" pitchFamily="34" charset="0"/>
              <a:buChar char="•"/>
            </a:pPr>
            <a:endParaRPr lang="en-US" sz="1800" dirty="0">
              <a:solidFill>
                <a:srgbClr val="000000"/>
              </a:solidFill>
            </a:endParaRPr>
          </a:p>
        </p:txBody>
      </p:sp>
      <p:pic>
        <p:nvPicPr>
          <p:cNvPr id="4" name="Content Placeholder 6">
            <a:extLst>
              <a:ext uri="{FF2B5EF4-FFF2-40B4-BE49-F238E27FC236}">
                <a16:creationId xmlns:a16="http://schemas.microsoft.com/office/drawing/2014/main" id="{0C2641D2-F026-B047-B703-36EDF3EEFB64}"/>
              </a:ext>
            </a:extLst>
          </p:cNvPr>
          <p:cNvPicPr>
            <a:picLocks noChangeAspect="1"/>
          </p:cNvPicPr>
          <p:nvPr/>
        </p:nvPicPr>
        <p:blipFill>
          <a:blip r:embed="rId4"/>
          <a:stretch>
            <a:fillRect/>
          </a:stretch>
        </p:blipFill>
        <p:spPr>
          <a:xfrm>
            <a:off x="6413521" y="1169324"/>
            <a:ext cx="5597940" cy="3884815"/>
          </a:xfrm>
          <a:prstGeom prst="rect">
            <a:avLst/>
          </a:prstGeom>
        </p:spPr>
      </p:pic>
    </p:spTree>
    <p:custDataLst>
      <p:tags r:id="rId1"/>
    </p:custDataLst>
    <p:extLst>
      <p:ext uri="{BB962C8B-B14F-4D97-AF65-F5344CB8AC3E}">
        <p14:creationId xmlns:p14="http://schemas.microsoft.com/office/powerpoint/2010/main" val="1198510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Controllers</a:t>
            </a:r>
            <a:r>
              <a:rPr lang="en-US" dirty="0"/>
              <a:t/>
            </a:r>
            <a:br>
              <a:rPr lang="en-US" dirty="0"/>
            </a:br>
            <a:r>
              <a:rPr lang="en-US" sz="3200" dirty="0"/>
              <a:t>Spine-Leaf Topology</a:t>
            </a:r>
          </a:p>
        </p:txBody>
      </p:sp>
      <p:sp>
        <p:nvSpPr>
          <p:cNvPr id="4" name="Content Placeholder 3">
            <a:extLst>
              <a:ext uri="{FF2B5EF4-FFF2-40B4-BE49-F238E27FC236}">
                <a16:creationId xmlns:a16="http://schemas.microsoft.com/office/drawing/2014/main" id="{DC1291EC-E56A-0E4B-BB0E-808FBBE00672}"/>
              </a:ext>
            </a:extLst>
          </p:cNvPr>
          <p:cNvSpPr>
            <a:spLocks noGrp="1"/>
          </p:cNvSpPr>
          <p:nvPr>
            <p:ph idx="1"/>
          </p:nvPr>
        </p:nvSpPr>
        <p:spPr>
          <a:xfrm>
            <a:off x="415636" y="975783"/>
            <a:ext cx="5891091" cy="4919863"/>
          </a:xfrm>
        </p:spPr>
        <p:txBody>
          <a:bodyPr/>
          <a:lstStyle/>
          <a:p>
            <a:pPr marL="457189" indent="-457189" algn="just">
              <a:buFont typeface="Wingdings" panose="05000000000000000000" pitchFamily="2" charset="2"/>
              <a:buChar char="§"/>
            </a:pPr>
            <a:r>
              <a:rPr lang="en-US" sz="2133" dirty="0">
                <a:solidFill>
                  <a:srgbClr val="000000"/>
                </a:solidFill>
              </a:rPr>
              <a:t>The Cisco ACI fabric is composed of the APIC and the Cisco Nexus 9000 series switches using two-tier spine-leaf topology, as shown in the figure. The leaf switches attach to the spines, but they never attach to each other. Similarly, the spine switches only attach to the leaf and core switches (not shown). In this two-tier topology, everything is one hop from everything else.</a:t>
            </a:r>
          </a:p>
          <a:p>
            <a:pPr marL="457189" indent="-457189" algn="just">
              <a:buFont typeface="Wingdings" panose="05000000000000000000" pitchFamily="2" charset="2"/>
              <a:buChar char="§"/>
            </a:pPr>
            <a:r>
              <a:rPr lang="en-US" sz="2133" dirty="0">
                <a:solidFill>
                  <a:srgbClr val="000000"/>
                </a:solidFill>
              </a:rPr>
              <a:t>When compared to SDN, the APIC controller does not manipulate the data path directly. Instead, the APIC centralizes the policy definition and programs the leaf switches to forward traffic based on the defined policies.</a:t>
            </a:r>
          </a:p>
          <a:p>
            <a:pPr marL="457189" indent="-457189" algn="just">
              <a:buFont typeface="Wingdings" panose="05000000000000000000" pitchFamily="2" charset="2"/>
              <a:buChar char="§"/>
            </a:pPr>
            <a:endParaRPr lang="en-US" sz="2133" dirty="0">
              <a:solidFill>
                <a:srgbClr val="000000"/>
              </a:solidFill>
            </a:endParaRPr>
          </a:p>
        </p:txBody>
      </p:sp>
      <p:pic>
        <p:nvPicPr>
          <p:cNvPr id="6" name="Picture 5">
            <a:extLst>
              <a:ext uri="{FF2B5EF4-FFF2-40B4-BE49-F238E27FC236}">
                <a16:creationId xmlns:a16="http://schemas.microsoft.com/office/drawing/2014/main" id="{66447B1F-EE36-E14C-8E0B-63305268C443}"/>
              </a:ext>
            </a:extLst>
          </p:cNvPr>
          <p:cNvPicPr>
            <a:picLocks noChangeAspect="1"/>
          </p:cNvPicPr>
          <p:nvPr/>
        </p:nvPicPr>
        <p:blipFill>
          <a:blip r:embed="rId4"/>
          <a:stretch>
            <a:fillRect/>
          </a:stretch>
        </p:blipFill>
        <p:spPr>
          <a:xfrm>
            <a:off x="6306728" y="1918640"/>
            <a:ext cx="5567865" cy="3671688"/>
          </a:xfrm>
          <a:prstGeom prst="rect">
            <a:avLst/>
          </a:prstGeom>
        </p:spPr>
      </p:pic>
    </p:spTree>
    <p:custDataLst>
      <p:tags r:id="rId1"/>
    </p:custDataLst>
    <p:extLst>
      <p:ext uri="{BB962C8B-B14F-4D97-AF65-F5344CB8AC3E}">
        <p14:creationId xmlns:p14="http://schemas.microsoft.com/office/powerpoint/2010/main" val="1457422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Controllers</a:t>
            </a:r>
            <a:r>
              <a:rPr lang="en-US" dirty="0"/>
              <a:t/>
            </a:r>
            <a:br>
              <a:rPr lang="en-US" dirty="0"/>
            </a:br>
            <a:r>
              <a:rPr lang="en-US" sz="3200" dirty="0"/>
              <a:t>SDN Types</a:t>
            </a:r>
          </a:p>
        </p:txBody>
      </p:sp>
      <p:sp>
        <p:nvSpPr>
          <p:cNvPr id="5" name="Content Placeholder 4">
            <a:extLst>
              <a:ext uri="{FF2B5EF4-FFF2-40B4-BE49-F238E27FC236}">
                <a16:creationId xmlns:a16="http://schemas.microsoft.com/office/drawing/2014/main" id="{0CAB5196-2FBB-0E49-93B8-E19637C84583}"/>
              </a:ext>
            </a:extLst>
          </p:cNvPr>
          <p:cNvSpPr>
            <a:spLocks noGrp="1"/>
          </p:cNvSpPr>
          <p:nvPr>
            <p:ph idx="1"/>
          </p:nvPr>
        </p:nvSpPr>
        <p:spPr>
          <a:xfrm>
            <a:off x="206163" y="931449"/>
            <a:ext cx="7164455" cy="1709544"/>
          </a:xfrm>
        </p:spPr>
        <p:txBody>
          <a:bodyPr/>
          <a:lstStyle/>
          <a:p>
            <a:pPr marL="0" indent="0" algn="just"/>
            <a:r>
              <a:rPr lang="en-US" sz="2133" dirty="0">
                <a:solidFill>
                  <a:srgbClr val="000000"/>
                </a:solidFill>
              </a:rPr>
              <a:t>The Cisco Application Policy Infrastructure Controller - Enterprise Module (APIC-EM) extends ACI aimed at enterprise and campus deployments. To better understand APIC-EM, it is helpful to take a broader look at the three types of SDN:</a:t>
            </a:r>
          </a:p>
          <a:p>
            <a:pPr marL="457189" indent="-457189" algn="just">
              <a:buFont typeface="Wingdings" panose="05000000000000000000" pitchFamily="2" charset="2"/>
              <a:buChar char="§"/>
            </a:pPr>
            <a:r>
              <a:rPr lang="en-US" sz="2133" b="1" dirty="0">
                <a:solidFill>
                  <a:srgbClr val="000000"/>
                </a:solidFill>
              </a:rPr>
              <a:t>Device-based SDN: </a:t>
            </a:r>
            <a:r>
              <a:rPr lang="en-US" sz="2133" dirty="0">
                <a:solidFill>
                  <a:srgbClr val="000000"/>
                </a:solidFill>
              </a:rPr>
              <a:t>Devices are programmable by applications running on the device itself or on a server in the network, as shown in the </a:t>
            </a:r>
            <a:r>
              <a:rPr lang="en-US" sz="2133" dirty="0" smtClean="0">
                <a:solidFill>
                  <a:srgbClr val="000000"/>
                </a:solidFill>
              </a:rPr>
              <a:t>figure.</a:t>
            </a:r>
          </a:p>
          <a:p>
            <a:pPr marL="457189" indent="-457189" algn="just">
              <a:buFont typeface="Wingdings" panose="05000000000000000000" pitchFamily="2" charset="2"/>
              <a:buChar char="§"/>
            </a:pPr>
            <a:r>
              <a:rPr lang="en-US" sz="2133" b="1" dirty="0" smtClean="0">
                <a:solidFill>
                  <a:srgbClr val="000000"/>
                </a:solidFill>
              </a:rPr>
              <a:t>Controller-based </a:t>
            </a:r>
            <a:r>
              <a:rPr lang="en-US" sz="2133" b="1" dirty="0">
                <a:solidFill>
                  <a:srgbClr val="000000"/>
                </a:solidFill>
              </a:rPr>
              <a:t>SDN: </a:t>
            </a:r>
            <a:r>
              <a:rPr lang="en-US" sz="2133" dirty="0">
                <a:solidFill>
                  <a:srgbClr val="000000"/>
                </a:solidFill>
              </a:rPr>
              <a:t>Uses a centralized controller that has knowledge of all devices in the network, as shown in the figure. The applications can interface with the controller responsible for managing devices and manipulating traffic flows throughout the network. The Cisco Open SDN Controller is a commercial distribution of OpenDaylight.</a:t>
            </a:r>
          </a:p>
          <a:p>
            <a:pPr marL="342900" indent="-342900" algn="just">
              <a:buFont typeface="Wingdings" panose="05000000000000000000" pitchFamily="2" charset="2"/>
              <a:buChar char="§"/>
            </a:pPr>
            <a:endParaRPr lang="en-US" sz="2133" dirty="0">
              <a:solidFill>
                <a:srgbClr val="000000"/>
              </a:solidFill>
            </a:endParaRPr>
          </a:p>
          <a:p>
            <a:pPr marL="457189" indent="-457189" algn="just">
              <a:buFont typeface="Wingdings" panose="05000000000000000000" pitchFamily="2" charset="2"/>
              <a:buChar char="§"/>
            </a:pPr>
            <a:endParaRPr lang="en-US" sz="2133" dirty="0">
              <a:solidFill>
                <a:srgbClr val="000000"/>
              </a:solidFill>
            </a:endParaRPr>
          </a:p>
          <a:p>
            <a:pPr marL="457189" indent="-457189" algn="just">
              <a:buFont typeface="Arial" panose="020B0604020202020204" pitchFamily="34" charset="0"/>
              <a:buChar char="•"/>
            </a:pPr>
            <a:endParaRPr lang="en-US" sz="2133" dirty="0">
              <a:solidFill>
                <a:srgbClr val="000000"/>
              </a:solidFill>
            </a:endParaRPr>
          </a:p>
        </p:txBody>
      </p:sp>
      <p:pic>
        <p:nvPicPr>
          <p:cNvPr id="8" name="Picture 7">
            <a:extLst>
              <a:ext uri="{FF2B5EF4-FFF2-40B4-BE49-F238E27FC236}">
                <a16:creationId xmlns:a16="http://schemas.microsoft.com/office/drawing/2014/main" id="{7C6BC8BC-F35F-6E40-B981-C5E8E05AC342}"/>
              </a:ext>
            </a:extLst>
          </p:cNvPr>
          <p:cNvPicPr>
            <a:picLocks noChangeAspect="1"/>
          </p:cNvPicPr>
          <p:nvPr/>
        </p:nvPicPr>
        <p:blipFill>
          <a:blip r:embed="rId4"/>
          <a:stretch>
            <a:fillRect/>
          </a:stretch>
        </p:blipFill>
        <p:spPr>
          <a:xfrm>
            <a:off x="8450177" y="659477"/>
            <a:ext cx="3190351" cy="2076659"/>
          </a:xfrm>
          <a:prstGeom prst="rect">
            <a:avLst/>
          </a:prstGeom>
        </p:spPr>
      </p:pic>
      <p:pic>
        <p:nvPicPr>
          <p:cNvPr id="6" name="Picture 5">
            <a:extLst>
              <a:ext uri="{FF2B5EF4-FFF2-40B4-BE49-F238E27FC236}">
                <a16:creationId xmlns:a16="http://schemas.microsoft.com/office/drawing/2014/main" id="{3522ED5B-E959-B644-B3A3-A06AC1023DFD}"/>
              </a:ext>
            </a:extLst>
          </p:cNvPr>
          <p:cNvPicPr>
            <a:picLocks noChangeAspect="1"/>
          </p:cNvPicPr>
          <p:nvPr/>
        </p:nvPicPr>
        <p:blipFill>
          <a:blip r:embed="rId5"/>
          <a:stretch>
            <a:fillRect/>
          </a:stretch>
        </p:blipFill>
        <p:spPr>
          <a:xfrm>
            <a:off x="8789324" y="3433587"/>
            <a:ext cx="2677919" cy="2200237"/>
          </a:xfrm>
          <a:prstGeom prst="rect">
            <a:avLst/>
          </a:prstGeom>
        </p:spPr>
      </p:pic>
    </p:spTree>
    <p:custDataLst>
      <p:tags r:id="rId1"/>
    </p:custDataLst>
    <p:extLst>
      <p:ext uri="{BB962C8B-B14F-4D97-AF65-F5344CB8AC3E}">
        <p14:creationId xmlns:p14="http://schemas.microsoft.com/office/powerpoint/2010/main" val="2341008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Controllers</a:t>
            </a:r>
            <a:r>
              <a:rPr lang="en-US" dirty="0"/>
              <a:t/>
            </a:r>
            <a:br>
              <a:rPr lang="en-US" dirty="0"/>
            </a:br>
            <a:r>
              <a:rPr lang="en-US" sz="3200" dirty="0"/>
              <a:t>SDN Types (Cont.)</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32884" y="975783"/>
            <a:ext cx="5252392" cy="4919863"/>
          </a:xfrm>
        </p:spPr>
        <p:txBody>
          <a:bodyPr/>
          <a:lstStyle/>
          <a:p>
            <a:pPr marL="0" indent="0" algn="just"/>
            <a:r>
              <a:rPr lang="en-US" sz="2133" b="1" dirty="0">
                <a:solidFill>
                  <a:srgbClr val="000000"/>
                </a:solidFill>
              </a:rPr>
              <a:t>Policy-based SDN: </a:t>
            </a:r>
            <a:r>
              <a:rPr lang="en-US" sz="2133" dirty="0">
                <a:solidFill>
                  <a:srgbClr val="000000"/>
                </a:solidFill>
              </a:rPr>
              <a:t>Similar to controller-based SDN where a centralized controller has a view of all devices in the network, as shown in the figure. Policy-based SDN includes an additional Policy layer that operates at a higher level of abstraction. It uses built-in applications that automate advanced configuration tasks via a guided workflow and user-friendly GUI. No programming skills are required. Cisco APIC-EM is an example of this type of SDN.</a:t>
            </a:r>
          </a:p>
          <a:p>
            <a:pPr marL="0" indent="0" algn="just"/>
            <a:endParaRPr lang="en-US" sz="2133" dirty="0">
              <a:solidFill>
                <a:srgbClr val="000000"/>
              </a:solidFill>
            </a:endParaRPr>
          </a:p>
        </p:txBody>
      </p:sp>
      <p:pic>
        <p:nvPicPr>
          <p:cNvPr id="8" name="Picture 7">
            <a:extLst>
              <a:ext uri="{FF2B5EF4-FFF2-40B4-BE49-F238E27FC236}">
                <a16:creationId xmlns:a16="http://schemas.microsoft.com/office/drawing/2014/main" id="{3C673F54-7669-6A48-8C9B-49DB1C46A6DE}"/>
              </a:ext>
            </a:extLst>
          </p:cNvPr>
          <p:cNvPicPr>
            <a:picLocks noChangeAspect="1"/>
          </p:cNvPicPr>
          <p:nvPr/>
        </p:nvPicPr>
        <p:blipFill>
          <a:blip r:embed="rId4"/>
          <a:stretch>
            <a:fillRect/>
          </a:stretch>
        </p:blipFill>
        <p:spPr>
          <a:xfrm>
            <a:off x="6640081" y="843954"/>
            <a:ext cx="4820591" cy="4493993"/>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10020" y="1670086"/>
            <a:ext cx="5343682" cy="3139321"/>
          </a:xfrm>
          <a:prstGeom prst="rect">
            <a:avLst/>
          </a:prstGeom>
        </p:spPr>
        <p:txBody>
          <a:bodyPr wrap="square">
            <a:spAutoFit/>
          </a:bodyPr>
          <a:lstStyle/>
          <a:p>
            <a:pPr marL="285750" indent="-285750" algn="just">
              <a:spcBef>
                <a:spcPts val="0"/>
              </a:spcBef>
              <a:spcAft>
                <a:spcPts val="0"/>
              </a:spcAft>
              <a:buFont typeface="Wingdings" panose="05000000000000000000" pitchFamily="2" charset="2"/>
              <a:buChar char="ü"/>
            </a:pPr>
            <a:r>
              <a:rPr lang="en-US" dirty="0"/>
              <a:t>Virtualization reduces costs because less equipment is required, less energy is consumed, and less space is required. It provides for easier prototyping, faster server provisioning, increased server uptime, improved disaster recovery, and legacy support. </a:t>
            </a:r>
          </a:p>
          <a:p>
            <a:pPr marL="285750" indent="-285750" algn="just">
              <a:spcBef>
                <a:spcPts val="0"/>
              </a:spcBef>
              <a:spcAft>
                <a:spcPts val="0"/>
              </a:spcAft>
              <a:buFont typeface="Wingdings" panose="05000000000000000000" pitchFamily="2" charset="2"/>
              <a:buChar char="ü"/>
            </a:pPr>
            <a:r>
              <a:rPr lang="en-US" dirty="0"/>
              <a:t>With Type 1 hypervisors, the hypervisor is installed directly on the server or networking hardware. A Type 2 hypervisor is software that creates and runs VM instances. It can be installed on top of the OS or can be installed between the firmware and the OS. </a:t>
            </a:r>
          </a:p>
          <a:p>
            <a:pPr algn="just">
              <a:spcBef>
                <a:spcPts val="0"/>
              </a:spcBef>
              <a:spcAft>
                <a:spcPts val="0"/>
              </a:spcAft>
            </a:pPr>
            <a:endParaRPr lang="en-US"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297889" y="1470580"/>
            <a:ext cx="5537646" cy="3970318"/>
          </a:xfrm>
          <a:prstGeom prst="rect">
            <a:avLst/>
          </a:prstGeom>
        </p:spPr>
        <p:txBody>
          <a:bodyPr wrap="square">
            <a:spAutoFit/>
          </a:bodyPr>
          <a:lstStyle/>
          <a:p>
            <a:pPr algn="just">
              <a:spcBef>
                <a:spcPts val="0"/>
              </a:spcBef>
              <a:spcAft>
                <a:spcPts val="0"/>
              </a:spcAft>
            </a:pPr>
            <a:r>
              <a:rPr lang="en-US" b="1" dirty="0" smtClean="0">
                <a:solidFill>
                  <a:schemeClr val="bg1"/>
                </a:solidFill>
              </a:rPr>
              <a:t>SUMMARY</a:t>
            </a:r>
          </a:p>
          <a:p>
            <a:pPr marL="285750" indent="-285750" algn="just">
              <a:spcBef>
                <a:spcPts val="0"/>
              </a:spcBef>
              <a:spcAft>
                <a:spcPts val="0"/>
              </a:spcAft>
              <a:buFont typeface="Wingdings" panose="05000000000000000000" pitchFamily="2" charset="2"/>
              <a:buChar char="ü"/>
            </a:pPr>
            <a:r>
              <a:rPr lang="en-US" dirty="0">
                <a:solidFill>
                  <a:schemeClr val="bg1"/>
                </a:solidFill>
              </a:rPr>
              <a:t>Cloud computing involves large numbers of computers connected through a network that can be physically located anywhere. Cloud computing can reduce operational costs by using resources more efficiently. </a:t>
            </a:r>
          </a:p>
          <a:p>
            <a:pPr marL="285750" indent="-285750" algn="just">
              <a:spcBef>
                <a:spcPts val="0"/>
              </a:spcBef>
              <a:spcAft>
                <a:spcPts val="0"/>
              </a:spcAft>
              <a:buFont typeface="Wingdings" panose="05000000000000000000" pitchFamily="2" charset="2"/>
              <a:buChar char="ü"/>
            </a:pPr>
            <a:r>
              <a:rPr lang="en-US" dirty="0">
                <a:solidFill>
                  <a:schemeClr val="bg1"/>
                </a:solidFill>
              </a:rPr>
              <a:t>The three main cloud computing services defined by the National Institute of Standards and Technology (NIST) are Software as a Service (SaaS), Platform as a Service (PaaS), and Infrastructure as a Service (IaaS). </a:t>
            </a:r>
          </a:p>
          <a:p>
            <a:pPr marL="285750" indent="-285750" algn="just">
              <a:spcBef>
                <a:spcPts val="0"/>
              </a:spcBef>
              <a:spcAft>
                <a:spcPts val="0"/>
              </a:spcAft>
              <a:buFont typeface="Wingdings" panose="05000000000000000000" pitchFamily="2" charset="2"/>
              <a:buChar char="ü"/>
            </a:pPr>
            <a:r>
              <a:rPr lang="en-US" dirty="0">
                <a:solidFill>
                  <a:schemeClr val="bg1"/>
                </a:solidFill>
              </a:rPr>
              <a:t>The four types of clouds are public, private, hybrid, and community. </a:t>
            </a:r>
          </a:p>
          <a:p>
            <a:pPr marL="285750" indent="-285750" algn="just">
              <a:spcBef>
                <a:spcPts val="0"/>
              </a:spcBef>
              <a:spcAft>
                <a:spcPts val="0"/>
              </a:spcAft>
              <a:buFont typeface="Wingdings" panose="05000000000000000000" pitchFamily="2" charset="2"/>
              <a:buChar char="ü"/>
            </a:pPr>
            <a:r>
              <a:rPr lang="en-US" dirty="0">
                <a:solidFill>
                  <a:schemeClr val="bg1"/>
                </a:solidFill>
              </a:rPr>
              <a:t>Virtualization is the foundation of cloud computing. Virtualization separates the operating system (OS) from the hardware. </a:t>
            </a:r>
          </a:p>
        </p:txBody>
      </p:sp>
    </p:spTree>
    <p:extLst>
      <p:ext uri="{BB962C8B-B14F-4D97-AF65-F5344CB8AC3E}">
        <p14:creationId xmlns:p14="http://schemas.microsoft.com/office/powerpoint/2010/main" val="15789299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10020" y="1670086"/>
            <a:ext cx="5343682" cy="2308324"/>
          </a:xfrm>
          <a:prstGeom prst="rect">
            <a:avLst/>
          </a:prstGeom>
        </p:spPr>
        <p:txBody>
          <a:bodyPr wrap="square">
            <a:spAutoFit/>
          </a:bodyPr>
          <a:lstStyle/>
          <a:p>
            <a:pPr marL="285750" indent="-285750" algn="just">
              <a:spcBef>
                <a:spcPts val="0"/>
              </a:spcBef>
              <a:spcAft>
                <a:spcPts val="0"/>
              </a:spcAft>
              <a:buFont typeface="Wingdings" panose="05000000000000000000" pitchFamily="2" charset="2"/>
              <a:buChar char="ü"/>
            </a:pPr>
            <a:r>
              <a:rPr lang="en-US" dirty="0" smtClean="0"/>
              <a:t>Two </a:t>
            </a:r>
            <a:r>
              <a:rPr lang="en-US" dirty="0"/>
              <a:t>major network architectures have been developed to support network virtualization: Software-Defined Networking (SDN) and Cisco Application Centric Infrastructure (ACI).</a:t>
            </a:r>
          </a:p>
          <a:p>
            <a:pPr marL="285750" indent="-285750" algn="just">
              <a:spcBef>
                <a:spcPts val="0"/>
              </a:spcBef>
              <a:spcAft>
                <a:spcPts val="0"/>
              </a:spcAft>
              <a:buFont typeface="Wingdings" panose="05000000000000000000" pitchFamily="2" charset="2"/>
              <a:buChar char="ü"/>
            </a:pPr>
            <a:r>
              <a:rPr lang="en-US" dirty="0"/>
              <a:t>Components of SDN may include OpenFlow, OpenStack, and other components. </a:t>
            </a:r>
          </a:p>
          <a:p>
            <a:pPr marL="285750" indent="-285750" algn="just">
              <a:spcBef>
                <a:spcPts val="0"/>
              </a:spcBef>
              <a:spcAft>
                <a:spcPts val="0"/>
              </a:spcAft>
              <a:buFont typeface="Wingdings" panose="05000000000000000000" pitchFamily="2" charset="2"/>
              <a:buChar char="ü"/>
            </a:pPr>
            <a:endParaRPr lang="en-US" dirty="0"/>
          </a:p>
          <a:p>
            <a:pPr marL="285750" indent="-285750" algn="just">
              <a:spcBef>
                <a:spcPts val="0"/>
              </a:spcBef>
              <a:spcAft>
                <a:spcPts val="0"/>
              </a:spcAft>
              <a:buFont typeface="Wingdings" panose="05000000000000000000" pitchFamily="2" charset="2"/>
              <a:buChar char="ü"/>
            </a:pPr>
            <a:endParaRPr lang="en-US"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297889" y="1470580"/>
            <a:ext cx="5537646" cy="3970318"/>
          </a:xfrm>
          <a:prstGeom prst="rect">
            <a:avLst/>
          </a:prstGeom>
        </p:spPr>
        <p:txBody>
          <a:bodyPr wrap="square">
            <a:spAutoFit/>
          </a:bodyPr>
          <a:lstStyle/>
          <a:p>
            <a:pPr algn="just">
              <a:spcBef>
                <a:spcPts val="0"/>
              </a:spcBef>
              <a:spcAft>
                <a:spcPts val="0"/>
              </a:spcAft>
            </a:pPr>
            <a:r>
              <a:rPr lang="en-US" b="1" dirty="0" smtClean="0">
                <a:solidFill>
                  <a:schemeClr val="bg1"/>
                </a:solidFill>
              </a:rPr>
              <a:t>SUMMARY</a:t>
            </a:r>
          </a:p>
          <a:p>
            <a:pPr marL="285750" indent="-285750" algn="just">
              <a:spcBef>
                <a:spcPts val="0"/>
              </a:spcBef>
              <a:spcAft>
                <a:spcPts val="0"/>
              </a:spcAft>
              <a:buFont typeface="Wingdings" panose="05000000000000000000" pitchFamily="2" charset="2"/>
              <a:buChar char="ü"/>
            </a:pPr>
            <a:r>
              <a:rPr lang="en-US" dirty="0" smtClean="0">
                <a:solidFill>
                  <a:schemeClr val="bg1"/>
                </a:solidFill>
              </a:rPr>
              <a:t>Type </a:t>
            </a:r>
            <a:r>
              <a:rPr lang="en-US" dirty="0">
                <a:solidFill>
                  <a:schemeClr val="bg1"/>
                </a:solidFill>
              </a:rPr>
              <a:t>1 hypervisors are also called the “bare metal” approach because the hypervisor is installed directly on the hardware. </a:t>
            </a:r>
            <a:r>
              <a:rPr lang="en-US" dirty="0">
                <a:solidFill>
                  <a:schemeClr val="bg1"/>
                </a:solidFill>
              </a:rPr>
              <a:t>Type 1 hypervisors have direct access to the hardware resources and are more efficient than hosted architectures. They improve scalability, performance, and robustness. </a:t>
            </a:r>
          </a:p>
          <a:p>
            <a:pPr marL="285750" indent="-285750" algn="just">
              <a:spcBef>
                <a:spcPts val="0"/>
              </a:spcBef>
              <a:spcAft>
                <a:spcPts val="0"/>
              </a:spcAft>
              <a:buFont typeface="Wingdings" panose="05000000000000000000" pitchFamily="2" charset="2"/>
              <a:buChar char="ü"/>
            </a:pPr>
            <a:r>
              <a:rPr lang="en-US" dirty="0">
                <a:solidFill>
                  <a:schemeClr val="bg1"/>
                </a:solidFill>
              </a:rPr>
              <a:t>Type 1 hypervisors require a “management console” to manage the hypervisor. </a:t>
            </a:r>
          </a:p>
          <a:p>
            <a:pPr marL="285750" indent="-285750" algn="just">
              <a:spcBef>
                <a:spcPts val="0"/>
              </a:spcBef>
              <a:spcAft>
                <a:spcPts val="0"/>
              </a:spcAft>
              <a:buFont typeface="Wingdings" panose="05000000000000000000" pitchFamily="2" charset="2"/>
              <a:buChar char="ü"/>
            </a:pPr>
            <a:r>
              <a:rPr lang="en-US" dirty="0">
                <a:solidFill>
                  <a:schemeClr val="bg1"/>
                </a:solidFill>
              </a:rPr>
              <a:t>Server virtualization hides server resources, such as the number and identity of physical servers, processors, and OSs from server users. </a:t>
            </a:r>
            <a:r>
              <a:rPr lang="en-US" dirty="0">
                <a:solidFill>
                  <a:schemeClr val="bg1"/>
                </a:solidFill>
              </a:rPr>
              <a:t>This practice can create problems if the data center is using traditional network architectures. </a:t>
            </a:r>
          </a:p>
        </p:txBody>
      </p:sp>
    </p:spTree>
    <p:extLst>
      <p:ext uri="{BB962C8B-B14F-4D97-AF65-F5344CB8AC3E}">
        <p14:creationId xmlns:p14="http://schemas.microsoft.com/office/powerpoint/2010/main" val="358955568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381</TotalTime>
  <Words>3797</Words>
  <Application>Microsoft Office PowerPoint</Application>
  <PresentationFormat>Widescreen</PresentationFormat>
  <Paragraphs>265</Paragraphs>
  <Slides>30</Slides>
  <Notes>21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30</vt:i4>
      </vt:variant>
    </vt:vector>
  </HeadingPairs>
  <TitlesOfParts>
    <vt:vector size="40" baseType="lpstr">
      <vt:lpstr>Arial</vt:lpstr>
      <vt:lpstr>Calibri</vt:lpstr>
      <vt:lpstr>Calibri Light</vt:lpstr>
      <vt:lpstr>CiscoSans ExtraLight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Why Cloud?</vt:lpstr>
      <vt:lpstr>Cloud Models</vt:lpstr>
      <vt:lpstr>Cloud Vs Data Center</vt:lpstr>
      <vt:lpstr>Virtualization Cloud Computing and Virtualization</vt:lpstr>
      <vt:lpstr>Virtualization Dedicated Servers</vt:lpstr>
      <vt:lpstr>Virtualization Server Virtualization</vt:lpstr>
      <vt:lpstr>Virtualization Advantages of Virtualization</vt:lpstr>
      <vt:lpstr>Virtualization Abstraction Layers</vt:lpstr>
      <vt:lpstr>Virtualization Type 1 &amp; 2 Hypervisors</vt:lpstr>
      <vt:lpstr>Virtual Network Infrastructure Installing a VM on a Hypervisor</vt:lpstr>
      <vt:lpstr>Virtual Network Infrastructure The Complexity of Network Virtualization</vt:lpstr>
      <vt:lpstr>Virtual Network Infrastructure The Complexity of Network Virtualization (Cont.)</vt:lpstr>
      <vt:lpstr>Software-Defined Networking Control Plane and Data Plane</vt:lpstr>
      <vt:lpstr>Software-Defined Networking Control Plane and Data Plane (Cont.)</vt:lpstr>
      <vt:lpstr>Software-Defined Networking Control Plane and Data Plane (Cont.)</vt:lpstr>
      <vt:lpstr>Software-Defined Networking Network Virtualization Technologies</vt:lpstr>
      <vt:lpstr>Software-Defined Networking Network Virtualization Technologies (Cont.)</vt:lpstr>
      <vt:lpstr>Software-Defined Networking Traditional and SDN Architectures</vt:lpstr>
      <vt:lpstr>Controllers SDN Controller and Operations</vt:lpstr>
      <vt:lpstr>Controllers SDN Controller and Operations (Cont.)</vt:lpstr>
      <vt:lpstr>Controllers Core Components of ACI</vt:lpstr>
      <vt:lpstr>Controllers Spine-Leaf Topology</vt:lpstr>
      <vt:lpstr>Controllers SDN Types</vt:lpstr>
      <vt:lpstr>Controllers SDN Types (Cont.)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44</cp:revision>
  <dcterms:created xsi:type="dcterms:W3CDTF">2021-03-05T06:07:01Z</dcterms:created>
  <dcterms:modified xsi:type="dcterms:W3CDTF">2021-03-20T18:17:48Z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