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92" r:id="rId3"/>
    <p:sldId id="293" r:id="rId4"/>
    <p:sldId id="294" r:id="rId5"/>
    <p:sldId id="295" r:id="rId6"/>
    <p:sldId id="296" r:id="rId7"/>
    <p:sldId id="297" r:id="rId8"/>
    <p:sldId id="326" r:id="rId9"/>
    <p:sldId id="299" r:id="rId10"/>
    <p:sldId id="300" r:id="rId11"/>
    <p:sldId id="303" r:id="rId12"/>
    <p:sldId id="304" r:id="rId13"/>
    <p:sldId id="305" r:id="rId14"/>
    <p:sldId id="306" r:id="rId15"/>
    <p:sldId id="307" r:id="rId16"/>
    <p:sldId id="308" r:id="rId17"/>
    <p:sldId id="309" r:id="rId18"/>
    <p:sldId id="311" r:id="rId19"/>
    <p:sldId id="328" r:id="rId20"/>
    <p:sldId id="312" r:id="rId21"/>
    <p:sldId id="327" r:id="rId22"/>
    <p:sldId id="321" r:id="rId23"/>
    <p:sldId id="313" r:id="rId24"/>
    <p:sldId id="314" r:id="rId25"/>
    <p:sldId id="315" r:id="rId26"/>
    <p:sldId id="316" r:id="rId27"/>
    <p:sldId id="325" r:id="rId28"/>
    <p:sldId id="280" r:id="rId29"/>
    <p:sldId id="281" r:id="rId30"/>
    <p:sldId id="282" r:id="rId31"/>
    <p:sldId id="322" r:id="rId32"/>
    <p:sldId id="283" r:id="rId33"/>
    <p:sldId id="284" r:id="rId34"/>
    <p:sldId id="285" r:id="rId35"/>
    <p:sldId id="286" r:id="rId36"/>
    <p:sldId id="287" r:id="rId37"/>
    <p:sldId id="288" r:id="rId38"/>
    <p:sldId id="289" r:id="rId39"/>
    <p:sldId id="290" r:id="rId40"/>
    <p:sldId id="323" r:id="rId41"/>
    <p:sldId id="269" r:id="rId4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44" autoAdjust="0"/>
    <p:restoredTop sz="64586" autoAdjust="0"/>
  </p:normalViewPr>
  <p:slideViewPr>
    <p:cSldViewPr>
      <p:cViewPr varScale="1">
        <p:scale>
          <a:sx n="56" d="100"/>
          <a:sy n="56" d="100"/>
        </p:scale>
        <p:origin x="2028" y="6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60B3053-35E1-46A8-ABF6-D1CF43E0A1A5}" type="datetimeFigureOut">
              <a:rPr lang="en-US" smtClean="0"/>
              <a:t>2/14/2017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034CE2-BE66-4521-B9BB-8E61FEB143F4}" type="slidenum">
              <a:rPr lang="en-US" smtClean="0"/>
              <a:t>‹#›</a:t>
            </a:fld>
            <a:endParaRPr lang="en-US"/>
          </a:p>
        </p:txBody>
      </p:sp>
    </p:spTree>
    <p:extLst>
      <p:ext uri="{BB962C8B-B14F-4D97-AF65-F5344CB8AC3E}">
        <p14:creationId xmlns:p14="http://schemas.microsoft.com/office/powerpoint/2010/main" val="28654264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27"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2228"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29"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2230" name="Rectangle 6"/>
          <p:cNvSpPr>
            <a:spLocks noGrp="1" noRot="1" noChangeAspect="1" noChangeArrowheads="1" noTextEdit="1"/>
          </p:cNvSpPr>
          <p:nvPr>
            <p:ph type="sldImg"/>
          </p:nvPr>
        </p:nvSpPr>
        <p:spPr>
          <a:xfrm>
            <a:off x="1150938" y="692150"/>
            <a:ext cx="4556125" cy="3416300"/>
          </a:xfrm>
          <a:ln cap="flat"/>
        </p:spPr>
      </p:sp>
      <p:sp>
        <p:nvSpPr>
          <p:cNvPr id="52231"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Tree>
    <p:extLst>
      <p:ext uri="{BB962C8B-B14F-4D97-AF65-F5344CB8AC3E}">
        <p14:creationId xmlns:p14="http://schemas.microsoft.com/office/powerpoint/2010/main" val="2303412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1"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3252"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3"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3254" name="Rectangle 6"/>
          <p:cNvSpPr>
            <a:spLocks noGrp="1" noRot="1" noChangeAspect="1" noChangeArrowheads="1" noTextEdit="1"/>
          </p:cNvSpPr>
          <p:nvPr>
            <p:ph type="sldImg"/>
          </p:nvPr>
        </p:nvSpPr>
        <p:spPr>
          <a:xfrm>
            <a:off x="1150938" y="692150"/>
            <a:ext cx="4556125" cy="3416300"/>
          </a:xfrm>
          <a:ln cap="flat"/>
        </p:spPr>
      </p:sp>
      <p:sp>
        <p:nvSpPr>
          <p:cNvPr id="53255"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These can be viewed as a positive or negative component</a:t>
            </a:r>
            <a:r>
              <a:rPr lang="en-GB" altLang="en-US" baseline="0" dirty="0" smtClean="0"/>
              <a:t> on the environment</a:t>
            </a:r>
            <a:endParaRPr lang="en-GB" altLang="en-US" dirty="0" smtClean="0"/>
          </a:p>
        </p:txBody>
      </p:sp>
    </p:spTree>
    <p:extLst>
      <p:ext uri="{BB962C8B-B14F-4D97-AF65-F5344CB8AC3E}">
        <p14:creationId xmlns:p14="http://schemas.microsoft.com/office/powerpoint/2010/main" val="1469765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ChangeArrowheads="1"/>
          </p:cNvSpPr>
          <p:nvPr/>
        </p:nvSpPr>
        <p:spPr bwMode="auto">
          <a:xfrm>
            <a:off x="388620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5" name="Rectangle 3"/>
          <p:cNvSpPr>
            <a:spLocks noChangeArrowheads="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lIns="19050" tIns="0" rIns="19050" bIns="0"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r"/>
            <a:r>
              <a:rPr lang="en-US" altLang="en-US" sz="1000" i="1"/>
              <a:t>10</a:t>
            </a:r>
          </a:p>
        </p:txBody>
      </p:sp>
      <p:sp>
        <p:nvSpPr>
          <p:cNvPr id="54276" name="Rectangle 4"/>
          <p:cNvSpPr>
            <a:spLocks noChangeArrowheads="1"/>
          </p:cNvSpPr>
          <p:nvPr/>
        </p:nvSpPr>
        <p:spPr bwMode="auto">
          <a:xfrm>
            <a:off x="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7" name="Rectangle 5"/>
          <p:cNvSpPr>
            <a:spLocks noChangeArrowheads="1"/>
          </p:cNvSpPr>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54278" name="Rectangle 6"/>
          <p:cNvSpPr>
            <a:spLocks noGrp="1" noRot="1" noChangeAspect="1" noChangeArrowheads="1" noTextEdit="1"/>
          </p:cNvSpPr>
          <p:nvPr>
            <p:ph type="sldImg"/>
          </p:nvPr>
        </p:nvSpPr>
        <p:spPr>
          <a:xfrm>
            <a:off x="1150938" y="692150"/>
            <a:ext cx="4556125" cy="3416300"/>
          </a:xfrm>
          <a:ln cap="flat"/>
        </p:spPr>
      </p:sp>
      <p:sp>
        <p:nvSpPr>
          <p:cNvPr id="54279" name="Rectangle 7"/>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Environment and sustainability issues – should be an ongoing activity</a:t>
            </a:r>
          </a:p>
        </p:txBody>
      </p:sp>
    </p:spTree>
    <p:extLst>
      <p:ext uri="{BB962C8B-B14F-4D97-AF65-F5344CB8AC3E}">
        <p14:creationId xmlns:p14="http://schemas.microsoft.com/office/powerpoint/2010/main" val="1685017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External analysis</a:t>
            </a:r>
            <a:r>
              <a:rPr lang="en-GB" baseline="0" dirty="0" smtClean="0"/>
              <a:t> – such as PEST or PESTLE and variations on this for analysis.</a:t>
            </a:r>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5</a:t>
            </a:fld>
            <a:endParaRPr lang="en-US"/>
          </a:p>
        </p:txBody>
      </p:sp>
    </p:spTree>
    <p:extLst>
      <p:ext uri="{BB962C8B-B14F-4D97-AF65-F5344CB8AC3E}">
        <p14:creationId xmlns:p14="http://schemas.microsoft.com/office/powerpoint/2010/main" val="3578931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xfrm>
            <a:off x="1150938" y="692150"/>
            <a:ext cx="4556125" cy="3416300"/>
          </a:xfrm>
          <a:ln w="12700" cap="flat"/>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smtClean="0"/>
              <a:t>Management must think strategically first, then apply that though to a process. </a:t>
            </a:r>
          </a:p>
          <a:p>
            <a:r>
              <a:rPr lang="en-GB" altLang="en-US" dirty="0" smtClean="0"/>
              <a:t>Land productivity, labour </a:t>
            </a:r>
            <a:r>
              <a:rPr lang="en-GB" altLang="en-US" dirty="0" err="1" smtClean="0"/>
              <a:t>producutivity</a:t>
            </a:r>
            <a:r>
              <a:rPr lang="en-GB" altLang="en-US" dirty="0" smtClean="0"/>
              <a:t>, cost of production, taxes</a:t>
            </a:r>
          </a:p>
        </p:txBody>
      </p:sp>
    </p:spTree>
    <p:extLst>
      <p:ext uri="{BB962C8B-B14F-4D97-AF65-F5344CB8AC3E}">
        <p14:creationId xmlns:p14="http://schemas.microsoft.com/office/powerpoint/2010/main" val="1638959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dirty="0" smtClean="0">
                <a:solidFill>
                  <a:schemeClr val="bg1"/>
                </a:solidFill>
                <a:ea typeface="SimSun" panose="02010600030101010101" pitchFamily="2" charset="-122"/>
              </a:rPr>
              <a:t>Describes a framework of macro-environmental factors used in external analysis </a:t>
            </a:r>
            <a:endParaRPr lang="en-GB" altLang="en-US" sz="1200" dirty="0" smtClean="0">
              <a:solidFill>
                <a:schemeClr val="bg1"/>
              </a:solidFill>
            </a:endParaRPr>
          </a:p>
          <a:p>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7</a:t>
            </a:fld>
            <a:endParaRPr lang="en-US"/>
          </a:p>
        </p:txBody>
      </p:sp>
    </p:spTree>
    <p:extLst>
      <p:ext uri="{BB962C8B-B14F-4D97-AF65-F5344CB8AC3E}">
        <p14:creationId xmlns:p14="http://schemas.microsoft.com/office/powerpoint/2010/main" val="26508786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Before a SWOT analysis.</a:t>
            </a:r>
          </a:p>
          <a:p>
            <a:r>
              <a:rPr lang="en-GB" dirty="0" smtClean="0"/>
              <a:t>In PEST analysis for example – </a:t>
            </a:r>
          </a:p>
          <a:p>
            <a:r>
              <a:rPr lang="en-GB" dirty="0" smtClean="0"/>
              <a:t>Social factors are more relevant to consumer businesses or a B2B close to the consumer en</a:t>
            </a:r>
            <a:r>
              <a:rPr lang="en-GB" baseline="0" dirty="0" smtClean="0"/>
              <a:t>d of the supply chain.  </a:t>
            </a:r>
          </a:p>
          <a:p>
            <a:r>
              <a:rPr lang="en-GB" baseline="0" dirty="0" smtClean="0"/>
              <a:t>Also political factors are more relevant to a defence contractor or aerospace contractor.</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8</a:t>
            </a:fld>
            <a:endParaRPr lang="en-US"/>
          </a:p>
        </p:txBody>
      </p:sp>
    </p:spTree>
    <p:extLst>
      <p:ext uri="{BB962C8B-B14F-4D97-AF65-F5344CB8AC3E}">
        <p14:creationId xmlns:p14="http://schemas.microsoft.com/office/powerpoint/2010/main" val="2393087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57347" name="Rectangle 3"/>
          <p:cNvSpPr>
            <a:spLocks noGrp="1" noRot="1" noChangeAspect="1" noChangeArrowheads="1" noTextEdit="1"/>
          </p:cNvSpPr>
          <p:nvPr>
            <p:ph type="sldImg"/>
          </p:nvPr>
        </p:nvSpPr>
        <p:spPr>
          <a:xfrm>
            <a:off x="1150938" y="692150"/>
            <a:ext cx="4556125" cy="3416300"/>
          </a:xfrm>
          <a:ln w="12700" cap="flat"/>
        </p:spPr>
      </p:sp>
    </p:spTree>
    <p:extLst>
      <p:ext uri="{BB962C8B-B14F-4D97-AF65-F5344CB8AC3E}">
        <p14:creationId xmlns:p14="http://schemas.microsoft.com/office/powerpoint/2010/main" val="1505735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p>
        </p:txBody>
      </p:sp>
      <p:sp>
        <p:nvSpPr>
          <p:cNvPr id="58371" name="Rectangle 3"/>
          <p:cNvSpPr>
            <a:spLocks noGrp="1" noRot="1" noChangeAspect="1" noChangeArrowheads="1" noTextEdit="1"/>
          </p:cNvSpPr>
          <p:nvPr>
            <p:ph type="sldImg"/>
          </p:nvPr>
        </p:nvSpPr>
        <p:spPr>
          <a:xfrm>
            <a:off x="1150938" y="692150"/>
            <a:ext cx="4556125" cy="3416300"/>
          </a:xfrm>
          <a:ln w="12700" cap="flat"/>
        </p:spPr>
      </p:sp>
    </p:spTree>
    <p:extLst>
      <p:ext uri="{BB962C8B-B14F-4D97-AF65-F5344CB8AC3E}">
        <p14:creationId xmlns:p14="http://schemas.microsoft.com/office/powerpoint/2010/main" val="2321224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Analytical methods and tools are used to ensure there is consistency and an appropriate level of rigour applied</a:t>
            </a:r>
            <a:r>
              <a:rPr lang="en-GB" baseline="0" dirty="0" smtClean="0"/>
              <a:t> to the analysis.</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11</a:t>
            </a:fld>
            <a:endParaRPr lang="en-US"/>
          </a:p>
        </p:txBody>
      </p:sp>
    </p:spTree>
    <p:extLst>
      <p:ext uri="{BB962C8B-B14F-4D97-AF65-F5344CB8AC3E}">
        <p14:creationId xmlns:p14="http://schemas.microsoft.com/office/powerpoint/2010/main" val="2553579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921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922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922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43A6FD3-144B-498B-9EEB-1C7A8E39D134}" type="slidenum">
              <a:rPr lang="en-US" altLang="en-US" sz="1200">
                <a:latin typeface="Tahoma" panose="020B0604030504040204" pitchFamily="34" charset="0"/>
              </a:rPr>
              <a:pPr/>
              <a:t>15</a:t>
            </a:fld>
            <a:endParaRPr lang="en-US" altLang="en-US" sz="1200">
              <a:latin typeface="Tahoma" panose="020B0604030504040204" pitchFamily="34" charset="0"/>
            </a:endParaRPr>
          </a:p>
        </p:txBody>
      </p:sp>
      <p:sp>
        <p:nvSpPr>
          <p:cNvPr id="9222" name="Rectangle 2"/>
          <p:cNvSpPr>
            <a:spLocks noGrp="1" noRot="1" noChangeAspect="1" noChangeArrowheads="1" noTextEdit="1"/>
          </p:cNvSpPr>
          <p:nvPr>
            <p:ph type="sldImg"/>
          </p:nvPr>
        </p:nvSpPr>
        <p:spPr>
          <a:xfrm>
            <a:off x="1150938" y="692150"/>
            <a:ext cx="4556125" cy="3416300"/>
          </a:xfrm>
          <a:ln w="12700" cap="flat">
            <a:solidFill>
              <a:schemeClr val="tx1"/>
            </a:solidFill>
          </a:ln>
        </p:spPr>
      </p:sp>
      <p:sp>
        <p:nvSpPr>
          <p:cNvPr id="9223" name="Rectangle 3"/>
          <p:cNvSpPr>
            <a:spLocks noGrp="1" noChangeArrowheads="1"/>
          </p:cNvSpPr>
          <p:nvPr>
            <p:ph type="body" idx="1"/>
          </p:nvPr>
        </p:nvSpPr>
        <p:spPr>
          <a:xfrm>
            <a:off x="914400" y="4343400"/>
            <a:ext cx="5029200" cy="4114800"/>
          </a:xfrm>
          <a:noFill/>
        </p:spPr>
        <p:txBody>
          <a:bodyPr lIns="92075" tIns="46038" rIns="92075" bIns="46038"/>
          <a:lstStyle/>
          <a:p>
            <a:pPr eaLnBrk="1" hangingPunct="1"/>
            <a:r>
              <a:rPr lang="en-US" altLang="en-US" smtClean="0"/>
              <a:t>Here is the SWOT tool introduced in the Business Environment section. SWOT is a conceptual framework for a systematic analysis that helps organize the external threats and opportunities with the internal weaknesses and strengths of the organization. To use it you simply list the strengths/weaknesses you have in your business and the opportunities and threats you face. You can use the IFAS and EFAS tables to help list those items.</a:t>
            </a:r>
          </a:p>
          <a:p>
            <a:pPr eaLnBrk="1" hangingPunct="1"/>
            <a:endParaRPr lang="en-US" altLang="en-US" smtClean="0"/>
          </a:p>
          <a:p>
            <a:pPr eaLnBrk="1" hangingPunct="1"/>
            <a:r>
              <a:rPr lang="en-US" altLang="en-US" smtClean="0"/>
              <a:t>SWOT analysis is the simplest way to conduct environmental scanning. A SWOT analysis should result in the identification of an organization’s core competencies, and of opportunities that the company is unable to take advantage of due to a lack of, or insufficient, current resources. </a:t>
            </a:r>
          </a:p>
          <a:p>
            <a:pPr eaLnBrk="1" hangingPunct="1"/>
            <a:endParaRPr lang="en-US" altLang="en-US" smtClean="0"/>
          </a:p>
          <a:p>
            <a:pPr eaLnBrk="1" hangingPunct="1"/>
            <a:r>
              <a:rPr lang="en-US" altLang="en-US" smtClean="0"/>
              <a:t>Let’s take this a step further and develop some useful strategies out of the assessments you’ve done, using the TOWS matrix.</a:t>
            </a:r>
          </a:p>
        </p:txBody>
      </p:sp>
    </p:spTree>
    <p:extLst>
      <p:ext uri="{BB962C8B-B14F-4D97-AF65-F5344CB8AC3E}">
        <p14:creationId xmlns:p14="http://schemas.microsoft.com/office/powerpoint/2010/main" val="41781061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11267"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11268"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11269"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C5EDFC2-759E-4243-9346-B6283C62778C}" type="slidenum">
              <a:rPr lang="en-US" altLang="en-US" sz="1200">
                <a:latin typeface="Tahoma" panose="020B0604030504040204" pitchFamily="34" charset="0"/>
              </a:rPr>
              <a:pPr/>
              <a:t>16</a:t>
            </a:fld>
            <a:endParaRPr lang="en-US" altLang="en-US" sz="1200">
              <a:latin typeface="Tahoma" panose="020B0604030504040204" pitchFamily="34" charset="0"/>
            </a:endParaRPr>
          </a:p>
        </p:txBody>
      </p:sp>
      <p:sp>
        <p:nvSpPr>
          <p:cNvPr id="11270" name="Rectangle 2"/>
          <p:cNvSpPr>
            <a:spLocks noGrp="1" noRot="1" noChangeAspect="1" noChangeArrowheads="1" noTextEdit="1"/>
          </p:cNvSpPr>
          <p:nvPr>
            <p:ph type="sldImg"/>
          </p:nvPr>
        </p:nvSpPr>
        <p:spPr>
          <a:xfrm>
            <a:off x="1144588" y="687388"/>
            <a:ext cx="4568825" cy="3425825"/>
          </a:xfrm>
          <a:ln w="12700" cap="flat"/>
        </p:spPr>
      </p:sp>
      <p:sp>
        <p:nvSpPr>
          <p:cNvPr id="11271" name="Rectangle 3"/>
          <p:cNvSpPr>
            <a:spLocks noGrp="1" noChangeArrowheads="1"/>
          </p:cNvSpPr>
          <p:nvPr>
            <p:ph type="body" idx="1"/>
          </p:nvPr>
        </p:nvSpPr>
        <p:spPr>
          <a:xfrm>
            <a:off x="915988" y="4344988"/>
            <a:ext cx="5026025" cy="4111625"/>
          </a:xfrm>
          <a:solidFill>
            <a:srgbClr val="FFFFFF"/>
          </a:solidFill>
          <a:extLst>
            <a:ext uri="{91240B29-F687-4F45-9708-019B960494DF}">
              <a14:hiddenLine xmlns:a14="http://schemas.microsoft.com/office/drawing/2010/main" w="12700" cap="flat" cmpd="sng">
                <a:solidFill>
                  <a:srgbClr val="000000"/>
                </a:solidFill>
                <a:prstDash val="solid"/>
                <a:miter lim="800000"/>
                <a:headEnd/>
                <a:tailEnd/>
              </a14:hiddenLine>
            </a:ext>
          </a:extLst>
        </p:spPr>
        <p:txBody>
          <a:bodyPr lIns="92075" tIns="46038" rIns="92075" bIns="46038"/>
          <a:lstStyle/>
          <a:p>
            <a:pPr eaLnBrk="1" hangingPunct="1"/>
            <a:r>
              <a:rPr lang="en-US" altLang="en-US" smtClean="0"/>
              <a:t>Now we have the TOWS matrix which uses the same basic breakdown by the external and internal analysis. But we’re going beyond basic assessment of the situation and onto strategy formulation. The next slide shows how it is organized.</a:t>
            </a:r>
          </a:p>
          <a:p>
            <a:pPr eaLnBrk="1" hangingPunct="1"/>
            <a:endParaRPr lang="en-US" altLang="en-US" smtClean="0"/>
          </a:p>
          <a:p>
            <a:pPr eaLnBrk="1" hangingPunct="1"/>
            <a:r>
              <a:rPr lang="en-US" altLang="en-US" smtClean="0"/>
              <a:t>The model starts with threat (The T in TOWS) because in many situations a company undertakes strategic planning as a result of a perceived crisis, problem, or threat. </a:t>
            </a:r>
          </a:p>
          <a:p>
            <a:pPr eaLnBrk="1" hangingPunct="1"/>
            <a:endParaRPr lang="en-US" altLang="en-US" smtClean="0"/>
          </a:p>
        </p:txBody>
      </p:sp>
    </p:spTree>
    <p:extLst>
      <p:ext uri="{BB962C8B-B14F-4D97-AF65-F5344CB8AC3E}">
        <p14:creationId xmlns:p14="http://schemas.microsoft.com/office/powerpoint/2010/main" val="2418279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1331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1331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1331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21DB1BE-1B49-43AA-B33D-C1EB6868EEDD}" type="slidenum">
              <a:rPr lang="en-US" altLang="en-US" sz="1200">
                <a:latin typeface="Tahoma" panose="020B0604030504040204" pitchFamily="34" charset="0"/>
              </a:rPr>
              <a:pPr/>
              <a:t>17</a:t>
            </a:fld>
            <a:endParaRPr lang="en-US" altLang="en-US" sz="1200">
              <a:latin typeface="Tahoma" panose="020B0604030504040204" pitchFamily="34" charset="0"/>
            </a:endParaRPr>
          </a:p>
        </p:txBody>
      </p:sp>
      <p:sp>
        <p:nvSpPr>
          <p:cNvPr id="13318" name="Rectangle 2"/>
          <p:cNvSpPr>
            <a:spLocks noGrp="1" noRot="1" noChangeAspect="1" noChangeArrowheads="1" noTextEdit="1"/>
          </p:cNvSpPr>
          <p:nvPr>
            <p:ph type="sldImg"/>
          </p:nvPr>
        </p:nvSpPr>
        <p:spPr>
          <a:ln/>
        </p:spPr>
      </p:sp>
      <p:sp>
        <p:nvSpPr>
          <p:cNvPr id="13319" name="Rectangle 3"/>
          <p:cNvSpPr>
            <a:spLocks noGrp="1" noChangeArrowheads="1"/>
          </p:cNvSpPr>
          <p:nvPr>
            <p:ph type="body" idx="1"/>
          </p:nvPr>
        </p:nvSpPr>
        <p:spPr>
          <a:noFill/>
        </p:spPr>
        <p:txBody>
          <a:bodyPr/>
          <a:lstStyle/>
          <a:p>
            <a:pPr>
              <a:spcBef>
                <a:spcPct val="50000"/>
              </a:spcBef>
            </a:pPr>
            <a:r>
              <a:rPr lang="en-US" altLang="en-US" dirty="0" smtClean="0">
                <a:solidFill>
                  <a:srgbClr val="000000"/>
                </a:solidFill>
              </a:rPr>
              <a:t>The TOWS tool combines the ingredients of SWOT (our assessment of the internal and external environments, which used the EFAS and IFAS tables) in a way that can suggest some strategies.</a:t>
            </a:r>
          </a:p>
          <a:p>
            <a:pPr>
              <a:spcBef>
                <a:spcPct val="50000"/>
              </a:spcBef>
            </a:pPr>
            <a:r>
              <a:rPr lang="en-US" altLang="en-US" dirty="0" smtClean="0">
                <a:solidFill>
                  <a:srgbClr val="000000"/>
                </a:solidFill>
              </a:rPr>
              <a:t>It matches</a:t>
            </a:r>
            <a:r>
              <a:rPr lang="en-US" altLang="en-US" dirty="0" smtClean="0"/>
              <a:t> external opportunities and threats facing a particular company with that company’s internal strengths and weaknesses to result in four sets of possible strategic alternatives.</a:t>
            </a:r>
            <a:endParaRPr lang="en-US" altLang="en-US" dirty="0" smtClean="0">
              <a:solidFill>
                <a:srgbClr val="000000"/>
              </a:solidFill>
            </a:endParaRPr>
          </a:p>
          <a:p>
            <a:pPr>
              <a:spcBef>
                <a:spcPct val="50000"/>
              </a:spcBef>
            </a:pPr>
            <a:r>
              <a:rPr lang="en-US" altLang="en-US" dirty="0" smtClean="0">
                <a:solidFill>
                  <a:srgbClr val="000000"/>
                </a:solidFill>
              </a:rPr>
              <a:t>The strategies that result depend on the particular combination of resources and capabilities in each business. For instance, a business with a high degree of mechanical ability and desire to work in the field in an environment in which land is difficult to come by may consider being a custom farmer (a SO strategy). Or a business that continually is late in the field and not good with machinery should consider hiring a custom farmer, or renting out their land (a WT strategy).</a:t>
            </a:r>
          </a:p>
          <a:p>
            <a:pPr>
              <a:spcBef>
                <a:spcPct val="50000"/>
              </a:spcBef>
            </a:pPr>
            <a:r>
              <a:rPr lang="en-US" altLang="en-US" dirty="0" smtClean="0">
                <a:solidFill>
                  <a:srgbClr val="000000"/>
                </a:solidFill>
              </a:rPr>
              <a:t>SO Strategies</a:t>
            </a:r>
          </a:p>
          <a:p>
            <a:pPr>
              <a:spcBef>
                <a:spcPct val="50000"/>
              </a:spcBef>
            </a:pPr>
            <a:endParaRPr lang="en-US" altLang="en-US" dirty="0" smtClean="0">
              <a:solidFill>
                <a:srgbClr val="000000"/>
              </a:solidFill>
            </a:endParaRPr>
          </a:p>
          <a:p>
            <a:pPr>
              <a:spcBef>
                <a:spcPct val="50000"/>
              </a:spcBef>
            </a:pPr>
            <a:r>
              <a:rPr lang="en-US" altLang="en-US" dirty="0" smtClean="0">
                <a:solidFill>
                  <a:srgbClr val="000000"/>
                </a:solidFill>
              </a:rPr>
              <a:t>ST Strategies</a:t>
            </a:r>
          </a:p>
          <a:p>
            <a:pPr>
              <a:spcBef>
                <a:spcPct val="50000"/>
              </a:spcBef>
            </a:pPr>
            <a:endParaRPr lang="en-US" altLang="en-US" dirty="0" smtClean="0">
              <a:solidFill>
                <a:srgbClr val="000000"/>
              </a:solidFill>
            </a:endParaRPr>
          </a:p>
          <a:p>
            <a:pPr>
              <a:spcBef>
                <a:spcPct val="50000"/>
              </a:spcBef>
            </a:pPr>
            <a:r>
              <a:rPr lang="en-US" altLang="en-US" dirty="0" smtClean="0">
                <a:solidFill>
                  <a:srgbClr val="000000"/>
                </a:solidFill>
              </a:rPr>
              <a:t>WO Strategies</a:t>
            </a:r>
          </a:p>
          <a:p>
            <a:pPr>
              <a:spcBef>
                <a:spcPct val="50000"/>
              </a:spcBef>
            </a:pPr>
            <a:endParaRPr lang="en-US" altLang="en-US" dirty="0" smtClean="0">
              <a:solidFill>
                <a:srgbClr val="000000"/>
              </a:solidFill>
            </a:endParaRPr>
          </a:p>
          <a:p>
            <a:pPr>
              <a:spcBef>
                <a:spcPct val="50000"/>
              </a:spcBef>
            </a:pPr>
            <a:r>
              <a:rPr lang="en-US" altLang="en-US" dirty="0" smtClean="0">
                <a:solidFill>
                  <a:srgbClr val="000000"/>
                </a:solidFill>
              </a:rPr>
              <a:t>WT Strategies</a:t>
            </a:r>
          </a:p>
          <a:p>
            <a:pPr>
              <a:spcBef>
                <a:spcPct val="50000"/>
              </a:spcBef>
            </a:pPr>
            <a:endParaRPr lang="en-US" altLang="en-US" i="1" dirty="0" smtClean="0">
              <a:solidFill>
                <a:srgbClr val="000000"/>
              </a:solidFill>
            </a:endParaRPr>
          </a:p>
          <a:p>
            <a:pPr>
              <a:spcBef>
                <a:spcPct val="50000"/>
              </a:spcBef>
            </a:pPr>
            <a:r>
              <a:rPr lang="en-US" altLang="en-US" i="1" dirty="0" smtClean="0">
                <a:solidFill>
                  <a:srgbClr val="000000"/>
                </a:solidFill>
              </a:rPr>
              <a:t>Source:</a:t>
            </a:r>
            <a:r>
              <a:rPr lang="en-US" altLang="en-US" dirty="0" smtClean="0">
                <a:solidFill>
                  <a:srgbClr val="000000"/>
                </a:solidFill>
              </a:rPr>
              <a:t> Adapted from </a:t>
            </a:r>
            <a:r>
              <a:rPr lang="en-US" altLang="en-US" i="1" dirty="0" smtClean="0">
                <a:solidFill>
                  <a:srgbClr val="000000"/>
                </a:solidFill>
              </a:rPr>
              <a:t>Long-Range Planning</a:t>
            </a:r>
            <a:r>
              <a:rPr lang="en-US" altLang="en-US" dirty="0" smtClean="0">
                <a:solidFill>
                  <a:srgbClr val="000000"/>
                </a:solidFill>
              </a:rPr>
              <a:t>, April 1982, H. </a:t>
            </a:r>
            <a:r>
              <a:rPr lang="en-US" altLang="en-US" dirty="0" err="1" smtClean="0">
                <a:solidFill>
                  <a:srgbClr val="000000"/>
                </a:solidFill>
              </a:rPr>
              <a:t>Weihrich</a:t>
            </a:r>
            <a:r>
              <a:rPr lang="en-US" altLang="en-US" dirty="0" smtClean="0">
                <a:solidFill>
                  <a:srgbClr val="000000"/>
                </a:solidFill>
              </a:rPr>
              <a:t>, “The TOWS Matrix—A Tool for Situational Analysis.” and </a:t>
            </a:r>
            <a:r>
              <a:rPr lang="en-US" altLang="en-US" dirty="0" err="1" smtClean="0">
                <a:solidFill>
                  <a:srgbClr val="000000"/>
                </a:solidFill>
              </a:rPr>
              <a:t>Wheelen</a:t>
            </a:r>
            <a:r>
              <a:rPr lang="en-US" altLang="en-US" dirty="0" smtClean="0">
                <a:solidFill>
                  <a:srgbClr val="000000"/>
                </a:solidFill>
              </a:rPr>
              <a:t> and Hunger</a:t>
            </a:r>
          </a:p>
        </p:txBody>
      </p:sp>
    </p:spTree>
    <p:extLst>
      <p:ext uri="{BB962C8B-B14F-4D97-AF65-F5344CB8AC3E}">
        <p14:creationId xmlns:p14="http://schemas.microsoft.com/office/powerpoint/2010/main" val="34077883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By understanding where power lies, the theory can help</a:t>
            </a:r>
            <a:r>
              <a:rPr lang="en-GB" baseline="0" dirty="0" smtClean="0"/>
              <a:t> identify areas of strength and improve weaknesses.</a:t>
            </a:r>
            <a:endParaRPr lang="en-US" dirty="0"/>
          </a:p>
        </p:txBody>
      </p:sp>
      <p:sp>
        <p:nvSpPr>
          <p:cNvPr id="4" name="Slide Number Placeholder 3"/>
          <p:cNvSpPr>
            <a:spLocks noGrp="1"/>
          </p:cNvSpPr>
          <p:nvPr>
            <p:ph type="sldNum" sz="quarter" idx="10"/>
          </p:nvPr>
        </p:nvSpPr>
        <p:spPr/>
        <p:txBody>
          <a:bodyPr/>
          <a:lstStyle/>
          <a:p>
            <a:fld id="{1A034CE2-BE66-4521-B9BB-8E61FEB143F4}" type="slidenum">
              <a:rPr lang="en-US" smtClean="0"/>
              <a:t>18</a:t>
            </a:fld>
            <a:endParaRPr lang="en-US"/>
          </a:p>
        </p:txBody>
      </p:sp>
    </p:spTree>
    <p:extLst>
      <p:ext uri="{BB962C8B-B14F-4D97-AF65-F5344CB8AC3E}">
        <p14:creationId xmlns:p14="http://schemas.microsoft.com/office/powerpoint/2010/main" val="31231184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86DA853C-F074-48F0-9EA8-FDA415D1B805}" type="slidenum">
              <a:rPr lang="en-GB" smtClean="0">
                <a:latin typeface="Times New Roman" pitchFamily="18" charset="0"/>
              </a:rPr>
              <a:pPr eaLnBrk="1" hangingPunct="1"/>
              <a:t>19</a:t>
            </a:fld>
            <a:endParaRPr lang="en-GB" smtClean="0">
              <a:latin typeface="Times New Roman" pitchFamily="18"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81000" lvl="2" algn="just"/>
            <a:r>
              <a:rPr lang="en-GB" sz="800" dirty="0" smtClean="0">
                <a:latin typeface="Courier New" pitchFamily="49" charset="0"/>
              </a:rPr>
              <a:t>Step 1. 	Assess information intensity. Organisations need to assess the information intensity of each link in each of their value chains. Higher intensity implies greater opportunity. If the customers or suppliers with which the organisation deals are highly dependent on information, or if the product or service is mainly information-related, then intensity is high and strategic opportunity is likely to exist.</a:t>
            </a:r>
          </a:p>
          <a:p>
            <a:r>
              <a:rPr lang="en-GB" sz="800" dirty="0" smtClean="0">
                <a:latin typeface="Courier New" pitchFamily="49" charset="0"/>
              </a:rPr>
              <a:t>Step 2. Determine the role of IT in the industry structure. An organisation needs to know how buyers, suppliers, and competitors might be affected by and react to IT. New strategies may be necessary to retain industry position in some circumstances.</a:t>
            </a:r>
          </a:p>
          <a:p>
            <a:r>
              <a:rPr lang="en-GB" sz="800" dirty="0" smtClean="0">
                <a:latin typeface="Courier New" pitchFamily="49" charset="0"/>
              </a:rPr>
              <a:t>Step 3. Identify and rank the ways in which IT can create competitive advantage. An organisation must analyse how particular links of the value chain might he affected by IT.  Links that represent high cost or critical areas of business activity are targets for the IS manager to focus his or her efforts.</a:t>
            </a:r>
          </a:p>
          <a:p>
            <a:r>
              <a:rPr lang="en-GB" sz="800" dirty="0" smtClean="0">
                <a:latin typeface="Courier New" pitchFamily="49" charset="0"/>
              </a:rPr>
              <a:t>Step 4. Investigate how IT might spawn new businesses. Excess computer capacity or large corporate databases or special strength in some aspect of IT, may provide opportunities for spin-off businesses. Organisations should all answer the following three questions:</a:t>
            </a:r>
          </a:p>
          <a:p>
            <a:r>
              <a:rPr lang="en-GB" sz="800" dirty="0" smtClean="0">
                <a:latin typeface="Courier New" pitchFamily="49" charset="0"/>
              </a:rPr>
              <a:t>What information generated (or potentially generated) by the business could he sold?</a:t>
            </a:r>
          </a:p>
          <a:p>
            <a:pPr marL="381000" lvl="2" algn="just">
              <a:buFont typeface="Symbol" pitchFamily="18" charset="2"/>
              <a:buChar char="·"/>
            </a:pPr>
            <a:r>
              <a:rPr lang="en-GB" sz="800" dirty="0" smtClean="0">
                <a:latin typeface="Courier New" pitchFamily="49" charset="0"/>
              </a:rPr>
              <a:t>What information processing capacities exist internally to start a new business?</a:t>
            </a:r>
          </a:p>
          <a:p>
            <a:pPr marL="381000" lvl="2" algn="just">
              <a:buFont typeface="Symbol" pitchFamily="18" charset="2"/>
              <a:buChar char="·"/>
            </a:pPr>
            <a:r>
              <a:rPr lang="en-GB" sz="800" dirty="0" smtClean="0">
                <a:latin typeface="Courier New" pitchFamily="49" charset="0"/>
              </a:rPr>
              <a:t>Does 1T make it feasible to produce new items related to the organisation’s current products?</a:t>
            </a:r>
          </a:p>
          <a:p>
            <a:pPr marL="381000" lvl="2" algn="just"/>
            <a:endParaRPr lang="en-GB" sz="800" dirty="0" smtClean="0">
              <a:latin typeface="Courier New" pitchFamily="49" charset="0"/>
            </a:endParaRPr>
          </a:p>
          <a:p>
            <a:r>
              <a:rPr lang="en-GB" sz="800" dirty="0" smtClean="0">
                <a:latin typeface="Courier New" pitchFamily="49" charset="0"/>
              </a:rPr>
              <a:t>Step 5. Develop a plan for taking advantage of IT. To take advantage of strategic opportunities that IT presents one must have a plan that assigns priorities to the strategic investments that the organisation needs to make. The process of developing such a plan should he business-driven rather than technology-driven.</a:t>
            </a:r>
            <a:endParaRPr lang="en-GB" dirty="0" smtClean="0">
              <a:latin typeface="Courier New" pitchFamily="49" charset="0"/>
            </a:endParaRPr>
          </a:p>
        </p:txBody>
      </p:sp>
    </p:spTree>
    <p:extLst>
      <p:ext uri="{BB962C8B-B14F-4D97-AF65-F5344CB8AC3E}">
        <p14:creationId xmlns:p14="http://schemas.microsoft.com/office/powerpoint/2010/main" val="31781988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cs typeface="Arial" panose="020B0604020202020204" pitchFamily="34" charset="0"/>
              </a:rPr>
              <a:t>Digital business has</a:t>
            </a:r>
            <a:r>
              <a:rPr lang="en-GB" altLang="en-US" baseline="0" dirty="0" smtClean="0">
                <a:cs typeface="Arial" panose="020B0604020202020204" pitchFamily="34" charset="0"/>
              </a:rPr>
              <a:t> to resolve each of these forces as the access to information about the business, its competitors </a:t>
            </a:r>
            <a:r>
              <a:rPr lang="en-GB" altLang="en-US" baseline="0" smtClean="0">
                <a:cs typeface="Arial" panose="020B0604020202020204" pitchFamily="34" charset="0"/>
              </a:rPr>
              <a:t>and customers </a:t>
            </a:r>
            <a:r>
              <a:rPr lang="en-GB" altLang="en-US" baseline="0" dirty="0" smtClean="0">
                <a:cs typeface="Arial" panose="020B0604020202020204" pitchFamily="34" charset="0"/>
              </a:rPr>
              <a:t>is high.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aseline="0" dirty="0" smtClean="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cs typeface="Arial" panose="020B0604020202020204" pitchFamily="34" charset="0"/>
              </a:rPr>
              <a:t>Threats refer to threats from substitute products/services and threats from new entrants (e.g. threats from new e-commerce entrants, threats of new e-business models, threats of new digital products, etc.). Opportunities should be seized by leveraging strengths or by transforming weaknesses into strengths.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smtClean="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smtClean="0">
                <a:cs typeface="Arial" panose="020B0604020202020204" pitchFamily="34" charset="0"/>
              </a:rPr>
              <a:t>Conditions that cause high Rivalry</a:t>
            </a:r>
          </a:p>
          <a:p>
            <a:r>
              <a:rPr lang="en-US" altLang="en-US" sz="1200" dirty="0" smtClean="0"/>
              <a:t>High number of competing firms</a:t>
            </a:r>
          </a:p>
          <a:p>
            <a:r>
              <a:rPr lang="en-US" altLang="en-US" sz="1200" dirty="0" smtClean="0"/>
              <a:t>Similar size of firms competing</a:t>
            </a:r>
          </a:p>
          <a:p>
            <a:r>
              <a:rPr lang="en-US" altLang="en-US" sz="1200" dirty="0" smtClean="0"/>
              <a:t>Similar capability of firms competing</a:t>
            </a:r>
          </a:p>
          <a:p>
            <a:r>
              <a:rPr lang="en-US" altLang="en-US" sz="1200" dirty="0" smtClean="0"/>
              <a:t>Falling demand for the industry’s products</a:t>
            </a:r>
          </a:p>
          <a:p>
            <a:r>
              <a:rPr lang="en-US" altLang="en-US" sz="1200" dirty="0" smtClean="0"/>
              <a:t>Falling product/service prices in the industry</a:t>
            </a:r>
          </a:p>
          <a:p>
            <a:r>
              <a:rPr lang="en-US" altLang="en-US" sz="1200" dirty="0" smtClean="0"/>
              <a:t>Consumers can switch brands easily</a:t>
            </a:r>
          </a:p>
          <a:p>
            <a:r>
              <a:rPr lang="en-US" altLang="en-US" sz="1200" dirty="0" smtClean="0"/>
              <a:t>Barriers to leaving the market are high</a:t>
            </a:r>
          </a:p>
          <a:p>
            <a:r>
              <a:rPr lang="en-US" altLang="en-US" sz="1200" dirty="0" smtClean="0"/>
              <a:t>Barriers to entering the market are low</a:t>
            </a:r>
          </a:p>
          <a:p>
            <a:r>
              <a:rPr lang="en-US" altLang="en-US" sz="1200" dirty="0" smtClean="0"/>
              <a:t>Fixed costs are high among firms competing</a:t>
            </a:r>
          </a:p>
          <a:p>
            <a:r>
              <a:rPr lang="en-US" altLang="en-US" sz="1200" dirty="0" smtClean="0"/>
              <a:t>The product is perishable</a:t>
            </a:r>
          </a:p>
          <a:p>
            <a:r>
              <a:rPr lang="en-US" altLang="en-US" sz="1200" dirty="0" smtClean="0"/>
              <a:t>Rivals have excess capacity</a:t>
            </a:r>
          </a:p>
          <a:p>
            <a:r>
              <a:rPr lang="en-US" altLang="en-US" sz="1200" dirty="0" smtClean="0"/>
              <a:t>Consumer demand is falling</a:t>
            </a:r>
          </a:p>
          <a:p>
            <a:r>
              <a:rPr lang="en-US" altLang="en-US" sz="1200" dirty="0" smtClean="0"/>
              <a:t>Rivals have excess inventory</a:t>
            </a:r>
          </a:p>
          <a:p>
            <a:r>
              <a:rPr lang="en-US" altLang="en-US" sz="1200" dirty="0" smtClean="0"/>
              <a:t>Rivals sell similar products/services</a:t>
            </a:r>
          </a:p>
          <a:p>
            <a:r>
              <a:rPr lang="en-US" altLang="en-US" sz="1200" dirty="0" smtClean="0"/>
              <a:t>Mergers are common in the industry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cs typeface="Arial" panose="020B0604020202020204" pitchFamily="34" charset="0"/>
            </a:endParaRPr>
          </a:p>
          <a:p>
            <a:r>
              <a:rPr lang="en-US" altLang="en-US" sz="3800" dirty="0" smtClean="0"/>
              <a:t>Potential Entry of New Competitors</a:t>
            </a:r>
          </a:p>
          <a:p>
            <a:pPr lvl="1"/>
            <a:r>
              <a:rPr lang="en-US" altLang="en-US" sz="3400" dirty="0" smtClean="0"/>
              <a:t>Barriers to entry are important</a:t>
            </a:r>
          </a:p>
          <a:p>
            <a:pPr lvl="1"/>
            <a:r>
              <a:rPr lang="en-US" altLang="en-US" sz="3400" dirty="0" smtClean="0"/>
              <a:t>Quality, pricing, and marketing can overcome barriers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cs typeface="Arial" panose="020B0604020202020204" pitchFamily="34" charset="0"/>
            </a:endParaRPr>
          </a:p>
          <a:p>
            <a:r>
              <a:rPr lang="en-US" altLang="en-US" sz="3600" dirty="0" smtClean="0"/>
              <a:t>Potential development of substitute products</a:t>
            </a:r>
          </a:p>
          <a:p>
            <a:pPr lvl="1"/>
            <a:r>
              <a:rPr lang="en-US" altLang="en-US" sz="3600" dirty="0" smtClean="0"/>
              <a:t>Pressure increases when:</a:t>
            </a:r>
          </a:p>
          <a:p>
            <a:pPr lvl="2"/>
            <a:r>
              <a:rPr lang="en-US" altLang="en-US" sz="3600" dirty="0" smtClean="0"/>
              <a:t>Prices of substitutes decrease</a:t>
            </a:r>
          </a:p>
          <a:p>
            <a:pPr lvl="2"/>
            <a:r>
              <a:rPr lang="en-US" altLang="en-US" sz="3600" dirty="0" smtClean="0"/>
              <a:t>Consumers’ switching costs decrease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cs typeface="Arial" panose="020B0604020202020204" pitchFamily="34" charset="0"/>
            </a:endParaRPr>
          </a:p>
          <a:p>
            <a:r>
              <a:rPr lang="en-US" altLang="en-US" sz="3200" dirty="0" smtClean="0"/>
              <a:t>Bargaining Power of Suppliers is increased when there are:</a:t>
            </a:r>
          </a:p>
          <a:p>
            <a:pPr lvl="1"/>
            <a:r>
              <a:rPr lang="en-US" altLang="en-US" sz="3200" dirty="0" smtClean="0"/>
              <a:t>Large numbers of suppliers</a:t>
            </a:r>
          </a:p>
          <a:p>
            <a:pPr lvl="1"/>
            <a:r>
              <a:rPr lang="en-US" altLang="en-US" sz="3200" dirty="0" smtClean="0"/>
              <a:t>Few substitutes</a:t>
            </a:r>
          </a:p>
          <a:p>
            <a:pPr lvl="1"/>
            <a:r>
              <a:rPr lang="en-US" altLang="en-US" sz="3200" dirty="0" smtClean="0"/>
              <a:t>Costs of switching raw materials is high</a:t>
            </a:r>
          </a:p>
          <a:p>
            <a:r>
              <a:rPr lang="en-US" altLang="en-US" sz="3200" dirty="0" smtClean="0"/>
              <a:t>Backward integration is gaining control or ownership of suppliers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cs typeface="Arial" panose="020B0604020202020204" pitchFamily="34" charset="0"/>
            </a:endParaRPr>
          </a:p>
          <a:p>
            <a:r>
              <a:rPr lang="en-US" altLang="en-US" sz="3600" dirty="0" smtClean="0"/>
              <a:t>Bargaining power of consumers</a:t>
            </a:r>
          </a:p>
          <a:p>
            <a:pPr lvl="1"/>
            <a:r>
              <a:rPr lang="en-US" altLang="en-US" sz="3600" dirty="0" smtClean="0"/>
              <a:t>Customers being concentrated or buying in volume affects intensity of competition</a:t>
            </a:r>
          </a:p>
          <a:p>
            <a:pPr lvl="1"/>
            <a:r>
              <a:rPr lang="en-US" altLang="en-US" sz="3600" dirty="0" smtClean="0"/>
              <a:t>Consumer power is higher where products are standard or undifferentiated</a:t>
            </a:r>
          </a:p>
          <a:p>
            <a:r>
              <a:rPr lang="en-US" altLang="en-US" dirty="0" smtClean="0"/>
              <a:t>Consumers gain bargaining power  --</a:t>
            </a:r>
          </a:p>
          <a:p>
            <a:r>
              <a:rPr lang="en-US" altLang="en-US" dirty="0" smtClean="0"/>
              <a:t>If buyers can inexpensively switch</a:t>
            </a:r>
          </a:p>
          <a:p>
            <a:r>
              <a:rPr lang="en-US" altLang="en-US" dirty="0" smtClean="0"/>
              <a:t>If buyers are particularly important</a:t>
            </a:r>
          </a:p>
          <a:p>
            <a:r>
              <a:rPr lang="en-US" altLang="en-US" dirty="0" smtClean="0"/>
              <a:t>If sellers are struggling in the face of falling consumer demand</a:t>
            </a:r>
          </a:p>
          <a:p>
            <a:r>
              <a:rPr lang="en-US" altLang="en-US" dirty="0" smtClean="0"/>
              <a:t>If buyers are informed about sellers’ products, prices, and costs</a:t>
            </a:r>
          </a:p>
          <a:p>
            <a:r>
              <a:rPr lang="en-US" altLang="en-US" dirty="0" smtClean="0"/>
              <a:t>If buyers have discretion in whether and when they purchase the product</a:t>
            </a:r>
          </a:p>
          <a:p>
            <a:pPr lvl="1"/>
            <a:endParaRPr lang="en-US" altLang="en-US" sz="3600" dirty="0" smtClean="0"/>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smtClean="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20</a:t>
            </a:fld>
            <a:endParaRPr lang="en-US"/>
          </a:p>
        </p:txBody>
      </p:sp>
    </p:spTree>
    <p:extLst>
      <p:ext uri="{BB962C8B-B14F-4D97-AF65-F5344CB8AC3E}">
        <p14:creationId xmlns:p14="http://schemas.microsoft.com/office/powerpoint/2010/main" val="22658675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Arial" panose="020B0604020202020204" pitchFamily="34" charset="0"/>
              </a:defRPr>
            </a:lvl1pPr>
            <a:lvl2pPr marL="742950" indent="-285750">
              <a:spcBef>
                <a:spcPct val="30000"/>
              </a:spcBef>
              <a:defRPr sz="1200">
                <a:solidFill>
                  <a:schemeClr val="tx1"/>
                </a:solidFill>
                <a:latin typeface="Times New Roman" panose="02020603050405020304" pitchFamily="18" charset="0"/>
                <a:cs typeface="Arial" panose="020B0604020202020204" pitchFamily="34" charset="0"/>
              </a:defRPr>
            </a:lvl2pPr>
            <a:lvl3pPr marL="1143000" indent="-228600">
              <a:spcBef>
                <a:spcPct val="30000"/>
              </a:spcBef>
              <a:defRPr sz="1200">
                <a:solidFill>
                  <a:schemeClr val="tx1"/>
                </a:solidFill>
                <a:latin typeface="Times New Roman" panose="02020603050405020304" pitchFamily="18" charset="0"/>
                <a:cs typeface="Arial" panose="020B0604020202020204" pitchFamily="34" charset="0"/>
              </a:defRPr>
            </a:lvl3pPr>
            <a:lvl4pPr marL="1600200" indent="-228600">
              <a:spcBef>
                <a:spcPct val="30000"/>
              </a:spcBef>
              <a:defRPr sz="1200">
                <a:solidFill>
                  <a:schemeClr val="tx1"/>
                </a:solidFill>
                <a:latin typeface="Times New Roman" panose="02020603050405020304" pitchFamily="18" charset="0"/>
                <a:cs typeface="Arial" panose="020B0604020202020204" pitchFamily="34" charset="0"/>
              </a:defRPr>
            </a:lvl4pPr>
            <a:lvl5pPr marL="2057400" indent="-228600">
              <a:spcBef>
                <a:spcPct val="30000"/>
              </a:spcBef>
              <a:defRPr sz="1200">
                <a:solidFill>
                  <a:schemeClr val="tx1"/>
                </a:solidFill>
                <a:latin typeface="Times New Roman" panose="02020603050405020304" pitchFamily="18"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Arial" panose="020B0604020202020204" pitchFamily="34" charset="0"/>
              </a:defRPr>
            </a:lvl9pPr>
          </a:lstStyle>
          <a:p>
            <a:pPr>
              <a:spcBef>
                <a:spcPct val="0"/>
              </a:spcBef>
            </a:pPr>
            <a:fld id="{08B03074-1B24-42C7-B868-647984F8FFE1}" type="slidenum">
              <a:rPr lang="zh-CN" altLang="en-US" smtClean="0"/>
              <a:pPr>
                <a:spcBef>
                  <a:spcPct val="0"/>
                </a:spcBef>
              </a:pPr>
              <a:t>21</a:t>
            </a:fld>
            <a:endParaRPr lang="en-US" altLang="zh-CN" smtClean="0"/>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dirty="0" smtClean="0">
                <a:cs typeface="Arial" panose="020B0604020202020204" pitchFamily="34" charset="0"/>
              </a:rPr>
              <a:t>the Internet reduces barriers to entry because companies no longer need an infrastructure in place for their distribution activities; it increases rivalry among incumbents because, for example, it reduces differences among competitors, thus lowering switching costs; it creates new substitution threats (e.g. online exchanges of music files vis-à-vis CDs distribution); it transforms products into digital commodities, thus lowering the bargaining power of suppliers and raising the bargaining power of buyers (by reducing switching costs).</a:t>
            </a:r>
          </a:p>
          <a:p>
            <a:pPr eaLnBrk="1" hangingPunct="1"/>
            <a:endParaRPr lang="en-US" altLang="zh-CN" dirty="0" smtClean="0">
              <a:cs typeface="Arial" panose="020B0604020202020204" pitchFamily="34" charset="0"/>
            </a:endParaRPr>
          </a:p>
          <a:p>
            <a:pPr eaLnBrk="1" hangingPunct="1"/>
            <a:r>
              <a:rPr lang="en-GB" altLang="zh-CN" dirty="0" smtClean="0">
                <a:cs typeface="Arial" panose="020B0604020202020204" pitchFamily="34" charset="0"/>
              </a:rPr>
              <a:t>Industry rivalry: examples of industry rivalry can be the following. High fixed costs: for example, expensive infrastructures create strong pressures to fill capacity even if this entails price cuts (so this factor might well trigger price wars). Through the Internet, the ratio between fixed and variable costs shifts towards fixed costs. For example, software development has high fixed costs because producing the first unit is very expensive but the marginal cost of additional units is virtually zero. This leads to increased industry rivalry as e-business ventures want to optimise the use of their capacity (i.e. infrastructure). Switching costs: low switching costs derive from little differentiation between products. Computer chips, for example, feature little differentiation. The same holds for digital goods (e.g. software, CDs, DVDs, etc.) whose features are essentially the same and competition is based on price wars.</a:t>
            </a:r>
          </a:p>
          <a:p>
            <a:pPr eaLnBrk="1" hangingPunct="1"/>
            <a:endParaRPr lang="en-GB" altLang="zh-CN" dirty="0" smtClean="0">
              <a:cs typeface="Arial" panose="020B0604020202020204" pitchFamily="34" charset="0"/>
            </a:endParaRPr>
          </a:p>
          <a:p>
            <a:pPr eaLnBrk="1" hangingPunct="1"/>
            <a:r>
              <a:rPr lang="en-GB" altLang="zh-CN" dirty="0" smtClean="0">
                <a:cs typeface="Arial" panose="020B0604020202020204" pitchFamily="34" charset="0"/>
              </a:rPr>
              <a:t>Barriers to entry (i.e. threats from new entrants): high entry barriers derive from the following factors: a) high fixed costs: high fixed costs deter potential new entrants because they might not have the required capital and/or the willingness to invest large amounts of money in a risky market entry. Broadly speaking, the Internet has dramatically reduced requirements to build an extensive infrastructure for the distribution of digital goods, thus lowering the entry barriers in the VDS (e.g. peer-to-peer file sharing is a relatively cheap distribution channel for music files). Apple, for example, did realise that online distribution had radically changed the underlying infrastructure of the music industry and, therefore, developed the iTunes online music store for selling music online. However, the impact of the Internet on entry barriers is not that straightforward. For example, Amazon soon realised that it needed an infrastructure of warehouses and data centres to successfully distribute its products (i.e. high fixed costs). The same holds for Nordea bank in the banking sector (where an extensive branch network revealed crucial for the sale of more complex financial products); b) High switching costs and strong network externalities: high switching costs (e.g. high website stickiness defined as a soft switching cost in Chaffey 2007) increase entry barriers because they make it hard to penetrate a new market. Network externalities are externalities where the value of a network increases as the number of users increases. So for example, </a:t>
            </a:r>
            <a:r>
              <a:rPr lang="en-GB" altLang="zh-CN" dirty="0" err="1" smtClean="0">
                <a:cs typeface="Arial" panose="020B0604020202020204" pitchFamily="34" charset="0"/>
              </a:rPr>
              <a:t>OpenBC</a:t>
            </a:r>
            <a:r>
              <a:rPr lang="en-GB" altLang="zh-CN" dirty="0" smtClean="0">
                <a:cs typeface="Arial" panose="020B0604020202020204" pitchFamily="34" charset="0"/>
              </a:rPr>
              <a:t>, an </a:t>
            </a:r>
            <a:r>
              <a:rPr lang="en-US" altLang="zh-CN" dirty="0" smtClean="0">
                <a:cs typeface="Arial" panose="020B0604020202020204" pitchFamily="34" charset="0"/>
              </a:rPr>
              <a:t>online networking platform for professional and secure contact management and networking in Europe and Asia, is unlikely to be challenged by new entrants if its users have built up a significant number of contacts and are active in different interest groups because switching to an alternative networking platform would not be as valuable (so high switching costs); c) trust and brand loyalty: brick and mortar companies were able to launch their online businesses more easily than Internet pure play companies because they leveraged their existing brand which customers trusted. Not only do pure online businesses have to invest heavily in marketing activities to build up their brand; they find it even more difficult to build trust because they do not have a physical branch where customers can go in case of problems. </a:t>
            </a:r>
          </a:p>
          <a:p>
            <a:pPr eaLnBrk="1" hangingPunct="1"/>
            <a:endParaRPr lang="en-US" altLang="zh-CN" dirty="0" smtClean="0">
              <a:cs typeface="Arial" panose="020B0604020202020204" pitchFamily="34" charset="0"/>
            </a:endParaRPr>
          </a:p>
          <a:p>
            <a:pPr eaLnBrk="1" hangingPunct="1"/>
            <a:r>
              <a:rPr lang="en-GB" altLang="zh-CN" dirty="0" smtClean="0">
                <a:cs typeface="Arial" panose="020B0604020202020204" pitchFamily="34" charset="0"/>
              </a:rPr>
              <a:t>Substitute products: the internet has increased the variety of substitute products available to customers. For example, online music sharing has grown so quickly that it has become a formidable substitute for physical music CDs. Google has developed a free online package of software applications that threatens Microsoft’s Office software package (see for example google docs: http://www.google.com/google-d-s/intl/en/tour1.html).</a:t>
            </a:r>
          </a:p>
          <a:p>
            <a:pPr eaLnBrk="1" hangingPunct="1"/>
            <a:endParaRPr lang="en-GB" altLang="zh-CN" dirty="0" smtClean="0">
              <a:cs typeface="Arial" panose="020B0604020202020204" pitchFamily="34" charset="0"/>
            </a:endParaRPr>
          </a:p>
          <a:p>
            <a:pPr eaLnBrk="1" hangingPunct="1"/>
            <a:r>
              <a:rPr lang="en-GB" altLang="zh-CN" dirty="0" smtClean="0">
                <a:cs typeface="Arial" panose="020B0604020202020204" pitchFamily="34" charset="0"/>
              </a:rPr>
              <a:t>Bargaining power of buyers and suppliers: bargaining power of buyers tends to be high (and that of suppliers tends to be low) when: a) there is a high concentration of buyers in the industry: for example, IBX, a B2B e-marketplace allows buyers to aggregate their orders so as to achieve better terms from their suppliers; b) strong fragmentation of suppliers: for example, in the PC industry there is a strong fragmentation of suppliers which undermines their pricing power; c) high degree of market transparency: this makes it easier to, for example, compare prices instantaneously, thus making it easier for customers to find the best deal; d) commoditisation of products which leads to low switching costs for buyers.</a:t>
            </a:r>
          </a:p>
          <a:p>
            <a:pPr eaLnBrk="1" hangingPunct="1"/>
            <a:endParaRPr lang="en-US" altLang="zh-CN" dirty="0" smtClean="0">
              <a:cs typeface="Arial" panose="020B0604020202020204" pitchFamily="34" charset="0"/>
            </a:endParaRPr>
          </a:p>
        </p:txBody>
      </p:sp>
    </p:spTree>
    <p:extLst>
      <p:ext uri="{BB962C8B-B14F-4D97-AF65-F5344CB8AC3E}">
        <p14:creationId xmlns:p14="http://schemas.microsoft.com/office/powerpoint/2010/main" val="31483421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xfrm>
            <a:off x="1150938" y="692150"/>
            <a:ext cx="4556125" cy="3416300"/>
          </a:xfrm>
          <a:ln w="12700" cap="flat"/>
        </p:spPr>
      </p:sp>
      <p:sp>
        <p:nvSpPr>
          <p:cNvPr id="727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smtClean="0"/>
              <a:t>The strategy created needs to combine three objectives –</a:t>
            </a:r>
          </a:p>
          <a:p>
            <a:r>
              <a:rPr lang="en-GB" altLang="en-US" dirty="0" smtClean="0"/>
              <a:t>Insulate the firm</a:t>
            </a:r>
          </a:p>
          <a:p>
            <a:r>
              <a:rPr lang="en-GB" altLang="en-US" dirty="0" smtClean="0"/>
              <a:t>Ensure the company benefits from the competition</a:t>
            </a:r>
          </a:p>
          <a:p>
            <a:r>
              <a:rPr lang="en-GB" altLang="en-US" dirty="0" smtClean="0"/>
              <a:t>Create competitive advantage</a:t>
            </a:r>
          </a:p>
        </p:txBody>
      </p:sp>
    </p:spTree>
    <p:extLst>
      <p:ext uri="{BB962C8B-B14F-4D97-AF65-F5344CB8AC3E}">
        <p14:creationId xmlns:p14="http://schemas.microsoft.com/office/powerpoint/2010/main" val="12734354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tool  is used following Porters</a:t>
            </a:r>
            <a:r>
              <a:rPr lang="en-GB" baseline="0" dirty="0" smtClean="0"/>
              <a:t> model to gain deeper insight into competitors possible reactions to your business strategy.</a:t>
            </a:r>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23</a:t>
            </a:fld>
            <a:endParaRPr lang="en-US"/>
          </a:p>
        </p:txBody>
      </p:sp>
    </p:spTree>
    <p:extLst>
      <p:ext uri="{BB962C8B-B14F-4D97-AF65-F5344CB8AC3E}">
        <p14:creationId xmlns:p14="http://schemas.microsoft.com/office/powerpoint/2010/main" val="27703376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consultant may use this approach when lacing a tender or a bid for a project.  They tend to start in the top left – safe </a:t>
            </a:r>
            <a:r>
              <a:rPr lang="en-GB" dirty="0" err="1" smtClean="0"/>
              <a:t>bisness</a:t>
            </a:r>
            <a:r>
              <a:rPr lang="en-GB" dirty="0" smtClean="0"/>
              <a:t> and as the business matures it moves into the other segments.</a:t>
            </a:r>
            <a:endParaRPr lang="en-GB" dirty="0"/>
          </a:p>
        </p:txBody>
      </p:sp>
      <p:sp>
        <p:nvSpPr>
          <p:cNvPr id="4" name="Slide Number Placeholder 3"/>
          <p:cNvSpPr>
            <a:spLocks noGrp="1"/>
          </p:cNvSpPr>
          <p:nvPr>
            <p:ph type="sldNum" sz="quarter" idx="10"/>
          </p:nvPr>
        </p:nvSpPr>
        <p:spPr/>
        <p:txBody>
          <a:bodyPr/>
          <a:lstStyle/>
          <a:p>
            <a:fld id="{1A034CE2-BE66-4521-B9BB-8E61FEB143F4}" type="slidenum">
              <a:rPr lang="en-US" smtClean="0"/>
              <a:t>26</a:t>
            </a:fld>
            <a:endParaRPr lang="en-US"/>
          </a:p>
        </p:txBody>
      </p:sp>
    </p:spTree>
    <p:extLst>
      <p:ext uri="{BB962C8B-B14F-4D97-AF65-F5344CB8AC3E}">
        <p14:creationId xmlns:p14="http://schemas.microsoft.com/office/powerpoint/2010/main" val="1615543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2969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2970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2970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3E8FCA-E993-4B65-A14C-B02F74E14F16}" type="slidenum">
              <a:rPr lang="en-US" altLang="en-US" sz="1200">
                <a:latin typeface="Tahoma" panose="020B0604030504040204" pitchFamily="34" charset="0"/>
              </a:rPr>
              <a:pPr/>
              <a:t>28</a:t>
            </a:fld>
            <a:endParaRPr lang="en-US" altLang="en-US" sz="1200">
              <a:latin typeface="Tahoma" panose="020B0604030504040204" pitchFamily="34" charset="0"/>
            </a:endParaRPr>
          </a:p>
        </p:txBody>
      </p:sp>
      <p:sp>
        <p:nvSpPr>
          <p:cNvPr id="29702" name="Rectangle 2"/>
          <p:cNvSpPr>
            <a:spLocks noGrp="1" noRot="1" noChangeAspect="1" noChangeArrowheads="1" noTextEdit="1"/>
          </p:cNvSpPr>
          <p:nvPr>
            <p:ph type="sldImg"/>
          </p:nvPr>
        </p:nvSpPr>
        <p:spPr>
          <a:xfrm>
            <a:off x="1150938" y="692150"/>
            <a:ext cx="4556125" cy="3416300"/>
          </a:xfrm>
          <a:ln/>
        </p:spPr>
      </p:sp>
      <p:sp>
        <p:nvSpPr>
          <p:cNvPr id="2970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smtClean="0"/>
              <a:t>Although there are as many different strategies as there are businesses competing there are essentially three broad types of strategies. These generic strategies are used to help organizations establish a competitive advantage over industry rivals. They are called generic strategies because they are not firm or industry dependent. </a:t>
            </a:r>
          </a:p>
          <a:p>
            <a:pPr eaLnBrk="1" hangingPunct="1"/>
            <a:endParaRPr lang="en-US" altLang="en-US" dirty="0" smtClean="0"/>
          </a:p>
          <a:p>
            <a:pPr eaLnBrk="1" hangingPunct="1"/>
            <a:r>
              <a:rPr lang="en-US" altLang="en-US" dirty="0" smtClean="0"/>
              <a:t>One useful theoretical framework for making strategic choices is that of Generic Strategies, developed by Michael Porter. Porter suggested that the most fundamental choices facing any business are the scope of the markets that it attempts to serve and how it attempts to compete in these chosen markets. The scope can either be broad—tackling the whole market—or narrow—tackling only a particular part of the market. Companies achieve competitive advantage either by having the lowest product cost (note: this is not the same as having the lowest price) or by having products which are different in ways which are valued by customers. Note that </a:t>
            </a:r>
            <a:r>
              <a:rPr lang="en-US" altLang="en-US" b="1" dirty="0" smtClean="0"/>
              <a:t>differentiation implies a difference in the perception by clients of the product</a:t>
            </a:r>
            <a:r>
              <a:rPr lang="en-US" altLang="en-US" dirty="0" smtClean="0"/>
              <a:t>, whereas </a:t>
            </a:r>
            <a:r>
              <a:rPr lang="en-US" altLang="en-US" b="1" dirty="0" smtClean="0"/>
              <a:t>customization implies a difference in target market. </a:t>
            </a:r>
          </a:p>
          <a:p>
            <a:pPr eaLnBrk="1" hangingPunct="1"/>
            <a:endParaRPr lang="en-US" altLang="en-US" b="1" dirty="0" smtClean="0"/>
          </a:p>
          <a:p>
            <a:pPr eaLnBrk="1" hangingPunct="1"/>
            <a:r>
              <a:rPr lang="en-US" altLang="en-US" dirty="0" smtClean="0"/>
              <a:t>Coordination is added to this framework to recognize that some businesses create value through their ability to arrange resources.</a:t>
            </a:r>
          </a:p>
          <a:p>
            <a:pPr eaLnBrk="1" hangingPunct="1"/>
            <a:endParaRPr lang="en-US" altLang="en-US" dirty="0" smtClean="0"/>
          </a:p>
          <a:p>
            <a:pPr eaLnBrk="1" hangingPunct="1"/>
            <a:r>
              <a:rPr lang="en-US" altLang="en-US" dirty="0" smtClean="0"/>
              <a:t>There were two effective ways of competing in a market. Each of the three options are considered within the context of the competitive scope of the market – </a:t>
            </a:r>
            <a:r>
              <a:rPr lang="en-US" altLang="en-US" i="1" dirty="0" smtClean="0"/>
              <a:t>does the company target a wide market, or does it focus on a very narrow, niche market?</a:t>
            </a:r>
            <a:r>
              <a:rPr lang="en-US" altLang="en-US" dirty="0" smtClean="0"/>
              <a:t> </a:t>
            </a:r>
          </a:p>
        </p:txBody>
      </p:sp>
    </p:spTree>
    <p:extLst>
      <p:ext uri="{BB962C8B-B14F-4D97-AF65-F5344CB8AC3E}">
        <p14:creationId xmlns:p14="http://schemas.microsoft.com/office/powerpoint/2010/main" val="4121947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379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379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379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FA5D9F-D07F-49BC-B7DF-6487F1620A05}" type="slidenum">
              <a:rPr lang="en-US" altLang="en-US" sz="1200">
                <a:latin typeface="Tahoma" panose="020B0604030504040204" pitchFamily="34" charset="0"/>
              </a:rPr>
              <a:pPr/>
              <a:t>29</a:t>
            </a:fld>
            <a:endParaRPr lang="en-US" altLang="en-US" sz="1200">
              <a:latin typeface="Tahoma" panose="020B0604030504040204" pitchFamily="34" charset="0"/>
            </a:endParaRPr>
          </a:p>
        </p:txBody>
      </p:sp>
      <p:sp>
        <p:nvSpPr>
          <p:cNvPr id="33798" name="Rectangle 2"/>
          <p:cNvSpPr>
            <a:spLocks noGrp="1" noRot="1" noChangeAspect="1" noChangeArrowheads="1" noTextEdit="1"/>
          </p:cNvSpPr>
          <p:nvPr>
            <p:ph type="sldImg"/>
          </p:nvPr>
        </p:nvSpPr>
        <p:spPr>
          <a:xfrm>
            <a:off x="1150938" y="692150"/>
            <a:ext cx="4556125" cy="3416300"/>
          </a:xfrm>
          <a:ln/>
        </p:spPr>
      </p:sp>
      <p:sp>
        <p:nvSpPr>
          <p:cNvPr id="33799" name="Rectangle 3"/>
          <p:cNvSpPr>
            <a:spLocks noGrp="1" noChangeArrowheads="1"/>
          </p:cNvSpPr>
          <p:nvPr>
            <p:ph type="body" idx="1"/>
          </p:nvPr>
        </p:nvSpPr>
        <p:spPr>
          <a:xfrm>
            <a:off x="914400" y="4343400"/>
            <a:ext cx="5029200" cy="4114800"/>
          </a:xfrm>
          <a:noFill/>
        </p:spPr>
        <p:txBody>
          <a:bodyPr/>
          <a:lstStyle/>
          <a:p>
            <a:pPr eaLnBrk="1" hangingPunct="1"/>
            <a:r>
              <a:rPr lang="en-US" altLang="en-US" smtClean="0"/>
              <a:t>The cost leader increases profit to above average levels by lowering costs.</a:t>
            </a:r>
          </a:p>
          <a:p>
            <a:pPr eaLnBrk="1" hangingPunct="1"/>
            <a:endParaRPr lang="en-US" altLang="en-US" smtClean="0"/>
          </a:p>
          <a:p>
            <a:pPr eaLnBrk="1" hangingPunct="1"/>
            <a:r>
              <a:rPr lang="en-US" altLang="en-US" smtClean="0"/>
              <a:t>However, low cost does not always lead to low price. Producers could price at competitive parity, exploiting the benefits of a bigger margin than competitors. Some organizations, such as Toyota, are very good not only at producing high quality autos at a low price, but have the brand and marketing skills to use a premium pricing policy. </a:t>
            </a:r>
          </a:p>
          <a:p>
            <a:pPr eaLnBrk="1" hangingPunct="1"/>
            <a:endParaRPr lang="en-US" altLang="en-US" smtClean="0"/>
          </a:p>
        </p:txBody>
      </p:sp>
    </p:spTree>
    <p:extLst>
      <p:ext uri="{BB962C8B-B14F-4D97-AF65-F5344CB8AC3E}">
        <p14:creationId xmlns:p14="http://schemas.microsoft.com/office/powerpoint/2010/main" val="13093077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584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584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584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2A8625B-BE30-426C-9AAB-F1BDDFCB8A79}" type="slidenum">
              <a:rPr lang="en-US" altLang="en-US" sz="1200">
                <a:latin typeface="Tahoma" panose="020B0604030504040204" pitchFamily="34" charset="0"/>
              </a:rPr>
              <a:pPr/>
              <a:t>30</a:t>
            </a:fld>
            <a:endParaRPr lang="en-US" altLang="en-US" sz="1200">
              <a:latin typeface="Tahoma" panose="020B0604030504040204" pitchFamily="34" charset="0"/>
            </a:endParaRPr>
          </a:p>
        </p:txBody>
      </p:sp>
      <p:sp>
        <p:nvSpPr>
          <p:cNvPr id="35846" name="Rectangle 2"/>
          <p:cNvSpPr>
            <a:spLocks noGrp="1" noRot="1" noChangeAspect="1" noChangeArrowheads="1" noTextEdit="1"/>
          </p:cNvSpPr>
          <p:nvPr>
            <p:ph type="sldImg"/>
          </p:nvPr>
        </p:nvSpPr>
        <p:spPr>
          <a:xfrm>
            <a:off x="1150938" y="692150"/>
            <a:ext cx="4556125" cy="3416300"/>
          </a:xfrm>
          <a:ln/>
        </p:spPr>
      </p:sp>
      <p:sp>
        <p:nvSpPr>
          <p:cNvPr id="35847" name="Rectangle 3"/>
          <p:cNvSpPr>
            <a:spLocks noGrp="1" noChangeArrowheads="1"/>
          </p:cNvSpPr>
          <p:nvPr>
            <p:ph type="body" idx="1"/>
          </p:nvPr>
        </p:nvSpPr>
        <p:spPr>
          <a:xfrm>
            <a:off x="914400" y="4343400"/>
            <a:ext cx="5029200" cy="4114800"/>
          </a:xfrm>
          <a:noFill/>
        </p:spPr>
        <p:txBody>
          <a:bodyPr/>
          <a:lstStyle/>
          <a:p>
            <a:pPr eaLnBrk="1" hangingPunct="1"/>
            <a:r>
              <a:rPr lang="en-US" altLang="en-US" smtClean="0"/>
              <a:t>Not about providing low cost – not cheap products</a:t>
            </a:r>
          </a:p>
          <a:p>
            <a:pPr eaLnBrk="1" hangingPunct="1"/>
            <a:endParaRPr lang="en-US" altLang="en-US" smtClean="0"/>
          </a:p>
          <a:p>
            <a:pPr eaLnBrk="1" hangingPunct="1">
              <a:buFontTx/>
              <a:buChar char="•"/>
            </a:pPr>
            <a:r>
              <a:rPr lang="en-US" altLang="en-US" smtClean="0"/>
              <a:t>Source of value:  the ability to produce and deliver products at the lowest cost relative to competitors</a:t>
            </a:r>
          </a:p>
          <a:p>
            <a:pPr eaLnBrk="1" hangingPunct="1">
              <a:buFontTx/>
              <a:buChar char="•"/>
            </a:pPr>
            <a:r>
              <a:rPr lang="en-US" altLang="en-US" smtClean="0"/>
              <a:t>In the value chain, look for ways to continually reduce costs</a:t>
            </a:r>
          </a:p>
          <a:p>
            <a:pPr eaLnBrk="1" hangingPunct="1">
              <a:buFontTx/>
              <a:buChar char="•"/>
            </a:pPr>
            <a:r>
              <a:rPr lang="en-US" altLang="en-US" smtClean="0"/>
              <a:t>No frills, standardized</a:t>
            </a:r>
          </a:p>
          <a:p>
            <a:pPr eaLnBrk="1" hangingPunct="1"/>
            <a:endParaRPr lang="en-US" altLang="en-US" smtClean="0"/>
          </a:p>
          <a:p>
            <a:pPr eaLnBrk="1" hangingPunct="1"/>
            <a:r>
              <a:rPr lang="en-US" altLang="en-US" smtClean="0"/>
              <a:t>A company’s goal in pursuing cost leadership is to out-perform competitors by producing goods and services at a lower cost.  One advantage with this generic strategy is that when all companies in the industry charge the same price for their products, the cost leader makes higher profits because its costs are lower.</a:t>
            </a:r>
          </a:p>
          <a:p>
            <a:pPr eaLnBrk="1" hangingPunct="1"/>
            <a:endParaRPr lang="en-US" altLang="en-US" smtClean="0"/>
          </a:p>
          <a:p>
            <a:pPr eaLnBrk="1" hangingPunct="1"/>
            <a:r>
              <a:rPr lang="en-US" altLang="en-US" smtClean="0"/>
              <a:t>How do firms derive competitive advantage with this strategy?</a:t>
            </a:r>
          </a:p>
          <a:p>
            <a:pPr eaLnBrk="1" hangingPunct="1"/>
            <a:endParaRPr lang="en-US" altLang="en-US" smtClean="0"/>
          </a:p>
        </p:txBody>
      </p:sp>
    </p:spTree>
    <p:extLst>
      <p:ext uri="{BB962C8B-B14F-4D97-AF65-F5344CB8AC3E}">
        <p14:creationId xmlns:p14="http://schemas.microsoft.com/office/powerpoint/2010/main" val="18592305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0938" y="692150"/>
            <a:ext cx="4556125" cy="34163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1942950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3993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3994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3994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0327B37-90DE-4C15-BBE0-0184BA12AA0B}" type="slidenum">
              <a:rPr lang="en-US" altLang="en-US" sz="1200">
                <a:latin typeface="Tahoma" panose="020B0604030504040204" pitchFamily="34" charset="0"/>
              </a:rPr>
              <a:pPr/>
              <a:t>32</a:t>
            </a:fld>
            <a:endParaRPr lang="en-US" altLang="en-US" sz="1200">
              <a:latin typeface="Tahoma" panose="020B0604030504040204" pitchFamily="34" charset="0"/>
            </a:endParaRPr>
          </a:p>
        </p:txBody>
      </p:sp>
      <p:sp>
        <p:nvSpPr>
          <p:cNvPr id="39942" name="Rectangle 2"/>
          <p:cNvSpPr>
            <a:spLocks noGrp="1" noRot="1" noChangeAspect="1" noChangeArrowheads="1" noTextEdit="1"/>
          </p:cNvSpPr>
          <p:nvPr>
            <p:ph type="sldImg"/>
          </p:nvPr>
        </p:nvSpPr>
        <p:spPr>
          <a:xfrm>
            <a:off x="1150938" y="692150"/>
            <a:ext cx="4556125" cy="3416300"/>
          </a:xfrm>
          <a:ln/>
        </p:spPr>
      </p:sp>
      <p:sp>
        <p:nvSpPr>
          <p:cNvPr id="3994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smtClean="0"/>
              <a:t>Value Chain – A framework that firms can use to identify and evaluate the ways in which their resources and capabilities can add value. The value of the analysis lies in being able to break the organization's operations or activities into primary (such as operations, marketing &amp; sales, and service) and support ( staff activities including human resources management &amp; procurement) activities. </a:t>
            </a:r>
          </a:p>
          <a:p>
            <a:pPr eaLnBrk="1" hangingPunct="1"/>
            <a:endParaRPr lang="en-US" altLang="en-US" dirty="0" smtClean="0"/>
          </a:p>
          <a:p>
            <a:pPr eaLnBrk="1" hangingPunct="1"/>
            <a:r>
              <a:rPr lang="en-US" altLang="en-US" dirty="0" smtClean="0"/>
              <a:t>Analyzing the firm's value-chain helps to assess your organization and what you perceive your competitor’s value-chain to be will uncover ways to cut costs, and find ways add value that will provide a competitive advantage. </a:t>
            </a:r>
            <a:br>
              <a:rPr lang="en-US" altLang="en-US" dirty="0" smtClean="0"/>
            </a:br>
            <a:endParaRPr lang="en-US" altLang="en-US" dirty="0" smtClean="0"/>
          </a:p>
          <a:p>
            <a:pPr eaLnBrk="1" hangingPunct="1"/>
            <a:r>
              <a:rPr lang="en-US" altLang="en-US" dirty="0" smtClean="0"/>
              <a:t>Here we have a value chain for a low cost strategy that identifies some activities that are used to keep costs low.</a:t>
            </a:r>
          </a:p>
          <a:p>
            <a:pPr eaLnBrk="1" hangingPunct="1"/>
            <a:r>
              <a:rPr lang="en-US" altLang="en-US" dirty="0" smtClean="0"/>
              <a:t>Airlines are a good example</a:t>
            </a:r>
          </a:p>
          <a:p>
            <a:pPr eaLnBrk="1" hangingPunct="1">
              <a:lnSpc>
                <a:spcPct val="90000"/>
              </a:lnSpc>
            </a:pPr>
            <a:r>
              <a:rPr lang="en-US" altLang="en-US" dirty="0" smtClean="0"/>
              <a:t>Organization attempts to outperform competitors by doing everything it can to produce goods or services at a lower </a:t>
            </a:r>
            <a:r>
              <a:rPr lang="en-US" altLang="en-US" i="1" u="sng" dirty="0" smtClean="0">
                <a:solidFill>
                  <a:srgbClr val="FF0000"/>
                </a:solidFill>
              </a:rPr>
              <a:t>cost</a:t>
            </a:r>
            <a:r>
              <a:rPr lang="en-US" altLang="en-US" u="sng" dirty="0" smtClean="0">
                <a:solidFill>
                  <a:srgbClr val="FF0000"/>
                </a:solidFill>
              </a:rPr>
              <a:t> </a:t>
            </a:r>
            <a:r>
              <a:rPr lang="en-US" altLang="en-US" dirty="0" smtClean="0"/>
              <a:t>than competitors</a:t>
            </a:r>
          </a:p>
          <a:p>
            <a:pPr eaLnBrk="1" hangingPunct="1">
              <a:lnSpc>
                <a:spcPct val="90000"/>
              </a:lnSpc>
            </a:pPr>
            <a:r>
              <a:rPr lang="en-US" altLang="en-US" dirty="0" smtClean="0"/>
              <a:t>Emphasis is on operational efficiency</a:t>
            </a:r>
          </a:p>
          <a:p>
            <a:pPr eaLnBrk="1" hangingPunct="1">
              <a:lnSpc>
                <a:spcPct val="90000"/>
              </a:lnSpc>
            </a:pPr>
            <a:r>
              <a:rPr lang="en-US" altLang="en-US" dirty="0" smtClean="0"/>
              <a:t>May be achieved through process innovations</a:t>
            </a:r>
          </a:p>
          <a:p>
            <a:pPr eaLnBrk="1" hangingPunct="1"/>
            <a:endParaRPr lang="en-US" altLang="en-US" dirty="0" smtClean="0"/>
          </a:p>
        </p:txBody>
      </p:sp>
    </p:spTree>
    <p:extLst>
      <p:ext uri="{BB962C8B-B14F-4D97-AF65-F5344CB8AC3E}">
        <p14:creationId xmlns:p14="http://schemas.microsoft.com/office/powerpoint/2010/main" val="31997566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2227"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2228"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2229"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655F533-452E-4B12-9166-4AB75F031F87}" type="slidenum">
              <a:rPr lang="en-US" altLang="en-US" sz="1200">
                <a:latin typeface="Tahoma" panose="020B0604030504040204" pitchFamily="34" charset="0"/>
              </a:rPr>
              <a:pPr/>
              <a:t>33</a:t>
            </a:fld>
            <a:endParaRPr lang="en-US" altLang="en-US" sz="1200">
              <a:latin typeface="Tahoma" panose="020B0604030504040204" pitchFamily="34" charset="0"/>
            </a:endParaRPr>
          </a:p>
        </p:txBody>
      </p:sp>
      <p:sp>
        <p:nvSpPr>
          <p:cNvPr id="52230" name="Rectangle 2"/>
          <p:cNvSpPr>
            <a:spLocks noGrp="1" noRot="1" noChangeAspect="1" noChangeArrowheads="1" noTextEdit="1"/>
          </p:cNvSpPr>
          <p:nvPr>
            <p:ph type="sldImg"/>
          </p:nvPr>
        </p:nvSpPr>
        <p:spPr>
          <a:xfrm>
            <a:off x="1144588" y="687388"/>
            <a:ext cx="4568825" cy="3425825"/>
          </a:xfrm>
          <a:ln w="12700" cap="flat"/>
        </p:spPr>
      </p:sp>
      <p:sp>
        <p:nvSpPr>
          <p:cNvPr id="52231" name="Rectangle 3"/>
          <p:cNvSpPr>
            <a:spLocks noGrp="1" noChangeArrowheads="1"/>
          </p:cNvSpPr>
          <p:nvPr>
            <p:ph type="body" idx="1"/>
          </p:nvPr>
        </p:nvSpPr>
        <p:spPr>
          <a:xfrm>
            <a:off x="915988" y="4344988"/>
            <a:ext cx="5026025" cy="4111625"/>
          </a:xfrm>
          <a:solidFill>
            <a:srgbClr val="FFFFFF"/>
          </a:solidFill>
          <a:ln w="12700" cap="flat">
            <a:solidFill>
              <a:srgbClr val="000000"/>
            </a:solidFill>
            <a:miter lim="800000"/>
            <a:headEnd/>
            <a:tailEnd/>
          </a:ln>
        </p:spPr>
        <p:txBody>
          <a:bodyPr lIns="92075" tIns="46038" rIns="92075" bIns="46038"/>
          <a:lstStyle/>
          <a:p>
            <a:pPr eaLnBrk="1" hangingPunct="1"/>
            <a:r>
              <a:rPr lang="en-US" altLang="en-US" smtClean="0"/>
              <a:t>How do firms derive competitive advantage?</a:t>
            </a:r>
          </a:p>
        </p:txBody>
      </p:sp>
    </p:spTree>
    <p:extLst>
      <p:ext uri="{BB962C8B-B14F-4D97-AF65-F5344CB8AC3E}">
        <p14:creationId xmlns:p14="http://schemas.microsoft.com/office/powerpoint/2010/main" val="2381641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4275"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4276"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4277"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3B5294E-BD25-44DB-8C15-FB89F3255123}" type="slidenum">
              <a:rPr lang="en-US" altLang="en-US" sz="1200">
                <a:latin typeface="Tahoma" panose="020B0604030504040204" pitchFamily="34" charset="0"/>
              </a:rPr>
              <a:pPr/>
              <a:t>34</a:t>
            </a:fld>
            <a:endParaRPr lang="en-US" altLang="en-US" sz="1200">
              <a:latin typeface="Tahoma" panose="020B0604030504040204" pitchFamily="34" charset="0"/>
            </a:endParaRPr>
          </a:p>
        </p:txBody>
      </p:sp>
      <p:sp>
        <p:nvSpPr>
          <p:cNvPr id="54278" name="Rectangle 2"/>
          <p:cNvSpPr>
            <a:spLocks noGrp="1" noRot="1" noChangeAspect="1" noChangeArrowheads="1" noTextEdit="1"/>
          </p:cNvSpPr>
          <p:nvPr>
            <p:ph type="sldImg"/>
          </p:nvPr>
        </p:nvSpPr>
        <p:spPr>
          <a:xfrm>
            <a:off x="1150938" y="692150"/>
            <a:ext cx="4556125" cy="3416300"/>
          </a:xfrm>
          <a:ln/>
        </p:spPr>
      </p:sp>
      <p:sp>
        <p:nvSpPr>
          <p:cNvPr id="54279" name="Rectangle 3"/>
          <p:cNvSpPr>
            <a:spLocks noGrp="1" noChangeArrowheads="1"/>
          </p:cNvSpPr>
          <p:nvPr>
            <p:ph type="body" idx="1"/>
          </p:nvPr>
        </p:nvSpPr>
        <p:spPr>
          <a:xfrm>
            <a:off x="914400" y="4343400"/>
            <a:ext cx="5029200" cy="4114800"/>
          </a:xfrm>
          <a:noFill/>
        </p:spPr>
        <p:txBody>
          <a:bodyPr/>
          <a:lstStyle/>
          <a:p>
            <a:pPr eaLnBrk="1" hangingPunct="1"/>
            <a:r>
              <a:rPr lang="en-US" altLang="en-US" smtClean="0"/>
              <a:t>The cost of producing and marketing a differentiated product will be higher than that of other firms, but because some key consumer need is being filled the price the company receives is higher, and above average profits are reaped.</a:t>
            </a:r>
          </a:p>
        </p:txBody>
      </p:sp>
    </p:spTree>
    <p:extLst>
      <p:ext uri="{BB962C8B-B14F-4D97-AF65-F5344CB8AC3E}">
        <p14:creationId xmlns:p14="http://schemas.microsoft.com/office/powerpoint/2010/main" val="132470977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632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632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632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D122BA2-B6AC-45CF-9643-08C8E7B9AD4B}" type="slidenum">
              <a:rPr lang="en-US" altLang="en-US" sz="1200">
                <a:latin typeface="Tahoma" panose="020B0604030504040204" pitchFamily="34" charset="0"/>
              </a:rPr>
              <a:pPr/>
              <a:t>35</a:t>
            </a:fld>
            <a:endParaRPr lang="en-US" altLang="en-US" sz="1200">
              <a:latin typeface="Tahoma" panose="020B0604030504040204" pitchFamily="34" charset="0"/>
            </a:endParaRPr>
          </a:p>
        </p:txBody>
      </p:sp>
      <p:sp>
        <p:nvSpPr>
          <p:cNvPr id="56326" name="Rectangle 2"/>
          <p:cNvSpPr>
            <a:spLocks noGrp="1" noRot="1" noChangeAspect="1" noChangeArrowheads="1" noTextEdit="1"/>
          </p:cNvSpPr>
          <p:nvPr>
            <p:ph type="sldImg"/>
          </p:nvPr>
        </p:nvSpPr>
        <p:spPr>
          <a:xfrm>
            <a:off x="1150938" y="692150"/>
            <a:ext cx="4556125" cy="3416300"/>
          </a:xfrm>
          <a:ln/>
        </p:spPr>
      </p:sp>
      <p:sp>
        <p:nvSpPr>
          <p:cNvPr id="56327"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smtClean="0"/>
              <a:t>Create Value by providing unique qualities in the product for which customers are willing to pay more</a:t>
            </a:r>
          </a:p>
          <a:p>
            <a:pPr eaLnBrk="1" hangingPunct="1"/>
            <a:r>
              <a:rPr lang="en-US" altLang="en-US" dirty="0" smtClean="0"/>
              <a:t>Lowering Buyers' Costs – Higher quality means less breakdowns or product problems, quicker response to problems. </a:t>
            </a:r>
          </a:p>
          <a:p>
            <a:pPr eaLnBrk="1" hangingPunct="1">
              <a:buFontTx/>
              <a:buChar char="•"/>
            </a:pPr>
            <a:r>
              <a:rPr lang="en-US" altLang="en-US" dirty="0" smtClean="0"/>
              <a:t>Raising Buyers' Performance – Buyer may improve performance, have higher level of enjoyment. </a:t>
            </a:r>
          </a:p>
          <a:p>
            <a:pPr eaLnBrk="1" hangingPunct="1">
              <a:buFontTx/>
              <a:buChar char="•"/>
            </a:pPr>
            <a:r>
              <a:rPr lang="en-US" altLang="en-US" dirty="0" smtClean="0"/>
              <a:t>Sustainability – Creating barriers by perceptions of uniqueness and reputation, creating high switching costs through differentiation and uniqueness.</a:t>
            </a:r>
          </a:p>
          <a:p>
            <a:pPr eaLnBrk="1" hangingPunct="1"/>
            <a:endParaRPr lang="en-US" altLang="en-US" dirty="0" smtClean="0"/>
          </a:p>
          <a:p>
            <a:pPr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22651360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58371"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58372"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58373"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3793633-D9CD-47E1-8307-423128818544}" type="slidenum">
              <a:rPr lang="en-US" altLang="en-US" sz="1200">
                <a:latin typeface="Tahoma" panose="020B0604030504040204" pitchFamily="34" charset="0"/>
              </a:rPr>
              <a:pPr/>
              <a:t>36</a:t>
            </a:fld>
            <a:endParaRPr lang="en-US" altLang="en-US" sz="1200">
              <a:latin typeface="Tahoma" panose="020B0604030504040204" pitchFamily="34" charset="0"/>
            </a:endParaRPr>
          </a:p>
        </p:txBody>
      </p:sp>
      <p:sp>
        <p:nvSpPr>
          <p:cNvPr id="58374" name="Rectangle 2"/>
          <p:cNvSpPr>
            <a:spLocks noGrp="1" noRot="1" noChangeAspect="1" noChangeArrowheads="1" noTextEdit="1"/>
          </p:cNvSpPr>
          <p:nvPr>
            <p:ph type="sldImg"/>
          </p:nvPr>
        </p:nvSpPr>
        <p:spPr>
          <a:xfrm>
            <a:off x="1150938" y="692150"/>
            <a:ext cx="4556125" cy="3416300"/>
          </a:xfrm>
          <a:ln/>
        </p:spPr>
      </p:sp>
      <p:sp>
        <p:nvSpPr>
          <p:cNvPr id="58375" name="Rectangle 3"/>
          <p:cNvSpPr>
            <a:spLocks noGrp="1" noChangeArrowheads="1"/>
          </p:cNvSpPr>
          <p:nvPr>
            <p:ph type="body" idx="1"/>
          </p:nvPr>
        </p:nvSpPr>
        <p:spPr>
          <a:xfrm>
            <a:off x="914400" y="4343400"/>
            <a:ext cx="5029200" cy="4114800"/>
          </a:xfrm>
          <a:noFill/>
        </p:spPr>
        <p:txBody>
          <a:bodyPr/>
          <a:lstStyle/>
          <a:p>
            <a:pPr eaLnBrk="1" hangingPunct="1"/>
            <a:endParaRPr lang="en-US" altLang="en-US" dirty="0" smtClean="0"/>
          </a:p>
        </p:txBody>
      </p:sp>
    </p:spTree>
    <p:extLst>
      <p:ext uri="{BB962C8B-B14F-4D97-AF65-F5344CB8AC3E}">
        <p14:creationId xmlns:p14="http://schemas.microsoft.com/office/powerpoint/2010/main" val="31203540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6041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6042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6042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84FD676-C9F2-4390-B106-2DCC3602EBAD}" type="slidenum">
              <a:rPr lang="en-US" altLang="en-US" sz="1200">
                <a:latin typeface="Tahoma" panose="020B0604030504040204" pitchFamily="34" charset="0"/>
              </a:rPr>
              <a:pPr/>
              <a:t>37</a:t>
            </a:fld>
            <a:endParaRPr lang="en-US" altLang="en-US" sz="1200">
              <a:latin typeface="Tahoma" panose="020B0604030504040204" pitchFamily="34" charset="0"/>
            </a:endParaRPr>
          </a:p>
        </p:txBody>
      </p:sp>
      <p:sp>
        <p:nvSpPr>
          <p:cNvPr id="60422" name="Rectangle 2"/>
          <p:cNvSpPr>
            <a:spLocks noGrp="1" noRot="1" noChangeAspect="1" noChangeArrowheads="1" noTextEdit="1"/>
          </p:cNvSpPr>
          <p:nvPr>
            <p:ph type="sldImg"/>
          </p:nvPr>
        </p:nvSpPr>
        <p:spPr>
          <a:xfrm>
            <a:off x="1150938" y="692150"/>
            <a:ext cx="4556125" cy="3416300"/>
          </a:xfrm>
          <a:ln/>
        </p:spPr>
      </p:sp>
      <p:sp>
        <p:nvSpPr>
          <p:cNvPr id="6042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smtClean="0"/>
              <a:t>Analyzing the firm's value-chain helps to assess your organization and what you perceive your competitor’s value-chain to be will uncover ways to  ways add value that will provide a competitive advantage.  O</a:t>
            </a:r>
            <a:r>
              <a:rPr lang="en-US" altLang="en-US" sz="1000" dirty="0" smtClean="0"/>
              <a:t>n the dimension of distinctive competency, which function is most important depends on the source of the company’s differentiation advantage.  If it seeks a </a:t>
            </a:r>
            <a:r>
              <a:rPr lang="en-US" altLang="en-US" sz="1000" b="1" dirty="0" smtClean="0"/>
              <a:t>competitive advantage based on innovation </a:t>
            </a:r>
            <a:r>
              <a:rPr lang="en-US" altLang="en-US" sz="1000" dirty="0" smtClean="0"/>
              <a:t>and developing a technological competency, the </a:t>
            </a:r>
            <a:r>
              <a:rPr lang="en-US" altLang="en-US" sz="1000" b="1" dirty="0" smtClean="0"/>
              <a:t>key function is R&amp;D</a:t>
            </a:r>
            <a:r>
              <a:rPr lang="en-US" altLang="en-US" sz="1000" dirty="0" smtClean="0"/>
              <a:t>; if customer responsiveness is its goal, then after-sales service, distribution, and customer service functions are most critical.</a:t>
            </a:r>
          </a:p>
          <a:p>
            <a:pPr eaLnBrk="1" hangingPunct="1"/>
            <a:endParaRPr lang="en-US" altLang="en-US" dirty="0" smtClean="0"/>
          </a:p>
        </p:txBody>
      </p:sp>
    </p:spTree>
    <p:extLst>
      <p:ext uri="{BB962C8B-B14F-4D97-AF65-F5344CB8AC3E}">
        <p14:creationId xmlns:p14="http://schemas.microsoft.com/office/powerpoint/2010/main" val="24663376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0659"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0660"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0661"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9D579BC-4BB7-48DE-9E27-E2E64237E17D}" type="slidenum">
              <a:rPr lang="en-US" altLang="en-US" sz="1200">
                <a:latin typeface="Tahoma" panose="020B0604030504040204" pitchFamily="34" charset="0"/>
              </a:rPr>
              <a:pPr/>
              <a:t>38</a:t>
            </a:fld>
            <a:endParaRPr lang="en-US" altLang="en-US" sz="1200">
              <a:latin typeface="Tahoma" panose="020B0604030504040204" pitchFamily="34" charset="0"/>
            </a:endParaRPr>
          </a:p>
        </p:txBody>
      </p:sp>
      <p:sp>
        <p:nvSpPr>
          <p:cNvPr id="70662" name="Rectangle 2"/>
          <p:cNvSpPr>
            <a:spLocks noGrp="1" noRot="1" noChangeAspect="1" noChangeArrowheads="1" noTextEdit="1"/>
          </p:cNvSpPr>
          <p:nvPr>
            <p:ph type="sldImg"/>
          </p:nvPr>
        </p:nvSpPr>
        <p:spPr>
          <a:xfrm>
            <a:off x="1150938" y="692150"/>
            <a:ext cx="4556125" cy="3416300"/>
          </a:xfrm>
          <a:ln/>
        </p:spPr>
      </p:sp>
      <p:sp>
        <p:nvSpPr>
          <p:cNvPr id="70663" name="Rectangle 3"/>
          <p:cNvSpPr>
            <a:spLocks noGrp="1" noChangeArrowheads="1"/>
          </p:cNvSpPr>
          <p:nvPr>
            <p:ph type="body" idx="1"/>
          </p:nvPr>
        </p:nvSpPr>
        <p:spPr>
          <a:xfrm>
            <a:off x="914400" y="4343400"/>
            <a:ext cx="5029200" cy="4114800"/>
          </a:xfrm>
          <a:noFill/>
        </p:spPr>
        <p:txBody>
          <a:bodyPr/>
          <a:lstStyle/>
          <a:p>
            <a:pPr eaLnBrk="1" hangingPunct="1"/>
            <a:r>
              <a:rPr lang="en-US" altLang="en-US" dirty="0" smtClean="0"/>
              <a:t>May add substantial value through re-configuring the supply chain</a:t>
            </a:r>
          </a:p>
          <a:p>
            <a:pPr eaLnBrk="1" hangingPunct="1"/>
            <a:r>
              <a:rPr lang="en-US" altLang="en-US" dirty="0" smtClean="0"/>
              <a:t>Heavy focus on soft assets, information and people, as opposed to hard assets, plant and equipment</a:t>
            </a:r>
          </a:p>
          <a:p>
            <a:pPr eaLnBrk="1" hangingPunct="1"/>
            <a:r>
              <a:rPr lang="en-US" altLang="en-US" dirty="0" smtClean="0"/>
              <a:t>Real focus on building trust among channel partners, developing incentive, and payment mechanisms that keep partners engaged</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en-US" dirty="0" smtClean="0"/>
              <a:t>Example - Coordinate growers with market</a:t>
            </a:r>
          </a:p>
          <a:p>
            <a:pPr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27582719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ChangeArrowheads="1"/>
          </p:cNvSpPr>
          <p:nvPr>
            <p:ph type="hdr" sz="quarter"/>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Strategic Business Planning for Commercial Producers</a:t>
            </a:r>
          </a:p>
        </p:txBody>
      </p:sp>
      <p:sp>
        <p:nvSpPr>
          <p:cNvPr id="76803" name="Rectangle 3"/>
          <p:cNvSpPr>
            <a:spLocks noGrp="1" noChangeArrowheads="1"/>
          </p:cNvSpPr>
          <p:nvPr>
            <p:ph type="dt" sz="quarter" idx="1"/>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Identifying Strategies</a:t>
            </a:r>
          </a:p>
        </p:txBody>
      </p:sp>
      <p:sp>
        <p:nvSpPr>
          <p:cNvPr id="76804" name="Rectangle 6"/>
          <p:cNvSpPr>
            <a:spLocks noGrp="1" noChangeArrowheads="1"/>
          </p:cNvSpPr>
          <p:nvPr>
            <p:ph type="ftr" sz="quarter" idx="4"/>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000">
                <a:latin typeface="Tahoma" panose="020B0604030504040204" pitchFamily="34" charset="0"/>
              </a:rPr>
              <a:t>© Purdue University, Center for Food and Agricultural Business, 2002</a:t>
            </a:r>
          </a:p>
        </p:txBody>
      </p:sp>
      <p:sp>
        <p:nvSpPr>
          <p:cNvPr id="76805" name="Rectangle 7"/>
          <p:cNvSpPr>
            <a:spLocks noGrp="1" noChangeArrowheads="1"/>
          </p:cNvSpPr>
          <p:nvPr>
            <p:ph type="sldNum" sz="quarter" idx="5"/>
          </p:nvPr>
        </p:nvSpPr>
        <p:spPr>
          <a:noFill/>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E9DD8FF-5007-4229-9466-A4A2DE63D8FA}" type="slidenum">
              <a:rPr lang="en-US" altLang="en-US" sz="1200">
                <a:latin typeface="Tahoma" panose="020B0604030504040204" pitchFamily="34" charset="0"/>
              </a:rPr>
              <a:pPr/>
              <a:t>39</a:t>
            </a:fld>
            <a:endParaRPr lang="en-US" altLang="en-US" sz="1200">
              <a:latin typeface="Tahoma" panose="020B0604030504040204" pitchFamily="34" charset="0"/>
            </a:endParaRPr>
          </a:p>
        </p:txBody>
      </p:sp>
      <p:sp>
        <p:nvSpPr>
          <p:cNvPr id="76806" name="Rectangle 2"/>
          <p:cNvSpPr>
            <a:spLocks noGrp="1" noRot="1" noChangeAspect="1" noChangeArrowheads="1" noTextEdit="1"/>
          </p:cNvSpPr>
          <p:nvPr>
            <p:ph type="sldImg"/>
          </p:nvPr>
        </p:nvSpPr>
        <p:spPr>
          <a:xfrm>
            <a:off x="1150938" y="692150"/>
            <a:ext cx="4556125" cy="3416300"/>
          </a:xfrm>
          <a:ln/>
        </p:spPr>
      </p:sp>
      <p:sp>
        <p:nvSpPr>
          <p:cNvPr id="76807" name="Rectangle 3"/>
          <p:cNvSpPr>
            <a:spLocks noGrp="1" noChangeArrowheads="1"/>
          </p:cNvSpPr>
          <p:nvPr>
            <p:ph type="body" idx="1"/>
          </p:nvPr>
        </p:nvSpPr>
        <p:spPr>
          <a:xfrm>
            <a:off x="914400" y="4343400"/>
            <a:ext cx="5029200" cy="4114800"/>
          </a:xfrm>
          <a:noFill/>
        </p:spPr>
        <p:txBody>
          <a:bodyPr/>
          <a:lstStyle/>
          <a:p>
            <a:pPr eaLnBrk="1" hangingPunct="1"/>
            <a:r>
              <a:rPr lang="en-US" altLang="en-US" smtClean="0"/>
              <a:t>Source of value:  produce a product that has lowest cost </a:t>
            </a:r>
            <a:r>
              <a:rPr lang="en-US" altLang="en-US" u="sng" smtClean="0"/>
              <a:t>and</a:t>
            </a:r>
            <a:r>
              <a:rPr lang="en-US" altLang="en-US" smtClean="0"/>
              <a:t> is differentiated from other products</a:t>
            </a:r>
          </a:p>
          <a:p>
            <a:pPr eaLnBrk="1" hangingPunct="1"/>
            <a:endParaRPr lang="en-US" altLang="en-US" smtClean="0"/>
          </a:p>
          <a:p>
            <a:pPr eaLnBrk="1" hangingPunct="1"/>
            <a:r>
              <a:rPr lang="en-US" altLang="en-US" sz="1400" b="1" smtClean="0"/>
              <a:t>Customization (Focus) Strategy:</a:t>
            </a:r>
            <a:r>
              <a:rPr lang="en-US" altLang="en-US" smtClean="0"/>
              <a:t>  the focus strategy, differs from the other two in that it is directed at serving the needs of a limited customer group or set.  It concentrates on serving a particular market niche that may be defined as geographically (by region or locality), by type of customer (very rich or young), and by segment of the product line such as only very expensive autos or designer clothes.  A focus strategy can be pursued using either a differentiation or a low-cost approach.  When a company adopts a low-cost approach, it competes against the market leader only in those segments where it has no cost disadvantage.  Focused companies can particularly exploit their knowledge of a small customer set because they are closer to the customer than a broad differentiator.  </a:t>
            </a:r>
          </a:p>
          <a:p>
            <a:pPr eaLnBrk="1" hangingPunct="1"/>
            <a:endParaRPr lang="en-US" altLang="en-US" smtClean="0"/>
          </a:p>
          <a:p>
            <a:pPr eaLnBrk="1" hangingPunct="1"/>
            <a:r>
              <a:rPr lang="en-US" altLang="en-US" sz="1400" b="1" smtClean="0"/>
              <a:t>Advantages/Disadvantages:</a:t>
            </a:r>
            <a:r>
              <a:rPr lang="en-US" altLang="en-US" smtClean="0"/>
              <a:t> The company is protected from rivals to the extent it can provide a product or service at a price or quality others cannot offer.  Powerful suppliers may be a threat because the company buys in such small volumes that it has less bargaining power.  The ability to satisfy unique customer needs gives the company power over its buyers.  Potential competitors as well as substitute products have to overcome the hurdle of consumer loyalty.</a:t>
            </a:r>
          </a:p>
        </p:txBody>
      </p:sp>
    </p:spTree>
    <p:extLst>
      <p:ext uri="{BB962C8B-B14F-4D97-AF65-F5344CB8AC3E}">
        <p14:creationId xmlns:p14="http://schemas.microsoft.com/office/powerpoint/2010/main" val="42077701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4294967295"/>
          </p:nvPr>
        </p:nvSpPr>
        <p:spPr bwMode="auto">
          <a:xfrm>
            <a:off x="3884613" y="8685213"/>
            <a:ext cx="29718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D9E257C-C00E-4C21-A9DC-F6671400D923}" type="slidenum">
              <a:rPr lang="zh-CN" altLang="en-US">
                <a:cs typeface="Arial" panose="020B0604020202020204" pitchFamily="34" charset="0"/>
              </a:rPr>
              <a:pPr/>
              <a:t>40</a:t>
            </a:fld>
            <a:endParaRPr lang="en-US" altLang="zh-CN">
              <a:cs typeface="Arial" panose="020B0604020202020204" pitchFamily="34" charset="0"/>
            </a:endParaRPr>
          </a:p>
        </p:txBody>
      </p:sp>
      <p:sp>
        <p:nvSpPr>
          <p:cNvPr id="84995" name="Rectangle 2"/>
          <p:cNvSpPr>
            <a:spLocks noGrp="1" noRot="1" noChangeAspect="1" noChangeArrowheads="1" noTextEdit="1"/>
          </p:cNvSpPr>
          <p:nvPr>
            <p:ph type="sldImg"/>
          </p:nvPr>
        </p:nvSpPr>
        <p:spPr>
          <a:xfrm>
            <a:off x="1150938" y="692150"/>
            <a:ext cx="4556125" cy="3416300"/>
          </a:xfrm>
          <a:ln/>
        </p:spPr>
      </p:sp>
      <p:sp>
        <p:nvSpPr>
          <p:cNvPr id="84996"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mtClean="0"/>
              <a:t>KPIs are key performance indicators. Essentially, the tools of external and internal environmental analysis aim at seeing what resources we have (including technological resources in terms of IT), what information systems we need (this is gap analysis) in relation to external opportunities out there (especially with regard to R&amp;D activities to enhance our competitiveness). Should there be a gap between IS requirements to seize these external opportunities (e.g. opportunities to improve production flows, remove bottlenecks, improve service delivery, increase switching costs) and IS available, we need to undertake a strategic investment in IS to fill this gap. </a:t>
            </a:r>
            <a:endParaRPr lang="en-US" altLang="en-US" smtClean="0"/>
          </a:p>
        </p:txBody>
      </p:sp>
    </p:spTree>
    <p:extLst>
      <p:ext uri="{BB962C8B-B14F-4D97-AF65-F5344CB8AC3E}">
        <p14:creationId xmlns:p14="http://schemas.microsoft.com/office/powerpoint/2010/main" val="4181891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005B551D-6411-40DD-9B33-A89089E1F9E1}"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783504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05B551D-6411-40DD-9B33-A89089E1F9E1}"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4026278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05B551D-6411-40DD-9B33-A89089E1F9E1}"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33528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005B551D-6411-40DD-9B33-A89089E1F9E1}"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1045869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005B551D-6411-40DD-9B33-A89089E1F9E1}" type="datetimeFigureOut">
              <a:rPr lang="en-US" smtClean="0"/>
              <a:t>2/14/2017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266026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05B551D-6411-40DD-9B33-A89089E1F9E1}" type="datetimeFigureOut">
              <a:rPr lang="en-US" smtClean="0"/>
              <a:t>2/14/2017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3437018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05B551D-6411-40DD-9B33-A89089E1F9E1}" type="datetimeFigureOut">
              <a:rPr lang="en-US" smtClean="0"/>
              <a:t>2/14/2017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740089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5B551D-6411-40DD-9B33-A89089E1F9E1}"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2450179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05B551D-6411-40DD-9B33-A89089E1F9E1}" type="datetimeFigureOut">
              <a:rPr lang="en-US" smtClean="0"/>
              <a:t>2/14/2017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6826005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05B551D-6411-40DD-9B33-A89089E1F9E1}"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3524785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05B551D-6411-40DD-9B33-A89089E1F9E1}" type="datetimeFigureOut">
              <a:rPr lang="en-US" smtClean="0"/>
              <a:t>2/14/2017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EA0BC1-8340-4D13-A319-5A356F666CD6}" type="slidenum">
              <a:rPr lang="en-US" smtClean="0"/>
              <a:t>‹#›</a:t>
            </a:fld>
            <a:endParaRPr lang="en-US"/>
          </a:p>
        </p:txBody>
      </p:sp>
    </p:spTree>
    <p:extLst>
      <p:ext uri="{BB962C8B-B14F-4D97-AF65-F5344CB8AC3E}">
        <p14:creationId xmlns:p14="http://schemas.microsoft.com/office/powerpoint/2010/main" val="109399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206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5B551D-6411-40DD-9B33-A89089E1F9E1}" type="datetimeFigureOut">
              <a:rPr lang="en-US" smtClean="0"/>
              <a:t>2/14/2017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EA0BC1-8340-4D13-A319-5A356F666CD6}" type="slidenum">
              <a:rPr lang="en-US" smtClean="0"/>
              <a:t>‹#›</a:t>
            </a:fld>
            <a:endParaRPr lang="en-US"/>
          </a:p>
        </p:txBody>
      </p:sp>
    </p:spTree>
    <p:extLst>
      <p:ext uri="{BB962C8B-B14F-4D97-AF65-F5344CB8AC3E}">
        <p14:creationId xmlns:p14="http://schemas.microsoft.com/office/powerpoint/2010/main" val="36155242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1.wmf"/><Relationship Id="rId4" Type="http://schemas.openxmlformats.org/officeDocument/2006/relationships/oleObject" Target="../embeddings/oleObject1.bin"/></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2.wmf"/><Relationship Id="rId4" Type="http://schemas.openxmlformats.org/officeDocument/2006/relationships/oleObject" Target="../embeddings/oleObject2.bin"/></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hyperlink" Target="http://www.isc.hbs.edu/" TargetMode="External"/><Relationship Id="rId2" Type="http://schemas.openxmlformats.org/officeDocument/2006/relationships/hyperlink" Target="http://www.mindtools.com/pages/main/newMN_STR.htm" TargetMode="External"/><Relationship Id="rId1" Type="http://schemas.openxmlformats.org/officeDocument/2006/relationships/slideLayout" Target="../slideLayouts/slideLayout7.xml"/><Relationship Id="rId4" Type="http://schemas.openxmlformats.org/officeDocument/2006/relationships/hyperlink" Target="http://www.quickmba.com/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295400"/>
            <a:ext cx="7772400" cy="1470025"/>
          </a:xfrm>
          <a:solidFill>
            <a:schemeClr val="accent1"/>
          </a:solidFill>
        </p:spPr>
        <p:txBody>
          <a:bodyPr/>
          <a:lstStyle/>
          <a:p>
            <a:r>
              <a:rPr lang="en-GB" dirty="0" smtClean="0">
                <a:solidFill>
                  <a:schemeClr val="bg1"/>
                </a:solidFill>
              </a:rPr>
              <a:t>Tools for Strategic Analysis</a:t>
            </a:r>
            <a:endParaRPr lang="en-US" dirty="0">
              <a:solidFill>
                <a:schemeClr val="bg1"/>
              </a:solidFill>
            </a:endParaRPr>
          </a:p>
        </p:txBody>
      </p:sp>
      <p:sp>
        <p:nvSpPr>
          <p:cNvPr id="3" name="Subtitle 2"/>
          <p:cNvSpPr>
            <a:spLocks noGrp="1"/>
          </p:cNvSpPr>
          <p:nvPr>
            <p:ph type="subTitle" idx="1"/>
          </p:nvPr>
        </p:nvSpPr>
        <p:spPr>
          <a:xfrm>
            <a:off x="1371600" y="3886200"/>
            <a:ext cx="6400800" cy="2362200"/>
          </a:xfrm>
          <a:solidFill>
            <a:schemeClr val="accent1"/>
          </a:solidFill>
        </p:spPr>
        <p:txBody>
          <a:bodyPr>
            <a:normAutofit/>
          </a:bodyPr>
          <a:lstStyle/>
          <a:p>
            <a:endParaRPr lang="en-GB" sz="4400" dirty="0" smtClean="0">
              <a:solidFill>
                <a:schemeClr val="bg1"/>
              </a:solidFill>
            </a:endParaRPr>
          </a:p>
          <a:p>
            <a:r>
              <a:rPr lang="en-GB" sz="4400" dirty="0" smtClean="0">
                <a:solidFill>
                  <a:schemeClr val="bg1"/>
                </a:solidFill>
              </a:rPr>
              <a:t>Week 3</a:t>
            </a:r>
            <a:endParaRPr lang="en-US" sz="4400" dirty="0">
              <a:solidFill>
                <a:schemeClr val="bg1"/>
              </a:solidFill>
            </a:endParaRPr>
          </a:p>
        </p:txBody>
      </p:sp>
    </p:spTree>
    <p:extLst>
      <p:ext uri="{BB962C8B-B14F-4D97-AF65-F5344CB8AC3E}">
        <p14:creationId xmlns:p14="http://schemas.microsoft.com/office/powerpoint/2010/main" val="19584317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66" name="Line 38"/>
          <p:cNvSpPr>
            <a:spLocks noChangeShapeType="1"/>
          </p:cNvSpPr>
          <p:nvPr/>
        </p:nvSpPr>
        <p:spPr bwMode="auto">
          <a:xfrm rot="-4661024" flipH="1" flipV="1">
            <a:off x="2895600" y="4648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2" name="Group 70"/>
          <p:cNvGrpSpPr>
            <a:grpSpLocks/>
          </p:cNvGrpSpPr>
          <p:nvPr/>
        </p:nvGrpSpPr>
        <p:grpSpPr bwMode="auto">
          <a:xfrm>
            <a:off x="685800" y="4940300"/>
            <a:ext cx="2171700" cy="723900"/>
            <a:chOff x="432" y="3112"/>
            <a:chExt cx="1368" cy="456"/>
          </a:xfrm>
          <a:solidFill>
            <a:schemeClr val="tx2"/>
          </a:solidFill>
        </p:grpSpPr>
        <p:sp>
          <p:nvSpPr>
            <p:cNvPr id="3102" name="Oval 6"/>
            <p:cNvSpPr>
              <a:spLocks noChangeArrowheads="1"/>
            </p:cNvSpPr>
            <p:nvPr/>
          </p:nvSpPr>
          <p:spPr bwMode="auto">
            <a:xfrm>
              <a:off x="432" y="3112"/>
              <a:ext cx="1368" cy="456"/>
            </a:xfrm>
            <a:prstGeom prst="ellipse">
              <a:avLst/>
            </a:prstGeom>
            <a:grp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103" name="Rectangle 8"/>
            <p:cNvSpPr>
              <a:spLocks noChangeArrowheads="1"/>
            </p:cNvSpPr>
            <p:nvPr/>
          </p:nvSpPr>
          <p:spPr bwMode="auto">
            <a:xfrm>
              <a:off x="561" y="3224"/>
              <a:ext cx="1100" cy="231"/>
            </a:xfrm>
            <a:prstGeom prst="rect">
              <a:avLst/>
            </a:prstGeom>
            <a:grpFill/>
            <a:ln w="12699">
              <a:noFill/>
              <a:miter lim="800000"/>
              <a:headEnd/>
              <a:tailEnd/>
            </a:ln>
            <a:effectLst>
              <a:outerShdw dist="17961" dir="2700000" algn="ctr" rotWithShape="0">
                <a:schemeClr val="bg2"/>
              </a:outerShdw>
            </a:effectLst>
          </p:spPr>
          <p:txBody>
            <a:bodyPr wrap="square" lIns="90488" tIns="44450" rIns="90488" bIns="44450">
              <a:spAutoFit/>
            </a:bodyPr>
            <a:lstStyle/>
            <a:p>
              <a:pPr algn="ctr">
                <a:defRPr/>
              </a:pPr>
              <a:r>
                <a:rPr lang="en-US" altLang="en-US" b="1" dirty="0">
                  <a:solidFill>
                    <a:schemeClr val="bg1"/>
                  </a:solidFill>
                </a:rPr>
                <a:t>Political/Legal</a:t>
              </a:r>
            </a:p>
          </p:txBody>
        </p:sp>
      </p:grpSp>
      <p:grpSp>
        <p:nvGrpSpPr>
          <p:cNvPr id="3" name="Group 66"/>
          <p:cNvGrpSpPr>
            <a:grpSpLocks/>
          </p:cNvGrpSpPr>
          <p:nvPr/>
        </p:nvGrpSpPr>
        <p:grpSpPr bwMode="auto">
          <a:xfrm>
            <a:off x="3448050" y="951706"/>
            <a:ext cx="2171700" cy="723900"/>
            <a:chOff x="2182" y="624"/>
            <a:chExt cx="1368" cy="456"/>
          </a:xfrm>
          <a:solidFill>
            <a:schemeClr val="accent2"/>
          </a:solidFill>
        </p:grpSpPr>
        <p:sp>
          <p:nvSpPr>
            <p:cNvPr id="3100" name="Oval 14"/>
            <p:cNvSpPr>
              <a:spLocks noChangeArrowheads="1"/>
            </p:cNvSpPr>
            <p:nvPr/>
          </p:nvSpPr>
          <p:spPr bwMode="auto">
            <a:xfrm>
              <a:off x="2182" y="624"/>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101" name="Rectangle 15"/>
            <p:cNvSpPr>
              <a:spLocks noChangeArrowheads="1"/>
            </p:cNvSpPr>
            <p:nvPr/>
          </p:nvSpPr>
          <p:spPr bwMode="auto">
            <a:xfrm>
              <a:off x="2559" y="733"/>
              <a:ext cx="933"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Economic</a:t>
              </a:r>
            </a:p>
          </p:txBody>
        </p:sp>
      </p:grpSp>
      <p:sp>
        <p:nvSpPr>
          <p:cNvPr id="22581" name="Line 53"/>
          <p:cNvSpPr>
            <a:spLocks noChangeShapeType="1"/>
          </p:cNvSpPr>
          <p:nvPr/>
        </p:nvSpPr>
        <p:spPr bwMode="auto">
          <a:xfrm rot="2679659" flipH="1" flipV="1">
            <a:off x="4343400" y="19050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4" name="Group 69"/>
          <p:cNvGrpSpPr>
            <a:grpSpLocks/>
          </p:cNvGrpSpPr>
          <p:nvPr/>
        </p:nvGrpSpPr>
        <p:grpSpPr bwMode="auto">
          <a:xfrm>
            <a:off x="3589339" y="5981700"/>
            <a:ext cx="2354263" cy="723900"/>
            <a:chOff x="2261" y="3768"/>
            <a:chExt cx="1483" cy="456"/>
          </a:xfrm>
          <a:solidFill>
            <a:schemeClr val="tx2"/>
          </a:solidFill>
        </p:grpSpPr>
        <p:sp>
          <p:nvSpPr>
            <p:cNvPr id="3098" name="Oval 16"/>
            <p:cNvSpPr>
              <a:spLocks noChangeArrowheads="1"/>
            </p:cNvSpPr>
            <p:nvPr/>
          </p:nvSpPr>
          <p:spPr bwMode="auto">
            <a:xfrm>
              <a:off x="2261" y="3768"/>
              <a:ext cx="1368" cy="456"/>
            </a:xfrm>
            <a:prstGeom prst="ellipse">
              <a:avLst/>
            </a:prstGeom>
            <a:grp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9" name="Rectangle 17"/>
            <p:cNvSpPr>
              <a:spLocks noChangeArrowheads="1"/>
            </p:cNvSpPr>
            <p:nvPr/>
          </p:nvSpPr>
          <p:spPr bwMode="auto">
            <a:xfrm>
              <a:off x="2459" y="3894"/>
              <a:ext cx="1285" cy="231"/>
            </a:xfrm>
            <a:prstGeom prst="rect">
              <a:avLst/>
            </a:prstGeom>
            <a:grp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Technological</a:t>
              </a:r>
            </a:p>
          </p:txBody>
        </p:sp>
      </p:grpSp>
      <p:sp>
        <p:nvSpPr>
          <p:cNvPr id="22582" name="Line 54"/>
          <p:cNvSpPr>
            <a:spLocks noChangeShapeType="1"/>
          </p:cNvSpPr>
          <p:nvPr/>
        </p:nvSpPr>
        <p:spPr bwMode="auto">
          <a:xfrm rot="2679659" flipH="1" flipV="1">
            <a:off x="4343400" y="5410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5" name="Group 68"/>
          <p:cNvGrpSpPr>
            <a:grpSpLocks/>
          </p:cNvGrpSpPr>
          <p:nvPr/>
        </p:nvGrpSpPr>
        <p:grpSpPr bwMode="auto">
          <a:xfrm>
            <a:off x="6286500" y="5029200"/>
            <a:ext cx="2171700" cy="723900"/>
            <a:chOff x="3960" y="3168"/>
            <a:chExt cx="1368" cy="456"/>
          </a:xfrm>
        </p:grpSpPr>
        <p:sp>
          <p:nvSpPr>
            <p:cNvPr id="3096" name="Oval 7"/>
            <p:cNvSpPr>
              <a:spLocks noChangeArrowheads="1"/>
            </p:cNvSpPr>
            <p:nvPr/>
          </p:nvSpPr>
          <p:spPr bwMode="auto">
            <a:xfrm>
              <a:off x="3960" y="3168"/>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7" name="Rectangle 19"/>
            <p:cNvSpPr>
              <a:spLocks noChangeArrowheads="1"/>
            </p:cNvSpPr>
            <p:nvPr/>
          </p:nvSpPr>
          <p:spPr bwMode="auto">
            <a:xfrm>
              <a:off x="4453" y="3271"/>
              <a:ext cx="733"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Global</a:t>
              </a:r>
            </a:p>
          </p:txBody>
        </p:sp>
      </p:grpSp>
      <p:sp>
        <p:nvSpPr>
          <p:cNvPr id="22583" name="Line 55"/>
          <p:cNvSpPr>
            <a:spLocks noChangeShapeType="1"/>
          </p:cNvSpPr>
          <p:nvPr/>
        </p:nvSpPr>
        <p:spPr bwMode="auto">
          <a:xfrm rot="4661024" flipV="1">
            <a:off x="5943600" y="4648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6" name="Group 65"/>
          <p:cNvGrpSpPr>
            <a:grpSpLocks/>
          </p:cNvGrpSpPr>
          <p:nvPr/>
        </p:nvGrpSpPr>
        <p:grpSpPr bwMode="auto">
          <a:xfrm>
            <a:off x="838200" y="1943100"/>
            <a:ext cx="2306638" cy="723900"/>
            <a:chOff x="528" y="1224"/>
            <a:chExt cx="1453" cy="456"/>
          </a:xfrm>
        </p:grpSpPr>
        <p:sp>
          <p:nvSpPr>
            <p:cNvPr id="3094" name="Oval 12"/>
            <p:cNvSpPr>
              <a:spLocks noChangeArrowheads="1"/>
            </p:cNvSpPr>
            <p:nvPr/>
          </p:nvSpPr>
          <p:spPr bwMode="auto">
            <a:xfrm>
              <a:off x="528" y="1224"/>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solidFill>
                  <a:schemeClr val="bg1"/>
                </a:solidFill>
              </a:endParaRPr>
            </a:p>
          </p:txBody>
        </p:sp>
        <p:sp>
          <p:nvSpPr>
            <p:cNvPr id="3095" name="Rectangle 13"/>
            <p:cNvSpPr>
              <a:spLocks noChangeArrowheads="1"/>
            </p:cNvSpPr>
            <p:nvPr/>
          </p:nvSpPr>
          <p:spPr bwMode="auto">
            <a:xfrm>
              <a:off x="738" y="1326"/>
              <a:ext cx="1243" cy="231"/>
            </a:xfrm>
            <a:prstGeom prst="rect">
              <a:avLst/>
            </a:prstGeom>
            <a:no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effectLst>
                    <a:outerShdw blurRad="38100" dist="38100" dir="2700000" algn="tl">
                      <a:srgbClr val="000000">
                        <a:alpha val="43137"/>
                      </a:srgbClr>
                    </a:outerShdw>
                  </a:effectLst>
                </a:rPr>
                <a:t>Demographic</a:t>
              </a:r>
            </a:p>
          </p:txBody>
        </p:sp>
      </p:grpSp>
      <p:sp>
        <p:nvSpPr>
          <p:cNvPr id="22584" name="Line 56"/>
          <p:cNvSpPr>
            <a:spLocks noChangeShapeType="1"/>
          </p:cNvSpPr>
          <p:nvPr/>
        </p:nvSpPr>
        <p:spPr bwMode="auto">
          <a:xfrm rot="4661024" flipH="1">
            <a:off x="2895600" y="2743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7" name="Group 67"/>
          <p:cNvGrpSpPr>
            <a:grpSpLocks/>
          </p:cNvGrpSpPr>
          <p:nvPr/>
        </p:nvGrpSpPr>
        <p:grpSpPr bwMode="auto">
          <a:xfrm>
            <a:off x="6362700" y="2095500"/>
            <a:ext cx="2336800" cy="723900"/>
            <a:chOff x="4008" y="1320"/>
            <a:chExt cx="1472" cy="456"/>
          </a:xfrm>
        </p:grpSpPr>
        <p:sp>
          <p:nvSpPr>
            <p:cNvPr id="3092" name="Oval 18"/>
            <p:cNvSpPr>
              <a:spLocks noChangeArrowheads="1"/>
            </p:cNvSpPr>
            <p:nvPr/>
          </p:nvSpPr>
          <p:spPr bwMode="auto">
            <a:xfrm>
              <a:off x="4008" y="1320"/>
              <a:ext cx="1368" cy="456"/>
            </a:xfrm>
            <a:prstGeom prst="ellipse">
              <a:avLst/>
            </a:prstGeom>
            <a:solidFill>
              <a:schemeClr val="tx2"/>
            </a:solidFill>
            <a:ln w="12699">
              <a:noFill/>
              <a:round/>
              <a:headEnd/>
              <a:tailEnd/>
            </a:ln>
            <a:effectLst>
              <a:outerShdw dist="53882" dir="2700000" algn="ctr" rotWithShape="0">
                <a:schemeClr val="bg2"/>
              </a:outerShdw>
            </a:effectLst>
          </p:spPr>
          <p:txBody>
            <a:bodyPr wrap="none" anchor="ctr"/>
            <a:lstStyle/>
            <a:p>
              <a:pPr>
                <a:defRPr/>
              </a:pPr>
              <a:endParaRPr lang="en-US" altLang="en-US"/>
            </a:p>
          </p:txBody>
        </p:sp>
        <p:sp>
          <p:nvSpPr>
            <p:cNvPr id="3093" name="Rectangle 21"/>
            <p:cNvSpPr>
              <a:spLocks noChangeArrowheads="1"/>
            </p:cNvSpPr>
            <p:nvPr/>
          </p:nvSpPr>
          <p:spPr bwMode="auto">
            <a:xfrm>
              <a:off x="4253" y="1442"/>
              <a:ext cx="1227" cy="231"/>
            </a:xfrm>
            <a:prstGeom prst="rect">
              <a:avLst/>
            </a:prstGeom>
            <a:solidFill>
              <a:schemeClr val="tx2"/>
            </a:solidFill>
            <a:ln w="12699">
              <a:noFill/>
              <a:miter lim="800000"/>
              <a:headEnd/>
              <a:tailEnd/>
            </a:ln>
            <a:effectLst>
              <a:outerShdw dist="17961" dir="2700000" algn="ctr" rotWithShape="0">
                <a:schemeClr val="bg2"/>
              </a:outerShdw>
            </a:effectLst>
          </p:spPr>
          <p:txBody>
            <a:bodyPr lIns="90488" tIns="44450" rIns="90488" bIns="44450">
              <a:spAutoFit/>
            </a:bodyPr>
            <a:lstStyle/>
            <a:p>
              <a:pPr>
                <a:defRPr/>
              </a:pPr>
              <a:r>
                <a:rPr lang="en-US" altLang="en-US" b="1" dirty="0">
                  <a:solidFill>
                    <a:schemeClr val="bg1"/>
                  </a:solidFill>
                </a:rPr>
                <a:t>Sociocultural</a:t>
              </a:r>
            </a:p>
          </p:txBody>
        </p:sp>
      </p:grpSp>
      <p:sp>
        <p:nvSpPr>
          <p:cNvPr id="22585" name="Line 57"/>
          <p:cNvSpPr>
            <a:spLocks noChangeShapeType="1"/>
          </p:cNvSpPr>
          <p:nvPr/>
        </p:nvSpPr>
        <p:spPr bwMode="auto">
          <a:xfrm rot="-4661024">
            <a:off x="5867400" y="2743200"/>
            <a:ext cx="381000" cy="381000"/>
          </a:xfrm>
          <a:prstGeom prst="line">
            <a:avLst/>
          </a:prstGeom>
          <a:noFill/>
          <a:ln w="38100">
            <a:solidFill>
              <a:schemeClr val="tx2"/>
            </a:solidFill>
            <a:round/>
            <a:headEnd type="triangle" w="med" len="med"/>
            <a:tailEnd type="triangle" w="med" len="med"/>
          </a:ln>
          <a:effectLst>
            <a:outerShdw dist="35921" dir="2700000" algn="ctr" rotWithShape="0">
              <a:schemeClr val="bg2"/>
            </a:outerShdw>
          </a:effectLst>
        </p:spPr>
        <p:txBody>
          <a:bodyPr wrap="none" anchor="ctr"/>
          <a:lstStyle/>
          <a:p>
            <a:pPr>
              <a:defRPr/>
            </a:pPr>
            <a:endParaRPr lang="en-GB"/>
          </a:p>
        </p:txBody>
      </p:sp>
      <p:grpSp>
        <p:nvGrpSpPr>
          <p:cNvPr id="8" name="Group 72"/>
          <p:cNvGrpSpPr>
            <a:grpSpLocks/>
          </p:cNvGrpSpPr>
          <p:nvPr/>
        </p:nvGrpSpPr>
        <p:grpSpPr bwMode="auto">
          <a:xfrm>
            <a:off x="3124200" y="2438400"/>
            <a:ext cx="2971800" cy="2743200"/>
            <a:chOff x="1968" y="1536"/>
            <a:chExt cx="1872" cy="1728"/>
          </a:xfrm>
        </p:grpSpPr>
        <p:sp>
          <p:nvSpPr>
            <p:cNvPr id="3088" name="AutoShape 32"/>
            <p:cNvSpPr>
              <a:spLocks noChangeArrowheads="1"/>
            </p:cNvSpPr>
            <p:nvPr/>
          </p:nvSpPr>
          <p:spPr bwMode="auto">
            <a:xfrm>
              <a:off x="1968" y="1536"/>
              <a:ext cx="1872" cy="1728"/>
            </a:xfrm>
            <a:prstGeom prst="hexagon">
              <a:avLst>
                <a:gd name="adj" fmla="val 27083"/>
                <a:gd name="vf" fmla="val 115470"/>
              </a:avLst>
            </a:prstGeom>
            <a:solidFill>
              <a:schemeClr val="accent2"/>
            </a:solidFill>
            <a:ln w="12699">
              <a:solidFill>
                <a:schemeClr val="folHlink"/>
              </a:solidFill>
              <a:miter lim="800000"/>
              <a:headEnd/>
              <a:tailEnd/>
            </a:ln>
            <a:effectLst>
              <a:outerShdw dist="71842" dir="2700000" algn="ctr" rotWithShape="0">
                <a:schemeClr val="bg2"/>
              </a:outerShdw>
            </a:effectLst>
          </p:spPr>
          <p:txBody>
            <a:bodyPr wrap="none" anchor="ctr"/>
            <a:lstStyle/>
            <a:p>
              <a:pPr>
                <a:defRPr/>
              </a:pPr>
              <a:endParaRPr lang="en-US" altLang="en-US"/>
            </a:p>
          </p:txBody>
        </p:sp>
        <p:sp>
          <p:nvSpPr>
            <p:cNvPr id="22548" name="Rectangle 20"/>
            <p:cNvSpPr>
              <a:spLocks noChangeArrowheads="1"/>
            </p:cNvSpPr>
            <p:nvPr/>
          </p:nvSpPr>
          <p:spPr bwMode="auto">
            <a:xfrm>
              <a:off x="2104" y="2508"/>
              <a:ext cx="1592" cy="406"/>
            </a:xfrm>
            <a:prstGeom prst="rect">
              <a:avLst/>
            </a:prstGeom>
            <a:noFill/>
            <a:ln>
              <a:noFill/>
            </a:ln>
            <a:effectLst/>
            <a:extLst/>
          </p:spPr>
          <p:txBody>
            <a:bodyPr lIns="90488" tIns="44450" rIns="90488" bIns="44450">
              <a:spAutoFit/>
            </a:bodyPr>
            <a:lstStyle/>
            <a:p>
              <a:pPr algn="ctr">
                <a:defRPr/>
              </a:pPr>
              <a:r>
                <a:rPr lang="en-US" b="1" dirty="0">
                  <a:solidFill>
                    <a:schemeClr val="bg1"/>
                  </a:solidFill>
                  <a:effectLst>
                    <a:outerShdw blurRad="38100" dist="38100" dir="2700000" algn="tl">
                      <a:srgbClr val="000000"/>
                    </a:outerShdw>
                  </a:effectLst>
                </a:rPr>
                <a:t>Competitive</a:t>
              </a:r>
            </a:p>
            <a:p>
              <a:pPr algn="ctr">
                <a:defRPr/>
              </a:pPr>
              <a:r>
                <a:rPr lang="en-US" b="1" dirty="0">
                  <a:solidFill>
                    <a:schemeClr val="bg1"/>
                  </a:solidFill>
                  <a:effectLst>
                    <a:outerShdw blurRad="38100" dist="38100" dir="2700000" algn="tl">
                      <a:srgbClr val="000000"/>
                    </a:outerShdw>
                  </a:effectLst>
                </a:rPr>
                <a:t>Environment</a:t>
              </a:r>
            </a:p>
          </p:txBody>
        </p:sp>
        <p:sp>
          <p:nvSpPr>
            <p:cNvPr id="3090" name="Rectangle 11"/>
            <p:cNvSpPr>
              <a:spLocks noChangeArrowheads="1"/>
            </p:cNvSpPr>
            <p:nvPr/>
          </p:nvSpPr>
          <p:spPr bwMode="auto">
            <a:xfrm>
              <a:off x="2129" y="1957"/>
              <a:ext cx="1592" cy="231"/>
            </a:xfrm>
            <a:prstGeom prst="rect">
              <a:avLst/>
            </a:prstGeom>
            <a:noFill/>
            <a:ln w="12699">
              <a:noFill/>
              <a:miter lim="800000"/>
              <a:headEnd/>
              <a:tailEnd/>
            </a:ln>
            <a:effectLst>
              <a:outerShdw dist="17961" dir="2700000" algn="ctr" rotWithShape="0">
                <a:schemeClr val="bg2"/>
              </a:outerShdw>
            </a:effectLst>
          </p:spPr>
          <p:txBody>
            <a:bodyPr lIns="90488" tIns="44450" rIns="90488" bIns="44450">
              <a:spAutoFit/>
            </a:bodyPr>
            <a:lstStyle/>
            <a:p>
              <a:pPr algn="ctr">
                <a:defRPr/>
              </a:pPr>
              <a:r>
                <a:rPr lang="en-US" altLang="en-US" b="1" dirty="0">
                  <a:solidFill>
                    <a:schemeClr val="bg1"/>
                  </a:solidFill>
                </a:rPr>
                <a:t>Industry Environment</a:t>
              </a:r>
            </a:p>
          </p:txBody>
        </p:sp>
        <p:sp>
          <p:nvSpPr>
            <p:cNvPr id="5139" name="Line 71"/>
            <p:cNvSpPr>
              <a:spLocks noChangeShapeType="1"/>
            </p:cNvSpPr>
            <p:nvPr/>
          </p:nvSpPr>
          <p:spPr bwMode="auto">
            <a:xfrm>
              <a:off x="1976" y="2400"/>
              <a:ext cx="1864"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grpSp>
      <p:sp>
        <p:nvSpPr>
          <p:cNvPr id="3087" name="Rectangle 73"/>
          <p:cNvSpPr>
            <a:spLocks noChangeArrowheads="1"/>
          </p:cNvSpPr>
          <p:nvPr/>
        </p:nvSpPr>
        <p:spPr bwMode="auto">
          <a:xfrm>
            <a:off x="0" y="0"/>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Components of the General Environment</a:t>
            </a:r>
          </a:p>
        </p:txBody>
      </p:sp>
    </p:spTree>
    <p:extLst>
      <p:ext uri="{BB962C8B-B14F-4D97-AF65-F5344CB8AC3E}">
        <p14:creationId xmlns:p14="http://schemas.microsoft.com/office/powerpoint/2010/main" val="3090849862"/>
      </p:ext>
    </p:extLst>
  </p:cSld>
  <p:clrMapOvr>
    <a:masterClrMapping/>
  </p:clrMapOvr>
  <p:transition spd="med">
    <p:check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dissolve">
                                      <p:cBhvr>
                                        <p:cTn id="7" dur="500"/>
                                        <p:tgtEl>
                                          <p:spTgt spid="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2" fill="hold" nodeType="clickEffect">
                                  <p:stCondLst>
                                    <p:cond delay="0"/>
                                  </p:stCondLst>
                                  <p:childTnLst>
                                    <p:set>
                                      <p:cBhvr>
                                        <p:cTn id="11" dur="1" fill="hold">
                                          <p:stCondLst>
                                            <p:cond delay="0"/>
                                          </p:stCondLst>
                                        </p:cTn>
                                        <p:tgtEl>
                                          <p:spTgt spid="22584"/>
                                        </p:tgtEl>
                                        <p:attrNameLst>
                                          <p:attrName>style.visibility</p:attrName>
                                        </p:attrNameLst>
                                      </p:cBhvr>
                                      <p:to>
                                        <p:strVal val="visible"/>
                                      </p:to>
                                    </p:set>
                                    <p:animEffect transition="in" filter="wipe(right)">
                                      <p:cBhvr>
                                        <p:cTn id="12" dur="500"/>
                                        <p:tgtEl>
                                          <p:spTgt spid="22584"/>
                                        </p:tgtEl>
                                      </p:cBhvr>
                                    </p:animEffect>
                                  </p:childTnLst>
                                </p:cTn>
                              </p:par>
                            </p:childTnLst>
                          </p:cTn>
                        </p:par>
                        <p:par>
                          <p:cTn id="13" fill="hold" nodeType="afterGroup">
                            <p:stCondLst>
                              <p:cond delay="500"/>
                            </p:stCondLst>
                            <p:childTnLst>
                              <p:par>
                                <p:cTn id="14" presetID="9" presetClass="entr" presetSubtype="0"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dissolve">
                                      <p:cBhvr>
                                        <p:cTn id="16" dur="500"/>
                                        <p:tgtEl>
                                          <p:spTgt spid="6"/>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4" fill="hold" nodeType="clickEffect">
                                  <p:stCondLst>
                                    <p:cond delay="0"/>
                                  </p:stCondLst>
                                  <p:childTnLst>
                                    <p:set>
                                      <p:cBhvr>
                                        <p:cTn id="20" dur="1" fill="hold">
                                          <p:stCondLst>
                                            <p:cond delay="0"/>
                                          </p:stCondLst>
                                        </p:cTn>
                                        <p:tgtEl>
                                          <p:spTgt spid="22581"/>
                                        </p:tgtEl>
                                        <p:attrNameLst>
                                          <p:attrName>style.visibility</p:attrName>
                                        </p:attrNameLst>
                                      </p:cBhvr>
                                      <p:to>
                                        <p:strVal val="visible"/>
                                      </p:to>
                                    </p:set>
                                    <p:animEffect transition="in" filter="wipe(down)">
                                      <p:cBhvr>
                                        <p:cTn id="21" dur="500"/>
                                        <p:tgtEl>
                                          <p:spTgt spid="22581"/>
                                        </p:tgtEl>
                                      </p:cBhvr>
                                    </p:animEffect>
                                  </p:childTnLst>
                                </p:cTn>
                              </p:par>
                            </p:childTnLst>
                          </p:cTn>
                        </p:par>
                        <p:par>
                          <p:cTn id="22" fill="hold" nodeType="afterGroup">
                            <p:stCondLst>
                              <p:cond delay="500"/>
                            </p:stCondLst>
                            <p:childTnLst>
                              <p:par>
                                <p:cTn id="23" presetID="9" presetClass="entr" presetSubtype="0" fill="hold" nodeType="after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dissolve">
                                      <p:cBhvr>
                                        <p:cTn id="25" dur="500"/>
                                        <p:tgtEl>
                                          <p:spTgt spid="3"/>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8" fill="hold" nodeType="clickEffect">
                                  <p:stCondLst>
                                    <p:cond delay="0"/>
                                  </p:stCondLst>
                                  <p:childTnLst>
                                    <p:set>
                                      <p:cBhvr>
                                        <p:cTn id="29" dur="1" fill="hold">
                                          <p:stCondLst>
                                            <p:cond delay="0"/>
                                          </p:stCondLst>
                                        </p:cTn>
                                        <p:tgtEl>
                                          <p:spTgt spid="22585"/>
                                        </p:tgtEl>
                                        <p:attrNameLst>
                                          <p:attrName>style.visibility</p:attrName>
                                        </p:attrNameLst>
                                      </p:cBhvr>
                                      <p:to>
                                        <p:strVal val="visible"/>
                                      </p:to>
                                    </p:set>
                                    <p:animEffect transition="in" filter="wipe(left)">
                                      <p:cBhvr>
                                        <p:cTn id="30" dur="500"/>
                                        <p:tgtEl>
                                          <p:spTgt spid="22585"/>
                                        </p:tgtEl>
                                      </p:cBhvr>
                                    </p:animEffect>
                                  </p:childTnLst>
                                </p:cTn>
                              </p:par>
                            </p:childTnLst>
                          </p:cTn>
                        </p:par>
                        <p:par>
                          <p:cTn id="31" fill="hold" nodeType="afterGroup">
                            <p:stCondLst>
                              <p:cond delay="500"/>
                            </p:stCondLst>
                            <p:childTnLst>
                              <p:par>
                                <p:cTn id="32" presetID="9" presetClass="entr" presetSubtype="0" fill="hold" nodeType="after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dissolve">
                                      <p:cBhvr>
                                        <p:cTn id="34" dur="500"/>
                                        <p:tgtEl>
                                          <p:spTgt spid="7"/>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22583"/>
                                        </p:tgtEl>
                                        <p:attrNameLst>
                                          <p:attrName>style.visibility</p:attrName>
                                        </p:attrNameLst>
                                      </p:cBhvr>
                                      <p:to>
                                        <p:strVal val="visible"/>
                                      </p:to>
                                    </p:set>
                                    <p:animEffect transition="in" filter="wipe(left)">
                                      <p:cBhvr>
                                        <p:cTn id="39" dur="500"/>
                                        <p:tgtEl>
                                          <p:spTgt spid="22583"/>
                                        </p:tgtEl>
                                      </p:cBhvr>
                                    </p:animEffect>
                                  </p:childTnLst>
                                </p:cTn>
                              </p:par>
                            </p:childTnLst>
                          </p:cTn>
                        </p:par>
                        <p:par>
                          <p:cTn id="40" fill="hold" nodeType="afterGroup">
                            <p:stCondLst>
                              <p:cond delay="500"/>
                            </p:stCondLst>
                            <p:childTnLst>
                              <p:par>
                                <p:cTn id="41" presetID="9" presetClass="entr" presetSubtype="0" fill="hold" nodeType="afterEffect">
                                  <p:stCondLst>
                                    <p:cond delay="0"/>
                                  </p:stCondLst>
                                  <p:childTnLst>
                                    <p:set>
                                      <p:cBhvr>
                                        <p:cTn id="42" dur="1" fill="hold">
                                          <p:stCondLst>
                                            <p:cond delay="0"/>
                                          </p:stCondLst>
                                        </p:cTn>
                                        <p:tgtEl>
                                          <p:spTgt spid="5"/>
                                        </p:tgtEl>
                                        <p:attrNameLst>
                                          <p:attrName>style.visibility</p:attrName>
                                        </p:attrNameLst>
                                      </p:cBhvr>
                                      <p:to>
                                        <p:strVal val="visible"/>
                                      </p:to>
                                    </p:set>
                                    <p:animEffect transition="in" filter="dissolve">
                                      <p:cBhvr>
                                        <p:cTn id="43" dur="500"/>
                                        <p:tgtEl>
                                          <p:spTgt spid="5"/>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22" presetClass="entr" presetSubtype="1" fill="hold" nodeType="clickEffect">
                                  <p:stCondLst>
                                    <p:cond delay="0"/>
                                  </p:stCondLst>
                                  <p:childTnLst>
                                    <p:set>
                                      <p:cBhvr>
                                        <p:cTn id="47" dur="1" fill="hold">
                                          <p:stCondLst>
                                            <p:cond delay="0"/>
                                          </p:stCondLst>
                                        </p:cTn>
                                        <p:tgtEl>
                                          <p:spTgt spid="22582"/>
                                        </p:tgtEl>
                                        <p:attrNameLst>
                                          <p:attrName>style.visibility</p:attrName>
                                        </p:attrNameLst>
                                      </p:cBhvr>
                                      <p:to>
                                        <p:strVal val="visible"/>
                                      </p:to>
                                    </p:set>
                                    <p:animEffect transition="in" filter="wipe(up)">
                                      <p:cBhvr>
                                        <p:cTn id="48" dur="500"/>
                                        <p:tgtEl>
                                          <p:spTgt spid="22582"/>
                                        </p:tgtEl>
                                      </p:cBhvr>
                                    </p:animEffect>
                                  </p:childTnLst>
                                </p:cTn>
                              </p:par>
                            </p:childTnLst>
                          </p:cTn>
                        </p:par>
                        <p:par>
                          <p:cTn id="49" fill="hold" nodeType="afterGroup">
                            <p:stCondLst>
                              <p:cond delay="500"/>
                            </p:stCondLst>
                            <p:childTnLst>
                              <p:par>
                                <p:cTn id="50" presetID="9" presetClass="entr" presetSubtype="0" fill="hold" nodeType="after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dissolve">
                                      <p:cBhvr>
                                        <p:cTn id="52" dur="500"/>
                                        <p:tgtEl>
                                          <p:spTgt spid="4"/>
                                        </p:tgtEl>
                                      </p:cBhvr>
                                    </p:animEffect>
                                  </p:childTnLst>
                                </p:cTn>
                              </p:par>
                            </p:childTnLst>
                          </p:cTn>
                        </p:par>
                      </p:childTnLst>
                    </p:cTn>
                  </p:par>
                  <p:par>
                    <p:cTn id="53" fill="hold" nodeType="clickPar">
                      <p:stCondLst>
                        <p:cond delay="indefinite"/>
                      </p:stCondLst>
                      <p:childTnLst>
                        <p:par>
                          <p:cTn id="54" fill="hold" nodeType="withGroup">
                            <p:stCondLst>
                              <p:cond delay="0"/>
                            </p:stCondLst>
                            <p:childTnLst>
                              <p:par>
                                <p:cTn id="55" presetID="22" presetClass="entr" presetSubtype="2" fill="hold" nodeType="clickEffect">
                                  <p:stCondLst>
                                    <p:cond delay="0"/>
                                  </p:stCondLst>
                                  <p:childTnLst>
                                    <p:set>
                                      <p:cBhvr>
                                        <p:cTn id="56" dur="1" fill="hold">
                                          <p:stCondLst>
                                            <p:cond delay="0"/>
                                          </p:stCondLst>
                                        </p:cTn>
                                        <p:tgtEl>
                                          <p:spTgt spid="22566"/>
                                        </p:tgtEl>
                                        <p:attrNameLst>
                                          <p:attrName>style.visibility</p:attrName>
                                        </p:attrNameLst>
                                      </p:cBhvr>
                                      <p:to>
                                        <p:strVal val="visible"/>
                                      </p:to>
                                    </p:set>
                                    <p:animEffect transition="in" filter="wipe(right)">
                                      <p:cBhvr>
                                        <p:cTn id="57" dur="500"/>
                                        <p:tgtEl>
                                          <p:spTgt spid="22566"/>
                                        </p:tgtEl>
                                      </p:cBhvr>
                                    </p:animEffect>
                                  </p:childTnLst>
                                </p:cTn>
                              </p:par>
                            </p:childTnLst>
                          </p:cTn>
                        </p:par>
                        <p:par>
                          <p:cTn id="58" fill="hold" nodeType="afterGroup">
                            <p:stCondLst>
                              <p:cond delay="500"/>
                            </p:stCondLst>
                            <p:childTnLst>
                              <p:par>
                                <p:cTn id="59" presetID="9" presetClass="entr" presetSubtype="0" fill="hold" nodeType="afterEffect">
                                  <p:stCondLst>
                                    <p:cond delay="0"/>
                                  </p:stCondLst>
                                  <p:childTnLst>
                                    <p:set>
                                      <p:cBhvr>
                                        <p:cTn id="60" dur="1" fill="hold">
                                          <p:stCondLst>
                                            <p:cond delay="0"/>
                                          </p:stCondLst>
                                        </p:cTn>
                                        <p:tgtEl>
                                          <p:spTgt spid="2"/>
                                        </p:tgtEl>
                                        <p:attrNameLst>
                                          <p:attrName>style.visibility</p:attrName>
                                        </p:attrNameLst>
                                      </p:cBhvr>
                                      <p:to>
                                        <p:strVal val="visible"/>
                                      </p:to>
                                    </p:set>
                                    <p:animEffect transition="in" filter="dissolve">
                                      <p:cBhvr>
                                        <p:cTn id="6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36"/>
          <p:cNvSpPr>
            <a:spLocks noChangeArrowheads="1"/>
          </p:cNvSpPr>
          <p:nvPr/>
        </p:nvSpPr>
        <p:spPr bwMode="auto">
          <a:xfrm>
            <a:off x="914400" y="685800"/>
            <a:ext cx="7315200" cy="6172200"/>
          </a:xfrm>
          <a:prstGeom prst="rect">
            <a:avLst/>
          </a:prstGeom>
          <a:solidFill>
            <a:schemeClr val="accent1"/>
          </a:solidFill>
          <a:ln>
            <a:noFill/>
          </a:ln>
          <a:extLst>
            <a:ext uri="{91240B29-F687-4F45-9708-019B960494DF}">
              <a14:hiddenLine xmlns:a14="http://schemas.microsoft.com/office/drawing/2010/main" w="12699">
                <a:solidFill>
                  <a:srgbClr val="000000"/>
                </a:solidFill>
                <a:miter lim="800000"/>
                <a:headEnd/>
                <a:tailEnd/>
              </a14:hiddenLine>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endParaRPr lang="en-US" altLang="en-US"/>
          </a:p>
        </p:txBody>
      </p:sp>
      <p:sp>
        <p:nvSpPr>
          <p:cNvPr id="4099" name="Rectangle 35"/>
          <p:cNvSpPr>
            <a:spLocks noChangeArrowheads="1"/>
          </p:cNvSpPr>
          <p:nvPr/>
        </p:nvSpPr>
        <p:spPr bwMode="auto">
          <a:xfrm>
            <a:off x="0" y="0"/>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Components of the General Environment</a:t>
            </a:r>
          </a:p>
        </p:txBody>
      </p:sp>
      <p:graphicFrame>
        <p:nvGraphicFramePr>
          <p:cNvPr id="1026" name="Object 33"/>
          <p:cNvGraphicFramePr>
            <a:graphicFrameLocks noChangeAspect="1"/>
          </p:cNvGraphicFramePr>
          <p:nvPr/>
        </p:nvGraphicFramePr>
        <p:xfrm>
          <a:off x="990600" y="762000"/>
          <a:ext cx="7162800" cy="6192838"/>
        </p:xfrm>
        <a:graphic>
          <a:graphicData uri="http://schemas.openxmlformats.org/presentationml/2006/ole">
            <mc:AlternateContent xmlns:mc="http://schemas.openxmlformats.org/markup-compatibility/2006">
              <mc:Choice xmlns:v="urn:schemas-microsoft-com:vml" Requires="v">
                <p:oleObj spid="_x0000_s1054" name="Document" r:id="rId4" imgW="6202680" imgH="5670804" progId="Word.Document.8">
                  <p:embed/>
                </p:oleObj>
              </mc:Choice>
              <mc:Fallback>
                <p:oleObj name="Document" r:id="rId4" imgW="6202680" imgH="5670804" progId="Word.Document.8">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t="5435"/>
                      <a:stretch>
                        <a:fillRect/>
                      </a:stretch>
                    </p:blipFill>
                    <p:spPr bwMode="auto">
                      <a:xfrm>
                        <a:off x="990600" y="762000"/>
                        <a:ext cx="7162800" cy="61928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663857776"/>
      </p:ext>
    </p:extLst>
  </p:cSld>
  <p:clrMapOvr>
    <a:masterClrMapping/>
  </p:clrMapOvr>
  <p:transition spd="slow">
    <p:split orient="ver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ChangeArrowheads="1"/>
          </p:cNvSpPr>
          <p:nvPr/>
        </p:nvSpPr>
        <p:spPr bwMode="auto">
          <a:xfrm>
            <a:off x="-685800" y="112713"/>
            <a:ext cx="9144000" cy="685800"/>
          </a:xfrm>
          <a:prstGeom prst="rect">
            <a:avLst/>
          </a:prstGeom>
          <a:noFill/>
          <a:ln w="12699">
            <a:noFill/>
            <a:miter lim="800000"/>
            <a:headEnd/>
            <a:tailEnd/>
          </a:ln>
          <a:effectLst>
            <a:outerShdw dist="17961" dir="2700000" algn="ctr" rotWithShape="0">
              <a:schemeClr val="bg2"/>
            </a:outerShdw>
          </a:effectLst>
        </p:spPr>
        <p:txBody>
          <a:bodyPr lIns="90488" tIns="44450" rIns="90488" bIns="44450" anchor="ctr"/>
          <a:lstStyle/>
          <a:p>
            <a:pPr algn="ctr">
              <a:defRPr/>
            </a:pPr>
            <a:r>
              <a:rPr lang="en-US" altLang="en-US" sz="3800" b="1" dirty="0">
                <a:solidFill>
                  <a:schemeClr val="bg1"/>
                </a:solidFill>
              </a:rPr>
              <a:t>External Environmental Analysis</a:t>
            </a:r>
          </a:p>
        </p:txBody>
      </p:sp>
      <p:sp>
        <p:nvSpPr>
          <p:cNvPr id="87048" name="Rectangle 8"/>
          <p:cNvSpPr>
            <a:spLocks noChangeArrowheads="1"/>
          </p:cNvSpPr>
          <p:nvPr/>
        </p:nvSpPr>
        <p:spPr bwMode="auto">
          <a:xfrm>
            <a:off x="265987" y="903288"/>
            <a:ext cx="8534400" cy="1373188"/>
          </a:xfrm>
          <a:prstGeom prst="rect">
            <a:avLst/>
          </a:prstGeom>
          <a:noFill/>
          <a:ln>
            <a:noFill/>
          </a:ln>
          <a:effectLst/>
          <a:extLst/>
        </p:spPr>
        <p:txBody>
          <a:bodyPr>
            <a:spAutoFit/>
          </a:bodyPr>
          <a:lstStyle/>
          <a:p>
            <a:pPr>
              <a:defRPr/>
            </a:pPr>
            <a:r>
              <a:rPr lang="en-US" sz="2800" dirty="0">
                <a:solidFill>
                  <a:schemeClr val="bg1"/>
                </a:solidFill>
                <a:effectLst>
                  <a:outerShdw blurRad="38100" dist="38100" dir="2700000" algn="tl">
                    <a:srgbClr val="000000"/>
                  </a:outerShdw>
                </a:effectLst>
              </a:rPr>
              <a:t>The external environmental analysis process should be conducted on a continuous basis.  This process includes four activities:</a:t>
            </a:r>
          </a:p>
        </p:txBody>
      </p:sp>
      <p:grpSp>
        <p:nvGrpSpPr>
          <p:cNvPr id="2" name="Group 25"/>
          <p:cNvGrpSpPr>
            <a:grpSpLocks/>
          </p:cNvGrpSpPr>
          <p:nvPr/>
        </p:nvGrpSpPr>
        <p:grpSpPr bwMode="auto">
          <a:xfrm>
            <a:off x="685800" y="2667000"/>
            <a:ext cx="8232775" cy="3949700"/>
            <a:chOff x="432" y="1680"/>
            <a:chExt cx="5186" cy="2488"/>
          </a:xfrm>
        </p:grpSpPr>
        <p:sp>
          <p:nvSpPr>
            <p:cNvPr id="87049" name="Rectangle 9"/>
            <p:cNvSpPr>
              <a:spLocks noChangeArrowheads="1"/>
            </p:cNvSpPr>
            <p:nvPr/>
          </p:nvSpPr>
          <p:spPr bwMode="auto">
            <a:xfrm>
              <a:off x="432" y="1680"/>
              <a:ext cx="955" cy="330"/>
            </a:xfrm>
            <a:prstGeom prst="rect">
              <a:avLst/>
            </a:prstGeom>
            <a:noFill/>
            <a:ln>
              <a:noFill/>
            </a:ln>
            <a:effectLst/>
            <a:extLst/>
          </p:spPr>
          <p:txBody>
            <a:bodyPr wrap="none">
              <a:spAutoFit/>
            </a:bodyPr>
            <a:lstStyle/>
            <a:p>
              <a:pPr>
                <a:defRPr/>
              </a:pPr>
              <a:r>
                <a:rPr lang="en-US" sz="2800" b="1" dirty="0">
                  <a:solidFill>
                    <a:schemeClr val="bg1"/>
                  </a:solidFill>
                  <a:effectLst>
                    <a:outerShdw blurRad="38100" dist="38100" dir="2700000" algn="tl">
                      <a:srgbClr val="000000"/>
                    </a:outerShdw>
                  </a:effectLst>
                </a:rPr>
                <a:t>Scanning</a:t>
              </a:r>
              <a:endParaRPr lang="en-US" sz="2800" dirty="0">
                <a:solidFill>
                  <a:schemeClr val="bg1"/>
                </a:solidFill>
                <a:effectLst>
                  <a:outerShdw blurRad="38100" dist="38100" dir="2700000" algn="tl">
                    <a:srgbClr val="000000"/>
                  </a:outerShdw>
                </a:effectLst>
              </a:endParaRPr>
            </a:p>
          </p:txBody>
        </p:sp>
        <p:sp>
          <p:nvSpPr>
            <p:cNvPr id="87058" name="Rectangle 18"/>
            <p:cNvSpPr>
              <a:spLocks noChangeArrowheads="1"/>
            </p:cNvSpPr>
            <p:nvPr/>
          </p:nvSpPr>
          <p:spPr bwMode="auto">
            <a:xfrm>
              <a:off x="432" y="2313"/>
              <a:ext cx="1211" cy="327"/>
            </a:xfrm>
            <a:prstGeom prst="rect">
              <a:avLst/>
            </a:prstGeom>
            <a:noFill/>
            <a:ln>
              <a:noFill/>
            </a:ln>
            <a:effectLst/>
            <a:extLst/>
          </p:spPr>
          <p:txBody>
            <a:bodyPr wrap="none">
              <a:spAutoFit/>
            </a:bodyPr>
            <a:lstStyle/>
            <a:p>
              <a:pPr>
                <a:defRPr/>
              </a:pPr>
              <a:r>
                <a:rPr lang="en-US" sz="2800" b="1" dirty="0">
                  <a:solidFill>
                    <a:schemeClr val="bg1"/>
                  </a:solidFill>
                  <a:effectLst>
                    <a:outerShdw blurRad="38100" dist="38100" dir="2700000" algn="tl">
                      <a:srgbClr val="000000"/>
                    </a:outerShdw>
                  </a:effectLst>
                </a:rPr>
                <a:t>Monitoring</a:t>
              </a:r>
              <a:endParaRPr lang="en-US" sz="2800" dirty="0">
                <a:solidFill>
                  <a:schemeClr val="bg1"/>
                </a:solidFill>
                <a:effectLst>
                  <a:outerShdw blurRad="38100" dist="38100" dir="2700000" algn="tl">
                    <a:srgbClr val="000000"/>
                  </a:outerShdw>
                </a:effectLst>
              </a:endParaRPr>
            </a:p>
          </p:txBody>
        </p:sp>
        <p:sp>
          <p:nvSpPr>
            <p:cNvPr id="87059" name="Rectangle 19"/>
            <p:cNvSpPr>
              <a:spLocks noChangeArrowheads="1"/>
            </p:cNvSpPr>
            <p:nvPr/>
          </p:nvSpPr>
          <p:spPr bwMode="auto">
            <a:xfrm>
              <a:off x="432" y="2928"/>
              <a:ext cx="1187" cy="330"/>
            </a:xfrm>
            <a:prstGeom prst="rect">
              <a:avLst/>
            </a:prstGeom>
            <a:noFill/>
            <a:ln>
              <a:noFill/>
            </a:ln>
            <a:effectLst/>
            <a:extLst/>
          </p:spPr>
          <p:txBody>
            <a:bodyPr wrap="none">
              <a:spAutoFit/>
            </a:bodyPr>
            <a:lstStyle/>
            <a:p>
              <a:pPr>
                <a:defRPr/>
              </a:pPr>
              <a:r>
                <a:rPr lang="en-US" sz="2800" b="1">
                  <a:solidFill>
                    <a:schemeClr val="bg1"/>
                  </a:solidFill>
                  <a:effectLst>
                    <a:outerShdw blurRad="38100" dist="38100" dir="2700000" algn="tl">
                      <a:srgbClr val="000000"/>
                    </a:outerShdw>
                  </a:effectLst>
                </a:rPr>
                <a:t>Forecasting</a:t>
              </a:r>
              <a:endParaRPr lang="en-US" sz="2800">
                <a:solidFill>
                  <a:schemeClr val="bg1"/>
                </a:solidFill>
                <a:effectLst>
                  <a:outerShdw blurRad="38100" dist="38100" dir="2700000" algn="tl">
                    <a:srgbClr val="000000"/>
                  </a:outerShdw>
                </a:effectLst>
              </a:endParaRPr>
            </a:p>
          </p:txBody>
        </p:sp>
        <p:sp>
          <p:nvSpPr>
            <p:cNvPr id="87060" name="Rectangle 20"/>
            <p:cNvSpPr>
              <a:spLocks noChangeArrowheads="1"/>
            </p:cNvSpPr>
            <p:nvPr/>
          </p:nvSpPr>
          <p:spPr bwMode="auto">
            <a:xfrm>
              <a:off x="432" y="3552"/>
              <a:ext cx="1024" cy="327"/>
            </a:xfrm>
            <a:prstGeom prst="rect">
              <a:avLst/>
            </a:prstGeom>
            <a:noFill/>
            <a:ln>
              <a:noFill/>
            </a:ln>
            <a:effectLst/>
            <a:extLst/>
          </p:spPr>
          <p:txBody>
            <a:bodyPr wrap="none">
              <a:spAutoFit/>
            </a:bodyPr>
            <a:lstStyle/>
            <a:p>
              <a:pPr>
                <a:defRPr/>
              </a:pPr>
              <a:r>
                <a:rPr lang="en-US" sz="2800" b="1">
                  <a:solidFill>
                    <a:schemeClr val="bg1"/>
                  </a:solidFill>
                  <a:effectLst>
                    <a:outerShdw blurRad="38100" dist="38100" dir="2700000" algn="tl">
                      <a:srgbClr val="000000"/>
                    </a:outerShdw>
                  </a:effectLst>
                </a:rPr>
                <a:t>Assessing</a:t>
              </a:r>
              <a:endParaRPr lang="en-US" sz="2800">
                <a:solidFill>
                  <a:schemeClr val="bg1"/>
                </a:solidFill>
                <a:effectLst>
                  <a:outerShdw blurRad="38100" dist="38100" dir="2700000" algn="tl">
                    <a:srgbClr val="000000"/>
                  </a:outerShdw>
                </a:effectLst>
              </a:endParaRPr>
            </a:p>
          </p:txBody>
        </p:sp>
        <p:sp>
          <p:nvSpPr>
            <p:cNvPr id="87061" name="Rectangle 21"/>
            <p:cNvSpPr>
              <a:spLocks noChangeArrowheads="1"/>
            </p:cNvSpPr>
            <p:nvPr/>
          </p:nvSpPr>
          <p:spPr bwMode="auto">
            <a:xfrm>
              <a:off x="1693" y="1731"/>
              <a:ext cx="3810" cy="372"/>
            </a:xfrm>
            <a:prstGeom prst="rect">
              <a:avLst/>
            </a:prstGeom>
            <a:noFill/>
            <a:ln>
              <a:noFill/>
            </a:ln>
            <a:effectLst/>
            <a:extLst/>
          </p:spPr>
          <p:txBody>
            <a:bodyPr>
              <a:spAutoFit/>
            </a:bodyPr>
            <a:lstStyle/>
            <a:p>
              <a:pPr>
                <a:lnSpc>
                  <a:spcPct val="90000"/>
                </a:lnSpc>
                <a:defRPr/>
              </a:pPr>
              <a:r>
                <a:rPr lang="en-US" dirty="0">
                  <a:solidFill>
                    <a:schemeClr val="bg1"/>
                  </a:solidFill>
                  <a:effectLst>
                    <a:outerShdw blurRad="38100" dist="38100" dir="2700000" algn="tl">
                      <a:srgbClr val="000000"/>
                    </a:outerShdw>
                  </a:effectLst>
                </a:rPr>
                <a:t>Identifying early signals of environmental </a:t>
              </a:r>
              <a:br>
                <a:rPr lang="en-US" dirty="0">
                  <a:solidFill>
                    <a:schemeClr val="bg1"/>
                  </a:solidFill>
                  <a:effectLst>
                    <a:outerShdw blurRad="38100" dist="38100" dir="2700000" algn="tl">
                      <a:srgbClr val="000000"/>
                    </a:outerShdw>
                  </a:effectLst>
                </a:rPr>
              </a:br>
              <a:r>
                <a:rPr lang="en-US" dirty="0">
                  <a:solidFill>
                    <a:schemeClr val="bg1"/>
                  </a:solidFill>
                  <a:effectLst>
                    <a:outerShdw blurRad="38100" dist="38100" dir="2700000" algn="tl">
                      <a:srgbClr val="000000"/>
                    </a:outerShdw>
                  </a:effectLst>
                </a:rPr>
                <a:t>changes and trends</a:t>
              </a:r>
            </a:p>
          </p:txBody>
        </p:sp>
        <p:sp>
          <p:nvSpPr>
            <p:cNvPr id="87062" name="Rectangle 22"/>
            <p:cNvSpPr>
              <a:spLocks noChangeArrowheads="1"/>
            </p:cNvSpPr>
            <p:nvPr/>
          </p:nvSpPr>
          <p:spPr bwMode="auto">
            <a:xfrm>
              <a:off x="1680" y="2383"/>
              <a:ext cx="3938" cy="372"/>
            </a:xfrm>
            <a:prstGeom prst="rect">
              <a:avLst/>
            </a:prstGeom>
            <a:noFill/>
            <a:ln>
              <a:noFill/>
            </a:ln>
            <a:effectLst/>
            <a:extLst/>
          </p:spPr>
          <p:txBody>
            <a:bodyPr>
              <a:spAutoFit/>
            </a:bodyPr>
            <a:lstStyle/>
            <a:p>
              <a:pPr>
                <a:lnSpc>
                  <a:spcPct val="90000"/>
                </a:lnSpc>
                <a:defRPr/>
              </a:pPr>
              <a:r>
                <a:rPr lang="en-US">
                  <a:solidFill>
                    <a:schemeClr val="bg1"/>
                  </a:solidFill>
                  <a:effectLst>
                    <a:outerShdw blurRad="38100" dist="38100" dir="2700000" algn="tl">
                      <a:srgbClr val="000000"/>
                    </a:outerShdw>
                  </a:effectLst>
                </a:rPr>
                <a:t>Detecting meaning through ongoing observations of environmental changes and trends</a:t>
              </a:r>
            </a:p>
          </p:txBody>
        </p:sp>
        <p:sp>
          <p:nvSpPr>
            <p:cNvPr id="87063" name="Rectangle 23"/>
            <p:cNvSpPr>
              <a:spLocks noChangeArrowheads="1"/>
            </p:cNvSpPr>
            <p:nvPr/>
          </p:nvSpPr>
          <p:spPr bwMode="auto">
            <a:xfrm>
              <a:off x="1682" y="2976"/>
              <a:ext cx="3936" cy="372"/>
            </a:xfrm>
            <a:prstGeom prst="rect">
              <a:avLst/>
            </a:prstGeom>
            <a:noFill/>
            <a:ln>
              <a:noFill/>
            </a:ln>
            <a:effectLst/>
            <a:extLst/>
          </p:spPr>
          <p:txBody>
            <a:bodyPr>
              <a:spAutoFit/>
            </a:bodyPr>
            <a:lstStyle/>
            <a:p>
              <a:pPr>
                <a:lnSpc>
                  <a:spcPct val="90000"/>
                </a:lnSpc>
                <a:defRPr/>
              </a:pPr>
              <a:r>
                <a:rPr lang="en-US" dirty="0">
                  <a:solidFill>
                    <a:schemeClr val="bg1"/>
                  </a:solidFill>
                  <a:effectLst>
                    <a:outerShdw blurRad="38100" dist="38100" dir="2700000" algn="tl">
                      <a:srgbClr val="000000"/>
                    </a:outerShdw>
                  </a:effectLst>
                </a:rPr>
                <a:t>Developing projections of anticipated outcomes based on monitored changes and trends</a:t>
              </a:r>
            </a:p>
          </p:txBody>
        </p:sp>
        <p:sp>
          <p:nvSpPr>
            <p:cNvPr id="87064" name="Rectangle 24"/>
            <p:cNvSpPr>
              <a:spLocks noChangeArrowheads="1"/>
            </p:cNvSpPr>
            <p:nvPr/>
          </p:nvSpPr>
          <p:spPr bwMode="auto">
            <a:xfrm>
              <a:off x="1682" y="3639"/>
              <a:ext cx="3840" cy="529"/>
            </a:xfrm>
            <a:prstGeom prst="rect">
              <a:avLst/>
            </a:prstGeom>
            <a:noFill/>
            <a:ln>
              <a:noFill/>
            </a:ln>
            <a:effectLst/>
            <a:extLst/>
          </p:spPr>
          <p:txBody>
            <a:bodyPr>
              <a:spAutoFit/>
            </a:bodyPr>
            <a:lstStyle/>
            <a:p>
              <a:pPr>
                <a:lnSpc>
                  <a:spcPct val="90000"/>
                </a:lnSpc>
                <a:defRPr/>
              </a:pPr>
              <a:r>
                <a:rPr lang="en-US">
                  <a:solidFill>
                    <a:schemeClr val="bg1"/>
                  </a:solidFill>
                  <a:effectLst>
                    <a:outerShdw blurRad="38100" dist="38100" dir="2700000" algn="tl">
                      <a:srgbClr val="000000"/>
                    </a:outerShdw>
                  </a:effectLst>
                </a:rPr>
                <a:t>Determining the timing and importance of </a:t>
              </a:r>
              <a:br>
                <a:rPr lang="en-US">
                  <a:solidFill>
                    <a:schemeClr val="bg1"/>
                  </a:solidFill>
                  <a:effectLst>
                    <a:outerShdw blurRad="38100" dist="38100" dir="2700000" algn="tl">
                      <a:srgbClr val="000000"/>
                    </a:outerShdw>
                  </a:effectLst>
                </a:rPr>
              </a:br>
              <a:r>
                <a:rPr lang="en-US">
                  <a:solidFill>
                    <a:schemeClr val="bg1"/>
                  </a:solidFill>
                  <a:effectLst>
                    <a:outerShdw blurRad="38100" dist="38100" dir="2700000" algn="tl">
                      <a:srgbClr val="000000"/>
                    </a:outerShdw>
                  </a:effectLst>
                </a:rPr>
                <a:t>environmental changes and trends for firms' </a:t>
              </a:r>
              <a:br>
                <a:rPr lang="en-US">
                  <a:solidFill>
                    <a:schemeClr val="bg1"/>
                  </a:solidFill>
                  <a:effectLst>
                    <a:outerShdw blurRad="38100" dist="38100" dir="2700000" algn="tl">
                      <a:srgbClr val="000000"/>
                    </a:outerShdw>
                  </a:effectLst>
                </a:rPr>
              </a:br>
              <a:r>
                <a:rPr lang="en-US">
                  <a:solidFill>
                    <a:schemeClr val="bg1"/>
                  </a:solidFill>
                  <a:effectLst>
                    <a:outerShdw blurRad="38100" dist="38100" dir="2700000" algn="tl">
                      <a:srgbClr val="000000"/>
                    </a:outerShdw>
                  </a:effectLst>
                </a:rPr>
                <a:t>strategies and their management</a:t>
              </a:r>
            </a:p>
          </p:txBody>
        </p:sp>
      </p:grpSp>
    </p:spTree>
    <p:extLst>
      <p:ext uri="{BB962C8B-B14F-4D97-AF65-F5344CB8AC3E}">
        <p14:creationId xmlns:p14="http://schemas.microsoft.com/office/powerpoint/2010/main" val="792827294"/>
      </p:ext>
    </p:extLst>
  </p:cSld>
  <p:clrMapOvr>
    <a:masterClrMapping/>
  </p:clrMapOvr>
  <p:transition spd="slow">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0"/>
                                  </p:stCondLst>
                                  <p:childTnLst>
                                    <p:set>
                                      <p:cBhvr>
                                        <p:cTn id="6" dur="1" fill="hold">
                                          <p:stCondLst>
                                            <p:cond delay="0"/>
                                          </p:stCondLst>
                                        </p:cTn>
                                        <p:tgtEl>
                                          <p:spTgt spid="87048"/>
                                        </p:tgtEl>
                                        <p:attrNameLst>
                                          <p:attrName>style.visibility</p:attrName>
                                        </p:attrNameLst>
                                      </p:cBhvr>
                                      <p:to>
                                        <p:strVal val="visible"/>
                                      </p:to>
                                    </p:set>
                                    <p:animEffect transition="in" filter="dissolve">
                                      <p:cBhvr>
                                        <p:cTn id="7" dur="500"/>
                                        <p:tgtEl>
                                          <p:spTgt spid="8704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8" grpId="0"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8200" y="457200"/>
            <a:ext cx="7772400" cy="5170488"/>
          </a:xfrm>
          <a:prstGeom prst="rect">
            <a:avLst/>
          </a:prstGeom>
          <a:noFill/>
        </p:spPr>
        <p:txBody>
          <a:bodyPr>
            <a:spAutoFit/>
          </a:bodyPr>
          <a:lstStyle/>
          <a:p>
            <a:pPr algn="ctr">
              <a:defRPr/>
            </a:pPr>
            <a:r>
              <a:rPr lang="en-GB" sz="3000" dirty="0">
                <a:solidFill>
                  <a:schemeClr val="bg1"/>
                </a:solidFill>
              </a:rPr>
              <a:t>Strategic Analysis</a:t>
            </a:r>
          </a:p>
          <a:p>
            <a:pPr>
              <a:defRPr/>
            </a:pPr>
            <a:endParaRPr lang="en-GB" sz="3000" dirty="0">
              <a:solidFill>
                <a:schemeClr val="bg1"/>
              </a:solidFill>
            </a:endParaRPr>
          </a:p>
          <a:p>
            <a:pPr marL="457200" indent="-457200">
              <a:buFont typeface="Arial" pitchFamily="34" charset="0"/>
              <a:buChar char="•"/>
              <a:defRPr/>
            </a:pPr>
            <a:r>
              <a:rPr lang="en-GB" sz="3000" b="1" dirty="0">
                <a:solidFill>
                  <a:schemeClr val="bg1"/>
                </a:solidFill>
              </a:rPr>
              <a:t>External</a:t>
            </a:r>
            <a:r>
              <a:rPr lang="en-GB" sz="3000" dirty="0">
                <a:solidFill>
                  <a:schemeClr val="bg1"/>
                </a:solidFill>
              </a:rPr>
              <a:t> business analysis – PEST and Porters five forces, </a:t>
            </a:r>
            <a:r>
              <a:rPr lang="en-GB" sz="3000" dirty="0" smtClean="0">
                <a:solidFill>
                  <a:schemeClr val="bg1"/>
                </a:solidFill>
              </a:rPr>
              <a:t>four corner analysis</a:t>
            </a:r>
            <a:endParaRPr lang="en-GB" sz="3000" dirty="0">
              <a:solidFill>
                <a:schemeClr val="bg1"/>
              </a:solidFill>
            </a:endParaRPr>
          </a:p>
          <a:p>
            <a:pPr>
              <a:defRPr/>
            </a:pPr>
            <a:endParaRPr lang="en-GB" sz="3000" dirty="0">
              <a:solidFill>
                <a:schemeClr val="bg1"/>
              </a:solidFill>
            </a:endParaRPr>
          </a:p>
          <a:p>
            <a:pPr marL="457200" indent="-457200">
              <a:buFont typeface="Arial" pitchFamily="34" charset="0"/>
              <a:buChar char="•"/>
              <a:defRPr/>
            </a:pPr>
            <a:r>
              <a:rPr lang="en-GB" sz="3000" b="1" dirty="0">
                <a:solidFill>
                  <a:schemeClr val="bg1"/>
                </a:solidFill>
              </a:rPr>
              <a:t>Internal</a:t>
            </a:r>
            <a:r>
              <a:rPr lang="en-GB" sz="3000" dirty="0">
                <a:solidFill>
                  <a:schemeClr val="bg1"/>
                </a:solidFill>
              </a:rPr>
              <a:t> capabilities – SWOT and Boston Matrix, value chain</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Strategy </a:t>
            </a:r>
            <a:r>
              <a:rPr lang="en-GB" sz="3000" b="1" dirty="0">
                <a:solidFill>
                  <a:schemeClr val="bg1"/>
                </a:solidFill>
              </a:rPr>
              <a:t>definition</a:t>
            </a:r>
            <a:r>
              <a:rPr lang="en-GB" sz="3000" dirty="0">
                <a:solidFill>
                  <a:schemeClr val="bg1"/>
                </a:solidFill>
              </a:rPr>
              <a:t> – SWOT and </a:t>
            </a:r>
            <a:r>
              <a:rPr lang="en-GB" sz="3000" dirty="0" err="1">
                <a:solidFill>
                  <a:schemeClr val="bg1"/>
                </a:solidFill>
              </a:rPr>
              <a:t>Ansoff’s</a:t>
            </a:r>
            <a:r>
              <a:rPr lang="en-GB" sz="3000" dirty="0">
                <a:solidFill>
                  <a:schemeClr val="bg1"/>
                </a:solidFill>
              </a:rPr>
              <a:t> matrix</a:t>
            </a:r>
          </a:p>
          <a:p>
            <a:pPr>
              <a:defRPr/>
            </a:pPr>
            <a:endParaRPr lang="en-US" sz="3000" dirty="0">
              <a:solidFill>
                <a:schemeClr val="bg1"/>
              </a:solidFill>
            </a:endParaRPr>
          </a:p>
        </p:txBody>
      </p:sp>
    </p:spTree>
    <p:extLst>
      <p:ext uri="{BB962C8B-B14F-4D97-AF65-F5344CB8AC3E}">
        <p14:creationId xmlns:p14="http://schemas.microsoft.com/office/powerpoint/2010/main" val="426431629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1026"/>
          <p:cNvSpPr>
            <a:spLocks noGrp="1" noChangeArrowheads="1"/>
          </p:cNvSpPr>
          <p:nvPr>
            <p:ph type="title"/>
          </p:nvPr>
        </p:nvSpPr>
        <p:spPr bwMode="auto">
          <a:xfrm>
            <a:off x="553872" y="184150"/>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fontScale="90000"/>
          </a:bodyPr>
          <a:lstStyle/>
          <a:p>
            <a:r>
              <a:rPr lang="en-US" altLang="en-US" dirty="0" smtClean="0">
                <a:solidFill>
                  <a:schemeClr val="bg1"/>
                </a:solidFill>
              </a:rPr>
              <a:t>Key  Considerations  Regarding</a:t>
            </a:r>
            <a:br>
              <a:rPr lang="en-US" altLang="en-US" dirty="0" smtClean="0">
                <a:solidFill>
                  <a:schemeClr val="bg1"/>
                </a:solidFill>
              </a:rPr>
            </a:br>
            <a:r>
              <a:rPr lang="en-US" altLang="en-US" dirty="0" smtClean="0">
                <a:solidFill>
                  <a:schemeClr val="bg1"/>
                </a:solidFill>
              </a:rPr>
              <a:t>  the  </a:t>
            </a:r>
            <a:r>
              <a:rPr lang="en-US" altLang="en-US" b="1" dirty="0" smtClean="0">
                <a:solidFill>
                  <a:schemeClr val="bg1"/>
                </a:solidFill>
              </a:rPr>
              <a:t>External</a:t>
            </a:r>
            <a:r>
              <a:rPr lang="en-US" altLang="en-US" dirty="0" smtClean="0">
                <a:solidFill>
                  <a:schemeClr val="bg1"/>
                </a:solidFill>
              </a:rPr>
              <a:t>  Environment</a:t>
            </a:r>
          </a:p>
        </p:txBody>
      </p:sp>
      <p:graphicFrame>
        <p:nvGraphicFramePr>
          <p:cNvPr id="2050" name="Object 1027">
            <a:hlinkClick r:id="" action="ppaction://ole?verb=0"/>
          </p:cNvPr>
          <p:cNvGraphicFramePr>
            <a:graphicFrameLocks/>
          </p:cNvGraphicFramePr>
          <p:nvPr>
            <p:extLst>
              <p:ext uri="{D42A27DB-BD31-4B8C-83A1-F6EECF244321}">
                <p14:modId xmlns:p14="http://schemas.microsoft.com/office/powerpoint/2010/main" val="1053178483"/>
              </p:ext>
            </p:extLst>
          </p:nvPr>
        </p:nvGraphicFramePr>
        <p:xfrm>
          <a:off x="553872" y="1677987"/>
          <a:ext cx="8458200" cy="4876800"/>
        </p:xfrm>
        <a:graphic>
          <a:graphicData uri="http://schemas.openxmlformats.org/presentationml/2006/ole">
            <mc:AlternateContent xmlns:mc="http://schemas.openxmlformats.org/markup-compatibility/2006">
              <mc:Choice xmlns:v="urn:schemas-microsoft-com:vml" Requires="v">
                <p:oleObj spid="_x0000_s2078" name="Clip" r:id="rId4" imgW="8724900" imgH="5295900" progId="MS_ClipArt_Gallery.2">
                  <p:embed/>
                </p:oleObj>
              </mc:Choice>
              <mc:Fallback>
                <p:oleObj name="Clip" r:id="rId4" imgW="8724900" imgH="5295900" progId="MS_ClipArt_Gallery.2">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3872" y="1677987"/>
                        <a:ext cx="8458200" cy="487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2" name="Rectangle 1028"/>
          <p:cNvSpPr>
            <a:spLocks noChangeArrowheads="1"/>
          </p:cNvSpPr>
          <p:nvPr/>
        </p:nvSpPr>
        <p:spPr bwMode="auto">
          <a:xfrm>
            <a:off x="2819400" y="1806575"/>
            <a:ext cx="1828800" cy="144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b="1" dirty="0">
                <a:solidFill>
                  <a:schemeClr val="bg1"/>
                </a:solidFill>
                <a:latin typeface="Arial" panose="020B0604020202020204" pitchFamily="34" charset="0"/>
              </a:rPr>
              <a:t>Industry’s dominant economic traits</a:t>
            </a:r>
            <a:r>
              <a:rPr lang="en-US" altLang="en-US" sz="2800" b="1" dirty="0">
                <a:solidFill>
                  <a:schemeClr val="bg1"/>
                </a:solidFill>
                <a:latin typeface="Arial" panose="020B0604020202020204" pitchFamily="34" charset="0"/>
              </a:rPr>
              <a:t> </a:t>
            </a:r>
          </a:p>
        </p:txBody>
      </p:sp>
      <p:sp>
        <p:nvSpPr>
          <p:cNvPr id="2053" name="Rectangle 1029"/>
          <p:cNvSpPr>
            <a:spLocks noChangeArrowheads="1"/>
          </p:cNvSpPr>
          <p:nvPr/>
        </p:nvSpPr>
        <p:spPr bwMode="auto">
          <a:xfrm>
            <a:off x="1111168" y="3430587"/>
            <a:ext cx="238125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100" b="1" dirty="0">
                <a:solidFill>
                  <a:schemeClr val="bg1"/>
                </a:solidFill>
                <a:latin typeface="Arial" panose="020B0604020202020204" pitchFamily="34" charset="0"/>
              </a:rPr>
              <a:t>Competitive forces and strength of each force</a:t>
            </a:r>
          </a:p>
        </p:txBody>
      </p:sp>
      <p:sp>
        <p:nvSpPr>
          <p:cNvPr id="2054" name="Rectangle 1030"/>
          <p:cNvSpPr>
            <a:spLocks noChangeArrowheads="1"/>
          </p:cNvSpPr>
          <p:nvPr/>
        </p:nvSpPr>
        <p:spPr bwMode="auto">
          <a:xfrm>
            <a:off x="4049714" y="3530625"/>
            <a:ext cx="2311400" cy="128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100" b="1" dirty="0">
                <a:solidFill>
                  <a:schemeClr val="bg1"/>
                </a:solidFill>
                <a:latin typeface="Arial" panose="020B0604020202020204" pitchFamily="34" charset="0"/>
              </a:rPr>
              <a:t>Drivers of change in the industry</a:t>
            </a:r>
          </a:p>
        </p:txBody>
      </p:sp>
      <p:sp>
        <p:nvSpPr>
          <p:cNvPr id="2055" name="Rectangle 1031"/>
          <p:cNvSpPr>
            <a:spLocks noChangeArrowheads="1"/>
          </p:cNvSpPr>
          <p:nvPr/>
        </p:nvSpPr>
        <p:spPr bwMode="auto">
          <a:xfrm>
            <a:off x="553872" y="4940300"/>
            <a:ext cx="2392363" cy="16144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Predicting  the moves of competitors </a:t>
            </a:r>
          </a:p>
        </p:txBody>
      </p:sp>
      <p:sp>
        <p:nvSpPr>
          <p:cNvPr id="2056" name="Rectangle 1032"/>
          <p:cNvSpPr>
            <a:spLocks noChangeArrowheads="1"/>
          </p:cNvSpPr>
          <p:nvPr/>
        </p:nvSpPr>
        <p:spPr bwMode="auto">
          <a:xfrm>
            <a:off x="3124200" y="5105400"/>
            <a:ext cx="2346325" cy="1608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Key success factors</a:t>
            </a:r>
          </a:p>
        </p:txBody>
      </p:sp>
      <p:sp>
        <p:nvSpPr>
          <p:cNvPr id="2057" name="Rectangle 1033"/>
          <p:cNvSpPr>
            <a:spLocks noChangeArrowheads="1"/>
          </p:cNvSpPr>
          <p:nvPr/>
        </p:nvSpPr>
        <p:spPr bwMode="auto">
          <a:xfrm>
            <a:off x="5968834" y="4902200"/>
            <a:ext cx="2357438" cy="1566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nchorCtr="1"/>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2300" b="1" dirty="0">
                <a:solidFill>
                  <a:schemeClr val="bg1"/>
                </a:solidFill>
                <a:latin typeface="Arial" panose="020B0604020202020204" pitchFamily="34" charset="0"/>
              </a:rPr>
              <a:t>Conclusions: Industry attractiveness</a:t>
            </a:r>
          </a:p>
        </p:txBody>
      </p:sp>
    </p:spTree>
    <p:extLst>
      <p:ext uri="{BB962C8B-B14F-4D97-AF65-F5344CB8AC3E}">
        <p14:creationId xmlns:p14="http://schemas.microsoft.com/office/powerpoint/2010/main" val="1580804492"/>
      </p:ext>
    </p:extLst>
  </p:cSld>
  <p:clrMapOvr>
    <a:masterClrMapping/>
  </p:clrMapOvr>
  <p:transition>
    <p:random/>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bwMode="auto">
          <a:xfrm>
            <a:off x="685800" y="8618"/>
            <a:ext cx="8229600" cy="13716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zh-CN" dirty="0" smtClean="0">
                <a:solidFill>
                  <a:schemeClr val="bg1"/>
                </a:solidFill>
                <a:ea typeface="SimSun" panose="02010600030101010101" pitchFamily="2" charset="-122"/>
              </a:rPr>
              <a:t>PEST </a:t>
            </a:r>
            <a:r>
              <a:rPr lang="en-US" altLang="zh-CN" dirty="0" smtClean="0">
                <a:solidFill>
                  <a:schemeClr val="bg1"/>
                </a:solidFill>
                <a:ea typeface="SimSun" panose="02010600030101010101" pitchFamily="2" charset="-122"/>
              </a:rPr>
              <a:t>Model</a:t>
            </a:r>
          </a:p>
        </p:txBody>
      </p:sp>
      <p:sp>
        <p:nvSpPr>
          <p:cNvPr id="8195" name="Rectangle 3"/>
          <p:cNvSpPr>
            <a:spLocks noGrp="1" noChangeArrowheads="1"/>
          </p:cNvSpPr>
          <p:nvPr>
            <p:ph type="body" idx="4294967295"/>
          </p:nvPr>
        </p:nvSpPr>
        <p:spPr bwMode="auto">
          <a:xfrm>
            <a:off x="166688" y="1295400"/>
            <a:ext cx="8748712" cy="5184775"/>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a:noAutofit/>
          </a:bodyPr>
          <a:lstStyle/>
          <a:p>
            <a:pPr marL="342900" lvl="1" indent="-342900">
              <a:lnSpc>
                <a:spcPct val="80000"/>
              </a:lnSpc>
            </a:pPr>
            <a:r>
              <a:rPr lang="en-GB" altLang="en-US" sz="2400" u="sng" dirty="0" smtClean="0">
                <a:solidFill>
                  <a:schemeClr val="bg1"/>
                </a:solidFill>
              </a:rPr>
              <a:t>P</a:t>
            </a:r>
            <a:r>
              <a:rPr lang="en-GB" altLang="en-US" sz="2400" dirty="0" smtClean="0">
                <a:solidFill>
                  <a:schemeClr val="bg1"/>
                </a:solidFill>
              </a:rPr>
              <a:t>olitical </a:t>
            </a:r>
            <a:r>
              <a:rPr lang="en-GB" altLang="en-US" sz="2400" dirty="0" smtClean="0">
                <a:solidFill>
                  <a:schemeClr val="bg1"/>
                </a:solidFill>
              </a:rPr>
              <a:t>(</a:t>
            </a:r>
            <a:r>
              <a:rPr lang="en-GB" altLang="en-US" sz="2400" dirty="0" err="1" smtClean="0">
                <a:solidFill>
                  <a:schemeClr val="bg1"/>
                </a:solidFill>
              </a:rPr>
              <a:t>inc.</a:t>
            </a:r>
            <a:r>
              <a:rPr lang="en-GB" altLang="en-US" sz="2400" dirty="0" smtClean="0">
                <a:solidFill>
                  <a:schemeClr val="bg1"/>
                </a:solidFill>
              </a:rPr>
              <a:t> legal) - Legislations, government policies, </a:t>
            </a:r>
            <a:r>
              <a:rPr lang="en-US" altLang="zh-CN" sz="2400" dirty="0" smtClean="0">
                <a:solidFill>
                  <a:schemeClr val="bg1"/>
                </a:solidFill>
                <a:ea typeface="SimSun" panose="02010600030101010101" pitchFamily="2" charset="-122"/>
              </a:rPr>
              <a:t>political stability </a:t>
            </a:r>
            <a:r>
              <a:rPr lang="en-GB" altLang="en-US" sz="2400" dirty="0" smtClean="0">
                <a:solidFill>
                  <a:schemeClr val="bg1"/>
                </a:solidFill>
              </a:rPr>
              <a:t>and regulations that affect the market (</a:t>
            </a:r>
            <a:r>
              <a:rPr lang="en-US" altLang="zh-CN" sz="2400" dirty="0" smtClean="0">
                <a:solidFill>
                  <a:schemeClr val="bg1"/>
                </a:solidFill>
                <a:ea typeface="SimSun" panose="02010600030101010101" pitchFamily="2" charset="-122"/>
              </a:rPr>
              <a:t>tax policy, employment laws, environmental regulations, trade restrictions and tariffs)</a:t>
            </a:r>
            <a:endParaRPr lang="en-GB" altLang="en-US" sz="2400" dirty="0" smtClean="0">
              <a:solidFill>
                <a:schemeClr val="bg1"/>
              </a:solidFill>
            </a:endParaRPr>
          </a:p>
          <a:p>
            <a:pPr marL="0" lvl="1" indent="0" eaLnBrk="1" hangingPunct="1">
              <a:lnSpc>
                <a:spcPct val="80000"/>
              </a:lnSpc>
            </a:pPr>
            <a:endParaRPr lang="en-GB" altLang="en-US" sz="2400" dirty="0" smtClean="0">
              <a:solidFill>
                <a:schemeClr val="bg1"/>
              </a:solidFill>
            </a:endParaRPr>
          </a:p>
          <a:p>
            <a:pPr marL="342900" lvl="1" indent="-342900">
              <a:lnSpc>
                <a:spcPct val="80000"/>
              </a:lnSpc>
            </a:pPr>
            <a:r>
              <a:rPr lang="en-GB" altLang="en-US" sz="2400" u="sng" dirty="0" smtClean="0">
                <a:solidFill>
                  <a:schemeClr val="bg1"/>
                </a:solidFill>
              </a:rPr>
              <a:t>E</a:t>
            </a:r>
            <a:r>
              <a:rPr lang="en-GB" altLang="en-US" sz="2400" dirty="0" smtClean="0">
                <a:solidFill>
                  <a:schemeClr val="bg1"/>
                </a:solidFill>
              </a:rPr>
              <a:t>conomic– Business cycle, </a:t>
            </a:r>
            <a:r>
              <a:rPr lang="en-US" altLang="zh-CN" sz="2400" dirty="0" smtClean="0">
                <a:solidFill>
                  <a:schemeClr val="bg1"/>
                </a:solidFill>
                <a:ea typeface="SimSun" panose="02010600030101010101" pitchFamily="2" charset="-122"/>
              </a:rPr>
              <a:t>economic growth, exchange rates </a:t>
            </a:r>
            <a:r>
              <a:rPr lang="en-GB" altLang="en-US" sz="2400" dirty="0" smtClean="0">
                <a:solidFill>
                  <a:schemeClr val="bg1"/>
                </a:solidFill>
              </a:rPr>
              <a:t>inflation rates and interest rates.</a:t>
            </a:r>
          </a:p>
          <a:p>
            <a:pPr marL="0" lvl="1" indent="0" eaLnBrk="1" hangingPunct="1">
              <a:lnSpc>
                <a:spcPct val="80000"/>
              </a:lnSpc>
            </a:pPr>
            <a:endParaRPr lang="en-GB" altLang="en-US" sz="2400" dirty="0" smtClean="0">
              <a:solidFill>
                <a:schemeClr val="bg1"/>
              </a:solidFill>
            </a:endParaRPr>
          </a:p>
          <a:p>
            <a:pPr marL="342900" lvl="1" indent="-342900">
              <a:lnSpc>
                <a:spcPct val="80000"/>
              </a:lnSpc>
            </a:pPr>
            <a:r>
              <a:rPr lang="en-GB" altLang="en-US" sz="2400" u="sng" dirty="0" smtClean="0">
                <a:solidFill>
                  <a:schemeClr val="bg1"/>
                </a:solidFill>
              </a:rPr>
              <a:t>S</a:t>
            </a:r>
            <a:r>
              <a:rPr lang="en-GB" altLang="en-US" sz="2400" dirty="0" smtClean="0">
                <a:solidFill>
                  <a:schemeClr val="bg1"/>
                </a:solidFill>
              </a:rPr>
              <a:t>ocial – </a:t>
            </a:r>
            <a:r>
              <a:rPr lang="en-US" altLang="zh-CN" sz="2400" dirty="0" smtClean="0">
                <a:solidFill>
                  <a:schemeClr val="bg1"/>
                </a:solidFill>
                <a:ea typeface="SimSun" panose="02010600030101010101" pitchFamily="2" charset="-122"/>
              </a:rPr>
              <a:t>the cultural aspects and include health consciousness, population growth rate, age distribution, career attitudes and emphasis on safety </a:t>
            </a:r>
          </a:p>
          <a:p>
            <a:pPr marL="0" lvl="1" indent="0" eaLnBrk="1" hangingPunct="1">
              <a:lnSpc>
                <a:spcPct val="80000"/>
              </a:lnSpc>
            </a:pPr>
            <a:endParaRPr lang="en-GB" altLang="en-US" sz="2400" dirty="0" smtClean="0">
              <a:solidFill>
                <a:schemeClr val="bg1"/>
              </a:solidFill>
            </a:endParaRPr>
          </a:p>
          <a:p>
            <a:pPr marL="342900" lvl="1" indent="-342900">
              <a:lnSpc>
                <a:spcPct val="80000"/>
              </a:lnSpc>
            </a:pPr>
            <a:r>
              <a:rPr lang="en-GB" altLang="en-US" sz="2400" u="sng" dirty="0" smtClean="0">
                <a:solidFill>
                  <a:schemeClr val="bg1"/>
                </a:solidFill>
              </a:rPr>
              <a:t>T</a:t>
            </a:r>
            <a:r>
              <a:rPr lang="en-GB" altLang="en-US" sz="2400" dirty="0" smtClean="0">
                <a:solidFill>
                  <a:schemeClr val="bg1"/>
                </a:solidFill>
              </a:rPr>
              <a:t>echnological – Impact of technology, new ways to satisfy customer needs and new technology which alters the demand for existing services</a:t>
            </a:r>
            <a:r>
              <a:rPr lang="en-GB" altLang="en-US" sz="2400" dirty="0" smtClean="0">
                <a:solidFill>
                  <a:schemeClr val="bg1"/>
                </a:solidFill>
              </a:rPr>
              <a:t>.</a:t>
            </a:r>
            <a:endParaRPr lang="en-US" altLang="zh-CN" sz="2400" dirty="0" smtClean="0">
              <a:solidFill>
                <a:schemeClr val="bg1"/>
              </a:solidFill>
              <a:ea typeface="SimSun" panose="02010600030101010101" pitchFamily="2" charset="-122"/>
            </a:endParaRPr>
          </a:p>
        </p:txBody>
      </p:sp>
    </p:spTree>
    <p:extLst>
      <p:ext uri="{BB962C8B-B14F-4D97-AF65-F5344CB8AC3E}">
        <p14:creationId xmlns:p14="http://schemas.microsoft.com/office/powerpoint/2010/main" val="140237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21921"/>
            <a:ext cx="8229600" cy="914400"/>
          </a:xfrm>
        </p:spPr>
        <p:txBody>
          <a:bodyPr/>
          <a:lstStyle/>
          <a:p>
            <a:r>
              <a:rPr lang="en-GB" dirty="0" smtClean="0">
                <a:solidFill>
                  <a:schemeClr val="bg1"/>
                </a:solidFill>
              </a:rPr>
              <a:t>PEST Analysis</a:t>
            </a:r>
            <a:endParaRPr lang="en-US" dirty="0">
              <a:solidFill>
                <a:schemeClr val="bg1"/>
              </a:solidFill>
            </a:endParaRPr>
          </a:p>
        </p:txBody>
      </p:sp>
      <p:sp>
        <p:nvSpPr>
          <p:cNvPr id="3" name="TextBox 2"/>
          <p:cNvSpPr txBox="1"/>
          <p:nvPr/>
        </p:nvSpPr>
        <p:spPr>
          <a:xfrm>
            <a:off x="228600" y="764024"/>
            <a:ext cx="8763000" cy="6093976"/>
          </a:xfrm>
          <a:prstGeom prst="rect">
            <a:avLst/>
          </a:prstGeom>
          <a:noFill/>
        </p:spPr>
        <p:txBody>
          <a:bodyPr wrap="square" rtlCol="0">
            <a:spAutoFit/>
          </a:bodyPr>
          <a:lstStyle/>
          <a:p>
            <a:r>
              <a:rPr lang="en-GB" sz="3000" dirty="0" smtClean="0">
                <a:solidFill>
                  <a:schemeClr val="bg1"/>
                </a:solidFill>
              </a:rPr>
              <a:t>PEST analysis is a scan of the external macro-environment.</a:t>
            </a:r>
          </a:p>
          <a:p>
            <a:endParaRPr lang="en-GB" sz="3000" dirty="0">
              <a:solidFill>
                <a:schemeClr val="bg1"/>
              </a:solidFill>
            </a:endParaRPr>
          </a:p>
          <a:p>
            <a:r>
              <a:rPr lang="en-GB" sz="3000" dirty="0" smtClean="0">
                <a:solidFill>
                  <a:schemeClr val="bg1"/>
                </a:solidFill>
              </a:rPr>
              <a:t>It can be used to :</a:t>
            </a:r>
          </a:p>
          <a:p>
            <a:pPr marL="914400" lvl="1" indent="-457200">
              <a:buFont typeface="Arial" pitchFamily="34" charset="0"/>
              <a:buChar char="•"/>
            </a:pPr>
            <a:r>
              <a:rPr lang="en-GB" sz="3000" dirty="0" smtClean="0">
                <a:solidFill>
                  <a:schemeClr val="bg1"/>
                </a:solidFill>
              </a:rPr>
              <a:t>Evaluate market growth or decline</a:t>
            </a:r>
          </a:p>
          <a:p>
            <a:pPr marL="914400" lvl="1" indent="-457200">
              <a:buFont typeface="Arial" pitchFamily="34" charset="0"/>
              <a:buChar char="•"/>
            </a:pPr>
            <a:r>
              <a:rPr lang="en-GB" sz="3000" dirty="0" smtClean="0">
                <a:solidFill>
                  <a:schemeClr val="bg1"/>
                </a:solidFill>
              </a:rPr>
              <a:t>The position, potential and direction for a business</a:t>
            </a:r>
          </a:p>
          <a:p>
            <a:pPr marL="914400" lvl="1" indent="-457200">
              <a:buFont typeface="Arial" pitchFamily="34" charset="0"/>
              <a:buChar char="•"/>
            </a:pPr>
            <a:endParaRPr lang="en-GB" sz="3000" dirty="0">
              <a:solidFill>
                <a:schemeClr val="bg1"/>
              </a:solidFill>
            </a:endParaRPr>
          </a:p>
          <a:p>
            <a:pPr marL="457200" indent="-457200">
              <a:buFont typeface="Arial" pitchFamily="34" charset="0"/>
              <a:buChar char="•"/>
            </a:pPr>
            <a:r>
              <a:rPr lang="en-GB" sz="3000" dirty="0" smtClean="0">
                <a:solidFill>
                  <a:schemeClr val="bg1"/>
                </a:solidFill>
              </a:rPr>
              <a:t>PEST factors can be classified as opportunities or threats in a SWOT analysis.</a:t>
            </a:r>
          </a:p>
          <a:p>
            <a:pPr marL="457200" indent="-457200">
              <a:buFont typeface="Arial" pitchFamily="34" charset="0"/>
              <a:buChar char="•"/>
            </a:pPr>
            <a:r>
              <a:rPr lang="en-GB" sz="3000" dirty="0" smtClean="0">
                <a:solidFill>
                  <a:schemeClr val="bg1"/>
                </a:solidFill>
              </a:rPr>
              <a:t>PEST is often completed first </a:t>
            </a:r>
          </a:p>
          <a:p>
            <a:pPr marL="457200" indent="-457200">
              <a:buFont typeface="Arial" pitchFamily="34" charset="0"/>
              <a:buChar char="•"/>
            </a:pPr>
            <a:r>
              <a:rPr lang="en-GB" sz="3000" dirty="0" smtClean="0">
                <a:solidFill>
                  <a:schemeClr val="bg1"/>
                </a:solidFill>
              </a:rPr>
              <a:t>The four paradigms of PEST vary in significance depending on the type of business. </a:t>
            </a:r>
            <a:endParaRPr lang="en-US" sz="3000" dirty="0">
              <a:solidFill>
                <a:schemeClr val="bg1"/>
              </a:solidFill>
            </a:endParaRPr>
          </a:p>
        </p:txBody>
      </p:sp>
    </p:spTree>
    <p:extLst>
      <p:ext uri="{BB962C8B-B14F-4D97-AF65-F5344CB8AC3E}">
        <p14:creationId xmlns:p14="http://schemas.microsoft.com/office/powerpoint/2010/main" val="1566818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381000" y="228600"/>
            <a:ext cx="8534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Autofit/>
          </a:bodyPr>
          <a:lstStyle/>
          <a:p>
            <a:pPr algn="l"/>
            <a:r>
              <a:rPr lang="en-US" altLang="en-US" sz="4000" dirty="0" smtClean="0">
                <a:solidFill>
                  <a:schemeClr val="bg1"/>
                </a:solidFill>
              </a:rPr>
              <a:t>What  Are  the Industry’s  Dominant  Economic  Traits?</a:t>
            </a:r>
          </a:p>
        </p:txBody>
      </p:sp>
      <p:sp>
        <p:nvSpPr>
          <p:cNvPr id="10243" name="Rectangle 3"/>
          <p:cNvSpPr>
            <a:spLocks noGrp="1" noChangeArrowheads="1"/>
          </p:cNvSpPr>
          <p:nvPr>
            <p:ph type="body" idx="1"/>
          </p:nvPr>
        </p:nvSpPr>
        <p:spPr bwMode="auto">
          <a:xfrm>
            <a:off x="215660" y="1752600"/>
            <a:ext cx="8686800" cy="464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noAutofit/>
          </a:bodyPr>
          <a:lstStyle/>
          <a:p>
            <a:pPr marL="571500" indent="-452438">
              <a:lnSpc>
                <a:spcPct val="105000"/>
              </a:lnSpc>
              <a:buSzPct val="80000"/>
            </a:pPr>
            <a:r>
              <a:rPr lang="en-US" altLang="en-US" sz="2800" dirty="0" smtClean="0">
                <a:solidFill>
                  <a:schemeClr val="bg1"/>
                </a:solidFill>
              </a:rPr>
              <a:t>Market size and</a:t>
            </a:r>
            <a:r>
              <a:rPr lang="en-US" altLang="en-US" sz="2800" b="1" dirty="0" smtClean="0">
                <a:solidFill>
                  <a:schemeClr val="bg1"/>
                </a:solidFill>
              </a:rPr>
              <a:t> </a:t>
            </a:r>
            <a:r>
              <a:rPr lang="en-US" altLang="en-US" sz="2800" dirty="0" smtClean="0">
                <a:solidFill>
                  <a:schemeClr val="bg1"/>
                </a:solidFill>
              </a:rPr>
              <a:t>growth rate</a:t>
            </a:r>
          </a:p>
          <a:p>
            <a:pPr marL="571500" indent="-452438">
              <a:lnSpc>
                <a:spcPct val="105000"/>
              </a:lnSpc>
              <a:buSzPct val="80000"/>
            </a:pPr>
            <a:r>
              <a:rPr lang="en-US" altLang="en-US" sz="2800" dirty="0" smtClean="0">
                <a:solidFill>
                  <a:schemeClr val="bg1"/>
                </a:solidFill>
              </a:rPr>
              <a:t>Scope of competitive rivalry</a:t>
            </a:r>
          </a:p>
          <a:p>
            <a:pPr marL="571500" indent="-452438">
              <a:lnSpc>
                <a:spcPct val="105000"/>
              </a:lnSpc>
              <a:buSzPct val="80000"/>
            </a:pPr>
            <a:r>
              <a:rPr lang="en-US" altLang="en-US" sz="2800" dirty="0" smtClean="0">
                <a:solidFill>
                  <a:schemeClr val="bg1"/>
                </a:solidFill>
              </a:rPr>
              <a:t>Number of competitors</a:t>
            </a:r>
            <a:r>
              <a:rPr lang="en-US" altLang="en-US" sz="2800" b="1" dirty="0" smtClean="0">
                <a:solidFill>
                  <a:schemeClr val="bg1"/>
                </a:solidFill>
              </a:rPr>
              <a:t> </a:t>
            </a:r>
            <a:r>
              <a:rPr lang="en-US" altLang="en-US" sz="2800" dirty="0" smtClean="0">
                <a:solidFill>
                  <a:schemeClr val="bg1"/>
                </a:solidFill>
              </a:rPr>
              <a:t>and their relative sizes</a:t>
            </a:r>
          </a:p>
          <a:p>
            <a:pPr marL="571500" indent="-452438">
              <a:lnSpc>
                <a:spcPct val="105000"/>
              </a:lnSpc>
              <a:buSzPct val="80000"/>
            </a:pPr>
            <a:r>
              <a:rPr lang="en-US" altLang="en-US" sz="2800" dirty="0" smtClean="0">
                <a:solidFill>
                  <a:schemeClr val="bg1"/>
                </a:solidFill>
              </a:rPr>
              <a:t>Entry/exit barriers</a:t>
            </a:r>
          </a:p>
          <a:p>
            <a:pPr marL="571500" indent="-452438">
              <a:lnSpc>
                <a:spcPct val="105000"/>
              </a:lnSpc>
              <a:buSzPct val="80000"/>
            </a:pPr>
            <a:r>
              <a:rPr lang="en-US" altLang="en-US" sz="2800" dirty="0" smtClean="0">
                <a:solidFill>
                  <a:schemeClr val="bg1"/>
                </a:solidFill>
              </a:rPr>
              <a:t>Nature and pace of technological change</a:t>
            </a:r>
          </a:p>
          <a:p>
            <a:pPr marL="571500" indent="-452438">
              <a:lnSpc>
                <a:spcPct val="105000"/>
              </a:lnSpc>
              <a:buSzPct val="80000"/>
            </a:pPr>
            <a:r>
              <a:rPr lang="en-US" altLang="en-US" sz="2800" dirty="0" smtClean="0">
                <a:solidFill>
                  <a:schemeClr val="bg1"/>
                </a:solidFill>
              </a:rPr>
              <a:t>Product and customer characteristics</a:t>
            </a:r>
          </a:p>
          <a:p>
            <a:pPr marL="571500" indent="-452438">
              <a:lnSpc>
                <a:spcPct val="105000"/>
              </a:lnSpc>
              <a:buSzPct val="80000"/>
            </a:pPr>
            <a:r>
              <a:rPr lang="en-US" altLang="en-US" sz="2800" dirty="0" smtClean="0">
                <a:solidFill>
                  <a:schemeClr val="bg1"/>
                </a:solidFill>
              </a:rPr>
              <a:t>Scale economies and experience curve effects</a:t>
            </a:r>
          </a:p>
          <a:p>
            <a:pPr marL="571500" indent="-452438">
              <a:lnSpc>
                <a:spcPct val="105000"/>
              </a:lnSpc>
              <a:buSzPct val="80000"/>
            </a:pPr>
            <a:r>
              <a:rPr lang="en-US" altLang="en-US" sz="2800" dirty="0" smtClean="0">
                <a:solidFill>
                  <a:schemeClr val="bg1"/>
                </a:solidFill>
              </a:rPr>
              <a:t>Capacity utilization and resource requirements</a:t>
            </a:r>
          </a:p>
          <a:p>
            <a:pPr marL="571500" indent="-452438">
              <a:lnSpc>
                <a:spcPct val="105000"/>
              </a:lnSpc>
              <a:buSzPct val="80000"/>
            </a:pPr>
            <a:r>
              <a:rPr lang="en-US" altLang="en-US" sz="2800" dirty="0" smtClean="0">
                <a:solidFill>
                  <a:schemeClr val="bg1"/>
                </a:solidFill>
              </a:rPr>
              <a:t>Industry profitability</a:t>
            </a:r>
          </a:p>
        </p:txBody>
      </p:sp>
    </p:spTree>
    <p:extLst>
      <p:ext uri="{BB962C8B-B14F-4D97-AF65-F5344CB8AC3E}">
        <p14:creationId xmlns:p14="http://schemas.microsoft.com/office/powerpoint/2010/main" val="3961823700"/>
      </p:ext>
    </p:extLst>
  </p:cSld>
  <p:clrMapOvr>
    <a:masterClrMapping/>
  </p:clrMapOvr>
  <p:transition>
    <p:random/>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bwMode="auto">
          <a:xfrm>
            <a:off x="123967" y="23884"/>
            <a:ext cx="89916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a:bodyPr>
          <a:lstStyle/>
          <a:p>
            <a:r>
              <a:rPr lang="en-US" altLang="en-US" sz="3900" dirty="0" smtClean="0">
                <a:solidFill>
                  <a:schemeClr val="bg1"/>
                </a:solidFill>
              </a:rPr>
              <a:t>Relevance  of Key  Economic  Features</a:t>
            </a:r>
          </a:p>
        </p:txBody>
      </p:sp>
      <p:grpSp>
        <p:nvGrpSpPr>
          <p:cNvPr id="11267" name="Group 3"/>
          <p:cNvGrpSpPr>
            <a:grpSpLocks/>
          </p:cNvGrpSpPr>
          <p:nvPr/>
        </p:nvGrpSpPr>
        <p:grpSpPr bwMode="auto">
          <a:xfrm>
            <a:off x="152400" y="1166884"/>
            <a:ext cx="8991600" cy="5410200"/>
            <a:chOff x="100" y="748"/>
            <a:chExt cx="5560" cy="3304"/>
          </a:xfrm>
        </p:grpSpPr>
        <p:sp>
          <p:nvSpPr>
            <p:cNvPr id="11268" name="Rectangle 4"/>
            <p:cNvSpPr>
              <a:spLocks noChangeArrowheads="1"/>
            </p:cNvSpPr>
            <p:nvPr/>
          </p:nvSpPr>
          <p:spPr bwMode="auto">
            <a:xfrm>
              <a:off x="100" y="748"/>
              <a:ext cx="1240" cy="338"/>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75000"/>
                </a:lnSpc>
              </a:pPr>
              <a:r>
                <a:rPr lang="en-US" altLang="en-US" sz="1800" b="1" dirty="0">
                  <a:solidFill>
                    <a:schemeClr val="bg1"/>
                  </a:solidFill>
                  <a:latin typeface="Arial" panose="020B0604020202020204" pitchFamily="34" charset="0"/>
                </a:rPr>
                <a:t>Economic Feature</a:t>
              </a:r>
            </a:p>
          </p:txBody>
        </p:sp>
        <p:sp>
          <p:nvSpPr>
            <p:cNvPr id="11269" name="Rectangle 5"/>
            <p:cNvSpPr>
              <a:spLocks noChangeArrowheads="1"/>
            </p:cNvSpPr>
            <p:nvPr/>
          </p:nvSpPr>
          <p:spPr bwMode="auto">
            <a:xfrm>
              <a:off x="100" y="1094"/>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Market Size</a:t>
              </a:r>
            </a:p>
          </p:txBody>
        </p:sp>
        <p:sp>
          <p:nvSpPr>
            <p:cNvPr id="11270" name="Rectangle 6"/>
            <p:cNvSpPr>
              <a:spLocks noChangeArrowheads="1"/>
            </p:cNvSpPr>
            <p:nvPr/>
          </p:nvSpPr>
          <p:spPr bwMode="auto">
            <a:xfrm>
              <a:off x="100" y="1341"/>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Market growth rate</a:t>
              </a:r>
            </a:p>
          </p:txBody>
        </p:sp>
        <p:sp>
          <p:nvSpPr>
            <p:cNvPr id="11271" name="Rectangle 7"/>
            <p:cNvSpPr>
              <a:spLocks noChangeArrowheads="1"/>
            </p:cNvSpPr>
            <p:nvPr/>
          </p:nvSpPr>
          <p:spPr bwMode="auto">
            <a:xfrm>
              <a:off x="100" y="1588"/>
              <a:ext cx="1240" cy="240"/>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Capacity surpluses/shortages</a:t>
              </a:r>
            </a:p>
          </p:txBody>
        </p:sp>
        <p:sp>
          <p:nvSpPr>
            <p:cNvPr id="11272" name="Rectangle 8"/>
            <p:cNvSpPr>
              <a:spLocks noChangeArrowheads="1"/>
            </p:cNvSpPr>
            <p:nvPr/>
          </p:nvSpPr>
          <p:spPr bwMode="auto">
            <a:xfrm>
              <a:off x="100" y="1836"/>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Industry profitability</a:t>
              </a:r>
            </a:p>
          </p:txBody>
        </p:sp>
        <p:sp>
          <p:nvSpPr>
            <p:cNvPr id="11273" name="Rectangle 9"/>
            <p:cNvSpPr>
              <a:spLocks noChangeArrowheads="1"/>
            </p:cNvSpPr>
            <p:nvPr/>
          </p:nvSpPr>
          <p:spPr bwMode="auto">
            <a:xfrm>
              <a:off x="100" y="2083"/>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Entry/exit barriers</a:t>
              </a:r>
            </a:p>
          </p:txBody>
        </p:sp>
        <p:sp>
          <p:nvSpPr>
            <p:cNvPr id="11274" name="Rectangle 10"/>
            <p:cNvSpPr>
              <a:spLocks noChangeArrowheads="1"/>
            </p:cNvSpPr>
            <p:nvPr/>
          </p:nvSpPr>
          <p:spPr bwMode="auto">
            <a:xfrm>
              <a:off x="100" y="2330"/>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Product is big-ticket item for buyers</a:t>
              </a:r>
            </a:p>
          </p:txBody>
        </p:sp>
        <p:sp>
          <p:nvSpPr>
            <p:cNvPr id="11275" name="Rectangle 11"/>
            <p:cNvSpPr>
              <a:spLocks noChangeArrowheads="1"/>
            </p:cNvSpPr>
            <p:nvPr/>
          </p:nvSpPr>
          <p:spPr bwMode="auto">
            <a:xfrm>
              <a:off x="100" y="2577"/>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Standard products</a:t>
              </a:r>
            </a:p>
          </p:txBody>
        </p:sp>
        <p:sp>
          <p:nvSpPr>
            <p:cNvPr id="11276" name="Rectangle 12"/>
            <p:cNvSpPr>
              <a:spLocks noChangeArrowheads="1"/>
            </p:cNvSpPr>
            <p:nvPr/>
          </p:nvSpPr>
          <p:spPr bwMode="auto">
            <a:xfrm>
              <a:off x="100" y="2824"/>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Rapid technological change</a:t>
              </a:r>
            </a:p>
          </p:txBody>
        </p:sp>
        <p:sp>
          <p:nvSpPr>
            <p:cNvPr id="11277" name="Rectangle 13"/>
            <p:cNvSpPr>
              <a:spLocks noChangeArrowheads="1"/>
            </p:cNvSpPr>
            <p:nvPr/>
          </p:nvSpPr>
          <p:spPr bwMode="auto">
            <a:xfrm>
              <a:off x="100" y="3071"/>
              <a:ext cx="1240" cy="240"/>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Capital requirements</a:t>
              </a:r>
            </a:p>
          </p:txBody>
        </p:sp>
        <p:sp>
          <p:nvSpPr>
            <p:cNvPr id="11278" name="Rectangle 14"/>
            <p:cNvSpPr>
              <a:spLocks noChangeArrowheads="1"/>
            </p:cNvSpPr>
            <p:nvPr/>
          </p:nvSpPr>
          <p:spPr bwMode="auto">
            <a:xfrm>
              <a:off x="100" y="3319"/>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Vertical integration</a:t>
              </a:r>
            </a:p>
          </p:txBody>
        </p:sp>
        <p:sp>
          <p:nvSpPr>
            <p:cNvPr id="11279" name="Rectangle 15"/>
            <p:cNvSpPr>
              <a:spLocks noChangeArrowheads="1"/>
            </p:cNvSpPr>
            <p:nvPr/>
          </p:nvSpPr>
          <p:spPr bwMode="auto">
            <a:xfrm>
              <a:off x="100" y="3566"/>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Economies of scale</a:t>
              </a:r>
            </a:p>
          </p:txBody>
        </p:sp>
        <p:sp>
          <p:nvSpPr>
            <p:cNvPr id="11280" name="Rectangle 16"/>
            <p:cNvSpPr>
              <a:spLocks noChangeArrowheads="1"/>
            </p:cNvSpPr>
            <p:nvPr/>
          </p:nvSpPr>
          <p:spPr bwMode="auto">
            <a:xfrm>
              <a:off x="100" y="3813"/>
              <a:ext cx="1240" cy="239"/>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Rapid product innovation</a:t>
              </a:r>
            </a:p>
          </p:txBody>
        </p:sp>
        <p:sp>
          <p:nvSpPr>
            <p:cNvPr id="11281" name="Rectangle 17"/>
            <p:cNvSpPr>
              <a:spLocks noChangeArrowheads="1"/>
            </p:cNvSpPr>
            <p:nvPr/>
          </p:nvSpPr>
          <p:spPr bwMode="auto">
            <a:xfrm>
              <a:off x="1348" y="748"/>
              <a:ext cx="4312" cy="338"/>
            </a:xfrm>
            <a:prstGeom prst="rect">
              <a:avLst/>
            </a:prstGeom>
            <a:solidFill>
              <a:schemeClr val="folHlink"/>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lnSpc>
                  <a:spcPct val="75000"/>
                </a:lnSpc>
              </a:pPr>
              <a:r>
                <a:rPr lang="en-US" altLang="en-US" sz="1800" b="1">
                  <a:solidFill>
                    <a:schemeClr val="bg1"/>
                  </a:solidFill>
                  <a:latin typeface="Arial" panose="020B0604020202020204" pitchFamily="34" charset="0"/>
                </a:rPr>
                <a:t>Strategic Importance</a:t>
              </a:r>
            </a:p>
          </p:txBody>
        </p:sp>
        <p:sp>
          <p:nvSpPr>
            <p:cNvPr id="11282" name="Rectangle 18"/>
            <p:cNvSpPr>
              <a:spLocks noChangeArrowheads="1"/>
            </p:cNvSpPr>
            <p:nvPr/>
          </p:nvSpPr>
          <p:spPr bwMode="auto">
            <a:xfrm>
              <a:off x="1348" y="1094"/>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Small markets don’t tend to attract new firms; large markets attract firms looking to acquire rivals with established positions in attractive industries   </a:t>
              </a:r>
            </a:p>
          </p:txBody>
        </p:sp>
        <p:sp>
          <p:nvSpPr>
            <p:cNvPr id="11283" name="Rectangle 19"/>
            <p:cNvSpPr>
              <a:spLocks noChangeArrowheads="1"/>
            </p:cNvSpPr>
            <p:nvPr/>
          </p:nvSpPr>
          <p:spPr bwMode="auto">
            <a:xfrm>
              <a:off x="1348" y="1341"/>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Fast growth breeds new entry; slow growth spawns increased rivalry &amp; shake-out of weak rivals</a:t>
              </a:r>
            </a:p>
          </p:txBody>
        </p:sp>
        <p:sp>
          <p:nvSpPr>
            <p:cNvPr id="11284" name="Rectangle 20"/>
            <p:cNvSpPr>
              <a:spLocks noChangeArrowheads="1"/>
            </p:cNvSpPr>
            <p:nvPr/>
          </p:nvSpPr>
          <p:spPr bwMode="auto">
            <a:xfrm>
              <a:off x="1348" y="1588"/>
              <a:ext cx="4312" cy="240"/>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dirty="0">
                  <a:solidFill>
                    <a:schemeClr val="bg1"/>
                  </a:solidFill>
                  <a:latin typeface="Arial" panose="020B0604020202020204" pitchFamily="34" charset="0"/>
                </a:rPr>
                <a:t>Surpluses push prices &amp; profit margins down; shortages pull them up</a:t>
              </a:r>
            </a:p>
          </p:txBody>
        </p:sp>
        <p:sp>
          <p:nvSpPr>
            <p:cNvPr id="11285" name="Rectangle 21"/>
            <p:cNvSpPr>
              <a:spLocks noChangeArrowheads="1"/>
            </p:cNvSpPr>
            <p:nvPr/>
          </p:nvSpPr>
          <p:spPr bwMode="auto">
            <a:xfrm>
              <a:off x="1348" y="1836"/>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High-profit industries attract new entrants; depressed conditions lead to exit</a:t>
              </a:r>
            </a:p>
          </p:txBody>
        </p:sp>
        <p:sp>
          <p:nvSpPr>
            <p:cNvPr id="11286" name="Rectangle 22"/>
            <p:cNvSpPr>
              <a:spLocks noChangeArrowheads="1"/>
            </p:cNvSpPr>
            <p:nvPr/>
          </p:nvSpPr>
          <p:spPr bwMode="auto">
            <a:xfrm>
              <a:off x="1348" y="2083"/>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High barriers protect positions and profits of existing firms; low barriers make existing firms vulnerable to entry</a:t>
              </a:r>
            </a:p>
          </p:txBody>
        </p:sp>
        <p:sp>
          <p:nvSpPr>
            <p:cNvPr id="11287" name="Rectangle 23"/>
            <p:cNvSpPr>
              <a:spLocks noChangeArrowheads="1"/>
            </p:cNvSpPr>
            <p:nvPr/>
          </p:nvSpPr>
          <p:spPr bwMode="auto">
            <a:xfrm>
              <a:off x="1348" y="2330"/>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More buyers will shop for lowest price</a:t>
              </a:r>
            </a:p>
          </p:txBody>
        </p:sp>
        <p:sp>
          <p:nvSpPr>
            <p:cNvPr id="11288" name="Rectangle 24"/>
            <p:cNvSpPr>
              <a:spLocks noChangeArrowheads="1"/>
            </p:cNvSpPr>
            <p:nvPr/>
          </p:nvSpPr>
          <p:spPr bwMode="auto">
            <a:xfrm>
              <a:off x="1348" y="2577"/>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Buyers have more power because it’s easier to switch from seller to seller</a:t>
              </a:r>
            </a:p>
          </p:txBody>
        </p:sp>
        <p:sp>
          <p:nvSpPr>
            <p:cNvPr id="11289" name="Rectangle 25"/>
            <p:cNvSpPr>
              <a:spLocks noChangeArrowheads="1"/>
            </p:cNvSpPr>
            <p:nvPr/>
          </p:nvSpPr>
          <p:spPr bwMode="auto">
            <a:xfrm>
              <a:off x="1348" y="2824"/>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Raises risk; investments in technology facilities/equipment may become obsolete before they wear out</a:t>
              </a:r>
            </a:p>
          </p:txBody>
        </p:sp>
        <p:sp>
          <p:nvSpPr>
            <p:cNvPr id="11290" name="Rectangle 26"/>
            <p:cNvSpPr>
              <a:spLocks noChangeArrowheads="1"/>
            </p:cNvSpPr>
            <p:nvPr/>
          </p:nvSpPr>
          <p:spPr bwMode="auto">
            <a:xfrm>
              <a:off x="1348" y="3071"/>
              <a:ext cx="4312" cy="240"/>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Big requirements make investment decisions critical; timing becomes important; creates a barrier to entry and exit</a:t>
              </a:r>
            </a:p>
          </p:txBody>
        </p:sp>
        <p:sp>
          <p:nvSpPr>
            <p:cNvPr id="11291" name="Rectangle 27"/>
            <p:cNvSpPr>
              <a:spLocks noChangeArrowheads="1"/>
            </p:cNvSpPr>
            <p:nvPr/>
          </p:nvSpPr>
          <p:spPr bwMode="auto">
            <a:xfrm>
              <a:off x="1348" y="3319"/>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Raises capital requirements; often creates competitive &amp; cost differences among fully vs. partially vs. non-integrated firms</a:t>
              </a:r>
            </a:p>
          </p:txBody>
        </p:sp>
        <p:sp>
          <p:nvSpPr>
            <p:cNvPr id="11292" name="Rectangle 28"/>
            <p:cNvSpPr>
              <a:spLocks noChangeArrowheads="1"/>
            </p:cNvSpPr>
            <p:nvPr/>
          </p:nvSpPr>
          <p:spPr bwMode="auto">
            <a:xfrm>
              <a:off x="1348" y="3566"/>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Increases volume &amp; market share needed to be cost competitive</a:t>
              </a:r>
            </a:p>
          </p:txBody>
        </p:sp>
        <p:sp>
          <p:nvSpPr>
            <p:cNvPr id="11293" name="Rectangle 29"/>
            <p:cNvSpPr>
              <a:spLocks noChangeArrowheads="1"/>
            </p:cNvSpPr>
            <p:nvPr/>
          </p:nvSpPr>
          <p:spPr bwMode="auto">
            <a:xfrm>
              <a:off x="1348" y="3813"/>
              <a:ext cx="4312" cy="239"/>
            </a:xfrm>
            <a:prstGeom prst="rect">
              <a:avLst/>
            </a:prstGeom>
            <a:solidFill>
              <a:schemeClr val="tx2"/>
            </a:solidFill>
            <a:ln w="12700">
              <a:solidFill>
                <a:schemeClr val="tx1"/>
              </a:solidFill>
              <a:miter lim="800000"/>
              <a:headEnd/>
              <a:tailEnd/>
            </a:ln>
          </p:spPr>
          <p:txBody>
            <a:bodyPr lIns="90488" tIns="44450" rIns="90488" bIns="44450"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nSpc>
                  <a:spcPct val="75000"/>
                </a:lnSpc>
              </a:pPr>
              <a:r>
                <a:rPr lang="en-US" altLang="en-US" sz="1400" b="1">
                  <a:solidFill>
                    <a:schemeClr val="bg1"/>
                  </a:solidFill>
                  <a:latin typeface="Arial" panose="020B0604020202020204" pitchFamily="34" charset="0"/>
                </a:rPr>
                <a:t>Shortens product life cycle; increases risk because of opportunities for leapfrogging</a:t>
              </a:r>
            </a:p>
          </p:txBody>
        </p:sp>
      </p:grpSp>
    </p:spTree>
    <p:extLst>
      <p:ext uri="{BB962C8B-B14F-4D97-AF65-F5344CB8AC3E}">
        <p14:creationId xmlns:p14="http://schemas.microsoft.com/office/powerpoint/2010/main" val="3063174883"/>
      </p:ext>
    </p:extLst>
  </p:cSld>
  <p:clrMapOvr>
    <a:masterClrMapping/>
  </p:clrMapOvr>
  <p:transition>
    <p:random/>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1143000"/>
          </a:xfrm>
        </p:spPr>
        <p:txBody>
          <a:bodyPr>
            <a:normAutofit/>
          </a:bodyPr>
          <a:lstStyle/>
          <a:p>
            <a:pPr algn="l"/>
            <a:r>
              <a:rPr lang="en-GB" sz="3000" dirty="0" smtClean="0">
                <a:solidFill>
                  <a:schemeClr val="bg1"/>
                </a:solidFill>
              </a:rPr>
              <a:t>Analytical tools rely on historical, backward looking data to extrapolate future assumptions.</a:t>
            </a:r>
            <a:endParaRPr lang="en-US" sz="3000" dirty="0">
              <a:solidFill>
                <a:schemeClr val="bg1"/>
              </a:solidFill>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1295400"/>
            <a:ext cx="7058025" cy="52034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576744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SWOT Analysis</a:t>
            </a:r>
            <a:endParaRPr lang="en-US"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Start by defining the objectives of the business activity and identify the internal and external factors that are important to achieving that objective</a:t>
            </a:r>
          </a:p>
          <a:p>
            <a:r>
              <a:rPr lang="en-GB" dirty="0" smtClean="0">
                <a:solidFill>
                  <a:schemeClr val="bg1"/>
                </a:solidFill>
              </a:rPr>
              <a:t>Plot as a simple 2X2 matrix</a:t>
            </a:r>
            <a:endParaRPr lang="en-US" dirty="0">
              <a:solidFill>
                <a:schemeClr val="bg1"/>
              </a:solidFill>
            </a:endParaRPr>
          </a:p>
        </p:txBody>
      </p:sp>
    </p:spTree>
    <p:extLst>
      <p:ext uri="{BB962C8B-B14F-4D97-AF65-F5344CB8AC3E}">
        <p14:creationId xmlns:p14="http://schemas.microsoft.com/office/powerpoint/2010/main" val="37283481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3400" y="762000"/>
            <a:ext cx="8209748" cy="5791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1219200" y="31976"/>
            <a:ext cx="6248400" cy="553998"/>
          </a:xfrm>
          <a:prstGeom prst="rect">
            <a:avLst/>
          </a:prstGeom>
          <a:noFill/>
        </p:spPr>
        <p:txBody>
          <a:bodyPr wrap="square" rtlCol="0">
            <a:spAutoFit/>
          </a:bodyPr>
          <a:lstStyle/>
          <a:p>
            <a:pPr algn="ctr"/>
            <a:r>
              <a:rPr lang="en-GB" sz="3000" dirty="0" smtClean="0">
                <a:solidFill>
                  <a:schemeClr val="bg1"/>
                </a:solidFill>
              </a:rPr>
              <a:t>SWOT Analysis Diagram</a:t>
            </a:r>
            <a:endParaRPr lang="en-US" sz="3000" dirty="0">
              <a:solidFill>
                <a:schemeClr val="bg1"/>
              </a:solidFill>
            </a:endParaRPr>
          </a:p>
        </p:txBody>
      </p:sp>
    </p:spTree>
    <p:extLst>
      <p:ext uri="{BB962C8B-B14F-4D97-AF65-F5344CB8AC3E}">
        <p14:creationId xmlns:p14="http://schemas.microsoft.com/office/powerpoint/2010/main" val="193081513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457200"/>
            <a:ext cx="8305800" cy="6093976"/>
          </a:xfrm>
          <a:prstGeom prst="rect">
            <a:avLst/>
          </a:prstGeom>
        </p:spPr>
        <p:txBody>
          <a:bodyPr wrap="square">
            <a:spAutoFit/>
          </a:bodyPr>
          <a:lstStyle/>
          <a:p>
            <a:r>
              <a:rPr lang="en-GB" sz="3000" dirty="0" smtClean="0">
                <a:solidFill>
                  <a:schemeClr val="bg1"/>
                </a:solidFill>
              </a:rPr>
              <a:t>When </a:t>
            </a:r>
            <a:r>
              <a:rPr lang="en-GB" sz="3000" dirty="0">
                <a:solidFill>
                  <a:schemeClr val="bg1"/>
                </a:solidFill>
              </a:rPr>
              <a:t>using SWOT analysis,  it should be ensured that :</a:t>
            </a:r>
            <a:endParaRPr lang="en-US" sz="3000" dirty="0">
              <a:solidFill>
                <a:schemeClr val="bg1"/>
              </a:solidFill>
            </a:endParaRPr>
          </a:p>
          <a:p>
            <a:pPr marL="457200" lvl="0" indent="-457200">
              <a:buFont typeface="Arial" pitchFamily="34" charset="0"/>
              <a:buChar char="•"/>
            </a:pPr>
            <a:r>
              <a:rPr lang="en-GB" sz="3000" dirty="0">
                <a:solidFill>
                  <a:schemeClr val="bg1"/>
                </a:solidFill>
              </a:rPr>
              <a:t>Only specific, verifiable statements are used.  ‘Good value for money’ is too vague</a:t>
            </a:r>
            <a:endParaRPr lang="en-US" sz="3000" dirty="0">
              <a:solidFill>
                <a:schemeClr val="bg1"/>
              </a:solidFill>
            </a:endParaRPr>
          </a:p>
          <a:p>
            <a:pPr marL="457200" lvl="0" indent="-457200">
              <a:buFont typeface="Arial" pitchFamily="34" charset="0"/>
              <a:buChar char="•"/>
            </a:pPr>
            <a:r>
              <a:rPr lang="en-GB" sz="3000" dirty="0">
                <a:solidFill>
                  <a:schemeClr val="bg1"/>
                </a:solidFill>
              </a:rPr>
              <a:t>Prioritise most significant factors (internal and external). e.g. High impact or high risk.</a:t>
            </a:r>
            <a:endParaRPr lang="en-US" sz="3000" dirty="0">
              <a:solidFill>
                <a:schemeClr val="bg1"/>
              </a:solidFill>
            </a:endParaRPr>
          </a:p>
          <a:p>
            <a:pPr marL="457200" lvl="0" indent="-457200">
              <a:buFont typeface="Arial" pitchFamily="34" charset="0"/>
              <a:buChar char="•"/>
            </a:pPr>
            <a:r>
              <a:rPr lang="en-GB" sz="3000" dirty="0">
                <a:solidFill>
                  <a:schemeClr val="bg1"/>
                </a:solidFill>
              </a:rPr>
              <a:t>Issues identified are retained for later in the strategy formation process.</a:t>
            </a:r>
            <a:endParaRPr lang="en-US" sz="3000" dirty="0">
              <a:solidFill>
                <a:schemeClr val="bg1"/>
              </a:solidFill>
            </a:endParaRPr>
          </a:p>
          <a:p>
            <a:pPr marL="457200" lvl="0" indent="-457200">
              <a:buFont typeface="Arial" pitchFamily="34" charset="0"/>
              <a:buChar char="•"/>
            </a:pPr>
            <a:r>
              <a:rPr lang="en-GB" sz="3000" dirty="0">
                <a:solidFill>
                  <a:schemeClr val="bg1"/>
                </a:solidFill>
              </a:rPr>
              <a:t>The analysis can only be pitched at the business activity level rather than at a total company level.</a:t>
            </a:r>
            <a:endParaRPr lang="en-US" sz="3000" dirty="0">
              <a:solidFill>
                <a:schemeClr val="bg1"/>
              </a:solidFill>
            </a:endParaRPr>
          </a:p>
          <a:p>
            <a:pPr marL="457200" lvl="0" indent="-457200">
              <a:buFont typeface="Arial" pitchFamily="34" charset="0"/>
              <a:buChar char="•"/>
            </a:pPr>
            <a:r>
              <a:rPr lang="en-GB" sz="3000" dirty="0">
                <a:solidFill>
                  <a:schemeClr val="bg1"/>
                </a:solidFill>
              </a:rPr>
              <a:t>The tool can not be used exclusively, no one tool is completely comprehensive, so a mixture of option-generating tools should be used.</a:t>
            </a:r>
            <a:endParaRPr lang="en-US" sz="3000" dirty="0">
              <a:solidFill>
                <a:schemeClr val="bg1"/>
              </a:solidFill>
            </a:endParaRPr>
          </a:p>
        </p:txBody>
      </p:sp>
    </p:spTree>
    <p:extLst>
      <p:ext uri="{BB962C8B-B14F-4D97-AF65-F5344CB8AC3E}">
        <p14:creationId xmlns:p14="http://schemas.microsoft.com/office/powerpoint/2010/main" val="263112006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p:spPr>
        <p:txBody>
          <a:bodyPr lIns="0" tIns="0" rIns="0" bIns="0"/>
          <a:lstStyle/>
          <a:p>
            <a:pPr eaLnBrk="1" hangingPunct="1"/>
            <a:r>
              <a:rPr lang="en-US" altLang="en-US" dirty="0" smtClean="0">
                <a:solidFill>
                  <a:schemeClr val="bg1"/>
                </a:solidFill>
              </a:rPr>
              <a:t>SWOT Analysis</a:t>
            </a:r>
          </a:p>
        </p:txBody>
      </p:sp>
      <p:sp>
        <p:nvSpPr>
          <p:cNvPr id="8195" name="Rectangle 3"/>
          <p:cNvSpPr>
            <a:spLocks noChangeArrowheads="1"/>
          </p:cNvSpPr>
          <p:nvPr/>
        </p:nvSpPr>
        <p:spPr bwMode="auto">
          <a:xfrm>
            <a:off x="3429000" y="48006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Opportunities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6" name="Rectangle 4"/>
          <p:cNvSpPr>
            <a:spLocks noChangeArrowheads="1"/>
          </p:cNvSpPr>
          <p:nvPr/>
        </p:nvSpPr>
        <p:spPr bwMode="auto">
          <a:xfrm>
            <a:off x="3429000" y="27432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Strengths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7" name="Rectangle 5"/>
          <p:cNvSpPr>
            <a:spLocks noChangeArrowheads="1"/>
          </p:cNvSpPr>
          <p:nvPr/>
        </p:nvSpPr>
        <p:spPr bwMode="auto">
          <a:xfrm>
            <a:off x="6096000" y="4800600"/>
            <a:ext cx="2133600"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Threats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8" name="Rectangle 6"/>
          <p:cNvSpPr>
            <a:spLocks noChangeArrowheads="1"/>
          </p:cNvSpPr>
          <p:nvPr/>
        </p:nvSpPr>
        <p:spPr bwMode="auto">
          <a:xfrm>
            <a:off x="6096000" y="2743200"/>
            <a:ext cx="2130425" cy="1447800"/>
          </a:xfrm>
          <a:prstGeom prst="rect">
            <a:avLst/>
          </a:prstGeom>
          <a:solidFill>
            <a:srgbClr val="CCFF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Weaknesses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a:p>
            <a:endParaRPr lang="en-US" altLang="en-US" sz="1600" b="1">
              <a:latin typeface="Arial" panose="020B0604020202020204" pitchFamily="34" charset="0"/>
            </a:endParaRPr>
          </a:p>
        </p:txBody>
      </p:sp>
      <p:sp>
        <p:nvSpPr>
          <p:cNvPr id="8199" name="AutoShape 7"/>
          <p:cNvSpPr>
            <a:spLocks/>
          </p:cNvSpPr>
          <p:nvPr/>
        </p:nvSpPr>
        <p:spPr bwMode="auto">
          <a:xfrm>
            <a:off x="2971800" y="2743200"/>
            <a:ext cx="228600" cy="1447800"/>
          </a:xfrm>
          <a:prstGeom prst="leftBrace">
            <a:avLst>
              <a:gd name="adj1" fmla="val 52778"/>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a:solidFill>
                <a:schemeClr val="bg1"/>
              </a:solidFill>
            </a:endParaRPr>
          </a:p>
        </p:txBody>
      </p:sp>
      <p:sp>
        <p:nvSpPr>
          <p:cNvPr id="8200" name="AutoShape 8"/>
          <p:cNvSpPr>
            <a:spLocks/>
          </p:cNvSpPr>
          <p:nvPr/>
        </p:nvSpPr>
        <p:spPr bwMode="auto">
          <a:xfrm>
            <a:off x="2971800" y="4800600"/>
            <a:ext cx="228600" cy="1447800"/>
          </a:xfrm>
          <a:prstGeom prst="leftBrace">
            <a:avLst>
              <a:gd name="adj1" fmla="val 52778"/>
              <a:gd name="adj2" fmla="val 50000"/>
            </a:avLst>
          </a:prstGeom>
          <a:noFill/>
          <a:ln w="9525">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a:solidFill>
                <a:schemeClr val="bg1"/>
              </a:solidFill>
            </a:endParaRPr>
          </a:p>
        </p:txBody>
      </p:sp>
      <p:sp>
        <p:nvSpPr>
          <p:cNvPr id="8201" name="Text Box 9"/>
          <p:cNvSpPr txBox="1">
            <a:spLocks noChangeArrowheads="1"/>
          </p:cNvSpPr>
          <p:nvPr/>
        </p:nvSpPr>
        <p:spPr bwMode="auto">
          <a:xfrm>
            <a:off x="905778" y="3048000"/>
            <a:ext cx="191430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solidFill>
                  <a:schemeClr val="bg1"/>
                </a:solidFill>
                <a:latin typeface="Arial" panose="020B0604020202020204" pitchFamily="34" charset="0"/>
              </a:rPr>
              <a:t>Internal </a:t>
            </a:r>
          </a:p>
          <a:p>
            <a:pPr algn="ctr" eaLnBrk="1" hangingPunct="1"/>
            <a:r>
              <a:rPr lang="en-US" altLang="en-US">
                <a:solidFill>
                  <a:schemeClr val="bg1"/>
                </a:solidFill>
                <a:latin typeface="Arial" panose="020B0604020202020204" pitchFamily="34" charset="0"/>
              </a:rPr>
              <a:t>Environment</a:t>
            </a:r>
          </a:p>
        </p:txBody>
      </p:sp>
      <p:sp>
        <p:nvSpPr>
          <p:cNvPr id="8202" name="Text Box 10"/>
          <p:cNvSpPr txBox="1">
            <a:spLocks noChangeArrowheads="1"/>
          </p:cNvSpPr>
          <p:nvPr/>
        </p:nvSpPr>
        <p:spPr bwMode="auto">
          <a:xfrm>
            <a:off x="905778" y="5105400"/>
            <a:ext cx="1914307"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a:solidFill>
                  <a:schemeClr val="bg1"/>
                </a:solidFill>
                <a:latin typeface="Arial" panose="020B0604020202020204" pitchFamily="34" charset="0"/>
              </a:rPr>
              <a:t>External</a:t>
            </a:r>
          </a:p>
          <a:p>
            <a:pPr algn="ctr" eaLnBrk="1" hangingPunct="1"/>
            <a:r>
              <a:rPr lang="en-US" altLang="en-US">
                <a:solidFill>
                  <a:schemeClr val="bg1"/>
                </a:solidFill>
                <a:latin typeface="Arial" panose="020B0604020202020204" pitchFamily="34" charset="0"/>
              </a:rPr>
              <a:t>Environment</a:t>
            </a:r>
          </a:p>
        </p:txBody>
      </p:sp>
    </p:spTree>
    <p:extLst>
      <p:ext uri="{BB962C8B-B14F-4D97-AF65-F5344CB8AC3E}">
        <p14:creationId xmlns:p14="http://schemas.microsoft.com/office/powerpoint/2010/main" val="3414632796"/>
      </p:ext>
    </p:extLst>
  </p:cSld>
  <p:clrMapOvr>
    <a:masterClrMapping/>
  </p:clrMapOvr>
  <p:transition spd="slow"/>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838200" y="152400"/>
            <a:ext cx="7467600" cy="1066800"/>
          </a:xfrm>
          <a:noFill/>
        </p:spPr>
        <p:txBody>
          <a:bodyPr lIns="92075" tIns="46038" rIns="92075" bIns="46038" anchor="b"/>
          <a:lstStyle/>
          <a:p>
            <a:pPr eaLnBrk="1" hangingPunct="1"/>
            <a:r>
              <a:rPr lang="en-US" altLang="en-US" dirty="0" smtClean="0">
                <a:solidFill>
                  <a:schemeClr val="bg1"/>
                </a:solidFill>
              </a:rPr>
              <a:t>TOWS Matrix</a:t>
            </a:r>
          </a:p>
        </p:txBody>
      </p:sp>
      <p:sp>
        <p:nvSpPr>
          <p:cNvPr id="10243" name="Rectangle 3"/>
          <p:cNvSpPr>
            <a:spLocks noGrp="1" noChangeArrowheads="1"/>
          </p:cNvSpPr>
          <p:nvPr>
            <p:ph type="body" idx="1"/>
          </p:nvPr>
        </p:nvSpPr>
        <p:spPr>
          <a:xfrm>
            <a:off x="990600" y="1905000"/>
            <a:ext cx="7772400" cy="4114800"/>
          </a:xfrm>
          <a:noFill/>
        </p:spPr>
        <p:txBody>
          <a:bodyPr lIns="92075" tIns="46038" rIns="92075" bIns="46038"/>
          <a:lstStyle/>
          <a:p>
            <a:pPr eaLnBrk="1" hangingPunct="1"/>
            <a:r>
              <a:rPr lang="en-US" altLang="en-US" dirty="0" smtClean="0">
                <a:solidFill>
                  <a:schemeClr val="bg1"/>
                </a:solidFill>
              </a:rPr>
              <a:t>Technique used in strategy formulation for combining </a:t>
            </a:r>
          </a:p>
          <a:p>
            <a:pPr lvl="1" eaLnBrk="1" hangingPunct="1"/>
            <a:r>
              <a:rPr lang="en-US" altLang="en-US" dirty="0" smtClean="0">
                <a:solidFill>
                  <a:schemeClr val="bg1"/>
                </a:solidFill>
              </a:rPr>
              <a:t>External analysis</a:t>
            </a:r>
          </a:p>
          <a:p>
            <a:pPr lvl="2" eaLnBrk="1" hangingPunct="1"/>
            <a:r>
              <a:rPr lang="en-US" altLang="en-US" dirty="0" smtClean="0">
                <a:solidFill>
                  <a:schemeClr val="bg1"/>
                </a:solidFill>
              </a:rPr>
              <a:t>Opportunities</a:t>
            </a:r>
          </a:p>
          <a:p>
            <a:pPr lvl="2" eaLnBrk="1" hangingPunct="1"/>
            <a:r>
              <a:rPr lang="en-US" altLang="en-US" dirty="0" smtClean="0">
                <a:solidFill>
                  <a:schemeClr val="bg1"/>
                </a:solidFill>
              </a:rPr>
              <a:t>Threats</a:t>
            </a:r>
          </a:p>
          <a:p>
            <a:pPr lvl="1" eaLnBrk="1" hangingPunct="1"/>
            <a:r>
              <a:rPr lang="en-US" altLang="en-US" dirty="0" smtClean="0">
                <a:solidFill>
                  <a:schemeClr val="bg1"/>
                </a:solidFill>
              </a:rPr>
              <a:t>Internal analysis</a:t>
            </a:r>
          </a:p>
          <a:p>
            <a:pPr lvl="2" eaLnBrk="1" hangingPunct="1"/>
            <a:r>
              <a:rPr lang="en-US" altLang="en-US" dirty="0" smtClean="0">
                <a:solidFill>
                  <a:schemeClr val="bg1"/>
                </a:solidFill>
              </a:rPr>
              <a:t>Strengths</a:t>
            </a:r>
          </a:p>
          <a:p>
            <a:pPr lvl="2" eaLnBrk="1" hangingPunct="1"/>
            <a:r>
              <a:rPr lang="en-US" altLang="en-US" dirty="0" smtClean="0">
                <a:solidFill>
                  <a:schemeClr val="bg1"/>
                </a:solidFill>
              </a:rPr>
              <a:t>Weaknesses</a:t>
            </a:r>
          </a:p>
        </p:txBody>
      </p:sp>
    </p:spTree>
    <p:extLst>
      <p:ext uri="{BB962C8B-B14F-4D97-AF65-F5344CB8AC3E}">
        <p14:creationId xmlns:p14="http://schemas.microsoft.com/office/powerpoint/2010/main" val="2389764969"/>
      </p:ext>
    </p:extLst>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85800" y="190500"/>
            <a:ext cx="7467600" cy="1066800"/>
          </a:xfrm>
        </p:spPr>
        <p:txBody>
          <a:bodyPr/>
          <a:lstStyle/>
          <a:p>
            <a:pPr eaLnBrk="1" hangingPunct="1"/>
            <a:r>
              <a:rPr lang="en-US" altLang="en-US" dirty="0" smtClean="0">
                <a:solidFill>
                  <a:schemeClr val="bg1"/>
                </a:solidFill>
              </a:rPr>
              <a:t>TOWS Matrix</a:t>
            </a:r>
          </a:p>
        </p:txBody>
      </p:sp>
      <p:sp>
        <p:nvSpPr>
          <p:cNvPr id="12291" name="Rectangle 3"/>
          <p:cNvSpPr>
            <a:spLocks noChangeArrowheads="1"/>
          </p:cNvSpPr>
          <p:nvPr/>
        </p:nvSpPr>
        <p:spPr bwMode="auto">
          <a:xfrm>
            <a:off x="2376488" y="5105400"/>
            <a:ext cx="1662112" cy="14478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600" b="1">
                <a:latin typeface="Arial" panose="020B0604020202020204" pitchFamily="34" charset="0"/>
              </a:rPr>
              <a:t>Weaknesses: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endParaRPr lang="en-US" altLang="en-US">
              <a:latin typeface="Arial" panose="020B0604020202020204" pitchFamily="34" charset="0"/>
            </a:endParaRPr>
          </a:p>
        </p:txBody>
      </p:sp>
      <p:sp>
        <p:nvSpPr>
          <p:cNvPr id="12292" name="Rectangle 4"/>
          <p:cNvSpPr>
            <a:spLocks noChangeArrowheads="1"/>
          </p:cNvSpPr>
          <p:nvPr/>
        </p:nvSpPr>
        <p:spPr bwMode="auto">
          <a:xfrm>
            <a:off x="2376488" y="3657600"/>
            <a:ext cx="1585912" cy="14478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1600" b="1">
                <a:latin typeface="Arial" panose="020B0604020202020204" pitchFamily="34" charset="0"/>
              </a:rPr>
              <a:t>Strengths:</a:t>
            </a:r>
          </a:p>
          <a:p>
            <a:pPr eaLnBrk="1" hangingPunct="1"/>
            <a:r>
              <a:rPr lang="en-US" altLang="en-US" sz="1600">
                <a:latin typeface="Arial" panose="020B0604020202020204" pitchFamily="34" charset="0"/>
              </a:rPr>
              <a:t>1.</a:t>
            </a:r>
          </a:p>
          <a:p>
            <a:pPr eaLnBrk="1" hangingPunct="1"/>
            <a:r>
              <a:rPr lang="en-US" altLang="en-US" sz="1600">
                <a:latin typeface="Arial" panose="020B0604020202020204" pitchFamily="34" charset="0"/>
              </a:rPr>
              <a:t>2.</a:t>
            </a:r>
          </a:p>
          <a:p>
            <a:pPr eaLnBrk="1" hangingPunct="1"/>
            <a:r>
              <a:rPr lang="en-US" altLang="en-US" sz="1600">
                <a:latin typeface="Arial" panose="020B0604020202020204" pitchFamily="34" charset="0"/>
              </a:rPr>
              <a:t>3.</a:t>
            </a:r>
          </a:p>
        </p:txBody>
      </p:sp>
      <p:sp>
        <p:nvSpPr>
          <p:cNvPr id="12293" name="Rectangle 5"/>
          <p:cNvSpPr>
            <a:spLocks noChangeArrowheads="1"/>
          </p:cNvSpPr>
          <p:nvPr/>
        </p:nvSpPr>
        <p:spPr bwMode="auto">
          <a:xfrm>
            <a:off x="3962400" y="5105400"/>
            <a:ext cx="21336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1600" b="1">
                <a:latin typeface="Arial" panose="020B0604020202020204" pitchFamily="34" charset="0"/>
              </a:rPr>
              <a:t>WO Strategies</a:t>
            </a:r>
          </a:p>
          <a:p>
            <a:pPr algn="ctr" eaLnBrk="1" hangingPunct="1"/>
            <a:r>
              <a:rPr lang="en-US" altLang="en-US" sz="1600">
                <a:latin typeface="Arial" panose="020B0604020202020204" pitchFamily="34" charset="0"/>
              </a:rPr>
              <a:t>Take advantage of </a:t>
            </a:r>
          </a:p>
          <a:p>
            <a:pPr algn="ctr" eaLnBrk="1" hangingPunct="1"/>
            <a:r>
              <a:rPr lang="en-US" altLang="en-US" sz="1600">
                <a:latin typeface="Arial" panose="020B0604020202020204" pitchFamily="34" charset="0"/>
              </a:rPr>
              <a:t>opportunities by </a:t>
            </a:r>
          </a:p>
          <a:p>
            <a:pPr algn="ctr" eaLnBrk="1" hangingPunct="1"/>
            <a:r>
              <a:rPr lang="en-US" altLang="en-US" sz="1600">
                <a:latin typeface="Arial" panose="020B0604020202020204" pitchFamily="34" charset="0"/>
              </a:rPr>
              <a:t>overcoming </a:t>
            </a:r>
          </a:p>
          <a:p>
            <a:pPr algn="ctr" eaLnBrk="1" hangingPunct="1"/>
            <a:r>
              <a:rPr lang="en-US" altLang="en-US" sz="1600">
                <a:latin typeface="Arial" panose="020B0604020202020204" pitchFamily="34" charset="0"/>
              </a:rPr>
              <a:t>weaknesses</a:t>
            </a:r>
          </a:p>
          <a:p>
            <a:pPr algn="ctr" eaLnBrk="1" hangingPunct="1"/>
            <a:endParaRPr lang="en-US" altLang="en-US" sz="1600">
              <a:latin typeface="Arial" panose="020B0604020202020204" pitchFamily="34" charset="0"/>
            </a:endParaRPr>
          </a:p>
        </p:txBody>
      </p:sp>
      <p:sp>
        <p:nvSpPr>
          <p:cNvPr id="12294" name="Rectangle 6"/>
          <p:cNvSpPr>
            <a:spLocks noChangeArrowheads="1"/>
          </p:cNvSpPr>
          <p:nvPr/>
        </p:nvSpPr>
        <p:spPr bwMode="auto">
          <a:xfrm>
            <a:off x="3962400" y="3657600"/>
            <a:ext cx="21336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SO Strategies</a:t>
            </a:r>
          </a:p>
          <a:p>
            <a:pPr algn="ctr"/>
            <a:r>
              <a:rPr lang="en-US" altLang="en-US" sz="1600">
                <a:latin typeface="Arial" panose="020B0604020202020204" pitchFamily="34" charset="0"/>
              </a:rPr>
              <a:t>Use strengths to </a:t>
            </a:r>
          </a:p>
          <a:p>
            <a:pPr algn="ctr"/>
            <a:r>
              <a:rPr lang="en-US" altLang="en-US" sz="1600">
                <a:latin typeface="Arial" panose="020B0604020202020204" pitchFamily="34" charset="0"/>
              </a:rPr>
              <a:t>take advantage </a:t>
            </a:r>
          </a:p>
          <a:p>
            <a:pPr algn="ctr"/>
            <a:r>
              <a:rPr lang="en-US" altLang="en-US" sz="1600">
                <a:latin typeface="Arial" panose="020B0604020202020204" pitchFamily="34" charset="0"/>
              </a:rPr>
              <a:t>of opportunities</a:t>
            </a:r>
          </a:p>
        </p:txBody>
      </p:sp>
      <p:sp>
        <p:nvSpPr>
          <p:cNvPr id="12295" name="Rectangle 7"/>
          <p:cNvSpPr>
            <a:spLocks noChangeArrowheads="1"/>
          </p:cNvSpPr>
          <p:nvPr/>
        </p:nvSpPr>
        <p:spPr bwMode="auto">
          <a:xfrm>
            <a:off x="3962400" y="2438400"/>
            <a:ext cx="2133600" cy="12192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Opportunities:</a:t>
            </a:r>
          </a:p>
          <a:p>
            <a:r>
              <a:rPr lang="en-US" altLang="en-US" sz="1600">
                <a:latin typeface="Arial" panose="020B0604020202020204" pitchFamily="34" charset="0"/>
              </a:rPr>
              <a:t>1.</a:t>
            </a:r>
          </a:p>
          <a:p>
            <a:r>
              <a:rPr lang="en-US" altLang="en-US" sz="1600">
                <a:latin typeface="Arial" panose="020B0604020202020204" pitchFamily="34" charset="0"/>
              </a:rPr>
              <a:t>2.</a:t>
            </a:r>
          </a:p>
          <a:p>
            <a:r>
              <a:rPr lang="en-US" altLang="en-US" sz="1600">
                <a:latin typeface="Arial" panose="020B0604020202020204" pitchFamily="34" charset="0"/>
              </a:rPr>
              <a:t>3.</a:t>
            </a:r>
          </a:p>
        </p:txBody>
      </p:sp>
      <p:sp>
        <p:nvSpPr>
          <p:cNvPr id="12296" name="Rectangle 8"/>
          <p:cNvSpPr>
            <a:spLocks noChangeArrowheads="1"/>
          </p:cNvSpPr>
          <p:nvPr/>
        </p:nvSpPr>
        <p:spPr bwMode="auto">
          <a:xfrm>
            <a:off x="6096000" y="5105400"/>
            <a:ext cx="20574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WT Strategies</a:t>
            </a:r>
          </a:p>
          <a:p>
            <a:pPr algn="ctr" eaLnBrk="1" hangingPunct="1"/>
            <a:r>
              <a:rPr lang="en-US" altLang="en-US" sz="1600">
                <a:latin typeface="Arial" panose="020B0604020202020204" pitchFamily="34" charset="0"/>
              </a:rPr>
              <a:t>Defensive strategies </a:t>
            </a:r>
          </a:p>
          <a:p>
            <a:pPr algn="ctr" eaLnBrk="1" hangingPunct="1"/>
            <a:r>
              <a:rPr lang="en-US" altLang="en-US" sz="1600">
                <a:latin typeface="Arial" panose="020B0604020202020204" pitchFamily="34" charset="0"/>
              </a:rPr>
              <a:t>to minimize </a:t>
            </a:r>
          </a:p>
          <a:p>
            <a:pPr algn="ctr" eaLnBrk="1" hangingPunct="1"/>
            <a:r>
              <a:rPr lang="en-US" altLang="en-US" sz="1600">
                <a:latin typeface="Arial" panose="020B0604020202020204" pitchFamily="34" charset="0"/>
              </a:rPr>
              <a:t>weaknesses and</a:t>
            </a:r>
          </a:p>
          <a:p>
            <a:pPr algn="ctr" eaLnBrk="1" hangingPunct="1"/>
            <a:r>
              <a:rPr lang="en-US" altLang="en-US" sz="1600">
                <a:latin typeface="Arial" panose="020B0604020202020204" pitchFamily="34" charset="0"/>
              </a:rPr>
              <a:t>avoid threats</a:t>
            </a:r>
          </a:p>
        </p:txBody>
      </p:sp>
      <p:sp>
        <p:nvSpPr>
          <p:cNvPr id="12297" name="Rectangle 9"/>
          <p:cNvSpPr>
            <a:spLocks noChangeArrowheads="1"/>
          </p:cNvSpPr>
          <p:nvPr/>
        </p:nvSpPr>
        <p:spPr bwMode="auto">
          <a:xfrm>
            <a:off x="6096000" y="3657600"/>
            <a:ext cx="2057400" cy="1447800"/>
          </a:xfrm>
          <a:prstGeom prst="rect">
            <a:avLst/>
          </a:prstGeom>
          <a:solidFill>
            <a:srgbClr val="FFCC99"/>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b="1">
                <a:latin typeface="Arial" panose="020B0604020202020204" pitchFamily="34" charset="0"/>
              </a:rPr>
              <a:t>ST Strategies</a:t>
            </a:r>
          </a:p>
          <a:p>
            <a:pPr algn="ctr" eaLnBrk="1" hangingPunct="1"/>
            <a:r>
              <a:rPr lang="en-US" altLang="en-US" sz="1600">
                <a:latin typeface="Arial" panose="020B0604020202020204" pitchFamily="34" charset="0"/>
              </a:rPr>
              <a:t>Use strengths to </a:t>
            </a:r>
          </a:p>
          <a:p>
            <a:pPr algn="ctr" eaLnBrk="1" hangingPunct="1"/>
            <a:r>
              <a:rPr lang="en-US" altLang="en-US" sz="1600">
                <a:latin typeface="Arial" panose="020B0604020202020204" pitchFamily="34" charset="0"/>
              </a:rPr>
              <a:t>avoid threats</a:t>
            </a:r>
          </a:p>
        </p:txBody>
      </p:sp>
      <p:sp>
        <p:nvSpPr>
          <p:cNvPr id="12298" name="Rectangle 10"/>
          <p:cNvSpPr>
            <a:spLocks noChangeArrowheads="1"/>
          </p:cNvSpPr>
          <p:nvPr/>
        </p:nvSpPr>
        <p:spPr bwMode="auto">
          <a:xfrm>
            <a:off x="6096000" y="2438400"/>
            <a:ext cx="2057400" cy="1219200"/>
          </a:xfrm>
          <a:prstGeom prst="rect">
            <a:avLst/>
          </a:prstGeom>
          <a:solidFill>
            <a:srgbClr val="66CCFF"/>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2075" tIns="46038" rIns="92075" bIns="46038"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600" b="1">
                <a:latin typeface="Arial" panose="020B0604020202020204" pitchFamily="34" charset="0"/>
              </a:rPr>
              <a:t>Threats:</a:t>
            </a:r>
          </a:p>
          <a:p>
            <a:r>
              <a:rPr lang="en-US" altLang="en-US" sz="1600">
                <a:latin typeface="Arial" panose="020B0604020202020204" pitchFamily="34" charset="0"/>
              </a:rPr>
              <a:t>1.</a:t>
            </a:r>
          </a:p>
          <a:p>
            <a:r>
              <a:rPr lang="en-US" altLang="en-US" sz="1600">
                <a:latin typeface="Arial" panose="020B0604020202020204" pitchFamily="34" charset="0"/>
              </a:rPr>
              <a:t>2.</a:t>
            </a:r>
          </a:p>
          <a:p>
            <a:r>
              <a:rPr lang="en-US" altLang="en-US" sz="1600">
                <a:latin typeface="Arial" panose="020B0604020202020204" pitchFamily="34" charset="0"/>
              </a:rPr>
              <a:t>3.</a:t>
            </a:r>
          </a:p>
        </p:txBody>
      </p:sp>
      <p:sp>
        <p:nvSpPr>
          <p:cNvPr id="12299" name="Rectangle 11"/>
          <p:cNvSpPr>
            <a:spLocks noChangeArrowheads="1"/>
          </p:cNvSpPr>
          <p:nvPr/>
        </p:nvSpPr>
        <p:spPr bwMode="auto">
          <a:xfrm>
            <a:off x="533400" y="2286000"/>
            <a:ext cx="1600200" cy="10668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US" altLang="en-US" sz="1600">
                <a:latin typeface="Arial" panose="020B0604020202020204" pitchFamily="34" charset="0"/>
              </a:rPr>
              <a:t>From </a:t>
            </a:r>
          </a:p>
          <a:p>
            <a:pPr algn="ctr" eaLnBrk="1" hangingPunct="1"/>
            <a:r>
              <a:rPr lang="en-US" altLang="en-US" sz="1600">
                <a:latin typeface="Arial" panose="020B0604020202020204" pitchFamily="34" charset="0"/>
              </a:rPr>
              <a:t>Internal Analysis </a:t>
            </a:r>
          </a:p>
          <a:p>
            <a:pPr algn="ctr" eaLnBrk="1" hangingPunct="1"/>
            <a:r>
              <a:rPr lang="en-US" altLang="en-US" sz="1600">
                <a:latin typeface="Arial" panose="020B0604020202020204" pitchFamily="34" charset="0"/>
              </a:rPr>
              <a:t>(IFAS)</a:t>
            </a:r>
          </a:p>
        </p:txBody>
      </p:sp>
      <p:sp>
        <p:nvSpPr>
          <p:cNvPr id="12300" name="Rectangle 12"/>
          <p:cNvSpPr>
            <a:spLocks noChangeArrowheads="1"/>
          </p:cNvSpPr>
          <p:nvPr/>
        </p:nvSpPr>
        <p:spPr bwMode="auto">
          <a:xfrm>
            <a:off x="5029200" y="1752600"/>
            <a:ext cx="2895600" cy="304800"/>
          </a:xfrm>
          <a:prstGeom prst="rect">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600">
                <a:latin typeface="Arial" panose="020B0604020202020204" pitchFamily="34" charset="0"/>
              </a:rPr>
              <a:t>From External Analysis (EFAS)</a:t>
            </a:r>
          </a:p>
        </p:txBody>
      </p:sp>
      <p:cxnSp>
        <p:nvCxnSpPr>
          <p:cNvPr id="12301" name="AutoShape 13"/>
          <p:cNvCxnSpPr>
            <a:cxnSpLocks noChangeShapeType="1"/>
            <a:stCxn id="12299" idx="3"/>
            <a:endCxn id="12292" idx="1"/>
          </p:cNvCxnSpPr>
          <p:nvPr/>
        </p:nvCxnSpPr>
        <p:spPr bwMode="auto">
          <a:xfrm>
            <a:off x="2133600" y="2819400"/>
            <a:ext cx="242888" cy="15621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2" name="AutoShape 14"/>
          <p:cNvCxnSpPr>
            <a:cxnSpLocks noChangeShapeType="1"/>
            <a:stCxn id="12299" idx="3"/>
            <a:endCxn id="12291" idx="1"/>
          </p:cNvCxnSpPr>
          <p:nvPr/>
        </p:nvCxnSpPr>
        <p:spPr bwMode="auto">
          <a:xfrm>
            <a:off x="2133600" y="2819400"/>
            <a:ext cx="242888" cy="30099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3" name="AutoShape 15"/>
          <p:cNvCxnSpPr>
            <a:cxnSpLocks noChangeShapeType="1"/>
            <a:stCxn id="12300" idx="2"/>
            <a:endCxn id="12295" idx="0"/>
          </p:cNvCxnSpPr>
          <p:nvPr/>
        </p:nvCxnSpPr>
        <p:spPr bwMode="auto">
          <a:xfrm flipH="1">
            <a:off x="5029200" y="2057400"/>
            <a:ext cx="1447800" cy="3810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304" name="AutoShape 16"/>
          <p:cNvCxnSpPr>
            <a:cxnSpLocks noChangeShapeType="1"/>
            <a:stCxn id="12300" idx="2"/>
            <a:endCxn id="12298" idx="0"/>
          </p:cNvCxnSpPr>
          <p:nvPr/>
        </p:nvCxnSpPr>
        <p:spPr bwMode="auto">
          <a:xfrm>
            <a:off x="6477000" y="2057400"/>
            <a:ext cx="647700" cy="381000"/>
          </a:xfrm>
          <a:prstGeom prst="straightConnector1">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305" name="Text Box 17"/>
          <p:cNvSpPr txBox="1">
            <a:spLocks noChangeArrowheads="1"/>
          </p:cNvSpPr>
          <p:nvPr/>
        </p:nvSpPr>
        <p:spPr bwMode="auto">
          <a:xfrm>
            <a:off x="7086600" y="6553200"/>
            <a:ext cx="16764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spcBef>
                <a:spcPct val="50000"/>
              </a:spcBef>
            </a:pPr>
            <a:r>
              <a:rPr lang="en-US" altLang="en-US" sz="1400"/>
              <a:t>Source: Weihrich</a:t>
            </a:r>
          </a:p>
        </p:txBody>
      </p:sp>
    </p:spTree>
    <p:extLst>
      <p:ext uri="{BB962C8B-B14F-4D97-AF65-F5344CB8AC3E}">
        <p14:creationId xmlns:p14="http://schemas.microsoft.com/office/powerpoint/2010/main" val="50156400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01"/>
            <a:ext cx="8229600" cy="1143000"/>
          </a:xfrm>
        </p:spPr>
        <p:txBody>
          <a:bodyPr/>
          <a:lstStyle/>
          <a:p>
            <a:r>
              <a:rPr lang="en-GB" dirty="0" smtClean="0">
                <a:solidFill>
                  <a:schemeClr val="bg1"/>
                </a:solidFill>
              </a:rPr>
              <a:t>Porters Five Forces</a:t>
            </a:r>
            <a:endParaRPr lang="en-US" dirty="0">
              <a:solidFill>
                <a:schemeClr val="bg1"/>
              </a:solidFill>
            </a:endParaRPr>
          </a:p>
        </p:txBody>
      </p:sp>
      <p:sp>
        <p:nvSpPr>
          <p:cNvPr id="3" name="TextBox 2"/>
          <p:cNvSpPr txBox="1"/>
          <p:nvPr/>
        </p:nvSpPr>
        <p:spPr>
          <a:xfrm>
            <a:off x="762000" y="1371600"/>
            <a:ext cx="7772400" cy="4801314"/>
          </a:xfrm>
          <a:prstGeom prst="rect">
            <a:avLst/>
          </a:prstGeom>
          <a:noFill/>
        </p:spPr>
        <p:txBody>
          <a:bodyPr wrap="square" rtlCol="0">
            <a:spAutoFit/>
          </a:bodyPr>
          <a:lstStyle/>
          <a:p>
            <a:r>
              <a:rPr lang="en-GB" sz="3000" dirty="0" smtClean="0">
                <a:solidFill>
                  <a:schemeClr val="bg1"/>
                </a:solidFill>
              </a:rPr>
              <a:t>There are five forces that determine the </a:t>
            </a:r>
            <a:r>
              <a:rPr lang="en-GB" sz="3000" b="1" dirty="0" smtClean="0">
                <a:solidFill>
                  <a:schemeClr val="bg1"/>
                </a:solidFill>
              </a:rPr>
              <a:t>competitive intensity and attractiveness of a market.</a:t>
            </a:r>
          </a:p>
          <a:p>
            <a:r>
              <a:rPr lang="en-GB" sz="3000" dirty="0" smtClean="0">
                <a:solidFill>
                  <a:schemeClr val="bg1"/>
                </a:solidFill>
              </a:rPr>
              <a:t>Identifies where the </a:t>
            </a:r>
            <a:r>
              <a:rPr lang="en-GB" sz="3000" b="1" dirty="0" smtClean="0">
                <a:solidFill>
                  <a:schemeClr val="bg1"/>
                </a:solidFill>
              </a:rPr>
              <a:t>power</a:t>
            </a:r>
            <a:r>
              <a:rPr lang="en-GB" sz="3000" dirty="0" smtClean="0">
                <a:solidFill>
                  <a:schemeClr val="bg1"/>
                </a:solidFill>
              </a:rPr>
              <a:t> lies in the market.</a:t>
            </a:r>
          </a:p>
          <a:p>
            <a:endParaRPr lang="en-GB" sz="3000" dirty="0">
              <a:solidFill>
                <a:schemeClr val="bg1"/>
              </a:solidFill>
            </a:endParaRPr>
          </a:p>
          <a:p>
            <a:r>
              <a:rPr lang="en-GB" sz="3200" dirty="0">
                <a:solidFill>
                  <a:schemeClr val="bg1"/>
                </a:solidFill>
              </a:rPr>
              <a:t>By understanding where power lies, the theory can help identify areas of strength and improve weaknesses</a:t>
            </a:r>
            <a:r>
              <a:rPr lang="en-GB" sz="3200" dirty="0" smtClean="0"/>
              <a:t>.</a:t>
            </a:r>
            <a:endParaRPr lang="en-GB" sz="3000" dirty="0" smtClean="0">
              <a:solidFill>
                <a:schemeClr val="bg1"/>
              </a:solidFill>
            </a:endParaRPr>
          </a:p>
          <a:p>
            <a:endParaRPr lang="en-GB" sz="3000" dirty="0" smtClean="0">
              <a:solidFill>
                <a:schemeClr val="bg1"/>
              </a:solidFill>
            </a:endParaRPr>
          </a:p>
          <a:p>
            <a:endParaRPr lang="en-US" sz="3000" dirty="0">
              <a:solidFill>
                <a:schemeClr val="bg1"/>
              </a:solidFill>
            </a:endParaRPr>
          </a:p>
        </p:txBody>
      </p:sp>
    </p:spTree>
    <p:extLst>
      <p:ext uri="{BB962C8B-B14F-4D97-AF65-F5344CB8AC3E}">
        <p14:creationId xmlns:p14="http://schemas.microsoft.com/office/powerpoint/2010/main" val="2940230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3179" y="28755"/>
            <a:ext cx="8383192" cy="836272"/>
          </a:xfrm>
        </p:spPr>
        <p:txBody>
          <a:bodyPr/>
          <a:lstStyle/>
          <a:p>
            <a:pPr>
              <a:defRPr/>
            </a:pPr>
            <a:r>
              <a:rPr lang="en-GB" dirty="0" smtClean="0">
                <a:solidFill>
                  <a:schemeClr val="bg1"/>
                </a:solidFill>
              </a:rPr>
              <a:t>Porter Five Step Process</a:t>
            </a:r>
          </a:p>
        </p:txBody>
      </p:sp>
      <p:sp>
        <p:nvSpPr>
          <p:cNvPr id="131075" name="Rectangle 3"/>
          <p:cNvSpPr>
            <a:spLocks noGrp="1" noChangeArrowheads="1"/>
          </p:cNvSpPr>
          <p:nvPr>
            <p:ph type="body" idx="1"/>
          </p:nvPr>
        </p:nvSpPr>
        <p:spPr>
          <a:xfrm>
            <a:off x="607789" y="1143240"/>
            <a:ext cx="7773973" cy="5181153"/>
          </a:xfrm>
          <a:extLst>
            <a:ext uri="{909E8E84-426E-40DD-AFC4-6F175D3DCCD1}">
              <a14:hiddenFill xmlns:a14="http://schemas.microsoft.com/office/drawing/2010/main">
                <a:solidFill>
                  <a:srgbClr val="FFFFFF"/>
                </a:solidFill>
              </a14:hiddenFill>
            </a:ext>
          </a:extLst>
        </p:spPr>
        <p:txBody>
          <a:bodyPr>
            <a:normAutofit fontScale="92500"/>
          </a:bodyPr>
          <a:lstStyle/>
          <a:p>
            <a:pPr marL="0" indent="0">
              <a:spcBef>
                <a:spcPct val="50000"/>
              </a:spcBef>
              <a:buNone/>
              <a:defRPr/>
            </a:pPr>
            <a:r>
              <a:rPr lang="en-GB" dirty="0" err="1" smtClean="0">
                <a:solidFill>
                  <a:schemeClr val="bg1"/>
                </a:solidFill>
              </a:rPr>
              <a:t>eBusiness</a:t>
            </a:r>
            <a:r>
              <a:rPr lang="en-GB" dirty="0" smtClean="0">
                <a:solidFill>
                  <a:schemeClr val="bg1"/>
                </a:solidFill>
              </a:rPr>
              <a:t> perspective</a:t>
            </a:r>
          </a:p>
          <a:p>
            <a:pPr>
              <a:spcBef>
                <a:spcPct val="50000"/>
              </a:spcBef>
              <a:defRPr/>
            </a:pPr>
            <a:r>
              <a:rPr lang="en-GB" dirty="0" smtClean="0">
                <a:solidFill>
                  <a:schemeClr val="bg1"/>
                </a:solidFill>
              </a:rPr>
              <a:t>Assess </a:t>
            </a:r>
            <a:r>
              <a:rPr lang="en-GB" dirty="0" smtClean="0">
                <a:solidFill>
                  <a:schemeClr val="bg1"/>
                </a:solidFill>
              </a:rPr>
              <a:t>Information Intensity</a:t>
            </a:r>
          </a:p>
          <a:p>
            <a:pPr>
              <a:spcBef>
                <a:spcPct val="50000"/>
              </a:spcBef>
              <a:defRPr/>
            </a:pPr>
            <a:r>
              <a:rPr lang="en-GB" dirty="0" smtClean="0">
                <a:solidFill>
                  <a:schemeClr val="bg1"/>
                </a:solidFill>
              </a:rPr>
              <a:t>Determine the role of IT in the Industrial Structure</a:t>
            </a:r>
          </a:p>
          <a:p>
            <a:pPr>
              <a:spcBef>
                <a:spcPct val="50000"/>
              </a:spcBef>
              <a:defRPr/>
            </a:pPr>
            <a:r>
              <a:rPr lang="en-GB" dirty="0" smtClean="0">
                <a:solidFill>
                  <a:schemeClr val="bg1"/>
                </a:solidFill>
              </a:rPr>
              <a:t>Identify and rank the ways in which IT can create competitive advantage</a:t>
            </a:r>
          </a:p>
          <a:p>
            <a:pPr>
              <a:spcBef>
                <a:spcPct val="50000"/>
              </a:spcBef>
              <a:defRPr/>
            </a:pPr>
            <a:r>
              <a:rPr lang="en-GB" dirty="0" smtClean="0">
                <a:solidFill>
                  <a:schemeClr val="bg1"/>
                </a:solidFill>
              </a:rPr>
              <a:t>Investigate how IT may spawn a new business</a:t>
            </a:r>
          </a:p>
          <a:p>
            <a:pPr>
              <a:spcBef>
                <a:spcPct val="50000"/>
              </a:spcBef>
              <a:defRPr/>
            </a:pPr>
            <a:r>
              <a:rPr lang="en-GB" dirty="0" smtClean="0">
                <a:solidFill>
                  <a:schemeClr val="bg1"/>
                </a:solidFill>
              </a:rPr>
              <a:t>Develop a plan for taking advantage of IT</a:t>
            </a:r>
          </a:p>
        </p:txBody>
      </p:sp>
    </p:spTree>
    <p:extLst>
      <p:ext uri="{BB962C8B-B14F-4D97-AF65-F5344CB8AC3E}">
        <p14:creationId xmlns:p14="http://schemas.microsoft.com/office/powerpoint/2010/main" val="3775453134"/>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075">
                                            <p:txEl>
                                              <p:pRg st="0" end="0"/>
                                            </p:txEl>
                                          </p:spTgt>
                                        </p:tgtEl>
                                        <p:attrNameLst>
                                          <p:attrName>style.visibility</p:attrName>
                                        </p:attrNameLst>
                                      </p:cBhvr>
                                      <p:to>
                                        <p:strVal val="visible"/>
                                      </p:to>
                                    </p:set>
                                    <p:anim calcmode="lin" valueType="num">
                                      <p:cBhvr additive="base">
                                        <p:cTn id="7" dur="500" fill="hold"/>
                                        <p:tgtEl>
                                          <p:spTgt spid="13107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10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31075">
                                            <p:txEl>
                                              <p:pRg st="1" end="1"/>
                                            </p:txEl>
                                          </p:spTgt>
                                        </p:tgtEl>
                                        <p:attrNameLst>
                                          <p:attrName>style.visibility</p:attrName>
                                        </p:attrNameLst>
                                      </p:cBhvr>
                                      <p:to>
                                        <p:strVal val="visible"/>
                                      </p:to>
                                    </p:set>
                                    <p:anim calcmode="lin" valueType="num">
                                      <p:cBhvr additive="base">
                                        <p:cTn id="13" dur="500" fill="hold"/>
                                        <p:tgtEl>
                                          <p:spTgt spid="13107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310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31075">
                                            <p:txEl>
                                              <p:pRg st="2" end="2"/>
                                            </p:txEl>
                                          </p:spTgt>
                                        </p:tgtEl>
                                        <p:attrNameLst>
                                          <p:attrName>style.visibility</p:attrName>
                                        </p:attrNameLst>
                                      </p:cBhvr>
                                      <p:to>
                                        <p:strVal val="visible"/>
                                      </p:to>
                                    </p:set>
                                    <p:anim calcmode="lin" valueType="num">
                                      <p:cBhvr additive="base">
                                        <p:cTn id="19" dur="500" fill="hold"/>
                                        <p:tgtEl>
                                          <p:spTgt spid="13107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10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1075">
                                            <p:txEl>
                                              <p:pRg st="3" end="3"/>
                                            </p:txEl>
                                          </p:spTgt>
                                        </p:tgtEl>
                                        <p:attrNameLst>
                                          <p:attrName>style.visibility</p:attrName>
                                        </p:attrNameLst>
                                      </p:cBhvr>
                                      <p:to>
                                        <p:strVal val="visible"/>
                                      </p:to>
                                    </p:set>
                                    <p:anim calcmode="lin" valueType="num">
                                      <p:cBhvr additive="base">
                                        <p:cTn id="25" dur="500" fill="hold"/>
                                        <p:tgtEl>
                                          <p:spTgt spid="13107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107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31075">
                                            <p:txEl>
                                              <p:pRg st="4" end="4"/>
                                            </p:txEl>
                                          </p:spTgt>
                                        </p:tgtEl>
                                        <p:attrNameLst>
                                          <p:attrName>style.visibility</p:attrName>
                                        </p:attrNameLst>
                                      </p:cBhvr>
                                      <p:to>
                                        <p:strVal val="visible"/>
                                      </p:to>
                                    </p:set>
                                    <p:anim calcmode="lin" valueType="num">
                                      <p:cBhvr additive="base">
                                        <p:cTn id="31" dur="500" fill="hold"/>
                                        <p:tgtEl>
                                          <p:spTgt spid="13107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107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1075">
                                            <p:txEl>
                                              <p:pRg st="5" end="5"/>
                                            </p:txEl>
                                          </p:spTgt>
                                        </p:tgtEl>
                                        <p:attrNameLst>
                                          <p:attrName>style.visibility</p:attrName>
                                        </p:attrNameLst>
                                      </p:cBhvr>
                                      <p:to>
                                        <p:strVal val="visible"/>
                                      </p:to>
                                    </p:set>
                                    <p:anim calcmode="lin" valueType="num">
                                      <p:cBhvr additive="base">
                                        <p:cTn id="37" dur="500" fill="hold"/>
                                        <p:tgtEl>
                                          <p:spTgt spid="13107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3107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1075"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6813" y="166688"/>
            <a:ext cx="6810375" cy="652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491978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misfig3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333375"/>
            <a:ext cx="8353425" cy="615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31786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bwMode="auto">
          <a:xfrm>
            <a:off x="609600" y="31102"/>
            <a:ext cx="7772400"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ctr" anchorCtr="0" compatLnSpc="1">
            <a:prstTxWarp prst="textNoShape">
              <a:avLst/>
            </a:prstTxWarp>
            <a:normAutofit fontScale="90000"/>
          </a:bodyPr>
          <a:lstStyle/>
          <a:p>
            <a:r>
              <a:rPr lang="en-US" altLang="en-US" dirty="0" smtClean="0">
                <a:solidFill>
                  <a:schemeClr val="bg1"/>
                </a:solidFill>
              </a:rPr>
              <a:t>Coping  With  the</a:t>
            </a:r>
            <a:br>
              <a:rPr lang="en-US" altLang="en-US" dirty="0" smtClean="0">
                <a:solidFill>
                  <a:schemeClr val="bg1"/>
                </a:solidFill>
              </a:rPr>
            </a:br>
            <a:r>
              <a:rPr lang="en-US" altLang="en-US" dirty="0" smtClean="0">
                <a:solidFill>
                  <a:schemeClr val="bg1"/>
                </a:solidFill>
              </a:rPr>
              <a:t>Five  Competitive  Forces</a:t>
            </a:r>
          </a:p>
        </p:txBody>
      </p:sp>
      <p:sp>
        <p:nvSpPr>
          <p:cNvPr id="26627" name="Rectangle 3"/>
          <p:cNvSpPr>
            <a:spLocks noGrp="1" noChangeArrowheads="1"/>
          </p:cNvSpPr>
          <p:nvPr>
            <p:ph type="body" idx="1"/>
          </p:nvPr>
        </p:nvSpPr>
        <p:spPr bwMode="auto">
          <a:xfrm>
            <a:off x="785812" y="2052638"/>
            <a:ext cx="7977187" cy="39020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0488" tIns="44450" rIns="90488" bIns="44450" numCol="1" anchor="t" anchorCtr="0" compatLnSpc="1">
            <a:prstTxWarp prst="textNoShape">
              <a:avLst/>
            </a:prstTxWarp>
            <a:normAutofit/>
          </a:bodyPr>
          <a:lstStyle/>
          <a:p>
            <a:pPr marL="404813" indent="-404813">
              <a:lnSpc>
                <a:spcPct val="90000"/>
              </a:lnSpc>
              <a:spcAft>
                <a:spcPct val="20000"/>
              </a:spcAft>
              <a:buSzPct val="80000"/>
            </a:pPr>
            <a:r>
              <a:rPr lang="en-US" altLang="en-US" sz="3400" b="1" dirty="0" smtClean="0">
                <a:solidFill>
                  <a:schemeClr val="bg1"/>
                </a:solidFill>
                <a:latin typeface="Times New Roman" panose="02020603050405020304" pitchFamily="18" charset="0"/>
              </a:rPr>
              <a:t>Objective is to craft a strategy that will:</a:t>
            </a:r>
          </a:p>
          <a:p>
            <a:pPr marL="917575" lvl="1" indent="-398463">
              <a:lnSpc>
                <a:spcPct val="90000"/>
              </a:lnSpc>
              <a:spcAft>
                <a:spcPct val="20000"/>
              </a:spcAft>
              <a:buSzPct val="80000"/>
            </a:pPr>
            <a:r>
              <a:rPr lang="en-US" altLang="en-US" sz="3000" b="1" dirty="0" smtClean="0">
                <a:solidFill>
                  <a:schemeClr val="bg1"/>
                </a:solidFill>
                <a:latin typeface="Times New Roman" panose="02020603050405020304" pitchFamily="18" charset="0"/>
              </a:rPr>
              <a:t>Insulate firm from competitive forces</a:t>
            </a:r>
          </a:p>
          <a:p>
            <a:pPr marL="917575" lvl="1" indent="-398463">
              <a:lnSpc>
                <a:spcPct val="90000"/>
              </a:lnSpc>
              <a:spcAft>
                <a:spcPct val="20000"/>
              </a:spcAft>
              <a:buSzPct val="80000"/>
            </a:pPr>
            <a:r>
              <a:rPr lang="en-US" altLang="en-US" sz="3000" b="1" dirty="0" smtClean="0">
                <a:solidFill>
                  <a:schemeClr val="bg1"/>
                </a:solidFill>
                <a:latin typeface="Times New Roman" panose="02020603050405020304" pitchFamily="18" charset="0"/>
              </a:rPr>
              <a:t>Influence competitive pressures in ways that favor company</a:t>
            </a:r>
          </a:p>
          <a:p>
            <a:pPr marL="917575" lvl="1" indent="-398463">
              <a:lnSpc>
                <a:spcPct val="90000"/>
              </a:lnSpc>
              <a:spcAft>
                <a:spcPct val="20000"/>
              </a:spcAft>
              <a:buSzPct val="80000"/>
            </a:pPr>
            <a:r>
              <a:rPr lang="en-US" altLang="en-US" sz="3000" b="1" dirty="0" smtClean="0">
                <a:solidFill>
                  <a:schemeClr val="bg1"/>
                </a:solidFill>
                <a:latin typeface="Times New Roman" panose="02020603050405020304" pitchFamily="18" charset="0"/>
              </a:rPr>
              <a:t>Build a sustainable competitive advantage</a:t>
            </a:r>
          </a:p>
        </p:txBody>
      </p:sp>
    </p:spTree>
    <p:extLst>
      <p:ext uri="{BB962C8B-B14F-4D97-AF65-F5344CB8AC3E}">
        <p14:creationId xmlns:p14="http://schemas.microsoft.com/office/powerpoint/2010/main" val="3603352191"/>
      </p:ext>
    </p:extLst>
  </p:cSld>
  <p:clrMapOvr>
    <a:masterClrMapping/>
  </p:clrMapOvr>
  <p:transition>
    <p:random/>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701"/>
            <a:ext cx="8229600" cy="1143000"/>
          </a:xfrm>
        </p:spPr>
        <p:txBody>
          <a:bodyPr>
            <a:normAutofit/>
          </a:bodyPr>
          <a:lstStyle/>
          <a:p>
            <a:r>
              <a:rPr lang="en-GB" dirty="0" smtClean="0">
                <a:solidFill>
                  <a:schemeClr val="bg1"/>
                </a:solidFill>
              </a:rPr>
              <a:t>Four Corner Analysis</a:t>
            </a:r>
            <a:endParaRPr lang="en-US" dirty="0">
              <a:solidFill>
                <a:schemeClr val="bg1"/>
              </a:solidFill>
            </a:endParaRPr>
          </a:p>
        </p:txBody>
      </p:sp>
      <p:sp>
        <p:nvSpPr>
          <p:cNvPr id="3" name="Rectangle 2"/>
          <p:cNvSpPr/>
          <p:nvPr/>
        </p:nvSpPr>
        <p:spPr>
          <a:xfrm>
            <a:off x="228600" y="1295400"/>
            <a:ext cx="8686799" cy="4985980"/>
          </a:xfrm>
          <a:prstGeom prst="rect">
            <a:avLst/>
          </a:prstGeom>
        </p:spPr>
        <p:txBody>
          <a:bodyPr wrap="square">
            <a:spAutoFit/>
          </a:bodyPr>
          <a:lstStyle/>
          <a:p>
            <a:r>
              <a:rPr lang="en-US" sz="2800" dirty="0" smtClean="0">
                <a:solidFill>
                  <a:schemeClr val="bg1"/>
                </a:solidFill>
              </a:rPr>
              <a:t>Porter’s </a:t>
            </a:r>
            <a:r>
              <a:rPr lang="en-US" sz="2800" dirty="0">
                <a:solidFill>
                  <a:schemeClr val="bg1"/>
                </a:solidFill>
              </a:rPr>
              <a:t>tools for </a:t>
            </a:r>
            <a:r>
              <a:rPr lang="en-US" sz="2800" dirty="0" err="1">
                <a:solidFill>
                  <a:schemeClr val="bg1"/>
                </a:solidFill>
              </a:rPr>
              <a:t>analysing</a:t>
            </a:r>
            <a:r>
              <a:rPr lang="en-US" sz="2800" dirty="0">
                <a:solidFill>
                  <a:schemeClr val="bg1"/>
                </a:solidFill>
              </a:rPr>
              <a:t> competitors with the objective on generating insights into the </a:t>
            </a:r>
            <a:r>
              <a:rPr lang="en-US" sz="2800" dirty="0" smtClean="0">
                <a:solidFill>
                  <a:schemeClr val="bg1"/>
                </a:solidFill>
              </a:rPr>
              <a:t>future:</a:t>
            </a:r>
          </a:p>
          <a:p>
            <a:endParaRPr lang="en-US" sz="2800" dirty="0">
              <a:solidFill>
                <a:schemeClr val="bg1"/>
              </a:solidFill>
            </a:endParaRPr>
          </a:p>
          <a:p>
            <a:pPr marL="457200" indent="-457200">
              <a:buFont typeface="Arial" pitchFamily="34" charset="0"/>
              <a:buChar char="•"/>
            </a:pPr>
            <a:r>
              <a:rPr lang="en-US" sz="2600" dirty="0">
                <a:solidFill>
                  <a:schemeClr val="bg1"/>
                </a:solidFill>
              </a:rPr>
              <a:t>Develop a profile of the likely strategic changes a competitor might make  and how successful they might be</a:t>
            </a:r>
          </a:p>
          <a:p>
            <a:pPr marL="457200" indent="-457200">
              <a:buFont typeface="Arial" pitchFamily="34" charset="0"/>
              <a:buChar char="•"/>
            </a:pPr>
            <a:r>
              <a:rPr lang="en-US" sz="2600" dirty="0">
                <a:solidFill>
                  <a:schemeClr val="bg1"/>
                </a:solidFill>
              </a:rPr>
              <a:t>Determine each competitor’s probable response to a range of feasible strategic moves other competitors might make</a:t>
            </a:r>
          </a:p>
          <a:p>
            <a:pPr marL="457200" indent="-457200">
              <a:buFont typeface="Arial" pitchFamily="34" charset="0"/>
              <a:buChar char="•"/>
            </a:pPr>
            <a:r>
              <a:rPr lang="en-US" sz="2600" dirty="0">
                <a:solidFill>
                  <a:schemeClr val="bg1"/>
                </a:solidFill>
              </a:rPr>
              <a:t>Determine each competitor’s probable reaction to the range of industry shifts and environmental changes that  might occur</a:t>
            </a:r>
          </a:p>
          <a:p>
            <a:pPr marL="457200" indent="-457200">
              <a:buFont typeface="Arial" pitchFamily="34" charset="0"/>
              <a:buChar char="•"/>
            </a:pPr>
            <a:r>
              <a:rPr lang="en-US" sz="2600" dirty="0">
                <a:solidFill>
                  <a:schemeClr val="bg1"/>
                </a:solidFill>
              </a:rPr>
              <a:t>The four corners are essential to competitor analysis : future goals; </a:t>
            </a:r>
            <a:r>
              <a:rPr lang="en-US" sz="2600" dirty="0" smtClean="0">
                <a:solidFill>
                  <a:schemeClr val="bg1"/>
                </a:solidFill>
              </a:rPr>
              <a:t>current </a:t>
            </a:r>
            <a:r>
              <a:rPr lang="en-US" sz="2600" dirty="0">
                <a:solidFill>
                  <a:schemeClr val="bg1"/>
                </a:solidFill>
              </a:rPr>
              <a:t>strategy; assumptions and capabilities</a:t>
            </a:r>
          </a:p>
        </p:txBody>
      </p:sp>
    </p:spTree>
    <p:extLst>
      <p:ext uri="{BB962C8B-B14F-4D97-AF65-F5344CB8AC3E}">
        <p14:creationId xmlns:p14="http://schemas.microsoft.com/office/powerpoint/2010/main" val="8854674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66800" y="149087"/>
            <a:ext cx="6934200" cy="6632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13007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52400" y="197346"/>
            <a:ext cx="8839200" cy="6740307"/>
          </a:xfrm>
          <a:prstGeom prst="rect">
            <a:avLst/>
          </a:prstGeom>
        </p:spPr>
        <p:txBody>
          <a:bodyPr wrap="square">
            <a:spAutoFit/>
          </a:bodyPr>
          <a:lstStyle/>
          <a:p>
            <a:r>
              <a:rPr lang="en-US" sz="2400" dirty="0">
                <a:solidFill>
                  <a:schemeClr val="bg1"/>
                </a:solidFill>
              </a:rPr>
              <a:t>The Four corners – help to predict how a competitor may respond to a given situation.</a:t>
            </a:r>
          </a:p>
          <a:p>
            <a:pPr marL="285750" indent="-285750">
              <a:buFont typeface="Arial" pitchFamily="34" charset="0"/>
              <a:buChar char="•"/>
            </a:pPr>
            <a:r>
              <a:rPr lang="en-US" sz="2400" dirty="0">
                <a:solidFill>
                  <a:schemeClr val="bg1"/>
                </a:solidFill>
              </a:rPr>
              <a:t>Motivation – drivers.  </a:t>
            </a:r>
            <a:r>
              <a:rPr lang="en-US" sz="2400" dirty="0" err="1" smtClean="0">
                <a:solidFill>
                  <a:schemeClr val="bg1"/>
                </a:solidFill>
              </a:rPr>
              <a:t>Analysing</a:t>
            </a:r>
            <a:r>
              <a:rPr lang="en-US" sz="2400" dirty="0" smtClean="0">
                <a:solidFill>
                  <a:schemeClr val="bg1"/>
                </a:solidFill>
              </a:rPr>
              <a:t> a </a:t>
            </a:r>
            <a:r>
              <a:rPr lang="en-US" sz="2400" dirty="0">
                <a:solidFill>
                  <a:schemeClr val="bg1"/>
                </a:solidFill>
              </a:rPr>
              <a:t>competitors goals assists in understanding whether they are </a:t>
            </a:r>
            <a:r>
              <a:rPr lang="en-US" sz="2400" dirty="0" smtClean="0">
                <a:solidFill>
                  <a:schemeClr val="bg1"/>
                </a:solidFill>
              </a:rPr>
              <a:t>satisfied </a:t>
            </a:r>
            <a:r>
              <a:rPr lang="en-US" sz="2400" dirty="0">
                <a:solidFill>
                  <a:schemeClr val="bg1"/>
                </a:solidFill>
              </a:rPr>
              <a:t>with their current </a:t>
            </a:r>
            <a:r>
              <a:rPr lang="en-US" sz="2400" dirty="0" smtClean="0">
                <a:solidFill>
                  <a:schemeClr val="bg1"/>
                </a:solidFill>
              </a:rPr>
              <a:t>performance </a:t>
            </a:r>
            <a:r>
              <a:rPr lang="en-US" sz="2400" dirty="0">
                <a:solidFill>
                  <a:schemeClr val="bg1"/>
                </a:solidFill>
              </a:rPr>
              <a:t>and market position.  This helps predict how they might react to external forces and how likely it is that they will change strategy.</a:t>
            </a:r>
          </a:p>
          <a:p>
            <a:pPr marL="285750" indent="-285750">
              <a:buFont typeface="Arial" pitchFamily="34" charset="0"/>
              <a:buChar char="•"/>
            </a:pPr>
            <a:r>
              <a:rPr lang="en-US" sz="2400" dirty="0">
                <a:solidFill>
                  <a:schemeClr val="bg1"/>
                </a:solidFill>
              </a:rPr>
              <a:t>Motivation – management assumptions.  The perceptions and assumptions that a competitor has about itself, the </a:t>
            </a:r>
            <a:r>
              <a:rPr lang="en-US" sz="2400" dirty="0" smtClean="0">
                <a:solidFill>
                  <a:schemeClr val="bg1"/>
                </a:solidFill>
              </a:rPr>
              <a:t>industry </a:t>
            </a:r>
            <a:r>
              <a:rPr lang="en-US" sz="2400" dirty="0">
                <a:solidFill>
                  <a:schemeClr val="bg1"/>
                </a:solidFill>
              </a:rPr>
              <a:t>and other companies will influence its strategic decisions.  </a:t>
            </a:r>
            <a:r>
              <a:rPr lang="en-US" sz="2400" dirty="0" err="1">
                <a:solidFill>
                  <a:schemeClr val="bg1"/>
                </a:solidFill>
              </a:rPr>
              <a:t>Analysing</a:t>
            </a:r>
            <a:r>
              <a:rPr lang="en-US" sz="2400" dirty="0">
                <a:solidFill>
                  <a:schemeClr val="bg1"/>
                </a:solidFill>
              </a:rPr>
              <a:t> these assumptions can help identify the competitor’s biases and blind spots.</a:t>
            </a:r>
          </a:p>
          <a:p>
            <a:pPr marL="285750" indent="-285750">
              <a:buFont typeface="Arial" pitchFamily="34" charset="0"/>
              <a:buChar char="•"/>
            </a:pPr>
            <a:r>
              <a:rPr lang="en-US" sz="2400" dirty="0">
                <a:solidFill>
                  <a:schemeClr val="bg1"/>
                </a:solidFill>
              </a:rPr>
              <a:t>Action – strategy.  Determine the competitors ‘</a:t>
            </a:r>
            <a:r>
              <a:rPr lang="en-US" sz="2400" dirty="0" err="1">
                <a:solidFill>
                  <a:schemeClr val="bg1"/>
                </a:solidFill>
              </a:rPr>
              <a:t>realised</a:t>
            </a:r>
            <a:r>
              <a:rPr lang="en-US" sz="2400" dirty="0">
                <a:solidFill>
                  <a:schemeClr val="bg1"/>
                </a:solidFill>
              </a:rPr>
              <a:t> strategy’, and when the strategy is yielding satisfactory results, it is reasonable to assume the business will continue to compete in the same way.</a:t>
            </a:r>
          </a:p>
          <a:p>
            <a:pPr marL="285750" indent="-285750">
              <a:buFont typeface="Arial" pitchFamily="34" charset="0"/>
              <a:buChar char="•"/>
            </a:pPr>
            <a:r>
              <a:rPr lang="en-US" sz="2400" dirty="0">
                <a:solidFill>
                  <a:schemeClr val="bg1"/>
                </a:solidFill>
              </a:rPr>
              <a:t>Action – capability.  The business capabilities will determine the ability to respond to external forces.</a:t>
            </a:r>
          </a:p>
        </p:txBody>
      </p:sp>
    </p:spTree>
    <p:extLst>
      <p:ext uri="{BB962C8B-B14F-4D97-AF65-F5344CB8AC3E}">
        <p14:creationId xmlns:p14="http://schemas.microsoft.com/office/powerpoint/2010/main" val="30331354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9000" y="1981200"/>
            <a:ext cx="5499702" cy="3319463"/>
          </a:xfrm>
          <a:prstGeom prst="rect">
            <a:avLst/>
          </a:prstGeom>
        </p:spPr>
      </p:pic>
      <p:sp>
        <p:nvSpPr>
          <p:cNvPr id="3" name="TextBox 2"/>
          <p:cNvSpPr txBox="1"/>
          <p:nvPr/>
        </p:nvSpPr>
        <p:spPr>
          <a:xfrm>
            <a:off x="3200400" y="228600"/>
            <a:ext cx="4572000" cy="707886"/>
          </a:xfrm>
          <a:prstGeom prst="rect">
            <a:avLst/>
          </a:prstGeom>
          <a:noFill/>
        </p:spPr>
        <p:txBody>
          <a:bodyPr wrap="square" rtlCol="0">
            <a:spAutoFit/>
          </a:bodyPr>
          <a:lstStyle/>
          <a:p>
            <a:r>
              <a:rPr lang="en-GB" sz="4000" dirty="0" err="1" smtClean="0">
                <a:solidFill>
                  <a:schemeClr val="bg1"/>
                </a:solidFill>
              </a:rPr>
              <a:t>Ansoff’s</a:t>
            </a:r>
            <a:r>
              <a:rPr lang="en-GB" sz="4000" dirty="0" smtClean="0">
                <a:solidFill>
                  <a:schemeClr val="bg1"/>
                </a:solidFill>
              </a:rPr>
              <a:t> Matrix</a:t>
            </a:r>
            <a:endParaRPr lang="en-GB" sz="4000" dirty="0">
              <a:solidFill>
                <a:schemeClr val="bg1"/>
              </a:solidFill>
            </a:endParaRPr>
          </a:p>
        </p:txBody>
      </p:sp>
      <p:sp>
        <p:nvSpPr>
          <p:cNvPr id="4" name="Rectangle 3"/>
          <p:cNvSpPr/>
          <p:nvPr/>
        </p:nvSpPr>
        <p:spPr>
          <a:xfrm>
            <a:off x="228600" y="1443842"/>
            <a:ext cx="3200400" cy="5293757"/>
          </a:xfrm>
          <a:prstGeom prst="rect">
            <a:avLst/>
          </a:prstGeom>
        </p:spPr>
        <p:txBody>
          <a:bodyPr wrap="square">
            <a:spAutoFit/>
          </a:bodyPr>
          <a:lstStyle/>
          <a:p>
            <a:r>
              <a:rPr lang="en-GB" sz="2600" dirty="0">
                <a:solidFill>
                  <a:schemeClr val="bg1"/>
                </a:solidFill>
              </a:rPr>
              <a:t>The purpose </a:t>
            </a:r>
            <a:r>
              <a:rPr lang="en-GB" sz="2600" dirty="0" smtClean="0">
                <a:solidFill>
                  <a:schemeClr val="bg1"/>
                </a:solidFill>
              </a:rPr>
              <a:t>is </a:t>
            </a:r>
            <a:r>
              <a:rPr lang="en-GB" sz="2600" dirty="0">
                <a:solidFill>
                  <a:schemeClr val="bg1"/>
                </a:solidFill>
              </a:rPr>
              <a:t>to help managers consider how to grow their business through existing or new products or in existing or new markets. </a:t>
            </a:r>
            <a:endParaRPr lang="en-GB" sz="2600" dirty="0" smtClean="0">
              <a:solidFill>
                <a:schemeClr val="bg1"/>
              </a:solidFill>
            </a:endParaRPr>
          </a:p>
          <a:p>
            <a:r>
              <a:rPr lang="en-GB" sz="2600" dirty="0" smtClean="0">
                <a:solidFill>
                  <a:schemeClr val="bg1"/>
                </a:solidFill>
              </a:rPr>
              <a:t>The matrix helps to </a:t>
            </a:r>
            <a:r>
              <a:rPr lang="en-GB" sz="2600" dirty="0">
                <a:solidFill>
                  <a:schemeClr val="bg1"/>
                </a:solidFill>
              </a:rPr>
              <a:t>assess the differing degrees of risk associated with moving their organisation </a:t>
            </a:r>
            <a:r>
              <a:rPr lang="en-GB" sz="2600" dirty="0" smtClean="0">
                <a:solidFill>
                  <a:schemeClr val="bg1"/>
                </a:solidFill>
              </a:rPr>
              <a:t>forward</a:t>
            </a:r>
            <a:endParaRPr lang="en-GB" sz="2600" dirty="0">
              <a:solidFill>
                <a:schemeClr val="bg1"/>
              </a:solidFill>
            </a:endParaRPr>
          </a:p>
        </p:txBody>
      </p:sp>
    </p:spTree>
    <p:extLst>
      <p:ext uri="{BB962C8B-B14F-4D97-AF65-F5344CB8AC3E}">
        <p14:creationId xmlns:p14="http://schemas.microsoft.com/office/powerpoint/2010/main" val="12279710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p:txBody>
          <a:bodyPr/>
          <a:lstStyle/>
          <a:p>
            <a:pPr eaLnBrk="1" hangingPunct="1">
              <a:defRPr/>
            </a:pPr>
            <a:r>
              <a:rPr lang="en-US" altLang="zh-TW" dirty="0" smtClean="0">
                <a:solidFill>
                  <a:schemeClr val="bg1"/>
                </a:solidFill>
                <a:ea typeface="新細明體" pitchFamily="18" charset="-120"/>
              </a:rPr>
              <a:t>Gap Analysis</a:t>
            </a:r>
          </a:p>
        </p:txBody>
      </p:sp>
      <p:sp>
        <p:nvSpPr>
          <p:cNvPr id="23555" name="Rectangle 3"/>
          <p:cNvSpPr>
            <a:spLocks noGrp="1" noChangeArrowheads="1"/>
          </p:cNvSpPr>
          <p:nvPr>
            <p:ph type="body" idx="4294967295"/>
          </p:nvPr>
        </p:nvSpPr>
        <p:spPr>
          <a:xfrm>
            <a:off x="457200" y="1981200"/>
            <a:ext cx="8229600" cy="3338513"/>
          </a:xfrm>
          <a:solidFill>
            <a:srgbClr val="003366"/>
          </a:solidFill>
          <a:ln>
            <a:solidFill>
              <a:schemeClr val="tx1"/>
            </a:solidFill>
            <a:miter lim="800000"/>
            <a:headEnd/>
            <a:tailEnd/>
          </a:ln>
        </p:spPr>
        <p:txBody>
          <a:bodyPr/>
          <a:lstStyle/>
          <a:p>
            <a:pPr eaLnBrk="1" hangingPunct="1">
              <a:defRPr/>
            </a:pPr>
            <a:r>
              <a:rPr lang="en-US" altLang="zh-TW" dirty="0" smtClean="0">
                <a:solidFill>
                  <a:schemeClr val="bg1"/>
                </a:solidFill>
                <a:ea typeface="新細明體" pitchFamily="18" charset="-120"/>
              </a:rPr>
              <a:t>Aims to identify and then help remedy gaps that exist between skills, knowledge, competencies, capabilities that an </a:t>
            </a:r>
            <a:r>
              <a:rPr lang="en-US" altLang="zh-TW" dirty="0" err="1" smtClean="0">
                <a:solidFill>
                  <a:schemeClr val="bg1"/>
                </a:solidFill>
                <a:ea typeface="新細明體" pitchFamily="18" charset="-120"/>
              </a:rPr>
              <a:t>organisation</a:t>
            </a:r>
            <a:r>
              <a:rPr lang="en-US" altLang="zh-TW" dirty="0" smtClean="0">
                <a:solidFill>
                  <a:schemeClr val="bg1"/>
                </a:solidFill>
                <a:ea typeface="新細明體" pitchFamily="18" charset="-120"/>
              </a:rPr>
              <a:t> requires to be successful, and resources an </a:t>
            </a:r>
            <a:r>
              <a:rPr lang="en-US" altLang="zh-TW" dirty="0" err="1" smtClean="0">
                <a:solidFill>
                  <a:schemeClr val="bg1"/>
                </a:solidFill>
                <a:ea typeface="新細明體" pitchFamily="18" charset="-120"/>
              </a:rPr>
              <a:t>organisation</a:t>
            </a:r>
            <a:r>
              <a:rPr lang="en-US" altLang="zh-TW" dirty="0" smtClean="0">
                <a:solidFill>
                  <a:schemeClr val="bg1"/>
                </a:solidFill>
                <a:ea typeface="新細明體" pitchFamily="18" charset="-120"/>
              </a:rPr>
              <a:t> currently has</a:t>
            </a:r>
          </a:p>
        </p:txBody>
      </p:sp>
    </p:spTree>
    <p:extLst>
      <p:ext uri="{BB962C8B-B14F-4D97-AF65-F5344CB8AC3E}">
        <p14:creationId xmlns:p14="http://schemas.microsoft.com/office/powerpoint/2010/main" val="4069225639"/>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3234612" y="2971800"/>
            <a:ext cx="4800600" cy="3086100"/>
          </a:xfrm>
          <a:prstGeom prst="rect">
            <a:avLst/>
          </a:prstGeom>
          <a:solidFill>
            <a:schemeClr val="bg1"/>
          </a:solidFill>
          <a:ln w="9525">
            <a:solidFill>
              <a:srgbClr val="113975"/>
            </a:solidFill>
            <a:miter lim="800000"/>
            <a:headEnd/>
            <a:tailEnd/>
          </a:ln>
          <a:effectLst>
            <a:outerShdw dist="107763" dir="2700000" algn="ctr" rotWithShape="0">
              <a:srgbClr val="969696"/>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p>
        </p:txBody>
      </p:sp>
      <p:sp>
        <p:nvSpPr>
          <p:cNvPr id="28675" name="Line 3"/>
          <p:cNvSpPr>
            <a:spLocks noChangeShapeType="1"/>
          </p:cNvSpPr>
          <p:nvPr/>
        </p:nvSpPr>
        <p:spPr bwMode="auto">
          <a:xfrm>
            <a:off x="6172200" y="268605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6" name="Line 4"/>
          <p:cNvSpPr>
            <a:spLocks noChangeShapeType="1"/>
          </p:cNvSpPr>
          <p:nvPr/>
        </p:nvSpPr>
        <p:spPr bwMode="auto">
          <a:xfrm>
            <a:off x="3028950" y="4229100"/>
            <a:ext cx="4800600" cy="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7" name="Text Box 5"/>
          <p:cNvSpPr txBox="1">
            <a:spLocks noChangeArrowheads="1"/>
          </p:cNvSpPr>
          <p:nvPr/>
        </p:nvSpPr>
        <p:spPr bwMode="auto">
          <a:xfrm>
            <a:off x="6229350" y="2286000"/>
            <a:ext cx="16002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Differentiation</a:t>
            </a:r>
          </a:p>
        </p:txBody>
      </p:sp>
      <p:sp>
        <p:nvSpPr>
          <p:cNvPr id="28678" name="Line 6"/>
          <p:cNvSpPr>
            <a:spLocks noChangeShapeType="1"/>
          </p:cNvSpPr>
          <p:nvPr/>
        </p:nvSpPr>
        <p:spPr bwMode="auto">
          <a:xfrm>
            <a:off x="4629150" y="2686050"/>
            <a:ext cx="0" cy="3086100"/>
          </a:xfrm>
          <a:prstGeom prst="line">
            <a:avLst/>
          </a:prstGeom>
          <a:noFill/>
          <a:ln w="9525">
            <a:solidFill>
              <a:srgbClr val="113975"/>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sz="1350"/>
          </a:p>
        </p:txBody>
      </p:sp>
      <p:sp>
        <p:nvSpPr>
          <p:cNvPr id="28679" name="Text Box 7"/>
          <p:cNvSpPr txBox="1">
            <a:spLocks noChangeArrowheads="1"/>
          </p:cNvSpPr>
          <p:nvPr/>
        </p:nvSpPr>
        <p:spPr bwMode="auto">
          <a:xfrm>
            <a:off x="4686300" y="22860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Coordination</a:t>
            </a:r>
          </a:p>
        </p:txBody>
      </p:sp>
      <p:sp>
        <p:nvSpPr>
          <p:cNvPr id="28680" name="Text Box 8"/>
          <p:cNvSpPr txBox="1">
            <a:spLocks noChangeArrowheads="1"/>
          </p:cNvSpPr>
          <p:nvPr/>
        </p:nvSpPr>
        <p:spPr bwMode="auto">
          <a:xfrm>
            <a:off x="3086100" y="22860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Cost</a:t>
            </a:r>
          </a:p>
        </p:txBody>
      </p:sp>
      <p:sp>
        <p:nvSpPr>
          <p:cNvPr id="28681" name="Text Box 9"/>
          <p:cNvSpPr txBox="1">
            <a:spLocks noChangeArrowheads="1"/>
          </p:cNvSpPr>
          <p:nvPr/>
        </p:nvSpPr>
        <p:spPr bwMode="auto">
          <a:xfrm>
            <a:off x="1600200" y="3292079"/>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Broad</a:t>
            </a:r>
          </a:p>
        </p:txBody>
      </p:sp>
      <p:sp>
        <p:nvSpPr>
          <p:cNvPr id="28682" name="Text Box 10"/>
          <p:cNvSpPr txBox="1">
            <a:spLocks noChangeArrowheads="1"/>
          </p:cNvSpPr>
          <p:nvPr/>
        </p:nvSpPr>
        <p:spPr bwMode="auto">
          <a:xfrm>
            <a:off x="1600200" y="4800600"/>
            <a:ext cx="14859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i="1">
                <a:solidFill>
                  <a:schemeClr val="bg1"/>
                </a:solidFill>
                <a:latin typeface="Arial" panose="020B0604020202020204" pitchFamily="34" charset="0"/>
              </a:rPr>
              <a:t>Niche</a:t>
            </a:r>
          </a:p>
        </p:txBody>
      </p:sp>
      <p:sp>
        <p:nvSpPr>
          <p:cNvPr id="28683" name="Text Box 11"/>
          <p:cNvSpPr txBox="1">
            <a:spLocks noChangeArrowheads="1"/>
          </p:cNvSpPr>
          <p:nvPr/>
        </p:nvSpPr>
        <p:spPr bwMode="auto">
          <a:xfrm>
            <a:off x="1600200" y="3874294"/>
            <a:ext cx="1485900"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solidFill>
                  <a:srgbClr val="FFFF00"/>
                </a:solidFill>
                <a:latin typeface="Arial" panose="020B0604020202020204" pitchFamily="34" charset="0"/>
              </a:rPr>
              <a:t>Market</a:t>
            </a:r>
          </a:p>
          <a:p>
            <a:pPr algn="ctr"/>
            <a:r>
              <a:rPr lang="en-US" altLang="en-US" sz="2100" b="1" i="1" dirty="0">
                <a:solidFill>
                  <a:srgbClr val="FFFF00"/>
                </a:solidFill>
                <a:latin typeface="Arial" panose="020B0604020202020204" pitchFamily="34" charset="0"/>
              </a:rPr>
              <a:t>Scope</a:t>
            </a:r>
          </a:p>
        </p:txBody>
      </p:sp>
      <p:sp>
        <p:nvSpPr>
          <p:cNvPr id="28684" name="Text Box 12"/>
          <p:cNvSpPr txBox="1">
            <a:spLocks noChangeArrowheads="1"/>
          </p:cNvSpPr>
          <p:nvPr/>
        </p:nvSpPr>
        <p:spPr bwMode="auto">
          <a:xfrm>
            <a:off x="3234612" y="1721686"/>
            <a:ext cx="4457700" cy="4154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2100" b="1" i="1" dirty="0">
                <a:solidFill>
                  <a:srgbClr val="FFFF00"/>
                </a:solidFill>
                <a:latin typeface="Arial" panose="020B0604020202020204" pitchFamily="34" charset="0"/>
              </a:rPr>
              <a:t>Core Competency</a:t>
            </a:r>
          </a:p>
        </p:txBody>
      </p:sp>
      <p:grpSp>
        <p:nvGrpSpPr>
          <p:cNvPr id="28685" name="Group 13"/>
          <p:cNvGrpSpPr>
            <a:grpSpLocks/>
          </p:cNvGrpSpPr>
          <p:nvPr/>
        </p:nvGrpSpPr>
        <p:grpSpPr bwMode="auto">
          <a:xfrm>
            <a:off x="4029075" y="4514850"/>
            <a:ext cx="3143250" cy="1028700"/>
            <a:chOff x="2424" y="3072"/>
            <a:chExt cx="2640" cy="864"/>
          </a:xfrm>
        </p:grpSpPr>
        <p:sp>
          <p:nvSpPr>
            <p:cNvPr id="28690" name="Oval 14"/>
            <p:cNvSpPr>
              <a:spLocks noChangeArrowheads="1"/>
            </p:cNvSpPr>
            <p:nvPr/>
          </p:nvSpPr>
          <p:spPr bwMode="auto">
            <a:xfrm>
              <a:off x="2424" y="3072"/>
              <a:ext cx="2640" cy="864"/>
            </a:xfrm>
            <a:prstGeom prst="ellipse">
              <a:avLst/>
            </a:prstGeom>
            <a:solidFill>
              <a:srgbClr val="113975"/>
            </a:solidFill>
            <a:ln w="9525">
              <a:solidFill>
                <a:srgbClr val="113975"/>
              </a:solidFill>
              <a:round/>
              <a:headEnd/>
              <a:tailEnd/>
            </a:ln>
            <a:effectLst>
              <a:outerShdw dist="35921" dir="2700000" algn="ctr" rotWithShape="0">
                <a:schemeClr val="bg2"/>
              </a:outerShdw>
            </a:effec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GB" altLang="en-US" sz="1800"/>
            </a:p>
          </p:txBody>
        </p:sp>
        <p:sp>
          <p:nvSpPr>
            <p:cNvPr id="28691" name="Text Box 15"/>
            <p:cNvSpPr txBox="1">
              <a:spLocks noChangeArrowheads="1"/>
            </p:cNvSpPr>
            <p:nvPr/>
          </p:nvSpPr>
          <p:spPr bwMode="auto">
            <a:xfrm>
              <a:off x="2976" y="3360"/>
              <a:ext cx="1536" cy="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b="1">
                  <a:solidFill>
                    <a:srgbClr val="E6D428"/>
                  </a:solidFill>
                  <a:latin typeface="Arial" panose="020B0604020202020204" pitchFamily="34" charset="0"/>
                </a:rPr>
                <a:t>Customization</a:t>
              </a:r>
            </a:p>
          </p:txBody>
        </p:sp>
      </p:grpSp>
      <p:sp>
        <p:nvSpPr>
          <p:cNvPr id="28686" name="Text Box 16"/>
          <p:cNvSpPr txBox="1">
            <a:spLocks noChangeArrowheads="1"/>
          </p:cNvSpPr>
          <p:nvPr/>
        </p:nvSpPr>
        <p:spPr bwMode="auto">
          <a:xfrm>
            <a:off x="6115050" y="3314700"/>
            <a:ext cx="1771650" cy="369332"/>
          </a:xfrm>
          <a:prstGeom prst="rect">
            <a:avLst/>
          </a:prstGeom>
          <a:solidFill>
            <a:srgbClr val="FFC000"/>
          </a:solidFill>
          <a:ln>
            <a:noFill/>
          </a:ln>
          <a:effectLst>
            <a:outerShdw dist="35921" dir="2700000" algn="ctr" rotWithShape="0">
              <a:srgbClr val="113975"/>
            </a:outerShdw>
          </a:effectLs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solidFill>
                  <a:schemeClr val="bg1"/>
                </a:solidFill>
                <a:latin typeface="+mn-lt"/>
              </a:rPr>
              <a:t>Differentiation</a:t>
            </a:r>
          </a:p>
        </p:txBody>
      </p:sp>
      <p:sp>
        <p:nvSpPr>
          <p:cNvPr id="28687" name="Text Box 17"/>
          <p:cNvSpPr txBox="1">
            <a:spLocks noChangeArrowheads="1"/>
          </p:cNvSpPr>
          <p:nvPr/>
        </p:nvSpPr>
        <p:spPr bwMode="auto">
          <a:xfrm>
            <a:off x="4686300" y="3292079"/>
            <a:ext cx="1485900" cy="369332"/>
          </a:xfrm>
          <a:prstGeom prst="rect">
            <a:avLst/>
          </a:prstGeom>
          <a:solidFill>
            <a:srgbClr val="FFC000"/>
          </a:solidFill>
          <a:ln>
            <a:noFill/>
          </a:ln>
          <a:effectLst>
            <a:outerShdw dist="35921" dir="2700000" algn="ctr" rotWithShape="0">
              <a:srgbClr val="113975"/>
            </a:outerShdw>
          </a:effectLst>
          <a:extLst/>
        </p:spPr>
        <p:txBody>
          <a:bodyPr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a:solidFill>
                  <a:schemeClr val="bg1"/>
                </a:solidFill>
                <a:latin typeface="+mn-lt"/>
              </a:rPr>
              <a:t>Coordination</a:t>
            </a:r>
          </a:p>
        </p:txBody>
      </p:sp>
      <p:sp>
        <p:nvSpPr>
          <p:cNvPr id="28688" name="Text Box 18"/>
          <p:cNvSpPr txBox="1">
            <a:spLocks noChangeArrowheads="1"/>
          </p:cNvSpPr>
          <p:nvPr/>
        </p:nvSpPr>
        <p:spPr bwMode="auto">
          <a:xfrm>
            <a:off x="3295111" y="3124417"/>
            <a:ext cx="1337387" cy="784830"/>
          </a:xfrm>
          <a:prstGeom prst="rect">
            <a:avLst/>
          </a:prstGeom>
          <a:solidFill>
            <a:srgbClr val="FFC000"/>
          </a:solidFill>
          <a:ln>
            <a:noFill/>
          </a:ln>
          <a:effectLst>
            <a:outerShdw dist="35921" dir="2700000" algn="ctr" rotWithShape="0">
              <a:srgbClr val="113975"/>
            </a:outerShdw>
          </a:effectLst>
          <a:extLst/>
        </p:spPr>
        <p:txBody>
          <a:bodyPr wrap="square" lIns="0" r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spcBef>
                <a:spcPct val="50000"/>
              </a:spcBef>
            </a:pPr>
            <a:r>
              <a:rPr lang="en-US" altLang="en-US" sz="1800" dirty="0">
                <a:solidFill>
                  <a:schemeClr val="bg1"/>
                </a:solidFill>
                <a:latin typeface="+mn-lt"/>
              </a:rPr>
              <a:t>Low-Cost</a:t>
            </a:r>
          </a:p>
          <a:p>
            <a:pPr algn="ctr">
              <a:spcBef>
                <a:spcPct val="50000"/>
              </a:spcBef>
            </a:pPr>
            <a:r>
              <a:rPr lang="en-US" altLang="en-US" sz="1800" dirty="0">
                <a:solidFill>
                  <a:schemeClr val="bg1"/>
                </a:solidFill>
                <a:latin typeface="+mn-lt"/>
              </a:rPr>
              <a:t>Leader</a:t>
            </a:r>
          </a:p>
        </p:txBody>
      </p:sp>
      <p:sp>
        <p:nvSpPr>
          <p:cNvPr id="28689" name="Rectangle 19"/>
          <p:cNvSpPr>
            <a:spLocks noGrp="1" noChangeArrowheads="1"/>
          </p:cNvSpPr>
          <p:nvPr>
            <p:ph type="title" idx="4294967295"/>
          </p:nvPr>
        </p:nvSpPr>
        <p:spPr>
          <a:xfrm>
            <a:off x="1252635" y="340757"/>
            <a:ext cx="6400800" cy="514350"/>
          </a:xfrm>
        </p:spPr>
        <p:txBody>
          <a:bodyPr>
            <a:normAutofit fontScale="90000"/>
          </a:bodyPr>
          <a:lstStyle/>
          <a:p>
            <a:pPr eaLnBrk="1" hangingPunct="1"/>
            <a:r>
              <a:rPr lang="en-US" altLang="en-US" dirty="0" smtClean="0">
                <a:solidFill>
                  <a:schemeClr val="bg1"/>
                </a:solidFill>
              </a:rPr>
              <a:t>Overall Strategic Orientation</a:t>
            </a:r>
          </a:p>
        </p:txBody>
      </p:sp>
    </p:spTree>
    <p:extLst>
      <p:ext uri="{BB962C8B-B14F-4D97-AF65-F5344CB8AC3E}">
        <p14:creationId xmlns:p14="http://schemas.microsoft.com/office/powerpoint/2010/main" val="2039244203"/>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body" idx="1"/>
          </p:nvPr>
        </p:nvSpPr>
        <p:spPr>
          <a:xfrm>
            <a:off x="1647825" y="827743"/>
            <a:ext cx="6191250" cy="85725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rmAutofit/>
          </a:bodyPr>
          <a:lstStyle/>
          <a:p>
            <a:pPr>
              <a:spcBef>
                <a:spcPct val="55000"/>
              </a:spcBef>
              <a:buNone/>
              <a:tabLst>
                <a:tab pos="297656" algn="l"/>
                <a:tab pos="595313" algn="l"/>
              </a:tabLst>
            </a:pPr>
            <a:r>
              <a:rPr lang="en-US" altLang="en-US" sz="4000" dirty="0">
                <a:solidFill>
                  <a:schemeClr val="bg1"/>
                </a:solidFill>
                <a:latin typeface="Arial Black" panose="020B0A04020102020204" pitchFamily="34" charset="0"/>
              </a:rPr>
              <a:t> </a:t>
            </a:r>
            <a:r>
              <a:rPr lang="en-US" altLang="en-US" sz="4000" b="1" dirty="0">
                <a:solidFill>
                  <a:schemeClr val="bg1"/>
                </a:solidFill>
              </a:rPr>
              <a:t>Low-Cost Leader Strategy</a:t>
            </a:r>
          </a:p>
        </p:txBody>
      </p:sp>
      <p:sp>
        <p:nvSpPr>
          <p:cNvPr id="32771" name="Rectangle 3"/>
          <p:cNvSpPr>
            <a:spLocks noChangeArrowheads="1"/>
          </p:cNvSpPr>
          <p:nvPr/>
        </p:nvSpPr>
        <p:spPr bwMode="auto">
          <a:xfrm>
            <a:off x="4743450" y="3314700"/>
            <a:ext cx="1600200" cy="13144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a:t>
            </a:r>
            <a:r>
              <a:rPr lang="en-US" altLang="en-US" sz="1800" b="1" dirty="0" smtClean="0"/>
              <a:t>£6</a:t>
            </a:r>
            <a:endParaRPr lang="en-US" altLang="en-US" sz="1800" b="1" dirty="0"/>
          </a:p>
        </p:txBody>
      </p:sp>
      <p:sp>
        <p:nvSpPr>
          <p:cNvPr id="32772" name="Rectangle 4"/>
          <p:cNvSpPr>
            <a:spLocks noChangeArrowheads="1"/>
          </p:cNvSpPr>
          <p:nvPr/>
        </p:nvSpPr>
        <p:spPr bwMode="auto">
          <a:xfrm>
            <a:off x="4743450" y="4629150"/>
            <a:ext cx="1600200" cy="3429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a:t>
            </a:r>
            <a:r>
              <a:rPr lang="en-US" altLang="en-US" sz="1800" b="1" dirty="0" smtClean="0"/>
              <a:t>£2</a:t>
            </a:r>
            <a:endParaRPr lang="en-US" altLang="en-US" sz="1800" dirty="0"/>
          </a:p>
        </p:txBody>
      </p:sp>
      <p:sp>
        <p:nvSpPr>
          <p:cNvPr id="32773" name="Rectangle 5"/>
          <p:cNvSpPr>
            <a:spLocks noChangeArrowheads="1"/>
          </p:cNvSpPr>
          <p:nvPr/>
        </p:nvSpPr>
        <p:spPr bwMode="auto">
          <a:xfrm>
            <a:off x="2743200" y="3143250"/>
            <a:ext cx="1600200" cy="10287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a:t>
            </a:r>
            <a:r>
              <a:rPr lang="en-US" altLang="en-US" sz="1800" b="1" dirty="0" smtClean="0"/>
              <a:t>£5</a:t>
            </a:r>
            <a:endParaRPr lang="en-US" altLang="en-US" sz="1800" dirty="0"/>
          </a:p>
        </p:txBody>
      </p:sp>
      <p:sp>
        <p:nvSpPr>
          <p:cNvPr id="32774" name="Rectangle 6"/>
          <p:cNvSpPr>
            <a:spLocks noChangeArrowheads="1"/>
          </p:cNvSpPr>
          <p:nvPr/>
        </p:nvSpPr>
        <p:spPr bwMode="auto">
          <a:xfrm>
            <a:off x="2743200" y="4171950"/>
            <a:ext cx="1600200" cy="8001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a:t>
            </a:r>
            <a:r>
              <a:rPr lang="en-US" altLang="en-US" sz="1800" b="1" dirty="0" smtClean="0"/>
              <a:t>£5</a:t>
            </a:r>
            <a:endParaRPr lang="en-US" altLang="en-US" sz="1800" dirty="0"/>
          </a:p>
        </p:txBody>
      </p:sp>
      <p:sp>
        <p:nvSpPr>
          <p:cNvPr id="32775" name="Text Box 7"/>
          <p:cNvSpPr txBox="1">
            <a:spLocks noChangeArrowheads="1"/>
          </p:cNvSpPr>
          <p:nvPr/>
        </p:nvSpPr>
        <p:spPr bwMode="auto">
          <a:xfrm>
            <a:off x="2821949" y="5060158"/>
            <a:ext cx="138198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a:solidFill>
                  <a:srgbClr val="FFFF00"/>
                </a:solidFill>
              </a:rPr>
              <a:t>INDUSTRY</a:t>
            </a:r>
          </a:p>
          <a:p>
            <a:pPr algn="ctr"/>
            <a:r>
              <a:rPr lang="en-US" altLang="en-US" sz="1800" b="1">
                <a:solidFill>
                  <a:srgbClr val="FFFF00"/>
                </a:solidFill>
              </a:rPr>
              <a:t>AVERAGE</a:t>
            </a:r>
            <a:endParaRPr lang="en-US" altLang="en-US" sz="1800">
              <a:solidFill>
                <a:srgbClr val="FFFF00"/>
              </a:solidFill>
            </a:endParaRPr>
          </a:p>
        </p:txBody>
      </p:sp>
      <p:sp>
        <p:nvSpPr>
          <p:cNvPr id="32776" name="Text Box 8"/>
          <p:cNvSpPr txBox="1">
            <a:spLocks noChangeArrowheads="1"/>
          </p:cNvSpPr>
          <p:nvPr/>
        </p:nvSpPr>
        <p:spPr bwMode="auto">
          <a:xfrm>
            <a:off x="4745662" y="5086351"/>
            <a:ext cx="168507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a:solidFill>
                  <a:srgbClr val="FFFF00"/>
                </a:solidFill>
              </a:rPr>
              <a:t>COST</a:t>
            </a:r>
          </a:p>
          <a:p>
            <a:pPr algn="ctr"/>
            <a:r>
              <a:rPr lang="en-US" altLang="en-US" sz="1800" b="1">
                <a:solidFill>
                  <a:srgbClr val="FFFF00"/>
                </a:solidFill>
              </a:rPr>
              <a:t>LEADERSHIP</a:t>
            </a:r>
            <a:endParaRPr lang="en-US" altLang="en-US" sz="1800">
              <a:solidFill>
                <a:srgbClr val="FFFF00"/>
              </a:solidFill>
            </a:endParaRPr>
          </a:p>
        </p:txBody>
      </p:sp>
      <p:sp>
        <p:nvSpPr>
          <p:cNvPr id="32777" name="Text Box 9"/>
          <p:cNvSpPr txBox="1">
            <a:spLocks noChangeArrowheads="1"/>
          </p:cNvSpPr>
          <p:nvPr/>
        </p:nvSpPr>
        <p:spPr bwMode="auto">
          <a:xfrm>
            <a:off x="2819401" y="2774156"/>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a:t>
            </a:r>
            <a:r>
              <a:rPr lang="en-US" altLang="en-US" sz="1800" b="1" dirty="0" smtClean="0">
                <a:solidFill>
                  <a:srgbClr val="FFFF00"/>
                </a:solidFill>
              </a:rPr>
              <a:t>£10</a:t>
            </a:r>
            <a:endParaRPr lang="en-US" altLang="en-US" sz="1800" dirty="0">
              <a:solidFill>
                <a:srgbClr val="FFFF00"/>
              </a:solidFill>
            </a:endParaRPr>
          </a:p>
        </p:txBody>
      </p:sp>
      <p:sp>
        <p:nvSpPr>
          <p:cNvPr id="32778" name="Rectangle 10"/>
          <p:cNvSpPr>
            <a:spLocks noChangeArrowheads="1"/>
          </p:cNvSpPr>
          <p:nvPr/>
        </p:nvSpPr>
        <p:spPr bwMode="auto">
          <a:xfrm>
            <a:off x="4933951" y="2914650"/>
            <a:ext cx="138050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a:t>
            </a:r>
            <a:r>
              <a:rPr lang="en-US" altLang="en-US" sz="1800" b="1" dirty="0" smtClean="0">
                <a:solidFill>
                  <a:srgbClr val="FFFF00"/>
                </a:solidFill>
              </a:rPr>
              <a:t>£8</a:t>
            </a:r>
            <a:endParaRPr lang="en-US" altLang="en-US" sz="1800" dirty="0">
              <a:solidFill>
                <a:srgbClr val="FFFF00"/>
              </a:solidFill>
            </a:endParaRPr>
          </a:p>
        </p:txBody>
      </p:sp>
    </p:spTree>
    <p:extLst>
      <p:ext uri="{BB962C8B-B14F-4D97-AF65-F5344CB8AC3E}">
        <p14:creationId xmlns:p14="http://schemas.microsoft.com/office/powerpoint/2010/main" val="3356347252"/>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657350" y="457200"/>
            <a:ext cx="5600700" cy="8001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fontScale="90000"/>
          </a:bodyPr>
          <a:lstStyle/>
          <a:p>
            <a:pPr eaLnBrk="1" hangingPunct="1"/>
            <a:r>
              <a:rPr lang="en-US" altLang="en-US" dirty="0" smtClean="0">
                <a:solidFill>
                  <a:schemeClr val="bg1"/>
                </a:solidFill>
              </a:rPr>
              <a:t>Low-Cost Leader Strategy</a:t>
            </a:r>
          </a:p>
        </p:txBody>
      </p:sp>
      <p:sp>
        <p:nvSpPr>
          <p:cNvPr id="34819" name="Rectangle 3"/>
          <p:cNvSpPr>
            <a:spLocks noGrp="1" noChangeArrowheads="1"/>
          </p:cNvSpPr>
          <p:nvPr>
            <p:ph type="body" idx="1"/>
          </p:nvPr>
        </p:nvSpPr>
        <p:spPr>
          <a:xfrm>
            <a:off x="304800" y="1676400"/>
            <a:ext cx="8610600" cy="44958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buFontTx/>
              <a:buNone/>
            </a:pPr>
            <a:r>
              <a:rPr lang="en-US" altLang="en-US" sz="3000" dirty="0">
                <a:solidFill>
                  <a:schemeClr val="bg1"/>
                </a:solidFill>
              </a:rPr>
              <a:t>Actions are integrated and designed to produce or deliver goods or services at the lowest cost, relative to that of competitors, with features that are acceptable to customers.</a:t>
            </a:r>
          </a:p>
          <a:p>
            <a:pPr eaLnBrk="1" hangingPunct="1">
              <a:lnSpc>
                <a:spcPct val="90000"/>
              </a:lnSpc>
              <a:buFontTx/>
              <a:buNone/>
            </a:pPr>
            <a:r>
              <a:rPr lang="en-US" altLang="en-US" sz="3000" dirty="0">
                <a:solidFill>
                  <a:schemeClr val="bg1"/>
                </a:solidFill>
              </a:rPr>
              <a:t>Firms seeking competitive advantage through this business-level strategy often sell no-frills, standardized goods and services to the industries typical customers</a:t>
            </a:r>
          </a:p>
          <a:p>
            <a:pPr eaLnBrk="1" hangingPunct="1">
              <a:lnSpc>
                <a:spcPct val="90000"/>
              </a:lnSpc>
              <a:buFontTx/>
              <a:buNone/>
            </a:pPr>
            <a:r>
              <a:rPr lang="en-US" altLang="en-US" sz="3000" dirty="0">
                <a:solidFill>
                  <a:schemeClr val="bg1"/>
                </a:solidFill>
              </a:rPr>
              <a:t>Successful implementation requires a consistent focus on driving costs lower, relative to competitors’ costs.</a:t>
            </a:r>
          </a:p>
        </p:txBody>
      </p:sp>
    </p:spTree>
    <p:extLst>
      <p:ext uri="{BB962C8B-B14F-4D97-AF65-F5344CB8AC3E}">
        <p14:creationId xmlns:p14="http://schemas.microsoft.com/office/powerpoint/2010/main" val="1506707865"/>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Box 1"/>
          <p:cNvSpPr txBox="1">
            <a:spLocks noChangeArrowheads="1"/>
          </p:cNvSpPr>
          <p:nvPr/>
        </p:nvSpPr>
        <p:spPr bwMode="auto">
          <a:xfrm>
            <a:off x="1600200" y="304800"/>
            <a:ext cx="6477000" cy="55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eaLnBrk="1" hangingPunct="1"/>
            <a:r>
              <a:rPr lang="en-GB" altLang="en-US" sz="3000" dirty="0">
                <a:solidFill>
                  <a:schemeClr val="bg1"/>
                </a:solidFill>
                <a:latin typeface="Arial" panose="020B0604020202020204" pitchFamily="34" charset="0"/>
                <a:cs typeface="Arial" panose="020B0604020202020204" pitchFamily="34" charset="0"/>
              </a:rPr>
              <a:t>Value Chain Analysis</a:t>
            </a:r>
            <a:endParaRPr lang="en-US" altLang="en-US" sz="3000"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533400" y="1371600"/>
            <a:ext cx="8458200" cy="5170646"/>
          </a:xfrm>
          <a:prstGeom prst="rect">
            <a:avLst/>
          </a:prstGeom>
          <a:noFill/>
        </p:spPr>
        <p:txBody>
          <a:bodyPr>
            <a:spAutoFit/>
          </a:bodyPr>
          <a:lstStyle/>
          <a:p>
            <a:pPr>
              <a:defRPr/>
            </a:pPr>
            <a:r>
              <a:rPr lang="en-GB" sz="3000" dirty="0">
                <a:solidFill>
                  <a:schemeClr val="bg1"/>
                </a:solidFill>
              </a:rPr>
              <a:t>How do values within an organisation create value for customers?</a:t>
            </a:r>
          </a:p>
          <a:p>
            <a:pP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Business activities are divided into separate sets of activities that provide value for a business.</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The business can identify its internal capabilities by examining each of these activities.</a:t>
            </a:r>
          </a:p>
          <a:p>
            <a:pPr marL="457200" indent="-457200">
              <a:buFont typeface="Arial" pitchFamily="34" charset="0"/>
              <a:buChar char="•"/>
              <a:defRPr/>
            </a:pPr>
            <a:endParaRPr lang="en-GB" sz="3000" dirty="0">
              <a:solidFill>
                <a:schemeClr val="bg1"/>
              </a:solidFill>
            </a:endParaRPr>
          </a:p>
          <a:p>
            <a:pPr marL="457200" indent="-457200">
              <a:buFont typeface="Arial" pitchFamily="34" charset="0"/>
              <a:buChar char="•"/>
              <a:defRPr/>
            </a:pPr>
            <a:r>
              <a:rPr lang="en-GB" sz="3000" dirty="0">
                <a:solidFill>
                  <a:schemeClr val="bg1"/>
                </a:solidFill>
              </a:rPr>
              <a:t>Each value added activity is considered to be a source of competitive advantage.</a:t>
            </a:r>
            <a:endParaRPr lang="en-US" sz="3000" dirty="0">
              <a:solidFill>
                <a:schemeClr val="bg1"/>
              </a:solidFill>
            </a:endParaRPr>
          </a:p>
        </p:txBody>
      </p:sp>
    </p:spTree>
    <p:extLst>
      <p:ext uri="{BB962C8B-B14F-4D97-AF65-F5344CB8AC3E}">
        <p14:creationId xmlns:p14="http://schemas.microsoft.com/office/powerpoint/2010/main" val="1762057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80534" y="277931"/>
            <a:ext cx="9143999" cy="62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b"/>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4000" b="1" dirty="0">
                <a:solidFill>
                  <a:schemeClr val="bg1"/>
                </a:solidFill>
                <a:latin typeface="Garamond BookCondensed" pitchFamily="18" charset="0"/>
              </a:rPr>
              <a:t>The Value Chain for a Low Cost Strategy</a:t>
            </a:r>
          </a:p>
        </p:txBody>
      </p:sp>
      <p:grpSp>
        <p:nvGrpSpPr>
          <p:cNvPr id="38915" name="Group 3"/>
          <p:cNvGrpSpPr>
            <a:grpSpLocks/>
          </p:cNvGrpSpPr>
          <p:nvPr/>
        </p:nvGrpSpPr>
        <p:grpSpPr bwMode="auto">
          <a:xfrm>
            <a:off x="685800" y="1524000"/>
            <a:ext cx="8001001" cy="5030390"/>
            <a:chOff x="134" y="687"/>
            <a:chExt cx="5626" cy="3560"/>
          </a:xfrm>
        </p:grpSpPr>
        <p:sp>
          <p:nvSpPr>
            <p:cNvPr id="38916" name="AutoShape 4"/>
            <p:cNvSpPr>
              <a:spLocks noChangeArrowheads="1"/>
            </p:cNvSpPr>
            <p:nvPr/>
          </p:nvSpPr>
          <p:spPr bwMode="auto">
            <a:xfrm>
              <a:off x="155" y="695"/>
              <a:ext cx="5605" cy="3552"/>
            </a:xfrm>
            <a:prstGeom prst="homePlate">
              <a:avLst>
                <a:gd name="adj" fmla="val 39077"/>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275" b="1">
                <a:solidFill>
                  <a:schemeClr val="tx2"/>
                </a:solidFill>
                <a:latin typeface="Arial" panose="020B0604020202020204" pitchFamily="34" charset="0"/>
              </a:endParaRPr>
            </a:p>
          </p:txBody>
        </p:sp>
        <p:sp>
          <p:nvSpPr>
            <p:cNvPr id="38917" name="Line 5"/>
            <p:cNvSpPr>
              <a:spLocks noChangeShapeType="1"/>
            </p:cNvSpPr>
            <p:nvPr/>
          </p:nvSpPr>
          <p:spPr bwMode="auto">
            <a:xfrm flipH="1" flipV="1">
              <a:off x="144" y="2375"/>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8" name="Line 6"/>
            <p:cNvSpPr>
              <a:spLocks noChangeShapeType="1"/>
            </p:cNvSpPr>
            <p:nvPr/>
          </p:nvSpPr>
          <p:spPr bwMode="auto">
            <a:xfrm>
              <a:off x="155" y="1943"/>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19" name="Line 7"/>
            <p:cNvSpPr>
              <a:spLocks noChangeShapeType="1"/>
            </p:cNvSpPr>
            <p:nvPr/>
          </p:nvSpPr>
          <p:spPr bwMode="auto">
            <a:xfrm flipH="1">
              <a:off x="144" y="1463"/>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0" name="Line 8"/>
            <p:cNvSpPr>
              <a:spLocks noChangeShapeType="1"/>
            </p:cNvSpPr>
            <p:nvPr/>
          </p:nvSpPr>
          <p:spPr bwMode="auto">
            <a:xfrm rot="1694" flipH="1">
              <a:off x="143" y="1077"/>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1" name="Line 9"/>
            <p:cNvSpPr>
              <a:spLocks noChangeShapeType="1"/>
            </p:cNvSpPr>
            <p:nvPr/>
          </p:nvSpPr>
          <p:spPr bwMode="auto">
            <a:xfrm>
              <a:off x="863" y="2395"/>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2" name="Line 10"/>
            <p:cNvSpPr>
              <a:spLocks noChangeShapeType="1"/>
            </p:cNvSpPr>
            <p:nvPr/>
          </p:nvSpPr>
          <p:spPr bwMode="auto">
            <a:xfrm>
              <a:off x="3936" y="695"/>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3" name="Line 11"/>
            <p:cNvSpPr>
              <a:spLocks noChangeShapeType="1"/>
            </p:cNvSpPr>
            <p:nvPr/>
          </p:nvSpPr>
          <p:spPr bwMode="auto">
            <a:xfrm flipH="1">
              <a:off x="3963" y="2372"/>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4" name="Line 12"/>
            <p:cNvSpPr>
              <a:spLocks noChangeShapeType="1"/>
            </p:cNvSpPr>
            <p:nvPr/>
          </p:nvSpPr>
          <p:spPr bwMode="auto">
            <a:xfrm>
              <a:off x="187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5" name="Line 13"/>
            <p:cNvSpPr>
              <a:spLocks noChangeShapeType="1"/>
            </p:cNvSpPr>
            <p:nvPr/>
          </p:nvSpPr>
          <p:spPr bwMode="auto">
            <a:xfrm>
              <a:off x="2832" y="2372"/>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6" name="Line 14"/>
            <p:cNvSpPr>
              <a:spLocks noChangeShapeType="1"/>
            </p:cNvSpPr>
            <p:nvPr/>
          </p:nvSpPr>
          <p:spPr bwMode="auto">
            <a:xfrm flipH="1">
              <a:off x="3792" y="2375"/>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27" name="Text Box 15"/>
            <p:cNvSpPr txBox="1">
              <a:spLocks noChangeArrowheads="1"/>
            </p:cNvSpPr>
            <p:nvPr/>
          </p:nvSpPr>
          <p:spPr bwMode="auto">
            <a:xfrm>
              <a:off x="192" y="687"/>
              <a:ext cx="4283"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Firm Infrastructure </a:t>
              </a:r>
              <a:r>
                <a:rPr lang="en-US" altLang="en-US" sz="1275">
                  <a:latin typeface="Arial" panose="020B0604020202020204" pitchFamily="34" charset="0"/>
                </a:rPr>
                <a:t>– cost-effective management information </a:t>
              </a:r>
            </a:p>
            <a:p>
              <a:r>
                <a:rPr lang="en-US" altLang="en-US" sz="1275">
                  <a:latin typeface="Arial" panose="020B0604020202020204" pitchFamily="34" charset="0"/>
                </a:rPr>
                <a:t>systems (MIS), few managerial layers, simplified planning practices.</a:t>
              </a:r>
            </a:p>
          </p:txBody>
        </p:sp>
        <p:sp>
          <p:nvSpPr>
            <p:cNvPr id="38928" name="Text Box 16"/>
            <p:cNvSpPr txBox="1">
              <a:spLocks noChangeArrowheads="1"/>
            </p:cNvSpPr>
            <p:nvPr/>
          </p:nvSpPr>
          <p:spPr bwMode="auto">
            <a:xfrm>
              <a:off x="164" y="1059"/>
              <a:ext cx="4267"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Human Resources: </a:t>
              </a:r>
              <a:r>
                <a:rPr lang="en-US" altLang="en-US" sz="1275">
                  <a:solidFill>
                    <a:schemeClr val="tx2"/>
                  </a:solidFill>
                  <a:latin typeface="Arial" panose="020B0604020202020204" pitchFamily="34" charset="0"/>
                </a:rPr>
                <a:t> </a:t>
              </a:r>
              <a:r>
                <a:rPr lang="en-US" altLang="en-US" sz="1275">
                  <a:latin typeface="Arial" panose="020B0604020202020204" pitchFamily="34" charset="0"/>
                </a:rPr>
                <a:t>consistent policies to reduce turnover, </a:t>
              </a:r>
            </a:p>
            <a:p>
              <a:r>
                <a:rPr lang="en-US" altLang="en-US" sz="1275">
                  <a:latin typeface="Arial" panose="020B0604020202020204" pitchFamily="34" charset="0"/>
                </a:rPr>
                <a:t>intense focus on training employees to be efficient and multi-skilled.</a:t>
              </a:r>
              <a:endParaRPr lang="en-US" altLang="en-US" sz="1275" b="1">
                <a:latin typeface="Arial" panose="020B0604020202020204" pitchFamily="34" charset="0"/>
              </a:endParaRPr>
            </a:p>
          </p:txBody>
        </p:sp>
        <p:sp>
          <p:nvSpPr>
            <p:cNvPr id="38929" name="Text Box 17"/>
            <p:cNvSpPr txBox="1">
              <a:spLocks noChangeArrowheads="1"/>
            </p:cNvSpPr>
            <p:nvPr/>
          </p:nvSpPr>
          <p:spPr bwMode="auto">
            <a:xfrm>
              <a:off x="192" y="1484"/>
              <a:ext cx="396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Technology: </a:t>
              </a:r>
              <a:r>
                <a:rPr lang="en-US" altLang="en-US" sz="1275">
                  <a:latin typeface="Arial" panose="020B0604020202020204" pitchFamily="34" charset="0"/>
                </a:rPr>
                <a:t>Easy-to-use production technologies,</a:t>
              </a:r>
            </a:p>
            <a:p>
              <a:r>
                <a:rPr lang="en-US" altLang="en-US" sz="1275">
                  <a:latin typeface="Arial" panose="020B0604020202020204" pitchFamily="34" charset="0"/>
                </a:rPr>
                <a:t>investment in technology that improves production efficiencies.</a:t>
              </a:r>
              <a:endParaRPr lang="en-US" altLang="en-US" sz="1275" b="1">
                <a:latin typeface="Arial" panose="020B0604020202020204" pitchFamily="34" charset="0"/>
              </a:endParaRPr>
            </a:p>
          </p:txBody>
        </p:sp>
        <p:sp>
          <p:nvSpPr>
            <p:cNvPr id="38930" name="Text Box 18"/>
            <p:cNvSpPr txBox="1">
              <a:spLocks noChangeArrowheads="1"/>
            </p:cNvSpPr>
            <p:nvPr/>
          </p:nvSpPr>
          <p:spPr bwMode="auto">
            <a:xfrm>
              <a:off x="184" y="1962"/>
              <a:ext cx="4158" cy="40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Procurement</a:t>
              </a:r>
              <a:r>
                <a:rPr lang="en-US" altLang="en-US" sz="1275" b="1">
                  <a:latin typeface="Arial" panose="020B0604020202020204" pitchFamily="34" charset="0"/>
                </a:rPr>
                <a:t>:  </a:t>
              </a:r>
              <a:r>
                <a:rPr lang="en-US" altLang="en-US" sz="1275">
                  <a:latin typeface="Arial" panose="020B0604020202020204" pitchFamily="34" charset="0"/>
                </a:rPr>
                <a:t>procedures to find the lowest cost inputs, frequent</a:t>
              </a:r>
            </a:p>
            <a:p>
              <a:r>
                <a:rPr lang="en-US" altLang="en-US" sz="1275">
                  <a:latin typeface="Arial" panose="020B0604020202020204" pitchFamily="34" charset="0"/>
                </a:rPr>
                <a:t>evaluation of suppliers’ performances.</a:t>
              </a:r>
              <a:endParaRPr lang="en-US" altLang="en-US" sz="1275" b="1">
                <a:latin typeface="Arial" panose="020B0604020202020204" pitchFamily="34" charset="0"/>
              </a:endParaRPr>
            </a:p>
          </p:txBody>
        </p:sp>
        <p:sp>
          <p:nvSpPr>
            <p:cNvPr id="38931" name="Text Box 19"/>
            <p:cNvSpPr txBox="1">
              <a:spLocks noChangeArrowheads="1"/>
            </p:cNvSpPr>
            <p:nvPr/>
          </p:nvSpPr>
          <p:spPr bwMode="auto">
            <a:xfrm>
              <a:off x="134" y="2392"/>
              <a:ext cx="826"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Inbound</a:t>
              </a:r>
            </a:p>
            <a:p>
              <a:r>
                <a:rPr lang="en-US" altLang="en-US" sz="1275" b="1">
                  <a:solidFill>
                    <a:schemeClr val="tx2"/>
                  </a:solidFill>
                  <a:latin typeface="Arial" panose="020B0604020202020204" pitchFamily="34" charset="0"/>
                </a:rPr>
                <a:t>Logistics</a:t>
              </a:r>
            </a:p>
            <a:p>
              <a:r>
                <a:rPr lang="en-US" altLang="en-US" sz="1275">
                  <a:latin typeface="Arial" panose="020B0604020202020204" pitchFamily="34" charset="0"/>
                </a:rPr>
                <a:t>Efficient systems </a:t>
              </a:r>
            </a:p>
            <a:p>
              <a:r>
                <a:rPr lang="en-US" altLang="en-US" sz="1275">
                  <a:latin typeface="Arial" panose="020B0604020202020204" pitchFamily="34" charset="0"/>
                </a:rPr>
                <a:t>to link supplier products with production processes.</a:t>
              </a:r>
            </a:p>
          </p:txBody>
        </p:sp>
        <p:sp>
          <p:nvSpPr>
            <p:cNvPr id="38932" name="Text Box 20"/>
            <p:cNvSpPr txBox="1">
              <a:spLocks noChangeArrowheads="1"/>
            </p:cNvSpPr>
            <p:nvPr/>
          </p:nvSpPr>
          <p:spPr bwMode="auto">
            <a:xfrm>
              <a:off x="863" y="2430"/>
              <a:ext cx="1062" cy="1396"/>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Operations</a:t>
              </a:r>
            </a:p>
            <a:p>
              <a:r>
                <a:rPr lang="en-US" altLang="en-US" sz="1275">
                  <a:latin typeface="Arial" panose="020B0604020202020204" pitchFamily="34" charset="0"/>
                </a:rPr>
                <a:t>Use of Economies of scale.</a:t>
              </a:r>
            </a:p>
            <a:p>
              <a:endParaRPr lang="en-US" altLang="en-US" sz="1275">
                <a:latin typeface="Arial" panose="020B0604020202020204" pitchFamily="34" charset="0"/>
              </a:endParaRPr>
            </a:p>
            <a:p>
              <a:r>
                <a:rPr lang="en-US" altLang="en-US" sz="1275">
                  <a:latin typeface="Arial" panose="020B0604020202020204" pitchFamily="34" charset="0"/>
                </a:rPr>
                <a:t>Construction of efficient scale facilities.</a:t>
              </a:r>
            </a:p>
          </p:txBody>
        </p:sp>
        <p:sp>
          <p:nvSpPr>
            <p:cNvPr id="38933" name="Text Box 21"/>
            <p:cNvSpPr txBox="1">
              <a:spLocks noChangeArrowheads="1"/>
            </p:cNvSpPr>
            <p:nvPr/>
          </p:nvSpPr>
          <p:spPr bwMode="auto">
            <a:xfrm>
              <a:off x="1866" y="2411"/>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dirty="0">
                  <a:solidFill>
                    <a:schemeClr val="tx2"/>
                  </a:solidFill>
                  <a:latin typeface="Arial" panose="020B0604020202020204" pitchFamily="34" charset="0"/>
                </a:rPr>
                <a:t>Outbound</a:t>
              </a:r>
            </a:p>
            <a:p>
              <a:r>
                <a:rPr lang="en-US" altLang="en-US" sz="1275" b="1" dirty="0">
                  <a:solidFill>
                    <a:schemeClr val="tx2"/>
                  </a:solidFill>
                  <a:latin typeface="Arial" panose="020B0604020202020204" pitchFamily="34" charset="0"/>
                </a:rPr>
                <a:t> Logistics</a:t>
              </a:r>
            </a:p>
            <a:p>
              <a:r>
                <a:rPr lang="en-US" altLang="en-US" sz="1275" dirty="0">
                  <a:latin typeface="Arial" panose="020B0604020202020204" pitchFamily="34" charset="0"/>
                </a:rPr>
                <a:t>Delivery schedule that reduces costs.</a:t>
              </a:r>
            </a:p>
            <a:p>
              <a:endParaRPr lang="en-US" altLang="en-US" sz="1275" dirty="0">
                <a:latin typeface="Arial" panose="020B0604020202020204" pitchFamily="34" charset="0"/>
              </a:endParaRPr>
            </a:p>
            <a:p>
              <a:r>
                <a:rPr lang="en-US" altLang="en-US" sz="1275" dirty="0">
                  <a:latin typeface="Arial" panose="020B0604020202020204" pitchFamily="34" charset="0"/>
                </a:rPr>
                <a:t>Selection of low-cost carriers.</a:t>
              </a:r>
            </a:p>
          </p:txBody>
        </p:sp>
        <p:sp>
          <p:nvSpPr>
            <p:cNvPr id="38934" name="Text Box 22"/>
            <p:cNvSpPr txBox="1">
              <a:spLocks noChangeArrowheads="1"/>
            </p:cNvSpPr>
            <p:nvPr/>
          </p:nvSpPr>
          <p:spPr bwMode="auto">
            <a:xfrm>
              <a:off x="2810" y="2392"/>
              <a:ext cx="1003" cy="1725"/>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Marketing</a:t>
              </a:r>
            </a:p>
            <a:p>
              <a:r>
                <a:rPr lang="en-US" altLang="en-US" sz="1275" b="1">
                  <a:solidFill>
                    <a:schemeClr val="tx2"/>
                  </a:solidFill>
                  <a:latin typeface="Arial" panose="020B0604020202020204" pitchFamily="34" charset="0"/>
                </a:rPr>
                <a:t>&amp; Sales</a:t>
              </a:r>
            </a:p>
            <a:p>
              <a:r>
                <a:rPr lang="en-US" altLang="en-US" sz="1275">
                  <a:latin typeface="Arial" panose="020B0604020202020204" pitchFamily="34" charset="0"/>
                </a:rPr>
                <a:t>Small, highly trained sales force.</a:t>
              </a:r>
            </a:p>
            <a:p>
              <a:endParaRPr lang="en-US" altLang="en-US" sz="1275">
                <a:latin typeface="Arial" panose="020B0604020202020204" pitchFamily="34" charset="0"/>
              </a:endParaRPr>
            </a:p>
            <a:p>
              <a:r>
                <a:rPr lang="en-US" altLang="en-US" sz="1275">
                  <a:latin typeface="Arial" panose="020B0604020202020204" pitchFamily="34" charset="0"/>
                </a:rPr>
                <a:t>Products priced to generate sales volume.</a:t>
              </a:r>
            </a:p>
          </p:txBody>
        </p:sp>
        <p:sp>
          <p:nvSpPr>
            <p:cNvPr id="38935" name="Text Box 23"/>
            <p:cNvSpPr txBox="1">
              <a:spLocks noChangeArrowheads="1"/>
            </p:cNvSpPr>
            <p:nvPr/>
          </p:nvSpPr>
          <p:spPr bwMode="auto">
            <a:xfrm>
              <a:off x="3835" y="2391"/>
              <a:ext cx="1078" cy="90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Service</a:t>
              </a:r>
            </a:p>
            <a:p>
              <a:r>
                <a:rPr lang="en-US" altLang="en-US" sz="1275">
                  <a:latin typeface="Arial" panose="020B0604020202020204" pitchFamily="34" charset="0"/>
                </a:rPr>
                <a:t>Efficient quality</a:t>
              </a:r>
            </a:p>
            <a:p>
              <a:r>
                <a:rPr lang="en-US" altLang="en-US" sz="1275">
                  <a:latin typeface="Arial" panose="020B0604020202020204" pitchFamily="34" charset="0"/>
                </a:rPr>
                <a:t>control to </a:t>
              </a:r>
            </a:p>
            <a:p>
              <a:r>
                <a:rPr lang="en-US" altLang="en-US" sz="1275">
                  <a:latin typeface="Arial" panose="020B0604020202020204" pitchFamily="34" charset="0"/>
                </a:rPr>
                <a:t>reduce buyer</a:t>
              </a:r>
            </a:p>
            <a:p>
              <a:r>
                <a:rPr lang="en-US" altLang="en-US" sz="1275">
                  <a:latin typeface="Arial" panose="020B0604020202020204" pitchFamily="34" charset="0"/>
                </a:rPr>
                <a:t>complaints.</a:t>
              </a:r>
            </a:p>
          </p:txBody>
        </p:sp>
        <p:sp>
          <p:nvSpPr>
            <p:cNvPr id="38936" name="Text Box 24"/>
            <p:cNvSpPr txBox="1">
              <a:spLocks noChangeArrowheads="1"/>
            </p:cNvSpPr>
            <p:nvPr/>
          </p:nvSpPr>
          <p:spPr bwMode="auto">
            <a:xfrm rot="3363452">
              <a:off x="4275" y="1249"/>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7" name="Text Box 25"/>
            <p:cNvSpPr txBox="1">
              <a:spLocks noChangeArrowheads="1"/>
            </p:cNvSpPr>
            <p:nvPr/>
          </p:nvSpPr>
          <p:spPr bwMode="auto">
            <a:xfrm rot="18295858">
              <a:off x="4335" y="3353"/>
              <a:ext cx="712" cy="242"/>
            </a:xfrm>
            <a:prstGeom prst="rect">
              <a:avLst/>
            </a:prstGeom>
            <a:solidFill>
              <a:srgbClr val="FFFFCC"/>
            </a:solidFill>
            <a:ln>
              <a:noFill/>
            </a:ln>
            <a:effectLst/>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275" b="1">
                  <a:solidFill>
                    <a:schemeClr val="tx2"/>
                  </a:solidFill>
                  <a:latin typeface="Arial" panose="020B0604020202020204" pitchFamily="34" charset="0"/>
                </a:rPr>
                <a:t>MARGIN</a:t>
              </a:r>
            </a:p>
          </p:txBody>
        </p:sp>
        <p:sp>
          <p:nvSpPr>
            <p:cNvPr id="38938" name="Line 26"/>
            <p:cNvSpPr>
              <a:spLocks noChangeShapeType="1"/>
            </p:cNvSpPr>
            <p:nvPr/>
          </p:nvSpPr>
          <p:spPr bwMode="auto">
            <a:xfrm flipV="1">
              <a:off x="864"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39" name="Line 27"/>
            <p:cNvSpPr>
              <a:spLocks noChangeShapeType="1"/>
            </p:cNvSpPr>
            <p:nvPr/>
          </p:nvSpPr>
          <p:spPr bwMode="auto">
            <a:xfrm flipV="1">
              <a:off x="187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0" name="Line 28"/>
            <p:cNvSpPr>
              <a:spLocks noChangeShapeType="1"/>
            </p:cNvSpPr>
            <p:nvPr/>
          </p:nvSpPr>
          <p:spPr bwMode="auto">
            <a:xfrm flipV="1">
              <a:off x="2833"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38941" name="Line 29"/>
            <p:cNvSpPr>
              <a:spLocks noChangeShapeType="1"/>
            </p:cNvSpPr>
            <p:nvPr/>
          </p:nvSpPr>
          <p:spPr bwMode="auto">
            <a:xfrm flipV="1">
              <a:off x="3792" y="695"/>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Tree>
    <p:extLst>
      <p:ext uri="{BB962C8B-B14F-4D97-AF65-F5344CB8AC3E}">
        <p14:creationId xmlns:p14="http://schemas.microsoft.com/office/powerpoint/2010/main" val="3711239856"/>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1657350" y="304800"/>
            <a:ext cx="5829300" cy="857250"/>
          </a:xfrm>
          <a:noFill/>
        </p:spPr>
        <p:txBody>
          <a:bodyPr vert="horz" lIns="69056" tIns="34529" rIns="69056" bIns="34529" rtlCol="0" anchor="b">
            <a:normAutofit/>
          </a:bodyPr>
          <a:lstStyle/>
          <a:p>
            <a:pPr eaLnBrk="1" hangingPunct="1"/>
            <a:r>
              <a:rPr lang="en-US" altLang="en-US" dirty="0" smtClean="0">
                <a:solidFill>
                  <a:schemeClr val="bg1"/>
                </a:solidFill>
              </a:rPr>
              <a:t>Differentiation</a:t>
            </a:r>
          </a:p>
        </p:txBody>
      </p:sp>
      <p:sp>
        <p:nvSpPr>
          <p:cNvPr id="51203" name="Rectangle 3"/>
          <p:cNvSpPr>
            <a:spLocks noGrp="1" noChangeArrowheads="1"/>
          </p:cNvSpPr>
          <p:nvPr>
            <p:ph type="body" idx="1"/>
          </p:nvPr>
        </p:nvSpPr>
        <p:spPr>
          <a:xfrm>
            <a:off x="609600" y="1371600"/>
            <a:ext cx="8001000" cy="4953000"/>
          </a:xfrm>
          <a:noFill/>
        </p:spPr>
        <p:txBody>
          <a:bodyPr vert="horz" lIns="69056" tIns="34529" rIns="69056" bIns="34529" rtlCol="0">
            <a:normAutofit/>
          </a:bodyPr>
          <a:lstStyle/>
          <a:p>
            <a:pPr eaLnBrk="1" hangingPunct="1">
              <a:lnSpc>
                <a:spcPct val="90000"/>
              </a:lnSpc>
            </a:pPr>
            <a:r>
              <a:rPr lang="en-US" altLang="en-US" dirty="0">
                <a:solidFill>
                  <a:schemeClr val="bg1"/>
                </a:solidFill>
              </a:rPr>
              <a:t>Organization attempts to create a product that is perceived by customers as unique in some important way</a:t>
            </a:r>
          </a:p>
          <a:p>
            <a:pPr eaLnBrk="1" hangingPunct="1">
              <a:lnSpc>
                <a:spcPct val="90000"/>
              </a:lnSpc>
            </a:pPr>
            <a:r>
              <a:rPr lang="en-US" altLang="en-US" dirty="0">
                <a:solidFill>
                  <a:schemeClr val="bg1"/>
                </a:solidFill>
              </a:rPr>
              <a:t>Emphasis is on strategic positioning</a:t>
            </a:r>
          </a:p>
          <a:p>
            <a:pPr eaLnBrk="1" hangingPunct="1">
              <a:lnSpc>
                <a:spcPct val="90000"/>
              </a:lnSpc>
            </a:pPr>
            <a:r>
              <a:rPr lang="en-US" altLang="en-US" dirty="0">
                <a:solidFill>
                  <a:schemeClr val="bg1"/>
                </a:solidFill>
              </a:rPr>
              <a:t>May be achieved through</a:t>
            </a:r>
          </a:p>
          <a:p>
            <a:pPr lvl="1" eaLnBrk="1" hangingPunct="1">
              <a:lnSpc>
                <a:spcPct val="90000"/>
              </a:lnSpc>
            </a:pPr>
            <a:r>
              <a:rPr lang="en-US" altLang="en-US" dirty="0" smtClean="0">
                <a:solidFill>
                  <a:schemeClr val="bg1"/>
                </a:solidFill>
              </a:rPr>
              <a:t>Superior quality</a:t>
            </a:r>
          </a:p>
          <a:p>
            <a:pPr lvl="1" eaLnBrk="1" hangingPunct="1">
              <a:lnSpc>
                <a:spcPct val="90000"/>
              </a:lnSpc>
            </a:pPr>
            <a:r>
              <a:rPr lang="en-US" altLang="en-US" dirty="0" smtClean="0">
                <a:solidFill>
                  <a:schemeClr val="bg1"/>
                </a:solidFill>
              </a:rPr>
              <a:t>Superior customer responsiveness</a:t>
            </a:r>
          </a:p>
          <a:p>
            <a:pPr lvl="1" eaLnBrk="1" hangingPunct="1">
              <a:lnSpc>
                <a:spcPct val="90000"/>
              </a:lnSpc>
            </a:pPr>
            <a:r>
              <a:rPr lang="en-US" altLang="en-US" dirty="0" smtClean="0">
                <a:solidFill>
                  <a:schemeClr val="bg1"/>
                </a:solidFill>
              </a:rPr>
              <a:t>Superior innovation</a:t>
            </a:r>
          </a:p>
          <a:p>
            <a:pPr eaLnBrk="1" hangingPunct="1">
              <a:lnSpc>
                <a:spcPct val="90000"/>
              </a:lnSpc>
            </a:pPr>
            <a:r>
              <a:rPr lang="en-US" altLang="en-US" dirty="0">
                <a:solidFill>
                  <a:schemeClr val="bg1"/>
                </a:solidFill>
              </a:rPr>
              <a:t>Results in above average returns through premium </a:t>
            </a:r>
            <a:r>
              <a:rPr lang="en-US" altLang="en-US" dirty="0" smtClean="0">
                <a:solidFill>
                  <a:schemeClr val="bg1"/>
                </a:solidFill>
              </a:rPr>
              <a:t>pricing</a:t>
            </a:r>
            <a:endParaRPr lang="en-US" altLang="en-US" sz="2700" dirty="0">
              <a:solidFill>
                <a:schemeClr val="bg1"/>
              </a:solidFill>
            </a:endParaRPr>
          </a:p>
        </p:txBody>
      </p:sp>
    </p:spTree>
    <p:extLst>
      <p:ext uri="{BB962C8B-B14F-4D97-AF65-F5344CB8AC3E}">
        <p14:creationId xmlns:p14="http://schemas.microsoft.com/office/powerpoint/2010/main" val="3357525073"/>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752600" y="379251"/>
            <a:ext cx="5600700" cy="800100"/>
          </a:xfrm>
        </p:spPr>
        <p:txBody>
          <a:bodyPr/>
          <a:lstStyle/>
          <a:p>
            <a:pPr eaLnBrk="1" hangingPunct="1"/>
            <a:r>
              <a:rPr lang="en-US" altLang="en-US" sz="3600" dirty="0">
                <a:solidFill>
                  <a:schemeClr val="bg1"/>
                </a:solidFill>
              </a:rPr>
              <a:t>Differentiation</a:t>
            </a:r>
          </a:p>
        </p:txBody>
      </p:sp>
      <p:sp>
        <p:nvSpPr>
          <p:cNvPr id="53251" name="Rectangle 3"/>
          <p:cNvSpPr>
            <a:spLocks noChangeArrowheads="1"/>
          </p:cNvSpPr>
          <p:nvPr/>
        </p:nvSpPr>
        <p:spPr bwMode="auto">
          <a:xfrm>
            <a:off x="4972050" y="3943350"/>
            <a:ext cx="1600200" cy="108585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a:t>
            </a:r>
            <a:r>
              <a:rPr lang="en-US" altLang="en-US" sz="1800" b="1" dirty="0" smtClean="0"/>
              <a:t>£6</a:t>
            </a:r>
            <a:endParaRPr lang="en-US" altLang="en-US" sz="1800" b="1" dirty="0"/>
          </a:p>
        </p:txBody>
      </p:sp>
      <p:sp>
        <p:nvSpPr>
          <p:cNvPr id="53252" name="Rectangle 4"/>
          <p:cNvSpPr>
            <a:spLocks noChangeArrowheads="1"/>
          </p:cNvSpPr>
          <p:nvPr/>
        </p:nvSpPr>
        <p:spPr bwMode="auto">
          <a:xfrm>
            <a:off x="2571750" y="3200400"/>
            <a:ext cx="1600200" cy="102870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a:t>
            </a:r>
            <a:r>
              <a:rPr lang="en-US" altLang="en-US" sz="1800" b="1" dirty="0" smtClean="0"/>
              <a:t>£5</a:t>
            </a:r>
            <a:endParaRPr lang="en-US" altLang="en-US" sz="1800" dirty="0"/>
          </a:p>
        </p:txBody>
      </p:sp>
      <p:sp>
        <p:nvSpPr>
          <p:cNvPr id="53253" name="Rectangle 5"/>
          <p:cNvSpPr>
            <a:spLocks noChangeArrowheads="1"/>
          </p:cNvSpPr>
          <p:nvPr/>
        </p:nvSpPr>
        <p:spPr bwMode="auto">
          <a:xfrm>
            <a:off x="2571750" y="4229100"/>
            <a:ext cx="1600200" cy="800100"/>
          </a:xfrm>
          <a:prstGeom prst="rect">
            <a:avLst/>
          </a:prstGeom>
          <a:solidFill>
            <a:srgbClr val="FF0066"/>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COST = </a:t>
            </a:r>
            <a:r>
              <a:rPr lang="en-US" altLang="en-US" sz="1800" b="1" dirty="0" smtClean="0"/>
              <a:t>£5</a:t>
            </a:r>
            <a:endParaRPr lang="en-US" altLang="en-US" sz="1800" dirty="0"/>
          </a:p>
        </p:txBody>
      </p:sp>
      <p:sp>
        <p:nvSpPr>
          <p:cNvPr id="53254" name="Text Box 6"/>
          <p:cNvSpPr txBox="1">
            <a:spLocks noChangeArrowheads="1"/>
          </p:cNvSpPr>
          <p:nvPr/>
        </p:nvSpPr>
        <p:spPr bwMode="auto">
          <a:xfrm>
            <a:off x="2688599" y="5060158"/>
            <a:ext cx="138198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solidFill>
                  <a:srgbClr val="FFFF00"/>
                </a:solidFill>
              </a:rPr>
              <a:t>INDUSTRY</a:t>
            </a:r>
          </a:p>
          <a:p>
            <a:pPr algn="ctr"/>
            <a:r>
              <a:rPr lang="en-US" altLang="en-US" sz="1800" b="1" dirty="0">
                <a:solidFill>
                  <a:srgbClr val="FFFF00"/>
                </a:solidFill>
              </a:rPr>
              <a:t>AVERAGE</a:t>
            </a:r>
            <a:endParaRPr lang="en-US" altLang="en-US" sz="1800" dirty="0">
              <a:solidFill>
                <a:srgbClr val="FFFF00"/>
              </a:solidFill>
            </a:endParaRPr>
          </a:p>
        </p:txBody>
      </p:sp>
      <p:sp>
        <p:nvSpPr>
          <p:cNvPr id="53255" name="Text Box 7"/>
          <p:cNvSpPr txBox="1">
            <a:spLocks noChangeArrowheads="1"/>
          </p:cNvSpPr>
          <p:nvPr/>
        </p:nvSpPr>
        <p:spPr bwMode="auto">
          <a:xfrm>
            <a:off x="4743451" y="5143500"/>
            <a:ext cx="234763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a:solidFill>
                  <a:srgbClr val="FFFF00"/>
                </a:solidFill>
              </a:rPr>
              <a:t>DIFFERENTIATION</a:t>
            </a:r>
            <a:endParaRPr lang="en-US" altLang="en-US" sz="1800">
              <a:solidFill>
                <a:srgbClr val="FFFF00"/>
              </a:solidFill>
            </a:endParaRPr>
          </a:p>
        </p:txBody>
      </p:sp>
      <p:sp>
        <p:nvSpPr>
          <p:cNvPr id="53256" name="Text Box 8"/>
          <p:cNvSpPr txBox="1">
            <a:spLocks noChangeArrowheads="1"/>
          </p:cNvSpPr>
          <p:nvPr/>
        </p:nvSpPr>
        <p:spPr bwMode="auto">
          <a:xfrm>
            <a:off x="2686051" y="2774156"/>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a:t>
            </a:r>
            <a:r>
              <a:rPr lang="en-US" altLang="en-US" sz="1800" b="1" dirty="0" smtClean="0">
                <a:solidFill>
                  <a:srgbClr val="FFFF00"/>
                </a:solidFill>
              </a:rPr>
              <a:t>£10</a:t>
            </a:r>
            <a:endParaRPr lang="en-US" altLang="en-US" sz="1800" dirty="0">
              <a:solidFill>
                <a:srgbClr val="FFFF00"/>
              </a:solidFill>
            </a:endParaRPr>
          </a:p>
        </p:txBody>
      </p:sp>
      <p:sp>
        <p:nvSpPr>
          <p:cNvPr id="53257" name="Text Box 9"/>
          <p:cNvSpPr txBox="1">
            <a:spLocks noChangeArrowheads="1"/>
          </p:cNvSpPr>
          <p:nvPr/>
        </p:nvSpPr>
        <p:spPr bwMode="auto">
          <a:xfrm>
            <a:off x="5086351" y="2228850"/>
            <a:ext cx="149592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800" b="1" dirty="0">
                <a:solidFill>
                  <a:srgbClr val="FFFF00"/>
                </a:solidFill>
              </a:rPr>
              <a:t>PRICE = </a:t>
            </a:r>
            <a:r>
              <a:rPr lang="en-US" altLang="en-US" sz="1800" b="1" dirty="0" smtClean="0">
                <a:solidFill>
                  <a:srgbClr val="FFFF00"/>
                </a:solidFill>
              </a:rPr>
              <a:t>£12</a:t>
            </a:r>
            <a:endParaRPr lang="en-US" altLang="en-US" sz="1800" b="1" dirty="0">
              <a:solidFill>
                <a:srgbClr val="FFFF00"/>
              </a:solidFill>
            </a:endParaRPr>
          </a:p>
        </p:txBody>
      </p:sp>
      <p:sp>
        <p:nvSpPr>
          <p:cNvPr id="53258" name="Rectangle 10"/>
          <p:cNvSpPr>
            <a:spLocks noChangeArrowheads="1"/>
          </p:cNvSpPr>
          <p:nvPr/>
        </p:nvSpPr>
        <p:spPr bwMode="auto">
          <a:xfrm>
            <a:off x="4972050" y="2628900"/>
            <a:ext cx="1600200" cy="1314450"/>
          </a:xfrm>
          <a:prstGeom prst="rect">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r>
              <a:rPr lang="en-US" altLang="en-US" sz="1800" b="1" dirty="0"/>
              <a:t>PROFIT = </a:t>
            </a:r>
            <a:r>
              <a:rPr lang="en-US" altLang="en-US" sz="1800" b="1" dirty="0" smtClean="0"/>
              <a:t>£6</a:t>
            </a:r>
            <a:endParaRPr lang="en-US" altLang="en-US" sz="1800" b="1" dirty="0"/>
          </a:p>
        </p:txBody>
      </p:sp>
    </p:spTree>
    <p:extLst>
      <p:ext uri="{BB962C8B-B14F-4D97-AF65-F5344CB8AC3E}">
        <p14:creationId xmlns:p14="http://schemas.microsoft.com/office/powerpoint/2010/main" val="3036274723"/>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577262" y="228600"/>
            <a:ext cx="5600700" cy="8001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smtClean="0">
                <a:solidFill>
                  <a:schemeClr val="bg1"/>
                </a:solidFill>
              </a:rPr>
              <a:t>Differentiation Strategy</a:t>
            </a:r>
          </a:p>
        </p:txBody>
      </p:sp>
      <p:sp>
        <p:nvSpPr>
          <p:cNvPr id="55299" name="Rectangle 3"/>
          <p:cNvSpPr>
            <a:spLocks noGrp="1" noChangeArrowheads="1"/>
          </p:cNvSpPr>
          <p:nvPr>
            <p:ph type="body" idx="1"/>
          </p:nvPr>
        </p:nvSpPr>
        <p:spPr>
          <a:xfrm>
            <a:off x="457200" y="1028700"/>
            <a:ext cx="8462088" cy="57150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sz="2600" dirty="0">
                <a:solidFill>
                  <a:schemeClr val="bg1"/>
                </a:solidFill>
              </a:rPr>
              <a:t>Integrated set of actions is designed to produce or deliver goods or services that customers </a:t>
            </a:r>
            <a:r>
              <a:rPr lang="en-US" altLang="en-US" sz="2600" u="sng" dirty="0">
                <a:solidFill>
                  <a:schemeClr val="bg1"/>
                </a:solidFill>
              </a:rPr>
              <a:t>perceive</a:t>
            </a:r>
            <a:r>
              <a:rPr lang="en-US" altLang="en-US" sz="2600" dirty="0">
                <a:solidFill>
                  <a:schemeClr val="bg1"/>
                </a:solidFill>
              </a:rPr>
              <a:t> as being </a:t>
            </a:r>
            <a:r>
              <a:rPr lang="en-US" altLang="en-US" sz="2600" u="sng" dirty="0">
                <a:solidFill>
                  <a:schemeClr val="bg1"/>
                </a:solidFill>
              </a:rPr>
              <a:t>different</a:t>
            </a:r>
            <a:r>
              <a:rPr lang="en-US" altLang="en-US" sz="2600" dirty="0">
                <a:solidFill>
                  <a:schemeClr val="bg1"/>
                </a:solidFill>
              </a:rPr>
              <a:t> in ways that are </a:t>
            </a:r>
            <a:r>
              <a:rPr lang="en-US" altLang="en-US" sz="2600" u="sng" dirty="0">
                <a:solidFill>
                  <a:schemeClr val="bg1"/>
                </a:solidFill>
              </a:rPr>
              <a:t>important to them</a:t>
            </a:r>
            <a:r>
              <a:rPr lang="en-US" altLang="en-US" sz="2600" dirty="0">
                <a:solidFill>
                  <a:schemeClr val="bg1"/>
                </a:solidFill>
              </a:rPr>
              <a:t>.</a:t>
            </a:r>
          </a:p>
          <a:p>
            <a:pPr eaLnBrk="1" hangingPunct="1">
              <a:lnSpc>
                <a:spcPct val="90000"/>
              </a:lnSpc>
            </a:pPr>
            <a:r>
              <a:rPr lang="en-US" altLang="en-US" sz="2600" dirty="0">
                <a:solidFill>
                  <a:schemeClr val="bg1"/>
                </a:solidFill>
              </a:rPr>
              <a:t>Firms following this business-level strategy rely on unique features of their product or service to drive superior margins to those of their competitors.</a:t>
            </a:r>
          </a:p>
          <a:p>
            <a:pPr eaLnBrk="1" hangingPunct="1">
              <a:lnSpc>
                <a:spcPct val="90000"/>
              </a:lnSpc>
            </a:pPr>
            <a:r>
              <a:rPr lang="en-US" altLang="en-US" sz="2600" dirty="0">
                <a:solidFill>
                  <a:schemeClr val="bg1"/>
                </a:solidFill>
              </a:rPr>
              <a:t>A firm’s product can be differentiated in an almost countless number of ways, such as:</a:t>
            </a:r>
          </a:p>
          <a:p>
            <a:pPr lvl="1" eaLnBrk="1" hangingPunct="1">
              <a:lnSpc>
                <a:spcPct val="90000"/>
              </a:lnSpc>
            </a:pPr>
            <a:r>
              <a:rPr lang="en-US" altLang="en-US" sz="2600" dirty="0">
                <a:solidFill>
                  <a:schemeClr val="bg1"/>
                </a:solidFill>
              </a:rPr>
              <a:t>Unusual features</a:t>
            </a:r>
          </a:p>
          <a:p>
            <a:pPr lvl="1" eaLnBrk="1" hangingPunct="1">
              <a:lnSpc>
                <a:spcPct val="90000"/>
              </a:lnSpc>
            </a:pPr>
            <a:r>
              <a:rPr lang="en-US" altLang="en-US" sz="2600" dirty="0">
                <a:solidFill>
                  <a:schemeClr val="bg1"/>
                </a:solidFill>
              </a:rPr>
              <a:t>Responsive customer service</a:t>
            </a:r>
          </a:p>
          <a:p>
            <a:pPr lvl="1" eaLnBrk="1" hangingPunct="1">
              <a:lnSpc>
                <a:spcPct val="90000"/>
              </a:lnSpc>
            </a:pPr>
            <a:r>
              <a:rPr lang="en-US" altLang="en-US" sz="2600" dirty="0">
                <a:solidFill>
                  <a:schemeClr val="bg1"/>
                </a:solidFill>
              </a:rPr>
              <a:t>Rapid product innovation</a:t>
            </a:r>
          </a:p>
          <a:p>
            <a:pPr lvl="1" eaLnBrk="1" hangingPunct="1">
              <a:lnSpc>
                <a:spcPct val="90000"/>
              </a:lnSpc>
            </a:pPr>
            <a:r>
              <a:rPr lang="en-US" altLang="en-US" sz="2600" dirty="0">
                <a:solidFill>
                  <a:schemeClr val="bg1"/>
                </a:solidFill>
              </a:rPr>
              <a:t>Technological leadership</a:t>
            </a:r>
          </a:p>
          <a:p>
            <a:pPr lvl="1" eaLnBrk="1" hangingPunct="1">
              <a:lnSpc>
                <a:spcPct val="90000"/>
              </a:lnSpc>
            </a:pPr>
            <a:r>
              <a:rPr lang="en-US" altLang="en-US" sz="2600" dirty="0">
                <a:solidFill>
                  <a:schemeClr val="bg1"/>
                </a:solidFill>
              </a:rPr>
              <a:t>Perceived prestige and status</a:t>
            </a:r>
          </a:p>
          <a:p>
            <a:pPr lvl="1" eaLnBrk="1" hangingPunct="1">
              <a:lnSpc>
                <a:spcPct val="90000"/>
              </a:lnSpc>
            </a:pPr>
            <a:r>
              <a:rPr lang="en-US" altLang="en-US" sz="2600" dirty="0">
                <a:solidFill>
                  <a:schemeClr val="bg1"/>
                </a:solidFill>
              </a:rPr>
              <a:t>Different tastes</a:t>
            </a:r>
          </a:p>
          <a:p>
            <a:pPr lvl="1" eaLnBrk="1" hangingPunct="1">
              <a:lnSpc>
                <a:spcPct val="90000"/>
              </a:lnSpc>
            </a:pPr>
            <a:endParaRPr lang="en-US" altLang="en-US" sz="2600" dirty="0">
              <a:solidFill>
                <a:schemeClr val="bg1"/>
              </a:solidFill>
            </a:endParaRPr>
          </a:p>
        </p:txBody>
      </p:sp>
    </p:spTree>
    <p:extLst>
      <p:ext uri="{BB962C8B-B14F-4D97-AF65-F5344CB8AC3E}">
        <p14:creationId xmlns:p14="http://schemas.microsoft.com/office/powerpoint/2010/main" val="3210002974"/>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1329029" y="228600"/>
            <a:ext cx="6638342" cy="800100"/>
          </a:xfrm>
        </p:spPr>
        <p:txBody>
          <a:bodyPr>
            <a:noAutofit/>
          </a:bodyPr>
          <a:lstStyle/>
          <a:p>
            <a:pPr eaLnBrk="1" hangingPunct="1"/>
            <a:r>
              <a:rPr lang="en-US" altLang="en-US" sz="3000" dirty="0">
                <a:solidFill>
                  <a:schemeClr val="bg1"/>
                </a:solidFill>
              </a:rPr>
              <a:t>Characteristics of Differentiated Firms</a:t>
            </a:r>
          </a:p>
        </p:txBody>
      </p:sp>
      <p:sp>
        <p:nvSpPr>
          <p:cNvPr id="57347" name="Rectangle 3"/>
          <p:cNvSpPr>
            <a:spLocks noGrp="1" noChangeArrowheads="1"/>
          </p:cNvSpPr>
          <p:nvPr>
            <p:ph type="body" idx="1"/>
          </p:nvPr>
        </p:nvSpPr>
        <p:spPr>
          <a:xfrm>
            <a:off x="609600" y="1524000"/>
            <a:ext cx="8077200" cy="5105400"/>
          </a:xfrm>
        </p:spPr>
        <p:txBody>
          <a:bodyPr>
            <a:normAutofit/>
          </a:bodyPr>
          <a:lstStyle/>
          <a:p>
            <a:pPr eaLnBrk="1" hangingPunct="1">
              <a:lnSpc>
                <a:spcPct val="90000"/>
              </a:lnSpc>
            </a:pPr>
            <a:r>
              <a:rPr lang="en-US" altLang="en-US" dirty="0" smtClean="0">
                <a:solidFill>
                  <a:schemeClr val="bg1"/>
                </a:solidFill>
              </a:rPr>
              <a:t>Mental focus on the customers’ needs</a:t>
            </a:r>
          </a:p>
          <a:p>
            <a:pPr eaLnBrk="1" hangingPunct="1">
              <a:lnSpc>
                <a:spcPct val="90000"/>
              </a:lnSpc>
            </a:pPr>
            <a:r>
              <a:rPr lang="en-US" altLang="en-US" dirty="0" smtClean="0">
                <a:solidFill>
                  <a:schemeClr val="bg1"/>
                </a:solidFill>
              </a:rPr>
              <a:t>Entrepreneurial business structure, creativity, and innovation prized and encouraged</a:t>
            </a:r>
          </a:p>
          <a:p>
            <a:pPr eaLnBrk="1" hangingPunct="1">
              <a:lnSpc>
                <a:spcPct val="90000"/>
              </a:lnSpc>
            </a:pPr>
            <a:r>
              <a:rPr lang="en-US" altLang="en-US" dirty="0" smtClean="0">
                <a:solidFill>
                  <a:schemeClr val="bg1"/>
                </a:solidFill>
              </a:rPr>
              <a:t>Efforts spent communicating value to customers</a:t>
            </a:r>
          </a:p>
          <a:p>
            <a:pPr eaLnBrk="1" hangingPunct="1">
              <a:lnSpc>
                <a:spcPct val="90000"/>
              </a:lnSpc>
            </a:pPr>
            <a:r>
              <a:rPr lang="en-US" altLang="en-US" dirty="0" smtClean="0">
                <a:solidFill>
                  <a:schemeClr val="bg1"/>
                </a:solidFill>
              </a:rPr>
              <a:t>Efficiency important, but cost secondary to delivering value to the customer</a:t>
            </a:r>
          </a:p>
        </p:txBody>
      </p:sp>
    </p:spTree>
    <p:extLst>
      <p:ext uri="{BB962C8B-B14F-4D97-AF65-F5344CB8AC3E}">
        <p14:creationId xmlns:p14="http://schemas.microsoft.com/office/powerpoint/2010/main" val="18624053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9394" name="Group 2"/>
          <p:cNvGrpSpPr>
            <a:grpSpLocks/>
          </p:cNvGrpSpPr>
          <p:nvPr/>
        </p:nvGrpSpPr>
        <p:grpSpPr bwMode="auto">
          <a:xfrm>
            <a:off x="152400" y="1581150"/>
            <a:ext cx="8382000" cy="5276850"/>
            <a:chOff x="134" y="638"/>
            <a:chExt cx="5626" cy="3747"/>
          </a:xfrm>
        </p:grpSpPr>
        <p:sp>
          <p:nvSpPr>
            <p:cNvPr id="59396" name="AutoShape 3"/>
            <p:cNvSpPr>
              <a:spLocks noChangeArrowheads="1"/>
            </p:cNvSpPr>
            <p:nvPr/>
          </p:nvSpPr>
          <p:spPr bwMode="auto">
            <a:xfrm>
              <a:off x="155" y="654"/>
              <a:ext cx="5605" cy="3552"/>
            </a:xfrm>
            <a:prstGeom prst="homePlate">
              <a:avLst>
                <a:gd name="adj" fmla="val 39450"/>
              </a:avLst>
            </a:prstGeom>
            <a:solidFill>
              <a:srgbClr val="FFFFCC"/>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lgn="ctr"/>
              <a:endParaRPr lang="en-US" altLang="en-US" sz="1500" b="1"/>
            </a:p>
          </p:txBody>
        </p:sp>
        <p:sp>
          <p:nvSpPr>
            <p:cNvPr id="59397" name="Line 4"/>
            <p:cNvSpPr>
              <a:spLocks noChangeShapeType="1"/>
            </p:cNvSpPr>
            <p:nvPr/>
          </p:nvSpPr>
          <p:spPr bwMode="auto">
            <a:xfrm flipH="1" flipV="1">
              <a:off x="144" y="2334"/>
              <a:ext cx="508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8" name="Line 5"/>
            <p:cNvSpPr>
              <a:spLocks noChangeShapeType="1"/>
            </p:cNvSpPr>
            <p:nvPr/>
          </p:nvSpPr>
          <p:spPr bwMode="auto">
            <a:xfrm>
              <a:off x="155" y="1902"/>
              <a:ext cx="4741"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399" name="Line 6"/>
            <p:cNvSpPr>
              <a:spLocks noChangeShapeType="1"/>
            </p:cNvSpPr>
            <p:nvPr/>
          </p:nvSpPr>
          <p:spPr bwMode="auto">
            <a:xfrm flipH="1">
              <a:off x="144" y="1422"/>
              <a:ext cx="4416"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0" name="Line 7"/>
            <p:cNvSpPr>
              <a:spLocks noChangeShapeType="1"/>
            </p:cNvSpPr>
            <p:nvPr/>
          </p:nvSpPr>
          <p:spPr bwMode="auto">
            <a:xfrm rot="1694" flipH="1">
              <a:off x="143" y="1036"/>
              <a:ext cx="4079" cy="1"/>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1" name="Line 8"/>
            <p:cNvSpPr>
              <a:spLocks noChangeShapeType="1"/>
            </p:cNvSpPr>
            <p:nvPr/>
          </p:nvSpPr>
          <p:spPr bwMode="auto">
            <a:xfrm>
              <a:off x="863" y="2354"/>
              <a:ext cx="1" cy="185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2" name="Line 9"/>
            <p:cNvSpPr>
              <a:spLocks noChangeShapeType="1"/>
            </p:cNvSpPr>
            <p:nvPr/>
          </p:nvSpPr>
          <p:spPr bwMode="auto">
            <a:xfrm>
              <a:off x="3936" y="654"/>
              <a:ext cx="1308" cy="1677"/>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3" name="Line 10"/>
            <p:cNvSpPr>
              <a:spLocks noChangeShapeType="1"/>
            </p:cNvSpPr>
            <p:nvPr/>
          </p:nvSpPr>
          <p:spPr bwMode="auto">
            <a:xfrm flipH="1">
              <a:off x="3963" y="2331"/>
              <a:ext cx="1269"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4" name="Line 11"/>
            <p:cNvSpPr>
              <a:spLocks noChangeShapeType="1"/>
            </p:cNvSpPr>
            <p:nvPr/>
          </p:nvSpPr>
          <p:spPr bwMode="auto">
            <a:xfrm>
              <a:off x="187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5" name="Line 12"/>
            <p:cNvSpPr>
              <a:spLocks noChangeShapeType="1"/>
            </p:cNvSpPr>
            <p:nvPr/>
          </p:nvSpPr>
          <p:spPr bwMode="auto">
            <a:xfrm>
              <a:off x="2832" y="2331"/>
              <a:ext cx="0" cy="1875"/>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6" name="Line 13"/>
            <p:cNvSpPr>
              <a:spLocks noChangeShapeType="1"/>
            </p:cNvSpPr>
            <p:nvPr/>
          </p:nvSpPr>
          <p:spPr bwMode="auto">
            <a:xfrm flipH="1">
              <a:off x="3792" y="2334"/>
              <a:ext cx="0" cy="187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07" name="Text Box 14"/>
            <p:cNvSpPr txBox="1">
              <a:spLocks noChangeArrowheads="1"/>
            </p:cNvSpPr>
            <p:nvPr/>
          </p:nvSpPr>
          <p:spPr bwMode="auto">
            <a:xfrm>
              <a:off x="155" y="638"/>
              <a:ext cx="4243"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Firm Infrastructure </a:t>
              </a:r>
              <a:r>
                <a:rPr lang="en-US" altLang="en-US" sz="1350">
                  <a:solidFill>
                    <a:schemeClr val="tx2"/>
                  </a:solidFill>
                  <a:latin typeface="Arial" panose="020B0604020202020204" pitchFamily="34" charset="0"/>
                </a:rPr>
                <a:t>–</a:t>
              </a:r>
              <a:r>
                <a:rPr lang="en-US" altLang="en-US" sz="1350">
                  <a:latin typeface="Arial" panose="020B0604020202020204" pitchFamily="34" charset="0"/>
                </a:rPr>
                <a:t> Highly developed MIS to capture</a:t>
              </a:r>
            </a:p>
            <a:p>
              <a:r>
                <a:rPr lang="en-US" altLang="en-US" sz="1350">
                  <a:latin typeface="Arial" panose="020B0604020202020204" pitchFamily="34" charset="0"/>
                </a:rPr>
                <a:t>customer preferences, firm-wide focus on high-quality products.</a:t>
              </a:r>
            </a:p>
          </p:txBody>
        </p:sp>
        <p:sp>
          <p:nvSpPr>
            <p:cNvPr id="59408" name="Text Box 15"/>
            <p:cNvSpPr txBox="1">
              <a:spLocks noChangeArrowheads="1"/>
            </p:cNvSpPr>
            <p:nvPr/>
          </p:nvSpPr>
          <p:spPr bwMode="auto">
            <a:xfrm>
              <a:off x="179" y="1010"/>
              <a:ext cx="3981"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Human Resources:</a:t>
              </a:r>
              <a:r>
                <a:rPr lang="en-US" altLang="en-US" sz="1350" b="1">
                  <a:latin typeface="Arial" panose="020B0604020202020204" pitchFamily="34" charset="0"/>
                </a:rPr>
                <a:t> </a:t>
              </a:r>
              <a:r>
                <a:rPr lang="en-US" altLang="en-US" sz="1350">
                  <a:latin typeface="Arial" panose="020B0604020202020204" pitchFamily="34" charset="0"/>
                </a:rPr>
                <a:t> Compensation encourages creativity, </a:t>
              </a:r>
            </a:p>
            <a:p>
              <a:r>
                <a:rPr lang="en-US" altLang="en-US" sz="1350">
                  <a:latin typeface="Arial" panose="020B0604020202020204" pitchFamily="34" charset="0"/>
                </a:rPr>
                <a:t>subjective performance measures, superior training.</a:t>
              </a:r>
              <a:endParaRPr lang="en-US" altLang="en-US" sz="1350" b="1">
                <a:latin typeface="Arial" panose="020B0604020202020204" pitchFamily="34" charset="0"/>
              </a:endParaRPr>
            </a:p>
          </p:txBody>
        </p:sp>
        <p:sp>
          <p:nvSpPr>
            <p:cNvPr id="59409" name="Text Box 16"/>
            <p:cNvSpPr txBox="1">
              <a:spLocks noChangeArrowheads="1"/>
            </p:cNvSpPr>
            <p:nvPr/>
          </p:nvSpPr>
          <p:spPr bwMode="auto">
            <a:xfrm>
              <a:off x="183" y="1435"/>
              <a:ext cx="4652"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dirty="0">
                  <a:solidFill>
                    <a:schemeClr val="tx2"/>
                  </a:solidFill>
                  <a:latin typeface="Arial" panose="020B0604020202020204" pitchFamily="34" charset="0"/>
                </a:rPr>
                <a:t>Technology</a:t>
              </a:r>
              <a:r>
                <a:rPr lang="en-US" altLang="en-US" sz="1350" b="1" dirty="0">
                  <a:latin typeface="Arial" panose="020B0604020202020204" pitchFamily="34" charset="0"/>
                </a:rPr>
                <a:t>: </a:t>
              </a:r>
              <a:r>
                <a:rPr lang="en-US" altLang="en-US" sz="1350" dirty="0">
                  <a:latin typeface="Arial" panose="020B0604020202020204" pitchFamily="34" charset="0"/>
                </a:rPr>
                <a:t>strong capability in basic research, investment in </a:t>
              </a:r>
            </a:p>
            <a:p>
              <a:r>
                <a:rPr lang="en-US" altLang="en-US" sz="1350" dirty="0">
                  <a:latin typeface="Arial" panose="020B0604020202020204" pitchFamily="34" charset="0"/>
                </a:rPr>
                <a:t>technologies that allow for production of highly differentiated products.</a:t>
              </a:r>
              <a:endParaRPr lang="en-US" altLang="en-US" sz="1350" b="1" dirty="0">
                <a:latin typeface="Arial" panose="020B0604020202020204" pitchFamily="34" charset="0"/>
              </a:endParaRPr>
            </a:p>
          </p:txBody>
        </p:sp>
        <p:sp>
          <p:nvSpPr>
            <p:cNvPr id="59410" name="Text Box 17"/>
            <p:cNvSpPr txBox="1">
              <a:spLocks noChangeArrowheads="1"/>
            </p:cNvSpPr>
            <p:nvPr/>
          </p:nvSpPr>
          <p:spPr bwMode="auto">
            <a:xfrm>
              <a:off x="166" y="1913"/>
              <a:ext cx="4824" cy="42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Procurement</a:t>
              </a:r>
              <a:r>
                <a:rPr lang="en-US" altLang="en-US" sz="1350" b="1">
                  <a:latin typeface="Arial" panose="020B0604020202020204" pitchFamily="34" charset="0"/>
                </a:rPr>
                <a:t>:  </a:t>
              </a:r>
              <a:r>
                <a:rPr lang="en-US" altLang="en-US" sz="1350">
                  <a:latin typeface="Arial" panose="020B0604020202020204" pitchFamily="34" charset="0"/>
                </a:rPr>
                <a:t>procedures to find the highest quality inputs, purchase of</a:t>
              </a:r>
            </a:p>
            <a:p>
              <a:r>
                <a:rPr lang="en-US" altLang="en-US" sz="1350">
                  <a:latin typeface="Arial" panose="020B0604020202020204" pitchFamily="34" charset="0"/>
                </a:rPr>
                <a:t>highest quality replacement parts, strict standards for suppliers.</a:t>
              </a:r>
              <a:endParaRPr lang="en-US" altLang="en-US" sz="1350" b="1">
                <a:latin typeface="Arial" panose="020B0604020202020204" pitchFamily="34" charset="0"/>
              </a:endParaRPr>
            </a:p>
          </p:txBody>
        </p:sp>
        <p:sp>
          <p:nvSpPr>
            <p:cNvPr id="59411" name="Text Box 18"/>
            <p:cNvSpPr txBox="1">
              <a:spLocks noChangeArrowheads="1"/>
            </p:cNvSpPr>
            <p:nvPr/>
          </p:nvSpPr>
          <p:spPr bwMode="auto">
            <a:xfrm>
              <a:off x="134" y="2369"/>
              <a:ext cx="826"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Inbound</a:t>
              </a:r>
            </a:p>
            <a:p>
              <a:r>
                <a:rPr lang="en-US" altLang="en-US" sz="1350" b="1">
                  <a:solidFill>
                    <a:schemeClr val="tx2"/>
                  </a:solidFill>
                  <a:latin typeface="Arial" panose="020B0604020202020204" pitchFamily="34" charset="0"/>
                </a:rPr>
                <a:t>Logistics</a:t>
              </a:r>
            </a:p>
            <a:p>
              <a:r>
                <a:rPr lang="en-US" altLang="en-US" sz="1350">
                  <a:latin typeface="Arial" panose="020B0604020202020204" pitchFamily="34" charset="0"/>
                </a:rPr>
                <a:t>Superior handling to minimize damage and improve quality.</a:t>
              </a:r>
            </a:p>
          </p:txBody>
        </p:sp>
        <p:sp>
          <p:nvSpPr>
            <p:cNvPr id="59412" name="Text Box 19"/>
            <p:cNvSpPr txBox="1">
              <a:spLocks noChangeArrowheads="1"/>
            </p:cNvSpPr>
            <p:nvPr/>
          </p:nvSpPr>
          <p:spPr bwMode="auto">
            <a:xfrm>
              <a:off x="816" y="2417"/>
              <a:ext cx="1157"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Operations</a:t>
              </a:r>
            </a:p>
            <a:p>
              <a:r>
                <a:rPr lang="en-US" altLang="en-US" sz="1350">
                  <a:latin typeface="Arial" panose="020B0604020202020204" pitchFamily="34" charset="0"/>
                </a:rPr>
                <a:t>Consistent production of attractive products.</a:t>
              </a:r>
            </a:p>
            <a:p>
              <a:r>
                <a:rPr lang="en-US" altLang="en-US" sz="1350">
                  <a:latin typeface="Arial" panose="020B0604020202020204" pitchFamily="34" charset="0"/>
                </a:rPr>
                <a:t>Rapid response to customers’ production demands.</a:t>
              </a:r>
            </a:p>
          </p:txBody>
        </p:sp>
        <p:sp>
          <p:nvSpPr>
            <p:cNvPr id="59413" name="Text Box 20"/>
            <p:cNvSpPr txBox="1">
              <a:spLocks noChangeArrowheads="1"/>
            </p:cNvSpPr>
            <p:nvPr/>
          </p:nvSpPr>
          <p:spPr bwMode="auto">
            <a:xfrm>
              <a:off x="1866" y="2340"/>
              <a:ext cx="1003" cy="182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Outbound</a:t>
              </a:r>
            </a:p>
            <a:p>
              <a:r>
                <a:rPr lang="en-US" altLang="en-US" sz="1350" b="1">
                  <a:solidFill>
                    <a:schemeClr val="tx2"/>
                  </a:solidFill>
                  <a:latin typeface="Arial" panose="020B0604020202020204" pitchFamily="34" charset="0"/>
                </a:rPr>
                <a:t> Logistics</a:t>
              </a:r>
            </a:p>
            <a:p>
              <a:r>
                <a:rPr lang="en-US" altLang="en-US" sz="1350">
                  <a:latin typeface="Arial" panose="020B0604020202020204" pitchFamily="34" charset="0"/>
                </a:rPr>
                <a:t>Accurate and responsive order processing.</a:t>
              </a:r>
            </a:p>
            <a:p>
              <a:endParaRPr lang="en-US" altLang="en-US" sz="1350">
                <a:latin typeface="Arial" panose="020B0604020202020204" pitchFamily="34" charset="0"/>
              </a:endParaRPr>
            </a:p>
            <a:p>
              <a:r>
                <a:rPr lang="en-US" altLang="en-US" sz="1350">
                  <a:latin typeface="Arial" panose="020B0604020202020204" pitchFamily="34" charset="0"/>
                </a:rPr>
                <a:t>Rapid and timely deliveries.</a:t>
              </a:r>
            </a:p>
          </p:txBody>
        </p:sp>
        <p:sp>
          <p:nvSpPr>
            <p:cNvPr id="59414" name="Text Box 21"/>
            <p:cNvSpPr txBox="1">
              <a:spLocks noChangeArrowheads="1"/>
            </p:cNvSpPr>
            <p:nvPr/>
          </p:nvSpPr>
          <p:spPr bwMode="auto">
            <a:xfrm>
              <a:off x="2810" y="2388"/>
              <a:ext cx="1003" cy="1997"/>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Marketing</a:t>
              </a:r>
            </a:p>
            <a:p>
              <a:r>
                <a:rPr lang="en-US" altLang="en-US" sz="1350" b="1">
                  <a:solidFill>
                    <a:schemeClr val="tx2"/>
                  </a:solidFill>
                  <a:latin typeface="Arial" panose="020B0604020202020204" pitchFamily="34" charset="0"/>
                </a:rPr>
                <a:t>&amp; Sales</a:t>
              </a:r>
            </a:p>
            <a:p>
              <a:r>
                <a:rPr lang="en-US" altLang="en-US" sz="1350">
                  <a:latin typeface="Arial" panose="020B0604020202020204" pitchFamily="34" charset="0"/>
                </a:rPr>
                <a:t>Extensive granting of credit buying.</a:t>
              </a:r>
            </a:p>
            <a:p>
              <a:endParaRPr lang="en-US" altLang="en-US" sz="1350">
                <a:latin typeface="Arial" panose="020B0604020202020204" pitchFamily="34" charset="0"/>
              </a:endParaRPr>
            </a:p>
            <a:p>
              <a:r>
                <a:rPr lang="en-US" altLang="en-US" sz="1350">
                  <a:latin typeface="Arial" panose="020B0604020202020204" pitchFamily="34" charset="0"/>
                </a:rPr>
                <a:t>Extensive personal relationships with buyers.</a:t>
              </a:r>
            </a:p>
          </p:txBody>
        </p:sp>
        <p:sp>
          <p:nvSpPr>
            <p:cNvPr id="59415" name="Text Box 22"/>
            <p:cNvSpPr txBox="1">
              <a:spLocks noChangeArrowheads="1"/>
            </p:cNvSpPr>
            <p:nvPr/>
          </p:nvSpPr>
          <p:spPr bwMode="auto">
            <a:xfrm>
              <a:off x="3852" y="2360"/>
              <a:ext cx="1189" cy="1124"/>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Service</a:t>
              </a:r>
            </a:p>
            <a:p>
              <a:r>
                <a:rPr lang="en-US" altLang="en-US" sz="1350">
                  <a:latin typeface="Arial" panose="020B0604020202020204" pitchFamily="34" charset="0"/>
                </a:rPr>
                <a:t>Extensive buyer</a:t>
              </a:r>
            </a:p>
            <a:p>
              <a:r>
                <a:rPr lang="en-US" altLang="en-US" sz="1350">
                  <a:latin typeface="Arial" panose="020B0604020202020204" pitchFamily="34" charset="0"/>
                </a:rPr>
                <a:t>training to </a:t>
              </a:r>
            </a:p>
            <a:p>
              <a:r>
                <a:rPr lang="en-US" altLang="en-US" sz="1350">
                  <a:latin typeface="Arial" panose="020B0604020202020204" pitchFamily="34" charset="0"/>
                </a:rPr>
                <a:t>assure max.</a:t>
              </a:r>
            </a:p>
            <a:p>
              <a:r>
                <a:rPr lang="en-US" altLang="en-US" sz="1350">
                  <a:latin typeface="Arial" panose="020B0604020202020204" pitchFamily="34" charset="0"/>
                </a:rPr>
                <a:t>value from</a:t>
              </a:r>
            </a:p>
            <a:p>
              <a:r>
                <a:rPr lang="en-US" altLang="en-US" sz="1350">
                  <a:latin typeface="Arial" panose="020B0604020202020204" pitchFamily="34" charset="0"/>
                </a:rPr>
                <a:t>Product.</a:t>
              </a:r>
            </a:p>
          </p:txBody>
        </p:sp>
        <p:sp>
          <p:nvSpPr>
            <p:cNvPr id="59416" name="Text Box 23"/>
            <p:cNvSpPr txBox="1">
              <a:spLocks noChangeArrowheads="1"/>
            </p:cNvSpPr>
            <p:nvPr/>
          </p:nvSpPr>
          <p:spPr bwMode="auto">
            <a:xfrm rot="3363452">
              <a:off x="4272" y="1214"/>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7" name="Text Box 24"/>
            <p:cNvSpPr txBox="1">
              <a:spLocks noChangeArrowheads="1"/>
            </p:cNvSpPr>
            <p:nvPr/>
          </p:nvSpPr>
          <p:spPr bwMode="auto">
            <a:xfrm rot="18295858">
              <a:off x="4326" y="3288"/>
              <a:ext cx="745" cy="252"/>
            </a:xfrm>
            <a:prstGeom prst="rect">
              <a:avLst/>
            </a:prstGeom>
            <a:noFill/>
            <a:ln>
              <a:noFill/>
            </a:ln>
            <a:effectLst/>
            <a:extLst>
              <a:ext uri="{909E8E84-426E-40DD-AFC4-6F175D3DCCD1}">
                <a14:hiddenFill xmlns:a14="http://schemas.microsoft.com/office/drawing/2010/main">
                  <a:solidFill>
                    <a:srgbClr val="FFFFCC"/>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US" altLang="en-US" sz="1350" b="1">
                  <a:solidFill>
                    <a:schemeClr val="tx2"/>
                  </a:solidFill>
                  <a:latin typeface="Arial" panose="020B0604020202020204" pitchFamily="34" charset="0"/>
                </a:rPr>
                <a:t>MARGIN</a:t>
              </a:r>
            </a:p>
          </p:txBody>
        </p:sp>
        <p:sp>
          <p:nvSpPr>
            <p:cNvPr id="59418" name="Line 25"/>
            <p:cNvSpPr>
              <a:spLocks noChangeShapeType="1"/>
            </p:cNvSpPr>
            <p:nvPr/>
          </p:nvSpPr>
          <p:spPr bwMode="auto">
            <a:xfrm flipV="1">
              <a:off x="864"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19" name="Line 26"/>
            <p:cNvSpPr>
              <a:spLocks noChangeShapeType="1"/>
            </p:cNvSpPr>
            <p:nvPr/>
          </p:nvSpPr>
          <p:spPr bwMode="auto">
            <a:xfrm flipV="1">
              <a:off x="187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0" name="Line 27"/>
            <p:cNvSpPr>
              <a:spLocks noChangeShapeType="1"/>
            </p:cNvSpPr>
            <p:nvPr/>
          </p:nvSpPr>
          <p:spPr bwMode="auto">
            <a:xfrm flipV="1">
              <a:off x="2833"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sp>
          <p:nvSpPr>
            <p:cNvPr id="59421" name="Line 28"/>
            <p:cNvSpPr>
              <a:spLocks noChangeShapeType="1"/>
            </p:cNvSpPr>
            <p:nvPr/>
          </p:nvSpPr>
          <p:spPr bwMode="auto">
            <a:xfrm flipV="1">
              <a:off x="3792" y="654"/>
              <a:ext cx="0" cy="1677"/>
            </a:xfrm>
            <a:prstGeom prst="line">
              <a:avLst/>
            </a:prstGeom>
            <a:noFill/>
            <a:ln w="12700">
              <a:solidFill>
                <a:srgbClr val="808080"/>
              </a:solidFill>
              <a:prstDash val="lg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350"/>
            </a:p>
          </p:txBody>
        </p:sp>
      </p:grpSp>
      <p:sp>
        <p:nvSpPr>
          <p:cNvPr id="59395" name="Rectangle 29"/>
          <p:cNvSpPr>
            <a:spLocks noGrp="1" noChangeArrowheads="1"/>
          </p:cNvSpPr>
          <p:nvPr>
            <p:ph type="title"/>
          </p:nvPr>
        </p:nvSpPr>
        <p:spPr>
          <a:xfrm>
            <a:off x="-285749" y="212292"/>
            <a:ext cx="9601199" cy="800100"/>
          </a:xfrm>
        </p:spPr>
        <p:txBody>
          <a:bodyPr>
            <a:noAutofit/>
          </a:bodyPr>
          <a:lstStyle/>
          <a:p>
            <a:pPr eaLnBrk="1" hangingPunct="1"/>
            <a:r>
              <a:rPr lang="en-US" altLang="en-US" sz="4000" dirty="0" smtClean="0">
                <a:solidFill>
                  <a:schemeClr val="bg1"/>
                </a:solidFill>
              </a:rPr>
              <a:t>Value </a:t>
            </a:r>
            <a:r>
              <a:rPr lang="en-US" altLang="en-US" sz="4000" dirty="0">
                <a:solidFill>
                  <a:schemeClr val="bg1"/>
                </a:solidFill>
              </a:rPr>
              <a:t>Chain for a Differentiation Strategy</a:t>
            </a:r>
          </a:p>
        </p:txBody>
      </p:sp>
    </p:spTree>
    <p:extLst>
      <p:ext uri="{BB962C8B-B14F-4D97-AF65-F5344CB8AC3E}">
        <p14:creationId xmlns:p14="http://schemas.microsoft.com/office/powerpoint/2010/main" val="99525147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smtClean="0">
                <a:solidFill>
                  <a:schemeClr val="bg1"/>
                </a:solidFill>
              </a:rPr>
              <a:t>Coordination</a:t>
            </a:r>
          </a:p>
        </p:txBody>
      </p:sp>
      <p:sp>
        <p:nvSpPr>
          <p:cNvPr id="69635" name="Rectangle 3"/>
          <p:cNvSpPr>
            <a:spLocks noGrp="1" noChangeArrowheads="1"/>
          </p:cNvSpPr>
          <p:nvPr>
            <p:ph type="body" idx="1"/>
          </p:nvPr>
        </p:nvSpPr>
        <p:spPr>
          <a:xfrm>
            <a:off x="838200" y="1600200"/>
            <a:ext cx="8001000" cy="4953000"/>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rmAutofit/>
          </a:bodyPr>
          <a:lstStyle/>
          <a:p>
            <a:pPr eaLnBrk="1" hangingPunct="1"/>
            <a:r>
              <a:rPr lang="en-US" altLang="en-US" dirty="0">
                <a:solidFill>
                  <a:schemeClr val="bg1"/>
                </a:solidFill>
              </a:rPr>
              <a:t>Focus: playing the facilitator role linking suppliers and customers</a:t>
            </a:r>
          </a:p>
          <a:p>
            <a:pPr eaLnBrk="1" hangingPunct="1"/>
            <a:r>
              <a:rPr lang="en-US" altLang="en-US" dirty="0">
                <a:solidFill>
                  <a:schemeClr val="bg1"/>
                </a:solidFill>
              </a:rPr>
              <a:t>Competitive advantage based on innovative relationships/linkages</a:t>
            </a:r>
          </a:p>
          <a:p>
            <a:pPr eaLnBrk="1" hangingPunct="1"/>
            <a:r>
              <a:rPr lang="en-US" altLang="en-US" dirty="0">
                <a:solidFill>
                  <a:schemeClr val="bg1"/>
                </a:solidFill>
              </a:rPr>
              <a:t>Key strengths in ability to control without ownership, identify market opportunities </a:t>
            </a:r>
          </a:p>
          <a:p>
            <a:pPr eaLnBrk="1" hangingPunct="1"/>
            <a:r>
              <a:rPr lang="en-US" altLang="en-US" dirty="0">
                <a:solidFill>
                  <a:schemeClr val="bg1"/>
                </a:solidFill>
              </a:rPr>
              <a:t>Push for a more </a:t>
            </a:r>
            <a:r>
              <a:rPr lang="en-US" altLang="en-US" dirty="0" smtClean="0">
                <a:solidFill>
                  <a:schemeClr val="bg1"/>
                </a:solidFill>
              </a:rPr>
              <a:t>coordination between suppliers to </a:t>
            </a:r>
            <a:r>
              <a:rPr lang="en-US" altLang="en-US" dirty="0">
                <a:solidFill>
                  <a:schemeClr val="bg1"/>
                </a:solidFill>
              </a:rPr>
              <a:t>create a potential role for such organizations</a:t>
            </a:r>
          </a:p>
        </p:txBody>
      </p:sp>
    </p:spTree>
    <p:extLst>
      <p:ext uri="{BB962C8B-B14F-4D97-AF65-F5344CB8AC3E}">
        <p14:creationId xmlns:p14="http://schemas.microsoft.com/office/powerpoint/2010/main" val="817666567"/>
      </p:ext>
    </p:extLst>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chor="ctr">
            <a:normAutofit/>
          </a:bodyPr>
          <a:lstStyle/>
          <a:p>
            <a:pPr eaLnBrk="1" hangingPunct="1"/>
            <a:r>
              <a:rPr lang="en-US" altLang="en-US" dirty="0" smtClean="0">
                <a:solidFill>
                  <a:schemeClr val="bg1"/>
                </a:solidFill>
              </a:rPr>
              <a:t>Customization</a:t>
            </a:r>
          </a:p>
        </p:txBody>
      </p:sp>
      <p:sp>
        <p:nvSpPr>
          <p:cNvPr id="75779" name="Rectangle 3"/>
          <p:cNvSpPr>
            <a:spLocks noGrp="1" noChangeArrowheads="1"/>
          </p:cNvSpPr>
          <p:nvPr>
            <p:ph type="body" idx="1"/>
          </p:nvPr>
        </p:nvSpPr>
        <p:spPr>
          <a:xfrm>
            <a:off x="485192" y="1417638"/>
            <a:ext cx="8201608" cy="4983162"/>
          </a:xfrm>
          <a:noFill/>
          <a:extLst>
            <a:ext uri="{91240B29-F687-4F45-9708-019B960494DF}">
              <a14:hiddenLine xmlns:a14="http://schemas.microsoft.com/office/drawing/2010/main" w="12700">
                <a:solidFill>
                  <a:schemeClr val="tx1"/>
                </a:solidFill>
                <a:miter lim="800000"/>
                <a:headEnd/>
                <a:tailEnd/>
              </a14:hiddenLine>
            </a:ext>
          </a:extLst>
        </p:spPr>
        <p:txBody>
          <a:bodyPr vert="horz" lIns="67866" tIns="33338" rIns="67866" bIns="33338" rtlCol="0">
            <a:noAutofit/>
          </a:bodyPr>
          <a:lstStyle/>
          <a:p>
            <a:pPr eaLnBrk="1" hangingPunct="1">
              <a:lnSpc>
                <a:spcPct val="90000"/>
              </a:lnSpc>
            </a:pPr>
            <a:r>
              <a:rPr lang="en-US" altLang="en-US" dirty="0" smtClean="0">
                <a:solidFill>
                  <a:schemeClr val="bg1"/>
                </a:solidFill>
              </a:rPr>
              <a:t>Focus: developing highly tailored solutions to fit a specific set of customers</a:t>
            </a:r>
          </a:p>
          <a:p>
            <a:pPr eaLnBrk="1" hangingPunct="1">
              <a:lnSpc>
                <a:spcPct val="90000"/>
              </a:lnSpc>
            </a:pPr>
            <a:r>
              <a:rPr lang="en-US" altLang="en-US" dirty="0" smtClean="0">
                <a:solidFill>
                  <a:schemeClr val="bg1"/>
                </a:solidFill>
              </a:rPr>
              <a:t>Deep relationships with the segment of choice</a:t>
            </a:r>
          </a:p>
          <a:p>
            <a:pPr eaLnBrk="1" hangingPunct="1">
              <a:lnSpc>
                <a:spcPct val="90000"/>
              </a:lnSpc>
            </a:pPr>
            <a:r>
              <a:rPr lang="en-US" altLang="en-US" dirty="0" smtClean="0">
                <a:solidFill>
                  <a:schemeClr val="bg1"/>
                </a:solidFill>
              </a:rPr>
              <a:t>Can be applied to differentiation, cost minimization, coordination</a:t>
            </a:r>
          </a:p>
          <a:p>
            <a:pPr eaLnBrk="1" hangingPunct="1">
              <a:lnSpc>
                <a:spcPct val="90000"/>
              </a:lnSpc>
            </a:pPr>
            <a:r>
              <a:rPr lang="en-US" altLang="en-US" dirty="0" smtClean="0">
                <a:solidFill>
                  <a:schemeClr val="bg1"/>
                </a:solidFill>
              </a:rPr>
              <a:t>Pursued by both large and small firms in an increasingly fragmented market</a:t>
            </a:r>
          </a:p>
          <a:p>
            <a:r>
              <a:rPr lang="en-US" altLang="en-US" dirty="0" smtClean="0">
                <a:solidFill>
                  <a:schemeClr val="bg1"/>
                </a:solidFill>
              </a:rPr>
              <a:t>Support tailoring through range of products and services consistent with needs, seamless access to resources, localized decision making</a:t>
            </a:r>
          </a:p>
          <a:p>
            <a:pPr eaLnBrk="1" hangingPunct="1">
              <a:lnSpc>
                <a:spcPct val="90000"/>
              </a:lnSpc>
            </a:pPr>
            <a:endParaRPr lang="en-US" altLang="en-US" dirty="0" smtClean="0">
              <a:solidFill>
                <a:schemeClr val="bg1"/>
              </a:solidFill>
            </a:endParaRPr>
          </a:p>
        </p:txBody>
      </p:sp>
    </p:spTree>
    <p:extLst>
      <p:ext uri="{BB962C8B-B14F-4D97-AF65-F5344CB8AC3E}">
        <p14:creationId xmlns:p14="http://schemas.microsoft.com/office/powerpoint/2010/main" val="3465427570"/>
      </p:ext>
    </p:extLst>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idx="4294967295"/>
          </p:nvPr>
        </p:nvSpPr>
        <p:spPr bwMode="auto">
          <a:xfrm>
            <a:off x="838200" y="14377"/>
            <a:ext cx="6934200" cy="9144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smtClean="0">
                <a:solidFill>
                  <a:srgbClr val="FFFF00"/>
                </a:solidFill>
              </a:rPr>
              <a:t>Combining the tools</a:t>
            </a:r>
          </a:p>
        </p:txBody>
      </p:sp>
      <p:pic>
        <p:nvPicPr>
          <p:cNvPr id="481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1066800"/>
            <a:ext cx="7991475" cy="579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92730422"/>
      </p:ext>
    </p:extLst>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1219200"/>
            <a:ext cx="7696200" cy="3508653"/>
          </a:xfrm>
          <a:prstGeom prst="rect">
            <a:avLst/>
          </a:prstGeom>
        </p:spPr>
        <p:txBody>
          <a:bodyPr wrap="square">
            <a:spAutoFit/>
          </a:bodyPr>
          <a:lstStyle/>
          <a:p>
            <a:r>
              <a:rPr lang="en-GB" sz="3000" dirty="0" smtClean="0">
                <a:solidFill>
                  <a:schemeClr val="bg1"/>
                </a:solidFill>
              </a:rPr>
              <a:t>Useful Resources for Strategic tools</a:t>
            </a:r>
          </a:p>
          <a:p>
            <a:endParaRPr lang="en-US" sz="2400" dirty="0" smtClean="0"/>
          </a:p>
          <a:p>
            <a:endParaRPr lang="en-US" sz="2400" dirty="0"/>
          </a:p>
          <a:p>
            <a:r>
              <a:rPr lang="en-US" sz="2400" dirty="0" smtClean="0">
                <a:solidFill>
                  <a:schemeClr val="bg1"/>
                </a:solidFill>
                <a:hlinkClick r:id="rId2"/>
              </a:rPr>
              <a:t>http://www.mindtools.com/pages/main/newMN_STR.htm</a:t>
            </a:r>
            <a:endParaRPr lang="en-US" sz="2400" dirty="0" smtClean="0">
              <a:solidFill>
                <a:schemeClr val="bg1"/>
              </a:solidFill>
            </a:endParaRPr>
          </a:p>
          <a:p>
            <a:endParaRPr lang="en-GB" sz="2400" dirty="0">
              <a:solidFill>
                <a:schemeClr val="bg1"/>
              </a:solidFill>
            </a:endParaRPr>
          </a:p>
          <a:p>
            <a:r>
              <a:rPr lang="en-US" sz="2400" dirty="0" smtClean="0">
                <a:solidFill>
                  <a:schemeClr val="bg1"/>
                </a:solidFill>
                <a:hlinkClick r:id="rId3"/>
              </a:rPr>
              <a:t>http://www.isc.hbs.edu/</a:t>
            </a:r>
            <a:endParaRPr lang="en-US" sz="2400" dirty="0" smtClean="0">
              <a:solidFill>
                <a:schemeClr val="bg1"/>
              </a:solidFill>
            </a:endParaRPr>
          </a:p>
          <a:p>
            <a:endParaRPr lang="en-GB" sz="2400" dirty="0">
              <a:solidFill>
                <a:schemeClr val="bg1"/>
              </a:solidFill>
            </a:endParaRPr>
          </a:p>
          <a:p>
            <a:r>
              <a:rPr lang="en-US" sz="2400" dirty="0" smtClean="0">
                <a:solidFill>
                  <a:schemeClr val="bg1"/>
                </a:solidFill>
                <a:hlinkClick r:id="rId4"/>
              </a:rPr>
              <a:t>http://www.quickmba.com/strategy/</a:t>
            </a:r>
            <a:endParaRPr lang="en-US" sz="2400" dirty="0" smtClean="0">
              <a:solidFill>
                <a:schemeClr val="bg1"/>
              </a:solidFill>
            </a:endParaRPr>
          </a:p>
          <a:p>
            <a:endParaRPr lang="en-US" sz="2400" dirty="0">
              <a:solidFill>
                <a:schemeClr val="bg1"/>
              </a:solidFill>
            </a:endParaRPr>
          </a:p>
        </p:txBody>
      </p:sp>
    </p:spTree>
    <p:extLst>
      <p:ext uri="{BB962C8B-B14F-4D97-AF65-F5344CB8AC3E}">
        <p14:creationId xmlns:p14="http://schemas.microsoft.com/office/powerpoint/2010/main" val="34596147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310</TotalTime>
  <Words>5362</Words>
  <Application>Microsoft Office PowerPoint</Application>
  <PresentationFormat>On-screen Show (4:3)</PresentationFormat>
  <Paragraphs>580</Paragraphs>
  <Slides>41</Slides>
  <Notes>33</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2</vt:i4>
      </vt:variant>
      <vt:variant>
        <vt:lpstr>Slide Titles</vt:lpstr>
      </vt:variant>
      <vt:variant>
        <vt:i4>41</vt:i4>
      </vt:variant>
    </vt:vector>
  </HeadingPairs>
  <TitlesOfParts>
    <vt:vector size="55" baseType="lpstr">
      <vt:lpstr>新細明體</vt:lpstr>
      <vt:lpstr>SimSun</vt:lpstr>
      <vt:lpstr>SimSun</vt:lpstr>
      <vt:lpstr>Arial</vt:lpstr>
      <vt:lpstr>Arial Black</vt:lpstr>
      <vt:lpstr>Calibri</vt:lpstr>
      <vt:lpstr>Courier New</vt:lpstr>
      <vt:lpstr>Garamond BookCondensed</vt:lpstr>
      <vt:lpstr>Symbol</vt:lpstr>
      <vt:lpstr>Tahoma</vt:lpstr>
      <vt:lpstr>Times New Roman</vt:lpstr>
      <vt:lpstr>Office Theme</vt:lpstr>
      <vt:lpstr>Document</vt:lpstr>
      <vt:lpstr>Clip</vt:lpstr>
      <vt:lpstr>Tools for Strategic Analysis</vt:lpstr>
      <vt:lpstr>PowerPoint Presentation</vt:lpstr>
      <vt:lpstr>PowerPoint Presentation</vt:lpstr>
      <vt:lpstr>PowerPoint Presentation</vt:lpstr>
      <vt:lpstr>PowerPoint Presentation</vt:lpstr>
      <vt:lpstr>Key  Considerations  Regarding   the  External  Environment</vt:lpstr>
      <vt:lpstr>PEST Model</vt:lpstr>
      <vt:lpstr>PEST Analysis</vt:lpstr>
      <vt:lpstr>What  Are  the Industry’s  Dominant  Economic  Traits?</vt:lpstr>
      <vt:lpstr>Relevance  of Key  Economic  Features</vt:lpstr>
      <vt:lpstr>Analytical tools rely on historical, backward looking data to extrapolate future assumptions.</vt:lpstr>
      <vt:lpstr>SWOT Analysis</vt:lpstr>
      <vt:lpstr>PowerPoint Presentation</vt:lpstr>
      <vt:lpstr>PowerPoint Presentation</vt:lpstr>
      <vt:lpstr>SWOT Analysis</vt:lpstr>
      <vt:lpstr>TOWS Matrix</vt:lpstr>
      <vt:lpstr>TOWS Matrix</vt:lpstr>
      <vt:lpstr>Porters Five Forces</vt:lpstr>
      <vt:lpstr>Porter Five Step Process</vt:lpstr>
      <vt:lpstr>PowerPoint Presentation</vt:lpstr>
      <vt:lpstr>PowerPoint Presentation</vt:lpstr>
      <vt:lpstr>Coping  With  the Five  Competitive  Forces</vt:lpstr>
      <vt:lpstr>Four Corner Analysis</vt:lpstr>
      <vt:lpstr>PowerPoint Presentation</vt:lpstr>
      <vt:lpstr>PowerPoint Presentation</vt:lpstr>
      <vt:lpstr>PowerPoint Presentation</vt:lpstr>
      <vt:lpstr>Gap Analysis</vt:lpstr>
      <vt:lpstr>Overall Strategic Orientation</vt:lpstr>
      <vt:lpstr>PowerPoint Presentation</vt:lpstr>
      <vt:lpstr>Low-Cost Leader Strategy</vt:lpstr>
      <vt:lpstr>PowerPoint Presentation</vt:lpstr>
      <vt:lpstr>PowerPoint Presentation</vt:lpstr>
      <vt:lpstr>Differentiation</vt:lpstr>
      <vt:lpstr>Differentiation</vt:lpstr>
      <vt:lpstr>Differentiation Strategy</vt:lpstr>
      <vt:lpstr>Characteristics of Differentiated Firms</vt:lpstr>
      <vt:lpstr>Value Chain for a Differentiation Strategy</vt:lpstr>
      <vt:lpstr>Coordination</vt:lpstr>
      <vt:lpstr>Customization</vt:lpstr>
      <vt:lpstr>Combining the tools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Tools for Strategic Analysis</dc:title>
  <dc:creator>Administrator</dc:creator>
  <cp:lastModifiedBy>L0237_User</cp:lastModifiedBy>
  <cp:revision>54</cp:revision>
  <dcterms:created xsi:type="dcterms:W3CDTF">2014-02-09T11:28:52Z</dcterms:created>
  <dcterms:modified xsi:type="dcterms:W3CDTF">2017-02-14T13:52:01Z</dcterms:modified>
</cp:coreProperties>
</file>