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37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49302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91088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0430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3964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0302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39106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01627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50107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57368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46315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122492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04988F-F633-465B-B140-9A0566038E7B}" type="datetimeFigureOut">
              <a:rPr lang="en-IN" smtClean="0"/>
              <a:t>09-12-2021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2B0A67-B12B-4797-BA17-EA56BE48152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097644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FD47E-0A53-457E-BFA8-350F093C79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908220"/>
          </a:xfrm>
        </p:spPr>
        <p:txBody>
          <a:bodyPr>
            <a:normAutofit/>
          </a:bodyPr>
          <a:lstStyle/>
          <a:p>
            <a:r>
              <a:rPr lang="en-IN" sz="4800" dirty="0"/>
              <a:t>BMSW5104</a:t>
            </a:r>
            <a:br>
              <a:rPr lang="en-IN" sz="4800" dirty="0"/>
            </a:br>
            <a:r>
              <a:rPr lang="en-IN" sz="4800" dirty="0"/>
              <a:t>Managing Projects in a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A168C0-D572-4972-8E3C-BE38A91961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/>
              <a:t>Project B</a:t>
            </a:r>
          </a:p>
          <a:p>
            <a:r>
              <a:rPr lang="en-IN" dirty="0"/>
              <a:t>Project Management Plan for a </a:t>
            </a:r>
            <a:r>
              <a:rPr lang="en-IN"/>
              <a:t>Restaurant Extension</a:t>
            </a:r>
            <a:endParaRPr lang="en-GB"/>
          </a:p>
          <a:p>
            <a:endParaRPr lang="en-GB"/>
          </a:p>
          <a:p>
            <a:r>
              <a:rPr lang="en-GB"/>
              <a:t>Jahura Begum - 1807431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34165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B2983-4A05-4EB1-9FA9-91D6C9DAF5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Organization Background: Hot and Cold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83E75-9CF5-4D15-B439-FAFFF474E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IN" dirty="0"/>
              <a:t>Fictitious Chinese restaurant operating from Greater London</a:t>
            </a:r>
          </a:p>
          <a:p>
            <a:r>
              <a:rPr lang="en-IN" dirty="0"/>
              <a:t>Opened in 2015 as a take-away outlet for Chinese food; turned to full fledged restaurant owing to increased demand for Chinese food.</a:t>
            </a:r>
          </a:p>
          <a:p>
            <a:r>
              <a:rPr lang="en-IN" dirty="0"/>
              <a:t>Popular for professional waiters, spacious seating and food</a:t>
            </a:r>
          </a:p>
          <a:p>
            <a:r>
              <a:rPr lang="en-GB" dirty="0"/>
              <a:t>Employs 14 personnel in total including 2 managers, 3 chefs, 5 waiters and 2 system admins and 2 housekeeping staffs</a:t>
            </a:r>
          </a:p>
          <a:p>
            <a:r>
              <a:rPr lang="en-GB" dirty="0"/>
              <a:t>The facility from where the business operates is owned by another party</a:t>
            </a:r>
          </a:p>
          <a:p>
            <a:r>
              <a:rPr lang="en-GB" dirty="0"/>
              <a:t>The open terrace serves as added attraction during summers, turning into a source of competitive advantage for the business.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62527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52F13-C132-492B-96AB-F7CE0190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Project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70EA8-3511-4A75-9B8E-6245DADC8E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Hot and Cold has decided to extend its serving vicinity in open terrace to the rest of the months besides summer. 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This means that the restaurant will have to make arrangements on allocating the open space to itself for all the year round</a:t>
            </a:r>
          </a:p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The restaurant must </a:t>
            </a:r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ensure that the space deems fit for rainy and winter climates as well. </a:t>
            </a:r>
          </a:p>
          <a:p>
            <a:r>
              <a:rPr lang="en-GB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restaurant will also have to increase manpower to stay efficient on serving its customers</a:t>
            </a:r>
          </a:p>
          <a:p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This requires consideration to space constraints</a:t>
            </a:r>
            <a:endParaRPr lang="en-IN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941031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467AB-8EB5-43E1-A1B8-078BAE0F5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Project Outline/ Scope/</a:t>
            </a:r>
            <a:r>
              <a:rPr lang="en-GB" dirty="0"/>
              <a:t> Description</a:t>
            </a:r>
            <a:endParaRPr lang="en-IN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106F6467-C486-44BD-9EEC-B4E5F11C9A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8320805"/>
              </p:ext>
            </p:extLst>
          </p:nvPr>
        </p:nvGraphicFramePr>
        <p:xfrm>
          <a:off x="838200" y="1355362"/>
          <a:ext cx="10515600" cy="51204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92026512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11705583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Project Name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b="1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Hot and Cold Serving Area Extension Project</a:t>
                      </a:r>
                      <a:endParaRPr lang="en-IN" sz="1300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15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Project Description 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The restaurant plans to extend it serving to open terrace area to all 12 months of the year, instead of just 3 months during summers.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614379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Project Deliverables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Easy access to open terrace for customers as well as waiters during operating hours of restaurant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Necessary insulation and heating to enable the area fit to be served in all weather conditions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Necessary furnishing in open terrace with 50% of customer capacity inside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Arranging space for more waiters (50% of current waiter strength (5)) to serve additional customers in open terrace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 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63463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Criteria of Acceptance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Removable rooftop to cover open space during rains and snow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Weather proof furniture withstanding heat and cold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Central control of heating system to be operated from booking desk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Unhindered view of the road from terrace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Easy and unblocked passage to ease customers reach the open terrace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76270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7701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B24C1-13F5-4090-AF60-2D79FB091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…contd.</a:t>
            </a:r>
            <a:endParaRPr lang="en-IN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B313489-FAB9-4443-8484-B5E33C1F7E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1769679"/>
              </p:ext>
            </p:extLst>
          </p:nvPr>
        </p:nvGraphicFramePr>
        <p:xfrm>
          <a:off x="838200" y="1410461"/>
          <a:ext cx="10515600" cy="50824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26029299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61389812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Constraints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The heating cannot be controlled from individual tables in the open terrace area, and is centrally operated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Common kitchen to serve customers in open terrace also means some additional serving time in comparison with area served inside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The place for cutlery and water dispenser remains indoors, and must be either asked for from the waiters or be taken by the customers in person.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 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686848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3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Assumptions</a:t>
                      </a:r>
                      <a:endParaRPr lang="en-IN" sz="13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It is assumed that there is no major change in costs of resources between the time of creating this management plan and the time of executing it.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It is assumed that there is no major event that impact the operations of Hot and Cold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It is assumed that there is no legal or non-legal problem in renting the open terrace from facility owner, and that it is available for extension of serving area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3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Business Owner works as Project Manager to keep costs in check</a:t>
                      </a:r>
                      <a:endParaRPr lang="en-IN" sz="13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11215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4560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79894-0F8F-4A31-AD3D-B06A1A5F5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791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Stakeholder Analysis</a:t>
            </a:r>
            <a:endParaRPr lang="en-IN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8BF9945-24E5-458A-8D8A-8F52EEF5F0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7313989"/>
              </p:ext>
            </p:extLst>
          </p:nvPr>
        </p:nvGraphicFramePr>
        <p:xfrm>
          <a:off x="3683725" y="1904426"/>
          <a:ext cx="5462451" cy="45884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49532">
                  <a:extLst>
                    <a:ext uri="{9D8B030D-6E8A-4147-A177-3AD203B41FA5}">
                      <a16:colId xmlns:a16="http://schemas.microsoft.com/office/drawing/2014/main" val="1184529303"/>
                    </a:ext>
                  </a:extLst>
                </a:gridCol>
                <a:gridCol w="2491900">
                  <a:extLst>
                    <a:ext uri="{9D8B030D-6E8A-4147-A177-3AD203B41FA5}">
                      <a16:colId xmlns:a16="http://schemas.microsoft.com/office/drawing/2014/main" val="3815470287"/>
                    </a:ext>
                  </a:extLst>
                </a:gridCol>
                <a:gridCol w="1821019">
                  <a:extLst>
                    <a:ext uri="{9D8B030D-6E8A-4147-A177-3AD203B41FA5}">
                      <a16:colId xmlns:a16="http://schemas.microsoft.com/office/drawing/2014/main" val="1062980547"/>
                    </a:ext>
                  </a:extLst>
                </a:gridCol>
              </a:tblGrid>
              <a:tr h="1575991">
                <a:tc rowSpan="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Keep Satisfied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[Facility Owner; Customers; Government (Local); Employee Union]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Manage Closely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[Chefs; Waiters; Managers; Competitors]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162257"/>
                  </a:ext>
                </a:extLst>
              </a:tr>
              <a:tr h="1125991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Monitor</a:t>
                      </a:r>
                      <a:endParaRPr lang="en-IN" sz="1200" b="1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[Media]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effectLst/>
                        </a:rPr>
                        <a:t>Keep Informed</a:t>
                      </a:r>
                      <a:endParaRPr lang="en-IN" sz="1200" b="1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[Local Community]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27110638"/>
                  </a:ext>
                </a:extLst>
              </a:tr>
              <a:tr h="106151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0210853"/>
                  </a:ext>
                </a:extLst>
              </a:tr>
            </a:tbl>
          </a:graphicData>
        </a:graphic>
      </p:graphicFrame>
      <p:sp>
        <p:nvSpPr>
          <p:cNvPr id="8" name="Arrow: Right 7">
            <a:extLst>
              <a:ext uri="{FF2B5EF4-FFF2-40B4-BE49-F238E27FC236}">
                <a16:creationId xmlns:a16="http://schemas.microsoft.com/office/drawing/2014/main" id="{49356C29-3356-4F71-AD06-A2898BF6F214}"/>
              </a:ext>
            </a:extLst>
          </p:cNvPr>
          <p:cNvSpPr/>
          <p:nvPr/>
        </p:nvSpPr>
        <p:spPr>
          <a:xfrm>
            <a:off x="5337947" y="5667919"/>
            <a:ext cx="3124200" cy="571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IN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Level of Interest</a:t>
            </a:r>
          </a:p>
        </p:txBody>
      </p:sp>
      <p:sp>
        <p:nvSpPr>
          <p:cNvPr id="9" name="Arrow: Up 8">
            <a:extLst>
              <a:ext uri="{FF2B5EF4-FFF2-40B4-BE49-F238E27FC236}">
                <a16:creationId xmlns:a16="http://schemas.microsoft.com/office/drawing/2014/main" id="{1BE98992-80B3-4FBF-BE7D-2244637ECCC3}"/>
              </a:ext>
            </a:extLst>
          </p:cNvPr>
          <p:cNvSpPr/>
          <p:nvPr/>
        </p:nvSpPr>
        <p:spPr>
          <a:xfrm>
            <a:off x="3965803" y="2806337"/>
            <a:ext cx="723900" cy="188595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vert270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IN" sz="120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Power</a:t>
            </a:r>
          </a:p>
        </p:txBody>
      </p:sp>
    </p:spTree>
    <p:extLst>
      <p:ext uri="{BB962C8B-B14F-4D97-AF65-F5344CB8AC3E}">
        <p14:creationId xmlns:p14="http://schemas.microsoft.com/office/powerpoint/2010/main" val="13400059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43804-CC3B-4450-AB34-4BEDFED7A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Breakdown Structure</a:t>
            </a:r>
            <a:endParaRPr lang="en-IN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C98ECC-6F26-49CF-B8CE-5F6645F17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3915" y="1389888"/>
            <a:ext cx="8518805" cy="5246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988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13CC4-3BB3-462B-931A-C44E6DF3A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Scheduling Resources and Costs</a:t>
            </a:r>
            <a:endParaRPr lang="en-IN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68AD9D8-5865-4D02-AE46-61ADDE937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6139409"/>
              </p:ext>
            </p:extLst>
          </p:nvPr>
        </p:nvGraphicFramePr>
        <p:xfrm>
          <a:off x="1280160" y="1311865"/>
          <a:ext cx="9152708" cy="536952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85746">
                  <a:extLst>
                    <a:ext uri="{9D8B030D-6E8A-4147-A177-3AD203B41FA5}">
                      <a16:colId xmlns:a16="http://schemas.microsoft.com/office/drawing/2014/main" val="2957591851"/>
                    </a:ext>
                  </a:extLst>
                </a:gridCol>
                <a:gridCol w="1420884">
                  <a:extLst>
                    <a:ext uri="{9D8B030D-6E8A-4147-A177-3AD203B41FA5}">
                      <a16:colId xmlns:a16="http://schemas.microsoft.com/office/drawing/2014/main" val="866062668"/>
                    </a:ext>
                  </a:extLst>
                </a:gridCol>
                <a:gridCol w="1420884">
                  <a:extLst>
                    <a:ext uri="{9D8B030D-6E8A-4147-A177-3AD203B41FA5}">
                      <a16:colId xmlns:a16="http://schemas.microsoft.com/office/drawing/2014/main" val="2746734627"/>
                    </a:ext>
                  </a:extLst>
                </a:gridCol>
                <a:gridCol w="1014917">
                  <a:extLst>
                    <a:ext uri="{9D8B030D-6E8A-4147-A177-3AD203B41FA5}">
                      <a16:colId xmlns:a16="http://schemas.microsoft.com/office/drawing/2014/main" val="1152466603"/>
                    </a:ext>
                  </a:extLst>
                </a:gridCol>
                <a:gridCol w="1494696">
                  <a:extLst>
                    <a:ext uri="{9D8B030D-6E8A-4147-A177-3AD203B41FA5}">
                      <a16:colId xmlns:a16="http://schemas.microsoft.com/office/drawing/2014/main" val="3743919523"/>
                    </a:ext>
                  </a:extLst>
                </a:gridCol>
                <a:gridCol w="2029835">
                  <a:extLst>
                    <a:ext uri="{9D8B030D-6E8A-4147-A177-3AD203B41FA5}">
                      <a16:colId xmlns:a16="http://schemas.microsoft.com/office/drawing/2014/main" val="1748732874"/>
                    </a:ext>
                  </a:extLst>
                </a:gridCol>
                <a:gridCol w="885746">
                  <a:extLst>
                    <a:ext uri="{9D8B030D-6E8A-4147-A177-3AD203B41FA5}">
                      <a16:colId xmlns:a16="http://schemas.microsoft.com/office/drawing/2014/main" val="3317374592"/>
                    </a:ext>
                  </a:extLst>
                </a:gridCol>
              </a:tblGrid>
              <a:tr h="38043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Phase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Tasks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Sub-task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Done by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Resource Rate (£)/ day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Number of Resources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Cost (£)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12035162"/>
                  </a:ext>
                </a:extLst>
              </a:tr>
              <a:tr h="245440"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2296247"/>
                  </a:ext>
                </a:extLst>
              </a:tr>
              <a:tr h="380433">
                <a:tc gridSpan="7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One-time Activities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7727754"/>
                  </a:ext>
                </a:extLst>
              </a:tr>
              <a:tr h="7485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Initiation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Obtain Licensing Approval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Business Owner as Project Manager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300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36563417"/>
                  </a:ext>
                </a:extLst>
              </a:tr>
              <a:tr h="74859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Planning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Prepare communication plan for stakeholders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Project Team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91886244"/>
                  </a:ext>
                </a:extLst>
              </a:tr>
              <a:tr h="748593"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Online plan for social media advertising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Business Owner as Project Manager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N/A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2478532"/>
                  </a:ext>
                </a:extLst>
              </a:tr>
              <a:tr h="409804"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Offline plan for print media design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PM and Local Newspaper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100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5264347"/>
                  </a:ext>
                </a:extLst>
              </a:tr>
              <a:tr h="6199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Execution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Monitor the progress of activities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Purchase of necessary furniture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PM and construction team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N/A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800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9741193"/>
                  </a:ext>
                </a:extLst>
              </a:tr>
              <a:tr h="245440"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4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1200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87865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9427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5DC22-576D-4FA2-B66D-F5F52FCCC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…contd.</a:t>
            </a:r>
            <a:endParaRPr lang="en-IN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75F8A50-3253-4DCA-A63E-6EBFA5CD6A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6680073"/>
              </p:ext>
            </p:extLst>
          </p:nvPr>
        </p:nvGraphicFramePr>
        <p:xfrm>
          <a:off x="838200" y="1825625"/>
          <a:ext cx="10515596" cy="354145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218495537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943149724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630261528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13740879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825188156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162593466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59385711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Phase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Tasks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Sub-task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Done by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Resource Rate (£)/ day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Number of Resources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Cost (£)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98640715"/>
                  </a:ext>
                </a:extLst>
              </a:tr>
              <a:tr h="370840">
                <a:tc gridSpan="7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Refurbishment</a:t>
                      </a:r>
                      <a:r>
                        <a:rPr lang="en-GB" sz="16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 Activities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1834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Execution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Monitor the progress of activities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Installation of necessary heating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PM and construction team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100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2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200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68254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Execution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Monitor the progress of activities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Installation of removable rooftop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PM and construction team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100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2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200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508996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Execution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Monitor the progress of activities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Installation of glass insulation for rainy season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PM and construction team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100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2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200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46184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IN" sz="16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6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6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6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6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IN" sz="160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600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52755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2257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75978-17F0-417F-82C0-606B992B3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2784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Gantt Chart</a:t>
            </a:r>
            <a:endParaRPr lang="en-IN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AF7B408-54C4-4EE1-8A95-C1FCD90A52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8643317"/>
              </p:ext>
            </p:extLst>
          </p:nvPr>
        </p:nvGraphicFramePr>
        <p:xfrm>
          <a:off x="613954" y="1551306"/>
          <a:ext cx="11353796" cy="454715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13017">
                  <a:extLst>
                    <a:ext uri="{9D8B030D-6E8A-4147-A177-3AD203B41FA5}">
                      <a16:colId xmlns:a16="http://schemas.microsoft.com/office/drawing/2014/main" val="262482931"/>
                    </a:ext>
                  </a:extLst>
                </a:gridCol>
                <a:gridCol w="1018903">
                  <a:extLst>
                    <a:ext uri="{9D8B030D-6E8A-4147-A177-3AD203B41FA5}">
                      <a16:colId xmlns:a16="http://schemas.microsoft.com/office/drawing/2014/main" val="2283872022"/>
                    </a:ext>
                  </a:extLst>
                </a:gridCol>
                <a:gridCol w="888274">
                  <a:extLst>
                    <a:ext uri="{9D8B030D-6E8A-4147-A177-3AD203B41FA5}">
                      <a16:colId xmlns:a16="http://schemas.microsoft.com/office/drawing/2014/main" val="1543175469"/>
                    </a:ext>
                  </a:extLst>
                </a:gridCol>
                <a:gridCol w="1123406">
                  <a:extLst>
                    <a:ext uri="{9D8B030D-6E8A-4147-A177-3AD203B41FA5}">
                      <a16:colId xmlns:a16="http://schemas.microsoft.com/office/drawing/2014/main" val="418075876"/>
                    </a:ext>
                  </a:extLst>
                </a:gridCol>
                <a:gridCol w="979714">
                  <a:extLst>
                    <a:ext uri="{9D8B030D-6E8A-4147-A177-3AD203B41FA5}">
                      <a16:colId xmlns:a16="http://schemas.microsoft.com/office/drawing/2014/main" val="4141312726"/>
                    </a:ext>
                  </a:extLst>
                </a:gridCol>
                <a:gridCol w="1280160">
                  <a:extLst>
                    <a:ext uri="{9D8B030D-6E8A-4147-A177-3AD203B41FA5}">
                      <a16:colId xmlns:a16="http://schemas.microsoft.com/office/drawing/2014/main" val="2151078052"/>
                    </a:ext>
                  </a:extLst>
                </a:gridCol>
                <a:gridCol w="992777">
                  <a:extLst>
                    <a:ext uri="{9D8B030D-6E8A-4147-A177-3AD203B41FA5}">
                      <a16:colId xmlns:a16="http://schemas.microsoft.com/office/drawing/2014/main" val="3646391429"/>
                    </a:ext>
                  </a:extLst>
                </a:gridCol>
                <a:gridCol w="1110343">
                  <a:extLst>
                    <a:ext uri="{9D8B030D-6E8A-4147-A177-3AD203B41FA5}">
                      <a16:colId xmlns:a16="http://schemas.microsoft.com/office/drawing/2014/main" val="1938668069"/>
                    </a:ext>
                  </a:extLst>
                </a:gridCol>
                <a:gridCol w="1047202">
                  <a:extLst>
                    <a:ext uri="{9D8B030D-6E8A-4147-A177-3AD203B41FA5}">
                      <a16:colId xmlns:a16="http://schemas.microsoft.com/office/drawing/2014/main" val="1357299298"/>
                    </a:ext>
                  </a:extLst>
                </a:gridCol>
              </a:tblGrid>
              <a:tr h="1607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Major Tasks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 gridSpan="8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Weeks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5546081"/>
                  </a:ext>
                </a:extLst>
              </a:tr>
              <a:tr h="7755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2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3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4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5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6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7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8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878267918"/>
                  </a:ext>
                </a:extLst>
              </a:tr>
              <a:tr h="6596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Obtain approval for facility usage form facility owner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3319916615"/>
                  </a:ext>
                </a:extLst>
              </a:tr>
              <a:tr h="49334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Prepare communication plan to stakeholders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1931007780"/>
                  </a:ext>
                </a:extLst>
              </a:tr>
              <a:tr h="8259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Communicate plan to internal stakeholders with envisioned growth in business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4086969734"/>
                  </a:ext>
                </a:extLst>
              </a:tr>
              <a:tr h="90913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Identify and assess feasibility with construction company for refurbishment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2108492698"/>
                  </a:ext>
                </a:extLst>
              </a:tr>
              <a:tr h="32702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Purchase necessary furnishing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393324076"/>
                  </a:ext>
                </a:extLst>
              </a:tr>
              <a:tr h="2438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Install removable rooftop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1558063830"/>
                  </a:ext>
                </a:extLst>
              </a:tr>
              <a:tr h="2438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Install central heating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accent4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extLst>
                  <a:ext uri="{0D108BD9-81ED-4DB2-BD59-A6C34878D82A}">
                    <a16:rowId xmlns:a16="http://schemas.microsoft.com/office/drawing/2014/main" val="454545736"/>
                  </a:ext>
                </a:extLst>
              </a:tr>
              <a:tr h="41018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Install temporary insulation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IN" sz="14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IN" sz="14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34973" marR="34973" marT="0" marB="0"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37234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1541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575B7-4FB1-4E89-BE0F-B5EB9AF4F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</a:t>
            </a:r>
            <a:endParaRPr lang="en-IN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B501C0-F416-41CA-96BD-096750BBE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4393401"/>
              </p:ext>
            </p:extLst>
          </p:nvPr>
        </p:nvGraphicFramePr>
        <p:xfrm>
          <a:off x="3122023" y="1690688"/>
          <a:ext cx="6988625" cy="46115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29025">
                  <a:extLst>
                    <a:ext uri="{9D8B030D-6E8A-4147-A177-3AD203B41FA5}">
                      <a16:colId xmlns:a16="http://schemas.microsoft.com/office/drawing/2014/main" val="3466563055"/>
                    </a:ext>
                  </a:extLst>
                </a:gridCol>
                <a:gridCol w="2329800">
                  <a:extLst>
                    <a:ext uri="{9D8B030D-6E8A-4147-A177-3AD203B41FA5}">
                      <a16:colId xmlns:a16="http://schemas.microsoft.com/office/drawing/2014/main" val="2279536854"/>
                    </a:ext>
                  </a:extLst>
                </a:gridCol>
                <a:gridCol w="2329800">
                  <a:extLst>
                    <a:ext uri="{9D8B030D-6E8A-4147-A177-3AD203B41FA5}">
                      <a16:colId xmlns:a16="http://schemas.microsoft.com/office/drawing/2014/main" val="1661503098"/>
                    </a:ext>
                  </a:extLst>
                </a:gridCol>
              </a:tblGrid>
              <a:tr h="0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>
                          <a:effectLst/>
                        </a:rPr>
                        <a:t>Rivals in local community launch the open terrace facility earlier</a:t>
                      </a:r>
                      <a:endParaRPr lang="en-IN" sz="12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>
                          <a:effectLst/>
                        </a:rPr>
                        <a:t>Local governance poses regulatory constraints</a:t>
                      </a:r>
                      <a:endParaRPr lang="en-IN" sz="12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>
                          <a:effectLst/>
                        </a:rPr>
                        <a:t>Approval for using facility not received from facility owner</a:t>
                      </a:r>
                      <a:endParaRPr lang="en-IN" sz="1200">
                        <a:effectLst/>
                      </a:endParaRP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>
                          <a:effectLst/>
                        </a:rPr>
                        <a:t>Central heating system causes electrical shock while testing</a:t>
                      </a:r>
                      <a:endParaRPr lang="en-IN" sz="12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  <a:highlight>
                            <a:srgbClr val="FF0000"/>
                          </a:highlight>
                        </a:rPr>
                        <a:t> 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2173857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Budget Overrun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Resource shortage for carrying out project management activities since current operations are in progress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24380728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IN" sz="12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IN" sz="12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IN" sz="12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1631599"/>
                  </a:ext>
                </a:extLst>
              </a:tr>
            </a:tbl>
          </a:graphicData>
        </a:graphic>
      </p:graphicFrame>
      <p:sp>
        <p:nvSpPr>
          <p:cNvPr id="5" name="Arrow: Right 4">
            <a:extLst>
              <a:ext uri="{FF2B5EF4-FFF2-40B4-BE49-F238E27FC236}">
                <a16:creationId xmlns:a16="http://schemas.microsoft.com/office/drawing/2014/main" id="{2DE896C5-477C-446F-A449-E59BA791247E}"/>
              </a:ext>
            </a:extLst>
          </p:cNvPr>
          <p:cNvSpPr/>
          <p:nvPr/>
        </p:nvSpPr>
        <p:spPr>
          <a:xfrm>
            <a:off x="5373326" y="5611450"/>
            <a:ext cx="4567508" cy="5619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Probability</a:t>
            </a:r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BEC38637-C507-4BEF-BD93-00B3D382E83F}"/>
              </a:ext>
            </a:extLst>
          </p:cNvPr>
          <p:cNvSpPr/>
          <p:nvPr/>
        </p:nvSpPr>
        <p:spPr>
          <a:xfrm>
            <a:off x="3893412" y="1972492"/>
            <a:ext cx="1148851" cy="319482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vert270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IN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Impact</a:t>
            </a:r>
          </a:p>
        </p:txBody>
      </p:sp>
    </p:spTree>
    <p:extLst>
      <p:ext uri="{BB962C8B-B14F-4D97-AF65-F5344CB8AC3E}">
        <p14:creationId xmlns:p14="http://schemas.microsoft.com/office/powerpoint/2010/main" val="1138594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9B0D8-7769-461C-8864-48FB7890DE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Mitigation for Risks</a:t>
            </a:r>
            <a:endParaRPr lang="en-IN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B266E91-C394-4B0E-9F54-DBEDA641AF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9095983"/>
              </p:ext>
            </p:extLst>
          </p:nvPr>
        </p:nvGraphicFramePr>
        <p:xfrm>
          <a:off x="838200" y="1825625"/>
          <a:ext cx="10515597" cy="4342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767733430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791373436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69478444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Risk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Severity Level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Mitigation Plan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913529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Rivals in local community launch the open terrace facility earlier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Moderate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Plan a differentiated offering in open terrace seating through exquisite ambience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76883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Local governance poses regulatory constraints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Moderate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Obtain necessary approvals before starting project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474691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Approval for using facility not received from facility owner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High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Work with facility owner to obtain legal agreement on refurbishing space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74104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Central heating system causes electrical shock while testing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 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High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Ensure the testing is done in non-operational hours; testing to be done only by professionals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8963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Budget Overrun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Low</a:t>
                      </a:r>
                      <a:endParaRPr lang="en-IN" sz="16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</a:rPr>
                        <a:t>Account for delay in project based on feasibility assessment</a:t>
                      </a:r>
                      <a:endParaRPr lang="en-IN" sz="16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765541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2591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B2ED5-C187-4F53-B4E7-6BE7BF8A2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FE026-C977-413E-9760-73417F86C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39" y="1463040"/>
            <a:ext cx="11403875" cy="5172891"/>
          </a:xfrm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spcAft>
                <a:spcPts val="900"/>
              </a:spcAft>
              <a:buNone/>
            </a:pPr>
            <a:endParaRPr lang="en-IN" sz="2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Agnew, J., 2019. Internal and External Stakeholder Impact on Curriculum Design. </a:t>
            </a:r>
            <a:r>
              <a:rPr lang="en-IN" sz="2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Academia Letters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Baguley, P., 2018. </a:t>
            </a:r>
            <a:r>
              <a:rPr lang="en-IN" sz="2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Project management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[New York]: McGraw-Hill.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3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Heerkens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G., 2012. </a:t>
            </a:r>
            <a:r>
              <a:rPr lang="en-IN" sz="2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Project management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Hester, R. and Harrison, R., 2014. </a:t>
            </a:r>
            <a:r>
              <a:rPr lang="en-IN" sz="2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 assessment and risk management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New York: McGraw Hill.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3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Javed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S., 2016. </a:t>
            </a:r>
            <a:r>
              <a:rPr lang="en-IN" sz="2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Stakeholder analysis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Oxford: Oxford Policy Management.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Kurtz, L., 2015. </a:t>
            </a:r>
            <a:r>
              <a:rPr lang="en-IN" sz="2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Stakeholder analysis</a:t>
            </a:r>
            <a:r>
              <a:rPr lang="en-IN" sz="2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Hoboken (NJ): Wiley.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endParaRPr lang="en-IN" sz="2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IN" sz="2300" dirty="0"/>
          </a:p>
        </p:txBody>
      </p:sp>
    </p:spTree>
    <p:extLst>
      <p:ext uri="{BB962C8B-B14F-4D97-AF65-F5344CB8AC3E}">
        <p14:creationId xmlns:p14="http://schemas.microsoft.com/office/powerpoint/2010/main" val="1803413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2E60C-3937-43CB-86D5-9AEDF05A96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…contd.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73123-C587-4CCB-81C8-7066E7F7D5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Połoński</a:t>
            </a: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M., 2015. Application Of The Work Breakdown Structure In Determining Cost Buffers In Construction Schedules. </a:t>
            </a:r>
            <a:r>
              <a:rPr lang="en-IN" sz="2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Archives of Civil Engineering</a:t>
            </a: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61(1), pp.147-161.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Richards, M., Davies, J. and </a:t>
            </a:r>
            <a:r>
              <a:rPr lang="en-IN" sz="2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Yaron</a:t>
            </a: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G., 2013. </a:t>
            </a:r>
            <a:r>
              <a:rPr lang="en-IN" sz="2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Stakeholder incentives in participatory forest management</a:t>
            </a: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London: ITDG.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Trip Advisor, 2018. [online] Available at: &lt;https://www.tripadvisor.co.uk/Restaurants-g191259-c11-Greater_London_England.html&gt; [Accessed 2 December 2021].</a:t>
            </a:r>
          </a:p>
          <a:p>
            <a:pPr marL="285750" indent="-285750">
              <a:lnSpc>
                <a:spcPct val="115000"/>
              </a:lnSpc>
              <a:spcAft>
                <a:spcPts val="900"/>
              </a:spcAft>
            </a:pP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Visit London, 2017. </a:t>
            </a:r>
            <a:r>
              <a:rPr lang="en-IN" sz="2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Best 10 Chinese restaurants in London</a:t>
            </a:r>
            <a:r>
              <a:rPr lang="en-IN" sz="2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visitlondon.com. Available at: &lt;https://visitlondon.com/things-to-do/food-and-drink/restaurant/asian/chinese&gt; [Accessed 2 December 2021].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0627731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</TotalTime>
  <Words>1286</Words>
  <Application>Microsoft Office PowerPoint</Application>
  <PresentationFormat>Widescreen</PresentationFormat>
  <Paragraphs>279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BMSW5104 Managing Projects in a Workplace</vt:lpstr>
      <vt:lpstr>Organization Background: Hot and Cold</vt:lpstr>
      <vt:lpstr>Project Overview</vt:lpstr>
      <vt:lpstr>Project Outline/ Scope/ Description</vt:lpstr>
      <vt:lpstr>…contd.</vt:lpstr>
      <vt:lpstr> Stakeholder Analysis</vt:lpstr>
      <vt:lpstr>Work Breakdown Structure</vt:lpstr>
      <vt:lpstr>Scheduling Resources and Costs</vt:lpstr>
      <vt:lpstr>…contd.</vt:lpstr>
      <vt:lpstr> Gantt Chart</vt:lpstr>
      <vt:lpstr>Risk Assessment</vt:lpstr>
      <vt:lpstr>Mitigation for Risks</vt:lpstr>
      <vt:lpstr>Bibliography</vt:lpstr>
      <vt:lpstr>…contd.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BMSW5104 Managing Projects in a Workplace</dc:title>
  <cp:lastModifiedBy>Jahura Begum</cp:lastModifiedBy>
  <cp:revision>22</cp:revision>
  <dcterms:created xsi:type="dcterms:W3CDTF">2021-12-02T15:49:24Z</dcterms:created>
  <dcterms:modified xsi:type="dcterms:W3CDTF">2021-12-09T16:21:32Z</dcterms:modified>
</cp:coreProperties>
</file>