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6858000" cy="9144000"/>
  <p:embeddedFontLst>
    <p:embeddedFont>
      <p:font typeface="Proxima Nova" panose="020B060402020202020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B9A"/>
    <a:srgbClr val="0088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DF0B1C8-FB02-4A20-A92A-493333E297EF}">
  <a:tblStyle styleId="{3DF0B1C8-FB02-4A20-A92A-493333E297E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4"/>
  </p:normalViewPr>
  <p:slideViewPr>
    <p:cSldViewPr snapToGrid="0">
      <p:cViewPr varScale="1">
        <p:scale>
          <a:sx n="96" d="100"/>
          <a:sy n="96" d="100"/>
        </p:scale>
        <p:origin x="420" y="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2374cb75fb_0_6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2374cb75fb_0_6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Post offices are a more traditional form of packages delivery. The use of technology in this sector is very limited. The time required to complete one delivery determines the efficiency of a post office. Users' satisfaction is also dependent on the time required. Analogue processing incorporates more errors in the whole process. It is important to note that the development of post offices in terms of technologies is very low but their existence is observed. The application of technologies varies from country to country. Developed countries are observed to be more advanced in this sector.</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12374cb75fb_0_6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12374cb75fb_0_6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In the age of modern technologies, Post Offices are more involved in keeping their traditional values intact yet improving operational procedures to keep up with the efficiency of industry standards. The journey of post offices started in the 1650s. The primary functions of post offices are- Collection of mail, Processing them, Transmission to the right region, Delivery to the doorstep. The development of the organisation over time is slow in pace but stable in adaptation.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12374cb75fb_0_6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12374cb75fb_0_6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There are a number of challenges faced by the postal service. All the major and minor challenges translate into some of the most commonly observed problems that create a direct impact on the overall system as well as the purpose of the organisation.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2374cb75fb_0_8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12374cb75fb_0_8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In the whole system that a post office operates, the initial task is to process the packages making it easier to sort, track and deliver. It is also important to check on the contents of the packages to keep them all legal. In the earlier days, the post office system was not up to date. For every package that was going through their system, they had to manually verify the contents of each product were legal. They had to make entries for each package into their system to track and delivery the packages.</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12374cb75fb_0_8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12374cb75fb_0_8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packages that are being delivered to the destination required sorting for a more efficient system. However, as a trade-off, sorting the products required time as they were sorted by workers. On top of that, the tracking system was not effective enough to maintain 100% accuracy. The rate of the lost product was higher.</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2374cb75fb_0_8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2374cb75fb_0_8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employees were not very satisfied working here as they were not getting any technological support for their part of the work. The work done by the employees was handled manually which required a lot of physical involvement. It was common to follow the analogue process for processing and sorting. As the employees worked more than they got rewarded, the output and input remained imbalanced which reduced the employability.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2374cb75fb_0_7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12374cb75fb_0_7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Although it might appear that packages processing and sorting are two different activities, sorting is a part of processing. The execution of sorting is so large at a scale that it can be described separately for a clearer view. The post office uses two different technologies of the same nature to ensure packages are processed and sorted efficiently. Processing and sorting are closely related as they depend on each other for an accurate outcome.</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2374cb75fb_0_9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2374cb75fb_0_9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Most of the postal systems around the globe use automated processing systems. Under this system, the packages are tagged at the time of taking the delivery order. A unique identity for each package help to store the information digitally and manage them afterwards with machines.</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2374cb75fb_0_9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2374cb75fb_0_9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data from the processing helps to identify the products with machines and sort them based on their attributes. Developed countries are observed to use high-end machinery to sort the products automatically that reducing sorting time and cost at a high scale.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12374cb75fb_0_9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12374cb75fb_0_9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integration of processing and sorting together comes in more effective than any of them applied separately. With proper procedures in processing through marking, security checks and others, the packages are directly sent for sorting. Reduction in human interaction is the key goal here.</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2374cb75fb_0_7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2374cb75fb_0_7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dirty="0">
                <a:solidFill>
                  <a:srgbClr val="474747"/>
                </a:solidFill>
                <a:highlight>
                  <a:srgbClr val="FFFFFF"/>
                </a:highlight>
                <a:latin typeface="Times New Roman"/>
                <a:ea typeface="Times New Roman"/>
                <a:cs typeface="Times New Roman"/>
                <a:sym typeface="Times New Roman"/>
              </a:rPr>
              <a:t>Due to the use of modern technologies, post offices are faster for package delivery. Individuals can send and receive their content faster. Small businesses can deliver the products faster which increases the customer satisfaction level influencing more businesses. The system can handle more items in a shorter time.</a:t>
            </a:r>
            <a:endParaRPr sz="1200" dirty="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12374cb75fb_0_9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12374cb75fb_0_9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overall cost of operation in the long term is also reduced by a significant amount. A lower number of employees requires less compensation. Reduced time translates into less cost for one unit of product going through the whole system. Decreased rate of error increases productivity thus decreasing cost.</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2374cb75fb_0_9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2374cb75fb_0_9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Previously, one common complaint among the users was observed that the post offices lost their packages. Packages get a better tracking system with help of modern technologies in precessing. The rate of error in sorting is significantly lower than that of the previous times. In case of error, all the information is easily available for recovery which means less hassle for the authority as well as the users.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12374cb75fb_0_9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12374cb75fb_0_9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reduction of physical labour increases the employability of the sector. Employees get a better deal in compensation for their work as the range of physical involvement is low. Technical qualification increases the number of skilled employees as only the people with certain expertise can get the job done.</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12374cb75fb_0_9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12374cb75fb_0_9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The scenario of Post Offices has massive differences in their status before the use of technology and after the use of them. The table here shows the visible differences between some of the key attributes before the use of technology and after its use.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12374cb75fb_0_7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12374cb75fb_0_7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Development over time increases the sustainability of an organisation. Modern technologies improve the overall productivity of the organisation as the work get automated which requires fewer workers but can do more tasks. Improved productivity helps in the scalability of the organisation as the ability to respond faster creates more opportunities. More skilled employees apply to work at organisations with modern technologies. Refusal to adapt to modern technology can result in extinction. </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12374cb75fb_0_7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12374cb75fb_0_7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1000"/>
              </a:spcBef>
              <a:spcAft>
                <a:spcPts val="0"/>
              </a:spcAft>
              <a:buClr>
                <a:schemeClr val="dk1"/>
              </a:buClr>
              <a:buSzPts val="1100"/>
              <a:buFont typeface="Arial"/>
              <a:buNone/>
            </a:pPr>
            <a:r>
              <a:rPr lang="en" sz="1200">
                <a:solidFill>
                  <a:srgbClr val="474747"/>
                </a:solidFill>
                <a:highlight>
                  <a:srgbClr val="FFFFFF"/>
                </a:highlight>
                <a:latin typeface="Times New Roman"/>
                <a:ea typeface="Times New Roman"/>
                <a:cs typeface="Times New Roman"/>
                <a:sym typeface="Times New Roman"/>
              </a:rPr>
              <a:t>Contemporary workplace environments are more reliant on modern technologies. Having a certain level of command over digital skills is a requirement for most employment options. Organisations develop long-term strengths with the application of modern technologies. With increased efficiency, the number of skilled employees increases.</a:t>
            </a:r>
            <a:endParaRPr sz="1200">
              <a:solidFill>
                <a:srgbClr val="474747"/>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12374cb75fb_0_7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12374cb75fb_0_7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12374cb75fb_0_10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12374cb75fb_0_10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53"/>
        <p:cNvGrpSpPr/>
        <p:nvPr/>
      </p:nvGrpSpPr>
      <p:grpSpPr>
        <a:xfrm>
          <a:off x="0" y="0"/>
          <a:ext cx="0" cy="0"/>
          <a:chOff x="0" y="0"/>
          <a:chExt cx="0" cy="0"/>
        </a:xfrm>
      </p:grpSpPr>
      <p:sp>
        <p:nvSpPr>
          <p:cNvPr id="54" name="Google Shape;54;p13"/>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3"/>
          <p:cNvSpPr txBox="1"/>
          <p:nvPr/>
        </p:nvSpPr>
        <p:spPr>
          <a:xfrm>
            <a:off x="352800" y="1419725"/>
            <a:ext cx="4552200" cy="73863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3600" b="1" dirty="0">
              <a:solidFill>
                <a:srgbClr val="048A81"/>
              </a:solidFill>
              <a:latin typeface="Proxima Nova"/>
              <a:ea typeface="Proxima Nova"/>
              <a:cs typeface="Proxima Nova"/>
              <a:sym typeface="Proxima Nova"/>
            </a:endParaRPr>
          </a:p>
        </p:txBody>
      </p:sp>
      <p:grpSp>
        <p:nvGrpSpPr>
          <p:cNvPr id="57" name="Google Shape;57;p13"/>
          <p:cNvGrpSpPr/>
          <p:nvPr/>
        </p:nvGrpSpPr>
        <p:grpSpPr>
          <a:xfrm>
            <a:off x="8323325" y="4823150"/>
            <a:ext cx="820675" cy="200400"/>
            <a:chOff x="3425825" y="3305875"/>
            <a:chExt cx="820675" cy="200400"/>
          </a:xfrm>
        </p:grpSpPr>
        <p:sp>
          <p:nvSpPr>
            <p:cNvPr id="58" name="Google Shape;58;p13"/>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Title 6">
            <a:extLst>
              <a:ext uri="{FF2B5EF4-FFF2-40B4-BE49-F238E27FC236}">
                <a16:creationId xmlns:a16="http://schemas.microsoft.com/office/drawing/2014/main" id="{A02F53AF-EE42-4512-B86C-E283686881A2}"/>
              </a:ext>
            </a:extLst>
          </p:cNvPr>
          <p:cNvSpPr>
            <a:spLocks noGrp="1"/>
          </p:cNvSpPr>
          <p:nvPr>
            <p:ph type="title"/>
          </p:nvPr>
        </p:nvSpPr>
        <p:spPr>
          <a:xfrm>
            <a:off x="873163" y="153410"/>
            <a:ext cx="8063674" cy="1123950"/>
          </a:xfrm>
        </p:spPr>
        <p:txBody>
          <a:bodyPr>
            <a:noAutofit/>
          </a:bodyPr>
          <a:lstStyle/>
          <a:p>
            <a:r>
              <a:rPr lang="ro-RO" sz="3200" dirty="0">
                <a:solidFill>
                  <a:schemeClr val="accent5">
                    <a:lumMod val="75000"/>
                  </a:schemeClr>
                </a:solidFill>
              </a:rPr>
              <a:t>    </a:t>
            </a:r>
            <a:br>
              <a:rPr lang="ro-RO" sz="3200" dirty="0">
                <a:solidFill>
                  <a:schemeClr val="accent5">
                    <a:lumMod val="75000"/>
                  </a:schemeClr>
                </a:solidFill>
              </a:rPr>
            </a:br>
            <a:r>
              <a:rPr lang="ro-RO" sz="3200" dirty="0">
                <a:solidFill>
                  <a:schemeClr val="accent5">
                    <a:lumMod val="75000"/>
                  </a:schemeClr>
                </a:solidFill>
              </a:rPr>
              <a:t> </a:t>
            </a:r>
            <a:r>
              <a:rPr lang="ro-RO" sz="3600" dirty="0">
                <a:solidFill>
                  <a:srgbClr val="008B9A"/>
                </a:solidFill>
              </a:rPr>
              <a:t>Digital Skills and Research Methods              </a:t>
            </a:r>
            <a:br>
              <a:rPr lang="ro-RO" sz="3600" dirty="0">
                <a:solidFill>
                  <a:srgbClr val="008B9A"/>
                </a:solidFill>
              </a:rPr>
            </a:br>
            <a:r>
              <a:rPr lang="ro-RO" sz="3600" dirty="0">
                <a:solidFill>
                  <a:srgbClr val="008B9A"/>
                </a:solidFill>
              </a:rPr>
              <a:t>             Group Presentation</a:t>
            </a:r>
            <a:endParaRPr lang="en-GB" sz="3600" dirty="0">
              <a:solidFill>
                <a:srgbClr val="008B9A"/>
              </a:solidFill>
            </a:endParaRPr>
          </a:p>
        </p:txBody>
      </p:sp>
      <p:sp>
        <p:nvSpPr>
          <p:cNvPr id="8" name="Text Placeholder 7">
            <a:extLst>
              <a:ext uri="{FF2B5EF4-FFF2-40B4-BE49-F238E27FC236}">
                <a16:creationId xmlns:a16="http://schemas.microsoft.com/office/drawing/2014/main" id="{411692DD-7857-4411-92C9-2407F215BD7D}"/>
              </a:ext>
            </a:extLst>
          </p:cNvPr>
          <p:cNvSpPr>
            <a:spLocks noGrp="1"/>
          </p:cNvSpPr>
          <p:nvPr>
            <p:ph type="body" idx="1"/>
          </p:nvPr>
        </p:nvSpPr>
        <p:spPr>
          <a:xfrm>
            <a:off x="424343" y="2158260"/>
            <a:ext cx="3999900" cy="2985240"/>
          </a:xfrm>
        </p:spPr>
        <p:txBody>
          <a:bodyPr>
            <a:noAutofit/>
          </a:bodyPr>
          <a:lstStyle/>
          <a:p>
            <a:r>
              <a:rPr lang="ro-RO" sz="2000" b="1" dirty="0">
                <a:solidFill>
                  <a:srgbClr val="008B9A"/>
                </a:solidFill>
              </a:rPr>
              <a:t>Georgiana Ioana Chirita   ID:2120500</a:t>
            </a:r>
          </a:p>
          <a:p>
            <a:r>
              <a:rPr lang="ro-RO" sz="2000" b="1" dirty="0">
                <a:solidFill>
                  <a:srgbClr val="008B9A"/>
                </a:solidFill>
              </a:rPr>
              <a:t>Ciorascu Andreea              ID:2121532 </a:t>
            </a:r>
          </a:p>
          <a:p>
            <a:r>
              <a:rPr lang="ro-RO" sz="2000" b="1" dirty="0">
                <a:solidFill>
                  <a:srgbClr val="008B9A"/>
                </a:solidFill>
              </a:rPr>
              <a:t>Luncasu Daniela Elena      ID:2119889</a:t>
            </a:r>
          </a:p>
          <a:p>
            <a:r>
              <a:rPr lang="ro-RO" sz="2000" b="1" dirty="0">
                <a:solidFill>
                  <a:srgbClr val="008B9A"/>
                </a:solidFill>
              </a:rPr>
              <a:t>Laura Tibucanu                  ID 2120494</a:t>
            </a:r>
            <a:endParaRPr lang="en-GB" sz="2000" b="1" dirty="0">
              <a:solidFill>
                <a:srgbClr val="008B9A"/>
              </a:solidFill>
            </a:endParaRPr>
          </a:p>
        </p:txBody>
      </p:sp>
      <p:sp>
        <p:nvSpPr>
          <p:cNvPr id="9" name="Text Placeholder 8">
            <a:extLst>
              <a:ext uri="{FF2B5EF4-FFF2-40B4-BE49-F238E27FC236}">
                <a16:creationId xmlns:a16="http://schemas.microsoft.com/office/drawing/2014/main" id="{4B3C476D-9C14-438C-842D-70A89F2F25D8}"/>
              </a:ext>
            </a:extLst>
          </p:cNvPr>
          <p:cNvSpPr>
            <a:spLocks noGrp="1"/>
          </p:cNvSpPr>
          <p:nvPr>
            <p:ph type="body" idx="2"/>
          </p:nvPr>
        </p:nvSpPr>
        <p:spPr>
          <a:xfrm>
            <a:off x="4832400" y="2796209"/>
            <a:ext cx="3999900" cy="1772666"/>
          </a:xfrm>
        </p:spPr>
        <p:txBody>
          <a:bodyPr/>
          <a:lstStyle/>
          <a:p>
            <a:pPr marL="139700" indent="0">
              <a:buNone/>
            </a:pPr>
            <a:r>
              <a:rPr lang="ro-RO" dirty="0">
                <a:solidFill>
                  <a:srgbClr val="008896"/>
                </a:solidFill>
              </a:rPr>
              <a:t>                             Lecturer </a:t>
            </a:r>
          </a:p>
          <a:p>
            <a:pPr marL="139700" indent="0">
              <a:buNone/>
            </a:pPr>
            <a:r>
              <a:rPr lang="ro-RO" sz="2000" b="1" dirty="0">
                <a:solidFill>
                  <a:srgbClr val="008896"/>
                </a:solidFill>
              </a:rPr>
              <a:t>      Balendran Fandasem</a:t>
            </a:r>
          </a:p>
          <a:p>
            <a:pPr marL="139700" indent="0">
              <a:buNone/>
            </a:pPr>
            <a:r>
              <a:rPr lang="ro-RO" sz="2000" b="1" dirty="0">
                <a:solidFill>
                  <a:srgbClr val="008896"/>
                </a:solidFill>
              </a:rPr>
              <a:t>                    </a:t>
            </a:r>
            <a:r>
              <a:rPr lang="ro-RO" sz="1600" b="1" dirty="0">
                <a:solidFill>
                  <a:srgbClr val="008896"/>
                </a:solidFill>
              </a:rPr>
              <a:t>Group.3    </a:t>
            </a:r>
          </a:p>
          <a:p>
            <a:pPr marL="139700" indent="0">
              <a:buNone/>
            </a:pPr>
            <a:endParaRPr lang="en-GB" sz="2000" b="1" dirty="0">
              <a:solidFill>
                <a:schemeClr val="accent5">
                  <a:lumMod val="7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63"/>
        <p:cNvGrpSpPr/>
        <p:nvPr/>
      </p:nvGrpSpPr>
      <p:grpSpPr>
        <a:xfrm>
          <a:off x="0" y="0"/>
          <a:ext cx="0" cy="0"/>
          <a:chOff x="0" y="0"/>
          <a:chExt cx="0" cy="0"/>
        </a:xfrm>
      </p:grpSpPr>
      <p:sp>
        <p:nvSpPr>
          <p:cNvPr id="64" name="Google Shape;64;p14"/>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4"/>
          <p:cNvSpPr txBox="1"/>
          <p:nvPr/>
        </p:nvSpPr>
        <p:spPr>
          <a:xfrm>
            <a:off x="486450" y="246051"/>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dirty="0">
                <a:solidFill>
                  <a:srgbClr val="048A81"/>
                </a:solidFill>
                <a:latin typeface="Proxima Nova"/>
                <a:ea typeface="Proxima Nova"/>
                <a:cs typeface="Proxima Nova"/>
                <a:sym typeface="Proxima Nova"/>
              </a:rPr>
              <a:t>Introduction</a:t>
            </a:r>
            <a:endParaRPr sz="3600" b="1" dirty="0">
              <a:solidFill>
                <a:srgbClr val="048A81"/>
              </a:solidFill>
              <a:latin typeface="Proxima Nova"/>
              <a:ea typeface="Proxima Nova"/>
              <a:cs typeface="Proxima Nova"/>
              <a:sym typeface="Proxima Nova"/>
            </a:endParaRPr>
          </a:p>
        </p:txBody>
      </p:sp>
      <p:cxnSp>
        <p:nvCxnSpPr>
          <p:cNvPr id="66" name="Google Shape;66;p14"/>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67" name="Google Shape;67;p14"/>
          <p:cNvSpPr txBox="1"/>
          <p:nvPr/>
        </p:nvSpPr>
        <p:spPr>
          <a:xfrm>
            <a:off x="352800" y="1015625"/>
            <a:ext cx="4017600" cy="30108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Post offices are more traditional form of packages delivery</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The use of technology is limited</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Time required to complete one delivery determines the efficiency </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Users satisfaction depends on the time required</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Analog processing incorporates more error</a:t>
            </a:r>
            <a:endParaRPr sz="1800" dirty="0">
              <a:solidFill>
                <a:srgbClr val="363636"/>
              </a:solidFill>
              <a:latin typeface="Proxima Nova"/>
              <a:ea typeface="Proxima Nova"/>
              <a:cs typeface="Proxima Nova"/>
              <a:sym typeface="Proxima Nova"/>
            </a:endParaRPr>
          </a:p>
        </p:txBody>
      </p:sp>
      <p:grpSp>
        <p:nvGrpSpPr>
          <p:cNvPr id="68" name="Google Shape;68;p14"/>
          <p:cNvGrpSpPr/>
          <p:nvPr/>
        </p:nvGrpSpPr>
        <p:grpSpPr>
          <a:xfrm>
            <a:off x="8323325" y="4823150"/>
            <a:ext cx="820675" cy="200400"/>
            <a:chOff x="3425825" y="3305875"/>
            <a:chExt cx="820675" cy="200400"/>
          </a:xfrm>
        </p:grpSpPr>
        <p:sp>
          <p:nvSpPr>
            <p:cNvPr id="69" name="Google Shape;69;p14"/>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4"/>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1" name="Google Shape;71;p14"/>
          <p:cNvPicPr preferRelativeResize="0"/>
          <p:nvPr/>
        </p:nvPicPr>
        <p:blipFill>
          <a:blip r:embed="rId3">
            <a:alphaModFix/>
          </a:blip>
          <a:stretch>
            <a:fillRect/>
          </a:stretch>
        </p:blipFill>
        <p:spPr>
          <a:xfrm>
            <a:off x="4840267" y="1154425"/>
            <a:ext cx="3867609" cy="2900700"/>
          </a:xfrm>
          <a:prstGeom prst="rect">
            <a:avLst/>
          </a:prstGeom>
          <a:noFill/>
          <a:ln>
            <a:noFill/>
          </a:ln>
        </p:spPr>
      </p:pic>
      <p:sp>
        <p:nvSpPr>
          <p:cNvPr id="72" name="Google Shape;72;p14"/>
          <p:cNvSpPr/>
          <p:nvPr/>
        </p:nvSpPr>
        <p:spPr>
          <a:xfrm>
            <a:off x="4799025" y="1087175"/>
            <a:ext cx="43449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 Placeholder 2">
            <a:extLst>
              <a:ext uri="{FF2B5EF4-FFF2-40B4-BE49-F238E27FC236}">
                <a16:creationId xmlns:a16="http://schemas.microsoft.com/office/drawing/2014/main" id="{3BA1E7D4-B6FA-4E52-BD0C-A413BA25518D}"/>
              </a:ext>
            </a:extLst>
          </p:cNvPr>
          <p:cNvSpPr>
            <a:spLocks noGrp="1"/>
          </p:cNvSpPr>
          <p:nvPr>
            <p:ph type="body" idx="1"/>
          </p:nvPr>
        </p:nvSpPr>
        <p:spPr>
          <a:xfrm>
            <a:off x="5347253" y="4238319"/>
            <a:ext cx="3044054" cy="1370062"/>
          </a:xfrm>
        </p:spPr>
        <p:txBody>
          <a:bodyPr>
            <a:norm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Georgiana Ioana Chirita   ID:2120500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76"/>
        <p:cNvGrpSpPr/>
        <p:nvPr/>
      </p:nvGrpSpPr>
      <p:grpSpPr>
        <a:xfrm>
          <a:off x="0" y="0"/>
          <a:ext cx="0" cy="0"/>
          <a:chOff x="0" y="0"/>
          <a:chExt cx="0" cy="0"/>
        </a:xfrm>
      </p:grpSpPr>
      <p:sp>
        <p:nvSpPr>
          <p:cNvPr id="77" name="Google Shape;77;p15"/>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5"/>
          <p:cNvSpPr txBox="1"/>
          <p:nvPr/>
        </p:nvSpPr>
        <p:spPr>
          <a:xfrm>
            <a:off x="352800" y="276725"/>
            <a:ext cx="66039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Organisation Background</a:t>
            </a:r>
            <a:endParaRPr sz="3600" b="1">
              <a:solidFill>
                <a:srgbClr val="048A81"/>
              </a:solidFill>
              <a:latin typeface="Proxima Nova"/>
              <a:ea typeface="Proxima Nova"/>
              <a:cs typeface="Proxima Nova"/>
              <a:sym typeface="Proxima Nova"/>
            </a:endParaRPr>
          </a:p>
        </p:txBody>
      </p:sp>
      <p:cxnSp>
        <p:nvCxnSpPr>
          <p:cNvPr id="79" name="Google Shape;79;p15"/>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80" name="Google Shape;80;p15"/>
          <p:cNvSpPr txBox="1"/>
          <p:nvPr/>
        </p:nvSpPr>
        <p:spPr>
          <a:xfrm>
            <a:off x="352800" y="1015625"/>
            <a:ext cx="4017600" cy="26922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Started in 1650s</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Primary functions are- </a:t>
            </a:r>
            <a:br>
              <a:rPr lang="en" sz="1800">
                <a:solidFill>
                  <a:srgbClr val="363636"/>
                </a:solidFill>
                <a:latin typeface="Proxima Nova"/>
                <a:ea typeface="Proxima Nova"/>
                <a:cs typeface="Proxima Nova"/>
                <a:sym typeface="Proxima Nova"/>
              </a:rPr>
            </a:br>
            <a:r>
              <a:rPr lang="en" sz="1800">
                <a:solidFill>
                  <a:srgbClr val="363636"/>
                </a:solidFill>
                <a:latin typeface="Proxima Nova"/>
                <a:ea typeface="Proxima Nova"/>
                <a:cs typeface="Proxima Nova"/>
                <a:sym typeface="Proxima Nova"/>
              </a:rPr>
              <a:t>- Collection </a:t>
            </a:r>
            <a:endParaRPr sz="1800">
              <a:solidFill>
                <a:srgbClr val="363636"/>
              </a:solidFill>
              <a:latin typeface="Proxima Nova"/>
              <a:ea typeface="Proxima Nova"/>
              <a:cs typeface="Proxima Nova"/>
              <a:sym typeface="Proxima Nova"/>
            </a:endParaRPr>
          </a:p>
          <a:p>
            <a:pPr marL="45720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 Processing</a:t>
            </a:r>
            <a:endParaRPr sz="1800">
              <a:solidFill>
                <a:srgbClr val="363636"/>
              </a:solidFill>
              <a:latin typeface="Proxima Nova"/>
              <a:ea typeface="Proxima Nova"/>
              <a:cs typeface="Proxima Nova"/>
              <a:sym typeface="Proxima Nova"/>
            </a:endParaRPr>
          </a:p>
          <a:p>
            <a:pPr marL="45720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 Transmission </a:t>
            </a:r>
            <a:endParaRPr sz="1800">
              <a:solidFill>
                <a:srgbClr val="363636"/>
              </a:solidFill>
              <a:latin typeface="Proxima Nova"/>
              <a:ea typeface="Proxima Nova"/>
              <a:cs typeface="Proxima Nova"/>
              <a:sym typeface="Proxima Nova"/>
            </a:endParaRPr>
          </a:p>
          <a:p>
            <a:pPr marL="45720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 Delivery</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Organisation developed with modern technologies over time</a:t>
            </a:r>
            <a:endParaRPr sz="1800">
              <a:solidFill>
                <a:srgbClr val="363636"/>
              </a:solidFill>
              <a:latin typeface="Proxima Nova"/>
              <a:ea typeface="Proxima Nova"/>
              <a:cs typeface="Proxima Nova"/>
              <a:sym typeface="Proxima Nova"/>
            </a:endParaRPr>
          </a:p>
        </p:txBody>
      </p:sp>
      <p:grpSp>
        <p:nvGrpSpPr>
          <p:cNvPr id="81" name="Google Shape;81;p15"/>
          <p:cNvGrpSpPr/>
          <p:nvPr/>
        </p:nvGrpSpPr>
        <p:grpSpPr>
          <a:xfrm>
            <a:off x="8323325" y="4823150"/>
            <a:ext cx="820675" cy="200400"/>
            <a:chOff x="3425825" y="3305875"/>
            <a:chExt cx="820675" cy="200400"/>
          </a:xfrm>
        </p:grpSpPr>
        <p:sp>
          <p:nvSpPr>
            <p:cNvPr id="82" name="Google Shape;82;p15"/>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5"/>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15"/>
          <p:cNvSpPr txBox="1"/>
          <p:nvPr/>
        </p:nvSpPr>
        <p:spPr>
          <a:xfrm>
            <a:off x="5229600" y="1015625"/>
            <a:ext cx="3024300" cy="2692200"/>
          </a:xfrm>
          <a:prstGeom prst="rect">
            <a:avLst/>
          </a:prstGeom>
          <a:noFill/>
          <a:ln w="9525" cap="flat" cmpd="sng">
            <a:solidFill>
              <a:srgbClr val="363636"/>
            </a:solidFill>
            <a:prstDash val="solid"/>
            <a:round/>
            <a:headEnd type="none" w="sm" len="sm"/>
            <a:tailEnd type="none" w="sm" len="sm"/>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In the age of modern technologies, </a:t>
            </a:r>
            <a:r>
              <a:rPr lang="en" sz="1800" b="1" i="1">
                <a:solidFill>
                  <a:srgbClr val="048A81"/>
                </a:solidFill>
                <a:latin typeface="Proxima Nova"/>
                <a:ea typeface="Proxima Nova"/>
                <a:cs typeface="Proxima Nova"/>
                <a:sym typeface="Proxima Nova"/>
              </a:rPr>
              <a:t>Post Offices</a:t>
            </a:r>
            <a:r>
              <a:rPr lang="en" sz="1800">
                <a:solidFill>
                  <a:srgbClr val="363636"/>
                </a:solidFill>
                <a:latin typeface="Proxima Nova"/>
                <a:ea typeface="Proxima Nova"/>
                <a:cs typeface="Proxima Nova"/>
                <a:sym typeface="Proxima Nova"/>
              </a:rPr>
              <a:t> are more involved in keeping their traditional values intact yet improve operational procedure to keep up with the efficiency up to industry standard. </a:t>
            </a:r>
            <a:endParaRPr sz="1800">
              <a:solidFill>
                <a:srgbClr val="363636"/>
              </a:solidFill>
              <a:latin typeface="Proxima Nova"/>
              <a:ea typeface="Proxima Nova"/>
              <a:cs typeface="Proxima Nova"/>
              <a:sym typeface="Proxima Nova"/>
            </a:endParaRPr>
          </a:p>
        </p:txBody>
      </p:sp>
      <p:sp>
        <p:nvSpPr>
          <p:cNvPr id="2" name="Text Placeholder 1">
            <a:extLst>
              <a:ext uri="{FF2B5EF4-FFF2-40B4-BE49-F238E27FC236}">
                <a16:creationId xmlns:a16="http://schemas.microsoft.com/office/drawing/2014/main" id="{EDACC530-EB23-4808-9368-56CB9779747E}"/>
              </a:ext>
            </a:extLst>
          </p:cNvPr>
          <p:cNvSpPr>
            <a:spLocks noGrp="1"/>
          </p:cNvSpPr>
          <p:nvPr>
            <p:ph type="body" idx="1"/>
          </p:nvPr>
        </p:nvSpPr>
        <p:spPr>
          <a:xfrm>
            <a:off x="5010925" y="4519967"/>
            <a:ext cx="3461650" cy="806766"/>
          </a:xfrm>
        </p:spPr>
        <p:txBody>
          <a:bodyPr>
            <a:normAutofit/>
          </a:bodyPr>
          <a:lstStyle/>
          <a:p>
            <a:r>
              <a:rPr lang="ro-RO" sz="1400" dirty="0">
                <a:solidFill>
                  <a:schemeClr val="tx1">
                    <a:lumMod val="75000"/>
                    <a:lumOff val="25000"/>
                  </a:schemeClr>
                </a:solidFill>
                <a:latin typeface="Proxima Nova" panose="020B0604020202020204" charset="0"/>
                <a:cs typeface="Times New Roman" panose="02020603050405020304" pitchFamily="18" charset="0"/>
              </a:rPr>
              <a:t>Georgiana Ioana Chirita   ID:2120500</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88"/>
        <p:cNvGrpSpPr/>
        <p:nvPr/>
      </p:nvGrpSpPr>
      <p:grpSpPr>
        <a:xfrm>
          <a:off x="0" y="0"/>
          <a:ext cx="0" cy="0"/>
          <a:chOff x="0" y="0"/>
          <a:chExt cx="0" cy="0"/>
        </a:xfrm>
      </p:grpSpPr>
      <p:sp>
        <p:nvSpPr>
          <p:cNvPr id="89" name="Google Shape;89;p16"/>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6"/>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Challenges </a:t>
            </a:r>
            <a:endParaRPr sz="3600" b="1">
              <a:solidFill>
                <a:srgbClr val="048A81"/>
              </a:solidFill>
              <a:latin typeface="Proxima Nova"/>
              <a:ea typeface="Proxima Nova"/>
              <a:cs typeface="Proxima Nova"/>
              <a:sym typeface="Proxima Nova"/>
            </a:endParaRPr>
          </a:p>
        </p:txBody>
      </p:sp>
      <p:cxnSp>
        <p:nvCxnSpPr>
          <p:cNvPr id="91" name="Google Shape;91;p16"/>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92" name="Google Shape;92;p16"/>
          <p:cNvSpPr txBox="1"/>
          <p:nvPr/>
        </p:nvSpPr>
        <p:spPr>
          <a:xfrm>
            <a:off x="352800" y="1015625"/>
            <a:ext cx="4647600" cy="30108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Required more time in the whole process</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Required more man-power to complete the process</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The total cost of operation was higher</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High investment and low outcome translated into low productivity</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Employees were not comfortable to choose this as a profession</a:t>
            </a:r>
            <a:endParaRPr sz="1800" dirty="0">
              <a:solidFill>
                <a:srgbClr val="363636"/>
              </a:solidFill>
              <a:latin typeface="Proxima Nova"/>
              <a:ea typeface="Proxima Nova"/>
              <a:cs typeface="Proxima Nova"/>
              <a:sym typeface="Proxima Nova"/>
            </a:endParaRPr>
          </a:p>
        </p:txBody>
      </p:sp>
      <p:grpSp>
        <p:nvGrpSpPr>
          <p:cNvPr id="93" name="Google Shape;93;p16"/>
          <p:cNvGrpSpPr/>
          <p:nvPr/>
        </p:nvGrpSpPr>
        <p:grpSpPr>
          <a:xfrm>
            <a:off x="8323325" y="4823150"/>
            <a:ext cx="820675" cy="200400"/>
            <a:chOff x="3425825" y="3305875"/>
            <a:chExt cx="820675" cy="200400"/>
          </a:xfrm>
        </p:grpSpPr>
        <p:sp>
          <p:nvSpPr>
            <p:cNvPr id="94" name="Google Shape;94;p16"/>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6"/>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6" name="Google Shape;96;p16"/>
          <p:cNvPicPr preferRelativeResize="0"/>
          <p:nvPr/>
        </p:nvPicPr>
        <p:blipFill>
          <a:blip r:embed="rId3">
            <a:alphaModFix/>
          </a:blip>
          <a:stretch>
            <a:fillRect/>
          </a:stretch>
        </p:blipFill>
        <p:spPr>
          <a:xfrm>
            <a:off x="5152800" y="1488213"/>
            <a:ext cx="3838801" cy="2167065"/>
          </a:xfrm>
          <a:prstGeom prst="rect">
            <a:avLst/>
          </a:prstGeom>
          <a:noFill/>
          <a:ln>
            <a:noFill/>
          </a:ln>
        </p:spPr>
      </p:pic>
      <p:sp>
        <p:nvSpPr>
          <p:cNvPr id="97" name="Google Shape;97;p16"/>
          <p:cNvSpPr/>
          <p:nvPr/>
        </p:nvSpPr>
        <p:spPr>
          <a:xfrm>
            <a:off x="5152800" y="1115850"/>
            <a:ext cx="38547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 Placeholder 1">
            <a:extLst>
              <a:ext uri="{FF2B5EF4-FFF2-40B4-BE49-F238E27FC236}">
                <a16:creationId xmlns:a16="http://schemas.microsoft.com/office/drawing/2014/main" id="{95C2EC62-C429-476A-812D-366AA1D61084}"/>
              </a:ext>
            </a:extLst>
          </p:cNvPr>
          <p:cNvSpPr>
            <a:spLocks noGrp="1"/>
          </p:cNvSpPr>
          <p:nvPr>
            <p:ph type="body" idx="1"/>
          </p:nvPr>
        </p:nvSpPr>
        <p:spPr>
          <a:xfrm>
            <a:off x="5373756" y="4535186"/>
            <a:ext cx="4075043" cy="776327"/>
          </a:xfrm>
        </p:spPr>
        <p:txBody>
          <a:bodyPr>
            <a:norm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Georgiana Ioana Chirita   ID:2120500</a:t>
            </a:r>
            <a:endParaRPr lang="en-GB"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01"/>
        <p:cNvGrpSpPr/>
        <p:nvPr/>
      </p:nvGrpSpPr>
      <p:grpSpPr>
        <a:xfrm>
          <a:off x="0" y="0"/>
          <a:ext cx="0" cy="0"/>
          <a:chOff x="0" y="0"/>
          <a:chExt cx="0" cy="0"/>
        </a:xfrm>
      </p:grpSpPr>
      <p:sp>
        <p:nvSpPr>
          <p:cNvPr id="102" name="Google Shape;102;p17"/>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7"/>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Challenges </a:t>
            </a:r>
            <a:endParaRPr sz="3600" b="1">
              <a:solidFill>
                <a:srgbClr val="048A81"/>
              </a:solidFill>
              <a:latin typeface="Proxima Nova"/>
              <a:ea typeface="Proxima Nova"/>
              <a:cs typeface="Proxima Nova"/>
              <a:sym typeface="Proxima Nova"/>
            </a:endParaRPr>
          </a:p>
        </p:txBody>
      </p:sp>
      <p:cxnSp>
        <p:nvCxnSpPr>
          <p:cNvPr id="104" name="Google Shape;104;p17"/>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05" name="Google Shape;105;p17"/>
          <p:cNvSpPr txBox="1"/>
          <p:nvPr/>
        </p:nvSpPr>
        <p:spPr>
          <a:xfrm>
            <a:off x="352800" y="1015625"/>
            <a:ext cx="46476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Processing every package manually</a:t>
            </a:r>
            <a:endParaRPr sz="1800" i="1">
              <a:solidFill>
                <a:srgbClr val="06908F"/>
              </a:solidFill>
              <a:latin typeface="Proxima Nova"/>
              <a:ea typeface="Proxima Nova"/>
              <a:cs typeface="Proxima Nova"/>
              <a:sym typeface="Proxima Nova"/>
            </a:endParaRPr>
          </a:p>
        </p:txBody>
      </p:sp>
      <p:grpSp>
        <p:nvGrpSpPr>
          <p:cNvPr id="106" name="Google Shape;106;p17"/>
          <p:cNvGrpSpPr/>
          <p:nvPr/>
        </p:nvGrpSpPr>
        <p:grpSpPr>
          <a:xfrm>
            <a:off x="8323325" y="4823150"/>
            <a:ext cx="820675" cy="200400"/>
            <a:chOff x="3425825" y="3305875"/>
            <a:chExt cx="820675" cy="200400"/>
          </a:xfrm>
        </p:grpSpPr>
        <p:sp>
          <p:nvSpPr>
            <p:cNvPr id="107" name="Google Shape;107;p17"/>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7"/>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17"/>
          <p:cNvSpPr txBox="1"/>
          <p:nvPr/>
        </p:nvSpPr>
        <p:spPr>
          <a:xfrm>
            <a:off x="352800" y="1449925"/>
            <a:ext cx="4017600" cy="2692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In the earlier days, the post office system was not up to date. For every package that was going through their system, they had to manually verify the contents of each product being legal. They had to make entry for each package into their system to track and delivery the packages.</a:t>
            </a:r>
            <a:endParaRPr sz="1800">
              <a:solidFill>
                <a:srgbClr val="363636"/>
              </a:solidFill>
              <a:latin typeface="Proxima Nova"/>
              <a:ea typeface="Proxima Nova"/>
              <a:cs typeface="Proxima Nova"/>
              <a:sym typeface="Proxima Nova"/>
            </a:endParaRPr>
          </a:p>
        </p:txBody>
      </p:sp>
      <p:pic>
        <p:nvPicPr>
          <p:cNvPr id="110" name="Google Shape;110;p17"/>
          <p:cNvPicPr preferRelativeResize="0"/>
          <p:nvPr/>
        </p:nvPicPr>
        <p:blipFill>
          <a:blip r:embed="rId3">
            <a:alphaModFix/>
          </a:blip>
          <a:stretch>
            <a:fillRect/>
          </a:stretch>
        </p:blipFill>
        <p:spPr>
          <a:xfrm>
            <a:off x="4848000" y="1196525"/>
            <a:ext cx="3838799" cy="3198999"/>
          </a:xfrm>
          <a:prstGeom prst="rect">
            <a:avLst/>
          </a:prstGeom>
          <a:noFill/>
          <a:ln>
            <a:noFill/>
          </a:ln>
        </p:spPr>
      </p:pic>
      <p:sp>
        <p:nvSpPr>
          <p:cNvPr id="111" name="Google Shape;111;p17"/>
          <p:cNvSpPr/>
          <p:nvPr/>
        </p:nvSpPr>
        <p:spPr>
          <a:xfrm>
            <a:off x="4832050" y="1144475"/>
            <a:ext cx="38547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1C736DE0-6616-4CC6-BC25-FE3E42CB90EC}"/>
              </a:ext>
            </a:extLst>
          </p:cNvPr>
          <p:cNvSpPr txBox="1"/>
          <p:nvPr/>
        </p:nvSpPr>
        <p:spPr>
          <a:xfrm>
            <a:off x="5657348" y="4823150"/>
            <a:ext cx="2777662"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Georgiana Ioana Chirita   ID:2120500</a:t>
            </a:r>
            <a:endParaRPr lang="ro-RO" sz="1200"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15"/>
        <p:cNvGrpSpPr/>
        <p:nvPr/>
      </p:nvGrpSpPr>
      <p:grpSpPr>
        <a:xfrm>
          <a:off x="0" y="0"/>
          <a:ext cx="0" cy="0"/>
          <a:chOff x="0" y="0"/>
          <a:chExt cx="0" cy="0"/>
        </a:xfrm>
      </p:grpSpPr>
      <p:sp>
        <p:nvSpPr>
          <p:cNvPr id="116" name="Google Shape;116;p18"/>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8"/>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Challenges </a:t>
            </a:r>
            <a:endParaRPr sz="3600" b="1">
              <a:solidFill>
                <a:srgbClr val="048A81"/>
              </a:solidFill>
              <a:latin typeface="Proxima Nova"/>
              <a:ea typeface="Proxima Nova"/>
              <a:cs typeface="Proxima Nova"/>
              <a:sym typeface="Proxima Nova"/>
            </a:endParaRPr>
          </a:p>
        </p:txBody>
      </p:sp>
      <p:cxnSp>
        <p:nvCxnSpPr>
          <p:cNvPr id="118" name="Google Shape;118;p18"/>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19" name="Google Shape;119;p18"/>
          <p:cNvSpPr txBox="1"/>
          <p:nvPr/>
        </p:nvSpPr>
        <p:spPr>
          <a:xfrm>
            <a:off x="352800" y="1015625"/>
            <a:ext cx="70809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Sorting packages by hand and weak tracking system</a:t>
            </a:r>
            <a:endParaRPr sz="1800" i="1">
              <a:solidFill>
                <a:srgbClr val="06908F"/>
              </a:solidFill>
              <a:latin typeface="Proxima Nova"/>
              <a:ea typeface="Proxima Nova"/>
              <a:cs typeface="Proxima Nova"/>
              <a:sym typeface="Proxima Nova"/>
            </a:endParaRPr>
          </a:p>
        </p:txBody>
      </p:sp>
      <p:grpSp>
        <p:nvGrpSpPr>
          <p:cNvPr id="120" name="Google Shape;120;p18"/>
          <p:cNvGrpSpPr/>
          <p:nvPr/>
        </p:nvGrpSpPr>
        <p:grpSpPr>
          <a:xfrm>
            <a:off x="8323325" y="4823150"/>
            <a:ext cx="820675" cy="200400"/>
            <a:chOff x="3425825" y="3305875"/>
            <a:chExt cx="820675" cy="200400"/>
          </a:xfrm>
        </p:grpSpPr>
        <p:sp>
          <p:nvSpPr>
            <p:cNvPr id="121" name="Google Shape;121;p18"/>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8"/>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3" name="Google Shape;123;p18"/>
          <p:cNvSpPr txBox="1"/>
          <p:nvPr/>
        </p:nvSpPr>
        <p:spPr>
          <a:xfrm>
            <a:off x="393188" y="1341933"/>
            <a:ext cx="4017600" cy="30108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The packages that are being delivered to the destination required sorting for a more efficient system. However, as a trade off, sorting the products required time as they were sorted by workers. On top of that, the tracking system was not effective enough to maintain 100% accuracy. The rate of lost product was higher.</a:t>
            </a:r>
            <a:endParaRPr sz="1800">
              <a:solidFill>
                <a:srgbClr val="363636"/>
              </a:solidFill>
              <a:latin typeface="Proxima Nova"/>
              <a:ea typeface="Proxima Nova"/>
              <a:cs typeface="Proxima Nova"/>
              <a:sym typeface="Proxima Nova"/>
            </a:endParaRPr>
          </a:p>
        </p:txBody>
      </p:sp>
      <p:pic>
        <p:nvPicPr>
          <p:cNvPr id="124" name="Google Shape;124;p18"/>
          <p:cNvPicPr preferRelativeResize="0"/>
          <p:nvPr/>
        </p:nvPicPr>
        <p:blipFill rotWithShape="1">
          <a:blip r:embed="rId3">
            <a:alphaModFix/>
          </a:blip>
          <a:srcRect r="12165"/>
          <a:stretch/>
        </p:blipFill>
        <p:spPr>
          <a:xfrm>
            <a:off x="4522800" y="1560075"/>
            <a:ext cx="4149250" cy="2657266"/>
          </a:xfrm>
          <a:prstGeom prst="rect">
            <a:avLst/>
          </a:prstGeom>
          <a:noFill/>
          <a:ln>
            <a:noFill/>
          </a:ln>
        </p:spPr>
      </p:pic>
      <p:sp>
        <p:nvSpPr>
          <p:cNvPr id="125" name="Google Shape;125;p18"/>
          <p:cNvSpPr/>
          <p:nvPr/>
        </p:nvSpPr>
        <p:spPr>
          <a:xfrm>
            <a:off x="4522800" y="1570106"/>
            <a:ext cx="46959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 Placeholder 1">
            <a:extLst>
              <a:ext uri="{FF2B5EF4-FFF2-40B4-BE49-F238E27FC236}">
                <a16:creationId xmlns:a16="http://schemas.microsoft.com/office/drawing/2014/main" id="{18351133-BFBA-4FDC-8C2B-908677EAAD3A}"/>
              </a:ext>
            </a:extLst>
          </p:cNvPr>
          <p:cNvSpPr>
            <a:spLocks noGrp="1"/>
          </p:cNvSpPr>
          <p:nvPr>
            <p:ph type="body" idx="1"/>
          </p:nvPr>
        </p:nvSpPr>
        <p:spPr>
          <a:xfrm>
            <a:off x="5415996" y="4704259"/>
            <a:ext cx="3111777" cy="438182"/>
          </a:xfrm>
        </p:spPr>
        <p:txBody>
          <a:bodyPr>
            <a:norm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Georgiana Ioana Chirita   ID:2120500</a:t>
            </a:r>
            <a:endParaRPr lang="en-GB"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29"/>
        <p:cNvGrpSpPr/>
        <p:nvPr/>
      </p:nvGrpSpPr>
      <p:grpSpPr>
        <a:xfrm>
          <a:off x="0" y="0"/>
          <a:ext cx="0" cy="0"/>
          <a:chOff x="0" y="0"/>
          <a:chExt cx="0" cy="0"/>
        </a:xfrm>
      </p:grpSpPr>
      <p:sp>
        <p:nvSpPr>
          <p:cNvPr id="130" name="Google Shape;130;p19"/>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9"/>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Challenges </a:t>
            </a:r>
            <a:endParaRPr sz="3600" b="1">
              <a:solidFill>
                <a:srgbClr val="048A81"/>
              </a:solidFill>
              <a:latin typeface="Proxima Nova"/>
              <a:ea typeface="Proxima Nova"/>
              <a:cs typeface="Proxima Nova"/>
              <a:sym typeface="Proxima Nova"/>
            </a:endParaRPr>
          </a:p>
        </p:txBody>
      </p:sp>
      <p:cxnSp>
        <p:nvCxnSpPr>
          <p:cNvPr id="132" name="Google Shape;132;p19"/>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33" name="Google Shape;133;p19"/>
          <p:cNvSpPr txBox="1"/>
          <p:nvPr/>
        </p:nvSpPr>
        <p:spPr>
          <a:xfrm>
            <a:off x="352800" y="1015625"/>
            <a:ext cx="62220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Employees experiencing more physical labour </a:t>
            </a:r>
            <a:endParaRPr sz="1800" i="1">
              <a:solidFill>
                <a:srgbClr val="06908F"/>
              </a:solidFill>
              <a:latin typeface="Proxima Nova"/>
              <a:ea typeface="Proxima Nova"/>
              <a:cs typeface="Proxima Nova"/>
              <a:sym typeface="Proxima Nova"/>
            </a:endParaRPr>
          </a:p>
        </p:txBody>
      </p:sp>
      <p:grpSp>
        <p:nvGrpSpPr>
          <p:cNvPr id="134" name="Google Shape;134;p19"/>
          <p:cNvGrpSpPr/>
          <p:nvPr/>
        </p:nvGrpSpPr>
        <p:grpSpPr>
          <a:xfrm>
            <a:off x="8323325" y="4823150"/>
            <a:ext cx="820675" cy="200400"/>
            <a:chOff x="3425825" y="3305875"/>
            <a:chExt cx="820675" cy="200400"/>
          </a:xfrm>
        </p:grpSpPr>
        <p:sp>
          <p:nvSpPr>
            <p:cNvPr id="135" name="Google Shape;135;p19"/>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9"/>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19"/>
          <p:cNvSpPr txBox="1"/>
          <p:nvPr/>
        </p:nvSpPr>
        <p:spPr>
          <a:xfrm>
            <a:off x="352800" y="1449925"/>
            <a:ext cx="4017600" cy="2692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The employees were not very satisfied working here as they were not getting any technological support for their part of the work. It was required to follow the analog process for processing and sorting. The output and input remained imbalanced which reduced the employability.</a:t>
            </a:r>
            <a:endParaRPr sz="1800">
              <a:solidFill>
                <a:srgbClr val="363636"/>
              </a:solidFill>
              <a:latin typeface="Proxima Nova"/>
              <a:ea typeface="Proxima Nova"/>
              <a:cs typeface="Proxima Nova"/>
              <a:sym typeface="Proxima Nova"/>
            </a:endParaRPr>
          </a:p>
        </p:txBody>
      </p:sp>
      <p:pic>
        <p:nvPicPr>
          <p:cNvPr id="138" name="Google Shape;138;p19"/>
          <p:cNvPicPr preferRelativeResize="0"/>
          <p:nvPr/>
        </p:nvPicPr>
        <p:blipFill>
          <a:blip r:embed="rId3">
            <a:alphaModFix/>
          </a:blip>
          <a:stretch>
            <a:fillRect/>
          </a:stretch>
        </p:blipFill>
        <p:spPr>
          <a:xfrm>
            <a:off x="4522806" y="1480825"/>
            <a:ext cx="4223644" cy="2815763"/>
          </a:xfrm>
          <a:prstGeom prst="rect">
            <a:avLst/>
          </a:prstGeom>
          <a:noFill/>
          <a:ln>
            <a:noFill/>
          </a:ln>
        </p:spPr>
      </p:pic>
      <p:sp>
        <p:nvSpPr>
          <p:cNvPr id="139" name="Google Shape;139;p19"/>
          <p:cNvSpPr/>
          <p:nvPr/>
        </p:nvSpPr>
        <p:spPr>
          <a:xfrm>
            <a:off x="4522800" y="1477325"/>
            <a:ext cx="46212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E9CE8930-6AFD-4B87-87E9-B0C8F41F705B}"/>
              </a:ext>
            </a:extLst>
          </p:cNvPr>
          <p:cNvSpPr txBox="1"/>
          <p:nvPr/>
        </p:nvSpPr>
        <p:spPr>
          <a:xfrm>
            <a:off x="5602924" y="4745525"/>
            <a:ext cx="3012052"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Georgiana Ioana Chirita   ID:2120500</a:t>
            </a:r>
            <a:endParaRPr lang="en-GB" sz="1200" dirty="0">
              <a:solidFill>
                <a:schemeClr val="tx1">
                  <a:lumMod val="75000"/>
                  <a:lumOff val="25000"/>
                </a:schemeClr>
              </a:solidFill>
              <a:latin typeface="Proxima Nova" panose="020B0604020202020204"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43"/>
        <p:cNvGrpSpPr/>
        <p:nvPr/>
      </p:nvGrpSpPr>
      <p:grpSpPr>
        <a:xfrm>
          <a:off x="0" y="0"/>
          <a:ext cx="0" cy="0"/>
          <a:chOff x="0" y="0"/>
          <a:chExt cx="0" cy="0"/>
        </a:xfrm>
      </p:grpSpPr>
      <p:sp>
        <p:nvSpPr>
          <p:cNvPr id="144" name="Google Shape;144;p20"/>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0"/>
          <p:cNvSpPr txBox="1"/>
          <p:nvPr/>
        </p:nvSpPr>
        <p:spPr>
          <a:xfrm>
            <a:off x="352800" y="276725"/>
            <a:ext cx="6174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Modern Technology</a:t>
            </a:r>
            <a:endParaRPr sz="3600" b="1">
              <a:solidFill>
                <a:srgbClr val="048A81"/>
              </a:solidFill>
              <a:latin typeface="Proxima Nova"/>
              <a:ea typeface="Proxima Nova"/>
              <a:cs typeface="Proxima Nova"/>
              <a:sym typeface="Proxima Nova"/>
            </a:endParaRPr>
          </a:p>
        </p:txBody>
      </p:sp>
      <p:cxnSp>
        <p:nvCxnSpPr>
          <p:cNvPr id="146" name="Google Shape;146;p20"/>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47" name="Google Shape;147;p20"/>
          <p:cNvSpPr txBox="1"/>
          <p:nvPr/>
        </p:nvSpPr>
        <p:spPr>
          <a:xfrm>
            <a:off x="352800" y="1015625"/>
            <a:ext cx="4017600" cy="250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The post office use two different technologies of same nature to ensure packages being processed and sorted efficiently. </a:t>
            </a:r>
            <a:endParaRPr sz="1800">
              <a:solidFill>
                <a:srgbClr val="363636"/>
              </a:solidFill>
              <a:latin typeface="Proxima Nova"/>
              <a:ea typeface="Proxima Nova"/>
              <a:cs typeface="Proxima Nova"/>
              <a:sym typeface="Proxima Nova"/>
            </a:endParaRPr>
          </a:p>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Processing and sorting are closely related as they depend on each other for accurate outcome.</a:t>
            </a:r>
            <a:endParaRPr sz="1800">
              <a:solidFill>
                <a:srgbClr val="363636"/>
              </a:solidFill>
              <a:latin typeface="Proxima Nova"/>
              <a:ea typeface="Proxima Nova"/>
              <a:cs typeface="Proxima Nova"/>
              <a:sym typeface="Proxima Nova"/>
            </a:endParaRPr>
          </a:p>
        </p:txBody>
      </p:sp>
      <p:grpSp>
        <p:nvGrpSpPr>
          <p:cNvPr id="148" name="Google Shape;148;p20"/>
          <p:cNvGrpSpPr/>
          <p:nvPr/>
        </p:nvGrpSpPr>
        <p:grpSpPr>
          <a:xfrm>
            <a:off x="8323325" y="4823150"/>
            <a:ext cx="820675" cy="200400"/>
            <a:chOff x="3425825" y="3305875"/>
            <a:chExt cx="820675" cy="200400"/>
          </a:xfrm>
        </p:grpSpPr>
        <p:sp>
          <p:nvSpPr>
            <p:cNvPr id="149" name="Google Shape;149;p20"/>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 name="Google Shape;151;p20"/>
          <p:cNvSpPr txBox="1"/>
          <p:nvPr/>
        </p:nvSpPr>
        <p:spPr>
          <a:xfrm>
            <a:off x="4799825" y="1015625"/>
            <a:ext cx="3530100" cy="2692200"/>
          </a:xfrm>
          <a:prstGeom prst="rect">
            <a:avLst/>
          </a:prstGeom>
          <a:noFill/>
          <a:ln w="9525" cap="flat" cmpd="sng">
            <a:solidFill>
              <a:srgbClr val="363636"/>
            </a:solidFill>
            <a:prstDash val="solid"/>
            <a:round/>
            <a:headEnd type="none" w="sm" len="sm"/>
            <a:tailEnd type="none" w="sm" len="sm"/>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Although it might appear that packages processing and sorting are two different activities, </a:t>
            </a:r>
            <a:r>
              <a:rPr lang="en" sz="1800" b="1" i="1">
                <a:solidFill>
                  <a:srgbClr val="06908F"/>
                </a:solidFill>
                <a:latin typeface="Proxima Nova"/>
                <a:ea typeface="Proxima Nova"/>
                <a:cs typeface="Proxima Nova"/>
                <a:sym typeface="Proxima Nova"/>
              </a:rPr>
              <a:t>sorting is a part of processing</a:t>
            </a:r>
            <a:r>
              <a:rPr lang="en" sz="1800">
                <a:solidFill>
                  <a:srgbClr val="363636"/>
                </a:solidFill>
                <a:latin typeface="Proxima Nova"/>
                <a:ea typeface="Proxima Nova"/>
                <a:cs typeface="Proxima Nova"/>
                <a:sym typeface="Proxima Nova"/>
              </a:rPr>
              <a:t>. The execution of sorting is so large at scale that it can be described separately for a clearer view.</a:t>
            </a:r>
            <a:endParaRPr sz="1800">
              <a:solidFill>
                <a:srgbClr val="363636"/>
              </a:solidFill>
              <a:latin typeface="Proxima Nova"/>
              <a:ea typeface="Proxima Nova"/>
              <a:cs typeface="Proxima Nova"/>
              <a:sym typeface="Proxima Nova"/>
            </a:endParaRPr>
          </a:p>
        </p:txBody>
      </p:sp>
      <p:sp>
        <p:nvSpPr>
          <p:cNvPr id="11" name="TextBox 10">
            <a:extLst>
              <a:ext uri="{FF2B5EF4-FFF2-40B4-BE49-F238E27FC236}">
                <a16:creationId xmlns:a16="http://schemas.microsoft.com/office/drawing/2014/main" id="{A7120B8C-351C-4022-BD6A-C9AC3BF5570A}"/>
              </a:ext>
            </a:extLst>
          </p:cNvPr>
          <p:cNvSpPr txBox="1"/>
          <p:nvPr/>
        </p:nvSpPr>
        <p:spPr>
          <a:xfrm>
            <a:off x="5665304" y="4792717"/>
            <a:ext cx="3325846" cy="461665"/>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Ciorascu Andreea              ID:2121532 </a:t>
            </a:r>
          </a:p>
          <a:p>
            <a:endParaRPr lang="en-GB" sz="1200" dirty="0">
              <a:solidFill>
                <a:schemeClr val="tx1">
                  <a:lumMod val="75000"/>
                  <a:lumOff val="25000"/>
                </a:schemeClr>
              </a:solidFill>
              <a:latin typeface="Proxima Nova" panose="020B060402020202020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55"/>
        <p:cNvGrpSpPr/>
        <p:nvPr/>
      </p:nvGrpSpPr>
      <p:grpSpPr>
        <a:xfrm>
          <a:off x="0" y="0"/>
          <a:ext cx="0" cy="0"/>
          <a:chOff x="0" y="0"/>
          <a:chExt cx="0" cy="0"/>
        </a:xfrm>
      </p:grpSpPr>
      <p:sp>
        <p:nvSpPr>
          <p:cNvPr id="156" name="Google Shape;156;p21"/>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1"/>
          <p:cNvSpPr txBox="1"/>
          <p:nvPr/>
        </p:nvSpPr>
        <p:spPr>
          <a:xfrm>
            <a:off x="352800" y="276725"/>
            <a:ext cx="6174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Modern Technology</a:t>
            </a:r>
            <a:endParaRPr sz="3600" b="1">
              <a:solidFill>
                <a:srgbClr val="048A81"/>
              </a:solidFill>
              <a:latin typeface="Proxima Nova"/>
              <a:ea typeface="Proxima Nova"/>
              <a:cs typeface="Proxima Nova"/>
              <a:sym typeface="Proxima Nova"/>
            </a:endParaRPr>
          </a:p>
        </p:txBody>
      </p:sp>
      <p:cxnSp>
        <p:nvCxnSpPr>
          <p:cNvPr id="158" name="Google Shape;158;p21"/>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59" name="Google Shape;159;p21"/>
          <p:cNvSpPr txBox="1"/>
          <p:nvPr/>
        </p:nvSpPr>
        <p:spPr>
          <a:xfrm>
            <a:off x="352800" y="1015625"/>
            <a:ext cx="40176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i="1">
                <a:solidFill>
                  <a:srgbClr val="06908F"/>
                </a:solidFill>
                <a:latin typeface="Proxima Nova"/>
                <a:ea typeface="Proxima Nova"/>
                <a:cs typeface="Proxima Nova"/>
                <a:sym typeface="Proxima Nova"/>
              </a:rPr>
              <a:t>Processing technology </a:t>
            </a:r>
            <a:endParaRPr sz="1800" i="1">
              <a:solidFill>
                <a:srgbClr val="06908F"/>
              </a:solidFill>
              <a:latin typeface="Proxima Nova"/>
              <a:ea typeface="Proxima Nova"/>
              <a:cs typeface="Proxima Nova"/>
              <a:sym typeface="Proxima Nova"/>
            </a:endParaRPr>
          </a:p>
        </p:txBody>
      </p:sp>
      <p:grpSp>
        <p:nvGrpSpPr>
          <p:cNvPr id="160" name="Google Shape;160;p21"/>
          <p:cNvGrpSpPr/>
          <p:nvPr/>
        </p:nvGrpSpPr>
        <p:grpSpPr>
          <a:xfrm>
            <a:off x="8323325" y="4823150"/>
            <a:ext cx="820675" cy="200400"/>
            <a:chOff x="3425825" y="3305875"/>
            <a:chExt cx="820675" cy="200400"/>
          </a:xfrm>
        </p:grpSpPr>
        <p:sp>
          <p:nvSpPr>
            <p:cNvPr id="161" name="Google Shape;161;p21"/>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1"/>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3" name="Google Shape;163;p21"/>
          <p:cNvSpPr txBox="1"/>
          <p:nvPr/>
        </p:nvSpPr>
        <p:spPr>
          <a:xfrm>
            <a:off x="352800" y="1449925"/>
            <a:ext cx="4170300" cy="2692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Most of the postal systems around the globe uses automated processing system. Under this system, the packages are tagged at the time of taking the delivery order. Unique identity for each packages help to store the information digitally and manage them afterwards with machines.</a:t>
            </a:r>
            <a:endParaRPr sz="1800">
              <a:solidFill>
                <a:srgbClr val="363636"/>
              </a:solidFill>
              <a:latin typeface="Proxima Nova"/>
              <a:ea typeface="Proxima Nova"/>
              <a:cs typeface="Proxima Nova"/>
              <a:sym typeface="Proxima Nova"/>
            </a:endParaRPr>
          </a:p>
        </p:txBody>
      </p:sp>
      <p:pic>
        <p:nvPicPr>
          <p:cNvPr id="164" name="Google Shape;164;p21"/>
          <p:cNvPicPr preferRelativeResize="0"/>
          <p:nvPr/>
        </p:nvPicPr>
        <p:blipFill>
          <a:blip r:embed="rId3">
            <a:alphaModFix/>
          </a:blip>
          <a:stretch>
            <a:fillRect/>
          </a:stretch>
        </p:blipFill>
        <p:spPr>
          <a:xfrm>
            <a:off x="4821300" y="1472825"/>
            <a:ext cx="4170301" cy="2866145"/>
          </a:xfrm>
          <a:prstGeom prst="rect">
            <a:avLst/>
          </a:prstGeom>
          <a:noFill/>
          <a:ln>
            <a:noFill/>
          </a:ln>
        </p:spPr>
      </p:pic>
      <p:sp>
        <p:nvSpPr>
          <p:cNvPr id="165" name="Google Shape;165;p21"/>
          <p:cNvSpPr/>
          <p:nvPr/>
        </p:nvSpPr>
        <p:spPr>
          <a:xfrm>
            <a:off x="4764050" y="1285275"/>
            <a:ext cx="43800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D024E26F-0340-473A-990F-6D2AC19450DF}"/>
              </a:ext>
            </a:extLst>
          </p:cNvPr>
          <p:cNvSpPr txBox="1"/>
          <p:nvPr/>
        </p:nvSpPr>
        <p:spPr>
          <a:xfrm>
            <a:off x="5659891" y="4784850"/>
            <a:ext cx="2898117"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Ciorascu Andreea        ID:2121532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69"/>
        <p:cNvGrpSpPr/>
        <p:nvPr/>
      </p:nvGrpSpPr>
      <p:grpSpPr>
        <a:xfrm>
          <a:off x="0" y="0"/>
          <a:ext cx="0" cy="0"/>
          <a:chOff x="0" y="0"/>
          <a:chExt cx="0" cy="0"/>
        </a:xfrm>
      </p:grpSpPr>
      <p:sp>
        <p:nvSpPr>
          <p:cNvPr id="170" name="Google Shape;170;p22"/>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2"/>
          <p:cNvSpPr txBox="1"/>
          <p:nvPr/>
        </p:nvSpPr>
        <p:spPr>
          <a:xfrm>
            <a:off x="352800" y="276725"/>
            <a:ext cx="6174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Modern Technology</a:t>
            </a:r>
            <a:endParaRPr sz="3600" b="1">
              <a:solidFill>
                <a:srgbClr val="048A81"/>
              </a:solidFill>
              <a:latin typeface="Proxima Nova"/>
              <a:ea typeface="Proxima Nova"/>
              <a:cs typeface="Proxima Nova"/>
              <a:sym typeface="Proxima Nova"/>
            </a:endParaRPr>
          </a:p>
        </p:txBody>
      </p:sp>
      <p:cxnSp>
        <p:nvCxnSpPr>
          <p:cNvPr id="172" name="Google Shape;172;p22"/>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73" name="Google Shape;173;p22"/>
          <p:cNvSpPr txBox="1"/>
          <p:nvPr/>
        </p:nvSpPr>
        <p:spPr>
          <a:xfrm>
            <a:off x="352800" y="1015625"/>
            <a:ext cx="40176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i="1">
                <a:solidFill>
                  <a:srgbClr val="06908F"/>
                </a:solidFill>
                <a:latin typeface="Proxima Nova"/>
                <a:ea typeface="Proxima Nova"/>
                <a:cs typeface="Proxima Nova"/>
                <a:sym typeface="Proxima Nova"/>
              </a:rPr>
              <a:t>Sorting technology </a:t>
            </a:r>
            <a:endParaRPr sz="1800" i="1">
              <a:solidFill>
                <a:srgbClr val="06908F"/>
              </a:solidFill>
              <a:latin typeface="Proxima Nova"/>
              <a:ea typeface="Proxima Nova"/>
              <a:cs typeface="Proxima Nova"/>
              <a:sym typeface="Proxima Nova"/>
            </a:endParaRPr>
          </a:p>
        </p:txBody>
      </p:sp>
      <p:grpSp>
        <p:nvGrpSpPr>
          <p:cNvPr id="174" name="Google Shape;174;p22"/>
          <p:cNvGrpSpPr/>
          <p:nvPr/>
        </p:nvGrpSpPr>
        <p:grpSpPr>
          <a:xfrm>
            <a:off x="8323325" y="4823150"/>
            <a:ext cx="820675" cy="200400"/>
            <a:chOff x="3425825" y="3305875"/>
            <a:chExt cx="820675" cy="200400"/>
          </a:xfrm>
        </p:grpSpPr>
        <p:sp>
          <p:nvSpPr>
            <p:cNvPr id="175" name="Google Shape;175;p22"/>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2"/>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22"/>
          <p:cNvSpPr txBox="1"/>
          <p:nvPr/>
        </p:nvSpPr>
        <p:spPr>
          <a:xfrm>
            <a:off x="352800" y="1449925"/>
            <a:ext cx="4017600" cy="2692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The data from the processing helps to identify the products with machines and sort them based on their attributes. Developed countries are observed to use high-end machineries to sort the products automatically that reduces sorting time and cost at a high scale. </a:t>
            </a:r>
            <a:endParaRPr sz="1800">
              <a:solidFill>
                <a:srgbClr val="363636"/>
              </a:solidFill>
              <a:latin typeface="Proxima Nova"/>
              <a:ea typeface="Proxima Nova"/>
              <a:cs typeface="Proxima Nova"/>
              <a:sym typeface="Proxima Nova"/>
            </a:endParaRPr>
          </a:p>
        </p:txBody>
      </p:sp>
      <p:pic>
        <p:nvPicPr>
          <p:cNvPr id="178" name="Google Shape;178;p22"/>
          <p:cNvPicPr preferRelativeResize="0"/>
          <p:nvPr/>
        </p:nvPicPr>
        <p:blipFill>
          <a:blip r:embed="rId3">
            <a:alphaModFix/>
          </a:blip>
          <a:stretch>
            <a:fillRect/>
          </a:stretch>
        </p:blipFill>
        <p:spPr>
          <a:xfrm>
            <a:off x="4522800" y="1549025"/>
            <a:ext cx="4468799" cy="2512458"/>
          </a:xfrm>
          <a:prstGeom prst="rect">
            <a:avLst/>
          </a:prstGeom>
          <a:noFill/>
          <a:ln>
            <a:noFill/>
          </a:ln>
        </p:spPr>
      </p:pic>
      <p:sp>
        <p:nvSpPr>
          <p:cNvPr id="179" name="Google Shape;179;p22"/>
          <p:cNvSpPr/>
          <p:nvPr/>
        </p:nvSpPr>
        <p:spPr>
          <a:xfrm>
            <a:off x="4522800" y="1285275"/>
            <a:ext cx="4621200" cy="32682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9CB17291-405A-45F5-9843-C44FC4D88B7E}"/>
              </a:ext>
            </a:extLst>
          </p:cNvPr>
          <p:cNvSpPr txBox="1"/>
          <p:nvPr/>
        </p:nvSpPr>
        <p:spPr>
          <a:xfrm>
            <a:off x="6024731" y="4784850"/>
            <a:ext cx="3036938"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Ciorascu Andreea   ID:2121532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83"/>
        <p:cNvGrpSpPr/>
        <p:nvPr/>
      </p:nvGrpSpPr>
      <p:grpSpPr>
        <a:xfrm>
          <a:off x="0" y="0"/>
          <a:ext cx="0" cy="0"/>
          <a:chOff x="0" y="0"/>
          <a:chExt cx="0" cy="0"/>
        </a:xfrm>
      </p:grpSpPr>
      <p:sp>
        <p:nvSpPr>
          <p:cNvPr id="184" name="Google Shape;184;p23"/>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3"/>
          <p:cNvSpPr txBox="1"/>
          <p:nvPr/>
        </p:nvSpPr>
        <p:spPr>
          <a:xfrm>
            <a:off x="352800" y="276725"/>
            <a:ext cx="6174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Modern Technology</a:t>
            </a:r>
            <a:endParaRPr sz="3600" b="1">
              <a:solidFill>
                <a:srgbClr val="048A81"/>
              </a:solidFill>
              <a:latin typeface="Proxima Nova"/>
              <a:ea typeface="Proxima Nova"/>
              <a:cs typeface="Proxima Nova"/>
              <a:sym typeface="Proxima Nova"/>
            </a:endParaRPr>
          </a:p>
        </p:txBody>
      </p:sp>
      <p:cxnSp>
        <p:nvCxnSpPr>
          <p:cNvPr id="186" name="Google Shape;186;p23"/>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187" name="Google Shape;187;p23"/>
          <p:cNvSpPr txBox="1"/>
          <p:nvPr/>
        </p:nvSpPr>
        <p:spPr>
          <a:xfrm>
            <a:off x="352800" y="1015625"/>
            <a:ext cx="56115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i="1">
                <a:solidFill>
                  <a:srgbClr val="06908F"/>
                </a:solidFill>
                <a:latin typeface="Proxima Nova"/>
                <a:ea typeface="Proxima Nova"/>
                <a:cs typeface="Proxima Nova"/>
                <a:sym typeface="Proxima Nova"/>
              </a:rPr>
              <a:t>Combination of Processing and Sorting technology </a:t>
            </a:r>
            <a:endParaRPr sz="1800" i="1">
              <a:solidFill>
                <a:srgbClr val="06908F"/>
              </a:solidFill>
              <a:latin typeface="Proxima Nova"/>
              <a:ea typeface="Proxima Nova"/>
              <a:cs typeface="Proxima Nova"/>
              <a:sym typeface="Proxima Nova"/>
            </a:endParaRPr>
          </a:p>
        </p:txBody>
      </p:sp>
      <p:grpSp>
        <p:nvGrpSpPr>
          <p:cNvPr id="188" name="Google Shape;188;p23"/>
          <p:cNvGrpSpPr/>
          <p:nvPr/>
        </p:nvGrpSpPr>
        <p:grpSpPr>
          <a:xfrm>
            <a:off x="8323325" y="4823150"/>
            <a:ext cx="820675" cy="200400"/>
            <a:chOff x="3425825" y="3305875"/>
            <a:chExt cx="820675" cy="200400"/>
          </a:xfrm>
        </p:grpSpPr>
        <p:sp>
          <p:nvSpPr>
            <p:cNvPr id="189" name="Google Shape;189;p23"/>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3"/>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 name="Google Shape;191;p23"/>
          <p:cNvSpPr txBox="1"/>
          <p:nvPr/>
        </p:nvSpPr>
        <p:spPr>
          <a:xfrm>
            <a:off x="352800" y="1449925"/>
            <a:ext cx="4017600" cy="3138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a:solidFill>
                  <a:srgbClr val="363636"/>
                </a:solidFill>
                <a:latin typeface="Proxima Nova"/>
                <a:ea typeface="Proxima Nova"/>
                <a:cs typeface="Proxima Nova"/>
                <a:sym typeface="Proxima Nova"/>
              </a:rPr>
              <a:t>The integration of processing and sorting together comes in more effective than any of them applied separately. </a:t>
            </a:r>
            <a:endParaRPr sz="1800">
              <a:solidFill>
                <a:srgbClr val="363636"/>
              </a:solidFill>
              <a:latin typeface="Proxima Nova"/>
              <a:ea typeface="Proxima Nova"/>
              <a:cs typeface="Proxima Nova"/>
              <a:sym typeface="Proxima Nova"/>
            </a:endParaRPr>
          </a:p>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With proper procedures in processing through marking, security check and others, the packages are directly sent for sorting. Reduction in human interaction is the key goal here.</a:t>
            </a:r>
            <a:endParaRPr sz="1800">
              <a:solidFill>
                <a:srgbClr val="363636"/>
              </a:solidFill>
              <a:latin typeface="Proxima Nova"/>
              <a:ea typeface="Proxima Nova"/>
              <a:cs typeface="Proxima Nova"/>
              <a:sym typeface="Proxima Nova"/>
            </a:endParaRPr>
          </a:p>
        </p:txBody>
      </p:sp>
      <p:pic>
        <p:nvPicPr>
          <p:cNvPr id="192" name="Google Shape;192;p23"/>
          <p:cNvPicPr preferRelativeResize="0"/>
          <p:nvPr/>
        </p:nvPicPr>
        <p:blipFill>
          <a:blip r:embed="rId3">
            <a:alphaModFix/>
          </a:blip>
          <a:stretch>
            <a:fillRect/>
          </a:stretch>
        </p:blipFill>
        <p:spPr>
          <a:xfrm flipH="1">
            <a:off x="4572000" y="1591225"/>
            <a:ext cx="4322925" cy="2244600"/>
          </a:xfrm>
          <a:prstGeom prst="rect">
            <a:avLst/>
          </a:prstGeom>
          <a:noFill/>
          <a:ln>
            <a:noFill/>
          </a:ln>
        </p:spPr>
      </p:pic>
      <p:sp>
        <p:nvSpPr>
          <p:cNvPr id="193" name="Google Shape;193;p23"/>
          <p:cNvSpPr/>
          <p:nvPr/>
        </p:nvSpPr>
        <p:spPr>
          <a:xfrm>
            <a:off x="4522800" y="1449925"/>
            <a:ext cx="4621200" cy="31389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EE9AAE15-D1FC-44BA-A26C-B96CD181350F}"/>
              </a:ext>
            </a:extLst>
          </p:cNvPr>
          <p:cNvSpPr txBox="1"/>
          <p:nvPr/>
        </p:nvSpPr>
        <p:spPr>
          <a:xfrm>
            <a:off x="6036366" y="4802242"/>
            <a:ext cx="2690192"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Ciorascu Andreea    ID:2121532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197"/>
        <p:cNvGrpSpPr/>
        <p:nvPr/>
      </p:nvGrpSpPr>
      <p:grpSpPr>
        <a:xfrm>
          <a:off x="0" y="0"/>
          <a:ext cx="0" cy="0"/>
          <a:chOff x="0" y="0"/>
          <a:chExt cx="0" cy="0"/>
        </a:xfrm>
      </p:grpSpPr>
      <p:sp>
        <p:nvSpPr>
          <p:cNvPr id="198" name="Google Shape;198;p24"/>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4"/>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Impact</a:t>
            </a:r>
            <a:endParaRPr sz="3600" b="1">
              <a:solidFill>
                <a:srgbClr val="048A81"/>
              </a:solidFill>
              <a:latin typeface="Proxima Nova"/>
              <a:ea typeface="Proxima Nova"/>
              <a:cs typeface="Proxima Nova"/>
              <a:sym typeface="Proxima Nova"/>
            </a:endParaRPr>
          </a:p>
        </p:txBody>
      </p:sp>
      <p:cxnSp>
        <p:nvCxnSpPr>
          <p:cNvPr id="200" name="Google Shape;200;p24"/>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01" name="Google Shape;201;p24"/>
          <p:cNvSpPr txBox="1"/>
          <p:nvPr/>
        </p:nvSpPr>
        <p:spPr>
          <a:xfrm>
            <a:off x="352800" y="1015625"/>
            <a:ext cx="40176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Reduced time for delivery</a:t>
            </a:r>
            <a:endParaRPr sz="1800" i="1">
              <a:solidFill>
                <a:srgbClr val="06908F"/>
              </a:solidFill>
              <a:latin typeface="Proxima Nova"/>
              <a:ea typeface="Proxima Nova"/>
              <a:cs typeface="Proxima Nova"/>
              <a:sym typeface="Proxima Nova"/>
            </a:endParaRPr>
          </a:p>
        </p:txBody>
      </p:sp>
      <p:grpSp>
        <p:nvGrpSpPr>
          <p:cNvPr id="202" name="Google Shape;202;p24"/>
          <p:cNvGrpSpPr/>
          <p:nvPr/>
        </p:nvGrpSpPr>
        <p:grpSpPr>
          <a:xfrm>
            <a:off x="8323325" y="4823150"/>
            <a:ext cx="820675" cy="200400"/>
            <a:chOff x="3425825" y="3305875"/>
            <a:chExt cx="820675" cy="200400"/>
          </a:xfrm>
        </p:grpSpPr>
        <p:sp>
          <p:nvSpPr>
            <p:cNvPr id="203" name="Google Shape;203;p24"/>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4"/>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24"/>
          <p:cNvSpPr txBox="1"/>
          <p:nvPr/>
        </p:nvSpPr>
        <p:spPr>
          <a:xfrm>
            <a:off x="352800" y="1449925"/>
            <a:ext cx="4017600" cy="3138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Due to the use of modern technologies, post offices are faster for package delivery.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100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Individuals can send and receive their contents faster</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Small businesses can deliver the products faster</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Can handle more items in shorter time </a:t>
            </a:r>
            <a:endParaRPr sz="1800">
              <a:solidFill>
                <a:srgbClr val="363636"/>
              </a:solidFill>
              <a:latin typeface="Proxima Nova"/>
              <a:ea typeface="Proxima Nova"/>
              <a:cs typeface="Proxima Nova"/>
              <a:sym typeface="Proxima Nova"/>
            </a:endParaRPr>
          </a:p>
        </p:txBody>
      </p:sp>
      <p:pic>
        <p:nvPicPr>
          <p:cNvPr id="206" name="Google Shape;206;p24" descr="ACIST Diastolic Pressure Ratio (dPR)&lt;span&gt;&lt;br&gt; Non-hyperemic index for  coronary physiology &lt;/span&gt; | ACIST Medical"/>
          <p:cNvPicPr preferRelativeResize="0"/>
          <p:nvPr/>
        </p:nvPicPr>
        <p:blipFill>
          <a:blip r:embed="rId3">
            <a:alphaModFix/>
          </a:blip>
          <a:stretch>
            <a:fillRect/>
          </a:stretch>
        </p:blipFill>
        <p:spPr>
          <a:xfrm>
            <a:off x="4572000" y="1391725"/>
            <a:ext cx="4468801" cy="2993985"/>
          </a:xfrm>
          <a:prstGeom prst="rect">
            <a:avLst/>
          </a:prstGeom>
          <a:noFill/>
          <a:ln>
            <a:noFill/>
          </a:ln>
        </p:spPr>
      </p:pic>
      <p:sp>
        <p:nvSpPr>
          <p:cNvPr id="13" name="TextBox 12">
            <a:extLst>
              <a:ext uri="{FF2B5EF4-FFF2-40B4-BE49-F238E27FC236}">
                <a16:creationId xmlns:a16="http://schemas.microsoft.com/office/drawing/2014/main" id="{C4409C8C-85FE-4588-8A1A-2B11F06CE126}"/>
              </a:ext>
            </a:extLst>
          </p:cNvPr>
          <p:cNvSpPr txBox="1"/>
          <p:nvPr/>
        </p:nvSpPr>
        <p:spPr>
          <a:xfrm>
            <a:off x="5810628" y="4769461"/>
            <a:ext cx="3438939"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Laura Tibucanu   ID 2120494</a:t>
            </a:r>
            <a:endParaRPr lang="en-GB" sz="1200" dirty="0">
              <a:solidFill>
                <a:schemeClr val="tx1">
                  <a:lumMod val="75000"/>
                  <a:lumOff val="25000"/>
                </a:schemeClr>
              </a:solidFill>
              <a:latin typeface="Proxima Nova" panose="020B060402020202020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10"/>
        <p:cNvGrpSpPr/>
        <p:nvPr/>
      </p:nvGrpSpPr>
      <p:grpSpPr>
        <a:xfrm>
          <a:off x="0" y="0"/>
          <a:ext cx="0" cy="0"/>
          <a:chOff x="0" y="0"/>
          <a:chExt cx="0" cy="0"/>
        </a:xfrm>
      </p:grpSpPr>
      <p:sp>
        <p:nvSpPr>
          <p:cNvPr id="211" name="Google Shape;211;p25"/>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5"/>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Impact</a:t>
            </a:r>
            <a:endParaRPr sz="3600" b="1">
              <a:solidFill>
                <a:srgbClr val="048A81"/>
              </a:solidFill>
              <a:latin typeface="Proxima Nova"/>
              <a:ea typeface="Proxima Nova"/>
              <a:cs typeface="Proxima Nova"/>
              <a:sym typeface="Proxima Nova"/>
            </a:endParaRPr>
          </a:p>
        </p:txBody>
      </p:sp>
      <p:cxnSp>
        <p:nvCxnSpPr>
          <p:cNvPr id="213" name="Google Shape;213;p25"/>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14" name="Google Shape;214;p25"/>
          <p:cNvSpPr txBox="1"/>
          <p:nvPr/>
        </p:nvSpPr>
        <p:spPr>
          <a:xfrm>
            <a:off x="352800" y="1015625"/>
            <a:ext cx="40176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Reduced cost of operation</a:t>
            </a:r>
            <a:endParaRPr sz="1800" i="1">
              <a:solidFill>
                <a:srgbClr val="06908F"/>
              </a:solidFill>
              <a:latin typeface="Proxima Nova"/>
              <a:ea typeface="Proxima Nova"/>
              <a:cs typeface="Proxima Nova"/>
              <a:sym typeface="Proxima Nova"/>
            </a:endParaRPr>
          </a:p>
        </p:txBody>
      </p:sp>
      <p:grpSp>
        <p:nvGrpSpPr>
          <p:cNvPr id="215" name="Google Shape;215;p25"/>
          <p:cNvGrpSpPr/>
          <p:nvPr/>
        </p:nvGrpSpPr>
        <p:grpSpPr>
          <a:xfrm>
            <a:off x="8323325" y="4823150"/>
            <a:ext cx="820675" cy="200400"/>
            <a:chOff x="3425825" y="3305875"/>
            <a:chExt cx="820675" cy="200400"/>
          </a:xfrm>
        </p:grpSpPr>
        <p:sp>
          <p:nvSpPr>
            <p:cNvPr id="216" name="Google Shape;216;p25"/>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5"/>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 name="Google Shape;218;p25"/>
          <p:cNvSpPr txBox="1"/>
          <p:nvPr/>
        </p:nvSpPr>
        <p:spPr>
          <a:xfrm>
            <a:off x="352800" y="1449925"/>
            <a:ext cx="4017600" cy="3138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The overall cost of operation in the long term also reduced by a significant amount.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100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Lower number of employees require less compensation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Reduced time translates into less cost for one unit</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Decreased rate of error increases productivity thus decreases cost </a:t>
            </a:r>
            <a:endParaRPr sz="1800">
              <a:solidFill>
                <a:srgbClr val="363636"/>
              </a:solidFill>
              <a:latin typeface="Proxima Nova"/>
              <a:ea typeface="Proxima Nova"/>
              <a:cs typeface="Proxima Nova"/>
              <a:sym typeface="Proxima Nova"/>
            </a:endParaRPr>
          </a:p>
        </p:txBody>
      </p:sp>
      <p:pic>
        <p:nvPicPr>
          <p:cNvPr id="219" name="Google Shape;219;p25"/>
          <p:cNvPicPr preferRelativeResize="0"/>
          <p:nvPr/>
        </p:nvPicPr>
        <p:blipFill>
          <a:blip r:embed="rId3">
            <a:alphaModFix/>
          </a:blip>
          <a:stretch>
            <a:fillRect/>
          </a:stretch>
        </p:blipFill>
        <p:spPr>
          <a:xfrm>
            <a:off x="4522800" y="1212913"/>
            <a:ext cx="4468800" cy="3351600"/>
          </a:xfrm>
          <a:prstGeom prst="rect">
            <a:avLst/>
          </a:prstGeom>
          <a:noFill/>
          <a:ln>
            <a:noFill/>
          </a:ln>
        </p:spPr>
      </p:pic>
      <p:sp>
        <p:nvSpPr>
          <p:cNvPr id="220" name="Google Shape;220;p25"/>
          <p:cNvSpPr/>
          <p:nvPr/>
        </p:nvSpPr>
        <p:spPr>
          <a:xfrm>
            <a:off x="4522800" y="1212925"/>
            <a:ext cx="4621200" cy="34533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500BEB27-4E0B-4BE7-A1BC-D9CECCE5F7E0}"/>
              </a:ext>
            </a:extLst>
          </p:cNvPr>
          <p:cNvSpPr txBox="1"/>
          <p:nvPr/>
        </p:nvSpPr>
        <p:spPr>
          <a:xfrm>
            <a:off x="6161811" y="4823150"/>
            <a:ext cx="2982189" cy="461665"/>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Laura Tibucanu  ID 2120494</a:t>
            </a:r>
            <a:endParaRPr lang="en-GB" sz="1200" dirty="0">
              <a:solidFill>
                <a:schemeClr val="tx1">
                  <a:lumMod val="75000"/>
                  <a:lumOff val="25000"/>
                </a:schemeClr>
              </a:solidFill>
              <a:latin typeface="Proxima Nova" panose="020B0604020202020204" charset="0"/>
              <a:cs typeface="Times New Roman" panose="02020603050405020304" pitchFamily="18" charset="0"/>
            </a:endParaRPr>
          </a:p>
          <a:p>
            <a:endParaRPr lang="ro-RO" sz="1200" dirty="0">
              <a:solidFill>
                <a:schemeClr val="tx1">
                  <a:lumMod val="75000"/>
                  <a:lumOff val="2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24"/>
        <p:cNvGrpSpPr/>
        <p:nvPr/>
      </p:nvGrpSpPr>
      <p:grpSpPr>
        <a:xfrm>
          <a:off x="0" y="0"/>
          <a:ext cx="0" cy="0"/>
          <a:chOff x="0" y="0"/>
          <a:chExt cx="0" cy="0"/>
        </a:xfrm>
      </p:grpSpPr>
      <p:sp>
        <p:nvSpPr>
          <p:cNvPr id="225" name="Google Shape;225;p26"/>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6"/>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Impact</a:t>
            </a:r>
            <a:endParaRPr sz="3600" b="1">
              <a:solidFill>
                <a:srgbClr val="048A81"/>
              </a:solidFill>
              <a:latin typeface="Proxima Nova"/>
              <a:ea typeface="Proxima Nova"/>
              <a:cs typeface="Proxima Nova"/>
              <a:sym typeface="Proxima Nova"/>
            </a:endParaRPr>
          </a:p>
        </p:txBody>
      </p:sp>
      <p:cxnSp>
        <p:nvCxnSpPr>
          <p:cNvPr id="227" name="Google Shape;227;p26"/>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28" name="Google Shape;228;p26"/>
          <p:cNvSpPr txBox="1"/>
          <p:nvPr/>
        </p:nvSpPr>
        <p:spPr>
          <a:xfrm>
            <a:off x="352800" y="1015625"/>
            <a:ext cx="48480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Reduced rate of error</a:t>
            </a:r>
            <a:endParaRPr sz="1800" i="1">
              <a:solidFill>
                <a:srgbClr val="06908F"/>
              </a:solidFill>
              <a:latin typeface="Proxima Nova"/>
              <a:ea typeface="Proxima Nova"/>
              <a:cs typeface="Proxima Nova"/>
              <a:sym typeface="Proxima Nova"/>
            </a:endParaRPr>
          </a:p>
        </p:txBody>
      </p:sp>
      <p:grpSp>
        <p:nvGrpSpPr>
          <p:cNvPr id="229" name="Google Shape;229;p26"/>
          <p:cNvGrpSpPr/>
          <p:nvPr/>
        </p:nvGrpSpPr>
        <p:grpSpPr>
          <a:xfrm>
            <a:off x="8323325" y="4823150"/>
            <a:ext cx="820675" cy="200400"/>
            <a:chOff x="3425825" y="3305875"/>
            <a:chExt cx="820675" cy="200400"/>
          </a:xfrm>
        </p:grpSpPr>
        <p:sp>
          <p:nvSpPr>
            <p:cNvPr id="230" name="Google Shape;230;p26"/>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6"/>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 name="Google Shape;232;p26"/>
          <p:cNvSpPr txBox="1"/>
          <p:nvPr/>
        </p:nvSpPr>
        <p:spPr>
          <a:xfrm>
            <a:off x="352800" y="1449925"/>
            <a:ext cx="4323000" cy="3138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Previously, one common complaint among the users were observed that the post offices lost their packages.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100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Packages get a better tracking system</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Rate of error in sorting is significantly low</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In case of error, all the information are easily available for recovery </a:t>
            </a:r>
            <a:endParaRPr sz="1800">
              <a:solidFill>
                <a:srgbClr val="363636"/>
              </a:solidFill>
              <a:latin typeface="Proxima Nova"/>
              <a:ea typeface="Proxima Nova"/>
              <a:cs typeface="Proxima Nova"/>
              <a:sym typeface="Proxima Nova"/>
            </a:endParaRPr>
          </a:p>
        </p:txBody>
      </p:sp>
      <p:pic>
        <p:nvPicPr>
          <p:cNvPr id="233" name="Google Shape;233;p26"/>
          <p:cNvPicPr preferRelativeResize="0"/>
          <p:nvPr/>
        </p:nvPicPr>
        <p:blipFill>
          <a:blip r:embed="rId3">
            <a:alphaModFix/>
          </a:blip>
          <a:stretch>
            <a:fillRect/>
          </a:stretch>
        </p:blipFill>
        <p:spPr>
          <a:xfrm>
            <a:off x="4828200" y="1629725"/>
            <a:ext cx="4048125" cy="2686050"/>
          </a:xfrm>
          <a:prstGeom prst="rect">
            <a:avLst/>
          </a:prstGeom>
          <a:noFill/>
          <a:ln>
            <a:noFill/>
          </a:ln>
        </p:spPr>
      </p:pic>
      <p:sp>
        <p:nvSpPr>
          <p:cNvPr id="234" name="Google Shape;234;p26"/>
          <p:cNvSpPr/>
          <p:nvPr/>
        </p:nvSpPr>
        <p:spPr>
          <a:xfrm>
            <a:off x="4820875" y="1212925"/>
            <a:ext cx="4323000" cy="34533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1DAEB508-548C-4276-88E2-356F4236B7A7}"/>
              </a:ext>
            </a:extLst>
          </p:cNvPr>
          <p:cNvSpPr txBox="1"/>
          <p:nvPr/>
        </p:nvSpPr>
        <p:spPr>
          <a:xfrm>
            <a:off x="6221896" y="4792717"/>
            <a:ext cx="2206487" cy="461665"/>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Laura Tibucanu   ID 2120494</a:t>
            </a:r>
            <a:endParaRPr lang="en-GB" sz="1200" dirty="0">
              <a:solidFill>
                <a:schemeClr val="tx1">
                  <a:lumMod val="75000"/>
                  <a:lumOff val="25000"/>
                </a:schemeClr>
              </a:solidFill>
              <a:latin typeface="Proxima Nova" panose="020B0604020202020204" charset="0"/>
              <a:cs typeface="Times New Roman" panose="02020603050405020304" pitchFamily="18" charset="0"/>
            </a:endParaRPr>
          </a:p>
          <a:p>
            <a:endParaRPr lang="en-GB" sz="1200" dirty="0">
              <a:solidFill>
                <a:schemeClr val="tx1">
                  <a:lumMod val="75000"/>
                  <a:lumOff val="25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38"/>
        <p:cNvGrpSpPr/>
        <p:nvPr/>
      </p:nvGrpSpPr>
      <p:grpSpPr>
        <a:xfrm>
          <a:off x="0" y="0"/>
          <a:ext cx="0" cy="0"/>
          <a:chOff x="0" y="0"/>
          <a:chExt cx="0" cy="0"/>
        </a:xfrm>
      </p:grpSpPr>
      <p:sp>
        <p:nvSpPr>
          <p:cNvPr id="239" name="Google Shape;239;p27"/>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7"/>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Impact</a:t>
            </a:r>
            <a:endParaRPr sz="3600" b="1">
              <a:solidFill>
                <a:srgbClr val="048A81"/>
              </a:solidFill>
              <a:latin typeface="Proxima Nova"/>
              <a:ea typeface="Proxima Nova"/>
              <a:cs typeface="Proxima Nova"/>
              <a:sym typeface="Proxima Nova"/>
            </a:endParaRPr>
          </a:p>
        </p:txBody>
      </p:sp>
      <p:cxnSp>
        <p:nvCxnSpPr>
          <p:cNvPr id="241" name="Google Shape;241;p27"/>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42" name="Google Shape;242;p27"/>
          <p:cNvSpPr txBox="1"/>
          <p:nvPr/>
        </p:nvSpPr>
        <p:spPr>
          <a:xfrm>
            <a:off x="352800" y="1015625"/>
            <a:ext cx="4848000" cy="4617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sz="1800" i="1">
                <a:solidFill>
                  <a:srgbClr val="06908F"/>
                </a:solidFill>
                <a:latin typeface="Proxima Nova"/>
                <a:ea typeface="Proxima Nova"/>
                <a:cs typeface="Proxima Nova"/>
                <a:sym typeface="Proxima Nova"/>
              </a:rPr>
              <a:t>Reduced physical labour for the employees</a:t>
            </a:r>
            <a:endParaRPr sz="1800" i="1">
              <a:solidFill>
                <a:srgbClr val="06908F"/>
              </a:solidFill>
              <a:latin typeface="Proxima Nova"/>
              <a:ea typeface="Proxima Nova"/>
              <a:cs typeface="Proxima Nova"/>
              <a:sym typeface="Proxima Nova"/>
            </a:endParaRPr>
          </a:p>
        </p:txBody>
      </p:sp>
      <p:grpSp>
        <p:nvGrpSpPr>
          <p:cNvPr id="243" name="Google Shape;243;p27"/>
          <p:cNvGrpSpPr/>
          <p:nvPr/>
        </p:nvGrpSpPr>
        <p:grpSpPr>
          <a:xfrm>
            <a:off x="8323325" y="4823150"/>
            <a:ext cx="820675" cy="200400"/>
            <a:chOff x="3425825" y="3305875"/>
            <a:chExt cx="820675" cy="200400"/>
          </a:xfrm>
        </p:grpSpPr>
        <p:sp>
          <p:nvSpPr>
            <p:cNvPr id="244" name="Google Shape;244;p27"/>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7"/>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6" name="Google Shape;246;p27"/>
          <p:cNvSpPr txBox="1"/>
          <p:nvPr/>
        </p:nvSpPr>
        <p:spPr>
          <a:xfrm>
            <a:off x="352800" y="1449925"/>
            <a:ext cx="4017600" cy="3138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a:solidFill>
                  <a:srgbClr val="363636"/>
                </a:solidFill>
                <a:latin typeface="Proxima Nova"/>
                <a:ea typeface="Proxima Nova"/>
                <a:cs typeface="Proxima Nova"/>
                <a:sym typeface="Proxima Nova"/>
              </a:rPr>
              <a:t>Reduction of physical labour increases the employability of the sector.</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100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Employees get a better deal in compensation for their work</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The range of physical involvement is low</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Technical qualification increases the number of skilled employees</a:t>
            </a:r>
            <a:endParaRPr sz="1800">
              <a:solidFill>
                <a:srgbClr val="363636"/>
              </a:solidFill>
              <a:latin typeface="Proxima Nova"/>
              <a:ea typeface="Proxima Nova"/>
              <a:cs typeface="Proxima Nova"/>
              <a:sym typeface="Proxima Nova"/>
            </a:endParaRPr>
          </a:p>
        </p:txBody>
      </p:sp>
      <p:pic>
        <p:nvPicPr>
          <p:cNvPr id="247" name="Google Shape;247;p27"/>
          <p:cNvPicPr preferRelativeResize="0"/>
          <p:nvPr/>
        </p:nvPicPr>
        <p:blipFill rotWithShape="1">
          <a:blip r:embed="rId3">
            <a:alphaModFix/>
          </a:blip>
          <a:srcRect l="17307" r="22473"/>
          <a:stretch/>
        </p:blipFill>
        <p:spPr>
          <a:xfrm>
            <a:off x="5362975" y="1706762"/>
            <a:ext cx="3375525" cy="2625226"/>
          </a:xfrm>
          <a:prstGeom prst="rect">
            <a:avLst/>
          </a:prstGeom>
          <a:noFill/>
          <a:ln>
            <a:noFill/>
          </a:ln>
        </p:spPr>
      </p:pic>
      <p:sp>
        <p:nvSpPr>
          <p:cNvPr id="248" name="Google Shape;248;p27"/>
          <p:cNvSpPr/>
          <p:nvPr/>
        </p:nvSpPr>
        <p:spPr>
          <a:xfrm>
            <a:off x="5363100" y="1170115"/>
            <a:ext cx="3780900" cy="34533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0BE75D6A-55D9-43E2-9AD8-9C00B1EABF20}"/>
              </a:ext>
            </a:extLst>
          </p:cNvPr>
          <p:cNvSpPr txBox="1"/>
          <p:nvPr/>
        </p:nvSpPr>
        <p:spPr>
          <a:xfrm>
            <a:off x="6082748" y="4792717"/>
            <a:ext cx="2456235" cy="461665"/>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Laura Tibucanu      ID 2120494</a:t>
            </a:r>
            <a:endParaRPr lang="en-GB" sz="1200" dirty="0">
              <a:solidFill>
                <a:schemeClr val="tx1">
                  <a:lumMod val="75000"/>
                  <a:lumOff val="25000"/>
                </a:schemeClr>
              </a:solidFill>
              <a:latin typeface="Proxima Nova" panose="020B0604020202020204" charset="0"/>
              <a:cs typeface="Times New Roman" panose="02020603050405020304" pitchFamily="18" charset="0"/>
            </a:endParaRPr>
          </a:p>
          <a:p>
            <a:endParaRPr lang="en-GB" sz="1200" dirty="0">
              <a:solidFill>
                <a:schemeClr val="tx1">
                  <a:lumMod val="75000"/>
                  <a:lumOff val="25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52"/>
        <p:cNvGrpSpPr/>
        <p:nvPr/>
      </p:nvGrpSpPr>
      <p:grpSpPr>
        <a:xfrm>
          <a:off x="0" y="0"/>
          <a:ext cx="0" cy="0"/>
          <a:chOff x="0" y="0"/>
          <a:chExt cx="0" cy="0"/>
        </a:xfrm>
      </p:grpSpPr>
      <p:sp>
        <p:nvSpPr>
          <p:cNvPr id="253" name="Google Shape;253;p28"/>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8"/>
          <p:cNvSpPr txBox="1"/>
          <p:nvPr/>
        </p:nvSpPr>
        <p:spPr>
          <a:xfrm>
            <a:off x="352800" y="276725"/>
            <a:ext cx="57927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Before-After Study</a:t>
            </a:r>
            <a:endParaRPr sz="3600" b="1">
              <a:solidFill>
                <a:srgbClr val="048A81"/>
              </a:solidFill>
              <a:latin typeface="Proxima Nova"/>
              <a:ea typeface="Proxima Nova"/>
              <a:cs typeface="Proxima Nova"/>
              <a:sym typeface="Proxima Nova"/>
            </a:endParaRPr>
          </a:p>
        </p:txBody>
      </p:sp>
      <p:cxnSp>
        <p:nvCxnSpPr>
          <p:cNvPr id="255" name="Google Shape;255;p28"/>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grpSp>
        <p:nvGrpSpPr>
          <p:cNvPr id="256" name="Google Shape;256;p28"/>
          <p:cNvGrpSpPr/>
          <p:nvPr/>
        </p:nvGrpSpPr>
        <p:grpSpPr>
          <a:xfrm>
            <a:off x="8323325" y="4823150"/>
            <a:ext cx="820675" cy="200400"/>
            <a:chOff x="3425825" y="3305875"/>
            <a:chExt cx="820675" cy="200400"/>
          </a:xfrm>
        </p:grpSpPr>
        <p:sp>
          <p:nvSpPr>
            <p:cNvPr id="257" name="Google Shape;257;p28"/>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8"/>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259" name="Google Shape;259;p28"/>
          <p:cNvGraphicFramePr/>
          <p:nvPr/>
        </p:nvGraphicFramePr>
        <p:xfrm>
          <a:off x="952500" y="1946275"/>
          <a:ext cx="7239000" cy="2560170"/>
        </p:xfrm>
        <a:graphic>
          <a:graphicData uri="http://schemas.openxmlformats.org/drawingml/2006/table">
            <a:tbl>
              <a:tblPr>
                <a:noFill/>
                <a:tableStyleId>{3DF0B1C8-FB02-4A20-A92A-493333E297EF}</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800" b="1" i="1">
                          <a:solidFill>
                            <a:srgbClr val="06908F"/>
                          </a:solidFill>
                          <a:latin typeface="Proxima Nova"/>
                          <a:ea typeface="Proxima Nova"/>
                          <a:cs typeface="Proxima Nova"/>
                          <a:sym typeface="Proxima Nova"/>
                        </a:rPr>
                        <a:t>Before</a:t>
                      </a:r>
                      <a:endParaRPr sz="1800" b="1" i="1">
                        <a:solidFill>
                          <a:srgbClr val="06908F"/>
                        </a:solidFill>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tc>
                  <a:txBody>
                    <a:bodyPr/>
                    <a:lstStyle/>
                    <a:p>
                      <a:pPr marL="0" lvl="0" indent="0" algn="ctr" rtl="0">
                        <a:spcBef>
                          <a:spcPts val="0"/>
                        </a:spcBef>
                        <a:spcAft>
                          <a:spcPts val="0"/>
                        </a:spcAft>
                        <a:buNone/>
                      </a:pPr>
                      <a:r>
                        <a:rPr lang="en" sz="1800" b="1" i="1">
                          <a:solidFill>
                            <a:srgbClr val="06908F"/>
                          </a:solidFill>
                          <a:latin typeface="Proxima Nova"/>
                          <a:ea typeface="Proxima Nova"/>
                          <a:cs typeface="Proxima Nova"/>
                          <a:sym typeface="Proxima Nova"/>
                        </a:rPr>
                        <a:t>After</a:t>
                      </a:r>
                      <a:endParaRPr sz="1800" b="1" i="1">
                        <a:solidFill>
                          <a:srgbClr val="06908F"/>
                        </a:solidFill>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800">
                          <a:latin typeface="Proxima Nova"/>
                          <a:ea typeface="Proxima Nova"/>
                          <a:cs typeface="Proxima Nova"/>
                          <a:sym typeface="Proxima Nova"/>
                        </a:rPr>
                        <a:t>Required more time</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tc>
                  <a:txBody>
                    <a:bodyPr/>
                    <a:lstStyle/>
                    <a:p>
                      <a:pPr marL="0" lvl="0" indent="0" algn="l" rtl="0">
                        <a:spcBef>
                          <a:spcPts val="0"/>
                        </a:spcBef>
                        <a:spcAft>
                          <a:spcPts val="0"/>
                        </a:spcAft>
                        <a:buNone/>
                      </a:pPr>
                      <a:r>
                        <a:rPr lang="en" sz="1800">
                          <a:latin typeface="Proxima Nova"/>
                          <a:ea typeface="Proxima Nova"/>
                          <a:cs typeface="Proxima Nova"/>
                          <a:sym typeface="Proxima Nova"/>
                        </a:rPr>
                        <a:t>Can manage faster delivery</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 sz="1800">
                          <a:latin typeface="Proxima Nova"/>
                          <a:ea typeface="Proxima Nova"/>
                          <a:cs typeface="Proxima Nova"/>
                          <a:sym typeface="Proxima Nova"/>
                        </a:rPr>
                        <a:t>Had higher cost of operation</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tc>
                  <a:txBody>
                    <a:bodyPr/>
                    <a:lstStyle/>
                    <a:p>
                      <a:pPr marL="0" lvl="0" indent="0" algn="l" rtl="0">
                        <a:spcBef>
                          <a:spcPts val="0"/>
                        </a:spcBef>
                        <a:spcAft>
                          <a:spcPts val="0"/>
                        </a:spcAft>
                        <a:buNone/>
                      </a:pPr>
                      <a:r>
                        <a:rPr lang="en" sz="1800">
                          <a:latin typeface="Proxima Nova"/>
                          <a:ea typeface="Proxima Nova"/>
                          <a:cs typeface="Proxima Nova"/>
                          <a:sym typeface="Proxima Nova"/>
                        </a:rPr>
                        <a:t>Cost of operation is low</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 sz="1800">
                          <a:latin typeface="Proxima Nova"/>
                          <a:ea typeface="Proxima Nova"/>
                          <a:cs typeface="Proxima Nova"/>
                          <a:sym typeface="Proxima Nova"/>
                        </a:rPr>
                        <a:t>Higher rate of error in the process</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tc>
                  <a:txBody>
                    <a:bodyPr/>
                    <a:lstStyle/>
                    <a:p>
                      <a:pPr marL="0" lvl="0" indent="0" algn="l" rtl="0">
                        <a:spcBef>
                          <a:spcPts val="0"/>
                        </a:spcBef>
                        <a:spcAft>
                          <a:spcPts val="0"/>
                        </a:spcAft>
                        <a:buNone/>
                      </a:pPr>
                      <a:r>
                        <a:rPr lang="en" sz="1800">
                          <a:latin typeface="Proxima Nova"/>
                          <a:ea typeface="Proxima Nova"/>
                          <a:cs typeface="Proxima Nova"/>
                          <a:sym typeface="Proxima Nova"/>
                        </a:rPr>
                        <a:t>Reduced rate of error</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 sz="1800">
                          <a:latin typeface="Proxima Nova"/>
                          <a:ea typeface="Proxima Nova"/>
                          <a:cs typeface="Proxima Nova"/>
                          <a:sym typeface="Proxima Nova"/>
                        </a:rPr>
                        <a:t>Low employee motivation</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tc>
                  <a:txBody>
                    <a:bodyPr/>
                    <a:lstStyle/>
                    <a:p>
                      <a:pPr marL="0" lvl="0" indent="0" algn="l" rtl="0">
                        <a:spcBef>
                          <a:spcPts val="0"/>
                        </a:spcBef>
                        <a:spcAft>
                          <a:spcPts val="0"/>
                        </a:spcAft>
                        <a:buNone/>
                      </a:pPr>
                      <a:r>
                        <a:rPr lang="en" sz="1800">
                          <a:latin typeface="Proxima Nova"/>
                          <a:ea typeface="Proxima Nova"/>
                          <a:cs typeface="Proxima Nova"/>
                          <a:sym typeface="Proxima Nova"/>
                        </a:rPr>
                        <a:t>Have enough incentives to work</a:t>
                      </a:r>
                      <a:endParaRPr sz="1800">
                        <a:latin typeface="Proxima Nova"/>
                        <a:ea typeface="Proxima Nova"/>
                        <a:cs typeface="Proxima Nova"/>
                        <a:sym typeface="Proxima Nova"/>
                      </a:endParaRPr>
                    </a:p>
                  </a:txBody>
                  <a:tcPr marL="91425" marR="91425" marT="91425" marB="91425">
                    <a:lnL w="9525" cap="flat" cmpd="sng">
                      <a:solidFill>
                        <a:srgbClr val="363636"/>
                      </a:solidFill>
                      <a:prstDash val="solid"/>
                      <a:round/>
                      <a:headEnd type="none" w="sm" len="sm"/>
                      <a:tailEnd type="none" w="sm" len="sm"/>
                    </a:lnL>
                    <a:lnR w="9525" cap="flat" cmpd="sng">
                      <a:solidFill>
                        <a:srgbClr val="363636"/>
                      </a:solidFill>
                      <a:prstDash val="solid"/>
                      <a:round/>
                      <a:headEnd type="none" w="sm" len="sm"/>
                      <a:tailEnd type="none" w="sm" len="sm"/>
                    </a:lnR>
                    <a:lnT w="9525" cap="flat" cmpd="sng">
                      <a:solidFill>
                        <a:srgbClr val="363636"/>
                      </a:solidFill>
                      <a:prstDash val="solid"/>
                      <a:round/>
                      <a:headEnd type="none" w="sm" len="sm"/>
                      <a:tailEnd type="none" w="sm" len="sm"/>
                    </a:lnT>
                    <a:lnB w="9525" cap="flat" cmpd="sng">
                      <a:solidFill>
                        <a:srgbClr val="363636"/>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260" name="Google Shape;260;p28"/>
          <p:cNvSpPr txBox="1"/>
          <p:nvPr/>
        </p:nvSpPr>
        <p:spPr>
          <a:xfrm>
            <a:off x="352800" y="1015625"/>
            <a:ext cx="6756300" cy="780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000"/>
              </a:spcBef>
              <a:spcAft>
                <a:spcPts val="0"/>
              </a:spcAft>
              <a:buNone/>
            </a:pPr>
            <a:r>
              <a:rPr lang="en" sz="1800" i="1">
                <a:solidFill>
                  <a:srgbClr val="363636"/>
                </a:solidFill>
                <a:latin typeface="Proxima Nova"/>
                <a:ea typeface="Proxima Nova"/>
                <a:cs typeface="Proxima Nova"/>
                <a:sym typeface="Proxima Nova"/>
              </a:rPr>
              <a:t>The scenario of </a:t>
            </a:r>
            <a:r>
              <a:rPr lang="en" sz="1800" b="1" i="1">
                <a:solidFill>
                  <a:srgbClr val="06908F"/>
                </a:solidFill>
                <a:latin typeface="Proxima Nova"/>
                <a:ea typeface="Proxima Nova"/>
                <a:cs typeface="Proxima Nova"/>
                <a:sym typeface="Proxima Nova"/>
              </a:rPr>
              <a:t>Post Offices</a:t>
            </a:r>
            <a:r>
              <a:rPr lang="en" sz="1800" i="1">
                <a:solidFill>
                  <a:srgbClr val="363636"/>
                </a:solidFill>
                <a:latin typeface="Proxima Nova"/>
                <a:ea typeface="Proxima Nova"/>
                <a:cs typeface="Proxima Nova"/>
                <a:sym typeface="Proxima Nova"/>
              </a:rPr>
              <a:t> has massive differences in their status before the use of technology and after the use of them. </a:t>
            </a:r>
            <a:endParaRPr sz="1800" i="1">
              <a:solidFill>
                <a:srgbClr val="363636"/>
              </a:solidFill>
              <a:latin typeface="Proxima Nova"/>
              <a:ea typeface="Proxima Nova"/>
              <a:cs typeface="Proxima Nova"/>
              <a:sym typeface="Proxima Nova"/>
            </a:endParaRPr>
          </a:p>
        </p:txBody>
      </p:sp>
      <p:sp>
        <p:nvSpPr>
          <p:cNvPr id="11" name="TextBox 10">
            <a:extLst>
              <a:ext uri="{FF2B5EF4-FFF2-40B4-BE49-F238E27FC236}">
                <a16:creationId xmlns:a16="http://schemas.microsoft.com/office/drawing/2014/main" id="{174FB10D-7DAE-424E-9D51-054367BE46F7}"/>
              </a:ext>
            </a:extLst>
          </p:cNvPr>
          <p:cNvSpPr txBox="1"/>
          <p:nvPr/>
        </p:nvSpPr>
        <p:spPr>
          <a:xfrm>
            <a:off x="5605670" y="4784850"/>
            <a:ext cx="2842591"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Luncasu Daniela Elena      ID:2119889</a:t>
            </a:r>
            <a:endParaRPr lang="en-GB" sz="1200"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64"/>
        <p:cNvGrpSpPr/>
        <p:nvPr/>
      </p:nvGrpSpPr>
      <p:grpSpPr>
        <a:xfrm>
          <a:off x="0" y="0"/>
          <a:ext cx="0" cy="0"/>
          <a:chOff x="0" y="0"/>
          <a:chExt cx="0" cy="0"/>
        </a:xfrm>
      </p:grpSpPr>
      <p:sp>
        <p:nvSpPr>
          <p:cNvPr id="265" name="Google Shape;265;p29"/>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9"/>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Lessons</a:t>
            </a:r>
            <a:endParaRPr sz="3600" b="1">
              <a:solidFill>
                <a:srgbClr val="048A81"/>
              </a:solidFill>
              <a:latin typeface="Proxima Nova"/>
              <a:ea typeface="Proxima Nova"/>
              <a:cs typeface="Proxima Nova"/>
              <a:sym typeface="Proxima Nova"/>
            </a:endParaRPr>
          </a:p>
        </p:txBody>
      </p:sp>
      <p:cxnSp>
        <p:nvCxnSpPr>
          <p:cNvPr id="267" name="Google Shape;267;p29"/>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68" name="Google Shape;268;p29"/>
          <p:cNvSpPr txBox="1"/>
          <p:nvPr/>
        </p:nvSpPr>
        <p:spPr>
          <a:xfrm>
            <a:off x="352800" y="1015625"/>
            <a:ext cx="5143800" cy="30108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Development over time increases the sustainability</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Modern technologies improve the overall productivity</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Improved productivity helps in scalability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More skilled employees apply to work at organisations with modern technologies </a:t>
            </a:r>
            <a:endParaRPr sz="180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a:solidFill>
                  <a:srgbClr val="363636"/>
                </a:solidFill>
                <a:latin typeface="Proxima Nova"/>
                <a:ea typeface="Proxima Nova"/>
                <a:cs typeface="Proxima Nova"/>
                <a:sym typeface="Proxima Nova"/>
              </a:rPr>
              <a:t>Refusal to adapt to modern technology can result in extinction </a:t>
            </a:r>
            <a:endParaRPr sz="1800">
              <a:solidFill>
                <a:srgbClr val="363636"/>
              </a:solidFill>
              <a:latin typeface="Proxima Nova"/>
              <a:ea typeface="Proxima Nova"/>
              <a:cs typeface="Proxima Nova"/>
              <a:sym typeface="Proxima Nova"/>
            </a:endParaRPr>
          </a:p>
        </p:txBody>
      </p:sp>
      <p:grpSp>
        <p:nvGrpSpPr>
          <p:cNvPr id="269" name="Google Shape;269;p29"/>
          <p:cNvGrpSpPr/>
          <p:nvPr/>
        </p:nvGrpSpPr>
        <p:grpSpPr>
          <a:xfrm>
            <a:off x="8323325" y="4823150"/>
            <a:ext cx="820675" cy="200400"/>
            <a:chOff x="3425825" y="3305875"/>
            <a:chExt cx="820675" cy="200400"/>
          </a:xfrm>
        </p:grpSpPr>
        <p:sp>
          <p:nvSpPr>
            <p:cNvPr id="270" name="Google Shape;270;p29"/>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9"/>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72" name="Google Shape;272;p29"/>
          <p:cNvPicPr preferRelativeResize="0"/>
          <p:nvPr/>
        </p:nvPicPr>
        <p:blipFill>
          <a:blip r:embed="rId3">
            <a:alphaModFix/>
          </a:blip>
          <a:stretch>
            <a:fillRect/>
          </a:stretch>
        </p:blipFill>
        <p:spPr>
          <a:xfrm>
            <a:off x="5649000" y="1015625"/>
            <a:ext cx="3342600" cy="3342600"/>
          </a:xfrm>
          <a:prstGeom prst="rect">
            <a:avLst/>
          </a:prstGeom>
          <a:noFill/>
          <a:ln>
            <a:noFill/>
          </a:ln>
        </p:spPr>
      </p:pic>
      <p:sp>
        <p:nvSpPr>
          <p:cNvPr id="273" name="Google Shape;273;p29"/>
          <p:cNvSpPr/>
          <p:nvPr/>
        </p:nvSpPr>
        <p:spPr>
          <a:xfrm>
            <a:off x="5649000" y="1015625"/>
            <a:ext cx="3494700" cy="3469500"/>
          </a:xfrm>
          <a:prstGeom prst="rect">
            <a:avLst/>
          </a:prstGeom>
          <a:gradFill>
            <a:gsLst>
              <a:gs pos="0">
                <a:srgbClr val="FFECD1"/>
              </a:gs>
              <a:gs pos="100000">
                <a:srgbClr val="FFFFFF">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26B12BDB-C686-404C-A69E-21CCD0A4A50D}"/>
              </a:ext>
            </a:extLst>
          </p:cNvPr>
          <p:cNvSpPr txBox="1"/>
          <p:nvPr/>
        </p:nvSpPr>
        <p:spPr>
          <a:xfrm>
            <a:off x="5755017" y="4823150"/>
            <a:ext cx="2984792"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cs typeface="Times New Roman" panose="02020603050405020304" pitchFamily="18" charset="0"/>
              </a:rPr>
              <a:t>Luncasu Daniela Elena  ID:2119889</a:t>
            </a:r>
            <a:endParaRPr lang="en-GB" sz="1200" dirty="0">
              <a:solidFill>
                <a:schemeClr val="tx1">
                  <a:lumMod val="75000"/>
                  <a:lumOff val="25000"/>
                </a:scheme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77"/>
        <p:cNvGrpSpPr/>
        <p:nvPr/>
      </p:nvGrpSpPr>
      <p:grpSpPr>
        <a:xfrm>
          <a:off x="0" y="0"/>
          <a:ext cx="0" cy="0"/>
          <a:chOff x="0" y="0"/>
          <a:chExt cx="0" cy="0"/>
        </a:xfrm>
      </p:grpSpPr>
      <p:sp>
        <p:nvSpPr>
          <p:cNvPr id="278" name="Google Shape;278;p30"/>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0"/>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Conclusion</a:t>
            </a:r>
            <a:endParaRPr sz="3600" b="1">
              <a:solidFill>
                <a:srgbClr val="048A81"/>
              </a:solidFill>
              <a:latin typeface="Proxima Nova"/>
              <a:ea typeface="Proxima Nova"/>
              <a:cs typeface="Proxima Nova"/>
              <a:sym typeface="Proxima Nova"/>
            </a:endParaRPr>
          </a:p>
        </p:txBody>
      </p:sp>
      <p:cxnSp>
        <p:nvCxnSpPr>
          <p:cNvPr id="280" name="Google Shape;280;p30"/>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81" name="Google Shape;281;p30"/>
          <p:cNvSpPr txBox="1"/>
          <p:nvPr/>
        </p:nvSpPr>
        <p:spPr>
          <a:xfrm>
            <a:off x="352800" y="1015625"/>
            <a:ext cx="5993100" cy="26922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Contemporary workplace environments are more reliable of modern technologies</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Having a certain level of command over digital skills is a requirement for most of employment options</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Organisations develop long-term strengths with the application of modern technologies</a:t>
            </a:r>
            <a:endParaRPr sz="1800" dirty="0">
              <a:solidFill>
                <a:srgbClr val="363636"/>
              </a:solidFill>
              <a:latin typeface="Proxima Nova"/>
              <a:ea typeface="Proxima Nova"/>
              <a:cs typeface="Proxima Nova"/>
              <a:sym typeface="Proxima Nova"/>
            </a:endParaRPr>
          </a:p>
          <a:p>
            <a:pPr marL="457200" lvl="0" indent="-342900" algn="l" rtl="0">
              <a:lnSpc>
                <a:spcPct val="115000"/>
              </a:lnSpc>
              <a:spcBef>
                <a:spcPts val="0"/>
              </a:spcBef>
              <a:spcAft>
                <a:spcPts val="0"/>
              </a:spcAft>
              <a:buClr>
                <a:srgbClr val="363636"/>
              </a:buClr>
              <a:buSzPts val="1800"/>
              <a:buFont typeface="Proxima Nova"/>
              <a:buChar char="❏"/>
            </a:pPr>
            <a:r>
              <a:rPr lang="en" sz="1800" dirty="0">
                <a:solidFill>
                  <a:srgbClr val="363636"/>
                </a:solidFill>
                <a:latin typeface="Proxima Nova"/>
                <a:ea typeface="Proxima Nova"/>
                <a:cs typeface="Proxima Nova"/>
                <a:sym typeface="Proxima Nova"/>
              </a:rPr>
              <a:t>With increased efficiency, number of skilled employees increase</a:t>
            </a:r>
            <a:endParaRPr sz="1800" dirty="0">
              <a:solidFill>
                <a:srgbClr val="363636"/>
              </a:solidFill>
              <a:latin typeface="Proxima Nova"/>
              <a:ea typeface="Proxima Nova"/>
              <a:cs typeface="Proxima Nova"/>
              <a:sym typeface="Proxima Nova"/>
            </a:endParaRPr>
          </a:p>
        </p:txBody>
      </p:sp>
      <p:grpSp>
        <p:nvGrpSpPr>
          <p:cNvPr id="282" name="Google Shape;282;p30"/>
          <p:cNvGrpSpPr/>
          <p:nvPr/>
        </p:nvGrpSpPr>
        <p:grpSpPr>
          <a:xfrm>
            <a:off x="8323325" y="4823150"/>
            <a:ext cx="820675" cy="200400"/>
            <a:chOff x="3425825" y="3305875"/>
            <a:chExt cx="820675" cy="200400"/>
          </a:xfrm>
        </p:grpSpPr>
        <p:sp>
          <p:nvSpPr>
            <p:cNvPr id="283" name="Google Shape;283;p30"/>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0"/>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5" name="Google Shape;285;p30"/>
          <p:cNvSpPr txBox="1"/>
          <p:nvPr/>
        </p:nvSpPr>
        <p:spPr>
          <a:xfrm>
            <a:off x="292050" y="3773626"/>
            <a:ext cx="85599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800" i="1" dirty="0">
                <a:solidFill>
                  <a:srgbClr val="06908F"/>
                </a:solidFill>
                <a:latin typeface="Proxima Nova"/>
                <a:ea typeface="Proxima Nova"/>
                <a:cs typeface="Proxima Nova"/>
                <a:sym typeface="Proxima Nova"/>
              </a:rPr>
              <a:t>It is only when they go wrong that machines remind you how powerful they are</a:t>
            </a:r>
            <a:endParaRPr sz="1800" i="1" dirty="0">
              <a:solidFill>
                <a:srgbClr val="06908F"/>
              </a:solidFill>
              <a:latin typeface="Proxima Nova"/>
              <a:ea typeface="Proxima Nova"/>
              <a:cs typeface="Proxima Nova"/>
              <a:sym typeface="Proxima Nova"/>
            </a:endParaRPr>
          </a:p>
        </p:txBody>
      </p:sp>
      <p:sp>
        <p:nvSpPr>
          <p:cNvPr id="11" name="TextBox 10">
            <a:extLst>
              <a:ext uri="{FF2B5EF4-FFF2-40B4-BE49-F238E27FC236}">
                <a16:creationId xmlns:a16="http://schemas.microsoft.com/office/drawing/2014/main" id="{9761C0DA-A19E-4A42-8666-DCF82D750D73}"/>
              </a:ext>
            </a:extLst>
          </p:cNvPr>
          <p:cNvSpPr txBox="1"/>
          <p:nvPr/>
        </p:nvSpPr>
        <p:spPr>
          <a:xfrm>
            <a:off x="5549373" y="4784850"/>
            <a:ext cx="2773777" cy="276999"/>
          </a:xfrm>
          <a:prstGeom prst="rect">
            <a:avLst/>
          </a:prstGeom>
          <a:noFill/>
        </p:spPr>
        <p:txBody>
          <a:bodyPr wrap="square">
            <a:spAutoFit/>
          </a:bodyPr>
          <a:lstStyle/>
          <a:p>
            <a:r>
              <a:rPr lang="ro-RO" sz="1200" dirty="0">
                <a:solidFill>
                  <a:schemeClr val="tx1">
                    <a:lumMod val="75000"/>
                    <a:lumOff val="25000"/>
                  </a:schemeClr>
                </a:solidFill>
                <a:latin typeface="Proxima Nova" panose="020B0604020202020204" charset="0"/>
              </a:rPr>
              <a:t>Luncasu Daniela Elena      ID:2119889</a:t>
            </a:r>
            <a:endParaRPr lang="en-GB" sz="1200" dirty="0">
              <a:solidFill>
                <a:schemeClr val="tx1">
                  <a:lumMod val="75000"/>
                  <a:lumOff val="25000"/>
                </a:schemeClr>
              </a:solidFill>
              <a:latin typeface="Proxima Nova" panose="020B06040202020202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289"/>
        <p:cNvGrpSpPr/>
        <p:nvPr/>
      </p:nvGrpSpPr>
      <p:grpSpPr>
        <a:xfrm>
          <a:off x="0" y="0"/>
          <a:ext cx="0" cy="0"/>
          <a:chOff x="0" y="0"/>
          <a:chExt cx="0" cy="0"/>
        </a:xfrm>
      </p:grpSpPr>
      <p:sp>
        <p:nvSpPr>
          <p:cNvPr id="290" name="Google Shape;290;p31"/>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1"/>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References</a:t>
            </a:r>
            <a:endParaRPr sz="3600" b="1">
              <a:solidFill>
                <a:srgbClr val="048A81"/>
              </a:solidFill>
              <a:latin typeface="Proxima Nova"/>
              <a:ea typeface="Proxima Nova"/>
              <a:cs typeface="Proxima Nova"/>
              <a:sym typeface="Proxima Nova"/>
            </a:endParaRPr>
          </a:p>
        </p:txBody>
      </p:sp>
      <p:cxnSp>
        <p:nvCxnSpPr>
          <p:cNvPr id="292" name="Google Shape;292;p31"/>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293" name="Google Shape;293;p31"/>
          <p:cNvSpPr txBox="1"/>
          <p:nvPr/>
        </p:nvSpPr>
        <p:spPr>
          <a:xfrm>
            <a:off x="352800" y="1015625"/>
            <a:ext cx="8646000" cy="32478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Clr>
                <a:schemeClr val="dk1"/>
              </a:buClr>
              <a:buSzPts val="1100"/>
              <a:buFont typeface="Arial"/>
              <a:buNone/>
            </a:pPr>
            <a:r>
              <a:rPr lang="en" sz="1300" dirty="0">
                <a:solidFill>
                  <a:schemeClr val="dk1"/>
                </a:solidFill>
                <a:latin typeface="Times New Roman"/>
                <a:ea typeface="Times New Roman"/>
                <a:cs typeface="Times New Roman"/>
                <a:sym typeface="Times New Roman"/>
              </a:rPr>
              <a:t>Cseres, K. (2019). Postal Consumers in the EU and in Local Markets: From Users of Universal Services to Users of All (Digital) Postal Services How Does EU and National Law Facilitate Consumers in the Digital Postal Market? </a:t>
            </a:r>
            <a:r>
              <a:rPr lang="en" sz="1300" i="1" dirty="0">
                <a:solidFill>
                  <a:schemeClr val="dk1"/>
                </a:solidFill>
                <a:latin typeface="Times New Roman"/>
                <a:ea typeface="Times New Roman"/>
                <a:cs typeface="Times New Roman"/>
                <a:sym typeface="Times New Roman"/>
              </a:rPr>
              <a:t>SSRN Electronic Journal</a:t>
            </a:r>
            <a:r>
              <a:rPr lang="en" sz="1300" dirty="0">
                <a:solidFill>
                  <a:schemeClr val="dk1"/>
                </a:solidFill>
                <a:latin typeface="Times New Roman"/>
                <a:ea typeface="Times New Roman"/>
                <a:cs typeface="Times New Roman"/>
                <a:sym typeface="Times New Roman"/>
              </a:rPr>
              <a:t>.</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300" dirty="0">
                <a:solidFill>
                  <a:schemeClr val="dk1"/>
                </a:solidFill>
                <a:latin typeface="Times New Roman"/>
                <a:ea typeface="Times New Roman"/>
                <a:cs typeface="Times New Roman"/>
                <a:sym typeface="Times New Roman"/>
              </a:rPr>
              <a:t>Dedeke, A. (Nick) and Hung, K.T. (2010). Simulating the impact of parcel size and bar code quality on the productivity of parcel sorting machines. </a:t>
            </a:r>
            <a:r>
              <a:rPr lang="en" sz="1300" i="1" dirty="0">
                <a:solidFill>
                  <a:schemeClr val="dk1"/>
                </a:solidFill>
                <a:latin typeface="Times New Roman"/>
                <a:ea typeface="Times New Roman"/>
                <a:cs typeface="Times New Roman"/>
                <a:sym typeface="Times New Roman"/>
              </a:rPr>
              <a:t>International Journal of Industrial and Systems Engineering</a:t>
            </a:r>
            <a:r>
              <a:rPr lang="en" sz="1300" dirty="0">
                <a:solidFill>
                  <a:schemeClr val="dk1"/>
                </a:solidFill>
                <a:latin typeface="Times New Roman"/>
                <a:ea typeface="Times New Roman"/>
                <a:cs typeface="Times New Roman"/>
                <a:sym typeface="Times New Roman"/>
              </a:rPr>
              <a:t>, 5(1), p.110.</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300" dirty="0">
                <a:solidFill>
                  <a:schemeClr val="dk1"/>
                </a:solidFill>
                <a:latin typeface="Times New Roman"/>
                <a:ea typeface="Times New Roman"/>
                <a:cs typeface="Times New Roman"/>
                <a:sym typeface="Times New Roman"/>
              </a:rPr>
              <a:t>Dutta, P. and Borah, A.S. (2018). Employees’ Acceptance of Information Technology in Post Offices: A Study of Select Post Offices in the Assam Postal Circle. </a:t>
            </a:r>
            <a:r>
              <a:rPr lang="en" sz="1300" i="1" dirty="0">
                <a:solidFill>
                  <a:schemeClr val="dk1"/>
                </a:solidFill>
                <a:latin typeface="Times New Roman"/>
                <a:ea typeface="Times New Roman"/>
                <a:cs typeface="Times New Roman"/>
                <a:sym typeface="Times New Roman"/>
              </a:rPr>
              <a:t>MANTHAN: Journal of Commerce and Management</a:t>
            </a:r>
            <a:r>
              <a:rPr lang="en" sz="1300" dirty="0">
                <a:solidFill>
                  <a:schemeClr val="dk1"/>
                </a:solidFill>
                <a:latin typeface="Times New Roman"/>
                <a:ea typeface="Times New Roman"/>
                <a:cs typeface="Times New Roman"/>
                <a:sym typeface="Times New Roman"/>
              </a:rPr>
              <a:t>, 5(01).</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1200"/>
              </a:spcAft>
              <a:buNone/>
            </a:pPr>
            <a:r>
              <a:rPr lang="en" sz="1300" dirty="0">
                <a:solidFill>
                  <a:schemeClr val="dk1"/>
                </a:solidFill>
                <a:latin typeface="Times New Roman"/>
                <a:ea typeface="Times New Roman"/>
                <a:cs typeface="Times New Roman"/>
                <a:sym typeface="Times New Roman"/>
              </a:rPr>
              <a:t>Gill, T.J. (2006). Workplace continuity: how risk and technology will affect facilities strategy. </a:t>
            </a:r>
            <a:r>
              <a:rPr lang="en" sz="1300" i="1" dirty="0">
                <a:solidFill>
                  <a:schemeClr val="dk1"/>
                </a:solidFill>
                <a:latin typeface="Times New Roman"/>
                <a:ea typeface="Times New Roman"/>
                <a:cs typeface="Times New Roman"/>
                <a:sym typeface="Times New Roman"/>
              </a:rPr>
              <a:t>Journal of Facilities Management</a:t>
            </a:r>
            <a:r>
              <a:rPr lang="en" sz="1300" dirty="0">
                <a:solidFill>
                  <a:schemeClr val="dk1"/>
                </a:solidFill>
                <a:latin typeface="Times New Roman"/>
                <a:ea typeface="Times New Roman"/>
                <a:cs typeface="Times New Roman"/>
                <a:sym typeface="Times New Roman"/>
              </a:rPr>
              <a:t>, 4(2), pp.110–125.</a:t>
            </a:r>
            <a:endParaRPr sz="1300" dirty="0">
              <a:solidFill>
                <a:srgbClr val="363636"/>
              </a:solidFill>
              <a:latin typeface="Proxima Nova"/>
              <a:ea typeface="Proxima Nova"/>
              <a:cs typeface="Proxima Nova"/>
              <a:sym typeface="Proxima Nova"/>
            </a:endParaRPr>
          </a:p>
        </p:txBody>
      </p:sp>
      <p:grpSp>
        <p:nvGrpSpPr>
          <p:cNvPr id="294" name="Google Shape;294;p31"/>
          <p:cNvGrpSpPr/>
          <p:nvPr/>
        </p:nvGrpSpPr>
        <p:grpSpPr>
          <a:xfrm>
            <a:off x="8323325" y="4823150"/>
            <a:ext cx="820675" cy="200400"/>
            <a:chOff x="3425825" y="3305875"/>
            <a:chExt cx="820675" cy="200400"/>
          </a:xfrm>
        </p:grpSpPr>
        <p:sp>
          <p:nvSpPr>
            <p:cNvPr id="295" name="Google Shape;295;p31"/>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1"/>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TextBox 9">
            <a:extLst>
              <a:ext uri="{FF2B5EF4-FFF2-40B4-BE49-F238E27FC236}">
                <a16:creationId xmlns:a16="http://schemas.microsoft.com/office/drawing/2014/main" id="{D9430DBE-5C34-43F0-AB0A-695691A26C5A}"/>
              </a:ext>
            </a:extLst>
          </p:cNvPr>
          <p:cNvSpPr txBox="1"/>
          <p:nvPr/>
        </p:nvSpPr>
        <p:spPr>
          <a:xfrm>
            <a:off x="1399737" y="4561885"/>
            <a:ext cx="6552125" cy="461665"/>
          </a:xfrm>
          <a:prstGeom prst="rect">
            <a:avLst/>
          </a:prstGeom>
          <a:noFill/>
        </p:spPr>
        <p:txBody>
          <a:bodyPr wrap="square">
            <a:spAutoFit/>
          </a:bodyPr>
          <a:lstStyle/>
          <a:p>
            <a:r>
              <a:rPr lang="ro-RO" sz="1200" dirty="0">
                <a:solidFill>
                  <a:schemeClr val="tx1">
                    <a:lumMod val="75000"/>
                    <a:lumOff val="25000"/>
                  </a:schemeClr>
                </a:solidFill>
                <a:latin typeface="Times New Roman" panose="02020603050405020304" pitchFamily="18" charset="0"/>
                <a:cs typeface="Times New Roman" panose="02020603050405020304" pitchFamily="18" charset="0"/>
              </a:rPr>
              <a:t>Georgiana Ioana Chirita   ID:2120500           Ciorascu Andreea              ID:2121532 </a:t>
            </a:r>
          </a:p>
          <a:p>
            <a:r>
              <a:rPr lang="ro-RO" sz="1200" dirty="0">
                <a:solidFill>
                  <a:schemeClr val="tx1">
                    <a:lumMod val="75000"/>
                    <a:lumOff val="25000"/>
                  </a:schemeClr>
                </a:solidFill>
                <a:latin typeface="Times New Roman" panose="02020603050405020304" pitchFamily="18" charset="0"/>
                <a:cs typeface="Times New Roman" panose="02020603050405020304" pitchFamily="18" charset="0"/>
              </a:rPr>
              <a:t>Luncasu Daniela Elena      ID:2119889           Laura Tibucanu                  ID 2120494</a:t>
            </a:r>
            <a:endParaRPr lang="en-GB" sz="12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ECD1"/>
        </a:solidFill>
        <a:effectLst/>
      </p:bgPr>
    </p:bg>
    <p:spTree>
      <p:nvGrpSpPr>
        <p:cNvPr id="1" name="Shape 300"/>
        <p:cNvGrpSpPr/>
        <p:nvPr/>
      </p:nvGrpSpPr>
      <p:grpSpPr>
        <a:xfrm>
          <a:off x="0" y="0"/>
          <a:ext cx="0" cy="0"/>
          <a:chOff x="0" y="0"/>
          <a:chExt cx="0" cy="0"/>
        </a:xfrm>
      </p:grpSpPr>
      <p:sp>
        <p:nvSpPr>
          <p:cNvPr id="301" name="Google Shape;301;p32"/>
          <p:cNvSpPr/>
          <p:nvPr/>
        </p:nvSpPr>
        <p:spPr>
          <a:xfrm>
            <a:off x="0" y="1373725"/>
            <a:ext cx="200400" cy="24621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2"/>
          <p:cNvSpPr txBox="1"/>
          <p:nvPr/>
        </p:nvSpPr>
        <p:spPr>
          <a:xfrm>
            <a:off x="352800" y="276725"/>
            <a:ext cx="3750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b="1">
                <a:solidFill>
                  <a:srgbClr val="048A81"/>
                </a:solidFill>
                <a:latin typeface="Proxima Nova"/>
                <a:ea typeface="Proxima Nova"/>
                <a:cs typeface="Proxima Nova"/>
                <a:sym typeface="Proxima Nova"/>
              </a:rPr>
              <a:t>References</a:t>
            </a:r>
            <a:endParaRPr sz="3600" b="1">
              <a:solidFill>
                <a:srgbClr val="048A81"/>
              </a:solidFill>
              <a:latin typeface="Proxima Nova"/>
              <a:ea typeface="Proxima Nova"/>
              <a:cs typeface="Proxima Nova"/>
              <a:sym typeface="Proxima Nova"/>
            </a:endParaRPr>
          </a:p>
        </p:txBody>
      </p:sp>
      <p:cxnSp>
        <p:nvCxnSpPr>
          <p:cNvPr id="303" name="Google Shape;303;p32"/>
          <p:cNvCxnSpPr/>
          <p:nvPr/>
        </p:nvCxnSpPr>
        <p:spPr>
          <a:xfrm>
            <a:off x="457650" y="954275"/>
            <a:ext cx="6651300" cy="0"/>
          </a:xfrm>
          <a:prstGeom prst="straightConnector1">
            <a:avLst/>
          </a:prstGeom>
          <a:noFill/>
          <a:ln w="9525" cap="flat" cmpd="sng">
            <a:solidFill>
              <a:srgbClr val="363636"/>
            </a:solidFill>
            <a:prstDash val="solid"/>
            <a:round/>
            <a:headEnd type="none" w="med" len="med"/>
            <a:tailEnd type="none" w="med" len="med"/>
          </a:ln>
        </p:spPr>
      </p:cxnSp>
      <p:sp>
        <p:nvSpPr>
          <p:cNvPr id="304" name="Google Shape;304;p32"/>
          <p:cNvSpPr txBox="1"/>
          <p:nvPr/>
        </p:nvSpPr>
        <p:spPr>
          <a:xfrm>
            <a:off x="352800" y="1015625"/>
            <a:ext cx="8646000" cy="37017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 sz="1300" dirty="0">
                <a:solidFill>
                  <a:schemeClr val="dk1"/>
                </a:solidFill>
                <a:latin typeface="Times New Roman"/>
                <a:ea typeface="Times New Roman"/>
                <a:cs typeface="Times New Roman"/>
                <a:sym typeface="Times New Roman"/>
              </a:rPr>
              <a:t>Kiumarsi, S., Jayaraman, K. and Mohd Isa, S. (2015). Service Quality and Innovation in Malaysian Post Offices: An Empirical Study. </a:t>
            </a:r>
            <a:r>
              <a:rPr lang="en" sz="1300" i="1" dirty="0">
                <a:solidFill>
                  <a:schemeClr val="dk1"/>
                </a:solidFill>
                <a:latin typeface="Times New Roman"/>
                <a:ea typeface="Times New Roman"/>
                <a:cs typeface="Times New Roman"/>
                <a:sym typeface="Times New Roman"/>
              </a:rPr>
              <a:t>Global Business and Organizational Excellence</a:t>
            </a:r>
            <a:r>
              <a:rPr lang="en" sz="1300" dirty="0">
                <a:solidFill>
                  <a:schemeClr val="dk1"/>
                </a:solidFill>
                <a:latin typeface="Times New Roman"/>
                <a:ea typeface="Times New Roman"/>
                <a:cs typeface="Times New Roman"/>
                <a:sym typeface="Times New Roman"/>
              </a:rPr>
              <a:t>, 35(1), pp.55–66.</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 sz="1300" dirty="0">
                <a:solidFill>
                  <a:schemeClr val="dk1"/>
                </a:solidFill>
                <a:latin typeface="Times New Roman"/>
                <a:ea typeface="Times New Roman"/>
                <a:cs typeface="Times New Roman"/>
                <a:sym typeface="Times New Roman"/>
              </a:rPr>
              <a:t>Naylor, B. (2021). </a:t>
            </a:r>
            <a:r>
              <a:rPr lang="en" sz="1300" i="1" dirty="0">
                <a:solidFill>
                  <a:schemeClr val="dk1"/>
                </a:solidFill>
                <a:latin typeface="Times New Roman"/>
                <a:ea typeface="Times New Roman"/>
                <a:cs typeface="Times New Roman"/>
                <a:sym typeface="Times New Roman"/>
              </a:rPr>
              <a:t>The Postal Service is slowing the mail to save money. Critics say it’s a death spiral</a:t>
            </a:r>
            <a:r>
              <a:rPr lang="en" sz="1300" dirty="0">
                <a:solidFill>
                  <a:schemeClr val="dk1"/>
                </a:solidFill>
                <a:latin typeface="Times New Roman"/>
                <a:ea typeface="Times New Roman"/>
                <a:cs typeface="Times New Roman"/>
                <a:sym typeface="Times New Roman"/>
              </a:rPr>
              <a:t>. [online] NPR.org. Available at: https://www.npr.org/2021/10/08/1044016873/postal-service-slow-mail-save-money [Accessed 10 Apr. 2022].</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 sz="1300" dirty="0">
                <a:solidFill>
                  <a:schemeClr val="dk1"/>
                </a:solidFill>
                <a:latin typeface="Times New Roman"/>
                <a:ea typeface="Times New Roman"/>
                <a:cs typeface="Times New Roman"/>
                <a:sym typeface="Times New Roman"/>
              </a:rPr>
              <a:t>Orenstein, I., Raviv, T. and Sadan, E. (2019). Flexible parcel delivery to automated parcel lockers: models, solution methods and analysis. </a:t>
            </a:r>
            <a:r>
              <a:rPr lang="en" sz="1300" i="1" dirty="0">
                <a:solidFill>
                  <a:schemeClr val="dk1"/>
                </a:solidFill>
                <a:latin typeface="Times New Roman"/>
                <a:ea typeface="Times New Roman"/>
                <a:cs typeface="Times New Roman"/>
                <a:sym typeface="Times New Roman"/>
              </a:rPr>
              <a:t>EURO Journal on Transportation and Logistics</a:t>
            </a:r>
            <a:r>
              <a:rPr lang="en" sz="1300" dirty="0">
                <a:solidFill>
                  <a:schemeClr val="dk1"/>
                </a:solidFill>
                <a:latin typeface="Times New Roman"/>
                <a:ea typeface="Times New Roman"/>
                <a:cs typeface="Times New Roman"/>
                <a:sym typeface="Times New Roman"/>
              </a:rPr>
              <a:t>.</a:t>
            </a:r>
            <a:endParaRPr sz="13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 sz="1300" dirty="0">
                <a:solidFill>
                  <a:schemeClr val="dk1"/>
                </a:solidFill>
                <a:latin typeface="Times New Roman"/>
                <a:ea typeface="Times New Roman"/>
                <a:cs typeface="Times New Roman"/>
                <a:sym typeface="Times New Roman"/>
              </a:rPr>
              <a:t>Saner, E. (2022). </a:t>
            </a:r>
            <a:r>
              <a:rPr lang="en" sz="1300" i="1" dirty="0">
                <a:solidFill>
                  <a:schemeClr val="dk1"/>
                </a:solidFill>
                <a:latin typeface="Times New Roman"/>
                <a:ea typeface="Times New Roman"/>
                <a:cs typeface="Times New Roman"/>
                <a:sym typeface="Times New Roman"/>
              </a:rPr>
              <a:t>Going postal: how Britain went potty over postcodes</a:t>
            </a:r>
            <a:r>
              <a:rPr lang="en" sz="1300" dirty="0">
                <a:solidFill>
                  <a:schemeClr val="dk1"/>
                </a:solidFill>
                <a:latin typeface="Times New Roman"/>
                <a:ea typeface="Times New Roman"/>
                <a:cs typeface="Times New Roman"/>
                <a:sym typeface="Times New Roman"/>
              </a:rPr>
              <a:t>. [online] the Guardian. Available at: https://www.theguardian.com/artanddesign/2022/apr/04/going-postal-how-britain-went-potty-over-postcodes [Accessed 10 Apr. 2022].Turnage, J.J. (1990). The challenge of new workplace technology for psychology. </a:t>
            </a:r>
            <a:r>
              <a:rPr lang="en" sz="1300" i="1" dirty="0">
                <a:solidFill>
                  <a:schemeClr val="dk1"/>
                </a:solidFill>
                <a:latin typeface="Times New Roman"/>
                <a:ea typeface="Times New Roman"/>
                <a:cs typeface="Times New Roman"/>
                <a:sym typeface="Times New Roman"/>
              </a:rPr>
              <a:t>American Psychologist</a:t>
            </a:r>
            <a:r>
              <a:rPr lang="en" sz="1300" dirty="0">
                <a:solidFill>
                  <a:schemeClr val="dk1"/>
                </a:solidFill>
                <a:latin typeface="Times New Roman"/>
                <a:ea typeface="Times New Roman"/>
                <a:cs typeface="Times New Roman"/>
                <a:sym typeface="Times New Roman"/>
              </a:rPr>
              <a:t>, 45(2), pp.171–178.</a:t>
            </a:r>
            <a:endParaRPr sz="1300" dirty="0">
              <a:solidFill>
                <a:srgbClr val="363636"/>
              </a:solidFill>
              <a:latin typeface="Proxima Nova"/>
              <a:ea typeface="Proxima Nova"/>
              <a:cs typeface="Proxima Nova"/>
              <a:sym typeface="Proxima Nova"/>
            </a:endParaRPr>
          </a:p>
        </p:txBody>
      </p:sp>
      <p:grpSp>
        <p:nvGrpSpPr>
          <p:cNvPr id="305" name="Google Shape;305;p32"/>
          <p:cNvGrpSpPr/>
          <p:nvPr/>
        </p:nvGrpSpPr>
        <p:grpSpPr>
          <a:xfrm>
            <a:off x="8323325" y="4823150"/>
            <a:ext cx="820675" cy="200400"/>
            <a:chOff x="3425825" y="3305875"/>
            <a:chExt cx="820675" cy="200400"/>
          </a:xfrm>
        </p:grpSpPr>
        <p:sp>
          <p:nvSpPr>
            <p:cNvPr id="306" name="Google Shape;306;p32"/>
            <p:cNvSpPr/>
            <p:nvPr/>
          </p:nvSpPr>
          <p:spPr>
            <a:xfrm rot="5400000">
              <a:off x="3993450" y="3253225"/>
              <a:ext cx="200400" cy="305700"/>
            </a:xfrm>
            <a:prstGeom prst="rect">
              <a:avLst/>
            </a:prstGeom>
            <a:solidFill>
              <a:srgbClr val="363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2"/>
            <p:cNvSpPr/>
            <p:nvPr/>
          </p:nvSpPr>
          <p:spPr>
            <a:xfrm rot="5400000">
              <a:off x="3583025" y="3148675"/>
              <a:ext cx="200400" cy="514800"/>
            </a:xfrm>
            <a:prstGeom prst="rect">
              <a:avLst/>
            </a:prstGeom>
            <a:solidFill>
              <a:srgbClr val="048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TextBox 9">
            <a:extLst>
              <a:ext uri="{FF2B5EF4-FFF2-40B4-BE49-F238E27FC236}">
                <a16:creationId xmlns:a16="http://schemas.microsoft.com/office/drawing/2014/main" id="{4E41DE83-ACD3-4C4A-896B-EBEA67E5EA93}"/>
              </a:ext>
            </a:extLst>
          </p:cNvPr>
          <p:cNvSpPr txBox="1"/>
          <p:nvPr/>
        </p:nvSpPr>
        <p:spPr>
          <a:xfrm>
            <a:off x="909391" y="4605165"/>
            <a:ext cx="6505200" cy="523220"/>
          </a:xfrm>
          <a:prstGeom prst="rect">
            <a:avLst/>
          </a:prstGeom>
          <a:noFill/>
        </p:spPr>
        <p:txBody>
          <a:bodyPr wrap="square">
            <a:spAutoFit/>
          </a:bodyPr>
          <a:lstStyle/>
          <a:p>
            <a:r>
              <a:rPr lang="ro-RO" sz="1400" dirty="0">
                <a:solidFill>
                  <a:schemeClr val="tx1">
                    <a:lumMod val="75000"/>
                    <a:lumOff val="25000"/>
                  </a:schemeClr>
                </a:solidFill>
                <a:latin typeface="Times New Roman" panose="02020603050405020304" pitchFamily="18" charset="0"/>
                <a:cs typeface="Times New Roman" panose="02020603050405020304" pitchFamily="18" charset="0"/>
              </a:rPr>
              <a:t>Georgiana Ioana Chirita   ID:2120500           Ciorascu Andreea              ID:2121532 </a:t>
            </a:r>
          </a:p>
          <a:p>
            <a:r>
              <a:rPr lang="ro-RO" sz="1400" dirty="0">
                <a:solidFill>
                  <a:schemeClr val="tx1">
                    <a:lumMod val="75000"/>
                    <a:lumOff val="25000"/>
                  </a:schemeClr>
                </a:solidFill>
                <a:latin typeface="Times New Roman" panose="02020603050405020304" pitchFamily="18" charset="0"/>
                <a:cs typeface="Times New Roman" panose="02020603050405020304" pitchFamily="18" charset="0"/>
              </a:rPr>
              <a:t>Luncasu Daniela Elena      ID:2119889           Laura Tibucanu                  ID 2120494</a:t>
            </a:r>
            <a:endParaRPr lang="en-GB"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2556</Words>
  <Application>Microsoft Office PowerPoint</Application>
  <PresentationFormat>On-screen Show (16:9)</PresentationFormat>
  <Paragraphs>147</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Proxima Nova</vt:lpstr>
      <vt:lpstr>Times New Roman</vt:lpstr>
      <vt:lpstr>Arial</vt:lpstr>
      <vt:lpstr>Simple Light</vt:lpstr>
      <vt:lpstr>      Digital Skills and Research Methods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Andreea Ciorascu</cp:lastModifiedBy>
  <cp:revision>5</cp:revision>
  <dcterms:modified xsi:type="dcterms:W3CDTF">2022-04-16T09:18:47Z</dcterms:modified>
  <cp:category/>
</cp:coreProperties>
</file>