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71" r:id="rId2"/>
    <p:sldId id="272" r:id="rId3"/>
    <p:sldId id="273" r:id="rId4"/>
    <p:sldId id="274" r:id="rId5"/>
    <p:sldId id="275" r:id="rId6"/>
    <p:sldId id="276" r:id="rId7"/>
    <p:sldId id="277" r:id="rId8"/>
    <p:sldId id="278" r:id="rId9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062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371600"/>
            <a:ext cx="7848600" cy="1927225"/>
          </a:xfrm>
        </p:spPr>
        <p:txBody>
          <a:bodyPr anchor="b">
            <a:noAutofit/>
          </a:bodyPr>
          <a:lstStyle>
            <a:lvl1pPr>
              <a:defRPr sz="5400" cap="all" baseline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3505200"/>
            <a:ext cx="6400800" cy="1752600"/>
          </a:xfrm>
        </p:spPr>
        <p:txBody>
          <a:bodyPr/>
          <a:lstStyle>
            <a:lvl1pPr marL="0" indent="0" algn="l">
              <a:buNone/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409A2E-502C-4036-8485-C0267011ADAE}" type="datetimeFigureOut">
              <a:rPr lang="en-GB" smtClean="0"/>
              <a:t>19/08/2013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C319AB-C6CF-4883-BD5F-6F8BA9FFEFA2}" type="slidenum">
              <a:rPr lang="en-GB" smtClean="0"/>
              <a:t>‹#›</a:t>
            </a:fld>
            <a:endParaRPr lang="en-GB"/>
          </a:p>
        </p:txBody>
      </p:sp>
      <p:cxnSp>
        <p:nvCxnSpPr>
          <p:cNvPr id="8" name="Straight Connector 7"/>
          <p:cNvCxnSpPr/>
          <p:nvPr/>
        </p:nvCxnSpPr>
        <p:spPr>
          <a:xfrm>
            <a:off x="685800" y="3398520"/>
            <a:ext cx="784860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409A2E-502C-4036-8485-C0267011ADAE}" type="datetimeFigureOut">
              <a:rPr lang="en-GB" smtClean="0"/>
              <a:t>19/08/2013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C319AB-C6CF-4883-BD5F-6F8BA9FFEFA2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2362200"/>
            <a:ext cx="7772400" cy="2200275"/>
          </a:xfrm>
        </p:spPr>
        <p:txBody>
          <a:bodyPr anchor="b">
            <a:normAutofit/>
          </a:bodyPr>
          <a:lstStyle>
            <a:lvl1pPr algn="l">
              <a:defRPr sz="4800" b="0" cap="all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626864"/>
            <a:ext cx="7772400" cy="1500187"/>
          </a:xfrm>
        </p:spPr>
        <p:txBody>
          <a:bodyPr anchor="t">
            <a:normAutofit/>
          </a:bodyPr>
          <a:lstStyle>
            <a:lvl1pPr marL="0" indent="0">
              <a:buNone/>
              <a:defRPr sz="24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409A2E-502C-4036-8485-C0267011ADAE}" type="datetimeFigureOut">
              <a:rPr lang="en-GB" smtClean="0"/>
              <a:t>19/08/2013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C319AB-C6CF-4883-BD5F-6F8BA9FFEFA2}" type="slidenum">
              <a:rPr lang="en-GB" smtClean="0"/>
              <a:t>‹#›</a:t>
            </a:fld>
            <a:endParaRPr lang="en-GB"/>
          </a:p>
        </p:txBody>
      </p:sp>
      <p:cxnSp>
        <p:nvCxnSpPr>
          <p:cNvPr id="7" name="Straight Connector 6"/>
          <p:cNvCxnSpPr/>
          <p:nvPr/>
        </p:nvCxnSpPr>
        <p:spPr>
          <a:xfrm>
            <a:off x="731520" y="4599432"/>
            <a:ext cx="784860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73352"/>
            <a:ext cx="4038600" cy="471830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73352"/>
            <a:ext cx="4038600" cy="471830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409A2E-502C-4036-8485-C0267011ADAE}" type="datetimeFigureOut">
              <a:rPr lang="en-GB" smtClean="0"/>
              <a:t>19/08/2013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C319AB-C6CF-4883-BD5F-6F8BA9FFEFA2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76400"/>
            <a:ext cx="3931920" cy="639762"/>
          </a:xfrm>
          <a:noFill/>
          <a:ln>
            <a:noFill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none"/>
        </p:style>
        <p:txBody>
          <a:bodyPr anchor="ctr">
            <a:normAutofit/>
          </a:bodyPr>
          <a:lstStyle>
            <a:lvl1pPr marL="0" indent="0" algn="ctr">
              <a:buNone/>
              <a:defRPr sz="20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438400"/>
            <a:ext cx="393192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54880" y="1676400"/>
            <a:ext cx="3931920" cy="639762"/>
          </a:xfrm>
          <a:noFill/>
          <a:ln>
            <a:noFill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none"/>
        </p:style>
        <p:txBody>
          <a:bodyPr anchor="ctr">
            <a:normAutofit/>
          </a:bodyPr>
          <a:lstStyle>
            <a:lvl1pPr marL="0" indent="0" algn="ctr">
              <a:buNone/>
              <a:defRPr lang="en-US" sz="2000" b="0" kern="1200" dirty="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54880" y="2438400"/>
            <a:ext cx="393192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409A2E-502C-4036-8485-C0267011ADAE}" type="datetimeFigureOut">
              <a:rPr lang="en-GB" smtClean="0"/>
              <a:t>19/08/2013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C319AB-C6CF-4883-BD5F-6F8BA9FFEFA2}" type="slidenum">
              <a:rPr lang="en-GB" smtClean="0"/>
              <a:t>‹#›</a:t>
            </a:fld>
            <a:endParaRPr lang="en-GB"/>
          </a:p>
        </p:txBody>
      </p:sp>
      <p:cxnSp>
        <p:nvCxnSpPr>
          <p:cNvPr id="11" name="Straight Connector 10"/>
          <p:cNvCxnSpPr/>
          <p:nvPr/>
        </p:nvCxnSpPr>
        <p:spPr>
          <a:xfrm rot="5400000">
            <a:off x="2217817" y="4045823"/>
            <a:ext cx="4709160" cy="794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409A2E-502C-4036-8485-C0267011ADAE}" type="datetimeFigureOut">
              <a:rPr lang="en-GB" smtClean="0"/>
              <a:t>19/08/2013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C319AB-C6CF-4883-BD5F-6F8BA9FFEFA2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409A2E-502C-4036-8485-C0267011ADAE}" type="datetimeFigureOut">
              <a:rPr lang="en-GB" smtClean="0"/>
              <a:t>19/08/2013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C319AB-C6CF-4883-BD5F-6F8BA9FFEFA2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92080"/>
            <a:ext cx="2139696" cy="1261872"/>
          </a:xfrm>
        </p:spPr>
        <p:txBody>
          <a:bodyPr anchor="b">
            <a:no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971800" y="792080"/>
            <a:ext cx="5715000" cy="557784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2130552"/>
            <a:ext cx="2139696" cy="4243615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409A2E-502C-4036-8485-C0267011ADAE}" type="datetimeFigureOut">
              <a:rPr lang="en-GB" smtClean="0"/>
              <a:t>19/08/2013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C319AB-C6CF-4883-BD5F-6F8BA9FFEFA2}" type="slidenum">
              <a:rPr lang="en-GB" smtClean="0"/>
              <a:t>‹#›</a:t>
            </a:fld>
            <a:endParaRPr lang="en-GB"/>
          </a:p>
        </p:txBody>
      </p:sp>
      <p:cxnSp>
        <p:nvCxnSpPr>
          <p:cNvPr id="9" name="Straight Connector 8"/>
          <p:cNvCxnSpPr/>
          <p:nvPr/>
        </p:nvCxnSpPr>
        <p:spPr>
          <a:xfrm rot="5400000">
            <a:off x="-13116" y="3580206"/>
            <a:ext cx="557784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92480"/>
            <a:ext cx="2142680" cy="126492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858610" y="838201"/>
            <a:ext cx="5904390" cy="5500456"/>
          </a:xfrm>
          <a:solidFill>
            <a:schemeClr val="bg2"/>
          </a:solidFill>
          <a:ln w="76200">
            <a:solidFill>
              <a:srgbClr val="FFFFFF"/>
            </a:solidFill>
            <a:miter lim="800000"/>
          </a:ln>
          <a:effectLst>
            <a:outerShdw blurRad="50800" dist="12700" dir="5400000" algn="t" rotWithShape="0">
              <a:prstClr val="black">
                <a:alpha val="59000"/>
              </a:prstClr>
            </a:outerShdw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2133600"/>
            <a:ext cx="2139696" cy="424281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409A2E-502C-4036-8485-C0267011ADAE}" type="datetimeFigureOut">
              <a:rPr lang="en-GB" smtClean="0"/>
              <a:t>19/08/2013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C319AB-C6CF-4883-BD5F-6F8BA9FFEFA2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409A2E-502C-4036-8485-C0267011ADAE}" type="datetimeFigureOut">
              <a:rPr lang="en-GB" smtClean="0"/>
              <a:t>19/08/2013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C319AB-C6CF-4883-BD5F-6F8BA9FFEFA2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609600"/>
            <a:ext cx="2057400" cy="5867400"/>
          </a:xfrm>
        </p:spPr>
        <p:txBody>
          <a:bodyPr vert="eaVert" anchor="b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6019800" cy="5867400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409A2E-502C-4036-8485-C0267011ADAE}" type="datetimeFigureOut">
              <a:rPr lang="en-GB" smtClean="0"/>
              <a:t>19/08/2013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C319AB-C6CF-4883-BD5F-6F8BA9FFEFA2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220786"/>
            <a:ext cx="9144000" cy="2286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533400"/>
            <a:ext cx="8229600" cy="990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876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0" y="0"/>
            <a:ext cx="9144000" cy="36576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18288"/>
            <a:ext cx="28956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FFFFF"/>
                </a:solidFill>
              </a:defRPr>
            </a:lvl1pPr>
          </a:lstStyle>
          <a:p>
            <a:fld id="{6E409A2E-502C-4036-8485-C0267011ADAE}" type="datetimeFigureOut">
              <a:rPr lang="en-GB" smtClean="0"/>
              <a:t>19/08/2013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429000" y="18288"/>
            <a:ext cx="41148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rgbClr val="FFFFFF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620000" y="18288"/>
            <a:ext cx="10668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 b="1">
                <a:solidFill>
                  <a:srgbClr val="FFFFFF"/>
                </a:solidFill>
              </a:defRPr>
            </a:lvl1pPr>
          </a:lstStyle>
          <a:p>
            <a:fld id="{05C319AB-C6CF-4883-BD5F-6F8BA9FFEFA2}" type="slidenum">
              <a:rPr lang="en-GB" smtClean="0"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 spc="-1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spcBef>
          <a:spcPct val="20000"/>
        </a:spcBef>
        <a:buClr>
          <a:schemeClr val="accent1"/>
        </a:buClr>
        <a:buSzPct val="85000"/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spcBef>
          <a:spcPct val="20000"/>
        </a:spcBef>
        <a:buClr>
          <a:schemeClr val="accent1"/>
        </a:buClr>
        <a:buSzPct val="85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spcBef>
          <a:spcPct val="20000"/>
        </a:spcBef>
        <a:buClr>
          <a:schemeClr val="accent1"/>
        </a:buClr>
        <a:buSzPct val="9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188720" indent="-13716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6pPr>
      <a:lvl7pPr marL="155448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7pPr>
      <a:lvl8pPr marL="173736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8pPr>
      <a:lvl9pPr marL="192024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Armies and Navies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Issues and Sources Workshop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531187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Preparation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Watch the </a:t>
            </a:r>
            <a:r>
              <a:rPr lang="en-GB" dirty="0" err="1"/>
              <a:t>Vidcast</a:t>
            </a:r>
            <a:r>
              <a:rPr lang="en-GB" dirty="0"/>
              <a:t> of Issues and Thoughts.</a:t>
            </a:r>
          </a:p>
          <a:p>
            <a:r>
              <a:rPr lang="en-GB" dirty="0"/>
              <a:t>Based on the work that you did for the Follow-up Task (Sources of Warfare) above, you should consider the following:</a:t>
            </a:r>
          </a:p>
          <a:p>
            <a:pPr lvl="1"/>
            <a:r>
              <a:rPr lang="en-GB" dirty="0"/>
              <a:t>What did your reading/work on the sources reveal about Greek warfare?</a:t>
            </a:r>
          </a:p>
          <a:p>
            <a:pPr lvl="1"/>
            <a:r>
              <a:rPr lang="en-GB" dirty="0"/>
              <a:t>Are there issues that you had not thought about?</a:t>
            </a:r>
          </a:p>
          <a:p>
            <a:pPr lvl="1"/>
            <a:r>
              <a:rPr lang="en-GB" dirty="0"/>
              <a:t>What did the sources not include that you think should have been there?</a:t>
            </a:r>
          </a:p>
          <a:p>
            <a:r>
              <a:rPr lang="en-GB" dirty="0"/>
              <a:t>We will be discussing these issues in class, and it is essential that you prepared these questions in advance. </a:t>
            </a:r>
          </a:p>
          <a:p>
            <a:r>
              <a:rPr lang="en-GB" dirty="0"/>
              <a:t>Don't forget to check out the discussion on the forum on sources for insights and thoughts on source-types other that the one you concentrated on.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3070896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Groups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Get into groups according to the type of source that you worked on for the Follow-up Task:</a:t>
            </a:r>
          </a:p>
          <a:p>
            <a:pPr lvl="1"/>
            <a:r>
              <a:rPr lang="en-GB" dirty="0" smtClean="0"/>
              <a:t>Historical sources (Thucydides Book 4)</a:t>
            </a:r>
          </a:p>
          <a:p>
            <a:pPr lvl="1"/>
            <a:r>
              <a:rPr lang="en-GB" dirty="0" smtClean="0"/>
              <a:t>Poets and Playwrights (</a:t>
            </a:r>
            <a:r>
              <a:rPr lang="en-GB" dirty="0" err="1" smtClean="0"/>
              <a:t>Tyrtaios</a:t>
            </a:r>
            <a:r>
              <a:rPr lang="en-GB" dirty="0" smtClean="0"/>
              <a:t>)</a:t>
            </a:r>
          </a:p>
          <a:p>
            <a:pPr lvl="1"/>
            <a:r>
              <a:rPr lang="en-GB" dirty="0" smtClean="0"/>
              <a:t>Philosophical Sources (Plato’s </a:t>
            </a:r>
            <a:r>
              <a:rPr lang="en-GB" i="1" dirty="0" smtClean="0"/>
              <a:t>Laches</a:t>
            </a:r>
            <a:r>
              <a:rPr lang="en-GB" dirty="0" smtClean="0"/>
              <a:t>)</a:t>
            </a:r>
          </a:p>
          <a:p>
            <a:pPr lvl="1"/>
            <a:r>
              <a:rPr lang="en-GB" dirty="0" smtClean="0"/>
              <a:t>Expert Manuals (Xenophon’s </a:t>
            </a:r>
            <a:r>
              <a:rPr lang="en-GB" i="1" dirty="0" smtClean="0"/>
              <a:t>Cavalry commander)</a:t>
            </a:r>
          </a:p>
          <a:p>
            <a:pPr lvl="1"/>
            <a:r>
              <a:rPr lang="en-GB" dirty="0" err="1" smtClean="0"/>
              <a:t>Epigraphical</a:t>
            </a:r>
            <a:r>
              <a:rPr lang="en-GB" dirty="0" smtClean="0"/>
              <a:t> Sources</a:t>
            </a:r>
          </a:p>
          <a:p>
            <a:pPr lvl="1"/>
            <a:r>
              <a:rPr lang="en-GB" dirty="0" smtClean="0"/>
              <a:t>Iconography (</a:t>
            </a:r>
            <a:r>
              <a:rPr lang="en-GB" dirty="0" err="1" smtClean="0"/>
              <a:t>Siphnian</a:t>
            </a:r>
            <a:r>
              <a:rPr lang="en-GB" dirty="0" smtClean="0"/>
              <a:t> Treasury)</a:t>
            </a:r>
          </a:p>
          <a:p>
            <a:pPr lvl="1"/>
            <a:r>
              <a:rPr lang="en-GB" dirty="0" smtClean="0"/>
              <a:t>Archaeology (Arms and Armour from Olympia)</a:t>
            </a:r>
          </a:p>
          <a:p>
            <a:r>
              <a:rPr lang="en-GB" dirty="0" smtClean="0"/>
              <a:t>Remember to choose a spokesperson that will keep the list of your group, and be willing to quickly present it to the rest of the class.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3616354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Discuss and make a list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sz="3600" dirty="0" smtClean="0"/>
              <a:t>Each group will need to publish this list on Moodle.</a:t>
            </a:r>
          </a:p>
          <a:p>
            <a:pPr lvl="1"/>
            <a:r>
              <a:rPr lang="en-GB" sz="3200" dirty="0"/>
              <a:t>What did your reading/work on the sources reveal about Greek warfare?</a:t>
            </a:r>
          </a:p>
          <a:p>
            <a:pPr lvl="1"/>
            <a:r>
              <a:rPr lang="en-GB" sz="3200" dirty="0"/>
              <a:t>Are there issues that you had not thought about?</a:t>
            </a:r>
          </a:p>
          <a:p>
            <a:pPr lvl="1"/>
            <a:r>
              <a:rPr lang="en-GB" sz="3200" dirty="0"/>
              <a:t>What did the sources not include that you think should have been there</a:t>
            </a:r>
            <a:r>
              <a:rPr lang="en-GB" sz="3200" dirty="0" smtClean="0"/>
              <a:t>?</a:t>
            </a:r>
          </a:p>
          <a:p>
            <a:pPr lvl="1"/>
            <a:r>
              <a:rPr lang="en-GB" sz="3200" b="1" dirty="0" smtClean="0">
                <a:solidFill>
                  <a:srgbClr val="FF0000"/>
                </a:solidFill>
              </a:rPr>
              <a:t>You have 15 minutes</a:t>
            </a:r>
            <a:endParaRPr lang="en-GB" sz="3200" b="1" dirty="0">
              <a:solidFill>
                <a:srgbClr val="FF0000"/>
              </a:solidFill>
            </a:endParaRPr>
          </a:p>
          <a:p>
            <a:endParaRPr lang="en-GB" sz="3600" dirty="0"/>
          </a:p>
        </p:txBody>
      </p:sp>
    </p:spTree>
    <p:extLst>
      <p:ext uri="{BB962C8B-B14F-4D97-AF65-F5344CB8AC3E}">
        <p14:creationId xmlns:p14="http://schemas.microsoft.com/office/powerpoint/2010/main" val="177120584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Group Change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Separate into groups of your choice, but you will need to have people that worked on different source-types.</a:t>
            </a:r>
          </a:p>
          <a:p>
            <a:r>
              <a:rPr lang="en-GB" dirty="0"/>
              <a:t>Remember to choose a spokesperson that will keep the list of your group, and be willing to quickly present it to the rest of the class</a:t>
            </a:r>
            <a:r>
              <a:rPr lang="en-GB" dirty="0" smtClean="0"/>
              <a:t>. Best that this is not a person that will be speaking for one of the source-types groups.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0271002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Discuss and make a list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en-GB" sz="2800" dirty="0" smtClean="0"/>
              <a:t>Consider the following:</a:t>
            </a:r>
          </a:p>
          <a:p>
            <a:pPr lvl="1"/>
            <a:r>
              <a:rPr lang="en-GB" sz="2400" dirty="0" smtClean="0"/>
              <a:t>What are the issues that you discussed in your source-type group?</a:t>
            </a:r>
          </a:p>
          <a:p>
            <a:pPr lvl="1"/>
            <a:r>
              <a:rPr lang="en-GB" sz="2400" dirty="0" smtClean="0"/>
              <a:t>How can you combine sources to get to a clearer picture of Greek warfare as a whole?</a:t>
            </a:r>
          </a:p>
          <a:p>
            <a:pPr lvl="1"/>
            <a:r>
              <a:rPr lang="en-GB" sz="2400" dirty="0" smtClean="0"/>
              <a:t>You can think of: </a:t>
            </a:r>
          </a:p>
          <a:p>
            <a:pPr lvl="2"/>
            <a:r>
              <a:rPr lang="en-GB" sz="2000" dirty="0" smtClean="0"/>
              <a:t>How </a:t>
            </a:r>
            <a:r>
              <a:rPr lang="en-GB" sz="2000" dirty="0"/>
              <a:t>was </a:t>
            </a:r>
            <a:r>
              <a:rPr lang="en-GB" sz="2000" dirty="0" smtClean="0"/>
              <a:t>warfare viewed by the Greeks?</a:t>
            </a:r>
          </a:p>
          <a:p>
            <a:pPr lvl="2"/>
            <a:r>
              <a:rPr lang="en-GB" sz="2000" dirty="0" smtClean="0"/>
              <a:t>How did warfare affect different groups in society?</a:t>
            </a:r>
          </a:p>
          <a:p>
            <a:pPr lvl="2"/>
            <a:r>
              <a:rPr lang="en-GB" sz="2000" dirty="0" smtClean="0"/>
              <a:t>How were battles and wars conceptualised?</a:t>
            </a:r>
          </a:p>
          <a:p>
            <a:pPr lvl="2"/>
            <a:r>
              <a:rPr lang="en-GB" sz="2000" dirty="0" smtClean="0"/>
              <a:t>What are the different perspectives on the practicalities of warfare?</a:t>
            </a:r>
          </a:p>
          <a:p>
            <a:pPr lvl="1"/>
            <a:r>
              <a:rPr lang="en-GB" sz="2200" b="1" dirty="0" smtClean="0">
                <a:solidFill>
                  <a:srgbClr val="FF0000"/>
                </a:solidFill>
              </a:rPr>
              <a:t>You have 15 minutes</a:t>
            </a:r>
            <a:endParaRPr lang="en-GB" sz="22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5285121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Overall perspectives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Spokespersons to present the lists from the various groups.</a:t>
            </a:r>
          </a:p>
          <a:p>
            <a:r>
              <a:rPr lang="en-GB" dirty="0" smtClean="0"/>
              <a:t>Don’t forget to put up the lists on the Moodle forum. </a:t>
            </a:r>
          </a:p>
          <a:p>
            <a:endParaRPr lang="en-GB" dirty="0"/>
          </a:p>
          <a:p>
            <a:r>
              <a:rPr lang="en-GB" dirty="0" smtClean="0"/>
              <a:t>Everyone else: Read the results and findings of other groups. Don’t hesitate to comment as you find issues or perspectives that are interesting. Contribute your </a:t>
            </a:r>
            <a:r>
              <a:rPr lang="en-GB" err="1" smtClean="0"/>
              <a:t>viewpoints</a:t>
            </a:r>
            <a:r>
              <a:rPr lang="en-GB" smtClean="0"/>
              <a:t>.</a:t>
            </a:r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6652704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For next week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Check out what we will be doing next week, and start </a:t>
            </a:r>
            <a:r>
              <a:rPr lang="en-GB" smtClean="0"/>
              <a:t>on preparing.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2156243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larity">
  <a:themeElements>
    <a:clrScheme name="Clarity">
      <a:dk1>
        <a:srgbClr val="292934"/>
      </a:dk1>
      <a:lt1>
        <a:srgbClr val="FFFFFF"/>
      </a:lt1>
      <a:dk2>
        <a:srgbClr val="D2533C"/>
      </a:dk2>
      <a:lt2>
        <a:srgbClr val="F3F2DC"/>
      </a:lt2>
      <a:accent1>
        <a:srgbClr val="93A299"/>
      </a:accent1>
      <a:accent2>
        <a:srgbClr val="AD8F67"/>
      </a:accent2>
      <a:accent3>
        <a:srgbClr val="726056"/>
      </a:accent3>
      <a:accent4>
        <a:srgbClr val="4C5A6A"/>
      </a:accent4>
      <a:accent5>
        <a:srgbClr val="808DA0"/>
      </a:accent5>
      <a:accent6>
        <a:srgbClr val="79463D"/>
      </a:accent6>
      <a:hlink>
        <a:srgbClr val="0000FF"/>
      </a:hlink>
      <a:folHlink>
        <a:srgbClr val="800080"/>
      </a:folHlink>
    </a:clrScheme>
    <a:fontScheme name="Office Classic 2">
      <a:majorFont>
        <a:latin typeface="Arial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Clarity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hade val="86000"/>
                <a:satMod val="140000"/>
              </a:schemeClr>
            </a:gs>
            <a:gs pos="45000">
              <a:schemeClr val="phClr">
                <a:tint val="48000"/>
                <a:satMod val="150000"/>
              </a:schemeClr>
            </a:gs>
            <a:gs pos="100000">
              <a:schemeClr val="phClr">
                <a:tint val="28000"/>
                <a:satMod val="16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70000"/>
                <a:satMod val="150000"/>
              </a:schemeClr>
            </a:gs>
            <a:gs pos="34000">
              <a:schemeClr val="phClr">
                <a:shade val="70000"/>
                <a:satMod val="140000"/>
              </a:schemeClr>
            </a:gs>
            <a:gs pos="70000">
              <a:schemeClr val="phClr">
                <a:tint val="100000"/>
                <a:shade val="90000"/>
                <a:satMod val="140000"/>
              </a:schemeClr>
            </a:gs>
            <a:gs pos="100000">
              <a:schemeClr val="phClr">
                <a:tint val="100000"/>
                <a:shade val="100000"/>
                <a:satMod val="1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6425" cap="flat" cmpd="sng" algn="ctr">
          <a:solidFill>
            <a:schemeClr val="phClr"/>
          </a:solidFill>
          <a:prstDash val="solid"/>
        </a:ln>
        <a:ln w="444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5100000"/>
            </a:lightRig>
          </a:scene3d>
          <a:sp3d contourW="6350">
            <a:bevelT w="29210" h="12700"/>
            <a:contourClr>
              <a:schemeClr val="phClr">
                <a:shade val="3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5000"/>
                <a:satMod val="180000"/>
              </a:schemeClr>
            </a:gs>
            <a:gs pos="40000">
              <a:schemeClr val="phClr">
                <a:tint val="95000"/>
                <a:shade val="85000"/>
                <a:satMod val="150000"/>
              </a:schemeClr>
            </a:gs>
            <a:gs pos="100000">
              <a:schemeClr val="phClr">
                <a:shade val="45000"/>
                <a:satMod val="200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55000"/>
              </a:schemeClr>
              <a:schemeClr val="phClr">
                <a:tint val="97000"/>
                <a:satMod val="95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58</TotalTime>
  <Words>464</Words>
  <Application>Microsoft Office PowerPoint</Application>
  <PresentationFormat>On-screen Show (4:3)</PresentationFormat>
  <Paragraphs>46</Paragraphs>
  <Slides>8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9" baseType="lpstr">
      <vt:lpstr>Clarity</vt:lpstr>
      <vt:lpstr>Armies and Navies</vt:lpstr>
      <vt:lpstr>Preparation</vt:lpstr>
      <vt:lpstr>Groups</vt:lpstr>
      <vt:lpstr>Discuss and make a list</vt:lpstr>
      <vt:lpstr>Group Change</vt:lpstr>
      <vt:lpstr>Discuss and make a list</vt:lpstr>
      <vt:lpstr>Overall perspectives</vt:lpstr>
      <vt:lpstr>For next week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Errietta Bissa</dc:creator>
  <cp:lastModifiedBy>Errietta Bissa</cp:lastModifiedBy>
  <cp:revision>22</cp:revision>
  <dcterms:created xsi:type="dcterms:W3CDTF">2013-08-15T12:42:03Z</dcterms:created>
  <dcterms:modified xsi:type="dcterms:W3CDTF">2013-08-19T10:52:29Z</dcterms:modified>
</cp:coreProperties>
</file>