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1"/>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8288000" cy="10287000"/>
  <p:notesSz cx="6858000" cy="9144000"/>
  <p:embeddedFontLst>
    <p:embeddedFont>
      <p:font typeface="Canva Sans Bold" charset="1" panose="020B0803030501040103"/>
      <p:regular r:id="rId19"/>
    </p:embeddedFont>
    <p:embeddedFont>
      <p:font typeface="Canva Sans" charset="1" panose="020B0503030501040103"/>
      <p:regular r:id="rId20"/>
    </p:embeddedFont>
    <p:embeddedFont>
      <p:font typeface="Canva Sans Italics" charset="1" panose="020B0503030501040103"/>
      <p:regular r:id="rId2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fonts/font19.fntdata" Type="http://schemas.openxmlformats.org/officeDocument/2006/relationships/font"/><Relationship Id="rId2" Target="presProps.xml" Type="http://schemas.openxmlformats.org/officeDocument/2006/relationships/presProps"/><Relationship Id="rId20" Target="fonts/font20.fntdata" Type="http://schemas.openxmlformats.org/officeDocument/2006/relationships/font"/><Relationship Id="rId21" Target="notesMasters/notesMaster1.xml" Type="http://schemas.openxmlformats.org/officeDocument/2006/relationships/notesMaster"/><Relationship Id="rId22" Target="theme/theme2.xml" Type="http://schemas.openxmlformats.org/officeDocument/2006/relationships/theme"/><Relationship Id="rId23" Target="notesSlides/notesSlide1.xml" Type="http://schemas.openxmlformats.org/officeDocument/2006/relationships/notesSlide"/><Relationship Id="rId24" Target="fonts/font24.fntdata" Type="http://schemas.openxmlformats.org/officeDocument/2006/relationships/font"/><Relationship Id="rId25" Target="notesSlides/notesSlide2.xml" Type="http://schemas.openxmlformats.org/officeDocument/2006/relationships/notesSlide"/><Relationship Id="rId26" Target="notesSlides/notesSlide3.xml" Type="http://schemas.openxmlformats.org/officeDocument/2006/relationships/notesSlide"/><Relationship Id="rId27" Target="notesSlides/notesSlide4.xml" Type="http://schemas.openxmlformats.org/officeDocument/2006/relationships/notesSlide"/><Relationship Id="rId28" Target="notesSlides/notesSlide5.xml" Type="http://schemas.openxmlformats.org/officeDocument/2006/relationships/notesSlide"/><Relationship Id="rId29" Target="notesSlides/notesSlide6.xml" Type="http://schemas.openxmlformats.org/officeDocument/2006/relationships/notesSlide"/><Relationship Id="rId3" Target="viewProps.xml" Type="http://schemas.openxmlformats.org/officeDocument/2006/relationships/viewProps"/><Relationship Id="rId30" Target="notesSlides/notesSlide7.xml" Type="http://schemas.openxmlformats.org/officeDocument/2006/relationships/notesSlide"/><Relationship Id="rId31" Target="notesSlides/notesSlide8.xml" Type="http://schemas.openxmlformats.org/officeDocument/2006/relationships/notesSlide"/><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8.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Pwynt 1: Cyfle i gyfeirio’n gryno at nodweddion, cysyniadau a thrywyddau damcaniaethol y maes.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3010217"/>
            <a:ext cx="16230600" cy="4311015"/>
          </a:xfrm>
          <a:prstGeom prst="rect">
            <a:avLst/>
          </a:prstGeom>
        </p:spPr>
        <p:txBody>
          <a:bodyPr anchor="t" rtlCol="false" tIns="0" lIns="0" bIns="0" rIns="0">
            <a:spAutoFit/>
          </a:bodyPr>
          <a:lstStyle/>
          <a:p>
            <a:pPr algn="l">
              <a:lnSpc>
                <a:spcPts val="5319"/>
              </a:lnSpc>
              <a:spcBef>
                <a:spcPct val="0"/>
              </a:spcBef>
            </a:pPr>
            <a:r>
              <a:rPr lang="en-US" sz="3799" b="true">
                <a:solidFill>
                  <a:srgbClr val="000000"/>
                </a:solidFill>
                <a:latin typeface="Canva Sans Bold"/>
                <a:ea typeface="Canva Sans Bold"/>
                <a:cs typeface="Canva Sans Bold"/>
                <a:sym typeface="Canva Sans Bold"/>
              </a:rPr>
              <a:t>Cyflwynwch yn feirniad</a:t>
            </a:r>
            <a:r>
              <a:rPr lang="en-US" b="true" sz="3799">
                <a:solidFill>
                  <a:srgbClr val="000000"/>
                </a:solidFill>
                <a:latin typeface="Canva Sans Bold"/>
                <a:ea typeface="Canva Sans Bold"/>
                <a:cs typeface="Canva Sans Bold"/>
                <a:sym typeface="Canva Sans Bold"/>
              </a:rPr>
              <a:t>ol brif nodweddion, cysyniadau a thrywyddau damcaniaethol y maes cynllunio iaith.</a:t>
            </a:r>
          </a:p>
          <a:p>
            <a:pPr algn="l">
              <a:lnSpc>
                <a:spcPts val="4759"/>
              </a:lnSpc>
              <a:spcBef>
                <a:spcPct val="0"/>
              </a:spcBef>
            </a:pPr>
          </a:p>
          <a:p>
            <a:pPr algn="l">
              <a:lnSpc>
                <a:spcPts val="4200"/>
              </a:lnSpc>
              <a:spcBef>
                <a:spcPct val="0"/>
              </a:spcBef>
            </a:pPr>
            <a:r>
              <a:rPr lang="en-US" sz="3000">
                <a:solidFill>
                  <a:srgbClr val="000000"/>
                </a:solidFill>
                <a:latin typeface="Canva Sans"/>
                <a:ea typeface="Canva Sans"/>
                <a:cs typeface="Canva Sans"/>
                <a:sym typeface="Canva Sans"/>
              </a:rPr>
              <a:t>Rhys Ruggiero</a:t>
            </a:r>
          </a:p>
          <a:p>
            <a:pPr algn="l">
              <a:lnSpc>
                <a:spcPts val="4200"/>
              </a:lnSpc>
              <a:spcBef>
                <a:spcPct val="0"/>
              </a:spcBef>
            </a:pPr>
          </a:p>
          <a:p>
            <a:pPr algn="l">
              <a:lnSpc>
                <a:spcPts val="3500"/>
              </a:lnSpc>
              <a:spcBef>
                <a:spcPct val="0"/>
              </a:spcBef>
            </a:pPr>
            <a:r>
              <a:rPr lang="en-US" sz="2500">
                <a:solidFill>
                  <a:srgbClr val="000000"/>
                </a:solidFill>
                <a:latin typeface="Canva Sans"/>
                <a:ea typeface="Canva Sans"/>
                <a:cs typeface="Canva Sans"/>
                <a:sym typeface="Canva Sans"/>
              </a:rPr>
              <a:t>Tystysgrif Ôl-Raddedig mewn Polisi a Chynllunio Iaith</a:t>
            </a:r>
          </a:p>
          <a:p>
            <a:pPr algn="l">
              <a:lnSpc>
                <a:spcPts val="3500"/>
              </a:lnSpc>
              <a:spcBef>
                <a:spcPct val="0"/>
              </a:spcBef>
            </a:pPr>
            <a:r>
              <a:rPr lang="en-US" sz="2500">
                <a:solidFill>
                  <a:srgbClr val="000000"/>
                </a:solidFill>
                <a:latin typeface="Canva Sans"/>
                <a:ea typeface="Canva Sans"/>
                <a:cs typeface="Canva Sans"/>
                <a:sym typeface="Canva Sans"/>
              </a:rPr>
              <a:t>Modiwl: Hanfodion Cynllunio Iaith (ECDA7008C)</a:t>
            </a:r>
          </a:p>
          <a:p>
            <a:pPr algn="l">
              <a:lnSpc>
                <a:spcPts val="3500"/>
              </a:lnSpc>
              <a:spcBef>
                <a:spcPct val="0"/>
              </a:spcBef>
            </a:pPr>
            <a:r>
              <a:rPr lang="en-US" sz="2500">
                <a:solidFill>
                  <a:srgbClr val="000000"/>
                </a:solidFill>
                <a:latin typeface="Canva Sans"/>
                <a:ea typeface="Canva Sans"/>
                <a:cs typeface="Canva Sans"/>
                <a:sym typeface="Canva Sans"/>
              </a:rPr>
              <a:t>Cyflwyniad Seminar Unigol</a:t>
            </a:r>
          </a:p>
        </p:txBody>
      </p:sp>
      <p:sp>
        <p:nvSpPr>
          <p:cNvPr name="TextBox 3" id="3"/>
          <p:cNvSpPr txBox="true"/>
          <p:nvPr/>
        </p:nvSpPr>
        <p:spPr>
          <a:xfrm rot="0">
            <a:off x="13227580" y="8836025"/>
            <a:ext cx="4031720" cy="422275"/>
          </a:xfrm>
          <a:prstGeom prst="rect">
            <a:avLst/>
          </a:prstGeom>
        </p:spPr>
        <p:txBody>
          <a:bodyPr anchor="t" rtlCol="false" tIns="0" lIns="0" bIns="0" rIns="0">
            <a:spAutoFit/>
          </a:bodyPr>
          <a:lstStyle/>
          <a:p>
            <a:pPr algn="ctr">
              <a:lnSpc>
                <a:spcPts val="3499"/>
              </a:lnSpc>
              <a:spcBef>
                <a:spcPct val="0"/>
              </a:spcBef>
            </a:pPr>
            <a:r>
              <a:rPr lang="en-US" sz="2499">
                <a:solidFill>
                  <a:srgbClr val="000000"/>
                </a:solidFill>
                <a:latin typeface="Canva Sans"/>
                <a:ea typeface="Canva Sans"/>
                <a:cs typeface="Canva Sans"/>
                <a:sym typeface="Canva Sans"/>
              </a:rPr>
              <a:t>Dydd Llun, 8 Rhagfyr 2025</a:t>
            </a:r>
          </a:p>
        </p:txBody>
      </p:sp>
    </p:spTree>
  </p:cSld>
  <p:clrMapOvr>
    <a:masterClrMapping/>
  </p:clrMapOvr>
</p:sld>
</file>

<file path=ppt/slides/slide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4867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Datganiad o ddefnydd deallusrwydd artiffisial.</a:t>
            </a:r>
          </a:p>
          <a:p>
            <a:pPr algn="l">
              <a:lnSpc>
                <a:spcPts val="3500"/>
              </a:lnSpc>
            </a:pPr>
          </a:p>
          <a:p>
            <a:pPr algn="l">
              <a:lnSpc>
                <a:spcPts val="3500"/>
              </a:lnSpc>
              <a:spcBef>
                <a:spcPct val="0"/>
              </a:spcBef>
            </a:pPr>
            <a:r>
              <a:rPr lang="en-US" sz="2500">
                <a:solidFill>
                  <a:srgbClr val="000000"/>
                </a:solidFill>
                <a:latin typeface="Canva Sans"/>
                <a:ea typeface="Canva Sans"/>
                <a:cs typeface="Canva Sans"/>
                <a:sym typeface="Canva Sans"/>
              </a:rPr>
              <a:t>Rwy’n cydnabod y defnydd o offeryn deallusrwydd artiffisial </a:t>
            </a:r>
            <a:r>
              <a:rPr lang="en-US" sz="2500">
                <a:solidFill>
                  <a:srgbClr val="000000"/>
                </a:solidFill>
                <a:latin typeface="Canva Sans"/>
                <a:ea typeface="Canva Sans"/>
                <a:cs typeface="Canva Sans"/>
                <a:sym typeface="Canva Sans"/>
              </a:rPr>
              <a:t>Co-Pilot</a:t>
            </a:r>
            <a:r>
              <a:rPr lang="en-US" sz="2500">
                <a:solidFill>
                  <a:srgbClr val="000000"/>
                </a:solidFill>
                <a:latin typeface="Canva Sans"/>
                <a:ea typeface="Canva Sans"/>
                <a:cs typeface="Canva Sans"/>
                <a:sym typeface="Canva Sans"/>
              </a:rPr>
              <a:t> </a:t>
            </a:r>
          </a:p>
          <a:p>
            <a:pPr algn="l">
              <a:lnSpc>
                <a:spcPts val="3500"/>
              </a:lnSpc>
              <a:spcBef>
                <a:spcPct val="0"/>
              </a:spcBef>
            </a:pPr>
            <a:r>
              <a:rPr lang="en-US" sz="2500">
                <a:solidFill>
                  <a:srgbClr val="000000"/>
                </a:solidFill>
                <a:latin typeface="Canva Sans"/>
                <a:ea typeface="Canva Sans"/>
                <a:cs typeface="Canva Sans"/>
                <a:sym typeface="Canva Sans"/>
              </a:rPr>
              <a:t>(https://m365.cloud.microsoft/chat?FORM=undexpand&amp;fromcode=edgesidebar&amp;redirectid=acc53c56-d59f-4605-9001-58a4bfb1d5b1&amp;auth=2a) ar 6 Rhagfyr 2025 i gymharu fy nghynllun ar gyfer y cyflwyniad, fy nealltwriaeth o’r dasg a gallu’r offeryn i ateb yn y Gymraeg. Defnyddiais yr anogwr:</a:t>
            </a:r>
          </a:p>
          <a:p>
            <a:pPr algn="just" marL="539754" indent="-269877" lvl="1">
              <a:lnSpc>
                <a:spcPts val="3500"/>
              </a:lnSpc>
              <a:spcBef>
                <a:spcPct val="0"/>
              </a:spcBef>
              <a:buAutoNum type="arabicPeriod" startAt="1"/>
            </a:pPr>
            <a:r>
              <a:rPr lang="en-US" sz="2500">
                <a:solidFill>
                  <a:srgbClr val="000000"/>
                </a:solidFill>
                <a:latin typeface="Canva Sans"/>
                <a:ea typeface="Canva Sans"/>
                <a:cs typeface="Canva Sans"/>
                <a:sym typeface="Canva Sans"/>
              </a:rPr>
              <a:t>Dwi eisiau cymorth i gynllunio cyflwyniad ar gyfer fy nghwrs - Tystysgrif ôl-raddedig mewn Polisi a Chynllunio Iaith - Lefel 7. </a:t>
            </a:r>
            <a:r>
              <a:rPr lang="en-US" sz="2500">
                <a:solidFill>
                  <a:srgbClr val="000000"/>
                </a:solidFill>
                <a:latin typeface="Canva Sans"/>
                <a:ea typeface="Canva Sans"/>
                <a:cs typeface="Canva Sans"/>
                <a:sym typeface="Canva Sans"/>
              </a:rPr>
              <a:t>Testun y cyflwyniad yw: "Cyflwynwch yn feirniadol brif nodweddion, cysyniadau a thrywyddau damcaniaethol y maes cynllunio iaith. Cyfeiriwch yn benodol at waith o leiaf un o’r awduron allweddol a gyflwynwyd yn ystod y modwl." Dwi ddim eisiau cymorth i ysgrifennu'r cynnwys, jest cymorth i ddod a'm meddyliau at ei gilydd i greu'r cyflwyniad.</a:t>
            </a:r>
          </a:p>
          <a:p>
            <a:pPr algn="just">
              <a:lnSpc>
                <a:spcPts val="3500"/>
              </a:lnSpc>
              <a:spcBef>
                <a:spcPct val="0"/>
              </a:spcBef>
            </a:pPr>
          </a:p>
          <a:p>
            <a:pPr algn="l">
              <a:lnSpc>
                <a:spcPts val="3500"/>
              </a:lnSpc>
              <a:spcBef>
                <a:spcPct val="0"/>
              </a:spcBef>
            </a:pPr>
            <a:r>
              <a:rPr lang="en-US" sz="2500">
                <a:solidFill>
                  <a:srgbClr val="000000"/>
                </a:solidFill>
                <a:latin typeface="Canva Sans"/>
                <a:ea typeface="Canva Sans"/>
                <a:cs typeface="Canva Sans"/>
                <a:sym typeface="Canva Sans"/>
              </a:rPr>
              <a:t>Fe wnes i hefyd ddefnydd </a:t>
            </a:r>
            <a:r>
              <a:rPr lang="en-US" sz="2500">
                <a:solidFill>
                  <a:srgbClr val="000000"/>
                </a:solidFill>
                <a:latin typeface="Canva Sans"/>
                <a:ea typeface="Canva Sans"/>
                <a:cs typeface="Canva Sans"/>
                <a:sym typeface="Canva Sans"/>
              </a:rPr>
              <a:t>a’r rhaglen cywiro iaith </a:t>
            </a:r>
            <a:r>
              <a:rPr lang="en-US" sz="2500">
                <a:solidFill>
                  <a:srgbClr val="000000"/>
                </a:solidFill>
                <a:latin typeface="Canva Sans"/>
                <a:ea typeface="Canva Sans"/>
                <a:cs typeface="Canva Sans"/>
                <a:sym typeface="Canva Sans"/>
              </a:rPr>
              <a:t>Cysill </a:t>
            </a:r>
            <a:r>
              <a:rPr lang="en-US" sz="2500">
                <a:solidFill>
                  <a:srgbClr val="000000"/>
                </a:solidFill>
                <a:latin typeface="Canva Sans"/>
                <a:ea typeface="Canva Sans"/>
                <a:cs typeface="Canva Sans"/>
                <a:sym typeface="Canva Sans"/>
              </a:rPr>
              <a:t>i wirio darllenadwyedd, gramadeg a chystrawen fy nghyflwyniad ar 7</a:t>
            </a:r>
            <a:r>
              <a:rPr lang="en-US" sz="2500">
                <a:solidFill>
                  <a:srgbClr val="000000"/>
                </a:solidFill>
                <a:latin typeface="Canva Sans"/>
                <a:ea typeface="Canva Sans"/>
                <a:cs typeface="Canva Sans"/>
                <a:sym typeface="Canva Sans"/>
              </a:rPr>
              <a:t> Rhagfyr 2025</a:t>
            </a:r>
            <a:r>
              <a:rPr lang="en-US" sz="2500">
                <a:solidFill>
                  <a:srgbClr val="000000"/>
                </a:solidFill>
                <a:latin typeface="Canva Sans"/>
                <a:ea typeface="Canva Sans"/>
                <a:cs typeface="Canva Sans"/>
                <a:sym typeface="Canva Sans"/>
              </a:rPr>
              <a:t>. </a:t>
            </a:r>
          </a:p>
          <a:p>
            <a:pPr algn="l">
              <a:lnSpc>
                <a:spcPts val="3500"/>
              </a:lnSpc>
              <a:spcBef>
                <a:spcPct val="0"/>
              </a:spcBef>
            </a:pPr>
          </a:p>
          <a:p>
            <a:pPr algn="l">
              <a:lnSpc>
                <a:spcPts val="3500"/>
              </a:lnSpc>
              <a:spcBef>
                <a:spcPct val="0"/>
              </a:spcBef>
            </a:pPr>
            <a:r>
              <a:rPr lang="en-US" sz="2500">
                <a:solidFill>
                  <a:srgbClr val="000000"/>
                </a:solidFill>
                <a:latin typeface="Canva Sans"/>
                <a:ea typeface="Canva Sans"/>
                <a:cs typeface="Canva Sans"/>
                <a:sym typeface="Canva Sans"/>
              </a:rPr>
              <a:t>Rwy’n cadarnhau nad ydw i wedi cyflwyno unrhyw destun deallusrwydd artiffisial cynhyrchiol fel fy ngwaith fy hun.</a:t>
            </a:r>
          </a:p>
          <a:p>
            <a:pPr algn="l">
              <a:lnSpc>
                <a:spcPts val="3500"/>
              </a:lnSpc>
              <a:spcBef>
                <a:spcPct val="0"/>
              </a:spcBef>
            </a:pPr>
            <a:r>
              <a:rPr lang="en-US" sz="2500">
                <a:solidFill>
                  <a:srgbClr val="000000"/>
                </a:solidFill>
                <a:latin typeface="Canva Sans"/>
                <a:ea typeface="Canva Sans"/>
                <a:cs typeface="Canva Sans"/>
                <a:sym typeface="Canva Sans"/>
              </a:rPr>
              <a:t>Rwy’n cadarnhau bod gennyf gopïau o’m drafftiau, fy nodiadau, ac unrhyw adnoddau eraill y defnyddiais cyn ac ar ôl defnyddio offer deallusrwydd artiffisial y gellir gofyn i mi eu darparu fel tystiolaeth.</a:t>
            </a:r>
          </a:p>
        </p:txBody>
      </p:sp>
    </p:spTree>
  </p:cSld>
  <p:clrMapOvr>
    <a:masterClrMapping/>
  </p:clrMapOvr>
</p:sld>
</file>

<file path=ppt/slides/slide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4533900"/>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Cyflwyniad.</a:t>
            </a:r>
          </a:p>
          <a:p>
            <a:pPr algn="l">
              <a:lnSpc>
                <a:spcPts val="3499"/>
              </a:lnSpc>
            </a:pPr>
          </a:p>
          <a:p>
            <a:pPr algn="l" marL="647697" indent="-323848" lvl="1">
              <a:lnSpc>
                <a:spcPts val="4199"/>
              </a:lnSpc>
              <a:buFont typeface="Arial"/>
              <a:buChar char="•"/>
            </a:pPr>
            <a:r>
              <a:rPr lang="en-US" sz="2999">
                <a:solidFill>
                  <a:srgbClr val="000000"/>
                </a:solidFill>
                <a:latin typeface="Canva Sans"/>
                <a:ea typeface="Canva Sans"/>
                <a:cs typeface="Canva Sans"/>
                <a:sym typeface="Canva Sans"/>
              </a:rPr>
              <a:t>Hanes y maes.</a:t>
            </a:r>
          </a:p>
          <a:p>
            <a:pPr algn="l" marL="647697" indent="-323848" lvl="1">
              <a:lnSpc>
                <a:spcPts val="4199"/>
              </a:lnSpc>
              <a:buFont typeface="Arial"/>
              <a:buChar char="•"/>
            </a:pPr>
            <a:r>
              <a:rPr lang="en-US" sz="2999">
                <a:solidFill>
                  <a:srgbClr val="000000"/>
                </a:solidFill>
                <a:latin typeface="Canva Sans"/>
                <a:ea typeface="Canva Sans"/>
                <a:cs typeface="Canva Sans"/>
                <a:sym typeface="Canva Sans"/>
              </a:rPr>
              <a:t>Datblygiad cynnar y maes.</a:t>
            </a:r>
          </a:p>
          <a:p>
            <a:pPr algn="l" marL="647697" indent="-323848" lvl="1">
              <a:lnSpc>
                <a:spcPts val="4199"/>
              </a:lnSpc>
              <a:buFont typeface="Arial"/>
              <a:buChar char="•"/>
            </a:pPr>
            <a:r>
              <a:rPr lang="en-US" sz="2999">
                <a:solidFill>
                  <a:srgbClr val="000000"/>
                </a:solidFill>
                <a:latin typeface="Canva Sans"/>
                <a:ea typeface="Canva Sans"/>
                <a:cs typeface="Canva Sans"/>
                <a:sym typeface="Canva Sans"/>
              </a:rPr>
              <a:t>Y presennol.</a:t>
            </a:r>
          </a:p>
          <a:p>
            <a:pPr algn="l" marL="647697" indent="-323848" lvl="1">
              <a:lnSpc>
                <a:spcPts val="4199"/>
              </a:lnSpc>
              <a:buFont typeface="Arial"/>
              <a:buChar char="•"/>
            </a:pPr>
            <a:r>
              <a:rPr lang="en-US" sz="2999">
                <a:solidFill>
                  <a:srgbClr val="000000"/>
                </a:solidFill>
                <a:latin typeface="Canva Sans"/>
                <a:ea typeface="Canva Sans"/>
                <a:cs typeface="Canva Sans"/>
                <a:sym typeface="Canva Sans"/>
              </a:rPr>
              <a:t>Edrych at eraill</a:t>
            </a:r>
          </a:p>
          <a:p>
            <a:pPr algn="l" marL="647697" indent="-323848" lvl="1">
              <a:lnSpc>
                <a:spcPts val="4199"/>
              </a:lnSpc>
              <a:buFont typeface="Arial"/>
              <a:buChar char="•"/>
            </a:pPr>
            <a:r>
              <a:rPr lang="en-US" sz="2999">
                <a:solidFill>
                  <a:srgbClr val="000000"/>
                </a:solidFill>
                <a:latin typeface="Canva Sans"/>
                <a:ea typeface="Canva Sans"/>
                <a:cs typeface="Canva Sans"/>
                <a:sym typeface="Canva Sans"/>
              </a:rPr>
              <a:t>Casgliad</a:t>
            </a:r>
          </a:p>
          <a:p>
            <a:pPr algn="l">
              <a:lnSpc>
                <a:spcPts val="3499"/>
              </a:lnSpc>
            </a:pPr>
          </a:p>
          <a:p>
            <a:pPr algn="l">
              <a:lnSpc>
                <a:spcPts val="3499"/>
              </a:lnSpc>
              <a:spcBef>
                <a:spcPct val="0"/>
              </a:spcBef>
            </a:pPr>
          </a:p>
        </p:txBody>
      </p:sp>
    </p:spTree>
  </p:cSld>
  <p:clrMapOvr>
    <a:masterClrMapping/>
  </p:clrMapOvr>
</p:sld>
</file>

<file path=ppt/slides/slide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76104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Hanes y maes cynllunio iaith.</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Effaith y rhai oedd mewn grym yn bellgyrhaeddol</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Maes presennol yn ifanc ac yn dal i ddatblygu.</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Y term ‘Cynllunio Iaith’ yn cael ei ddefnyddio’n gyntaf yn yr 1950au.</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Y maes yn datblygu o ganlyniad i ryfeloedd a gwledydd newydd yn ennill annibyniaeth.</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Ystyried cynllunio iaith fel y weithred o gysoni iaith, orgraff a thermau.</a:t>
            </a:r>
          </a:p>
          <a:p>
            <a:pPr algn="l">
              <a:lnSpc>
                <a:spcPts val="3499"/>
              </a:lnSpc>
            </a:pPr>
          </a:p>
          <a:p>
            <a:pPr algn="l">
              <a:lnSpc>
                <a:spcPts val="3499"/>
              </a:lnSpc>
            </a:pPr>
          </a:p>
          <a:p>
            <a:pPr algn="l">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By language planning I understand the activity of preparing a normative orthography, grammar, and dictionary for the guidance of writers and speakers in a non homogeneous speech community. In this practical application of linguistic knowledge we are proceeding beyond descriptive linguistics into an area where judgment must be exercised in the form of choices among available linguistic forms.</a:t>
            </a:r>
          </a:p>
          <a:p>
            <a:pPr algn="ctr">
              <a:lnSpc>
                <a:spcPts val="3499"/>
              </a:lnSpc>
            </a:pPr>
            <a:r>
              <a:rPr lang="en-US" sz="2499" b="true">
                <a:solidFill>
                  <a:srgbClr val="000000"/>
                </a:solidFill>
                <a:latin typeface="Canva Sans Bold"/>
                <a:ea typeface="Canva Sans Bold"/>
                <a:cs typeface="Canva Sans Bold"/>
                <a:sym typeface="Canva Sans Bold"/>
              </a:rPr>
              <a:t>(Haugen, 1959, t.8)</a:t>
            </a:r>
          </a:p>
          <a:p>
            <a:pPr algn="l">
              <a:lnSpc>
                <a:spcPts val="3499"/>
              </a:lnSpc>
            </a:pPr>
          </a:p>
          <a:p>
            <a:pPr algn="l">
              <a:lnSpc>
                <a:spcPts val="3499"/>
              </a:lnSpc>
              <a:spcBef>
                <a:spcPct val="0"/>
              </a:spcBef>
            </a:pPr>
          </a:p>
        </p:txBody>
      </p:sp>
    </p:spTree>
  </p:cSld>
  <p:clrMapOvr>
    <a:masterClrMapping/>
  </p:clrMapOvr>
</p:sld>
</file>

<file path=ppt/slides/slide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4867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Datblygiad cynnar y maes.</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Datblygiad teipolegau Heinz Kloss yn 1969.</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Cynllunio Corpws.</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Corpus planning refers to activities such as coining new terms, reforming spelling, and adopting a new script. It refers, in short, to the creation of new forms, the modification of old ones, or the selection from alternative forms in a spoken or written code. </a:t>
            </a:r>
          </a:p>
          <a:p>
            <a:pPr algn="ctr">
              <a:lnSpc>
                <a:spcPts val="3499"/>
              </a:lnSpc>
            </a:pPr>
            <a:r>
              <a:rPr lang="en-US" sz="2499" b="true">
                <a:solidFill>
                  <a:srgbClr val="000000"/>
                </a:solidFill>
                <a:latin typeface="Canva Sans Bold"/>
                <a:ea typeface="Canva Sans Bold"/>
                <a:cs typeface="Canva Sans Bold"/>
                <a:sym typeface="Canva Sans Bold"/>
              </a:rPr>
              <a:t>(Cooper, 1989, t. 31).</a:t>
            </a:r>
          </a:p>
          <a:p>
            <a:pPr algn="ctr">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Cynllunio Statws.</a:t>
            </a:r>
          </a:p>
          <a:p>
            <a:pPr algn="l">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Corpus planning refers to activities such as coining new terms, reforming spelling, and adopting a new script. It refers, in short, to the creation of new forms, the modification of old ones, or the selection from alternative forms in a spoken or written code.</a:t>
            </a:r>
          </a:p>
          <a:p>
            <a:pPr algn="ctr">
              <a:lnSpc>
                <a:spcPts val="3499"/>
              </a:lnSpc>
            </a:pPr>
            <a:r>
              <a:rPr lang="en-US" sz="2499" b="true">
                <a:solidFill>
                  <a:srgbClr val="000000"/>
                </a:solidFill>
                <a:latin typeface="Canva Sans Bold"/>
                <a:ea typeface="Canva Sans Bold"/>
                <a:cs typeface="Canva Sans Bold"/>
                <a:sym typeface="Canva Sans Bold"/>
              </a:rPr>
              <a:t>(Cooper, 1989, t. 31).</a:t>
            </a:r>
          </a:p>
          <a:p>
            <a:pPr algn="ctr">
              <a:lnSpc>
                <a:spcPts val="3499"/>
              </a:lnSpc>
            </a:pPr>
          </a:p>
          <a:p>
            <a:pPr algn="ctr">
              <a:lnSpc>
                <a:spcPts val="3499"/>
              </a:lnSpc>
            </a:pPr>
          </a:p>
          <a:p>
            <a:pPr algn="ctr">
              <a:lnSpc>
                <a:spcPts val="3499"/>
              </a:lnSpc>
              <a:spcBef>
                <a:spcPct val="0"/>
              </a:spcBef>
            </a:pPr>
          </a:p>
        </p:txBody>
      </p:sp>
    </p:spTree>
  </p:cSld>
  <p:clrMapOvr>
    <a:masterClrMapping/>
  </p:clrMapOvr>
</p:sld>
</file>

<file path=ppt/slides/slide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4867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Datblygiad cynnar y maes.</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Barn mai ymdrechion i ddatrys problemau iaith neu gyfathrebu gan lywodraethau yn bennaf yw cynllunio iaith.</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Definitions of language planning as the solution of language problems are not wrong, but they are misleading. They deflect attention from the underlying motivation for language planning. Inasmuch as language planning is directed ultimately toward the attainment of nonlinguistic ends, it is preferable, in my opinion, to define language planning not as efforts to solve language problems but rather as efforts to influence language behavior.</a:t>
            </a:r>
          </a:p>
          <a:p>
            <a:pPr algn="ctr">
              <a:lnSpc>
                <a:spcPts val="3499"/>
              </a:lnSpc>
            </a:pPr>
            <a:r>
              <a:rPr lang="en-US" sz="2499" b="true">
                <a:solidFill>
                  <a:srgbClr val="000000"/>
                </a:solidFill>
                <a:latin typeface="Canva Sans Bold"/>
                <a:ea typeface="Canva Sans Bold"/>
                <a:cs typeface="Canva Sans Bold"/>
                <a:sym typeface="Canva Sans Bold"/>
              </a:rPr>
              <a:t>(Cooper, 1989, t. 35).</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Cyflwyno teipoleg newydd - Cynllunio Caffael.</a:t>
            </a:r>
          </a:p>
          <a:p>
            <a:pPr algn="l">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When planning is directed towards increasing a language's uses, it falls within the rubric of status planning. But when it is directed toward increasing the number of users - speakers, writers, listeners, or readers - then a separate analytic category for the focus of language planning seems to me to be justified.</a:t>
            </a:r>
          </a:p>
          <a:p>
            <a:pPr algn="ctr">
              <a:lnSpc>
                <a:spcPts val="3499"/>
              </a:lnSpc>
              <a:spcBef>
                <a:spcPct val="0"/>
              </a:spcBef>
            </a:pPr>
            <a:r>
              <a:rPr lang="en-US" b="true" sz="2499">
                <a:solidFill>
                  <a:srgbClr val="000000"/>
                </a:solidFill>
                <a:latin typeface="Canva Sans Bold"/>
                <a:ea typeface="Canva Sans Bold"/>
                <a:cs typeface="Canva Sans Bold"/>
                <a:sym typeface="Canva Sans Bold"/>
              </a:rPr>
              <a:t>(Cooper, 1989, t. 33).</a:t>
            </a:r>
          </a:p>
        </p:txBody>
      </p:sp>
    </p:spTree>
  </p:cSld>
  <p:clrMapOvr>
    <a:masterClrMapping/>
  </p:clrMapOvr>
</p:sld>
</file>

<file path=ppt/slides/slide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92492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Datblygiad cynnar y maes.</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Creu diffiniad newydd i adlewyrchu datblygiad y maes.</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Having examined the relative merits and demerits of earlier definitions of language planning, I now offer my own: Language planning refers to deliberate efforts to influence the behavior of others with respect to the acquisition, structure, or functional allocation of their language codes. This definition neither restricts the planners to authoritative agencies, nor restricts the type of the target group, nor specifies an ideal form of planning. Further, it is couched in behavioral rather than problem-solving terms. Finally, it employs the term influence rather than change inasmuch as the former includes the maintenance or preservation of current behavior, a plausible goal of language planning, as well as the change of current behavior. </a:t>
            </a:r>
          </a:p>
          <a:p>
            <a:pPr algn="ctr">
              <a:lnSpc>
                <a:spcPts val="3499"/>
              </a:lnSpc>
            </a:pPr>
            <a:r>
              <a:rPr lang="en-US" sz="2499" b="true">
                <a:solidFill>
                  <a:srgbClr val="000000"/>
                </a:solidFill>
                <a:latin typeface="Canva Sans Bold"/>
                <a:ea typeface="Canva Sans Bold"/>
                <a:cs typeface="Canva Sans Bold"/>
                <a:sym typeface="Canva Sans Bold"/>
              </a:rPr>
              <a:t>(Cooper, 1989, t. 45).</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Casgliad - Pob rhan o’r gymdeithas yn cael effaith ar gynllunio iaith.</a:t>
            </a:r>
          </a:p>
          <a:p>
            <a:pPr algn="l">
              <a:lnSpc>
                <a:spcPts val="3499"/>
              </a:lnSpc>
            </a:pPr>
          </a:p>
          <a:p>
            <a:pPr algn="ctr">
              <a:lnSpc>
                <a:spcPts val="3499"/>
              </a:lnSpc>
            </a:pPr>
            <a:r>
              <a:rPr lang="en-US" sz="2499">
                <a:solidFill>
                  <a:srgbClr val="000000"/>
                </a:solidFill>
                <a:latin typeface="Canva Sans"/>
                <a:ea typeface="Canva Sans"/>
                <a:cs typeface="Canva Sans"/>
                <a:sym typeface="Canva Sans"/>
              </a:rPr>
              <a:t>La</a:t>
            </a:r>
            <a:r>
              <a:rPr lang="en-US" sz="2499">
                <a:solidFill>
                  <a:srgbClr val="000000"/>
                </a:solidFill>
                <a:latin typeface="Canva Sans"/>
                <a:ea typeface="Canva Sans"/>
                <a:cs typeface="Canva Sans"/>
                <a:sym typeface="Canva Sans"/>
              </a:rPr>
              <a:t>n</a:t>
            </a:r>
            <a:r>
              <a:rPr lang="en-US" sz="2499">
                <a:solidFill>
                  <a:srgbClr val="000000"/>
                </a:solidFill>
                <a:latin typeface="Canva Sans"/>
                <a:ea typeface="Canva Sans"/>
                <a:cs typeface="Canva Sans"/>
                <a:sym typeface="Canva Sans"/>
              </a:rPr>
              <a:t>guage</a:t>
            </a:r>
            <a:r>
              <a:rPr lang="en-US" sz="2499">
                <a:solidFill>
                  <a:srgbClr val="000000"/>
                </a:solidFill>
                <a:latin typeface="Canva Sans"/>
                <a:ea typeface="Canva Sans"/>
                <a:cs typeface="Canva Sans"/>
                <a:sym typeface="Canva Sans"/>
              </a:rPr>
              <a:t> planning is </a:t>
            </a:r>
            <a:r>
              <a:rPr lang="en-US" sz="2499">
                <a:solidFill>
                  <a:srgbClr val="000000"/>
                </a:solidFill>
                <a:latin typeface="Canva Sans"/>
                <a:ea typeface="Canva Sans"/>
                <a:cs typeface="Canva Sans"/>
                <a:sym typeface="Canva Sans"/>
              </a:rPr>
              <a:t>not n</a:t>
            </a:r>
            <a:r>
              <a:rPr lang="en-US" sz="2499">
                <a:solidFill>
                  <a:srgbClr val="000000"/>
                </a:solidFill>
                <a:latin typeface="Canva Sans"/>
                <a:ea typeface="Canva Sans"/>
                <a:cs typeface="Canva Sans"/>
                <a:sym typeface="Canva Sans"/>
              </a:rPr>
              <a:t>ece</a:t>
            </a:r>
            <a:r>
              <a:rPr lang="en-US" sz="2499">
                <a:solidFill>
                  <a:srgbClr val="000000"/>
                </a:solidFill>
                <a:latin typeface="Canva Sans"/>
                <a:ea typeface="Canva Sans"/>
                <a:cs typeface="Canva Sans"/>
                <a:sym typeface="Canva Sans"/>
              </a:rPr>
              <a:t>ssarily</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ini</a:t>
            </a:r>
            <a:r>
              <a:rPr lang="en-US" sz="2499">
                <a:solidFill>
                  <a:srgbClr val="000000"/>
                </a:solidFill>
                <a:latin typeface="Canva Sans"/>
                <a:ea typeface="Canva Sans"/>
                <a:cs typeface="Canva Sans"/>
                <a:sym typeface="Canva Sans"/>
              </a:rPr>
              <a:t>t</a:t>
            </a:r>
            <a:r>
              <a:rPr lang="en-US" sz="2499">
                <a:solidFill>
                  <a:srgbClr val="000000"/>
                </a:solidFill>
                <a:latin typeface="Canva Sans"/>
                <a:ea typeface="Canva Sans"/>
                <a:cs typeface="Canva Sans"/>
                <a:sym typeface="Canva Sans"/>
              </a:rPr>
              <a:t>i</a:t>
            </a:r>
            <a:r>
              <a:rPr lang="en-US" sz="2499">
                <a:solidFill>
                  <a:srgbClr val="000000"/>
                </a:solidFill>
                <a:latin typeface="Canva Sans"/>
                <a:ea typeface="Canva Sans"/>
                <a:cs typeface="Canva Sans"/>
                <a:sym typeface="Canva Sans"/>
              </a:rPr>
              <a:t>a</a:t>
            </a:r>
            <a:r>
              <a:rPr lang="en-US" sz="2499">
                <a:solidFill>
                  <a:srgbClr val="000000"/>
                </a:solidFill>
                <a:latin typeface="Canva Sans"/>
                <a:ea typeface="Canva Sans"/>
                <a:cs typeface="Canva Sans"/>
                <a:sym typeface="Canva Sans"/>
              </a:rPr>
              <a:t>te</a:t>
            </a:r>
            <a:r>
              <a:rPr lang="en-US" sz="2499">
                <a:solidFill>
                  <a:srgbClr val="000000"/>
                </a:solidFill>
                <a:latin typeface="Canva Sans"/>
                <a:ea typeface="Canva Sans"/>
                <a:cs typeface="Canva Sans"/>
                <a:sym typeface="Canva Sans"/>
              </a:rPr>
              <a:t>d</a:t>
            </a:r>
            <a:r>
              <a:rPr lang="en-US" sz="2499">
                <a:solidFill>
                  <a:srgbClr val="000000"/>
                </a:solidFill>
                <a:latin typeface="Canva Sans"/>
                <a:ea typeface="Canva Sans"/>
                <a:cs typeface="Canva Sans"/>
                <a:sym typeface="Canva Sans"/>
              </a:rPr>
              <a:t> by</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pe</a:t>
            </a:r>
            <a:r>
              <a:rPr lang="en-US" sz="2499">
                <a:solidFill>
                  <a:srgbClr val="000000"/>
                </a:solidFill>
                <a:latin typeface="Canva Sans"/>
                <a:ea typeface="Canva Sans"/>
                <a:cs typeface="Canva Sans"/>
                <a:sym typeface="Canva Sans"/>
              </a:rPr>
              <a:t>rs</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n</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for whom</a:t>
            </a:r>
            <a:r>
              <a:rPr lang="en-US" sz="2499">
                <a:solidFill>
                  <a:srgbClr val="000000"/>
                </a:solidFill>
                <a:latin typeface="Canva Sans"/>
                <a:ea typeface="Canva Sans"/>
                <a:cs typeface="Canva Sans"/>
                <a:sym typeface="Canva Sans"/>
              </a:rPr>
              <a:t> language i</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 a </a:t>
            </a:r>
            <a:r>
              <a:rPr lang="en-US" sz="2499">
                <a:solidFill>
                  <a:srgbClr val="000000"/>
                </a:solidFill>
                <a:latin typeface="Canva Sans"/>
                <a:ea typeface="Canva Sans"/>
                <a:cs typeface="Canva Sans"/>
                <a:sym typeface="Canva Sans"/>
              </a:rPr>
              <a:t>pr</a:t>
            </a:r>
            <a:r>
              <a:rPr lang="en-US" sz="2499">
                <a:solidFill>
                  <a:srgbClr val="000000"/>
                </a:solidFill>
                <a:latin typeface="Canva Sans"/>
                <a:ea typeface="Canva Sans"/>
                <a:cs typeface="Canva Sans"/>
                <a:sym typeface="Canva Sans"/>
              </a:rPr>
              <a:t>in</a:t>
            </a:r>
            <a:r>
              <a:rPr lang="en-US" sz="2499">
                <a:solidFill>
                  <a:srgbClr val="000000"/>
                </a:solidFill>
                <a:latin typeface="Canva Sans"/>
                <a:ea typeface="Canva Sans"/>
                <a:cs typeface="Canva Sans"/>
                <a:sym typeface="Canva Sans"/>
              </a:rPr>
              <a:t>c</a:t>
            </a:r>
            <a:r>
              <a:rPr lang="en-US" sz="2499">
                <a:solidFill>
                  <a:srgbClr val="000000"/>
                </a:solidFill>
                <a:latin typeface="Canva Sans"/>
                <a:ea typeface="Canva Sans"/>
                <a:cs typeface="Canva Sans"/>
                <a:sym typeface="Canva Sans"/>
              </a:rPr>
              <a:t>i</a:t>
            </a:r>
            <a:r>
              <a:rPr lang="en-US" sz="2499">
                <a:solidFill>
                  <a:srgbClr val="000000"/>
                </a:solidFill>
                <a:latin typeface="Canva Sans"/>
                <a:ea typeface="Canva Sans"/>
                <a:cs typeface="Canva Sans"/>
                <a:sym typeface="Canva Sans"/>
              </a:rPr>
              <a:t>pal</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f</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cu</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 L</a:t>
            </a:r>
            <a:r>
              <a:rPr lang="en-US" sz="2499">
                <a:solidFill>
                  <a:srgbClr val="000000"/>
                </a:solidFill>
                <a:latin typeface="Canva Sans"/>
                <a:ea typeface="Canva Sans"/>
                <a:cs typeface="Canva Sans"/>
                <a:sym typeface="Canva Sans"/>
              </a:rPr>
              <a:t>a</a:t>
            </a:r>
            <a:r>
              <a:rPr lang="en-US" sz="2499">
                <a:solidFill>
                  <a:srgbClr val="000000"/>
                </a:solidFill>
                <a:latin typeface="Canva Sans"/>
                <a:ea typeface="Canva Sans"/>
                <a:cs typeface="Canva Sans"/>
                <a:sym typeface="Canva Sans"/>
              </a:rPr>
              <a:t>ng</a:t>
            </a:r>
            <a:r>
              <a:rPr lang="en-US" sz="2499">
                <a:solidFill>
                  <a:srgbClr val="000000"/>
                </a:solidFill>
                <a:latin typeface="Canva Sans"/>
                <a:ea typeface="Canva Sans"/>
                <a:cs typeface="Canva Sans"/>
                <a:sym typeface="Canva Sans"/>
              </a:rPr>
              <a:t>u</a:t>
            </a:r>
            <a:r>
              <a:rPr lang="en-US" sz="2499">
                <a:solidFill>
                  <a:srgbClr val="000000"/>
                </a:solidFill>
                <a:latin typeface="Canva Sans"/>
                <a:ea typeface="Canva Sans"/>
                <a:cs typeface="Canva Sans"/>
                <a:sym typeface="Canva Sans"/>
              </a:rPr>
              <a:t>age</a:t>
            </a:r>
            <a:r>
              <a:rPr lang="en-US" sz="2499">
                <a:solidFill>
                  <a:srgbClr val="000000"/>
                </a:solidFill>
                <a:latin typeface="Canva Sans"/>
                <a:ea typeface="Canva Sans"/>
                <a:cs typeface="Canva Sans"/>
                <a:sym typeface="Canva Sans"/>
              </a:rPr>
              <a:t> planning </a:t>
            </a:r>
            <a:r>
              <a:rPr lang="en-US" sz="2499">
                <a:solidFill>
                  <a:srgbClr val="000000"/>
                </a:solidFill>
                <a:latin typeface="Canva Sans"/>
                <a:ea typeface="Canva Sans"/>
                <a:cs typeface="Canva Sans"/>
                <a:sym typeface="Canva Sans"/>
              </a:rPr>
              <a:t>is</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i</a:t>
            </a:r>
            <a:r>
              <a:rPr lang="en-US" sz="2499">
                <a:solidFill>
                  <a:srgbClr val="000000"/>
                </a:solidFill>
                <a:latin typeface="Canva Sans"/>
                <a:ea typeface="Canva Sans"/>
                <a:cs typeface="Canva Sans"/>
                <a:sym typeface="Canva Sans"/>
              </a:rPr>
              <a:t>niti</a:t>
            </a:r>
            <a:r>
              <a:rPr lang="en-US" sz="2499">
                <a:solidFill>
                  <a:srgbClr val="000000"/>
                </a:solidFill>
                <a:latin typeface="Canva Sans"/>
                <a:ea typeface="Canva Sans"/>
                <a:cs typeface="Canva Sans"/>
                <a:sym typeface="Canva Sans"/>
              </a:rPr>
              <a:t>a</a:t>
            </a:r>
            <a:r>
              <a:rPr lang="en-US" sz="2499">
                <a:solidFill>
                  <a:srgbClr val="000000"/>
                </a:solidFill>
                <a:latin typeface="Canva Sans"/>
                <a:ea typeface="Canva Sans"/>
                <a:cs typeface="Canva Sans"/>
                <a:sym typeface="Canva Sans"/>
              </a:rPr>
              <a:t>ted n</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t </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n</a:t>
            </a:r>
            <a:r>
              <a:rPr lang="en-US" sz="2499">
                <a:solidFill>
                  <a:srgbClr val="000000"/>
                </a:solidFill>
                <a:latin typeface="Canva Sans"/>
                <a:ea typeface="Canva Sans"/>
                <a:cs typeface="Canva Sans"/>
                <a:sym typeface="Canva Sans"/>
              </a:rPr>
              <a:t>ly</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by</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writ</a:t>
            </a:r>
            <a:r>
              <a:rPr lang="en-US" sz="2499">
                <a:solidFill>
                  <a:srgbClr val="000000"/>
                </a:solidFill>
                <a:latin typeface="Canva Sans"/>
                <a:ea typeface="Canva Sans"/>
                <a:cs typeface="Canva Sans"/>
                <a:sym typeface="Canva Sans"/>
              </a:rPr>
              <a:t>ers</a:t>
            </a:r>
            <a:r>
              <a:rPr lang="en-US" sz="2499">
                <a:solidFill>
                  <a:srgbClr val="000000"/>
                </a:solidFill>
                <a:latin typeface="Canva Sans"/>
                <a:ea typeface="Canva Sans"/>
                <a:cs typeface="Canva Sans"/>
                <a:sym typeface="Canva Sans"/>
              </a:rPr>
              <a:t>,</a:t>
            </a:r>
            <a:r>
              <a:rPr lang="en-US" sz="2499">
                <a:solidFill>
                  <a:srgbClr val="000000"/>
                </a:solidFill>
                <a:latin typeface="Canva Sans"/>
                <a:ea typeface="Canva Sans"/>
                <a:cs typeface="Canva Sans"/>
                <a:sym typeface="Canva Sans"/>
              </a:rPr>
              <a:t> p</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e</a:t>
            </a:r>
            <a:r>
              <a:rPr lang="en-US" sz="2499">
                <a:solidFill>
                  <a:srgbClr val="000000"/>
                </a:solidFill>
                <a:latin typeface="Canva Sans"/>
                <a:ea typeface="Canva Sans"/>
                <a:cs typeface="Canva Sans"/>
                <a:sym typeface="Canva Sans"/>
              </a:rPr>
              <a:t>t</a:t>
            </a:r>
            <a:r>
              <a:rPr lang="en-US" sz="2499">
                <a:solidFill>
                  <a:srgbClr val="000000"/>
                </a:solidFill>
                <a:latin typeface="Canva Sans"/>
                <a:ea typeface="Canva Sans"/>
                <a:cs typeface="Canva Sans"/>
                <a:sym typeface="Canva Sans"/>
              </a:rPr>
              <a:t>s, </a:t>
            </a:r>
            <a:r>
              <a:rPr lang="en-US" sz="2499">
                <a:solidFill>
                  <a:srgbClr val="000000"/>
                </a:solidFill>
                <a:latin typeface="Canva Sans"/>
                <a:ea typeface="Canva Sans"/>
                <a:cs typeface="Canva Sans"/>
                <a:sym typeface="Canva Sans"/>
              </a:rPr>
              <a:t>l</a:t>
            </a:r>
            <a:r>
              <a:rPr lang="en-US" sz="2499">
                <a:solidFill>
                  <a:srgbClr val="000000"/>
                </a:solidFill>
                <a:latin typeface="Canva Sans"/>
                <a:ea typeface="Canva Sans"/>
                <a:cs typeface="Canva Sans"/>
                <a:sym typeface="Canva Sans"/>
              </a:rPr>
              <a:t>i</a:t>
            </a:r>
            <a:r>
              <a:rPr lang="en-US" sz="2499">
                <a:solidFill>
                  <a:srgbClr val="000000"/>
                </a:solidFill>
                <a:latin typeface="Canva Sans"/>
                <a:ea typeface="Canva Sans"/>
                <a:cs typeface="Canva Sans"/>
                <a:sym typeface="Canva Sans"/>
              </a:rPr>
              <a:t>nguis</a:t>
            </a:r>
            <a:r>
              <a:rPr lang="en-US" sz="2499">
                <a:solidFill>
                  <a:srgbClr val="000000"/>
                </a:solidFill>
                <a:latin typeface="Canva Sans"/>
                <a:ea typeface="Canva Sans"/>
                <a:cs typeface="Canva Sans"/>
                <a:sym typeface="Canva Sans"/>
              </a:rPr>
              <a:t>ts, l</a:t>
            </a:r>
            <a:r>
              <a:rPr lang="en-US" sz="2499">
                <a:solidFill>
                  <a:srgbClr val="000000"/>
                </a:solidFill>
                <a:latin typeface="Canva Sans"/>
                <a:ea typeface="Canva Sans"/>
                <a:cs typeface="Canva Sans"/>
                <a:sym typeface="Canva Sans"/>
              </a:rPr>
              <a:t>anguage </a:t>
            </a:r>
            <a:r>
              <a:rPr lang="en-US" sz="2499">
                <a:solidFill>
                  <a:srgbClr val="000000"/>
                </a:solidFill>
                <a:latin typeface="Canva Sans"/>
                <a:ea typeface="Canva Sans"/>
                <a:cs typeface="Canva Sans"/>
                <a:sym typeface="Canva Sans"/>
              </a:rPr>
              <a:t>te</a:t>
            </a:r>
            <a:r>
              <a:rPr lang="en-US" sz="2499">
                <a:solidFill>
                  <a:srgbClr val="000000"/>
                </a:solidFill>
                <a:latin typeface="Canva Sans"/>
                <a:ea typeface="Canva Sans"/>
                <a:cs typeface="Canva Sans"/>
                <a:sym typeface="Canva Sans"/>
              </a:rPr>
              <a:t>ach</a:t>
            </a:r>
            <a:r>
              <a:rPr lang="en-US" sz="2499">
                <a:solidFill>
                  <a:srgbClr val="000000"/>
                </a:solidFill>
                <a:latin typeface="Canva Sans"/>
                <a:ea typeface="Canva Sans"/>
                <a:cs typeface="Canva Sans"/>
                <a:sym typeface="Canva Sans"/>
              </a:rPr>
              <a:t>ers, </a:t>
            </a:r>
            <a:r>
              <a:rPr lang="en-US" sz="2499">
                <a:solidFill>
                  <a:srgbClr val="000000"/>
                </a:solidFill>
                <a:latin typeface="Canva Sans"/>
                <a:ea typeface="Canva Sans"/>
                <a:cs typeface="Canva Sans"/>
                <a:sym typeface="Canva Sans"/>
              </a:rPr>
              <a:t>lexic</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g</a:t>
            </a:r>
            <a:r>
              <a:rPr lang="en-US" sz="2499">
                <a:solidFill>
                  <a:srgbClr val="000000"/>
                </a:solidFill>
                <a:latin typeface="Canva Sans"/>
                <a:ea typeface="Canva Sans"/>
                <a:cs typeface="Canva Sans"/>
                <a:sym typeface="Canva Sans"/>
              </a:rPr>
              <a:t>ra</a:t>
            </a:r>
            <a:r>
              <a:rPr lang="en-US" sz="2499">
                <a:solidFill>
                  <a:srgbClr val="000000"/>
                </a:solidFill>
                <a:latin typeface="Canva Sans"/>
                <a:ea typeface="Canva Sans"/>
                <a:cs typeface="Canva Sans"/>
                <a:sym typeface="Canva Sans"/>
              </a:rPr>
              <a:t>ph</a:t>
            </a:r>
            <a:r>
              <a:rPr lang="en-US" sz="2499">
                <a:solidFill>
                  <a:srgbClr val="000000"/>
                </a:solidFill>
                <a:latin typeface="Canva Sans"/>
                <a:ea typeface="Canva Sans"/>
                <a:cs typeface="Canva Sans"/>
                <a:sym typeface="Canva Sans"/>
              </a:rPr>
              <a:t>ers</a:t>
            </a:r>
            <a:r>
              <a:rPr lang="en-US" sz="2499">
                <a:solidFill>
                  <a:srgbClr val="000000"/>
                </a:solidFill>
                <a:latin typeface="Canva Sans"/>
                <a:ea typeface="Canva Sans"/>
                <a:cs typeface="Canva Sans"/>
                <a:sym typeface="Canva Sans"/>
              </a:rPr>
              <a:t>,</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and</a:t>
            </a:r>
            <a:r>
              <a:rPr lang="en-US" sz="2499">
                <a:solidFill>
                  <a:srgbClr val="000000"/>
                </a:solidFill>
                <a:latin typeface="Canva Sans"/>
                <a:ea typeface="Canva Sans"/>
                <a:cs typeface="Canva Sans"/>
                <a:sym typeface="Canva Sans"/>
              </a:rPr>
              <a:t> t</a:t>
            </a:r>
            <a:r>
              <a:rPr lang="en-US" sz="2499">
                <a:solidFill>
                  <a:srgbClr val="000000"/>
                </a:solidFill>
                <a:latin typeface="Canva Sans"/>
                <a:ea typeface="Canva Sans"/>
                <a:cs typeface="Canva Sans"/>
                <a:sym typeface="Canva Sans"/>
              </a:rPr>
              <a:t>ra</a:t>
            </a:r>
            <a:r>
              <a:rPr lang="en-US" sz="2499">
                <a:solidFill>
                  <a:srgbClr val="000000"/>
                </a:solidFill>
                <a:latin typeface="Canva Sans"/>
                <a:ea typeface="Canva Sans"/>
                <a:cs typeface="Canva Sans"/>
                <a:sym typeface="Canva Sans"/>
              </a:rPr>
              <a:t>ns</a:t>
            </a:r>
            <a:r>
              <a:rPr lang="en-US" sz="2499">
                <a:solidFill>
                  <a:srgbClr val="000000"/>
                </a:solidFill>
                <a:latin typeface="Canva Sans"/>
                <a:ea typeface="Canva Sans"/>
                <a:cs typeface="Canva Sans"/>
                <a:sym typeface="Canva Sans"/>
              </a:rPr>
              <a:t>l</a:t>
            </a:r>
            <a:r>
              <a:rPr lang="en-US" sz="2499">
                <a:solidFill>
                  <a:srgbClr val="000000"/>
                </a:solidFill>
                <a:latin typeface="Canva Sans"/>
                <a:ea typeface="Canva Sans"/>
                <a:cs typeface="Canva Sans"/>
                <a:sym typeface="Canva Sans"/>
              </a:rPr>
              <a:t>a</a:t>
            </a:r>
            <a:r>
              <a:rPr lang="en-US" sz="2499">
                <a:solidFill>
                  <a:srgbClr val="000000"/>
                </a:solidFill>
                <a:latin typeface="Canva Sans"/>
                <a:ea typeface="Canva Sans"/>
                <a:cs typeface="Canva Sans"/>
                <a:sym typeface="Canva Sans"/>
              </a:rPr>
              <a:t>to</a:t>
            </a:r>
            <a:r>
              <a:rPr lang="en-US" sz="2499">
                <a:solidFill>
                  <a:srgbClr val="000000"/>
                </a:solidFill>
                <a:latin typeface="Canva Sans"/>
                <a:ea typeface="Canva Sans"/>
                <a:cs typeface="Canva Sans"/>
                <a:sym typeface="Canva Sans"/>
              </a:rPr>
              <a:t>r</a:t>
            </a:r>
            <a:r>
              <a:rPr lang="en-US" sz="2499">
                <a:solidFill>
                  <a:srgbClr val="000000"/>
                </a:solidFill>
                <a:latin typeface="Canva Sans"/>
                <a:ea typeface="Canva Sans"/>
                <a:cs typeface="Canva Sans"/>
                <a:sym typeface="Canva Sans"/>
              </a:rPr>
              <a:t>s, bu</a:t>
            </a:r>
            <a:r>
              <a:rPr lang="en-US" sz="2499">
                <a:solidFill>
                  <a:srgbClr val="000000"/>
                </a:solidFill>
                <a:latin typeface="Canva Sans"/>
                <a:ea typeface="Canva Sans"/>
                <a:cs typeface="Canva Sans"/>
                <a:sym typeface="Canva Sans"/>
              </a:rPr>
              <a:t>t al</a:t>
            </a:r>
            <a:r>
              <a:rPr lang="en-US" sz="2499">
                <a:solidFill>
                  <a:srgbClr val="000000"/>
                </a:solidFill>
                <a:latin typeface="Canva Sans"/>
                <a:ea typeface="Canva Sans"/>
                <a:cs typeface="Canva Sans"/>
                <a:sym typeface="Canva Sans"/>
              </a:rPr>
              <a:t>so b</a:t>
            </a:r>
            <a:r>
              <a:rPr lang="en-US" sz="2499">
                <a:solidFill>
                  <a:srgbClr val="000000"/>
                </a:solidFill>
                <a:latin typeface="Canva Sans"/>
                <a:ea typeface="Canva Sans"/>
                <a:cs typeface="Canva Sans"/>
                <a:sym typeface="Canva Sans"/>
              </a:rPr>
              <a:t>y </a:t>
            </a:r>
            <a:r>
              <a:rPr lang="en-US" sz="2499">
                <a:solidFill>
                  <a:srgbClr val="000000"/>
                </a:solidFill>
                <a:latin typeface="Canva Sans"/>
                <a:ea typeface="Canva Sans"/>
                <a:cs typeface="Canva Sans"/>
                <a:sym typeface="Canva Sans"/>
              </a:rPr>
              <a:t>missi</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na</a:t>
            </a:r>
            <a:r>
              <a:rPr lang="en-US" sz="2499">
                <a:solidFill>
                  <a:srgbClr val="000000"/>
                </a:solidFill>
                <a:latin typeface="Canva Sans"/>
                <a:ea typeface="Canva Sans"/>
                <a:cs typeface="Canva Sans"/>
                <a:sym typeface="Canva Sans"/>
              </a:rPr>
              <a:t>r</a:t>
            </a:r>
            <a:r>
              <a:rPr lang="en-US" sz="2499">
                <a:solidFill>
                  <a:srgbClr val="000000"/>
                </a:solidFill>
                <a:latin typeface="Canva Sans"/>
                <a:ea typeface="Canva Sans"/>
                <a:cs typeface="Canva Sans"/>
                <a:sym typeface="Canva Sans"/>
              </a:rPr>
              <a:t>ies,</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ldie</a:t>
            </a:r>
            <a:r>
              <a:rPr lang="en-US" sz="2499">
                <a:solidFill>
                  <a:srgbClr val="000000"/>
                </a:solidFill>
                <a:latin typeface="Canva Sans"/>
                <a:ea typeface="Canva Sans"/>
                <a:cs typeface="Canva Sans"/>
                <a:sym typeface="Canva Sans"/>
              </a:rPr>
              <a:t>r</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 </a:t>
            </a:r>
            <a:r>
              <a:rPr lang="en-US" sz="2499">
                <a:solidFill>
                  <a:srgbClr val="000000"/>
                </a:solidFill>
                <a:latin typeface="Canva Sans"/>
                <a:ea typeface="Canva Sans"/>
                <a:cs typeface="Canva Sans"/>
                <a:sym typeface="Canva Sans"/>
              </a:rPr>
              <a:t>l</a:t>
            </a:r>
            <a:r>
              <a:rPr lang="en-US" sz="2499">
                <a:solidFill>
                  <a:srgbClr val="000000"/>
                </a:solidFill>
                <a:latin typeface="Canva Sans"/>
                <a:ea typeface="Canva Sans"/>
                <a:cs typeface="Canva Sans"/>
                <a:sym typeface="Canva Sans"/>
              </a:rPr>
              <a:t>e</a:t>
            </a:r>
            <a:r>
              <a:rPr lang="en-US" sz="2499">
                <a:solidFill>
                  <a:srgbClr val="000000"/>
                </a:solidFill>
                <a:latin typeface="Canva Sans"/>
                <a:ea typeface="Canva Sans"/>
                <a:cs typeface="Canva Sans"/>
                <a:sym typeface="Canva Sans"/>
              </a:rPr>
              <a:t>gi</a:t>
            </a:r>
            <a:r>
              <a:rPr lang="en-US" sz="2499">
                <a:solidFill>
                  <a:srgbClr val="000000"/>
                </a:solidFill>
                <a:latin typeface="Canva Sans"/>
                <a:ea typeface="Canva Sans"/>
                <a:cs typeface="Canva Sans"/>
                <a:sym typeface="Canva Sans"/>
              </a:rPr>
              <a:t>s</a:t>
            </a:r>
            <a:r>
              <a:rPr lang="en-US" sz="2499">
                <a:solidFill>
                  <a:srgbClr val="000000"/>
                </a:solidFill>
                <a:latin typeface="Canva Sans"/>
                <a:ea typeface="Canva Sans"/>
                <a:cs typeface="Canva Sans"/>
                <a:sym typeface="Canva Sans"/>
              </a:rPr>
              <a:t>lat</a:t>
            </a:r>
            <a:r>
              <a:rPr lang="en-US" sz="2499">
                <a:solidFill>
                  <a:srgbClr val="000000"/>
                </a:solidFill>
                <a:latin typeface="Canva Sans"/>
                <a:ea typeface="Canva Sans"/>
                <a:cs typeface="Canva Sans"/>
                <a:sym typeface="Canva Sans"/>
              </a:rPr>
              <a:t>o</a:t>
            </a:r>
            <a:r>
              <a:rPr lang="en-US" sz="2499">
                <a:solidFill>
                  <a:srgbClr val="000000"/>
                </a:solidFill>
                <a:latin typeface="Canva Sans"/>
                <a:ea typeface="Canva Sans"/>
                <a:cs typeface="Canva Sans"/>
                <a:sym typeface="Canva Sans"/>
              </a:rPr>
              <a:t>rs,</a:t>
            </a:r>
            <a:r>
              <a:rPr lang="en-US" sz="2499">
                <a:solidFill>
                  <a:srgbClr val="000000"/>
                </a:solidFill>
                <a:latin typeface="Canva Sans"/>
                <a:ea typeface="Canva Sans"/>
                <a:cs typeface="Canva Sans"/>
                <a:sym typeface="Canva Sans"/>
              </a:rPr>
              <a:t> an</a:t>
            </a:r>
            <a:r>
              <a:rPr lang="en-US" sz="2499">
                <a:solidFill>
                  <a:srgbClr val="000000"/>
                </a:solidFill>
                <a:latin typeface="Canva Sans"/>
                <a:ea typeface="Canva Sans"/>
                <a:cs typeface="Canva Sans"/>
                <a:sym typeface="Canva Sans"/>
              </a:rPr>
              <a:t>d</a:t>
            </a:r>
            <a:r>
              <a:rPr lang="en-US" sz="2499">
                <a:solidFill>
                  <a:srgbClr val="000000"/>
                </a:solidFill>
                <a:latin typeface="Canva Sans"/>
                <a:ea typeface="Canva Sans"/>
                <a:cs typeface="Canva Sans"/>
                <a:sym typeface="Canva Sans"/>
              </a:rPr>
              <a:t> a</a:t>
            </a:r>
            <a:r>
              <a:rPr lang="en-US" sz="2499">
                <a:solidFill>
                  <a:srgbClr val="000000"/>
                </a:solidFill>
                <a:latin typeface="Canva Sans"/>
                <a:ea typeface="Canva Sans"/>
                <a:cs typeface="Canva Sans"/>
                <a:sym typeface="Canva Sans"/>
              </a:rPr>
              <a:t>dm</a:t>
            </a:r>
            <a:r>
              <a:rPr lang="en-US" sz="2499">
                <a:solidFill>
                  <a:srgbClr val="000000"/>
                </a:solidFill>
                <a:latin typeface="Canva Sans"/>
                <a:ea typeface="Canva Sans"/>
                <a:cs typeface="Canva Sans"/>
                <a:sym typeface="Canva Sans"/>
              </a:rPr>
              <a:t>in</a:t>
            </a:r>
            <a:r>
              <a:rPr lang="en-US" sz="2499">
                <a:solidFill>
                  <a:srgbClr val="000000"/>
                </a:solidFill>
                <a:latin typeface="Canva Sans"/>
                <a:ea typeface="Canva Sans"/>
                <a:cs typeface="Canva Sans"/>
                <a:sym typeface="Canva Sans"/>
              </a:rPr>
              <a:t>i</a:t>
            </a:r>
            <a:r>
              <a:rPr lang="en-US" sz="2499">
                <a:solidFill>
                  <a:srgbClr val="000000"/>
                </a:solidFill>
                <a:latin typeface="Canva Sans"/>
                <a:ea typeface="Canva Sans"/>
                <a:cs typeface="Canva Sans"/>
                <a:sym typeface="Canva Sans"/>
              </a:rPr>
              <a:t>st</a:t>
            </a:r>
            <a:r>
              <a:rPr lang="en-US" sz="2499">
                <a:solidFill>
                  <a:srgbClr val="000000"/>
                </a:solidFill>
                <a:latin typeface="Canva Sans"/>
                <a:ea typeface="Canva Sans"/>
                <a:cs typeface="Canva Sans"/>
                <a:sym typeface="Canva Sans"/>
              </a:rPr>
              <a:t>ra</a:t>
            </a:r>
            <a:r>
              <a:rPr lang="en-US" sz="2499">
                <a:solidFill>
                  <a:srgbClr val="000000"/>
                </a:solidFill>
                <a:latin typeface="Canva Sans"/>
                <a:ea typeface="Canva Sans"/>
                <a:cs typeface="Canva Sans"/>
                <a:sym typeface="Canva Sans"/>
              </a:rPr>
              <a:t>to</a:t>
            </a:r>
            <a:r>
              <a:rPr lang="en-US" sz="2499">
                <a:solidFill>
                  <a:srgbClr val="000000"/>
                </a:solidFill>
                <a:latin typeface="Canva Sans"/>
                <a:ea typeface="Canva Sans"/>
                <a:cs typeface="Canva Sans"/>
                <a:sym typeface="Canva Sans"/>
              </a:rPr>
              <a:t>rs.</a:t>
            </a:r>
          </a:p>
          <a:p>
            <a:pPr algn="ctr">
              <a:lnSpc>
                <a:spcPts val="3499"/>
              </a:lnSpc>
              <a:spcBef>
                <a:spcPct val="0"/>
              </a:spcBef>
            </a:pPr>
            <a:r>
              <a:rPr lang="en-US" b="true" sz="2499">
                <a:solidFill>
                  <a:srgbClr val="000000"/>
                </a:solidFill>
                <a:latin typeface="Canva Sans Bold"/>
                <a:ea typeface="Canva Sans Bold"/>
                <a:cs typeface="Canva Sans Bold"/>
                <a:sym typeface="Canva Sans Bold"/>
              </a:rPr>
              <a:t>(Coop</a:t>
            </a:r>
            <a:r>
              <a:rPr lang="en-US" b="true" sz="2499">
                <a:solidFill>
                  <a:srgbClr val="000000"/>
                </a:solidFill>
                <a:latin typeface="Canva Sans Bold"/>
                <a:ea typeface="Canva Sans Bold"/>
                <a:cs typeface="Canva Sans Bold"/>
                <a:sym typeface="Canva Sans Bold"/>
              </a:rPr>
              <a:t>e</a:t>
            </a:r>
            <a:r>
              <a:rPr lang="en-US" b="true" sz="2499">
                <a:solidFill>
                  <a:srgbClr val="000000"/>
                </a:solidFill>
                <a:latin typeface="Canva Sans Bold"/>
                <a:ea typeface="Canva Sans Bold"/>
                <a:cs typeface="Canva Sans Bold"/>
                <a:sym typeface="Canva Sans Bold"/>
              </a:rPr>
              <a:t>r,</a:t>
            </a:r>
            <a:r>
              <a:rPr lang="en-US" b="true" sz="2499">
                <a:solidFill>
                  <a:srgbClr val="000000"/>
                </a:solidFill>
                <a:latin typeface="Canva Sans Bold"/>
                <a:ea typeface="Canva Sans Bold"/>
                <a:cs typeface="Canva Sans Bold"/>
                <a:sym typeface="Canva Sans Bold"/>
              </a:rPr>
              <a:t> </a:t>
            </a:r>
            <a:r>
              <a:rPr lang="en-US" b="true" sz="2499">
                <a:solidFill>
                  <a:srgbClr val="000000"/>
                </a:solidFill>
                <a:latin typeface="Canva Sans Bold"/>
                <a:ea typeface="Canva Sans Bold"/>
                <a:cs typeface="Canva Sans Bold"/>
                <a:sym typeface="Canva Sans Bold"/>
              </a:rPr>
              <a:t>1989, </a:t>
            </a:r>
            <a:r>
              <a:rPr lang="en-US" b="true" sz="2499">
                <a:solidFill>
                  <a:srgbClr val="000000"/>
                </a:solidFill>
                <a:latin typeface="Canva Sans Bold"/>
                <a:ea typeface="Canva Sans Bold"/>
                <a:cs typeface="Canva Sans Bold"/>
                <a:sym typeface="Canva Sans Bold"/>
              </a:rPr>
              <a:t>t.</a:t>
            </a:r>
            <a:r>
              <a:rPr lang="en-US" b="true" sz="2499">
                <a:solidFill>
                  <a:srgbClr val="000000"/>
                </a:solidFill>
                <a:latin typeface="Canva Sans Bold"/>
                <a:ea typeface="Canva Sans Bold"/>
                <a:cs typeface="Canva Sans Bold"/>
                <a:sym typeface="Canva Sans Bold"/>
              </a:rPr>
              <a:t> 183-184).</a:t>
            </a:r>
          </a:p>
        </p:txBody>
      </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04862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Y Presennol.</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Cysyniad fod cynllunio iaith yn digwydd ar lefelau gwahanol a bod mwy o rôl i’w chwarae gan unigolion</a:t>
            </a:r>
          </a:p>
          <a:p>
            <a:pPr algn="l" marL="1079499" indent="-359833" lvl="2">
              <a:lnSpc>
                <a:spcPts val="3499"/>
              </a:lnSpc>
              <a:buFont typeface="Arial"/>
              <a:buChar char="⚬"/>
            </a:pPr>
            <a:r>
              <a:rPr lang="en-US" sz="2499">
                <a:solidFill>
                  <a:srgbClr val="000000"/>
                </a:solidFill>
                <a:latin typeface="Canva Sans"/>
                <a:ea typeface="Canva Sans"/>
                <a:cs typeface="Canva Sans"/>
                <a:sym typeface="Canva Sans"/>
              </a:rPr>
              <a:t> Y Macro, Meso a’r Micro.</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Language planning is normally thought of in terms of large-scale, usually National planning, often undertaken by governments and meant to influence, if not change, ways of speaking or literacy practices within a society. It normally encompasses four aspects: status planning (about society), corpus planning (about language), language-in-education (or acquisition) planning (about learning), and (most recently) prestige planning (about image). When thinking about these aspects, both policy (i.e. form) and planning (i.e. function) components need to be considered as well as whether such policy and planning will be overt or covert in terms of the way it is put into action. Language policy and planning on this scale has dominated current work in the field. However, over the past decade language planning has taken on a more critical edge and its ecological context has been given greater emphasis, leading to an increasing acceptance that language planning can (and does) occur at different levels, i.e. the macro, meso and micro. This shift in focus has also led to a rethinking of agency who has the power to influence change in these micro language policy and planning situations.</a:t>
            </a:r>
          </a:p>
          <a:p>
            <a:pPr algn="ctr">
              <a:lnSpc>
                <a:spcPts val="3499"/>
              </a:lnSpc>
              <a:spcBef>
                <a:spcPct val="0"/>
              </a:spcBef>
            </a:pPr>
            <a:r>
              <a:rPr lang="en-US" b="true" sz="2499">
                <a:solidFill>
                  <a:srgbClr val="000000"/>
                </a:solidFill>
                <a:latin typeface="Canva Sans Bold"/>
                <a:ea typeface="Canva Sans Bold"/>
                <a:cs typeface="Canva Sans Bold"/>
                <a:sym typeface="Canva Sans Bold"/>
              </a:rPr>
              <a:t>(Baldauf, 2006, t. 147).</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7715262" y="3329559"/>
            <a:ext cx="2994033" cy="9212408"/>
          </a:xfrm>
          <a:custGeom>
            <a:avLst/>
            <a:gdLst/>
            <a:ahLst/>
            <a:cxnLst/>
            <a:rect r="r" b="b" t="t" l="l"/>
            <a:pathLst>
              <a:path h="9212408" w="2994033">
                <a:moveTo>
                  <a:pt x="0" y="0"/>
                </a:moveTo>
                <a:lnTo>
                  <a:pt x="2994032" y="0"/>
                </a:lnTo>
                <a:lnTo>
                  <a:pt x="2994032" y="9212408"/>
                </a:lnTo>
                <a:lnTo>
                  <a:pt x="0" y="9212408"/>
                </a:lnTo>
                <a:lnTo>
                  <a:pt x="0" y="0"/>
                </a:lnTo>
                <a:close/>
              </a:path>
            </a:pathLst>
          </a:custGeom>
          <a:blipFill>
            <a:blip r:embed="rId2"/>
            <a:stretch>
              <a:fillRect l="0" t="0" r="0" b="0"/>
            </a:stretch>
          </a:blipFill>
        </p:spPr>
      </p:sp>
      <p:sp>
        <p:nvSpPr>
          <p:cNvPr name="Freeform 3" id="3"/>
          <p:cNvSpPr/>
          <p:nvPr/>
        </p:nvSpPr>
        <p:spPr>
          <a:xfrm flipH="false" flipV="false" rot="5400000">
            <a:off x="6023783" y="-887369"/>
            <a:ext cx="6240434" cy="9348965"/>
          </a:xfrm>
          <a:custGeom>
            <a:avLst/>
            <a:gdLst/>
            <a:ahLst/>
            <a:cxnLst/>
            <a:rect r="r" b="b" t="t" l="l"/>
            <a:pathLst>
              <a:path h="9348965" w="6240434">
                <a:moveTo>
                  <a:pt x="0" y="0"/>
                </a:moveTo>
                <a:lnTo>
                  <a:pt x="6240434" y="0"/>
                </a:lnTo>
                <a:lnTo>
                  <a:pt x="6240434" y="9348964"/>
                </a:lnTo>
                <a:lnTo>
                  <a:pt x="0" y="9348964"/>
                </a:lnTo>
                <a:lnTo>
                  <a:pt x="0" y="0"/>
                </a:lnTo>
                <a:close/>
              </a:path>
            </a:pathLst>
          </a:custGeom>
          <a:blipFill>
            <a:blip r:embed="rId3"/>
            <a:stretch>
              <a:fillRect l="0" t="0" r="0" b="0"/>
            </a:stretch>
          </a:blipFill>
        </p:spPr>
      </p:sp>
      <p:sp>
        <p:nvSpPr>
          <p:cNvPr name="TextBox 4" id="4"/>
          <p:cNvSpPr txBox="true"/>
          <p:nvPr/>
        </p:nvSpPr>
        <p:spPr>
          <a:xfrm rot="0">
            <a:off x="13170173" y="9188304"/>
            <a:ext cx="4089127" cy="431799"/>
          </a:xfrm>
          <a:prstGeom prst="rect">
            <a:avLst/>
          </a:prstGeom>
        </p:spPr>
        <p:txBody>
          <a:bodyPr anchor="t" rtlCol="false" tIns="0" lIns="0" bIns="0" rIns="0">
            <a:spAutoFit/>
          </a:bodyPr>
          <a:lstStyle/>
          <a:p>
            <a:pPr algn="ctr">
              <a:lnSpc>
                <a:spcPts val="3500"/>
              </a:lnSpc>
              <a:spcBef>
                <a:spcPct val="0"/>
              </a:spcBef>
            </a:pPr>
            <a:r>
              <a:rPr lang="en-US" sz="2500">
                <a:solidFill>
                  <a:srgbClr val="000000"/>
                </a:solidFill>
                <a:latin typeface="Canva Sans"/>
                <a:ea typeface="Canva Sans"/>
                <a:cs typeface="Canva Sans"/>
                <a:sym typeface="Canva Sans"/>
              </a:rPr>
              <a:t>(Baldauf, 2006, t. 150-151).</a:t>
            </a:r>
          </a:p>
        </p:txBody>
      </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67341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Y Presennol.</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Y llinell rhwng y macro a’r micro yn denau iawn</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Community language behaviour patterns are often central to minority language maintenance and revitalisation strategies worldwide. Within his GIDS (Graded Intergenerational Disruption Scale) framework, Fishman (1991) stated that for a language to be living and for it to secure a future it had to be regularly spoken by its community of speakers. However, the community can be viewed as a language planning crossroads where macro and micro-level language planning meet. Indeed, communities more often than not, tend also to bridge wider cultural, economic and social factors that impact upon a minoritized language’s ecology.</a:t>
            </a:r>
          </a:p>
          <a:p>
            <a:pPr algn="ctr">
              <a:lnSpc>
                <a:spcPts val="3499"/>
              </a:lnSpc>
            </a:pPr>
            <a:r>
              <a:rPr lang="en-US" sz="2499" i="true">
                <a:solidFill>
                  <a:srgbClr val="000000"/>
                </a:solidFill>
                <a:latin typeface="Canva Sans Italics"/>
                <a:ea typeface="Canva Sans Italics"/>
                <a:cs typeface="Canva Sans Italics"/>
                <a:sym typeface="Canva Sans Italics"/>
              </a:rPr>
              <a:t> </a:t>
            </a:r>
            <a:r>
              <a:rPr lang="en-US" sz="2499" b="true">
                <a:solidFill>
                  <a:srgbClr val="000000"/>
                </a:solidFill>
                <a:latin typeface="Canva Sans Bold"/>
                <a:ea typeface="Canva Sans Bold"/>
                <a:cs typeface="Canva Sans Bold"/>
                <a:sym typeface="Canva Sans Bold"/>
              </a:rPr>
              <a:t>(Hodges a Prys, 2019, t. 208)</a:t>
            </a:r>
          </a:p>
          <a:p>
            <a:pPr algn="ctr">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Dealltwriaeth o gymhlethdod adfywio ieithoedd lleiafrifol wedi cynyddu o’i gymharu â dechrau’r 90au</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H</a:t>
            </a:r>
            <a:r>
              <a:rPr lang="en-US" sz="2499">
                <a:solidFill>
                  <a:srgbClr val="000000"/>
                </a:solidFill>
                <a:latin typeface="Canva Sans"/>
                <a:ea typeface="Canva Sans"/>
                <a:cs typeface="Canva Sans"/>
                <a:sym typeface="Canva Sans"/>
              </a:rPr>
              <a:t>eriau mawr yn dal i fodoli.</a:t>
            </a:r>
          </a:p>
        </p:txBody>
      </p:sp>
    </p:spTree>
  </p:cSld>
  <p:clrMapOvr>
    <a:masterClrMapping/>
  </p:clrMapOvr>
</p:sld>
</file>

<file path=ppt/slides/slide1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541972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Edrych at eraill.</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Gallwn gymharu ein sefyllfa ni yma yng Nghymru gyda Gwlad y Basg.</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Mwy o siaradwyr yno, ond sefyllfa debyg iawn o ran gweledigaeth a heriau defnydd iaith.</a:t>
            </a:r>
          </a:p>
          <a:p>
            <a:pPr algn="ctr">
              <a:lnSpc>
                <a:spcPts val="3499"/>
              </a:lnSpc>
            </a:pPr>
          </a:p>
          <a:p>
            <a:pPr algn="ctr">
              <a:lnSpc>
                <a:spcPts val="3499"/>
              </a:lnSpc>
            </a:pPr>
            <a:r>
              <a:rPr lang="en-US" sz="2499" i="true">
                <a:solidFill>
                  <a:srgbClr val="000000"/>
                </a:solidFill>
                <a:latin typeface="Canva Sans Italics"/>
                <a:ea typeface="Canva Sans Italics"/>
                <a:cs typeface="Canva Sans Italics"/>
                <a:sym typeface="Canva Sans Italics"/>
              </a:rPr>
              <a:t>While knowledge of Basque has increased considerably in recent decades the same has not happened with its use and one of the reason why these people do not use Basque are many and varied among others because they assume in advance that nobody around them will understand them for fear of making mistakes because they are not used to it or simply because of the widespread social acceptance of spanish or french as the primary language for relations between members of the public in many situations</a:t>
            </a:r>
          </a:p>
          <a:p>
            <a:pPr algn="ctr">
              <a:lnSpc>
                <a:spcPts val="3499"/>
              </a:lnSpc>
            </a:pPr>
            <a:r>
              <a:rPr lang="en-US" b="true" sz="2499">
                <a:solidFill>
                  <a:srgbClr val="000000"/>
                </a:solidFill>
                <a:latin typeface="Canva Sans Bold"/>
                <a:ea typeface="Canva Sans Bold"/>
                <a:cs typeface="Canva Sans Bold"/>
                <a:sym typeface="Canva Sans Bold"/>
              </a:rPr>
              <a:t>(Euskaraldia, 2023, 1:34–2:06)</a:t>
            </a:r>
          </a:p>
        </p:txBody>
      </p:sp>
    </p:spTree>
  </p:cSld>
  <p:clrMapOvr>
    <a:masterClrMapping/>
  </p:clrMapOvr>
</p:sld>
</file>

<file path=ppt/slides/slide1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366712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Casgliad.</a:t>
            </a:r>
          </a:p>
          <a:p>
            <a:pPr algn="l">
              <a:lnSpc>
                <a:spcPts val="3499"/>
              </a:lnSpc>
            </a:pP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Y maes wedi datblygu lot dros y 30 mlynedd diwethaf.</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Llywodraethau a mudiadau cysylltiedig â’r maes yn amlwg yn gwneud ymdrech i ddatblygu ar y cysyniadau a’r trywyddau.</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Angen gwella ar y cyfathrebu rhwng y sefydliadau macro a’r actorion cymdeithasol micro.</a:t>
            </a:r>
          </a:p>
          <a:p>
            <a:pPr algn="l" marL="539749" indent="-269875" lvl="1">
              <a:lnSpc>
                <a:spcPts val="3499"/>
              </a:lnSpc>
              <a:buFont typeface="Arial"/>
              <a:buChar char="•"/>
            </a:pPr>
            <a:r>
              <a:rPr lang="en-US" sz="2499">
                <a:solidFill>
                  <a:srgbClr val="000000"/>
                </a:solidFill>
                <a:latin typeface="Canva Sans"/>
                <a:ea typeface="Canva Sans"/>
                <a:cs typeface="Canva Sans"/>
                <a:sym typeface="Canva Sans"/>
              </a:rPr>
              <a:t>Angen cael mwy o bobl i ddeall y darlun ehangach er mwyn gallu cyfrannu yn fwy effeithiol tuag at y cynllunio.</a:t>
            </a:r>
          </a:p>
        </p:txBody>
      </p:sp>
    </p:spTree>
  </p:cSld>
  <p:clrMapOvr>
    <a:masterClrMapping/>
  </p:clrMapOvr>
</p:sld>
</file>

<file path=ppt/slides/slide1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sp>
        <p:nvSpPr>
          <p:cNvPr name="TextBox 2" id="2"/>
          <p:cNvSpPr txBox="true"/>
          <p:nvPr/>
        </p:nvSpPr>
        <p:spPr>
          <a:xfrm rot="0">
            <a:off x="1028700" y="971550"/>
            <a:ext cx="16230600" cy="8486775"/>
          </a:xfrm>
          <a:prstGeom prst="rect">
            <a:avLst/>
          </a:prstGeom>
        </p:spPr>
        <p:txBody>
          <a:bodyPr anchor="t" rtlCol="false" tIns="0" lIns="0" bIns="0" rIns="0">
            <a:spAutoFit/>
          </a:bodyPr>
          <a:lstStyle/>
          <a:p>
            <a:pPr algn="l">
              <a:lnSpc>
                <a:spcPts val="4899"/>
              </a:lnSpc>
            </a:pPr>
            <a:r>
              <a:rPr lang="en-US" sz="3499" b="true">
                <a:solidFill>
                  <a:srgbClr val="000000"/>
                </a:solidFill>
                <a:latin typeface="Canva Sans Bold"/>
                <a:ea typeface="Canva Sans Bold"/>
                <a:cs typeface="Canva Sans Bold"/>
                <a:sym typeface="Canva Sans Bold"/>
              </a:rPr>
              <a:t>Cyfeirnodi</a:t>
            </a:r>
          </a:p>
          <a:p>
            <a:pPr algn="l">
              <a:lnSpc>
                <a:spcPts val="3499"/>
              </a:lnSpc>
            </a:pPr>
          </a:p>
          <a:p>
            <a:pPr algn="l">
              <a:lnSpc>
                <a:spcPts val="3499"/>
              </a:lnSpc>
            </a:pPr>
            <a:r>
              <a:rPr lang="en-US" sz="2499">
                <a:solidFill>
                  <a:srgbClr val="000000"/>
                </a:solidFill>
                <a:latin typeface="Canva Sans"/>
                <a:ea typeface="Canva Sans"/>
                <a:cs typeface="Canva Sans"/>
                <a:sym typeface="Canva Sans"/>
              </a:rPr>
              <a:t>Baldauf, R. B. (2006) ‘Rearticulating the Case for Micro Language Planning in a Language Ecology Context’, Current Issues in Language Planning, 7(2–3), pp. 147–170. doi: 10.2167/cilp092.0.</a:t>
            </a:r>
          </a:p>
          <a:p>
            <a:pPr algn="l">
              <a:lnSpc>
                <a:spcPts val="3499"/>
              </a:lnSpc>
            </a:pPr>
          </a:p>
          <a:p>
            <a:pPr algn="l">
              <a:lnSpc>
                <a:spcPts val="3499"/>
              </a:lnSpc>
            </a:pPr>
            <a:r>
              <a:rPr lang="en-US" sz="2499">
                <a:solidFill>
                  <a:srgbClr val="000000"/>
                </a:solidFill>
                <a:latin typeface="Canva Sans"/>
                <a:ea typeface="Canva Sans"/>
                <a:cs typeface="Canva Sans"/>
                <a:sym typeface="Canva Sans"/>
              </a:rPr>
              <a:t>Cooper, R.L. (1989) </a:t>
            </a:r>
            <a:r>
              <a:rPr lang="en-US" sz="2499" i="true">
                <a:solidFill>
                  <a:srgbClr val="000000"/>
                </a:solidFill>
                <a:latin typeface="Canva Sans Italics"/>
                <a:ea typeface="Canva Sans Italics"/>
                <a:cs typeface="Canva Sans Italics"/>
                <a:sym typeface="Canva Sans Italics"/>
              </a:rPr>
              <a:t>Language planning and social change.</a:t>
            </a:r>
            <a:r>
              <a:rPr lang="en-US" sz="2499">
                <a:solidFill>
                  <a:srgbClr val="000000"/>
                </a:solidFill>
                <a:latin typeface="Canva Sans"/>
                <a:ea typeface="Canva Sans"/>
                <a:cs typeface="Canva Sans"/>
                <a:sym typeface="Canva Sans"/>
              </a:rPr>
              <a:t> Cambridge: Cambridge University Press.</a:t>
            </a:r>
          </a:p>
          <a:p>
            <a:pPr algn="l">
              <a:lnSpc>
                <a:spcPts val="3499"/>
              </a:lnSpc>
            </a:pPr>
          </a:p>
          <a:p>
            <a:pPr algn="l">
              <a:lnSpc>
                <a:spcPts val="3499"/>
              </a:lnSpc>
            </a:pPr>
            <a:r>
              <a:rPr lang="en-US" sz="2499">
                <a:solidFill>
                  <a:srgbClr val="000000"/>
                </a:solidFill>
                <a:latin typeface="Canva Sans"/>
                <a:ea typeface="Canva Sans"/>
                <a:cs typeface="Canva Sans"/>
                <a:sym typeface="Canva Sans"/>
              </a:rPr>
              <a:t>Euskaraldia (2023) ‘Euskaraldia. Azalpen bideoa ingelesez (English)’. YouTube video, 24 Ebrill 2023. Ar gael yn: https://www.youtube.com/watch?v=mdpUd6J4r7g (Cyrchwyd: 7 Rhagfyr 2025).</a:t>
            </a:r>
          </a:p>
          <a:p>
            <a:pPr algn="l">
              <a:lnSpc>
                <a:spcPts val="3499"/>
              </a:lnSpc>
            </a:pPr>
          </a:p>
          <a:p>
            <a:pPr algn="l">
              <a:lnSpc>
                <a:spcPts val="3499"/>
              </a:lnSpc>
            </a:pPr>
            <a:r>
              <a:rPr lang="en-US" sz="2499">
                <a:solidFill>
                  <a:srgbClr val="000000"/>
                </a:solidFill>
                <a:latin typeface="Canva Sans"/>
                <a:ea typeface="Canva Sans"/>
                <a:cs typeface="Canva Sans"/>
                <a:sym typeface="Canva Sans"/>
              </a:rPr>
              <a:t>Fishman, J.A. (1991) Reversing language shift: theoretical and empirical foundations of assistance to threatened languages. Clevedon: Multilingual Matters.</a:t>
            </a:r>
          </a:p>
          <a:p>
            <a:pPr algn="l">
              <a:lnSpc>
                <a:spcPts val="3499"/>
              </a:lnSpc>
            </a:pPr>
          </a:p>
          <a:p>
            <a:pPr algn="l">
              <a:lnSpc>
                <a:spcPts val="3499"/>
              </a:lnSpc>
            </a:pPr>
            <a:r>
              <a:rPr lang="en-US" sz="2499">
                <a:solidFill>
                  <a:srgbClr val="000000"/>
                </a:solidFill>
                <a:latin typeface="Canva Sans"/>
                <a:ea typeface="Canva Sans"/>
                <a:cs typeface="Canva Sans"/>
                <a:sym typeface="Canva Sans"/>
              </a:rPr>
              <a:t>Haugen, E. (1959) </a:t>
            </a:r>
            <a:r>
              <a:rPr lang="en-US" sz="2499" i="true">
                <a:solidFill>
                  <a:srgbClr val="000000"/>
                </a:solidFill>
                <a:latin typeface="Canva Sans Italics"/>
                <a:ea typeface="Canva Sans Italics"/>
                <a:cs typeface="Canva Sans Italics"/>
                <a:sym typeface="Canva Sans Italics"/>
              </a:rPr>
              <a:t>Planning for a standard language in modern Norway</a:t>
            </a:r>
            <a:r>
              <a:rPr lang="en-US" sz="2499">
                <a:solidFill>
                  <a:srgbClr val="000000"/>
                </a:solidFill>
                <a:latin typeface="Canva Sans"/>
                <a:ea typeface="Canva Sans"/>
                <a:cs typeface="Canva Sans"/>
                <a:sym typeface="Canva Sans"/>
              </a:rPr>
              <a:t>. Anthropological Linguistics.</a:t>
            </a:r>
          </a:p>
          <a:p>
            <a:pPr algn="l">
              <a:lnSpc>
                <a:spcPts val="3499"/>
              </a:lnSpc>
            </a:pPr>
          </a:p>
          <a:p>
            <a:pPr algn="l">
              <a:lnSpc>
                <a:spcPts val="3499"/>
              </a:lnSpc>
            </a:pPr>
            <a:r>
              <a:rPr lang="en-US" sz="2499">
                <a:solidFill>
                  <a:srgbClr val="000000"/>
                </a:solidFill>
                <a:latin typeface="Canva Sans"/>
                <a:ea typeface="Canva Sans"/>
                <a:cs typeface="Canva Sans"/>
                <a:sym typeface="Canva Sans"/>
              </a:rPr>
              <a:t>Hodges, R and Prys, C 2019, 'The community as a language planning crossroads: macro and micro language planning in communities in Wales', Current issues in language planning, vol. 20, no. 3, pp. 207-225. https://doi.org/10.1080/14664208.2018.1495370</a:t>
            </a:r>
          </a:p>
          <a:p>
            <a:pPr algn="l">
              <a:lnSpc>
                <a:spcPts val="3499"/>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DAG5mUfGZAc</dc:identifier>
  <dcterms:modified xsi:type="dcterms:W3CDTF">2011-08-01T06:04:30Z</dcterms:modified>
  <cp:revision>1</cp:revision>
  <dc:title>Cyflwyniad Seminar Unigol Rhys Ruggiero - Hanfodion Cynllunio Iaith - Tystysgrif Ôl-Raddedig mewn Polisi a Chynllunio Iaith</dc:title>
</cp:coreProperties>
</file>