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4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5" r:id="rId20"/>
    <p:sldId id="276" r:id="rId21"/>
    <p:sldId id="277" r:id="rId22"/>
    <p:sldId id="278" r:id="rId23"/>
    <p:sldId id="279" r:id="rId24"/>
    <p:sldId id="280" r:id="rId25"/>
    <p:sldId id="281" r:id="rId26"/>
    <p:sldId id="290" r:id="rId27"/>
    <p:sldId id="292" r:id="rId28"/>
    <p:sldId id="295" r:id="rId29"/>
    <p:sldId id="299" r:id="rId30"/>
    <p:sldId id="298" r:id="rId31"/>
    <p:sldId id="312" r:id="rId32"/>
    <p:sldId id="301" r:id="rId33"/>
    <p:sldId id="313" r:id="rId34"/>
    <p:sldId id="314" r:id="rId35"/>
    <p:sldId id="315" r:id="rId36"/>
    <p:sldId id="316" r:id="rId37"/>
    <p:sldId id="317" r:id="rId38"/>
    <p:sldId id="318" r:id="rId39"/>
    <p:sldId id="319" r:id="rId40"/>
    <p:sldId id="320" r:id="rId41"/>
    <p:sldId id="272" r:id="rId42"/>
    <p:sldId id="321" r:id="rId43"/>
    <p:sldId id="322" r:id="rId44"/>
    <p:sldId id="323" r:id="rId45"/>
    <p:sldId id="324" r:id="rId46"/>
    <p:sldId id="288"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7.xml.rels><?xml version="1.0" encoding="UTF-8" standalone="yes"?>
<Relationships xmlns="http://schemas.openxmlformats.org/package/2006/relationships"><Relationship Id="rId1" Type="http://schemas.openxmlformats.org/officeDocument/2006/relationships/image" Target="../media/image4.png"/></Relationships>
</file>

<file path=ppt/diagrams/_rels/drawing7.xml.rels><?xml version="1.0" encoding="UTF-8" standalone="yes"?>
<Relationships xmlns="http://schemas.openxmlformats.org/package/2006/relationships"><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DA4302-1222-457E-8ABA-61D402949DC2}" type="doc">
      <dgm:prSet loTypeId="urn:microsoft.com/office/officeart/2005/8/layout/default" loCatId="list" qsTypeId="urn:microsoft.com/office/officeart/2005/8/quickstyle/simple1" qsCatId="simple" csTypeId="urn:microsoft.com/office/officeart/2005/8/colors/accent1_2" csCatId="accent1" phldr="1"/>
      <dgm:spPr/>
    </dgm:pt>
    <dgm:pt modelId="{6B78F925-AB14-40BB-A10E-2B4A45DC04D3}">
      <dgm:prSet phldrT="[Text]"/>
      <dgm:spPr/>
      <dgm:t>
        <a:bodyPr/>
        <a:lstStyle/>
        <a:p>
          <a:r>
            <a:rPr lang="en-GB" dirty="0"/>
            <a:t>1. Decide on the topic of your investigation </a:t>
          </a:r>
          <a:endParaRPr lang="en-US" dirty="0"/>
        </a:p>
      </dgm:t>
    </dgm:pt>
    <dgm:pt modelId="{B6D9BCB9-E473-4FF4-8BBB-1DE4C750E520}" type="parTrans" cxnId="{08D27876-DBDA-4D90-AD64-EFD6C84AA407}">
      <dgm:prSet/>
      <dgm:spPr/>
      <dgm:t>
        <a:bodyPr/>
        <a:lstStyle/>
        <a:p>
          <a:endParaRPr lang="en-US"/>
        </a:p>
      </dgm:t>
    </dgm:pt>
    <dgm:pt modelId="{22517444-C2F1-4E0E-A947-6F5C56E8FB03}" type="sibTrans" cxnId="{08D27876-DBDA-4D90-AD64-EFD6C84AA407}">
      <dgm:prSet/>
      <dgm:spPr/>
      <dgm:t>
        <a:bodyPr/>
        <a:lstStyle/>
        <a:p>
          <a:endParaRPr lang="en-US"/>
        </a:p>
      </dgm:t>
    </dgm:pt>
    <dgm:pt modelId="{39C28CA2-022C-4826-B6B9-24EDB9F66EC1}">
      <dgm:prSet phldrT="[Text]"/>
      <dgm:spPr/>
      <dgm:t>
        <a:bodyPr/>
        <a:lstStyle/>
        <a:p>
          <a:r>
            <a:rPr lang="en-GB" dirty="0"/>
            <a:t>7. Discard ambiguous statements, keeping only clear ones.</a:t>
          </a:r>
          <a:endParaRPr lang="en-US" dirty="0"/>
        </a:p>
      </dgm:t>
    </dgm:pt>
    <dgm:pt modelId="{50DCC787-9E1D-4CE7-BA92-1F44F36A26DF}" type="parTrans" cxnId="{FD30CB3A-A7F1-4AE5-BAE2-4F62604393CF}">
      <dgm:prSet/>
      <dgm:spPr/>
      <dgm:t>
        <a:bodyPr/>
        <a:lstStyle/>
        <a:p>
          <a:endParaRPr lang="en-US"/>
        </a:p>
      </dgm:t>
    </dgm:pt>
    <dgm:pt modelId="{48B191AD-E751-4F35-B595-588B5AC5803D}" type="sibTrans" cxnId="{FD30CB3A-A7F1-4AE5-BAE2-4F62604393CF}">
      <dgm:prSet/>
      <dgm:spPr/>
      <dgm:t>
        <a:bodyPr/>
        <a:lstStyle/>
        <a:p>
          <a:endParaRPr lang="en-US"/>
        </a:p>
      </dgm:t>
    </dgm:pt>
    <dgm:pt modelId="{C255784D-5983-4DAD-9FCE-0F699691B84D}">
      <dgm:prSet phldrT="[Text]"/>
      <dgm:spPr/>
      <dgm:t>
        <a:bodyPr/>
        <a:lstStyle/>
        <a:p>
          <a:r>
            <a:rPr lang="en-GB" dirty="0"/>
            <a:t>9. Allocate a 5-point, 7-point or 9-point, scale to each statement.</a:t>
          </a:r>
          <a:endParaRPr lang="en-US" dirty="0"/>
        </a:p>
      </dgm:t>
    </dgm:pt>
    <dgm:pt modelId="{AE160A01-BFD5-4970-B1B3-AE04CE918C0F}" type="parTrans" cxnId="{F4EA05B7-ECAF-48D6-BC79-2CBF795494ED}">
      <dgm:prSet/>
      <dgm:spPr/>
      <dgm:t>
        <a:bodyPr/>
        <a:lstStyle/>
        <a:p>
          <a:endParaRPr lang="en-US"/>
        </a:p>
      </dgm:t>
    </dgm:pt>
    <dgm:pt modelId="{95C20FC6-D78F-47CD-9D2E-FF719E4C5C11}" type="sibTrans" cxnId="{F4EA05B7-ECAF-48D6-BC79-2CBF795494ED}">
      <dgm:prSet/>
      <dgm:spPr/>
      <dgm:t>
        <a:bodyPr/>
        <a:lstStyle/>
        <a:p>
          <a:endParaRPr lang="en-US"/>
        </a:p>
      </dgm:t>
    </dgm:pt>
    <dgm:pt modelId="{D95BD10A-BCBE-4770-B934-028CE9E523D8}">
      <dgm:prSet/>
      <dgm:spPr/>
      <dgm:t>
        <a:bodyPr/>
        <a:lstStyle/>
        <a:p>
          <a:r>
            <a:rPr lang="en-GB" dirty="0"/>
            <a:t>2. Collect a panel of volunteers</a:t>
          </a:r>
          <a:endParaRPr lang="en-US" dirty="0"/>
        </a:p>
      </dgm:t>
    </dgm:pt>
    <dgm:pt modelId="{1D5173D7-B2A7-4220-9070-D6999684E5F4}" type="parTrans" cxnId="{EABD3ECA-489E-4749-AE86-E6F3E3B1CC1B}">
      <dgm:prSet/>
      <dgm:spPr/>
      <dgm:t>
        <a:bodyPr/>
        <a:lstStyle/>
        <a:p>
          <a:endParaRPr lang="en-US"/>
        </a:p>
      </dgm:t>
    </dgm:pt>
    <dgm:pt modelId="{8399B350-59F4-4359-9FEA-DBEFFD267923}" type="sibTrans" cxnId="{EABD3ECA-489E-4749-AE86-E6F3E3B1CC1B}">
      <dgm:prSet/>
      <dgm:spPr/>
      <dgm:t>
        <a:bodyPr/>
        <a:lstStyle/>
        <a:p>
          <a:endParaRPr lang="en-US"/>
        </a:p>
      </dgm:t>
    </dgm:pt>
    <dgm:pt modelId="{EC947ADC-44EF-4B96-AC4E-AD07BA5BB7AB}">
      <dgm:prSet/>
      <dgm:spPr/>
      <dgm:t>
        <a:bodyPr/>
        <a:lstStyle/>
        <a:p>
          <a:r>
            <a:rPr lang="en-GB" dirty="0"/>
            <a:t>3. Ask them to generate statements about the topic</a:t>
          </a:r>
          <a:endParaRPr lang="en-US" dirty="0"/>
        </a:p>
      </dgm:t>
    </dgm:pt>
    <dgm:pt modelId="{74F830E0-583D-4E8B-B30A-A8810237D649}" type="parTrans" cxnId="{5C337CA6-64D8-4EF0-B560-B85D9F8AE1A6}">
      <dgm:prSet/>
      <dgm:spPr/>
      <dgm:t>
        <a:bodyPr/>
        <a:lstStyle/>
        <a:p>
          <a:endParaRPr lang="en-US"/>
        </a:p>
      </dgm:t>
    </dgm:pt>
    <dgm:pt modelId="{E5E06B8B-9F67-483C-9F57-E9B1A9DF7C9C}" type="sibTrans" cxnId="{5C337CA6-64D8-4EF0-B560-B85D9F8AE1A6}">
      <dgm:prSet/>
      <dgm:spPr/>
      <dgm:t>
        <a:bodyPr/>
        <a:lstStyle/>
        <a:p>
          <a:endParaRPr lang="en-US"/>
        </a:p>
      </dgm:t>
    </dgm:pt>
    <dgm:pt modelId="{3E244A4B-7D38-452C-8A20-18051D476AD6}">
      <dgm:prSet/>
      <dgm:spPr/>
      <dgm:t>
        <a:bodyPr/>
        <a:lstStyle/>
        <a:p>
          <a:r>
            <a:rPr lang="en-GB" dirty="0"/>
            <a:t>4. Collect all the statements and discard those which are repetitive or badly worded.</a:t>
          </a:r>
          <a:endParaRPr lang="en-US" dirty="0"/>
        </a:p>
      </dgm:t>
    </dgm:pt>
    <dgm:pt modelId="{B5B04E3C-4283-435F-8B7F-51C8D72049C2}" type="parTrans" cxnId="{8A2706E0-D327-4EA2-8260-A00257FD0206}">
      <dgm:prSet/>
      <dgm:spPr/>
      <dgm:t>
        <a:bodyPr/>
        <a:lstStyle/>
        <a:p>
          <a:endParaRPr lang="en-US"/>
        </a:p>
      </dgm:t>
    </dgm:pt>
    <dgm:pt modelId="{34B85008-D1B2-4970-A1CC-E1E8C6E2DDF6}" type="sibTrans" cxnId="{8A2706E0-D327-4EA2-8260-A00257FD0206}">
      <dgm:prSet/>
      <dgm:spPr/>
      <dgm:t>
        <a:bodyPr/>
        <a:lstStyle/>
        <a:p>
          <a:endParaRPr lang="en-US"/>
        </a:p>
      </dgm:t>
    </dgm:pt>
    <dgm:pt modelId="{A92D2B5D-2E6C-442D-95A1-229D99B5B696}">
      <dgm:prSet/>
      <dgm:spPr/>
      <dgm:t>
        <a:bodyPr/>
        <a:lstStyle/>
        <a:p>
          <a:r>
            <a:rPr lang="en-GB" dirty="0"/>
            <a:t>5. Put the statements into a list.</a:t>
          </a:r>
          <a:endParaRPr lang="en-US" dirty="0"/>
        </a:p>
      </dgm:t>
    </dgm:pt>
    <dgm:pt modelId="{BE34B6A7-EA48-4442-AE21-82C8A21CC8CC}" type="parTrans" cxnId="{E8D512A0-0ABE-4CA4-A3FB-098E13FBFCA1}">
      <dgm:prSet/>
      <dgm:spPr/>
      <dgm:t>
        <a:bodyPr/>
        <a:lstStyle/>
        <a:p>
          <a:endParaRPr lang="en-US"/>
        </a:p>
      </dgm:t>
    </dgm:pt>
    <dgm:pt modelId="{6797B6C2-4FEC-47EB-97F0-EF1CBC04543C}" type="sibTrans" cxnId="{E8D512A0-0ABE-4CA4-A3FB-098E13FBFCA1}">
      <dgm:prSet/>
      <dgm:spPr/>
      <dgm:t>
        <a:bodyPr/>
        <a:lstStyle/>
        <a:p>
          <a:endParaRPr lang="en-US"/>
        </a:p>
      </dgm:t>
    </dgm:pt>
    <dgm:pt modelId="{D03BB26A-CF09-4F2D-B3A0-8BD81482789E}">
      <dgm:prSet/>
      <dgm:spPr/>
      <dgm:t>
        <a:bodyPr/>
        <a:lstStyle/>
        <a:p>
          <a:r>
            <a:rPr lang="en-GB" dirty="0"/>
            <a:t>6. Ask a second panel to evaluate each statement as positive or negative.</a:t>
          </a:r>
          <a:endParaRPr lang="en-US" dirty="0"/>
        </a:p>
      </dgm:t>
    </dgm:pt>
    <dgm:pt modelId="{52F91158-3C64-40ED-A6ED-14DF86DF865F}" type="parTrans" cxnId="{8026EC38-A75B-4689-8C6A-E0EFAD5D75BF}">
      <dgm:prSet/>
      <dgm:spPr/>
      <dgm:t>
        <a:bodyPr/>
        <a:lstStyle/>
        <a:p>
          <a:endParaRPr lang="en-US"/>
        </a:p>
      </dgm:t>
    </dgm:pt>
    <dgm:pt modelId="{EEEE1E38-332C-4766-B2B6-93B899D0F09A}" type="sibTrans" cxnId="{8026EC38-A75B-4689-8C6A-E0EFAD5D75BF}">
      <dgm:prSet/>
      <dgm:spPr/>
      <dgm:t>
        <a:bodyPr/>
        <a:lstStyle/>
        <a:p>
          <a:endParaRPr lang="en-US"/>
        </a:p>
      </dgm:t>
    </dgm:pt>
    <dgm:pt modelId="{AD4DC403-FD23-4018-A291-2996693A4698}">
      <dgm:prSet/>
      <dgm:spPr/>
      <dgm:t>
        <a:bodyPr/>
        <a:lstStyle/>
        <a:p>
          <a:r>
            <a:rPr lang="en-GB" dirty="0"/>
            <a:t>10. Combine your statements into a full Likert-based questionnaire</a:t>
          </a:r>
          <a:endParaRPr lang="en-US" dirty="0"/>
        </a:p>
      </dgm:t>
    </dgm:pt>
    <dgm:pt modelId="{EB967C9D-075D-4EC6-A719-B5BC29B05928}" type="parTrans" cxnId="{FD8957EF-E8E4-410E-9E83-A3BA2A27C411}">
      <dgm:prSet/>
      <dgm:spPr/>
      <dgm:t>
        <a:bodyPr/>
        <a:lstStyle/>
        <a:p>
          <a:endParaRPr lang="en-US"/>
        </a:p>
      </dgm:t>
    </dgm:pt>
    <dgm:pt modelId="{43535D22-1234-4285-88FF-90095089D700}" type="sibTrans" cxnId="{FD8957EF-E8E4-410E-9E83-A3BA2A27C411}">
      <dgm:prSet/>
      <dgm:spPr/>
      <dgm:t>
        <a:bodyPr/>
        <a:lstStyle/>
        <a:p>
          <a:endParaRPr lang="en-US"/>
        </a:p>
      </dgm:t>
    </dgm:pt>
    <dgm:pt modelId="{248ECB86-4ECA-48FF-9F8D-13E684B16814}">
      <dgm:prSet phldrT="[Text]"/>
      <dgm:spPr/>
      <dgm:t>
        <a:bodyPr/>
        <a:lstStyle/>
        <a:p>
          <a:r>
            <a:rPr lang="en-GB" dirty="0"/>
            <a:t>8. Select positive and negative statements and arrange them in random order.</a:t>
          </a:r>
          <a:endParaRPr lang="en-US" dirty="0"/>
        </a:p>
      </dgm:t>
    </dgm:pt>
    <dgm:pt modelId="{88AB1B79-D7CE-4CC2-A1DC-FF1195F84F0D}" type="parTrans" cxnId="{154AE36F-6852-441B-9EAA-D50AAE1CC8C9}">
      <dgm:prSet/>
      <dgm:spPr/>
      <dgm:t>
        <a:bodyPr/>
        <a:lstStyle/>
        <a:p>
          <a:endParaRPr lang="en-US"/>
        </a:p>
      </dgm:t>
    </dgm:pt>
    <dgm:pt modelId="{21A4E5B1-F99F-48FE-843F-026D96431AA9}" type="sibTrans" cxnId="{154AE36F-6852-441B-9EAA-D50AAE1CC8C9}">
      <dgm:prSet/>
      <dgm:spPr/>
      <dgm:t>
        <a:bodyPr/>
        <a:lstStyle/>
        <a:p>
          <a:endParaRPr lang="en-US"/>
        </a:p>
      </dgm:t>
    </dgm:pt>
    <dgm:pt modelId="{10F8F936-7C15-4851-A4A5-2811960E106E}" type="pres">
      <dgm:prSet presAssocID="{7CDA4302-1222-457E-8ABA-61D402949DC2}" presName="diagram" presStyleCnt="0">
        <dgm:presLayoutVars>
          <dgm:dir/>
          <dgm:resizeHandles val="exact"/>
        </dgm:presLayoutVars>
      </dgm:prSet>
      <dgm:spPr/>
    </dgm:pt>
    <dgm:pt modelId="{90F67165-0E86-4521-9C9D-F30AE935A073}" type="pres">
      <dgm:prSet presAssocID="{6B78F925-AB14-40BB-A10E-2B4A45DC04D3}" presName="node" presStyleLbl="node1" presStyleIdx="0" presStyleCnt="10">
        <dgm:presLayoutVars>
          <dgm:bulletEnabled val="1"/>
        </dgm:presLayoutVars>
      </dgm:prSet>
      <dgm:spPr/>
    </dgm:pt>
    <dgm:pt modelId="{D12DCD72-7FD8-4662-BAB8-04FCC3ADEC6D}" type="pres">
      <dgm:prSet presAssocID="{22517444-C2F1-4E0E-A947-6F5C56E8FB03}" presName="sibTrans" presStyleCnt="0"/>
      <dgm:spPr/>
    </dgm:pt>
    <dgm:pt modelId="{FCE4B302-D26D-41D9-B764-88D4B70A8FCA}" type="pres">
      <dgm:prSet presAssocID="{D95BD10A-BCBE-4770-B934-028CE9E523D8}" presName="node" presStyleLbl="node1" presStyleIdx="1" presStyleCnt="10">
        <dgm:presLayoutVars>
          <dgm:bulletEnabled val="1"/>
        </dgm:presLayoutVars>
      </dgm:prSet>
      <dgm:spPr/>
    </dgm:pt>
    <dgm:pt modelId="{4E755C9F-10D9-4056-BFC8-44E7B71E8824}" type="pres">
      <dgm:prSet presAssocID="{8399B350-59F4-4359-9FEA-DBEFFD267923}" presName="sibTrans" presStyleCnt="0"/>
      <dgm:spPr/>
    </dgm:pt>
    <dgm:pt modelId="{FD5A2927-9432-4D76-B143-428BE0AF273D}" type="pres">
      <dgm:prSet presAssocID="{EC947ADC-44EF-4B96-AC4E-AD07BA5BB7AB}" presName="node" presStyleLbl="node1" presStyleIdx="2" presStyleCnt="10">
        <dgm:presLayoutVars>
          <dgm:bulletEnabled val="1"/>
        </dgm:presLayoutVars>
      </dgm:prSet>
      <dgm:spPr/>
    </dgm:pt>
    <dgm:pt modelId="{2FBC1A7E-2F0A-4914-A85D-4E032293C422}" type="pres">
      <dgm:prSet presAssocID="{E5E06B8B-9F67-483C-9F57-E9B1A9DF7C9C}" presName="sibTrans" presStyleCnt="0"/>
      <dgm:spPr/>
    </dgm:pt>
    <dgm:pt modelId="{71754403-A244-4668-B5D5-35F928F42B76}" type="pres">
      <dgm:prSet presAssocID="{3E244A4B-7D38-452C-8A20-18051D476AD6}" presName="node" presStyleLbl="node1" presStyleIdx="3" presStyleCnt="10">
        <dgm:presLayoutVars>
          <dgm:bulletEnabled val="1"/>
        </dgm:presLayoutVars>
      </dgm:prSet>
      <dgm:spPr/>
    </dgm:pt>
    <dgm:pt modelId="{BE5EEBDC-7657-4210-8B10-8BE18881A7C4}" type="pres">
      <dgm:prSet presAssocID="{34B85008-D1B2-4970-A1CC-E1E8C6E2DDF6}" presName="sibTrans" presStyleCnt="0"/>
      <dgm:spPr/>
    </dgm:pt>
    <dgm:pt modelId="{9FF4C41E-5396-49B9-804E-9E04790F4FDD}" type="pres">
      <dgm:prSet presAssocID="{A92D2B5D-2E6C-442D-95A1-229D99B5B696}" presName="node" presStyleLbl="node1" presStyleIdx="4" presStyleCnt="10">
        <dgm:presLayoutVars>
          <dgm:bulletEnabled val="1"/>
        </dgm:presLayoutVars>
      </dgm:prSet>
      <dgm:spPr/>
    </dgm:pt>
    <dgm:pt modelId="{6B5B751C-A876-497F-9FF7-25DD76AF968E}" type="pres">
      <dgm:prSet presAssocID="{6797B6C2-4FEC-47EB-97F0-EF1CBC04543C}" presName="sibTrans" presStyleCnt="0"/>
      <dgm:spPr/>
    </dgm:pt>
    <dgm:pt modelId="{860F9EC9-D45C-4EBE-922B-5EFCDC557F3C}" type="pres">
      <dgm:prSet presAssocID="{D03BB26A-CF09-4F2D-B3A0-8BD81482789E}" presName="node" presStyleLbl="node1" presStyleIdx="5" presStyleCnt="10">
        <dgm:presLayoutVars>
          <dgm:bulletEnabled val="1"/>
        </dgm:presLayoutVars>
      </dgm:prSet>
      <dgm:spPr/>
    </dgm:pt>
    <dgm:pt modelId="{9DF1E811-84C9-4686-9F47-B80DCA1A1755}" type="pres">
      <dgm:prSet presAssocID="{EEEE1E38-332C-4766-B2B6-93B899D0F09A}" presName="sibTrans" presStyleCnt="0"/>
      <dgm:spPr/>
    </dgm:pt>
    <dgm:pt modelId="{07EBED66-42F9-45B2-A5D3-8634204BAEBA}" type="pres">
      <dgm:prSet presAssocID="{39C28CA2-022C-4826-B6B9-24EDB9F66EC1}" presName="node" presStyleLbl="node1" presStyleIdx="6" presStyleCnt="10">
        <dgm:presLayoutVars>
          <dgm:bulletEnabled val="1"/>
        </dgm:presLayoutVars>
      </dgm:prSet>
      <dgm:spPr/>
    </dgm:pt>
    <dgm:pt modelId="{C1375E8A-F3F8-4DF8-8A3E-001ADDE99D7E}" type="pres">
      <dgm:prSet presAssocID="{48B191AD-E751-4F35-B595-588B5AC5803D}" presName="sibTrans" presStyleCnt="0"/>
      <dgm:spPr/>
    </dgm:pt>
    <dgm:pt modelId="{8C09928E-8BA3-4DEE-86F9-CD31E11F0BF9}" type="pres">
      <dgm:prSet presAssocID="{248ECB86-4ECA-48FF-9F8D-13E684B16814}" presName="node" presStyleLbl="node1" presStyleIdx="7" presStyleCnt="10">
        <dgm:presLayoutVars>
          <dgm:bulletEnabled val="1"/>
        </dgm:presLayoutVars>
      </dgm:prSet>
      <dgm:spPr/>
    </dgm:pt>
    <dgm:pt modelId="{66CD0EF8-B464-439E-9AA3-91F2630FF6B0}" type="pres">
      <dgm:prSet presAssocID="{21A4E5B1-F99F-48FE-843F-026D96431AA9}" presName="sibTrans" presStyleCnt="0"/>
      <dgm:spPr/>
    </dgm:pt>
    <dgm:pt modelId="{D0B9A824-B4AB-44E0-B363-64FF17BBD48D}" type="pres">
      <dgm:prSet presAssocID="{C255784D-5983-4DAD-9FCE-0F699691B84D}" presName="node" presStyleLbl="node1" presStyleIdx="8" presStyleCnt="10">
        <dgm:presLayoutVars>
          <dgm:bulletEnabled val="1"/>
        </dgm:presLayoutVars>
      </dgm:prSet>
      <dgm:spPr/>
    </dgm:pt>
    <dgm:pt modelId="{D0BA8F3A-E299-47F6-B242-25AFCA43C401}" type="pres">
      <dgm:prSet presAssocID="{95C20FC6-D78F-47CD-9D2E-FF719E4C5C11}" presName="sibTrans" presStyleCnt="0"/>
      <dgm:spPr/>
    </dgm:pt>
    <dgm:pt modelId="{E2D20341-68DC-4AC2-9A75-1EDDE86B80D8}" type="pres">
      <dgm:prSet presAssocID="{AD4DC403-FD23-4018-A291-2996693A4698}" presName="node" presStyleLbl="node1" presStyleIdx="9" presStyleCnt="10">
        <dgm:presLayoutVars>
          <dgm:bulletEnabled val="1"/>
        </dgm:presLayoutVars>
      </dgm:prSet>
      <dgm:spPr/>
    </dgm:pt>
  </dgm:ptLst>
  <dgm:cxnLst>
    <dgm:cxn modelId="{C6036824-D841-42CF-81E6-CF3BD620EB7B}" type="presOf" srcId="{A92D2B5D-2E6C-442D-95A1-229D99B5B696}" destId="{9FF4C41E-5396-49B9-804E-9E04790F4FDD}" srcOrd="0" destOrd="0" presId="urn:microsoft.com/office/officeart/2005/8/layout/default"/>
    <dgm:cxn modelId="{8026EC38-A75B-4689-8C6A-E0EFAD5D75BF}" srcId="{7CDA4302-1222-457E-8ABA-61D402949DC2}" destId="{D03BB26A-CF09-4F2D-B3A0-8BD81482789E}" srcOrd="5" destOrd="0" parTransId="{52F91158-3C64-40ED-A6ED-14DF86DF865F}" sibTransId="{EEEE1E38-332C-4766-B2B6-93B899D0F09A}"/>
    <dgm:cxn modelId="{FD30CB3A-A7F1-4AE5-BAE2-4F62604393CF}" srcId="{7CDA4302-1222-457E-8ABA-61D402949DC2}" destId="{39C28CA2-022C-4826-B6B9-24EDB9F66EC1}" srcOrd="6" destOrd="0" parTransId="{50DCC787-9E1D-4CE7-BA92-1F44F36A26DF}" sibTransId="{48B191AD-E751-4F35-B595-588B5AC5803D}"/>
    <dgm:cxn modelId="{468ADF60-E688-447B-AC8F-8194223D1442}" type="presOf" srcId="{C255784D-5983-4DAD-9FCE-0F699691B84D}" destId="{D0B9A824-B4AB-44E0-B363-64FF17BBD48D}" srcOrd="0" destOrd="0" presId="urn:microsoft.com/office/officeart/2005/8/layout/default"/>
    <dgm:cxn modelId="{755C3446-8776-4D73-8CF7-EB4772BF4E8B}" type="presOf" srcId="{AD4DC403-FD23-4018-A291-2996693A4698}" destId="{E2D20341-68DC-4AC2-9A75-1EDDE86B80D8}" srcOrd="0" destOrd="0" presId="urn:microsoft.com/office/officeart/2005/8/layout/default"/>
    <dgm:cxn modelId="{85BF8666-AE24-434E-A0F4-2CD8E71C8A4C}" type="presOf" srcId="{D03BB26A-CF09-4F2D-B3A0-8BD81482789E}" destId="{860F9EC9-D45C-4EBE-922B-5EFCDC557F3C}" srcOrd="0" destOrd="0" presId="urn:microsoft.com/office/officeart/2005/8/layout/default"/>
    <dgm:cxn modelId="{7D55CA6C-B62A-4453-9940-134DED1C9554}" type="presOf" srcId="{D95BD10A-BCBE-4770-B934-028CE9E523D8}" destId="{FCE4B302-D26D-41D9-B764-88D4B70A8FCA}" srcOrd="0" destOrd="0" presId="urn:microsoft.com/office/officeart/2005/8/layout/default"/>
    <dgm:cxn modelId="{154AE36F-6852-441B-9EAA-D50AAE1CC8C9}" srcId="{7CDA4302-1222-457E-8ABA-61D402949DC2}" destId="{248ECB86-4ECA-48FF-9F8D-13E684B16814}" srcOrd="7" destOrd="0" parTransId="{88AB1B79-D7CE-4CC2-A1DC-FF1195F84F0D}" sibTransId="{21A4E5B1-F99F-48FE-843F-026D96431AA9}"/>
    <dgm:cxn modelId="{08D27876-DBDA-4D90-AD64-EFD6C84AA407}" srcId="{7CDA4302-1222-457E-8ABA-61D402949DC2}" destId="{6B78F925-AB14-40BB-A10E-2B4A45DC04D3}" srcOrd="0" destOrd="0" parTransId="{B6D9BCB9-E473-4FF4-8BBB-1DE4C750E520}" sibTransId="{22517444-C2F1-4E0E-A947-6F5C56E8FB03}"/>
    <dgm:cxn modelId="{E48C8E7D-8CB4-471A-88F7-61341F4A4DB6}" type="presOf" srcId="{6B78F925-AB14-40BB-A10E-2B4A45DC04D3}" destId="{90F67165-0E86-4521-9C9D-F30AE935A073}" srcOrd="0" destOrd="0" presId="urn:microsoft.com/office/officeart/2005/8/layout/default"/>
    <dgm:cxn modelId="{F363B286-8FB1-4AFF-A4D8-189C6AEC1C74}" type="presOf" srcId="{39C28CA2-022C-4826-B6B9-24EDB9F66EC1}" destId="{07EBED66-42F9-45B2-A5D3-8634204BAEBA}" srcOrd="0" destOrd="0" presId="urn:microsoft.com/office/officeart/2005/8/layout/default"/>
    <dgm:cxn modelId="{E8D512A0-0ABE-4CA4-A3FB-098E13FBFCA1}" srcId="{7CDA4302-1222-457E-8ABA-61D402949DC2}" destId="{A92D2B5D-2E6C-442D-95A1-229D99B5B696}" srcOrd="4" destOrd="0" parTransId="{BE34B6A7-EA48-4442-AE21-82C8A21CC8CC}" sibTransId="{6797B6C2-4FEC-47EB-97F0-EF1CBC04543C}"/>
    <dgm:cxn modelId="{D4EB05A1-22D1-4C8A-BBFA-5347EC41E835}" type="presOf" srcId="{248ECB86-4ECA-48FF-9F8D-13E684B16814}" destId="{8C09928E-8BA3-4DEE-86F9-CD31E11F0BF9}" srcOrd="0" destOrd="0" presId="urn:microsoft.com/office/officeart/2005/8/layout/default"/>
    <dgm:cxn modelId="{5C337CA6-64D8-4EF0-B560-B85D9F8AE1A6}" srcId="{7CDA4302-1222-457E-8ABA-61D402949DC2}" destId="{EC947ADC-44EF-4B96-AC4E-AD07BA5BB7AB}" srcOrd="2" destOrd="0" parTransId="{74F830E0-583D-4E8B-B30A-A8810237D649}" sibTransId="{E5E06B8B-9F67-483C-9F57-E9B1A9DF7C9C}"/>
    <dgm:cxn modelId="{157D47A7-F67F-4642-B108-620ECE1CC4B5}" type="presOf" srcId="{7CDA4302-1222-457E-8ABA-61D402949DC2}" destId="{10F8F936-7C15-4851-A4A5-2811960E106E}" srcOrd="0" destOrd="0" presId="urn:microsoft.com/office/officeart/2005/8/layout/default"/>
    <dgm:cxn modelId="{F4EA05B7-ECAF-48D6-BC79-2CBF795494ED}" srcId="{7CDA4302-1222-457E-8ABA-61D402949DC2}" destId="{C255784D-5983-4DAD-9FCE-0F699691B84D}" srcOrd="8" destOrd="0" parTransId="{AE160A01-BFD5-4970-B1B3-AE04CE918C0F}" sibTransId="{95C20FC6-D78F-47CD-9D2E-FF719E4C5C11}"/>
    <dgm:cxn modelId="{21C326BA-5E7F-4BC4-92DF-804E9D16ABE3}" type="presOf" srcId="{EC947ADC-44EF-4B96-AC4E-AD07BA5BB7AB}" destId="{FD5A2927-9432-4D76-B143-428BE0AF273D}" srcOrd="0" destOrd="0" presId="urn:microsoft.com/office/officeart/2005/8/layout/default"/>
    <dgm:cxn modelId="{EABD3ECA-489E-4749-AE86-E6F3E3B1CC1B}" srcId="{7CDA4302-1222-457E-8ABA-61D402949DC2}" destId="{D95BD10A-BCBE-4770-B934-028CE9E523D8}" srcOrd="1" destOrd="0" parTransId="{1D5173D7-B2A7-4220-9070-D6999684E5F4}" sibTransId="{8399B350-59F4-4359-9FEA-DBEFFD267923}"/>
    <dgm:cxn modelId="{8A2706E0-D327-4EA2-8260-A00257FD0206}" srcId="{7CDA4302-1222-457E-8ABA-61D402949DC2}" destId="{3E244A4B-7D38-452C-8A20-18051D476AD6}" srcOrd="3" destOrd="0" parTransId="{B5B04E3C-4283-435F-8B7F-51C8D72049C2}" sibTransId="{34B85008-D1B2-4970-A1CC-E1E8C6E2DDF6}"/>
    <dgm:cxn modelId="{901112E9-BB7B-42AE-8E57-5AFB0FBA2415}" type="presOf" srcId="{3E244A4B-7D38-452C-8A20-18051D476AD6}" destId="{71754403-A244-4668-B5D5-35F928F42B76}" srcOrd="0" destOrd="0" presId="urn:microsoft.com/office/officeart/2005/8/layout/default"/>
    <dgm:cxn modelId="{FD8957EF-E8E4-410E-9E83-A3BA2A27C411}" srcId="{7CDA4302-1222-457E-8ABA-61D402949DC2}" destId="{AD4DC403-FD23-4018-A291-2996693A4698}" srcOrd="9" destOrd="0" parTransId="{EB967C9D-075D-4EC6-A719-B5BC29B05928}" sibTransId="{43535D22-1234-4285-88FF-90095089D700}"/>
    <dgm:cxn modelId="{417D5D89-F60C-484C-BED2-458130C90941}" type="presParOf" srcId="{10F8F936-7C15-4851-A4A5-2811960E106E}" destId="{90F67165-0E86-4521-9C9D-F30AE935A073}" srcOrd="0" destOrd="0" presId="urn:microsoft.com/office/officeart/2005/8/layout/default"/>
    <dgm:cxn modelId="{C65F93C5-C46A-453F-BFBC-387FCB92217A}" type="presParOf" srcId="{10F8F936-7C15-4851-A4A5-2811960E106E}" destId="{D12DCD72-7FD8-4662-BAB8-04FCC3ADEC6D}" srcOrd="1" destOrd="0" presId="urn:microsoft.com/office/officeart/2005/8/layout/default"/>
    <dgm:cxn modelId="{3BF042D8-4772-497F-B17E-A033B31A7AAF}" type="presParOf" srcId="{10F8F936-7C15-4851-A4A5-2811960E106E}" destId="{FCE4B302-D26D-41D9-B764-88D4B70A8FCA}" srcOrd="2" destOrd="0" presId="urn:microsoft.com/office/officeart/2005/8/layout/default"/>
    <dgm:cxn modelId="{0C1AC654-A1E8-462B-A6A9-0A884213BA79}" type="presParOf" srcId="{10F8F936-7C15-4851-A4A5-2811960E106E}" destId="{4E755C9F-10D9-4056-BFC8-44E7B71E8824}" srcOrd="3" destOrd="0" presId="urn:microsoft.com/office/officeart/2005/8/layout/default"/>
    <dgm:cxn modelId="{119A5712-6A9E-4D49-BE66-46A9CA36DAAD}" type="presParOf" srcId="{10F8F936-7C15-4851-A4A5-2811960E106E}" destId="{FD5A2927-9432-4D76-B143-428BE0AF273D}" srcOrd="4" destOrd="0" presId="urn:microsoft.com/office/officeart/2005/8/layout/default"/>
    <dgm:cxn modelId="{0B6DA19F-D685-4B9A-A10C-391BD844FD5A}" type="presParOf" srcId="{10F8F936-7C15-4851-A4A5-2811960E106E}" destId="{2FBC1A7E-2F0A-4914-A85D-4E032293C422}" srcOrd="5" destOrd="0" presId="urn:microsoft.com/office/officeart/2005/8/layout/default"/>
    <dgm:cxn modelId="{82375FAC-1917-4353-B3D9-2C1836E1D386}" type="presParOf" srcId="{10F8F936-7C15-4851-A4A5-2811960E106E}" destId="{71754403-A244-4668-B5D5-35F928F42B76}" srcOrd="6" destOrd="0" presId="urn:microsoft.com/office/officeart/2005/8/layout/default"/>
    <dgm:cxn modelId="{493A6369-FDA8-4CF7-8A9C-C4C8674B6DCC}" type="presParOf" srcId="{10F8F936-7C15-4851-A4A5-2811960E106E}" destId="{BE5EEBDC-7657-4210-8B10-8BE18881A7C4}" srcOrd="7" destOrd="0" presId="urn:microsoft.com/office/officeart/2005/8/layout/default"/>
    <dgm:cxn modelId="{414063D6-5DCB-4DDE-BBF3-2C6B2C99AB74}" type="presParOf" srcId="{10F8F936-7C15-4851-A4A5-2811960E106E}" destId="{9FF4C41E-5396-49B9-804E-9E04790F4FDD}" srcOrd="8" destOrd="0" presId="urn:microsoft.com/office/officeart/2005/8/layout/default"/>
    <dgm:cxn modelId="{90404951-A411-4AB4-9DFD-D6A247D69351}" type="presParOf" srcId="{10F8F936-7C15-4851-A4A5-2811960E106E}" destId="{6B5B751C-A876-497F-9FF7-25DD76AF968E}" srcOrd="9" destOrd="0" presId="urn:microsoft.com/office/officeart/2005/8/layout/default"/>
    <dgm:cxn modelId="{705B25CA-0533-4F41-8247-98D7EC02035F}" type="presParOf" srcId="{10F8F936-7C15-4851-A4A5-2811960E106E}" destId="{860F9EC9-D45C-4EBE-922B-5EFCDC557F3C}" srcOrd="10" destOrd="0" presId="urn:microsoft.com/office/officeart/2005/8/layout/default"/>
    <dgm:cxn modelId="{F575AF27-D878-46B4-88AB-F2F736C67B99}" type="presParOf" srcId="{10F8F936-7C15-4851-A4A5-2811960E106E}" destId="{9DF1E811-84C9-4686-9F47-B80DCA1A1755}" srcOrd="11" destOrd="0" presId="urn:microsoft.com/office/officeart/2005/8/layout/default"/>
    <dgm:cxn modelId="{066254F7-C0AD-4F95-A2D4-F9E836EA3C66}" type="presParOf" srcId="{10F8F936-7C15-4851-A4A5-2811960E106E}" destId="{07EBED66-42F9-45B2-A5D3-8634204BAEBA}" srcOrd="12" destOrd="0" presId="urn:microsoft.com/office/officeart/2005/8/layout/default"/>
    <dgm:cxn modelId="{846DCBA1-A53E-4CD9-9036-F012C92F2C66}" type="presParOf" srcId="{10F8F936-7C15-4851-A4A5-2811960E106E}" destId="{C1375E8A-F3F8-4DF8-8A3E-001ADDE99D7E}" srcOrd="13" destOrd="0" presId="urn:microsoft.com/office/officeart/2005/8/layout/default"/>
    <dgm:cxn modelId="{E1AD8F65-A865-461B-B031-DBAED2B033D6}" type="presParOf" srcId="{10F8F936-7C15-4851-A4A5-2811960E106E}" destId="{8C09928E-8BA3-4DEE-86F9-CD31E11F0BF9}" srcOrd="14" destOrd="0" presId="urn:microsoft.com/office/officeart/2005/8/layout/default"/>
    <dgm:cxn modelId="{2361ACA4-3FBF-4534-9FBD-8ADB347B8F93}" type="presParOf" srcId="{10F8F936-7C15-4851-A4A5-2811960E106E}" destId="{66CD0EF8-B464-439E-9AA3-91F2630FF6B0}" srcOrd="15" destOrd="0" presId="urn:microsoft.com/office/officeart/2005/8/layout/default"/>
    <dgm:cxn modelId="{A596D560-455B-4624-BEA1-525633B18DA8}" type="presParOf" srcId="{10F8F936-7C15-4851-A4A5-2811960E106E}" destId="{D0B9A824-B4AB-44E0-B363-64FF17BBD48D}" srcOrd="16" destOrd="0" presId="urn:microsoft.com/office/officeart/2005/8/layout/default"/>
    <dgm:cxn modelId="{EE93DB05-CFA1-4101-ABD7-EE5AF6841D7F}" type="presParOf" srcId="{10F8F936-7C15-4851-A4A5-2811960E106E}" destId="{D0BA8F3A-E299-47F6-B242-25AFCA43C401}" srcOrd="17" destOrd="0" presId="urn:microsoft.com/office/officeart/2005/8/layout/default"/>
    <dgm:cxn modelId="{24B6B112-39A1-44C8-89B1-90C6580CB093}" type="presParOf" srcId="{10F8F936-7C15-4851-A4A5-2811960E106E}" destId="{E2D20341-68DC-4AC2-9A75-1EDDE86B80D8}"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D42260-A765-4EB7-A419-AAD046123F19}" type="doc">
      <dgm:prSet loTypeId="urn:microsoft.com/office/officeart/2009/3/layout/HorizontalOrganizationChart" loCatId="hierarchy" qsTypeId="urn:microsoft.com/office/officeart/2005/8/quickstyle/simple1" qsCatId="simple" csTypeId="urn:microsoft.com/office/officeart/2005/8/colors/colorful3" csCatId="colorful" phldr="1"/>
      <dgm:spPr/>
      <dgm:t>
        <a:bodyPr/>
        <a:lstStyle/>
        <a:p>
          <a:endParaRPr lang="en-GB"/>
        </a:p>
      </dgm:t>
    </dgm:pt>
    <dgm:pt modelId="{3EBAA057-94CF-4D22-A434-4D253952CC38}">
      <dgm:prSet/>
      <dgm:spPr/>
      <dgm:t>
        <a:bodyPr/>
        <a:lstStyle/>
        <a:p>
          <a:pPr rtl="0"/>
          <a:r>
            <a:rPr lang="en-US" dirty="0"/>
            <a:t>The higher the score, the more reliable the generated scale is</a:t>
          </a:r>
          <a:endParaRPr lang="en-GB" dirty="0"/>
        </a:p>
      </dgm:t>
    </dgm:pt>
    <dgm:pt modelId="{AADF14AF-AC80-4428-AC1B-958E087D4032}" type="parTrans" cxnId="{5FDCB619-4CC0-4059-BE47-7848BA74C8AF}">
      <dgm:prSet/>
      <dgm:spPr/>
      <dgm:t>
        <a:bodyPr/>
        <a:lstStyle/>
        <a:p>
          <a:endParaRPr lang="en-GB"/>
        </a:p>
      </dgm:t>
    </dgm:pt>
    <dgm:pt modelId="{EDB37DC9-F821-4762-8FF7-8B9DD41DEBC0}" type="sibTrans" cxnId="{5FDCB619-4CC0-4059-BE47-7848BA74C8AF}">
      <dgm:prSet/>
      <dgm:spPr/>
      <dgm:t>
        <a:bodyPr/>
        <a:lstStyle/>
        <a:p>
          <a:endParaRPr lang="en-GB"/>
        </a:p>
      </dgm:t>
    </dgm:pt>
    <dgm:pt modelId="{5A6BB705-938D-4E02-84F2-C8F310C3C617}">
      <dgm:prSet/>
      <dgm:spPr/>
      <dgm:t>
        <a:bodyPr/>
        <a:lstStyle/>
        <a:p>
          <a:pPr rtl="0"/>
          <a:r>
            <a:rPr lang="en-US"/>
            <a:t>A score of .70 or greater is generally considered to be acceptable</a:t>
          </a:r>
          <a:endParaRPr lang="en-GB"/>
        </a:p>
      </dgm:t>
    </dgm:pt>
    <dgm:pt modelId="{F97D8836-9DB2-4185-AE88-09727D454B44}" type="parTrans" cxnId="{9EF32C1F-4219-4F26-8961-D33655CA359B}">
      <dgm:prSet/>
      <dgm:spPr/>
      <dgm:t>
        <a:bodyPr/>
        <a:lstStyle/>
        <a:p>
          <a:endParaRPr lang="en-GB"/>
        </a:p>
      </dgm:t>
    </dgm:pt>
    <dgm:pt modelId="{0565A01F-9BA5-4DE0-A806-37B7BE0C8956}" type="sibTrans" cxnId="{9EF32C1F-4219-4F26-8961-D33655CA359B}">
      <dgm:prSet/>
      <dgm:spPr/>
      <dgm:t>
        <a:bodyPr/>
        <a:lstStyle/>
        <a:p>
          <a:endParaRPr lang="en-GB"/>
        </a:p>
      </dgm:t>
    </dgm:pt>
    <dgm:pt modelId="{4121701C-284E-4F1A-8ECD-6F0988072F56}">
      <dgm:prSet/>
      <dgm:spPr/>
      <dgm:t>
        <a:bodyPr/>
        <a:lstStyle/>
        <a:p>
          <a:pPr rtl="0"/>
          <a:r>
            <a:rPr lang="en-US"/>
            <a:t>.90 or &gt; = high reliability</a:t>
          </a:r>
          <a:endParaRPr lang="en-GB"/>
        </a:p>
      </dgm:t>
    </dgm:pt>
    <dgm:pt modelId="{8B447F3B-CB35-4C32-94ED-13C2CD78B7DD}" type="parTrans" cxnId="{F314DBA0-0165-4627-B9CD-2B6C47AD48B6}">
      <dgm:prSet/>
      <dgm:spPr/>
      <dgm:t>
        <a:bodyPr/>
        <a:lstStyle/>
        <a:p>
          <a:endParaRPr lang="en-GB"/>
        </a:p>
      </dgm:t>
    </dgm:pt>
    <dgm:pt modelId="{F83E145C-3A12-4867-83D3-A0579E90E8DD}" type="sibTrans" cxnId="{F314DBA0-0165-4627-B9CD-2B6C47AD48B6}">
      <dgm:prSet/>
      <dgm:spPr/>
      <dgm:t>
        <a:bodyPr/>
        <a:lstStyle/>
        <a:p>
          <a:endParaRPr lang="en-GB"/>
        </a:p>
      </dgm:t>
    </dgm:pt>
    <dgm:pt modelId="{FCCA43FF-AC41-4A42-87A9-BB5A9A453936}">
      <dgm:prSet/>
      <dgm:spPr/>
      <dgm:t>
        <a:bodyPr/>
        <a:lstStyle/>
        <a:p>
          <a:pPr rtl="0"/>
          <a:r>
            <a:rPr lang="en-US"/>
            <a:t>.80-.89  = good reliability</a:t>
          </a:r>
          <a:endParaRPr lang="en-GB"/>
        </a:p>
      </dgm:t>
    </dgm:pt>
    <dgm:pt modelId="{711C64AE-617E-40D1-A3F8-ADBAA3364F10}" type="parTrans" cxnId="{CA6C4B9A-3A64-4CE5-AF28-9E6384C3703A}">
      <dgm:prSet/>
      <dgm:spPr/>
      <dgm:t>
        <a:bodyPr/>
        <a:lstStyle/>
        <a:p>
          <a:endParaRPr lang="en-GB"/>
        </a:p>
      </dgm:t>
    </dgm:pt>
    <dgm:pt modelId="{58E03795-F53D-4B5B-A909-406599381C18}" type="sibTrans" cxnId="{CA6C4B9A-3A64-4CE5-AF28-9E6384C3703A}">
      <dgm:prSet/>
      <dgm:spPr/>
      <dgm:t>
        <a:bodyPr/>
        <a:lstStyle/>
        <a:p>
          <a:endParaRPr lang="en-GB"/>
        </a:p>
      </dgm:t>
    </dgm:pt>
    <dgm:pt modelId="{671E0120-6B94-4487-97DE-000E702F1FC7}">
      <dgm:prSet/>
      <dgm:spPr/>
      <dgm:t>
        <a:bodyPr/>
        <a:lstStyle/>
        <a:p>
          <a:pPr rtl="0"/>
          <a:r>
            <a:rPr lang="en-US" dirty="0"/>
            <a:t>.70-.79 = acceptable reliability</a:t>
          </a:r>
          <a:endParaRPr lang="en-GB" dirty="0"/>
        </a:p>
      </dgm:t>
    </dgm:pt>
    <dgm:pt modelId="{2564F57E-69B8-4C69-9425-31D6FAB07EBF}" type="parTrans" cxnId="{1FE39E56-1B13-4A12-9A9E-AB58DCE6B3B5}">
      <dgm:prSet/>
      <dgm:spPr/>
      <dgm:t>
        <a:bodyPr/>
        <a:lstStyle/>
        <a:p>
          <a:endParaRPr lang="en-GB"/>
        </a:p>
      </dgm:t>
    </dgm:pt>
    <dgm:pt modelId="{E24DFBF1-2F86-49EC-BA5F-BBC3F848D573}" type="sibTrans" cxnId="{1FE39E56-1B13-4A12-9A9E-AB58DCE6B3B5}">
      <dgm:prSet/>
      <dgm:spPr/>
      <dgm:t>
        <a:bodyPr/>
        <a:lstStyle/>
        <a:p>
          <a:endParaRPr lang="en-GB"/>
        </a:p>
      </dgm:t>
    </dgm:pt>
    <dgm:pt modelId="{38E02876-0544-4A5B-90E7-AE03BCD53C12}">
      <dgm:prSet/>
      <dgm:spPr/>
      <dgm:t>
        <a:bodyPr/>
        <a:lstStyle/>
        <a:p>
          <a:pPr rtl="0"/>
          <a:r>
            <a:rPr lang="en-US"/>
            <a:t>.65-.69 = marginal reliability</a:t>
          </a:r>
          <a:endParaRPr lang="en-GB"/>
        </a:p>
      </dgm:t>
    </dgm:pt>
    <dgm:pt modelId="{39D95A05-87F3-4ADE-9DB8-62655D9CAE62}" type="parTrans" cxnId="{EFA6743C-6668-4687-9C50-6BB6ACD99CA5}">
      <dgm:prSet/>
      <dgm:spPr/>
      <dgm:t>
        <a:bodyPr/>
        <a:lstStyle/>
        <a:p>
          <a:endParaRPr lang="en-GB"/>
        </a:p>
      </dgm:t>
    </dgm:pt>
    <dgm:pt modelId="{D815EDDB-3853-4B11-896C-00045EB2E22E}" type="sibTrans" cxnId="{EFA6743C-6668-4687-9C50-6BB6ACD99CA5}">
      <dgm:prSet/>
      <dgm:spPr/>
      <dgm:t>
        <a:bodyPr/>
        <a:lstStyle/>
        <a:p>
          <a:endParaRPr lang="en-GB"/>
        </a:p>
      </dgm:t>
    </dgm:pt>
    <dgm:pt modelId="{AA5E2AB3-B0E1-4AB5-8B6F-EB2BB31B743E}">
      <dgm:prSet/>
      <dgm:spPr/>
      <dgm:t>
        <a:bodyPr/>
        <a:lstStyle/>
        <a:p>
          <a:pPr rtl="0"/>
          <a:r>
            <a:rPr lang="en-US"/>
            <a:t>lower thresholds are sometimes used in the literature. </a:t>
          </a:r>
          <a:endParaRPr lang="en-GB"/>
        </a:p>
      </dgm:t>
    </dgm:pt>
    <dgm:pt modelId="{9A62D8FC-3196-453B-8EF8-20FCB855660B}" type="parTrans" cxnId="{D7AAC088-6446-4F0A-981E-92B923AE6312}">
      <dgm:prSet/>
      <dgm:spPr/>
      <dgm:t>
        <a:bodyPr/>
        <a:lstStyle/>
        <a:p>
          <a:endParaRPr lang="en-GB"/>
        </a:p>
      </dgm:t>
    </dgm:pt>
    <dgm:pt modelId="{D5452774-21E3-45F9-8841-83AB035C0042}" type="sibTrans" cxnId="{D7AAC088-6446-4F0A-981E-92B923AE6312}">
      <dgm:prSet/>
      <dgm:spPr/>
      <dgm:t>
        <a:bodyPr/>
        <a:lstStyle/>
        <a:p>
          <a:endParaRPr lang="en-GB"/>
        </a:p>
      </dgm:t>
    </dgm:pt>
    <dgm:pt modelId="{F2938D20-38F4-4310-8B46-7E5BB22218BD}" type="pres">
      <dgm:prSet presAssocID="{81D42260-A765-4EB7-A419-AAD046123F19}" presName="hierChild1" presStyleCnt="0">
        <dgm:presLayoutVars>
          <dgm:orgChart val="1"/>
          <dgm:chPref val="1"/>
          <dgm:dir/>
          <dgm:animOne val="branch"/>
          <dgm:animLvl val="lvl"/>
          <dgm:resizeHandles/>
        </dgm:presLayoutVars>
      </dgm:prSet>
      <dgm:spPr/>
    </dgm:pt>
    <dgm:pt modelId="{B9DBCA63-454A-4287-AB3D-41CCE29A1D23}" type="pres">
      <dgm:prSet presAssocID="{3EBAA057-94CF-4D22-A434-4D253952CC38}" presName="hierRoot1" presStyleCnt="0">
        <dgm:presLayoutVars>
          <dgm:hierBranch val="init"/>
        </dgm:presLayoutVars>
      </dgm:prSet>
      <dgm:spPr/>
    </dgm:pt>
    <dgm:pt modelId="{79C0AAD0-F9D9-4E1E-A784-8E0E3986D796}" type="pres">
      <dgm:prSet presAssocID="{3EBAA057-94CF-4D22-A434-4D253952CC38}" presName="rootComposite1" presStyleCnt="0"/>
      <dgm:spPr/>
    </dgm:pt>
    <dgm:pt modelId="{135A3596-40F1-4347-B63A-C964A5CAE873}" type="pres">
      <dgm:prSet presAssocID="{3EBAA057-94CF-4D22-A434-4D253952CC38}" presName="rootText1" presStyleLbl="node0" presStyleIdx="0" presStyleCnt="3">
        <dgm:presLayoutVars>
          <dgm:chPref val="3"/>
        </dgm:presLayoutVars>
      </dgm:prSet>
      <dgm:spPr/>
    </dgm:pt>
    <dgm:pt modelId="{95FC1B73-2AAD-4528-A1AB-E33692361D98}" type="pres">
      <dgm:prSet presAssocID="{3EBAA057-94CF-4D22-A434-4D253952CC38}" presName="rootConnector1" presStyleLbl="node1" presStyleIdx="0" presStyleCnt="0"/>
      <dgm:spPr/>
    </dgm:pt>
    <dgm:pt modelId="{90CEFD88-1812-4BE8-9ED2-169D624F3B95}" type="pres">
      <dgm:prSet presAssocID="{3EBAA057-94CF-4D22-A434-4D253952CC38}" presName="hierChild2" presStyleCnt="0"/>
      <dgm:spPr/>
    </dgm:pt>
    <dgm:pt modelId="{923B5F0E-5257-482C-A065-001490CB7E88}" type="pres">
      <dgm:prSet presAssocID="{3EBAA057-94CF-4D22-A434-4D253952CC38}" presName="hierChild3" presStyleCnt="0"/>
      <dgm:spPr/>
    </dgm:pt>
    <dgm:pt modelId="{81503B26-9C96-4D8A-AE92-40FD9A1EE834}" type="pres">
      <dgm:prSet presAssocID="{5A6BB705-938D-4E02-84F2-C8F310C3C617}" presName="hierRoot1" presStyleCnt="0">
        <dgm:presLayoutVars>
          <dgm:hierBranch val="init"/>
        </dgm:presLayoutVars>
      </dgm:prSet>
      <dgm:spPr/>
    </dgm:pt>
    <dgm:pt modelId="{E24811F0-B09E-4D36-A7B2-222B4377D9B2}" type="pres">
      <dgm:prSet presAssocID="{5A6BB705-938D-4E02-84F2-C8F310C3C617}" presName="rootComposite1" presStyleCnt="0"/>
      <dgm:spPr/>
    </dgm:pt>
    <dgm:pt modelId="{0BCDCA57-E29C-4270-A239-940661164B3E}" type="pres">
      <dgm:prSet presAssocID="{5A6BB705-938D-4E02-84F2-C8F310C3C617}" presName="rootText1" presStyleLbl="node0" presStyleIdx="1" presStyleCnt="3">
        <dgm:presLayoutVars>
          <dgm:chPref val="3"/>
        </dgm:presLayoutVars>
      </dgm:prSet>
      <dgm:spPr/>
    </dgm:pt>
    <dgm:pt modelId="{8D247DF5-CC64-4BEF-A1AB-5387DEC42EE7}" type="pres">
      <dgm:prSet presAssocID="{5A6BB705-938D-4E02-84F2-C8F310C3C617}" presName="rootConnector1" presStyleLbl="node1" presStyleIdx="0" presStyleCnt="0"/>
      <dgm:spPr/>
    </dgm:pt>
    <dgm:pt modelId="{02CD753E-5409-4CAA-8191-217A5D40DC94}" type="pres">
      <dgm:prSet presAssocID="{5A6BB705-938D-4E02-84F2-C8F310C3C617}" presName="hierChild2" presStyleCnt="0"/>
      <dgm:spPr/>
    </dgm:pt>
    <dgm:pt modelId="{2E995D04-5426-4E82-8E3D-5BF1D8D5D55E}" type="pres">
      <dgm:prSet presAssocID="{8B447F3B-CB35-4C32-94ED-13C2CD78B7DD}" presName="Name64" presStyleLbl="parChTrans1D2" presStyleIdx="0" presStyleCnt="4"/>
      <dgm:spPr/>
    </dgm:pt>
    <dgm:pt modelId="{A5BA04AC-CDAF-4EED-902E-ACDF739D5F00}" type="pres">
      <dgm:prSet presAssocID="{4121701C-284E-4F1A-8ECD-6F0988072F56}" presName="hierRoot2" presStyleCnt="0">
        <dgm:presLayoutVars>
          <dgm:hierBranch val="init"/>
        </dgm:presLayoutVars>
      </dgm:prSet>
      <dgm:spPr/>
    </dgm:pt>
    <dgm:pt modelId="{CA5F55C3-8848-4101-B9A9-B64BD9BF3450}" type="pres">
      <dgm:prSet presAssocID="{4121701C-284E-4F1A-8ECD-6F0988072F56}" presName="rootComposite" presStyleCnt="0"/>
      <dgm:spPr/>
    </dgm:pt>
    <dgm:pt modelId="{5303CD4F-BFF7-4A5C-8482-E9703B602964}" type="pres">
      <dgm:prSet presAssocID="{4121701C-284E-4F1A-8ECD-6F0988072F56}" presName="rootText" presStyleLbl="node2" presStyleIdx="0" presStyleCnt="4">
        <dgm:presLayoutVars>
          <dgm:chPref val="3"/>
        </dgm:presLayoutVars>
      </dgm:prSet>
      <dgm:spPr/>
    </dgm:pt>
    <dgm:pt modelId="{038346D6-BAE7-47E6-B663-E04C03320FF4}" type="pres">
      <dgm:prSet presAssocID="{4121701C-284E-4F1A-8ECD-6F0988072F56}" presName="rootConnector" presStyleLbl="node2" presStyleIdx="0" presStyleCnt="4"/>
      <dgm:spPr/>
    </dgm:pt>
    <dgm:pt modelId="{86468DA9-2BD9-4E13-8B31-79D336C54956}" type="pres">
      <dgm:prSet presAssocID="{4121701C-284E-4F1A-8ECD-6F0988072F56}" presName="hierChild4" presStyleCnt="0"/>
      <dgm:spPr/>
    </dgm:pt>
    <dgm:pt modelId="{CAE5EF2A-E721-4681-8BC6-ADF85084F64F}" type="pres">
      <dgm:prSet presAssocID="{4121701C-284E-4F1A-8ECD-6F0988072F56}" presName="hierChild5" presStyleCnt="0"/>
      <dgm:spPr/>
    </dgm:pt>
    <dgm:pt modelId="{FA3AC421-9640-41A6-861A-8BB6C2F24F1E}" type="pres">
      <dgm:prSet presAssocID="{711C64AE-617E-40D1-A3F8-ADBAA3364F10}" presName="Name64" presStyleLbl="parChTrans1D2" presStyleIdx="1" presStyleCnt="4"/>
      <dgm:spPr/>
    </dgm:pt>
    <dgm:pt modelId="{B1023D4A-F7E5-4667-A359-45480D01581E}" type="pres">
      <dgm:prSet presAssocID="{FCCA43FF-AC41-4A42-87A9-BB5A9A453936}" presName="hierRoot2" presStyleCnt="0">
        <dgm:presLayoutVars>
          <dgm:hierBranch val="init"/>
        </dgm:presLayoutVars>
      </dgm:prSet>
      <dgm:spPr/>
    </dgm:pt>
    <dgm:pt modelId="{9CCA84C4-3E8B-424C-A96C-4FD88B23E09D}" type="pres">
      <dgm:prSet presAssocID="{FCCA43FF-AC41-4A42-87A9-BB5A9A453936}" presName="rootComposite" presStyleCnt="0"/>
      <dgm:spPr/>
    </dgm:pt>
    <dgm:pt modelId="{E9D68CED-7FC6-4290-B273-3508F912C6D0}" type="pres">
      <dgm:prSet presAssocID="{FCCA43FF-AC41-4A42-87A9-BB5A9A453936}" presName="rootText" presStyleLbl="node2" presStyleIdx="1" presStyleCnt="4">
        <dgm:presLayoutVars>
          <dgm:chPref val="3"/>
        </dgm:presLayoutVars>
      </dgm:prSet>
      <dgm:spPr/>
    </dgm:pt>
    <dgm:pt modelId="{C64A1E46-9BB5-4091-A3CD-0A7897C316E5}" type="pres">
      <dgm:prSet presAssocID="{FCCA43FF-AC41-4A42-87A9-BB5A9A453936}" presName="rootConnector" presStyleLbl="node2" presStyleIdx="1" presStyleCnt="4"/>
      <dgm:spPr/>
    </dgm:pt>
    <dgm:pt modelId="{D8ED0B34-D7CD-456D-91AF-F565A72A9747}" type="pres">
      <dgm:prSet presAssocID="{FCCA43FF-AC41-4A42-87A9-BB5A9A453936}" presName="hierChild4" presStyleCnt="0"/>
      <dgm:spPr/>
    </dgm:pt>
    <dgm:pt modelId="{EDBC65C6-432E-40C2-891B-3ED9B63E44B3}" type="pres">
      <dgm:prSet presAssocID="{FCCA43FF-AC41-4A42-87A9-BB5A9A453936}" presName="hierChild5" presStyleCnt="0"/>
      <dgm:spPr/>
    </dgm:pt>
    <dgm:pt modelId="{D130F624-C0F2-451F-A41F-4D04B5BCF13B}" type="pres">
      <dgm:prSet presAssocID="{2564F57E-69B8-4C69-9425-31D6FAB07EBF}" presName="Name64" presStyleLbl="parChTrans1D2" presStyleIdx="2" presStyleCnt="4"/>
      <dgm:spPr/>
    </dgm:pt>
    <dgm:pt modelId="{74F68C0B-00EA-448F-9BCC-B4BD1A12BF1B}" type="pres">
      <dgm:prSet presAssocID="{671E0120-6B94-4487-97DE-000E702F1FC7}" presName="hierRoot2" presStyleCnt="0">
        <dgm:presLayoutVars>
          <dgm:hierBranch val="init"/>
        </dgm:presLayoutVars>
      </dgm:prSet>
      <dgm:spPr/>
    </dgm:pt>
    <dgm:pt modelId="{277B0888-D214-482F-9384-871095695B89}" type="pres">
      <dgm:prSet presAssocID="{671E0120-6B94-4487-97DE-000E702F1FC7}" presName="rootComposite" presStyleCnt="0"/>
      <dgm:spPr/>
    </dgm:pt>
    <dgm:pt modelId="{53B71050-9B6C-440B-9E69-E9CD2664FED3}" type="pres">
      <dgm:prSet presAssocID="{671E0120-6B94-4487-97DE-000E702F1FC7}" presName="rootText" presStyleLbl="node2" presStyleIdx="2" presStyleCnt="4">
        <dgm:presLayoutVars>
          <dgm:chPref val="3"/>
        </dgm:presLayoutVars>
      </dgm:prSet>
      <dgm:spPr/>
    </dgm:pt>
    <dgm:pt modelId="{4D87E22D-3FE0-4BFB-9788-6BE2E99F7E42}" type="pres">
      <dgm:prSet presAssocID="{671E0120-6B94-4487-97DE-000E702F1FC7}" presName="rootConnector" presStyleLbl="node2" presStyleIdx="2" presStyleCnt="4"/>
      <dgm:spPr/>
    </dgm:pt>
    <dgm:pt modelId="{0722854D-DB58-4EF6-A188-766196A562D9}" type="pres">
      <dgm:prSet presAssocID="{671E0120-6B94-4487-97DE-000E702F1FC7}" presName="hierChild4" presStyleCnt="0"/>
      <dgm:spPr/>
    </dgm:pt>
    <dgm:pt modelId="{1FCF7B50-E8B9-455D-A5CF-2397B8642959}" type="pres">
      <dgm:prSet presAssocID="{671E0120-6B94-4487-97DE-000E702F1FC7}" presName="hierChild5" presStyleCnt="0"/>
      <dgm:spPr/>
    </dgm:pt>
    <dgm:pt modelId="{D41FAFAE-177C-47C0-9AC0-297CDF067AF8}" type="pres">
      <dgm:prSet presAssocID="{39D95A05-87F3-4ADE-9DB8-62655D9CAE62}" presName="Name64" presStyleLbl="parChTrans1D2" presStyleIdx="3" presStyleCnt="4"/>
      <dgm:spPr/>
    </dgm:pt>
    <dgm:pt modelId="{D7B33869-7704-478A-8D4E-D6AAD8C78F78}" type="pres">
      <dgm:prSet presAssocID="{38E02876-0544-4A5B-90E7-AE03BCD53C12}" presName="hierRoot2" presStyleCnt="0">
        <dgm:presLayoutVars>
          <dgm:hierBranch val="init"/>
        </dgm:presLayoutVars>
      </dgm:prSet>
      <dgm:spPr/>
    </dgm:pt>
    <dgm:pt modelId="{37CDEBD0-1C59-455C-A8DF-08B121DA3B47}" type="pres">
      <dgm:prSet presAssocID="{38E02876-0544-4A5B-90E7-AE03BCD53C12}" presName="rootComposite" presStyleCnt="0"/>
      <dgm:spPr/>
    </dgm:pt>
    <dgm:pt modelId="{5EE0A6D4-CB6D-44DA-B8DB-1ECE1AA0995D}" type="pres">
      <dgm:prSet presAssocID="{38E02876-0544-4A5B-90E7-AE03BCD53C12}" presName="rootText" presStyleLbl="node2" presStyleIdx="3" presStyleCnt="4">
        <dgm:presLayoutVars>
          <dgm:chPref val="3"/>
        </dgm:presLayoutVars>
      </dgm:prSet>
      <dgm:spPr/>
    </dgm:pt>
    <dgm:pt modelId="{6B9FDA01-301B-4892-81BF-CF0CE1B0916E}" type="pres">
      <dgm:prSet presAssocID="{38E02876-0544-4A5B-90E7-AE03BCD53C12}" presName="rootConnector" presStyleLbl="node2" presStyleIdx="3" presStyleCnt="4"/>
      <dgm:spPr/>
    </dgm:pt>
    <dgm:pt modelId="{2A900E40-3E21-4F85-84D6-C607504EF87D}" type="pres">
      <dgm:prSet presAssocID="{38E02876-0544-4A5B-90E7-AE03BCD53C12}" presName="hierChild4" presStyleCnt="0"/>
      <dgm:spPr/>
    </dgm:pt>
    <dgm:pt modelId="{458EC788-CC34-41CC-B381-356915B3135B}" type="pres">
      <dgm:prSet presAssocID="{38E02876-0544-4A5B-90E7-AE03BCD53C12}" presName="hierChild5" presStyleCnt="0"/>
      <dgm:spPr/>
    </dgm:pt>
    <dgm:pt modelId="{9A464CBF-116F-43F2-981E-8AAB5E238813}" type="pres">
      <dgm:prSet presAssocID="{5A6BB705-938D-4E02-84F2-C8F310C3C617}" presName="hierChild3" presStyleCnt="0"/>
      <dgm:spPr/>
    </dgm:pt>
    <dgm:pt modelId="{581D533C-E218-4F60-95FA-55DB5A590CDE}" type="pres">
      <dgm:prSet presAssocID="{AA5E2AB3-B0E1-4AB5-8B6F-EB2BB31B743E}" presName="hierRoot1" presStyleCnt="0">
        <dgm:presLayoutVars>
          <dgm:hierBranch val="init"/>
        </dgm:presLayoutVars>
      </dgm:prSet>
      <dgm:spPr/>
    </dgm:pt>
    <dgm:pt modelId="{DDAF6996-DC52-476A-AAC3-C03FF68E6CC3}" type="pres">
      <dgm:prSet presAssocID="{AA5E2AB3-B0E1-4AB5-8B6F-EB2BB31B743E}" presName="rootComposite1" presStyleCnt="0"/>
      <dgm:spPr/>
    </dgm:pt>
    <dgm:pt modelId="{45132E88-CB71-4837-B682-F0E7CC8636EE}" type="pres">
      <dgm:prSet presAssocID="{AA5E2AB3-B0E1-4AB5-8B6F-EB2BB31B743E}" presName="rootText1" presStyleLbl="node0" presStyleIdx="2" presStyleCnt="3">
        <dgm:presLayoutVars>
          <dgm:chPref val="3"/>
        </dgm:presLayoutVars>
      </dgm:prSet>
      <dgm:spPr/>
    </dgm:pt>
    <dgm:pt modelId="{F8AE9BF9-61D4-4DFA-8108-589F63B630E5}" type="pres">
      <dgm:prSet presAssocID="{AA5E2AB3-B0E1-4AB5-8B6F-EB2BB31B743E}" presName="rootConnector1" presStyleLbl="node1" presStyleIdx="0" presStyleCnt="0"/>
      <dgm:spPr/>
    </dgm:pt>
    <dgm:pt modelId="{CEC65E21-EE09-4C6F-9523-2D3691747445}" type="pres">
      <dgm:prSet presAssocID="{AA5E2AB3-B0E1-4AB5-8B6F-EB2BB31B743E}" presName="hierChild2" presStyleCnt="0"/>
      <dgm:spPr/>
    </dgm:pt>
    <dgm:pt modelId="{989D55D8-BC32-4407-ADF4-7F4231746469}" type="pres">
      <dgm:prSet presAssocID="{AA5E2AB3-B0E1-4AB5-8B6F-EB2BB31B743E}" presName="hierChild3" presStyleCnt="0"/>
      <dgm:spPr/>
    </dgm:pt>
  </dgm:ptLst>
  <dgm:cxnLst>
    <dgm:cxn modelId="{5FDCB619-4CC0-4059-BE47-7848BA74C8AF}" srcId="{81D42260-A765-4EB7-A419-AAD046123F19}" destId="{3EBAA057-94CF-4D22-A434-4D253952CC38}" srcOrd="0" destOrd="0" parTransId="{AADF14AF-AC80-4428-AC1B-958E087D4032}" sibTransId="{EDB37DC9-F821-4762-8FF7-8B9DD41DEBC0}"/>
    <dgm:cxn modelId="{9EF32C1F-4219-4F26-8961-D33655CA359B}" srcId="{81D42260-A765-4EB7-A419-AAD046123F19}" destId="{5A6BB705-938D-4E02-84F2-C8F310C3C617}" srcOrd="1" destOrd="0" parTransId="{F97D8836-9DB2-4185-AE88-09727D454B44}" sibTransId="{0565A01F-9BA5-4DE0-A806-37B7BE0C8956}"/>
    <dgm:cxn modelId="{33271B25-22DF-435F-A09E-44FE4E429EE7}" type="presOf" srcId="{2564F57E-69B8-4C69-9425-31D6FAB07EBF}" destId="{D130F624-C0F2-451F-A41F-4D04B5BCF13B}" srcOrd="0" destOrd="0" presId="urn:microsoft.com/office/officeart/2009/3/layout/HorizontalOrganizationChart"/>
    <dgm:cxn modelId="{45DC5338-374E-41E2-B088-BBE9B96831AF}" type="presOf" srcId="{FCCA43FF-AC41-4A42-87A9-BB5A9A453936}" destId="{C64A1E46-9BB5-4091-A3CD-0A7897C316E5}" srcOrd="1" destOrd="0" presId="urn:microsoft.com/office/officeart/2009/3/layout/HorizontalOrganizationChart"/>
    <dgm:cxn modelId="{9122F839-EA08-4CDE-818B-2DA12597D902}" type="presOf" srcId="{5A6BB705-938D-4E02-84F2-C8F310C3C617}" destId="{8D247DF5-CC64-4BEF-A1AB-5387DEC42EE7}" srcOrd="1" destOrd="0" presId="urn:microsoft.com/office/officeart/2009/3/layout/HorizontalOrganizationChart"/>
    <dgm:cxn modelId="{EFA6743C-6668-4687-9C50-6BB6ACD99CA5}" srcId="{5A6BB705-938D-4E02-84F2-C8F310C3C617}" destId="{38E02876-0544-4A5B-90E7-AE03BCD53C12}" srcOrd="3" destOrd="0" parTransId="{39D95A05-87F3-4ADE-9DB8-62655D9CAE62}" sibTransId="{D815EDDB-3853-4B11-896C-00045EB2E22E}"/>
    <dgm:cxn modelId="{3CEFEF60-5B71-4D9D-A481-AD48C788340F}" type="presOf" srcId="{3EBAA057-94CF-4D22-A434-4D253952CC38}" destId="{95FC1B73-2AAD-4528-A1AB-E33692361D98}" srcOrd="1" destOrd="0" presId="urn:microsoft.com/office/officeart/2009/3/layout/HorizontalOrganizationChart"/>
    <dgm:cxn modelId="{E13DC342-0B17-424E-B825-14E4190264F1}" type="presOf" srcId="{8B447F3B-CB35-4C32-94ED-13C2CD78B7DD}" destId="{2E995D04-5426-4E82-8E3D-5BF1D8D5D55E}" srcOrd="0" destOrd="0" presId="urn:microsoft.com/office/officeart/2009/3/layout/HorizontalOrganizationChart"/>
    <dgm:cxn modelId="{1FE39E56-1B13-4A12-9A9E-AB58DCE6B3B5}" srcId="{5A6BB705-938D-4E02-84F2-C8F310C3C617}" destId="{671E0120-6B94-4487-97DE-000E702F1FC7}" srcOrd="2" destOrd="0" parTransId="{2564F57E-69B8-4C69-9425-31D6FAB07EBF}" sibTransId="{E24DFBF1-2F86-49EC-BA5F-BBC3F848D573}"/>
    <dgm:cxn modelId="{C6A31C7D-EBD5-4E87-B263-6F1C299DBBBB}" type="presOf" srcId="{711C64AE-617E-40D1-A3F8-ADBAA3364F10}" destId="{FA3AC421-9640-41A6-861A-8BB6C2F24F1E}" srcOrd="0" destOrd="0" presId="urn:microsoft.com/office/officeart/2009/3/layout/HorizontalOrganizationChart"/>
    <dgm:cxn modelId="{49AEE485-8462-44B7-BDF2-28E22D8B30F4}" type="presOf" srcId="{3EBAA057-94CF-4D22-A434-4D253952CC38}" destId="{135A3596-40F1-4347-B63A-C964A5CAE873}" srcOrd="0" destOrd="0" presId="urn:microsoft.com/office/officeart/2009/3/layout/HorizontalOrganizationChart"/>
    <dgm:cxn modelId="{D7AAC088-6446-4F0A-981E-92B923AE6312}" srcId="{81D42260-A765-4EB7-A419-AAD046123F19}" destId="{AA5E2AB3-B0E1-4AB5-8B6F-EB2BB31B743E}" srcOrd="2" destOrd="0" parTransId="{9A62D8FC-3196-453B-8EF8-20FCB855660B}" sibTransId="{D5452774-21E3-45F9-8841-83AB035C0042}"/>
    <dgm:cxn modelId="{AD3B248C-3330-4292-A77F-644CC1AC917B}" type="presOf" srcId="{5A6BB705-938D-4E02-84F2-C8F310C3C617}" destId="{0BCDCA57-E29C-4270-A239-940661164B3E}" srcOrd="0" destOrd="0" presId="urn:microsoft.com/office/officeart/2009/3/layout/HorizontalOrganizationChart"/>
    <dgm:cxn modelId="{81359B94-50B7-48D1-BE68-EC1946BC3D83}" type="presOf" srcId="{FCCA43FF-AC41-4A42-87A9-BB5A9A453936}" destId="{E9D68CED-7FC6-4290-B273-3508F912C6D0}" srcOrd="0" destOrd="0" presId="urn:microsoft.com/office/officeart/2009/3/layout/HorizontalOrganizationChart"/>
    <dgm:cxn modelId="{374AC495-DD63-450E-B3D4-D1043EF8EA4B}" type="presOf" srcId="{4121701C-284E-4F1A-8ECD-6F0988072F56}" destId="{5303CD4F-BFF7-4A5C-8482-E9703B602964}" srcOrd="0" destOrd="0" presId="urn:microsoft.com/office/officeart/2009/3/layout/HorizontalOrganizationChart"/>
    <dgm:cxn modelId="{CA6C4B9A-3A64-4CE5-AF28-9E6384C3703A}" srcId="{5A6BB705-938D-4E02-84F2-C8F310C3C617}" destId="{FCCA43FF-AC41-4A42-87A9-BB5A9A453936}" srcOrd="1" destOrd="0" parTransId="{711C64AE-617E-40D1-A3F8-ADBAA3364F10}" sibTransId="{58E03795-F53D-4B5B-A909-406599381C18}"/>
    <dgm:cxn modelId="{88F9CD9E-5537-4E59-A55B-A8AB5CC7A0B9}" type="presOf" srcId="{671E0120-6B94-4487-97DE-000E702F1FC7}" destId="{4D87E22D-3FE0-4BFB-9788-6BE2E99F7E42}" srcOrd="1" destOrd="0" presId="urn:microsoft.com/office/officeart/2009/3/layout/HorizontalOrganizationChart"/>
    <dgm:cxn modelId="{DD1B279F-C2D4-40C1-B4B3-5A50A5B268C8}" type="presOf" srcId="{81D42260-A765-4EB7-A419-AAD046123F19}" destId="{F2938D20-38F4-4310-8B46-7E5BB22218BD}" srcOrd="0" destOrd="0" presId="urn:microsoft.com/office/officeart/2009/3/layout/HorizontalOrganizationChart"/>
    <dgm:cxn modelId="{F314DBA0-0165-4627-B9CD-2B6C47AD48B6}" srcId="{5A6BB705-938D-4E02-84F2-C8F310C3C617}" destId="{4121701C-284E-4F1A-8ECD-6F0988072F56}" srcOrd="0" destOrd="0" parTransId="{8B447F3B-CB35-4C32-94ED-13C2CD78B7DD}" sibTransId="{F83E145C-3A12-4867-83D3-A0579E90E8DD}"/>
    <dgm:cxn modelId="{DC0793A5-46B7-4220-8FAC-B45108DA81C0}" type="presOf" srcId="{38E02876-0544-4A5B-90E7-AE03BCD53C12}" destId="{5EE0A6D4-CB6D-44DA-B8DB-1ECE1AA0995D}" srcOrd="0" destOrd="0" presId="urn:microsoft.com/office/officeart/2009/3/layout/HorizontalOrganizationChart"/>
    <dgm:cxn modelId="{2D88CBA9-6C09-4842-8DDA-945BE4524DFB}" type="presOf" srcId="{4121701C-284E-4F1A-8ECD-6F0988072F56}" destId="{038346D6-BAE7-47E6-B663-E04C03320FF4}" srcOrd="1" destOrd="0" presId="urn:microsoft.com/office/officeart/2009/3/layout/HorizontalOrganizationChart"/>
    <dgm:cxn modelId="{D53EEAAB-A9AF-4924-8CD6-4CED253408D9}" type="presOf" srcId="{671E0120-6B94-4487-97DE-000E702F1FC7}" destId="{53B71050-9B6C-440B-9E69-E9CD2664FED3}" srcOrd="0" destOrd="0" presId="urn:microsoft.com/office/officeart/2009/3/layout/HorizontalOrganizationChart"/>
    <dgm:cxn modelId="{663EDAB9-993F-4C44-AB3D-7935FF30F2FD}" type="presOf" srcId="{AA5E2AB3-B0E1-4AB5-8B6F-EB2BB31B743E}" destId="{F8AE9BF9-61D4-4DFA-8108-589F63B630E5}" srcOrd="1" destOrd="0" presId="urn:microsoft.com/office/officeart/2009/3/layout/HorizontalOrganizationChart"/>
    <dgm:cxn modelId="{E54D18D7-487D-45C1-BBAF-0E9F2FEEAAC4}" type="presOf" srcId="{38E02876-0544-4A5B-90E7-AE03BCD53C12}" destId="{6B9FDA01-301B-4892-81BF-CF0CE1B0916E}" srcOrd="1" destOrd="0" presId="urn:microsoft.com/office/officeart/2009/3/layout/HorizontalOrganizationChart"/>
    <dgm:cxn modelId="{71D57BD8-CAD3-4DE8-810C-03B88E6E5438}" type="presOf" srcId="{39D95A05-87F3-4ADE-9DB8-62655D9CAE62}" destId="{D41FAFAE-177C-47C0-9AC0-297CDF067AF8}" srcOrd="0" destOrd="0" presId="urn:microsoft.com/office/officeart/2009/3/layout/HorizontalOrganizationChart"/>
    <dgm:cxn modelId="{0EB58CED-FCFC-4228-ACBF-B649592981C5}" type="presOf" srcId="{AA5E2AB3-B0E1-4AB5-8B6F-EB2BB31B743E}" destId="{45132E88-CB71-4837-B682-F0E7CC8636EE}" srcOrd="0" destOrd="0" presId="urn:microsoft.com/office/officeart/2009/3/layout/HorizontalOrganizationChart"/>
    <dgm:cxn modelId="{92D1781A-50DD-439F-A0A2-6845D5B1B45C}" type="presParOf" srcId="{F2938D20-38F4-4310-8B46-7E5BB22218BD}" destId="{B9DBCA63-454A-4287-AB3D-41CCE29A1D23}" srcOrd="0" destOrd="0" presId="urn:microsoft.com/office/officeart/2009/3/layout/HorizontalOrganizationChart"/>
    <dgm:cxn modelId="{AADA7E9D-8D7E-4F0F-AF40-283E6C393735}" type="presParOf" srcId="{B9DBCA63-454A-4287-AB3D-41CCE29A1D23}" destId="{79C0AAD0-F9D9-4E1E-A784-8E0E3986D796}" srcOrd="0" destOrd="0" presId="urn:microsoft.com/office/officeart/2009/3/layout/HorizontalOrganizationChart"/>
    <dgm:cxn modelId="{B6FF5DA5-D69E-4E12-ACD2-A180F7B5D174}" type="presParOf" srcId="{79C0AAD0-F9D9-4E1E-A784-8E0E3986D796}" destId="{135A3596-40F1-4347-B63A-C964A5CAE873}" srcOrd="0" destOrd="0" presId="urn:microsoft.com/office/officeart/2009/3/layout/HorizontalOrganizationChart"/>
    <dgm:cxn modelId="{3B22AC4A-CF1F-41C8-8661-F8395D17DAD5}" type="presParOf" srcId="{79C0AAD0-F9D9-4E1E-A784-8E0E3986D796}" destId="{95FC1B73-2AAD-4528-A1AB-E33692361D98}" srcOrd="1" destOrd="0" presId="urn:microsoft.com/office/officeart/2009/3/layout/HorizontalOrganizationChart"/>
    <dgm:cxn modelId="{0F070F74-DF99-4FED-A5CF-F584A0A77974}" type="presParOf" srcId="{B9DBCA63-454A-4287-AB3D-41CCE29A1D23}" destId="{90CEFD88-1812-4BE8-9ED2-169D624F3B95}" srcOrd="1" destOrd="0" presId="urn:microsoft.com/office/officeart/2009/3/layout/HorizontalOrganizationChart"/>
    <dgm:cxn modelId="{C9BFB944-95E4-4C81-8E7B-552CD3F0C6A9}" type="presParOf" srcId="{B9DBCA63-454A-4287-AB3D-41CCE29A1D23}" destId="{923B5F0E-5257-482C-A065-001490CB7E88}" srcOrd="2" destOrd="0" presId="urn:microsoft.com/office/officeart/2009/3/layout/HorizontalOrganizationChart"/>
    <dgm:cxn modelId="{08D47977-4F8F-42AF-B2D6-D1C7617CA0E6}" type="presParOf" srcId="{F2938D20-38F4-4310-8B46-7E5BB22218BD}" destId="{81503B26-9C96-4D8A-AE92-40FD9A1EE834}" srcOrd="1" destOrd="0" presId="urn:microsoft.com/office/officeart/2009/3/layout/HorizontalOrganizationChart"/>
    <dgm:cxn modelId="{7F1A483C-C76D-434E-A7C5-2766D667BE3E}" type="presParOf" srcId="{81503B26-9C96-4D8A-AE92-40FD9A1EE834}" destId="{E24811F0-B09E-4D36-A7B2-222B4377D9B2}" srcOrd="0" destOrd="0" presId="urn:microsoft.com/office/officeart/2009/3/layout/HorizontalOrganizationChart"/>
    <dgm:cxn modelId="{1B43B580-1048-464E-B59E-194E4D7D2CE5}" type="presParOf" srcId="{E24811F0-B09E-4D36-A7B2-222B4377D9B2}" destId="{0BCDCA57-E29C-4270-A239-940661164B3E}" srcOrd="0" destOrd="0" presId="urn:microsoft.com/office/officeart/2009/3/layout/HorizontalOrganizationChart"/>
    <dgm:cxn modelId="{26654438-5B60-430F-A734-4E2AB266C79D}" type="presParOf" srcId="{E24811F0-B09E-4D36-A7B2-222B4377D9B2}" destId="{8D247DF5-CC64-4BEF-A1AB-5387DEC42EE7}" srcOrd="1" destOrd="0" presId="urn:microsoft.com/office/officeart/2009/3/layout/HorizontalOrganizationChart"/>
    <dgm:cxn modelId="{54376496-8FFC-44CE-9054-61814917223B}" type="presParOf" srcId="{81503B26-9C96-4D8A-AE92-40FD9A1EE834}" destId="{02CD753E-5409-4CAA-8191-217A5D40DC94}" srcOrd="1" destOrd="0" presId="urn:microsoft.com/office/officeart/2009/3/layout/HorizontalOrganizationChart"/>
    <dgm:cxn modelId="{FD4F0293-26F8-4945-8DA7-178A0DED1703}" type="presParOf" srcId="{02CD753E-5409-4CAA-8191-217A5D40DC94}" destId="{2E995D04-5426-4E82-8E3D-5BF1D8D5D55E}" srcOrd="0" destOrd="0" presId="urn:microsoft.com/office/officeart/2009/3/layout/HorizontalOrganizationChart"/>
    <dgm:cxn modelId="{EF585A74-920F-40EF-ACA2-589FCB10A308}" type="presParOf" srcId="{02CD753E-5409-4CAA-8191-217A5D40DC94}" destId="{A5BA04AC-CDAF-4EED-902E-ACDF739D5F00}" srcOrd="1" destOrd="0" presId="urn:microsoft.com/office/officeart/2009/3/layout/HorizontalOrganizationChart"/>
    <dgm:cxn modelId="{D4FD81C6-999D-4768-B9DB-8F85A434920A}" type="presParOf" srcId="{A5BA04AC-CDAF-4EED-902E-ACDF739D5F00}" destId="{CA5F55C3-8848-4101-B9A9-B64BD9BF3450}" srcOrd="0" destOrd="0" presId="urn:microsoft.com/office/officeart/2009/3/layout/HorizontalOrganizationChart"/>
    <dgm:cxn modelId="{C1231866-EF22-4759-9812-66EDEE38BFD3}" type="presParOf" srcId="{CA5F55C3-8848-4101-B9A9-B64BD9BF3450}" destId="{5303CD4F-BFF7-4A5C-8482-E9703B602964}" srcOrd="0" destOrd="0" presId="urn:microsoft.com/office/officeart/2009/3/layout/HorizontalOrganizationChart"/>
    <dgm:cxn modelId="{4807343D-D8E5-43AC-B266-77AF76BF1ACE}" type="presParOf" srcId="{CA5F55C3-8848-4101-B9A9-B64BD9BF3450}" destId="{038346D6-BAE7-47E6-B663-E04C03320FF4}" srcOrd="1" destOrd="0" presId="urn:microsoft.com/office/officeart/2009/3/layout/HorizontalOrganizationChart"/>
    <dgm:cxn modelId="{E40E1FDE-F9C1-40AE-808B-CFD9E4345A57}" type="presParOf" srcId="{A5BA04AC-CDAF-4EED-902E-ACDF739D5F00}" destId="{86468DA9-2BD9-4E13-8B31-79D336C54956}" srcOrd="1" destOrd="0" presId="urn:microsoft.com/office/officeart/2009/3/layout/HorizontalOrganizationChart"/>
    <dgm:cxn modelId="{29871C36-517E-4554-A667-9D08D19F1CBD}" type="presParOf" srcId="{A5BA04AC-CDAF-4EED-902E-ACDF739D5F00}" destId="{CAE5EF2A-E721-4681-8BC6-ADF85084F64F}" srcOrd="2" destOrd="0" presId="urn:microsoft.com/office/officeart/2009/3/layout/HorizontalOrganizationChart"/>
    <dgm:cxn modelId="{89988526-C32B-48D8-9473-0CBF4F9C4BDB}" type="presParOf" srcId="{02CD753E-5409-4CAA-8191-217A5D40DC94}" destId="{FA3AC421-9640-41A6-861A-8BB6C2F24F1E}" srcOrd="2" destOrd="0" presId="urn:microsoft.com/office/officeart/2009/3/layout/HorizontalOrganizationChart"/>
    <dgm:cxn modelId="{81E2DB74-C1C4-4D55-ACCF-50667F85529C}" type="presParOf" srcId="{02CD753E-5409-4CAA-8191-217A5D40DC94}" destId="{B1023D4A-F7E5-4667-A359-45480D01581E}" srcOrd="3" destOrd="0" presId="urn:microsoft.com/office/officeart/2009/3/layout/HorizontalOrganizationChart"/>
    <dgm:cxn modelId="{B04BD915-3518-449C-B45C-D84DDC2EEEBD}" type="presParOf" srcId="{B1023D4A-F7E5-4667-A359-45480D01581E}" destId="{9CCA84C4-3E8B-424C-A96C-4FD88B23E09D}" srcOrd="0" destOrd="0" presId="urn:microsoft.com/office/officeart/2009/3/layout/HorizontalOrganizationChart"/>
    <dgm:cxn modelId="{5BDF5995-2962-48B4-801E-3D968CC7EEF3}" type="presParOf" srcId="{9CCA84C4-3E8B-424C-A96C-4FD88B23E09D}" destId="{E9D68CED-7FC6-4290-B273-3508F912C6D0}" srcOrd="0" destOrd="0" presId="urn:microsoft.com/office/officeart/2009/3/layout/HorizontalOrganizationChart"/>
    <dgm:cxn modelId="{BBFD205C-0D9D-4AEB-885F-901EFD4205F8}" type="presParOf" srcId="{9CCA84C4-3E8B-424C-A96C-4FD88B23E09D}" destId="{C64A1E46-9BB5-4091-A3CD-0A7897C316E5}" srcOrd="1" destOrd="0" presId="urn:microsoft.com/office/officeart/2009/3/layout/HorizontalOrganizationChart"/>
    <dgm:cxn modelId="{74E39EF9-1932-434E-8D12-E4DFF6213670}" type="presParOf" srcId="{B1023D4A-F7E5-4667-A359-45480D01581E}" destId="{D8ED0B34-D7CD-456D-91AF-F565A72A9747}" srcOrd="1" destOrd="0" presId="urn:microsoft.com/office/officeart/2009/3/layout/HorizontalOrganizationChart"/>
    <dgm:cxn modelId="{A9E3EC2F-F6C2-4684-8C12-14F4B28CF077}" type="presParOf" srcId="{B1023D4A-F7E5-4667-A359-45480D01581E}" destId="{EDBC65C6-432E-40C2-891B-3ED9B63E44B3}" srcOrd="2" destOrd="0" presId="urn:microsoft.com/office/officeart/2009/3/layout/HorizontalOrganizationChart"/>
    <dgm:cxn modelId="{BF9642F0-A934-4AD4-82D3-748E87A83A39}" type="presParOf" srcId="{02CD753E-5409-4CAA-8191-217A5D40DC94}" destId="{D130F624-C0F2-451F-A41F-4D04B5BCF13B}" srcOrd="4" destOrd="0" presId="urn:microsoft.com/office/officeart/2009/3/layout/HorizontalOrganizationChart"/>
    <dgm:cxn modelId="{E4B4660D-9190-4F1B-AC18-E61CC64628C4}" type="presParOf" srcId="{02CD753E-5409-4CAA-8191-217A5D40DC94}" destId="{74F68C0B-00EA-448F-9BCC-B4BD1A12BF1B}" srcOrd="5" destOrd="0" presId="urn:microsoft.com/office/officeart/2009/3/layout/HorizontalOrganizationChart"/>
    <dgm:cxn modelId="{52E3875F-5747-4E0C-9C29-3E39C1F764F7}" type="presParOf" srcId="{74F68C0B-00EA-448F-9BCC-B4BD1A12BF1B}" destId="{277B0888-D214-482F-9384-871095695B89}" srcOrd="0" destOrd="0" presId="urn:microsoft.com/office/officeart/2009/3/layout/HorizontalOrganizationChart"/>
    <dgm:cxn modelId="{E71EF819-6411-4587-82F4-093C2E9FD8DE}" type="presParOf" srcId="{277B0888-D214-482F-9384-871095695B89}" destId="{53B71050-9B6C-440B-9E69-E9CD2664FED3}" srcOrd="0" destOrd="0" presId="urn:microsoft.com/office/officeart/2009/3/layout/HorizontalOrganizationChart"/>
    <dgm:cxn modelId="{3B5D1972-7183-43BF-AFE1-D6CE07984724}" type="presParOf" srcId="{277B0888-D214-482F-9384-871095695B89}" destId="{4D87E22D-3FE0-4BFB-9788-6BE2E99F7E42}" srcOrd="1" destOrd="0" presId="urn:microsoft.com/office/officeart/2009/3/layout/HorizontalOrganizationChart"/>
    <dgm:cxn modelId="{938CDC96-76C8-4847-864C-6599FE2337FD}" type="presParOf" srcId="{74F68C0B-00EA-448F-9BCC-B4BD1A12BF1B}" destId="{0722854D-DB58-4EF6-A188-766196A562D9}" srcOrd="1" destOrd="0" presId="urn:microsoft.com/office/officeart/2009/3/layout/HorizontalOrganizationChart"/>
    <dgm:cxn modelId="{19DEF278-6603-41EC-B881-04BFE7D0268B}" type="presParOf" srcId="{74F68C0B-00EA-448F-9BCC-B4BD1A12BF1B}" destId="{1FCF7B50-E8B9-455D-A5CF-2397B8642959}" srcOrd="2" destOrd="0" presId="urn:microsoft.com/office/officeart/2009/3/layout/HorizontalOrganizationChart"/>
    <dgm:cxn modelId="{EA661D4F-C11B-4B89-BE34-36194071B538}" type="presParOf" srcId="{02CD753E-5409-4CAA-8191-217A5D40DC94}" destId="{D41FAFAE-177C-47C0-9AC0-297CDF067AF8}" srcOrd="6" destOrd="0" presId="urn:microsoft.com/office/officeart/2009/3/layout/HorizontalOrganizationChart"/>
    <dgm:cxn modelId="{D9F51016-F7FB-447E-9CA4-22E4FA2EA6E2}" type="presParOf" srcId="{02CD753E-5409-4CAA-8191-217A5D40DC94}" destId="{D7B33869-7704-478A-8D4E-D6AAD8C78F78}" srcOrd="7" destOrd="0" presId="urn:microsoft.com/office/officeart/2009/3/layout/HorizontalOrganizationChart"/>
    <dgm:cxn modelId="{94D8470E-5C00-4C77-BC67-BCF5EFDC26BC}" type="presParOf" srcId="{D7B33869-7704-478A-8D4E-D6AAD8C78F78}" destId="{37CDEBD0-1C59-455C-A8DF-08B121DA3B47}" srcOrd="0" destOrd="0" presId="urn:microsoft.com/office/officeart/2009/3/layout/HorizontalOrganizationChart"/>
    <dgm:cxn modelId="{26CACD9A-4782-4116-AA8C-6A709F33CAFF}" type="presParOf" srcId="{37CDEBD0-1C59-455C-A8DF-08B121DA3B47}" destId="{5EE0A6D4-CB6D-44DA-B8DB-1ECE1AA0995D}" srcOrd="0" destOrd="0" presId="urn:microsoft.com/office/officeart/2009/3/layout/HorizontalOrganizationChart"/>
    <dgm:cxn modelId="{A870A4CE-3BA0-4570-9CED-EF6202231238}" type="presParOf" srcId="{37CDEBD0-1C59-455C-A8DF-08B121DA3B47}" destId="{6B9FDA01-301B-4892-81BF-CF0CE1B0916E}" srcOrd="1" destOrd="0" presId="urn:microsoft.com/office/officeart/2009/3/layout/HorizontalOrganizationChart"/>
    <dgm:cxn modelId="{DD6D12A3-B4F6-4D9D-B7F5-094E6E92F26E}" type="presParOf" srcId="{D7B33869-7704-478A-8D4E-D6AAD8C78F78}" destId="{2A900E40-3E21-4F85-84D6-C607504EF87D}" srcOrd="1" destOrd="0" presId="urn:microsoft.com/office/officeart/2009/3/layout/HorizontalOrganizationChart"/>
    <dgm:cxn modelId="{1CD0C128-8175-44ED-AAC6-C3F6A9E329A9}" type="presParOf" srcId="{D7B33869-7704-478A-8D4E-D6AAD8C78F78}" destId="{458EC788-CC34-41CC-B381-356915B3135B}" srcOrd="2" destOrd="0" presId="urn:microsoft.com/office/officeart/2009/3/layout/HorizontalOrganizationChart"/>
    <dgm:cxn modelId="{D3DAFBD1-C343-4B48-9800-9F9673D38448}" type="presParOf" srcId="{81503B26-9C96-4D8A-AE92-40FD9A1EE834}" destId="{9A464CBF-116F-43F2-981E-8AAB5E238813}" srcOrd="2" destOrd="0" presId="urn:microsoft.com/office/officeart/2009/3/layout/HorizontalOrganizationChart"/>
    <dgm:cxn modelId="{367E6E6E-0A6B-4FBA-BAAD-143FA8FDDF3F}" type="presParOf" srcId="{F2938D20-38F4-4310-8B46-7E5BB22218BD}" destId="{581D533C-E218-4F60-95FA-55DB5A590CDE}" srcOrd="2" destOrd="0" presId="urn:microsoft.com/office/officeart/2009/3/layout/HorizontalOrganizationChart"/>
    <dgm:cxn modelId="{05341096-6263-4ADB-93BF-437E7C21A106}" type="presParOf" srcId="{581D533C-E218-4F60-95FA-55DB5A590CDE}" destId="{DDAF6996-DC52-476A-AAC3-C03FF68E6CC3}" srcOrd="0" destOrd="0" presId="urn:microsoft.com/office/officeart/2009/3/layout/HorizontalOrganizationChart"/>
    <dgm:cxn modelId="{D31616C1-DBE0-4150-8F84-DD3D2E3EC949}" type="presParOf" srcId="{DDAF6996-DC52-476A-AAC3-C03FF68E6CC3}" destId="{45132E88-CB71-4837-B682-F0E7CC8636EE}" srcOrd="0" destOrd="0" presId="urn:microsoft.com/office/officeart/2009/3/layout/HorizontalOrganizationChart"/>
    <dgm:cxn modelId="{FEFF11AB-D97C-4001-A55C-D0A1E016A780}" type="presParOf" srcId="{DDAF6996-DC52-476A-AAC3-C03FF68E6CC3}" destId="{F8AE9BF9-61D4-4DFA-8108-589F63B630E5}" srcOrd="1" destOrd="0" presId="urn:microsoft.com/office/officeart/2009/3/layout/HorizontalOrganizationChart"/>
    <dgm:cxn modelId="{C78B3B4C-2F92-45DE-AAE3-562CED0A034D}" type="presParOf" srcId="{581D533C-E218-4F60-95FA-55DB5A590CDE}" destId="{CEC65E21-EE09-4C6F-9523-2D3691747445}" srcOrd="1" destOrd="0" presId="urn:microsoft.com/office/officeart/2009/3/layout/HorizontalOrganizationChart"/>
    <dgm:cxn modelId="{3DADC97C-65C7-4017-88AE-6BF5E8A930AA}" type="presParOf" srcId="{581D533C-E218-4F60-95FA-55DB5A590CDE}" destId="{989D55D8-BC32-4407-ADF4-7F4231746469}"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72334A-B5F6-4064-92EB-8101A033C389}" type="doc">
      <dgm:prSet loTypeId="urn:microsoft.com/office/officeart/2005/8/layout/bProcess4" loCatId="process" qsTypeId="urn:microsoft.com/office/officeart/2005/8/quickstyle/simple1" qsCatId="simple" csTypeId="urn:microsoft.com/office/officeart/2005/8/colors/accent2_4" csCatId="accent2"/>
      <dgm:spPr/>
      <dgm:t>
        <a:bodyPr/>
        <a:lstStyle/>
        <a:p>
          <a:endParaRPr lang="en-GB"/>
        </a:p>
      </dgm:t>
    </dgm:pt>
    <dgm:pt modelId="{60D0D9BA-53D4-4FE0-8B3C-B77023B3FBBF}">
      <dgm:prSet/>
      <dgm:spPr/>
      <dgm:t>
        <a:bodyPr/>
        <a:lstStyle/>
        <a:p>
          <a:pPr rtl="0"/>
          <a:r>
            <a:rPr lang="en-US" dirty="0"/>
            <a:t>Is my measurement valid? (Am I measuring what I think I am measuring?)</a:t>
          </a:r>
          <a:endParaRPr lang="en-GB" dirty="0"/>
        </a:p>
      </dgm:t>
    </dgm:pt>
    <dgm:pt modelId="{B451875C-46AC-44C0-B778-F370587C7F41}" type="parTrans" cxnId="{F7426F80-A3B4-41CB-95E1-533E8DA7A174}">
      <dgm:prSet/>
      <dgm:spPr/>
      <dgm:t>
        <a:bodyPr/>
        <a:lstStyle/>
        <a:p>
          <a:endParaRPr lang="en-GB"/>
        </a:p>
      </dgm:t>
    </dgm:pt>
    <dgm:pt modelId="{796CF88F-3E43-4C56-9838-5AC135F098AD}" type="sibTrans" cxnId="{F7426F80-A3B4-41CB-95E1-533E8DA7A174}">
      <dgm:prSet/>
      <dgm:spPr/>
      <dgm:t>
        <a:bodyPr/>
        <a:lstStyle/>
        <a:p>
          <a:endParaRPr lang="en-GB"/>
        </a:p>
      </dgm:t>
    </dgm:pt>
    <dgm:pt modelId="{98F3108B-D96D-46C8-AEA9-7B71EB16CCB0}">
      <dgm:prSet/>
      <dgm:spPr/>
      <dgm:t>
        <a:bodyPr/>
        <a:lstStyle/>
        <a:p>
          <a:pPr rtl="0"/>
          <a:r>
            <a:rPr lang="en-US"/>
            <a:t>Logical Validity (subjective process)</a:t>
          </a:r>
          <a:endParaRPr lang="en-GB"/>
        </a:p>
      </dgm:t>
    </dgm:pt>
    <dgm:pt modelId="{37E32272-2CC7-4890-B65C-275A7AE87BB0}" type="parTrans" cxnId="{8008EFB2-9032-4EAC-AEDD-994EF2D086E8}">
      <dgm:prSet/>
      <dgm:spPr/>
      <dgm:t>
        <a:bodyPr/>
        <a:lstStyle/>
        <a:p>
          <a:endParaRPr lang="en-GB"/>
        </a:p>
      </dgm:t>
    </dgm:pt>
    <dgm:pt modelId="{6875950C-AACB-412E-85AE-723612B9928B}" type="sibTrans" cxnId="{8008EFB2-9032-4EAC-AEDD-994EF2D086E8}">
      <dgm:prSet/>
      <dgm:spPr/>
      <dgm:t>
        <a:bodyPr/>
        <a:lstStyle/>
        <a:p>
          <a:endParaRPr lang="en-GB"/>
        </a:p>
      </dgm:t>
    </dgm:pt>
    <dgm:pt modelId="{95E1EB13-3A02-418F-A685-E947D1C2C345}">
      <dgm:prSet/>
      <dgm:spPr/>
      <dgm:t>
        <a:bodyPr/>
        <a:lstStyle/>
        <a:p>
          <a:pPr rtl="0"/>
          <a:r>
            <a:rPr lang="en-US"/>
            <a:t>Face validity</a:t>
          </a:r>
          <a:endParaRPr lang="en-GB"/>
        </a:p>
      </dgm:t>
    </dgm:pt>
    <dgm:pt modelId="{F71086A0-7F53-4970-8BB5-A417FE2CCFB0}" type="parTrans" cxnId="{91C93F13-FF2A-4200-B7AC-A20FB3E77AE7}">
      <dgm:prSet/>
      <dgm:spPr/>
      <dgm:t>
        <a:bodyPr/>
        <a:lstStyle/>
        <a:p>
          <a:endParaRPr lang="en-GB"/>
        </a:p>
      </dgm:t>
    </dgm:pt>
    <dgm:pt modelId="{25D9DA12-DA07-456F-873A-96EC6148535C}" type="sibTrans" cxnId="{91C93F13-FF2A-4200-B7AC-A20FB3E77AE7}">
      <dgm:prSet/>
      <dgm:spPr/>
      <dgm:t>
        <a:bodyPr/>
        <a:lstStyle/>
        <a:p>
          <a:endParaRPr lang="en-GB"/>
        </a:p>
      </dgm:t>
    </dgm:pt>
    <dgm:pt modelId="{BC62A88B-E80D-407F-8BDA-76AC5767F189}">
      <dgm:prSet/>
      <dgm:spPr/>
      <dgm:t>
        <a:bodyPr/>
        <a:lstStyle/>
        <a:p>
          <a:pPr rtl="0"/>
          <a:r>
            <a:rPr lang="en-US"/>
            <a:t>Content validity</a:t>
          </a:r>
          <a:endParaRPr lang="en-GB"/>
        </a:p>
      </dgm:t>
    </dgm:pt>
    <dgm:pt modelId="{93C35215-D4C0-41BE-9A28-1FB0D6D56912}" type="parTrans" cxnId="{9BD35ACA-68AE-4919-AB5C-3DFFD4668AA5}">
      <dgm:prSet/>
      <dgm:spPr/>
      <dgm:t>
        <a:bodyPr/>
        <a:lstStyle/>
        <a:p>
          <a:endParaRPr lang="en-GB"/>
        </a:p>
      </dgm:t>
    </dgm:pt>
    <dgm:pt modelId="{D431E61C-FC5C-4F9E-B306-BD3F2A2E5961}" type="sibTrans" cxnId="{9BD35ACA-68AE-4919-AB5C-3DFFD4668AA5}">
      <dgm:prSet/>
      <dgm:spPr/>
      <dgm:t>
        <a:bodyPr/>
        <a:lstStyle/>
        <a:p>
          <a:endParaRPr lang="en-GB"/>
        </a:p>
      </dgm:t>
    </dgm:pt>
    <dgm:pt modelId="{442EDE24-4904-4C15-9C73-93C66C447A0A}">
      <dgm:prSet/>
      <dgm:spPr/>
      <dgm:t>
        <a:bodyPr/>
        <a:lstStyle/>
        <a:p>
          <a:pPr rtl="0"/>
          <a:r>
            <a:rPr lang="en-GB"/>
            <a:t>A logically valid test simply appears to measure the right variable in its entirety?</a:t>
          </a:r>
        </a:p>
      </dgm:t>
    </dgm:pt>
    <dgm:pt modelId="{2D56DAFB-1AF8-4B69-9E62-B64774F77F71}" type="parTrans" cxnId="{FA6410EE-852D-40B8-A45D-306657E6DE72}">
      <dgm:prSet/>
      <dgm:spPr/>
      <dgm:t>
        <a:bodyPr/>
        <a:lstStyle/>
        <a:p>
          <a:endParaRPr lang="en-GB"/>
        </a:p>
      </dgm:t>
    </dgm:pt>
    <dgm:pt modelId="{F46675F2-A34E-4704-9764-845D787D13B6}" type="sibTrans" cxnId="{FA6410EE-852D-40B8-A45D-306657E6DE72}">
      <dgm:prSet/>
      <dgm:spPr/>
      <dgm:t>
        <a:bodyPr/>
        <a:lstStyle/>
        <a:p>
          <a:endParaRPr lang="en-GB"/>
        </a:p>
      </dgm:t>
    </dgm:pt>
    <dgm:pt modelId="{18EEC3C0-449E-485F-BB0D-3A9CDACD4943}">
      <dgm:prSet/>
      <dgm:spPr/>
      <dgm:t>
        <a:bodyPr/>
        <a:lstStyle/>
        <a:p>
          <a:pPr rtl="0"/>
          <a:r>
            <a:rPr lang="en-US"/>
            <a:t>Statistical Validity (Criterion-related validity)</a:t>
          </a:r>
          <a:endParaRPr lang="en-GB"/>
        </a:p>
      </dgm:t>
    </dgm:pt>
    <dgm:pt modelId="{3B90720D-27E5-475B-B436-52555587D316}" type="parTrans" cxnId="{85EBA6A2-7307-4A60-B44A-66532166D8FC}">
      <dgm:prSet/>
      <dgm:spPr/>
      <dgm:t>
        <a:bodyPr/>
        <a:lstStyle/>
        <a:p>
          <a:endParaRPr lang="en-GB"/>
        </a:p>
      </dgm:t>
    </dgm:pt>
    <dgm:pt modelId="{30692359-6D18-4A77-8F4D-F8882BE4E660}" type="sibTrans" cxnId="{85EBA6A2-7307-4A60-B44A-66532166D8FC}">
      <dgm:prSet/>
      <dgm:spPr/>
      <dgm:t>
        <a:bodyPr/>
        <a:lstStyle/>
        <a:p>
          <a:endParaRPr lang="en-GB"/>
        </a:p>
      </dgm:t>
    </dgm:pt>
    <dgm:pt modelId="{D18A9052-4471-416B-A60C-C973D7CEA4DC}">
      <dgm:prSet/>
      <dgm:spPr/>
      <dgm:t>
        <a:bodyPr/>
        <a:lstStyle/>
        <a:p>
          <a:pPr rtl="0"/>
          <a:r>
            <a:rPr lang="en-US"/>
            <a:t>Predictive</a:t>
          </a:r>
          <a:endParaRPr lang="en-GB"/>
        </a:p>
      </dgm:t>
    </dgm:pt>
    <dgm:pt modelId="{0B2E06FB-9FBF-4299-AF8C-22DD88680401}" type="parTrans" cxnId="{B3AF819E-6B21-48DB-BED1-A3501C8FC389}">
      <dgm:prSet/>
      <dgm:spPr/>
      <dgm:t>
        <a:bodyPr/>
        <a:lstStyle/>
        <a:p>
          <a:endParaRPr lang="en-GB"/>
        </a:p>
      </dgm:t>
    </dgm:pt>
    <dgm:pt modelId="{66F6901C-2099-4B49-87B1-7442829D756F}" type="sibTrans" cxnId="{B3AF819E-6B21-48DB-BED1-A3501C8FC389}">
      <dgm:prSet/>
      <dgm:spPr/>
      <dgm:t>
        <a:bodyPr/>
        <a:lstStyle/>
        <a:p>
          <a:endParaRPr lang="en-GB"/>
        </a:p>
      </dgm:t>
    </dgm:pt>
    <dgm:pt modelId="{A947CF60-F76F-4F82-91D6-4AEDE4E9E146}">
      <dgm:prSet/>
      <dgm:spPr/>
      <dgm:t>
        <a:bodyPr/>
        <a:lstStyle/>
        <a:p>
          <a:pPr rtl="0"/>
          <a:r>
            <a:rPr lang="en-US"/>
            <a:t>Concurrent</a:t>
          </a:r>
          <a:endParaRPr lang="en-GB"/>
        </a:p>
      </dgm:t>
    </dgm:pt>
    <dgm:pt modelId="{C89B8FBF-6D3D-4108-A2E1-FAEAA90660F4}" type="parTrans" cxnId="{62E08F72-01F5-4D62-851E-4F99B571FCAD}">
      <dgm:prSet/>
      <dgm:spPr/>
      <dgm:t>
        <a:bodyPr/>
        <a:lstStyle/>
        <a:p>
          <a:endParaRPr lang="en-GB"/>
        </a:p>
      </dgm:t>
    </dgm:pt>
    <dgm:pt modelId="{CAB17EE2-0A2E-40B5-B238-17D2BA6F977B}" type="sibTrans" cxnId="{62E08F72-01F5-4D62-851E-4F99B571FCAD}">
      <dgm:prSet/>
      <dgm:spPr/>
      <dgm:t>
        <a:bodyPr/>
        <a:lstStyle/>
        <a:p>
          <a:endParaRPr lang="en-GB"/>
        </a:p>
      </dgm:t>
    </dgm:pt>
    <dgm:pt modelId="{7641F76D-92F2-4AB4-AD15-7D3320B26691}">
      <dgm:prSet/>
      <dgm:spPr/>
      <dgm:t>
        <a:bodyPr/>
        <a:lstStyle/>
        <a:p>
          <a:pPr rtl="0"/>
          <a:r>
            <a:rPr lang="en-GB"/>
            <a:t>A statistically valid test produces results that agree with other similar tests?</a:t>
          </a:r>
        </a:p>
      </dgm:t>
    </dgm:pt>
    <dgm:pt modelId="{9BB9C4B0-4446-4C61-872F-630F6F157789}" type="parTrans" cxnId="{388B85A5-061A-427B-9F41-C0F2B2E208DD}">
      <dgm:prSet/>
      <dgm:spPr/>
      <dgm:t>
        <a:bodyPr/>
        <a:lstStyle/>
        <a:p>
          <a:endParaRPr lang="en-GB"/>
        </a:p>
      </dgm:t>
    </dgm:pt>
    <dgm:pt modelId="{377E8E6F-F246-4E77-8115-FDA94B8983FA}" type="sibTrans" cxnId="{388B85A5-061A-427B-9F41-C0F2B2E208DD}">
      <dgm:prSet/>
      <dgm:spPr/>
      <dgm:t>
        <a:bodyPr/>
        <a:lstStyle/>
        <a:p>
          <a:endParaRPr lang="en-GB"/>
        </a:p>
      </dgm:t>
    </dgm:pt>
    <dgm:pt modelId="{C208DC68-83C2-4C17-B057-67C80F3AA0F3}">
      <dgm:prSet/>
      <dgm:spPr/>
      <dgm:t>
        <a:bodyPr/>
        <a:lstStyle/>
        <a:p>
          <a:pPr rtl="0"/>
          <a:r>
            <a:rPr lang="en-US"/>
            <a:t>Logical/Statistical Validity</a:t>
          </a:r>
          <a:endParaRPr lang="en-GB"/>
        </a:p>
      </dgm:t>
    </dgm:pt>
    <dgm:pt modelId="{D91FE7B2-6457-448C-B19D-8E64788AC9AC}" type="parTrans" cxnId="{5526FB4E-5832-45BD-8A61-B154313138ED}">
      <dgm:prSet/>
      <dgm:spPr/>
      <dgm:t>
        <a:bodyPr/>
        <a:lstStyle/>
        <a:p>
          <a:endParaRPr lang="en-GB"/>
        </a:p>
      </dgm:t>
    </dgm:pt>
    <dgm:pt modelId="{5367806F-374D-4CE1-9023-F614DF02AFE9}" type="sibTrans" cxnId="{5526FB4E-5832-45BD-8A61-B154313138ED}">
      <dgm:prSet/>
      <dgm:spPr/>
      <dgm:t>
        <a:bodyPr/>
        <a:lstStyle/>
        <a:p>
          <a:endParaRPr lang="en-GB"/>
        </a:p>
      </dgm:t>
    </dgm:pt>
    <dgm:pt modelId="{5A7DCE27-AF93-4FA2-B419-D23CAFD9D0BD}">
      <dgm:prSet/>
      <dgm:spPr/>
      <dgm:t>
        <a:bodyPr/>
        <a:lstStyle/>
        <a:p>
          <a:pPr rtl="0"/>
          <a:r>
            <a:rPr lang="en-US"/>
            <a:t>Construct validity</a:t>
          </a:r>
          <a:endParaRPr lang="en-GB"/>
        </a:p>
      </dgm:t>
    </dgm:pt>
    <dgm:pt modelId="{8BE5FCF3-C5D9-413E-97EF-4F2680BAE1C7}" type="parTrans" cxnId="{C6C699C8-D657-4018-91D7-C07BEBD2127E}">
      <dgm:prSet/>
      <dgm:spPr/>
      <dgm:t>
        <a:bodyPr/>
        <a:lstStyle/>
        <a:p>
          <a:endParaRPr lang="en-GB"/>
        </a:p>
      </dgm:t>
    </dgm:pt>
    <dgm:pt modelId="{7895D3B3-98DA-448E-8E30-D676546194BF}" type="sibTrans" cxnId="{C6C699C8-D657-4018-91D7-C07BEBD2127E}">
      <dgm:prSet/>
      <dgm:spPr/>
      <dgm:t>
        <a:bodyPr/>
        <a:lstStyle/>
        <a:p>
          <a:endParaRPr lang="en-GB"/>
        </a:p>
      </dgm:t>
    </dgm:pt>
    <dgm:pt modelId="{D814D07B-606E-45FE-8DD8-887635F284EA}" type="pres">
      <dgm:prSet presAssocID="{C472334A-B5F6-4064-92EB-8101A033C389}" presName="Name0" presStyleCnt="0">
        <dgm:presLayoutVars>
          <dgm:dir/>
          <dgm:resizeHandles/>
        </dgm:presLayoutVars>
      </dgm:prSet>
      <dgm:spPr/>
    </dgm:pt>
    <dgm:pt modelId="{31A2FC4B-A7DD-43C7-9954-B5BB79DA259E}" type="pres">
      <dgm:prSet presAssocID="{60D0D9BA-53D4-4FE0-8B3C-B77023B3FBBF}" presName="compNode" presStyleCnt="0"/>
      <dgm:spPr/>
    </dgm:pt>
    <dgm:pt modelId="{67040A50-D1DA-48EC-AFB4-6E95B990A6FA}" type="pres">
      <dgm:prSet presAssocID="{60D0D9BA-53D4-4FE0-8B3C-B77023B3FBBF}" presName="dummyConnPt" presStyleCnt="0"/>
      <dgm:spPr/>
    </dgm:pt>
    <dgm:pt modelId="{A991B7D3-9628-4CA9-8538-21D21C83A7B5}" type="pres">
      <dgm:prSet presAssocID="{60D0D9BA-53D4-4FE0-8B3C-B77023B3FBBF}" presName="node" presStyleLbl="node1" presStyleIdx="0" presStyleCnt="6" custLinFactNeighborX="1768">
        <dgm:presLayoutVars>
          <dgm:bulletEnabled val="1"/>
        </dgm:presLayoutVars>
      </dgm:prSet>
      <dgm:spPr/>
    </dgm:pt>
    <dgm:pt modelId="{707E9CB6-E2E1-4B4B-8023-D853245C61E0}" type="pres">
      <dgm:prSet presAssocID="{796CF88F-3E43-4C56-9838-5AC135F098AD}" presName="sibTrans" presStyleLbl="bgSibTrans2D1" presStyleIdx="0" presStyleCnt="5"/>
      <dgm:spPr/>
    </dgm:pt>
    <dgm:pt modelId="{9D69272D-7BFE-4556-8497-43E37A494EAD}" type="pres">
      <dgm:prSet presAssocID="{98F3108B-D96D-46C8-AEA9-7B71EB16CCB0}" presName="compNode" presStyleCnt="0"/>
      <dgm:spPr/>
    </dgm:pt>
    <dgm:pt modelId="{62280789-3B36-453E-8A79-83EAFEF9E2FC}" type="pres">
      <dgm:prSet presAssocID="{98F3108B-D96D-46C8-AEA9-7B71EB16CCB0}" presName="dummyConnPt" presStyleCnt="0"/>
      <dgm:spPr/>
    </dgm:pt>
    <dgm:pt modelId="{08AA2F90-FC66-4586-97C4-2F2A16C3D612}" type="pres">
      <dgm:prSet presAssocID="{98F3108B-D96D-46C8-AEA9-7B71EB16CCB0}" presName="node" presStyleLbl="node1" presStyleIdx="1" presStyleCnt="6">
        <dgm:presLayoutVars>
          <dgm:bulletEnabled val="1"/>
        </dgm:presLayoutVars>
      </dgm:prSet>
      <dgm:spPr/>
    </dgm:pt>
    <dgm:pt modelId="{2311FE9F-1740-49AA-9F5D-F901085C304C}" type="pres">
      <dgm:prSet presAssocID="{6875950C-AACB-412E-85AE-723612B9928B}" presName="sibTrans" presStyleLbl="bgSibTrans2D1" presStyleIdx="1" presStyleCnt="5"/>
      <dgm:spPr/>
    </dgm:pt>
    <dgm:pt modelId="{9F94BCEE-17FE-4E5C-880D-25ED552501BD}" type="pres">
      <dgm:prSet presAssocID="{442EDE24-4904-4C15-9C73-93C66C447A0A}" presName="compNode" presStyleCnt="0"/>
      <dgm:spPr/>
    </dgm:pt>
    <dgm:pt modelId="{76F4FA59-5FFE-4FDE-8A88-DDCED7407FC5}" type="pres">
      <dgm:prSet presAssocID="{442EDE24-4904-4C15-9C73-93C66C447A0A}" presName="dummyConnPt" presStyleCnt="0"/>
      <dgm:spPr/>
    </dgm:pt>
    <dgm:pt modelId="{A3711637-C0EE-420C-B2A3-21C8E0D458FA}" type="pres">
      <dgm:prSet presAssocID="{442EDE24-4904-4C15-9C73-93C66C447A0A}" presName="node" presStyleLbl="node1" presStyleIdx="2" presStyleCnt="6">
        <dgm:presLayoutVars>
          <dgm:bulletEnabled val="1"/>
        </dgm:presLayoutVars>
      </dgm:prSet>
      <dgm:spPr/>
    </dgm:pt>
    <dgm:pt modelId="{5840DB66-FB9C-4F7D-9F8C-73BA2C52C548}" type="pres">
      <dgm:prSet presAssocID="{F46675F2-A34E-4704-9764-845D787D13B6}" presName="sibTrans" presStyleLbl="bgSibTrans2D1" presStyleIdx="2" presStyleCnt="5"/>
      <dgm:spPr/>
    </dgm:pt>
    <dgm:pt modelId="{3291D908-F875-43D7-87D5-3C01C2A41059}" type="pres">
      <dgm:prSet presAssocID="{18EEC3C0-449E-485F-BB0D-3A9CDACD4943}" presName="compNode" presStyleCnt="0"/>
      <dgm:spPr/>
    </dgm:pt>
    <dgm:pt modelId="{E6A2CE2D-30CD-45A1-B56B-973CFF60E9C5}" type="pres">
      <dgm:prSet presAssocID="{18EEC3C0-449E-485F-BB0D-3A9CDACD4943}" presName="dummyConnPt" presStyleCnt="0"/>
      <dgm:spPr/>
    </dgm:pt>
    <dgm:pt modelId="{2345F161-5861-4C43-B0B7-7CFF1CDF92B9}" type="pres">
      <dgm:prSet presAssocID="{18EEC3C0-449E-485F-BB0D-3A9CDACD4943}" presName="node" presStyleLbl="node1" presStyleIdx="3" presStyleCnt="6">
        <dgm:presLayoutVars>
          <dgm:bulletEnabled val="1"/>
        </dgm:presLayoutVars>
      </dgm:prSet>
      <dgm:spPr/>
    </dgm:pt>
    <dgm:pt modelId="{4368BA7C-7CAF-4F99-A99D-FDD6E87A1871}" type="pres">
      <dgm:prSet presAssocID="{30692359-6D18-4A77-8F4D-F8882BE4E660}" presName="sibTrans" presStyleLbl="bgSibTrans2D1" presStyleIdx="3" presStyleCnt="5"/>
      <dgm:spPr/>
    </dgm:pt>
    <dgm:pt modelId="{C7DCA244-E48D-4F49-B38E-7F5471703718}" type="pres">
      <dgm:prSet presAssocID="{7641F76D-92F2-4AB4-AD15-7D3320B26691}" presName="compNode" presStyleCnt="0"/>
      <dgm:spPr/>
    </dgm:pt>
    <dgm:pt modelId="{68633E90-7C7A-4B4F-AA8F-BA91EEC49911}" type="pres">
      <dgm:prSet presAssocID="{7641F76D-92F2-4AB4-AD15-7D3320B26691}" presName="dummyConnPt" presStyleCnt="0"/>
      <dgm:spPr/>
    </dgm:pt>
    <dgm:pt modelId="{5EAF8367-3BAF-4A00-B464-573D0E545488}" type="pres">
      <dgm:prSet presAssocID="{7641F76D-92F2-4AB4-AD15-7D3320B26691}" presName="node" presStyleLbl="node1" presStyleIdx="4" presStyleCnt="6">
        <dgm:presLayoutVars>
          <dgm:bulletEnabled val="1"/>
        </dgm:presLayoutVars>
      </dgm:prSet>
      <dgm:spPr/>
    </dgm:pt>
    <dgm:pt modelId="{BD3D9ADC-B82C-43A7-BA3E-3B7D6BD87BED}" type="pres">
      <dgm:prSet presAssocID="{377E8E6F-F246-4E77-8115-FDA94B8983FA}" presName="sibTrans" presStyleLbl="bgSibTrans2D1" presStyleIdx="4" presStyleCnt="5"/>
      <dgm:spPr/>
    </dgm:pt>
    <dgm:pt modelId="{6AF06498-0905-40AD-8ABB-B535DCC1E8E6}" type="pres">
      <dgm:prSet presAssocID="{C208DC68-83C2-4C17-B057-67C80F3AA0F3}" presName="compNode" presStyleCnt="0"/>
      <dgm:spPr/>
    </dgm:pt>
    <dgm:pt modelId="{43759427-EADA-494B-B3B0-F4F2709C6A0B}" type="pres">
      <dgm:prSet presAssocID="{C208DC68-83C2-4C17-B057-67C80F3AA0F3}" presName="dummyConnPt" presStyleCnt="0"/>
      <dgm:spPr/>
    </dgm:pt>
    <dgm:pt modelId="{EB416379-9E7D-4ED1-8449-495BCB618B29}" type="pres">
      <dgm:prSet presAssocID="{C208DC68-83C2-4C17-B057-67C80F3AA0F3}" presName="node" presStyleLbl="node1" presStyleIdx="5" presStyleCnt="6">
        <dgm:presLayoutVars>
          <dgm:bulletEnabled val="1"/>
        </dgm:presLayoutVars>
      </dgm:prSet>
      <dgm:spPr/>
    </dgm:pt>
  </dgm:ptLst>
  <dgm:cxnLst>
    <dgm:cxn modelId="{91C93F13-FF2A-4200-B7AC-A20FB3E77AE7}" srcId="{98F3108B-D96D-46C8-AEA9-7B71EB16CCB0}" destId="{95E1EB13-3A02-418F-A685-E947D1C2C345}" srcOrd="0" destOrd="0" parTransId="{F71086A0-7F53-4970-8BB5-A417FE2CCFB0}" sibTransId="{25D9DA12-DA07-456F-873A-96EC6148535C}"/>
    <dgm:cxn modelId="{B3045119-9B41-4F11-85FA-6315195C0203}" type="presOf" srcId="{5A7DCE27-AF93-4FA2-B419-D23CAFD9D0BD}" destId="{EB416379-9E7D-4ED1-8449-495BCB618B29}" srcOrd="0" destOrd="1" presId="urn:microsoft.com/office/officeart/2005/8/layout/bProcess4"/>
    <dgm:cxn modelId="{93568E1A-9F7B-40BD-BB60-35D4CB35A81E}" type="presOf" srcId="{18EEC3C0-449E-485F-BB0D-3A9CDACD4943}" destId="{2345F161-5861-4C43-B0B7-7CFF1CDF92B9}" srcOrd="0" destOrd="0" presId="urn:microsoft.com/office/officeart/2005/8/layout/bProcess4"/>
    <dgm:cxn modelId="{CD771132-79FB-4158-9F6A-68297FAA85AC}" type="presOf" srcId="{BC62A88B-E80D-407F-8BDA-76AC5767F189}" destId="{08AA2F90-FC66-4586-97C4-2F2A16C3D612}" srcOrd="0" destOrd="2" presId="urn:microsoft.com/office/officeart/2005/8/layout/bProcess4"/>
    <dgm:cxn modelId="{AA858542-3F44-402A-B7F3-EAB386481030}" type="presOf" srcId="{C208DC68-83C2-4C17-B057-67C80F3AA0F3}" destId="{EB416379-9E7D-4ED1-8449-495BCB618B29}" srcOrd="0" destOrd="0" presId="urn:microsoft.com/office/officeart/2005/8/layout/bProcess4"/>
    <dgm:cxn modelId="{2EC03868-74C1-411B-8461-B9E0D7ABAD55}" type="presOf" srcId="{30692359-6D18-4A77-8F4D-F8882BE4E660}" destId="{4368BA7C-7CAF-4F99-A99D-FDD6E87A1871}" srcOrd="0" destOrd="0" presId="urn:microsoft.com/office/officeart/2005/8/layout/bProcess4"/>
    <dgm:cxn modelId="{56C09869-2372-400E-ACE0-D88DF773D677}" type="presOf" srcId="{377E8E6F-F246-4E77-8115-FDA94B8983FA}" destId="{BD3D9ADC-B82C-43A7-BA3E-3B7D6BD87BED}" srcOrd="0" destOrd="0" presId="urn:microsoft.com/office/officeart/2005/8/layout/bProcess4"/>
    <dgm:cxn modelId="{1389C16E-527A-41BD-BC38-05EDFD24C6C0}" type="presOf" srcId="{98F3108B-D96D-46C8-AEA9-7B71EB16CCB0}" destId="{08AA2F90-FC66-4586-97C4-2F2A16C3D612}" srcOrd="0" destOrd="0" presId="urn:microsoft.com/office/officeart/2005/8/layout/bProcess4"/>
    <dgm:cxn modelId="{5526FB4E-5832-45BD-8A61-B154313138ED}" srcId="{C472334A-B5F6-4064-92EB-8101A033C389}" destId="{C208DC68-83C2-4C17-B057-67C80F3AA0F3}" srcOrd="5" destOrd="0" parTransId="{D91FE7B2-6457-448C-B19D-8E64788AC9AC}" sibTransId="{5367806F-374D-4CE1-9023-F614DF02AFE9}"/>
    <dgm:cxn modelId="{62E08F72-01F5-4D62-851E-4F99B571FCAD}" srcId="{18EEC3C0-449E-485F-BB0D-3A9CDACD4943}" destId="{A947CF60-F76F-4F82-91D6-4AEDE4E9E146}" srcOrd="1" destOrd="0" parTransId="{C89B8FBF-6D3D-4108-A2E1-FAEAA90660F4}" sibTransId="{CAB17EE2-0A2E-40B5-B238-17D2BA6F977B}"/>
    <dgm:cxn modelId="{F7426F80-A3B4-41CB-95E1-533E8DA7A174}" srcId="{C472334A-B5F6-4064-92EB-8101A033C389}" destId="{60D0D9BA-53D4-4FE0-8B3C-B77023B3FBBF}" srcOrd="0" destOrd="0" parTransId="{B451875C-46AC-44C0-B778-F370587C7F41}" sibTransId="{796CF88F-3E43-4C56-9838-5AC135F098AD}"/>
    <dgm:cxn modelId="{EF825199-CA12-4DA4-8E4C-A748B06E9154}" type="presOf" srcId="{442EDE24-4904-4C15-9C73-93C66C447A0A}" destId="{A3711637-C0EE-420C-B2A3-21C8E0D458FA}" srcOrd="0" destOrd="0" presId="urn:microsoft.com/office/officeart/2005/8/layout/bProcess4"/>
    <dgm:cxn modelId="{B3AF819E-6B21-48DB-BED1-A3501C8FC389}" srcId="{18EEC3C0-449E-485F-BB0D-3A9CDACD4943}" destId="{D18A9052-4471-416B-A60C-C973D7CEA4DC}" srcOrd="0" destOrd="0" parTransId="{0B2E06FB-9FBF-4299-AF8C-22DD88680401}" sibTransId="{66F6901C-2099-4B49-87B1-7442829D756F}"/>
    <dgm:cxn modelId="{85EBA6A2-7307-4A60-B44A-66532166D8FC}" srcId="{C472334A-B5F6-4064-92EB-8101A033C389}" destId="{18EEC3C0-449E-485F-BB0D-3A9CDACD4943}" srcOrd="3" destOrd="0" parTransId="{3B90720D-27E5-475B-B436-52555587D316}" sibTransId="{30692359-6D18-4A77-8F4D-F8882BE4E660}"/>
    <dgm:cxn modelId="{388B85A5-061A-427B-9F41-C0F2B2E208DD}" srcId="{C472334A-B5F6-4064-92EB-8101A033C389}" destId="{7641F76D-92F2-4AB4-AD15-7D3320B26691}" srcOrd="4" destOrd="0" parTransId="{9BB9C4B0-4446-4C61-872F-630F6F157789}" sibTransId="{377E8E6F-F246-4E77-8115-FDA94B8983FA}"/>
    <dgm:cxn modelId="{F9A8B0B1-CEEE-46F8-A336-42A3CF5006F8}" type="presOf" srcId="{7641F76D-92F2-4AB4-AD15-7D3320B26691}" destId="{5EAF8367-3BAF-4A00-B464-573D0E545488}" srcOrd="0" destOrd="0" presId="urn:microsoft.com/office/officeart/2005/8/layout/bProcess4"/>
    <dgm:cxn modelId="{8008EFB2-9032-4EAC-AEDD-994EF2D086E8}" srcId="{C472334A-B5F6-4064-92EB-8101A033C389}" destId="{98F3108B-D96D-46C8-AEA9-7B71EB16CCB0}" srcOrd="1" destOrd="0" parTransId="{37E32272-2CC7-4890-B65C-275A7AE87BB0}" sibTransId="{6875950C-AACB-412E-85AE-723612B9928B}"/>
    <dgm:cxn modelId="{E4771EB3-618F-4803-BE23-F1BFFBB6A6E6}" type="presOf" srcId="{C472334A-B5F6-4064-92EB-8101A033C389}" destId="{D814D07B-606E-45FE-8DD8-887635F284EA}" srcOrd="0" destOrd="0" presId="urn:microsoft.com/office/officeart/2005/8/layout/bProcess4"/>
    <dgm:cxn modelId="{5FD5A1B6-A29B-42A6-A6B3-DDA0F4902691}" type="presOf" srcId="{A947CF60-F76F-4F82-91D6-4AEDE4E9E146}" destId="{2345F161-5861-4C43-B0B7-7CFF1CDF92B9}" srcOrd="0" destOrd="2" presId="urn:microsoft.com/office/officeart/2005/8/layout/bProcess4"/>
    <dgm:cxn modelId="{308B0ABC-AA33-493B-A4BA-13B21C759396}" type="presOf" srcId="{D18A9052-4471-416B-A60C-C973D7CEA4DC}" destId="{2345F161-5861-4C43-B0B7-7CFF1CDF92B9}" srcOrd="0" destOrd="1" presId="urn:microsoft.com/office/officeart/2005/8/layout/bProcess4"/>
    <dgm:cxn modelId="{C6C699C8-D657-4018-91D7-C07BEBD2127E}" srcId="{C208DC68-83C2-4C17-B057-67C80F3AA0F3}" destId="{5A7DCE27-AF93-4FA2-B419-D23CAFD9D0BD}" srcOrd="0" destOrd="0" parTransId="{8BE5FCF3-C5D9-413E-97EF-4F2680BAE1C7}" sibTransId="{7895D3B3-98DA-448E-8E30-D676546194BF}"/>
    <dgm:cxn modelId="{9BD35ACA-68AE-4919-AB5C-3DFFD4668AA5}" srcId="{98F3108B-D96D-46C8-AEA9-7B71EB16CCB0}" destId="{BC62A88B-E80D-407F-8BDA-76AC5767F189}" srcOrd="1" destOrd="0" parTransId="{93C35215-D4C0-41BE-9A28-1FB0D6D56912}" sibTransId="{D431E61C-FC5C-4F9E-B306-BD3F2A2E5961}"/>
    <dgm:cxn modelId="{C41C61CD-9356-4291-A7F2-CD6A60912662}" type="presOf" srcId="{F46675F2-A34E-4704-9764-845D787D13B6}" destId="{5840DB66-FB9C-4F7D-9F8C-73BA2C52C548}" srcOrd="0" destOrd="0" presId="urn:microsoft.com/office/officeart/2005/8/layout/bProcess4"/>
    <dgm:cxn modelId="{AB61B8D0-627D-434E-ABA5-11B5633F42DC}" type="presOf" srcId="{60D0D9BA-53D4-4FE0-8B3C-B77023B3FBBF}" destId="{A991B7D3-9628-4CA9-8538-21D21C83A7B5}" srcOrd="0" destOrd="0" presId="urn:microsoft.com/office/officeart/2005/8/layout/bProcess4"/>
    <dgm:cxn modelId="{8892A5DC-07EF-4D30-83E4-E36F22307248}" type="presOf" srcId="{6875950C-AACB-412E-85AE-723612B9928B}" destId="{2311FE9F-1740-49AA-9F5D-F901085C304C}" srcOrd="0" destOrd="0" presId="urn:microsoft.com/office/officeart/2005/8/layout/bProcess4"/>
    <dgm:cxn modelId="{8437C2DD-F2F7-4340-8262-30A25B714892}" type="presOf" srcId="{95E1EB13-3A02-418F-A685-E947D1C2C345}" destId="{08AA2F90-FC66-4586-97C4-2F2A16C3D612}" srcOrd="0" destOrd="1" presId="urn:microsoft.com/office/officeart/2005/8/layout/bProcess4"/>
    <dgm:cxn modelId="{02815BE5-5A70-46C2-97AA-360A3DB4EBA8}" type="presOf" srcId="{796CF88F-3E43-4C56-9838-5AC135F098AD}" destId="{707E9CB6-E2E1-4B4B-8023-D853245C61E0}" srcOrd="0" destOrd="0" presId="urn:microsoft.com/office/officeart/2005/8/layout/bProcess4"/>
    <dgm:cxn modelId="{FA6410EE-852D-40B8-A45D-306657E6DE72}" srcId="{C472334A-B5F6-4064-92EB-8101A033C389}" destId="{442EDE24-4904-4C15-9C73-93C66C447A0A}" srcOrd="2" destOrd="0" parTransId="{2D56DAFB-1AF8-4B69-9E62-B64774F77F71}" sibTransId="{F46675F2-A34E-4704-9764-845D787D13B6}"/>
    <dgm:cxn modelId="{FD14C8F2-F2E8-47F7-849E-02BA4BECB9F5}" type="presParOf" srcId="{D814D07B-606E-45FE-8DD8-887635F284EA}" destId="{31A2FC4B-A7DD-43C7-9954-B5BB79DA259E}" srcOrd="0" destOrd="0" presId="urn:microsoft.com/office/officeart/2005/8/layout/bProcess4"/>
    <dgm:cxn modelId="{2E819BFA-5994-40F4-A3E9-6C26E33615C4}" type="presParOf" srcId="{31A2FC4B-A7DD-43C7-9954-B5BB79DA259E}" destId="{67040A50-D1DA-48EC-AFB4-6E95B990A6FA}" srcOrd="0" destOrd="0" presId="urn:microsoft.com/office/officeart/2005/8/layout/bProcess4"/>
    <dgm:cxn modelId="{79483ACC-9272-4C73-B737-1840126D483D}" type="presParOf" srcId="{31A2FC4B-A7DD-43C7-9954-B5BB79DA259E}" destId="{A991B7D3-9628-4CA9-8538-21D21C83A7B5}" srcOrd="1" destOrd="0" presId="urn:microsoft.com/office/officeart/2005/8/layout/bProcess4"/>
    <dgm:cxn modelId="{56A96CDA-5307-468C-A725-8FD394756DED}" type="presParOf" srcId="{D814D07B-606E-45FE-8DD8-887635F284EA}" destId="{707E9CB6-E2E1-4B4B-8023-D853245C61E0}" srcOrd="1" destOrd="0" presId="urn:microsoft.com/office/officeart/2005/8/layout/bProcess4"/>
    <dgm:cxn modelId="{E131DBA4-4F6F-4E53-BD00-51C27FE24777}" type="presParOf" srcId="{D814D07B-606E-45FE-8DD8-887635F284EA}" destId="{9D69272D-7BFE-4556-8497-43E37A494EAD}" srcOrd="2" destOrd="0" presId="urn:microsoft.com/office/officeart/2005/8/layout/bProcess4"/>
    <dgm:cxn modelId="{04547700-6C29-4655-8E8E-90C26E337286}" type="presParOf" srcId="{9D69272D-7BFE-4556-8497-43E37A494EAD}" destId="{62280789-3B36-453E-8A79-83EAFEF9E2FC}" srcOrd="0" destOrd="0" presId="urn:microsoft.com/office/officeart/2005/8/layout/bProcess4"/>
    <dgm:cxn modelId="{4398BB5E-CB6E-4B0C-8506-CB0B7132BA02}" type="presParOf" srcId="{9D69272D-7BFE-4556-8497-43E37A494EAD}" destId="{08AA2F90-FC66-4586-97C4-2F2A16C3D612}" srcOrd="1" destOrd="0" presId="urn:microsoft.com/office/officeart/2005/8/layout/bProcess4"/>
    <dgm:cxn modelId="{4CA0004F-2D53-40DA-B796-E3F5D1D5E9E1}" type="presParOf" srcId="{D814D07B-606E-45FE-8DD8-887635F284EA}" destId="{2311FE9F-1740-49AA-9F5D-F901085C304C}" srcOrd="3" destOrd="0" presId="urn:microsoft.com/office/officeart/2005/8/layout/bProcess4"/>
    <dgm:cxn modelId="{C5FA4963-BFD9-425E-A909-9990DB31710E}" type="presParOf" srcId="{D814D07B-606E-45FE-8DD8-887635F284EA}" destId="{9F94BCEE-17FE-4E5C-880D-25ED552501BD}" srcOrd="4" destOrd="0" presId="urn:microsoft.com/office/officeart/2005/8/layout/bProcess4"/>
    <dgm:cxn modelId="{F626B519-9F2C-404F-8BBD-3CA10E52FCF1}" type="presParOf" srcId="{9F94BCEE-17FE-4E5C-880D-25ED552501BD}" destId="{76F4FA59-5FFE-4FDE-8A88-DDCED7407FC5}" srcOrd="0" destOrd="0" presId="urn:microsoft.com/office/officeart/2005/8/layout/bProcess4"/>
    <dgm:cxn modelId="{EC053111-BBEE-45F7-9DA0-F7DB3E0C47CA}" type="presParOf" srcId="{9F94BCEE-17FE-4E5C-880D-25ED552501BD}" destId="{A3711637-C0EE-420C-B2A3-21C8E0D458FA}" srcOrd="1" destOrd="0" presId="urn:microsoft.com/office/officeart/2005/8/layout/bProcess4"/>
    <dgm:cxn modelId="{8DF0A96F-91E1-4D5B-95B2-EA2B1103E347}" type="presParOf" srcId="{D814D07B-606E-45FE-8DD8-887635F284EA}" destId="{5840DB66-FB9C-4F7D-9F8C-73BA2C52C548}" srcOrd="5" destOrd="0" presId="urn:microsoft.com/office/officeart/2005/8/layout/bProcess4"/>
    <dgm:cxn modelId="{ED670DB2-3F30-4FD7-8709-8E16A166DF35}" type="presParOf" srcId="{D814D07B-606E-45FE-8DD8-887635F284EA}" destId="{3291D908-F875-43D7-87D5-3C01C2A41059}" srcOrd="6" destOrd="0" presId="urn:microsoft.com/office/officeart/2005/8/layout/bProcess4"/>
    <dgm:cxn modelId="{F0B0B4F1-84AB-4B94-B605-48B9D846168F}" type="presParOf" srcId="{3291D908-F875-43D7-87D5-3C01C2A41059}" destId="{E6A2CE2D-30CD-45A1-B56B-973CFF60E9C5}" srcOrd="0" destOrd="0" presId="urn:microsoft.com/office/officeart/2005/8/layout/bProcess4"/>
    <dgm:cxn modelId="{EE9A8F65-CB55-4167-A552-5BC84198417D}" type="presParOf" srcId="{3291D908-F875-43D7-87D5-3C01C2A41059}" destId="{2345F161-5861-4C43-B0B7-7CFF1CDF92B9}" srcOrd="1" destOrd="0" presId="urn:microsoft.com/office/officeart/2005/8/layout/bProcess4"/>
    <dgm:cxn modelId="{F381327E-21D4-4874-B869-405A77164CB8}" type="presParOf" srcId="{D814D07B-606E-45FE-8DD8-887635F284EA}" destId="{4368BA7C-7CAF-4F99-A99D-FDD6E87A1871}" srcOrd="7" destOrd="0" presId="urn:microsoft.com/office/officeart/2005/8/layout/bProcess4"/>
    <dgm:cxn modelId="{8EEB7292-8487-40D9-976E-B3CEE0CC4086}" type="presParOf" srcId="{D814D07B-606E-45FE-8DD8-887635F284EA}" destId="{C7DCA244-E48D-4F49-B38E-7F5471703718}" srcOrd="8" destOrd="0" presId="urn:microsoft.com/office/officeart/2005/8/layout/bProcess4"/>
    <dgm:cxn modelId="{01C67552-ECA3-45AA-AD53-BED32DBC368F}" type="presParOf" srcId="{C7DCA244-E48D-4F49-B38E-7F5471703718}" destId="{68633E90-7C7A-4B4F-AA8F-BA91EEC49911}" srcOrd="0" destOrd="0" presId="urn:microsoft.com/office/officeart/2005/8/layout/bProcess4"/>
    <dgm:cxn modelId="{35056F2E-A098-44AD-8011-624A34AFF5C5}" type="presParOf" srcId="{C7DCA244-E48D-4F49-B38E-7F5471703718}" destId="{5EAF8367-3BAF-4A00-B464-573D0E545488}" srcOrd="1" destOrd="0" presId="urn:microsoft.com/office/officeart/2005/8/layout/bProcess4"/>
    <dgm:cxn modelId="{7AE14A0A-86FB-4F52-BF22-90AC17082863}" type="presParOf" srcId="{D814D07B-606E-45FE-8DD8-887635F284EA}" destId="{BD3D9ADC-B82C-43A7-BA3E-3B7D6BD87BED}" srcOrd="9" destOrd="0" presId="urn:microsoft.com/office/officeart/2005/8/layout/bProcess4"/>
    <dgm:cxn modelId="{52C32329-7F44-4EDA-BA57-1443F269F42D}" type="presParOf" srcId="{D814D07B-606E-45FE-8DD8-887635F284EA}" destId="{6AF06498-0905-40AD-8ABB-B535DCC1E8E6}" srcOrd="10" destOrd="0" presId="urn:microsoft.com/office/officeart/2005/8/layout/bProcess4"/>
    <dgm:cxn modelId="{A6E5367C-955A-4523-AE93-B8CA8584C075}" type="presParOf" srcId="{6AF06498-0905-40AD-8ABB-B535DCC1E8E6}" destId="{43759427-EADA-494B-B3B0-F4F2709C6A0B}" srcOrd="0" destOrd="0" presId="urn:microsoft.com/office/officeart/2005/8/layout/bProcess4"/>
    <dgm:cxn modelId="{5A68451D-EF71-4995-8AE6-BBE7C024F8C0}" type="presParOf" srcId="{6AF06498-0905-40AD-8ABB-B535DCC1E8E6}" destId="{EB416379-9E7D-4ED1-8449-495BCB618B29}"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AC3F05-4ADE-49A1-A177-C801D39DB14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42B4998-5054-4FF0-9A6A-2794528E27C2}">
      <dgm:prSet/>
      <dgm:spPr/>
      <dgm:t>
        <a:bodyPr/>
        <a:lstStyle/>
        <a:p>
          <a:pPr rtl="0"/>
          <a:r>
            <a:rPr lang="en-GB" dirty="0">
              <a:solidFill>
                <a:schemeClr val="bg1"/>
              </a:solidFill>
            </a:rPr>
            <a:t>Is the survey measuring what it’s supposed to be measuring?</a:t>
          </a:r>
        </a:p>
      </dgm:t>
    </dgm:pt>
    <dgm:pt modelId="{4E2D872B-BE0E-4444-8C34-E594C229616D}" type="parTrans" cxnId="{72E2CBE2-0D80-4A84-B1E3-25E925442472}">
      <dgm:prSet/>
      <dgm:spPr/>
      <dgm:t>
        <a:bodyPr/>
        <a:lstStyle/>
        <a:p>
          <a:endParaRPr lang="en-GB"/>
        </a:p>
      </dgm:t>
    </dgm:pt>
    <dgm:pt modelId="{98329337-7CC5-40FA-B7B7-9E5CBE9B75E7}" type="sibTrans" cxnId="{72E2CBE2-0D80-4A84-B1E3-25E925442472}">
      <dgm:prSet/>
      <dgm:spPr/>
      <dgm:t>
        <a:bodyPr/>
        <a:lstStyle/>
        <a:p>
          <a:endParaRPr lang="en-GB"/>
        </a:p>
      </dgm:t>
    </dgm:pt>
    <dgm:pt modelId="{1EDC2E6D-38AA-4644-9430-FAEACF6DD6E9}" type="pres">
      <dgm:prSet presAssocID="{79AC3F05-4ADE-49A1-A177-C801D39DB141}" presName="vert0" presStyleCnt="0">
        <dgm:presLayoutVars>
          <dgm:dir/>
          <dgm:animOne val="branch"/>
          <dgm:animLvl val="lvl"/>
        </dgm:presLayoutVars>
      </dgm:prSet>
      <dgm:spPr/>
    </dgm:pt>
    <dgm:pt modelId="{90F73D8E-EB3B-489B-A7E9-E74C6EB42212}" type="pres">
      <dgm:prSet presAssocID="{442B4998-5054-4FF0-9A6A-2794528E27C2}" presName="thickLine" presStyleLbl="alignNode1" presStyleIdx="0" presStyleCnt="1"/>
      <dgm:spPr/>
    </dgm:pt>
    <dgm:pt modelId="{B9F34637-E2FA-43A8-A596-96CE56182B44}" type="pres">
      <dgm:prSet presAssocID="{442B4998-5054-4FF0-9A6A-2794528E27C2}" presName="horz1" presStyleCnt="0"/>
      <dgm:spPr/>
    </dgm:pt>
    <dgm:pt modelId="{AF60A005-7BFB-4CB9-9103-833C826AFD03}" type="pres">
      <dgm:prSet presAssocID="{442B4998-5054-4FF0-9A6A-2794528E27C2}" presName="tx1" presStyleLbl="revTx" presStyleIdx="0" presStyleCnt="1"/>
      <dgm:spPr/>
    </dgm:pt>
    <dgm:pt modelId="{AA9A172E-B8E8-4C6C-814A-8B5CDE1F9F59}" type="pres">
      <dgm:prSet presAssocID="{442B4998-5054-4FF0-9A6A-2794528E27C2}" presName="vert1" presStyleCnt="0"/>
      <dgm:spPr/>
    </dgm:pt>
  </dgm:ptLst>
  <dgm:cxnLst>
    <dgm:cxn modelId="{84F73925-8657-4C1A-BCC4-D97215237AA5}" type="presOf" srcId="{442B4998-5054-4FF0-9A6A-2794528E27C2}" destId="{AF60A005-7BFB-4CB9-9103-833C826AFD03}" srcOrd="0" destOrd="0" presId="urn:microsoft.com/office/officeart/2008/layout/LinedList"/>
    <dgm:cxn modelId="{061BC6C6-EAD2-442A-8EAA-D6A58EB92AC7}" type="presOf" srcId="{79AC3F05-4ADE-49A1-A177-C801D39DB141}" destId="{1EDC2E6D-38AA-4644-9430-FAEACF6DD6E9}" srcOrd="0" destOrd="0" presId="urn:microsoft.com/office/officeart/2008/layout/LinedList"/>
    <dgm:cxn modelId="{72E2CBE2-0D80-4A84-B1E3-25E925442472}" srcId="{79AC3F05-4ADE-49A1-A177-C801D39DB141}" destId="{442B4998-5054-4FF0-9A6A-2794528E27C2}" srcOrd="0" destOrd="0" parTransId="{4E2D872B-BE0E-4444-8C34-E594C229616D}" sibTransId="{98329337-7CC5-40FA-B7B7-9E5CBE9B75E7}"/>
    <dgm:cxn modelId="{D2B0C807-6169-4010-8E41-56246C09D221}" type="presParOf" srcId="{1EDC2E6D-38AA-4644-9430-FAEACF6DD6E9}" destId="{90F73D8E-EB3B-489B-A7E9-E74C6EB42212}" srcOrd="0" destOrd="0" presId="urn:microsoft.com/office/officeart/2008/layout/LinedList"/>
    <dgm:cxn modelId="{5634E80B-19E9-4E2B-85ED-80E9824114FB}" type="presParOf" srcId="{1EDC2E6D-38AA-4644-9430-FAEACF6DD6E9}" destId="{B9F34637-E2FA-43A8-A596-96CE56182B44}" srcOrd="1" destOrd="0" presId="urn:microsoft.com/office/officeart/2008/layout/LinedList"/>
    <dgm:cxn modelId="{DC1281AF-14A3-4BF8-9473-3B49DF4394B5}" type="presParOf" srcId="{B9F34637-E2FA-43A8-A596-96CE56182B44}" destId="{AF60A005-7BFB-4CB9-9103-833C826AFD03}" srcOrd="0" destOrd="0" presId="urn:microsoft.com/office/officeart/2008/layout/LinedList"/>
    <dgm:cxn modelId="{8B909432-B5A2-41F3-9193-D78CDF3868DB}" type="presParOf" srcId="{B9F34637-E2FA-43A8-A596-96CE56182B44}" destId="{AA9A172E-B8E8-4C6C-814A-8B5CDE1F9F59}"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04AD27-885E-43A2-8C02-61DC5426EC2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0290760-B185-410D-8FE7-C856B9BDFA00}">
      <dgm:prSet/>
      <dgm:spPr/>
      <dgm:t>
        <a:bodyPr/>
        <a:lstStyle/>
        <a:p>
          <a:pPr rtl="0"/>
          <a:r>
            <a:rPr lang="en-GB"/>
            <a:t>Typically measured using factor analysis</a:t>
          </a:r>
        </a:p>
      </dgm:t>
    </dgm:pt>
    <dgm:pt modelId="{A127912C-EAA0-49F3-831B-8254EACE167D}" type="parTrans" cxnId="{DCBCB4A8-D5B3-4775-A236-1D3B3A3AC7A8}">
      <dgm:prSet/>
      <dgm:spPr/>
      <dgm:t>
        <a:bodyPr/>
        <a:lstStyle/>
        <a:p>
          <a:endParaRPr lang="en-GB"/>
        </a:p>
      </dgm:t>
    </dgm:pt>
    <dgm:pt modelId="{76A2FC78-3405-4A2E-92B5-676178018DC6}" type="sibTrans" cxnId="{DCBCB4A8-D5B3-4775-A236-1D3B3A3AC7A8}">
      <dgm:prSet/>
      <dgm:spPr/>
      <dgm:t>
        <a:bodyPr/>
        <a:lstStyle/>
        <a:p>
          <a:endParaRPr lang="en-GB"/>
        </a:p>
      </dgm:t>
    </dgm:pt>
    <dgm:pt modelId="{FE3DEEBA-79EF-42A0-82DE-ABB4B92BAED9}" type="pres">
      <dgm:prSet presAssocID="{C804AD27-885E-43A2-8C02-61DC5426EC23}" presName="linear" presStyleCnt="0">
        <dgm:presLayoutVars>
          <dgm:animLvl val="lvl"/>
          <dgm:resizeHandles val="exact"/>
        </dgm:presLayoutVars>
      </dgm:prSet>
      <dgm:spPr/>
    </dgm:pt>
    <dgm:pt modelId="{176A6155-DB6B-41EF-9B27-9D930982ABFA}" type="pres">
      <dgm:prSet presAssocID="{F0290760-B185-410D-8FE7-C856B9BDFA00}" presName="parentText" presStyleLbl="node1" presStyleIdx="0" presStyleCnt="1" custLinFactNeighborX="-5128" custLinFactNeighborY="38145">
        <dgm:presLayoutVars>
          <dgm:chMax val="0"/>
          <dgm:bulletEnabled val="1"/>
        </dgm:presLayoutVars>
      </dgm:prSet>
      <dgm:spPr/>
    </dgm:pt>
  </dgm:ptLst>
  <dgm:cxnLst>
    <dgm:cxn modelId="{57D9CC0D-08CF-4547-BF12-EAD00C2CE31D}" type="presOf" srcId="{F0290760-B185-410D-8FE7-C856B9BDFA00}" destId="{176A6155-DB6B-41EF-9B27-9D930982ABFA}" srcOrd="0" destOrd="0" presId="urn:microsoft.com/office/officeart/2005/8/layout/vList2"/>
    <dgm:cxn modelId="{DCBCB4A8-D5B3-4775-A236-1D3B3A3AC7A8}" srcId="{C804AD27-885E-43A2-8C02-61DC5426EC23}" destId="{F0290760-B185-410D-8FE7-C856B9BDFA00}" srcOrd="0" destOrd="0" parTransId="{A127912C-EAA0-49F3-831B-8254EACE167D}" sibTransId="{76A2FC78-3405-4A2E-92B5-676178018DC6}"/>
    <dgm:cxn modelId="{AA58FEE6-9457-4BF4-B713-F3BC48AA0306}" type="presOf" srcId="{C804AD27-885E-43A2-8C02-61DC5426EC23}" destId="{FE3DEEBA-79EF-42A0-82DE-ABB4B92BAED9}" srcOrd="0" destOrd="0" presId="urn:microsoft.com/office/officeart/2005/8/layout/vList2"/>
    <dgm:cxn modelId="{3A16B129-65D4-4DC0-AE91-6BF75DDAA0EF}" type="presParOf" srcId="{FE3DEEBA-79EF-42A0-82DE-ABB4B92BAED9}" destId="{176A6155-DB6B-41EF-9B27-9D930982ABFA}"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3D9E21-4FFB-4D4C-A9D6-900AE8AF3FB3}"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74F3894F-BFC0-474D-84CA-373D6593BF5D}">
      <dgm:prSet/>
      <dgm:spPr/>
      <dgm:t>
        <a:bodyPr/>
        <a:lstStyle/>
        <a:p>
          <a:pPr rtl="0"/>
          <a:r>
            <a:rPr lang="en-GB"/>
            <a:t>Infers that a test is valid by definition</a:t>
          </a:r>
        </a:p>
      </dgm:t>
    </dgm:pt>
    <dgm:pt modelId="{37E9786D-09C7-42C6-9697-ABE0CA39583D}" type="parTrans" cxnId="{F3CD0547-94BD-4CC8-866E-CE2D48F91632}">
      <dgm:prSet/>
      <dgm:spPr/>
      <dgm:t>
        <a:bodyPr/>
        <a:lstStyle/>
        <a:p>
          <a:endParaRPr lang="en-GB"/>
        </a:p>
      </dgm:t>
    </dgm:pt>
    <dgm:pt modelId="{6B7F1A94-0CAC-4F12-B537-ED350CEBBC4B}" type="sibTrans" cxnId="{F3CD0547-94BD-4CC8-866E-CE2D48F91632}">
      <dgm:prSet/>
      <dgm:spPr/>
      <dgm:t>
        <a:bodyPr/>
        <a:lstStyle/>
        <a:p>
          <a:endParaRPr lang="en-GB"/>
        </a:p>
      </dgm:t>
    </dgm:pt>
    <dgm:pt modelId="{B66D4A16-E7DD-44DB-AD4D-E3B212EB1C4B}">
      <dgm:prSet/>
      <dgm:spPr/>
      <dgm:t>
        <a:bodyPr/>
        <a:lstStyle/>
        <a:p>
          <a:pPr rtl="0"/>
          <a:r>
            <a:rPr lang="en-GB"/>
            <a:t>It is clear that the test measures what it is supposed to</a:t>
          </a:r>
        </a:p>
      </dgm:t>
    </dgm:pt>
    <dgm:pt modelId="{39055E62-89CE-4BED-82EE-1FC5B32EF87E}" type="parTrans" cxnId="{5626028E-FC74-4E0F-9595-8DD6CB93183E}">
      <dgm:prSet/>
      <dgm:spPr/>
      <dgm:t>
        <a:bodyPr/>
        <a:lstStyle/>
        <a:p>
          <a:endParaRPr lang="en-GB"/>
        </a:p>
      </dgm:t>
    </dgm:pt>
    <dgm:pt modelId="{19F71006-75F3-4CA5-B553-BBE3411CD26F}" type="sibTrans" cxnId="{5626028E-FC74-4E0F-9595-8DD6CB93183E}">
      <dgm:prSet/>
      <dgm:spPr/>
      <dgm:t>
        <a:bodyPr/>
        <a:lstStyle/>
        <a:p>
          <a:endParaRPr lang="en-GB"/>
        </a:p>
      </dgm:t>
    </dgm:pt>
    <dgm:pt modelId="{BF6DCCE5-1AB7-4FFE-8063-7DE7C2044A3F}" type="pres">
      <dgm:prSet presAssocID="{FF3D9E21-4FFB-4D4C-A9D6-900AE8AF3FB3}" presName="cycle" presStyleCnt="0">
        <dgm:presLayoutVars>
          <dgm:dir/>
          <dgm:resizeHandles val="exact"/>
        </dgm:presLayoutVars>
      </dgm:prSet>
      <dgm:spPr/>
    </dgm:pt>
    <dgm:pt modelId="{1FB472BF-C634-4BB1-BBDE-F54CC8DD692A}" type="pres">
      <dgm:prSet presAssocID="{74F3894F-BFC0-474D-84CA-373D6593BF5D}" presName="node" presStyleLbl="node1" presStyleIdx="0" presStyleCnt="2">
        <dgm:presLayoutVars>
          <dgm:bulletEnabled val="1"/>
        </dgm:presLayoutVars>
      </dgm:prSet>
      <dgm:spPr/>
    </dgm:pt>
    <dgm:pt modelId="{24014792-CD78-4769-BC97-CD6CD931B3A3}" type="pres">
      <dgm:prSet presAssocID="{6B7F1A94-0CAC-4F12-B537-ED350CEBBC4B}" presName="sibTrans" presStyleLbl="sibTrans2D1" presStyleIdx="0" presStyleCnt="2" custLinFactY="32851" custLinFactNeighborX="2442" custLinFactNeighborY="100000"/>
      <dgm:spPr/>
    </dgm:pt>
    <dgm:pt modelId="{871BC21A-198C-4EB0-B639-93C02F05F4D2}" type="pres">
      <dgm:prSet presAssocID="{6B7F1A94-0CAC-4F12-B537-ED350CEBBC4B}" presName="connectorText" presStyleLbl="sibTrans2D1" presStyleIdx="0" presStyleCnt="2"/>
      <dgm:spPr/>
    </dgm:pt>
    <dgm:pt modelId="{1F3EBB71-D3EF-4EFB-90F9-A49747E73BA5}" type="pres">
      <dgm:prSet presAssocID="{B66D4A16-E7DD-44DB-AD4D-E3B212EB1C4B}" presName="node" presStyleLbl="node1" presStyleIdx="1" presStyleCnt="2">
        <dgm:presLayoutVars>
          <dgm:bulletEnabled val="1"/>
        </dgm:presLayoutVars>
      </dgm:prSet>
      <dgm:spPr/>
    </dgm:pt>
    <dgm:pt modelId="{CFE89221-5DF0-4E6A-B0AF-FC8EC9D8E4C7}" type="pres">
      <dgm:prSet presAssocID="{19F71006-75F3-4CA5-B553-BBE3411CD26F}" presName="sibTrans" presStyleLbl="sibTrans2D1" presStyleIdx="1" presStyleCnt="2" custLinFactNeighborX="-2181" custLinFactNeighborY="-80974"/>
      <dgm:spPr/>
    </dgm:pt>
    <dgm:pt modelId="{DC819F20-5C39-419E-98AA-58446E1C86C8}" type="pres">
      <dgm:prSet presAssocID="{19F71006-75F3-4CA5-B553-BBE3411CD26F}" presName="connectorText" presStyleLbl="sibTrans2D1" presStyleIdx="1" presStyleCnt="2"/>
      <dgm:spPr/>
    </dgm:pt>
  </dgm:ptLst>
  <dgm:cxnLst>
    <dgm:cxn modelId="{CC380301-7613-46CF-A088-5255D9144FA2}" type="presOf" srcId="{B66D4A16-E7DD-44DB-AD4D-E3B212EB1C4B}" destId="{1F3EBB71-D3EF-4EFB-90F9-A49747E73BA5}" srcOrd="0" destOrd="0" presId="urn:microsoft.com/office/officeart/2005/8/layout/cycle2"/>
    <dgm:cxn modelId="{7F020A21-BB13-4B67-9C67-8B85B9719159}" type="presOf" srcId="{19F71006-75F3-4CA5-B553-BBE3411CD26F}" destId="{CFE89221-5DF0-4E6A-B0AF-FC8EC9D8E4C7}" srcOrd="0" destOrd="0" presId="urn:microsoft.com/office/officeart/2005/8/layout/cycle2"/>
    <dgm:cxn modelId="{F3CD0547-94BD-4CC8-866E-CE2D48F91632}" srcId="{FF3D9E21-4FFB-4D4C-A9D6-900AE8AF3FB3}" destId="{74F3894F-BFC0-474D-84CA-373D6593BF5D}" srcOrd="0" destOrd="0" parTransId="{37E9786D-09C7-42C6-9697-ABE0CA39583D}" sibTransId="{6B7F1A94-0CAC-4F12-B537-ED350CEBBC4B}"/>
    <dgm:cxn modelId="{0FDA214C-E0EC-49A3-B569-4B9626E4A8FF}" type="presOf" srcId="{19F71006-75F3-4CA5-B553-BBE3411CD26F}" destId="{DC819F20-5C39-419E-98AA-58446E1C86C8}" srcOrd="1" destOrd="0" presId="urn:microsoft.com/office/officeart/2005/8/layout/cycle2"/>
    <dgm:cxn modelId="{5626028E-FC74-4E0F-9595-8DD6CB93183E}" srcId="{FF3D9E21-4FFB-4D4C-A9D6-900AE8AF3FB3}" destId="{B66D4A16-E7DD-44DB-AD4D-E3B212EB1C4B}" srcOrd="1" destOrd="0" parTransId="{39055E62-89CE-4BED-82EE-1FC5B32EF87E}" sibTransId="{19F71006-75F3-4CA5-B553-BBE3411CD26F}"/>
    <dgm:cxn modelId="{28638D9A-215C-44EB-8118-0D1BC66AA522}" type="presOf" srcId="{6B7F1A94-0CAC-4F12-B537-ED350CEBBC4B}" destId="{871BC21A-198C-4EB0-B639-93C02F05F4D2}" srcOrd="1" destOrd="0" presId="urn:microsoft.com/office/officeart/2005/8/layout/cycle2"/>
    <dgm:cxn modelId="{6F8F32B1-D1B4-4D3B-B5E9-2DB6BEBE924E}" type="presOf" srcId="{FF3D9E21-4FFB-4D4C-A9D6-900AE8AF3FB3}" destId="{BF6DCCE5-1AB7-4FFE-8063-7DE7C2044A3F}" srcOrd="0" destOrd="0" presId="urn:microsoft.com/office/officeart/2005/8/layout/cycle2"/>
    <dgm:cxn modelId="{2CBD2AC5-BD82-4230-99C1-25EF8E29734F}" type="presOf" srcId="{74F3894F-BFC0-474D-84CA-373D6593BF5D}" destId="{1FB472BF-C634-4BB1-BBDE-F54CC8DD692A}" srcOrd="0" destOrd="0" presId="urn:microsoft.com/office/officeart/2005/8/layout/cycle2"/>
    <dgm:cxn modelId="{8D6EF5E8-D76E-4428-B428-048BA68C700A}" type="presOf" srcId="{6B7F1A94-0CAC-4F12-B537-ED350CEBBC4B}" destId="{24014792-CD78-4769-BC97-CD6CD931B3A3}" srcOrd="0" destOrd="0" presId="urn:microsoft.com/office/officeart/2005/8/layout/cycle2"/>
    <dgm:cxn modelId="{9C7B801D-448B-442F-A050-91D56C4B832C}" type="presParOf" srcId="{BF6DCCE5-1AB7-4FFE-8063-7DE7C2044A3F}" destId="{1FB472BF-C634-4BB1-BBDE-F54CC8DD692A}" srcOrd="0" destOrd="0" presId="urn:microsoft.com/office/officeart/2005/8/layout/cycle2"/>
    <dgm:cxn modelId="{7220BF36-4B97-466E-8A27-6365D7DE14E8}" type="presParOf" srcId="{BF6DCCE5-1AB7-4FFE-8063-7DE7C2044A3F}" destId="{24014792-CD78-4769-BC97-CD6CD931B3A3}" srcOrd="1" destOrd="0" presId="urn:microsoft.com/office/officeart/2005/8/layout/cycle2"/>
    <dgm:cxn modelId="{6C4AA80D-5B7F-44C5-AF02-992490582DD8}" type="presParOf" srcId="{24014792-CD78-4769-BC97-CD6CD931B3A3}" destId="{871BC21A-198C-4EB0-B639-93C02F05F4D2}" srcOrd="0" destOrd="0" presId="urn:microsoft.com/office/officeart/2005/8/layout/cycle2"/>
    <dgm:cxn modelId="{58E6E322-2115-46EA-8BB5-453D9581B925}" type="presParOf" srcId="{BF6DCCE5-1AB7-4FFE-8063-7DE7C2044A3F}" destId="{1F3EBB71-D3EF-4EFB-90F9-A49747E73BA5}" srcOrd="2" destOrd="0" presId="urn:microsoft.com/office/officeart/2005/8/layout/cycle2"/>
    <dgm:cxn modelId="{9D0E7B8A-2BEF-4853-B321-FB3D989A456B}" type="presParOf" srcId="{BF6DCCE5-1AB7-4FFE-8063-7DE7C2044A3F}" destId="{CFE89221-5DF0-4E6A-B0AF-FC8EC9D8E4C7}" srcOrd="3" destOrd="0" presId="urn:microsoft.com/office/officeart/2005/8/layout/cycle2"/>
    <dgm:cxn modelId="{2818F01D-2EFC-4B9A-B4E0-C9088020C33F}" type="presParOf" srcId="{CFE89221-5DF0-4E6A-B0AF-FC8EC9D8E4C7}" destId="{DC819F20-5C39-419E-98AA-58446E1C86C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6C8D79-1050-4A38-977E-DA4663320D20}" type="doc">
      <dgm:prSet loTypeId="urn:microsoft.com/office/officeart/2008/layout/AlternatingPictureBlocks" loCatId="list" qsTypeId="urn:microsoft.com/office/officeart/2005/8/quickstyle/simple1" qsCatId="simple" csTypeId="urn:microsoft.com/office/officeart/2005/8/colors/accent1_2" csCatId="accent1" phldr="1"/>
      <dgm:spPr/>
      <dgm:t>
        <a:bodyPr/>
        <a:lstStyle/>
        <a:p>
          <a:endParaRPr lang="en-GB"/>
        </a:p>
      </dgm:t>
    </dgm:pt>
    <dgm:pt modelId="{76C227FE-0E41-41E0-8B03-5CABB81437BD}">
      <dgm:prSet/>
      <dgm:spPr/>
      <dgm:t>
        <a:bodyPr/>
        <a:lstStyle/>
        <a:p>
          <a:pPr rtl="0"/>
          <a:r>
            <a:rPr lang="en-GB" dirty="0"/>
            <a:t>Infers that the test measures all aspects contributing to the variable of interest</a:t>
          </a:r>
        </a:p>
      </dgm:t>
    </dgm:pt>
    <dgm:pt modelId="{1CE77C02-5467-4CAA-BAB0-BBAF1022D413}" type="parTrans" cxnId="{0C4A08EB-09B2-4329-AED3-9935EFBE5223}">
      <dgm:prSet/>
      <dgm:spPr/>
      <dgm:t>
        <a:bodyPr/>
        <a:lstStyle/>
        <a:p>
          <a:endParaRPr lang="en-GB"/>
        </a:p>
      </dgm:t>
    </dgm:pt>
    <dgm:pt modelId="{18CE6C75-03DD-4E9F-9BB8-40380A3A5E7F}" type="sibTrans" cxnId="{0C4A08EB-09B2-4329-AED3-9935EFBE5223}">
      <dgm:prSet/>
      <dgm:spPr/>
      <dgm:t>
        <a:bodyPr/>
        <a:lstStyle/>
        <a:p>
          <a:endParaRPr lang="en-GB"/>
        </a:p>
      </dgm:t>
    </dgm:pt>
    <dgm:pt modelId="{C9C71E74-C33D-49D7-83A1-4F1F6B225732}" type="pres">
      <dgm:prSet presAssocID="{856C8D79-1050-4A38-977E-DA4663320D20}" presName="linearFlow" presStyleCnt="0">
        <dgm:presLayoutVars>
          <dgm:dir/>
          <dgm:resizeHandles val="exact"/>
        </dgm:presLayoutVars>
      </dgm:prSet>
      <dgm:spPr/>
    </dgm:pt>
    <dgm:pt modelId="{641BE13D-608D-4E2E-97B7-FC58CBE7FD6D}" type="pres">
      <dgm:prSet presAssocID="{76C227FE-0E41-41E0-8B03-5CABB81437BD}" presName="comp" presStyleCnt="0"/>
      <dgm:spPr/>
    </dgm:pt>
    <dgm:pt modelId="{52BB00B7-E6E0-4490-949F-C6ECAAA6761E}" type="pres">
      <dgm:prSet presAssocID="{76C227FE-0E41-41E0-8B03-5CABB81437BD}" presName="rect2" presStyleLbl="node1" presStyleIdx="0" presStyleCnt="1">
        <dgm:presLayoutVars>
          <dgm:bulletEnabled val="1"/>
        </dgm:presLayoutVars>
      </dgm:prSet>
      <dgm:spPr/>
    </dgm:pt>
    <dgm:pt modelId="{B5E47CA1-9FC6-458F-ABDB-0F49AA7286D9}" type="pres">
      <dgm:prSet presAssocID="{76C227FE-0E41-41E0-8B03-5CABB81437BD}" presName="rect1" presStyleLbl="lnNode1" presStyleIdx="0" presStyleCnt="1" custScaleY="124426"/>
      <dgm:spPr>
        <a:blipFill rotWithShape="1">
          <a:blip xmlns:r="http://schemas.openxmlformats.org/officeDocument/2006/relationships" r:embed="rId1"/>
          <a:stretch>
            <a:fillRect/>
          </a:stretch>
        </a:blipFill>
      </dgm:spPr>
    </dgm:pt>
  </dgm:ptLst>
  <dgm:cxnLst>
    <dgm:cxn modelId="{6465BE63-544B-4857-918B-1B4AA7A941C2}" type="presOf" srcId="{76C227FE-0E41-41E0-8B03-5CABB81437BD}" destId="{52BB00B7-E6E0-4490-949F-C6ECAAA6761E}" srcOrd="0" destOrd="0" presId="urn:microsoft.com/office/officeart/2008/layout/AlternatingPictureBlocks"/>
    <dgm:cxn modelId="{0C4A08EB-09B2-4329-AED3-9935EFBE5223}" srcId="{856C8D79-1050-4A38-977E-DA4663320D20}" destId="{76C227FE-0E41-41E0-8B03-5CABB81437BD}" srcOrd="0" destOrd="0" parTransId="{1CE77C02-5467-4CAA-BAB0-BBAF1022D413}" sibTransId="{18CE6C75-03DD-4E9F-9BB8-40380A3A5E7F}"/>
    <dgm:cxn modelId="{8E9917FA-510F-4201-9730-4A344292717B}" type="presOf" srcId="{856C8D79-1050-4A38-977E-DA4663320D20}" destId="{C9C71E74-C33D-49D7-83A1-4F1F6B225732}" srcOrd="0" destOrd="0" presId="urn:microsoft.com/office/officeart/2008/layout/AlternatingPictureBlocks"/>
    <dgm:cxn modelId="{FC818CCB-723E-4670-9EF1-2A3FAF515686}" type="presParOf" srcId="{C9C71E74-C33D-49D7-83A1-4F1F6B225732}" destId="{641BE13D-608D-4E2E-97B7-FC58CBE7FD6D}" srcOrd="0" destOrd="0" presId="urn:microsoft.com/office/officeart/2008/layout/AlternatingPictureBlocks"/>
    <dgm:cxn modelId="{7335B39F-5835-4D64-A8D0-7719CBE7FA4B}" type="presParOf" srcId="{641BE13D-608D-4E2E-97B7-FC58CBE7FD6D}" destId="{52BB00B7-E6E0-4490-949F-C6ECAAA6761E}" srcOrd="0" destOrd="0" presId="urn:microsoft.com/office/officeart/2008/layout/AlternatingPictureBlocks"/>
    <dgm:cxn modelId="{E780A56F-EA08-42CC-B61D-9E7F2C188D4B}" type="presParOf" srcId="{641BE13D-608D-4E2E-97B7-FC58CBE7FD6D}" destId="{B5E47CA1-9FC6-458F-ABDB-0F49AA7286D9}" srcOrd="1" destOrd="0" presId="urn:microsoft.com/office/officeart/2008/layout/AlternatingPictureBlock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C75335-3060-4412-A171-2519A49F64BE}"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GB"/>
        </a:p>
      </dgm:t>
    </dgm:pt>
    <dgm:pt modelId="{E5F32025-C9BE-47DE-B968-4A77F0D2F079}">
      <dgm:prSet/>
      <dgm:spPr/>
      <dgm:t>
        <a:bodyPr/>
        <a:lstStyle/>
        <a:p>
          <a:pPr rtl="0"/>
          <a:r>
            <a:rPr lang="en-GB" dirty="0"/>
            <a:t>Infers that the test produces similar results to a previously validated test </a:t>
          </a:r>
        </a:p>
      </dgm:t>
    </dgm:pt>
    <dgm:pt modelId="{981C1BB2-36BA-46E2-ABA7-0BA83BC0D3F1}" type="parTrans" cxnId="{BD599813-E262-4EFD-AAE2-59F4D7F9BCCA}">
      <dgm:prSet/>
      <dgm:spPr/>
      <dgm:t>
        <a:bodyPr/>
        <a:lstStyle/>
        <a:p>
          <a:endParaRPr lang="en-GB"/>
        </a:p>
      </dgm:t>
    </dgm:pt>
    <dgm:pt modelId="{6435002D-1617-494E-973B-ABBABB3147F2}" type="sibTrans" cxnId="{BD599813-E262-4EFD-AAE2-59F4D7F9BCCA}">
      <dgm:prSet/>
      <dgm:spPr/>
      <dgm:t>
        <a:bodyPr/>
        <a:lstStyle/>
        <a:p>
          <a:endParaRPr lang="en-GB"/>
        </a:p>
      </dgm:t>
    </dgm:pt>
    <dgm:pt modelId="{F7DA69D9-74BB-433A-AA14-B29850DA3135}" type="pres">
      <dgm:prSet presAssocID="{EDC75335-3060-4412-A171-2519A49F64BE}" presName="linear" presStyleCnt="0">
        <dgm:presLayoutVars>
          <dgm:dir/>
          <dgm:animLvl val="lvl"/>
          <dgm:resizeHandles val="exact"/>
        </dgm:presLayoutVars>
      </dgm:prSet>
      <dgm:spPr/>
    </dgm:pt>
    <dgm:pt modelId="{20E221D0-F2E9-466A-9C18-4652C1D0EAB2}" type="pres">
      <dgm:prSet presAssocID="{E5F32025-C9BE-47DE-B968-4A77F0D2F079}" presName="parentLin" presStyleCnt="0"/>
      <dgm:spPr/>
    </dgm:pt>
    <dgm:pt modelId="{0C37DA3E-07FC-4305-9968-C91F3E2EA491}" type="pres">
      <dgm:prSet presAssocID="{E5F32025-C9BE-47DE-B968-4A77F0D2F079}" presName="parentLeftMargin" presStyleLbl="node1" presStyleIdx="0" presStyleCnt="1"/>
      <dgm:spPr/>
    </dgm:pt>
    <dgm:pt modelId="{73449549-FF69-486D-80E8-0AD58D9E8725}" type="pres">
      <dgm:prSet presAssocID="{E5F32025-C9BE-47DE-B968-4A77F0D2F079}" presName="parentText" presStyleLbl="node1" presStyleIdx="0" presStyleCnt="1">
        <dgm:presLayoutVars>
          <dgm:chMax val="0"/>
          <dgm:bulletEnabled val="1"/>
        </dgm:presLayoutVars>
      </dgm:prSet>
      <dgm:spPr/>
    </dgm:pt>
    <dgm:pt modelId="{96EE407C-36B8-4B9C-83D3-A5D8AC382977}" type="pres">
      <dgm:prSet presAssocID="{E5F32025-C9BE-47DE-B968-4A77F0D2F079}" presName="negativeSpace" presStyleCnt="0"/>
      <dgm:spPr/>
    </dgm:pt>
    <dgm:pt modelId="{4ECC3C4D-94B9-4A13-B369-6CCCE5D07461}" type="pres">
      <dgm:prSet presAssocID="{E5F32025-C9BE-47DE-B968-4A77F0D2F079}" presName="childText" presStyleLbl="conFgAcc1" presStyleIdx="0" presStyleCnt="1">
        <dgm:presLayoutVars>
          <dgm:bulletEnabled val="1"/>
        </dgm:presLayoutVars>
      </dgm:prSet>
      <dgm:spPr/>
    </dgm:pt>
  </dgm:ptLst>
  <dgm:cxnLst>
    <dgm:cxn modelId="{BCEA7600-0586-4B5B-80E7-C7B96639A90D}" type="presOf" srcId="{EDC75335-3060-4412-A171-2519A49F64BE}" destId="{F7DA69D9-74BB-433A-AA14-B29850DA3135}" srcOrd="0" destOrd="0" presId="urn:microsoft.com/office/officeart/2005/8/layout/list1"/>
    <dgm:cxn modelId="{BD599813-E262-4EFD-AAE2-59F4D7F9BCCA}" srcId="{EDC75335-3060-4412-A171-2519A49F64BE}" destId="{E5F32025-C9BE-47DE-B968-4A77F0D2F079}" srcOrd="0" destOrd="0" parTransId="{981C1BB2-36BA-46E2-ABA7-0BA83BC0D3F1}" sibTransId="{6435002D-1617-494E-973B-ABBABB3147F2}"/>
    <dgm:cxn modelId="{EB00CA31-630F-49BE-B66E-F8427A9AF62C}" type="presOf" srcId="{E5F32025-C9BE-47DE-B968-4A77F0D2F079}" destId="{0C37DA3E-07FC-4305-9968-C91F3E2EA491}" srcOrd="0" destOrd="0" presId="urn:microsoft.com/office/officeart/2005/8/layout/list1"/>
    <dgm:cxn modelId="{B12C00CF-4E41-4EF9-AE54-8528EADF3065}" type="presOf" srcId="{E5F32025-C9BE-47DE-B968-4A77F0D2F079}" destId="{73449549-FF69-486D-80E8-0AD58D9E8725}" srcOrd="1" destOrd="0" presId="urn:microsoft.com/office/officeart/2005/8/layout/list1"/>
    <dgm:cxn modelId="{7DF9EEEF-42B9-4170-B08F-B4C93A367D8A}" type="presParOf" srcId="{F7DA69D9-74BB-433A-AA14-B29850DA3135}" destId="{20E221D0-F2E9-466A-9C18-4652C1D0EAB2}" srcOrd="0" destOrd="0" presId="urn:microsoft.com/office/officeart/2005/8/layout/list1"/>
    <dgm:cxn modelId="{13556716-DD87-4CFE-807E-1DB8897A3FA5}" type="presParOf" srcId="{20E221D0-F2E9-466A-9C18-4652C1D0EAB2}" destId="{0C37DA3E-07FC-4305-9968-C91F3E2EA491}" srcOrd="0" destOrd="0" presId="urn:microsoft.com/office/officeart/2005/8/layout/list1"/>
    <dgm:cxn modelId="{A7227599-BFD4-4C90-AE44-B114A0ED9F44}" type="presParOf" srcId="{20E221D0-F2E9-466A-9C18-4652C1D0EAB2}" destId="{73449549-FF69-486D-80E8-0AD58D9E8725}" srcOrd="1" destOrd="0" presId="urn:microsoft.com/office/officeart/2005/8/layout/list1"/>
    <dgm:cxn modelId="{6EAE4716-4DD7-41A6-AE58-6CF907825339}" type="presParOf" srcId="{F7DA69D9-74BB-433A-AA14-B29850DA3135}" destId="{96EE407C-36B8-4B9C-83D3-A5D8AC382977}" srcOrd="1" destOrd="0" presId="urn:microsoft.com/office/officeart/2005/8/layout/list1"/>
    <dgm:cxn modelId="{562BE3A2-F59A-4FD8-B9E2-745FBE34E763}" type="presParOf" srcId="{F7DA69D9-74BB-433A-AA14-B29850DA3135}" destId="{4ECC3C4D-94B9-4A13-B369-6CCCE5D07461}"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8A14ECB-EDB1-4407-8EB8-D3681ADE66F7}" type="doc">
      <dgm:prSet loTypeId="urn:microsoft.com/office/officeart/2005/8/layout/lProcess3" loCatId="process" qsTypeId="urn:microsoft.com/office/officeart/2005/8/quickstyle/simple1" qsCatId="simple" csTypeId="urn:microsoft.com/office/officeart/2005/8/colors/colorful3" csCatId="colorful" phldr="1"/>
      <dgm:spPr/>
      <dgm:t>
        <a:bodyPr/>
        <a:lstStyle/>
        <a:p>
          <a:endParaRPr lang="en-GB"/>
        </a:p>
      </dgm:t>
    </dgm:pt>
    <dgm:pt modelId="{F5B7D1DE-E0B7-433A-9EAB-0DCFC5420858}">
      <dgm:prSet/>
      <dgm:spPr/>
      <dgm:t>
        <a:bodyPr/>
        <a:lstStyle/>
        <a:p>
          <a:pPr rtl="0"/>
          <a:r>
            <a:rPr lang="en-GB" dirty="0"/>
            <a:t>Infers that the test provides a valid reflection of future performance using a similar test </a:t>
          </a:r>
        </a:p>
      </dgm:t>
    </dgm:pt>
    <dgm:pt modelId="{33BB5873-C089-4749-9796-153A09978000}" type="parTrans" cxnId="{C6DA0ECF-E929-4726-9BF5-2F25E470C2C5}">
      <dgm:prSet/>
      <dgm:spPr/>
      <dgm:t>
        <a:bodyPr/>
        <a:lstStyle/>
        <a:p>
          <a:endParaRPr lang="en-GB"/>
        </a:p>
      </dgm:t>
    </dgm:pt>
    <dgm:pt modelId="{262D1369-8621-4FBB-A0FF-0EEA8A7E6986}" type="sibTrans" cxnId="{C6DA0ECF-E929-4726-9BF5-2F25E470C2C5}">
      <dgm:prSet/>
      <dgm:spPr/>
      <dgm:t>
        <a:bodyPr/>
        <a:lstStyle/>
        <a:p>
          <a:endParaRPr lang="en-GB"/>
        </a:p>
      </dgm:t>
    </dgm:pt>
    <dgm:pt modelId="{CD58AFA8-1F61-479F-9EBA-1A9FC00E3C76}" type="pres">
      <dgm:prSet presAssocID="{38A14ECB-EDB1-4407-8EB8-D3681ADE66F7}" presName="Name0" presStyleCnt="0">
        <dgm:presLayoutVars>
          <dgm:chPref val="3"/>
          <dgm:dir/>
          <dgm:animLvl val="lvl"/>
          <dgm:resizeHandles/>
        </dgm:presLayoutVars>
      </dgm:prSet>
      <dgm:spPr/>
    </dgm:pt>
    <dgm:pt modelId="{1DFF9131-BBF8-43D4-B0BA-0A55BD88FD5B}" type="pres">
      <dgm:prSet presAssocID="{F5B7D1DE-E0B7-433A-9EAB-0DCFC5420858}" presName="horFlow" presStyleCnt="0"/>
      <dgm:spPr/>
    </dgm:pt>
    <dgm:pt modelId="{0396D3E2-4197-480D-A5F6-30F65BFEB236}" type="pres">
      <dgm:prSet presAssocID="{F5B7D1DE-E0B7-433A-9EAB-0DCFC5420858}" presName="bigChev" presStyleLbl="node1" presStyleIdx="0" presStyleCnt="1" custScaleX="93070"/>
      <dgm:spPr/>
    </dgm:pt>
  </dgm:ptLst>
  <dgm:cxnLst>
    <dgm:cxn modelId="{71DF6500-3F79-4600-ACAC-A2BBC301D843}" type="presOf" srcId="{38A14ECB-EDB1-4407-8EB8-D3681ADE66F7}" destId="{CD58AFA8-1F61-479F-9EBA-1A9FC00E3C76}" srcOrd="0" destOrd="0" presId="urn:microsoft.com/office/officeart/2005/8/layout/lProcess3"/>
    <dgm:cxn modelId="{B5265AB9-3233-45B3-BD9D-1CD25B72BFBE}" type="presOf" srcId="{F5B7D1DE-E0B7-433A-9EAB-0DCFC5420858}" destId="{0396D3E2-4197-480D-A5F6-30F65BFEB236}" srcOrd="0" destOrd="0" presId="urn:microsoft.com/office/officeart/2005/8/layout/lProcess3"/>
    <dgm:cxn modelId="{C6DA0ECF-E929-4726-9BF5-2F25E470C2C5}" srcId="{38A14ECB-EDB1-4407-8EB8-D3681ADE66F7}" destId="{F5B7D1DE-E0B7-433A-9EAB-0DCFC5420858}" srcOrd="0" destOrd="0" parTransId="{33BB5873-C089-4749-9796-153A09978000}" sibTransId="{262D1369-8621-4FBB-A0FF-0EEA8A7E6986}"/>
    <dgm:cxn modelId="{AE52A089-356C-4330-8F44-F58A22DD51A3}" type="presParOf" srcId="{CD58AFA8-1F61-479F-9EBA-1A9FC00E3C76}" destId="{1DFF9131-BBF8-43D4-B0BA-0A55BD88FD5B}" srcOrd="0" destOrd="0" presId="urn:microsoft.com/office/officeart/2005/8/layout/lProcess3"/>
    <dgm:cxn modelId="{A07C138B-F8A1-4218-AD90-12D7262F6474}" type="presParOf" srcId="{1DFF9131-BBF8-43D4-B0BA-0A55BD88FD5B}" destId="{0396D3E2-4197-480D-A5F6-30F65BFEB236}" srcOrd="0" destOrd="0" presId="urn:microsoft.com/office/officeart/2005/8/layout/lProcess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FED1883-89E1-4E41-8829-611FAEBD0E4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4F5D4D86-54F2-4A22-84EB-781A94AC667A}">
      <dgm:prSet/>
      <dgm:spPr/>
      <dgm:t>
        <a:bodyPr/>
        <a:lstStyle/>
        <a:p>
          <a:pPr rtl="0"/>
          <a:r>
            <a:rPr lang="en-GB" dirty="0">
              <a:solidFill>
                <a:schemeClr val="bg1"/>
              </a:solidFill>
            </a:rPr>
            <a:t>Infers not only that the test is measuring what it is supposed to, but also that it is capable of detecting what </a:t>
          </a:r>
          <a:r>
            <a:rPr lang="en-GB" i="1" dirty="0">
              <a:solidFill>
                <a:schemeClr val="bg1"/>
              </a:solidFill>
            </a:rPr>
            <a:t>should</a:t>
          </a:r>
          <a:r>
            <a:rPr lang="en-GB" dirty="0">
              <a:solidFill>
                <a:schemeClr val="bg1"/>
              </a:solidFill>
            </a:rPr>
            <a:t> exist, theoretically</a:t>
          </a:r>
        </a:p>
      </dgm:t>
    </dgm:pt>
    <dgm:pt modelId="{80B82C14-759E-487C-9B73-CAE856FDD23F}" type="parTrans" cxnId="{D3C812AD-4F37-49DB-AC61-BF20EB3CA2AC}">
      <dgm:prSet/>
      <dgm:spPr/>
      <dgm:t>
        <a:bodyPr/>
        <a:lstStyle/>
        <a:p>
          <a:endParaRPr lang="en-GB"/>
        </a:p>
      </dgm:t>
    </dgm:pt>
    <dgm:pt modelId="{1DB86BBE-7654-4B37-AF18-9D58FC3CA119}" type="sibTrans" cxnId="{D3C812AD-4F37-49DB-AC61-BF20EB3CA2AC}">
      <dgm:prSet/>
      <dgm:spPr/>
      <dgm:t>
        <a:bodyPr/>
        <a:lstStyle/>
        <a:p>
          <a:endParaRPr lang="en-GB"/>
        </a:p>
      </dgm:t>
    </dgm:pt>
    <dgm:pt modelId="{4AAFB0B4-22ED-48DC-8945-17B0C7D9F60C}">
      <dgm:prSet/>
      <dgm:spPr/>
      <dgm:t>
        <a:bodyPr/>
        <a:lstStyle/>
        <a:p>
          <a:pPr rtl="0"/>
          <a:endParaRPr lang="en-GB" dirty="0"/>
        </a:p>
        <a:p>
          <a:pPr rtl="0"/>
          <a:r>
            <a:rPr lang="en-GB" dirty="0"/>
            <a:t>Therefore relates to hypothetical or intangible constructs </a:t>
          </a:r>
        </a:p>
      </dgm:t>
    </dgm:pt>
    <dgm:pt modelId="{BF72BF3C-813E-48F3-947B-BF07A1834095}" type="parTrans" cxnId="{FA9EDAE9-1E74-4EAD-B9AD-10430CC154DC}">
      <dgm:prSet/>
      <dgm:spPr/>
      <dgm:t>
        <a:bodyPr/>
        <a:lstStyle/>
        <a:p>
          <a:endParaRPr lang="en-GB"/>
        </a:p>
      </dgm:t>
    </dgm:pt>
    <dgm:pt modelId="{F17F6DB8-638D-4BD9-9214-9A356588A1A8}" type="sibTrans" cxnId="{FA9EDAE9-1E74-4EAD-B9AD-10430CC154DC}">
      <dgm:prSet/>
      <dgm:spPr/>
      <dgm:t>
        <a:bodyPr/>
        <a:lstStyle/>
        <a:p>
          <a:endParaRPr lang="en-GB"/>
        </a:p>
      </dgm:t>
    </dgm:pt>
    <dgm:pt modelId="{001A9A7E-F5C1-4898-B7BB-0709E94B22AE}" type="pres">
      <dgm:prSet presAssocID="{2FED1883-89E1-4E41-8829-611FAEBD0E46}" presName="vert0" presStyleCnt="0">
        <dgm:presLayoutVars>
          <dgm:dir/>
          <dgm:animOne val="branch"/>
          <dgm:animLvl val="lvl"/>
        </dgm:presLayoutVars>
      </dgm:prSet>
      <dgm:spPr/>
    </dgm:pt>
    <dgm:pt modelId="{101C2654-0F21-4A12-80EA-0423B40B4246}" type="pres">
      <dgm:prSet presAssocID="{4F5D4D86-54F2-4A22-84EB-781A94AC667A}" presName="thickLine" presStyleLbl="alignNode1" presStyleIdx="0" presStyleCnt="2"/>
      <dgm:spPr/>
    </dgm:pt>
    <dgm:pt modelId="{17F5514D-0706-4402-8051-980528729DE5}" type="pres">
      <dgm:prSet presAssocID="{4F5D4D86-54F2-4A22-84EB-781A94AC667A}" presName="horz1" presStyleCnt="0"/>
      <dgm:spPr/>
    </dgm:pt>
    <dgm:pt modelId="{050DDC51-25C6-479D-8247-CFC99699E48B}" type="pres">
      <dgm:prSet presAssocID="{4F5D4D86-54F2-4A22-84EB-781A94AC667A}" presName="tx1" presStyleLbl="revTx" presStyleIdx="0" presStyleCnt="2"/>
      <dgm:spPr/>
    </dgm:pt>
    <dgm:pt modelId="{4B82BFCA-9DC1-4ACD-B586-1330D7D4A487}" type="pres">
      <dgm:prSet presAssocID="{4F5D4D86-54F2-4A22-84EB-781A94AC667A}" presName="vert1" presStyleCnt="0"/>
      <dgm:spPr/>
    </dgm:pt>
    <dgm:pt modelId="{E08EF2CD-E719-4BE4-9B64-C70243A3823D}" type="pres">
      <dgm:prSet presAssocID="{4AAFB0B4-22ED-48DC-8945-17B0C7D9F60C}" presName="thickLine" presStyleLbl="alignNode1" presStyleIdx="1" presStyleCnt="2"/>
      <dgm:spPr/>
    </dgm:pt>
    <dgm:pt modelId="{EF12DE43-178B-461E-8B81-5AC2B8735794}" type="pres">
      <dgm:prSet presAssocID="{4AAFB0B4-22ED-48DC-8945-17B0C7D9F60C}" presName="horz1" presStyleCnt="0"/>
      <dgm:spPr/>
    </dgm:pt>
    <dgm:pt modelId="{F7925A5E-D478-4166-9979-898CEC3D7A32}" type="pres">
      <dgm:prSet presAssocID="{4AAFB0B4-22ED-48DC-8945-17B0C7D9F60C}" presName="tx1" presStyleLbl="revTx" presStyleIdx="1" presStyleCnt="2"/>
      <dgm:spPr/>
    </dgm:pt>
    <dgm:pt modelId="{12579977-2478-4A03-841D-815A9982E825}" type="pres">
      <dgm:prSet presAssocID="{4AAFB0B4-22ED-48DC-8945-17B0C7D9F60C}" presName="vert1" presStyleCnt="0"/>
      <dgm:spPr/>
    </dgm:pt>
  </dgm:ptLst>
  <dgm:cxnLst>
    <dgm:cxn modelId="{76B33E04-3675-48CA-B445-B36219903698}" type="presOf" srcId="{4F5D4D86-54F2-4A22-84EB-781A94AC667A}" destId="{050DDC51-25C6-479D-8247-CFC99699E48B}" srcOrd="0" destOrd="0" presId="urn:microsoft.com/office/officeart/2008/layout/LinedList"/>
    <dgm:cxn modelId="{9D12484E-9D54-445D-BD6A-821615208930}" type="presOf" srcId="{4AAFB0B4-22ED-48DC-8945-17B0C7D9F60C}" destId="{F7925A5E-D478-4166-9979-898CEC3D7A32}" srcOrd="0" destOrd="0" presId="urn:microsoft.com/office/officeart/2008/layout/LinedList"/>
    <dgm:cxn modelId="{827DF778-DCAE-44E2-82F7-2B57C9696202}" type="presOf" srcId="{2FED1883-89E1-4E41-8829-611FAEBD0E46}" destId="{001A9A7E-F5C1-4898-B7BB-0709E94B22AE}" srcOrd="0" destOrd="0" presId="urn:microsoft.com/office/officeart/2008/layout/LinedList"/>
    <dgm:cxn modelId="{D3C812AD-4F37-49DB-AC61-BF20EB3CA2AC}" srcId="{2FED1883-89E1-4E41-8829-611FAEBD0E46}" destId="{4F5D4D86-54F2-4A22-84EB-781A94AC667A}" srcOrd="0" destOrd="0" parTransId="{80B82C14-759E-487C-9B73-CAE856FDD23F}" sibTransId="{1DB86BBE-7654-4B37-AF18-9D58FC3CA119}"/>
    <dgm:cxn modelId="{FA9EDAE9-1E74-4EAD-B9AD-10430CC154DC}" srcId="{2FED1883-89E1-4E41-8829-611FAEBD0E46}" destId="{4AAFB0B4-22ED-48DC-8945-17B0C7D9F60C}" srcOrd="1" destOrd="0" parTransId="{BF72BF3C-813E-48F3-947B-BF07A1834095}" sibTransId="{F17F6DB8-638D-4BD9-9214-9A356588A1A8}"/>
    <dgm:cxn modelId="{97705B0D-039E-4E20-A016-A66D6CDBBA42}" type="presParOf" srcId="{001A9A7E-F5C1-4898-B7BB-0709E94B22AE}" destId="{101C2654-0F21-4A12-80EA-0423B40B4246}" srcOrd="0" destOrd="0" presId="urn:microsoft.com/office/officeart/2008/layout/LinedList"/>
    <dgm:cxn modelId="{57884DEA-90A7-4F46-9D51-80DC7EF5972A}" type="presParOf" srcId="{001A9A7E-F5C1-4898-B7BB-0709E94B22AE}" destId="{17F5514D-0706-4402-8051-980528729DE5}" srcOrd="1" destOrd="0" presId="urn:microsoft.com/office/officeart/2008/layout/LinedList"/>
    <dgm:cxn modelId="{DCA33FEF-453B-4FAD-A1E0-E8D170FA5256}" type="presParOf" srcId="{17F5514D-0706-4402-8051-980528729DE5}" destId="{050DDC51-25C6-479D-8247-CFC99699E48B}" srcOrd="0" destOrd="0" presId="urn:microsoft.com/office/officeart/2008/layout/LinedList"/>
    <dgm:cxn modelId="{29EF7399-B46D-478B-BF07-CC51C0413A02}" type="presParOf" srcId="{17F5514D-0706-4402-8051-980528729DE5}" destId="{4B82BFCA-9DC1-4ACD-B586-1330D7D4A487}" srcOrd="1" destOrd="0" presId="urn:microsoft.com/office/officeart/2008/layout/LinedList"/>
    <dgm:cxn modelId="{71B90D9C-38EE-4206-9EAC-48CCE43AD908}" type="presParOf" srcId="{001A9A7E-F5C1-4898-B7BB-0709E94B22AE}" destId="{E08EF2CD-E719-4BE4-9B64-C70243A3823D}" srcOrd="2" destOrd="0" presId="urn:microsoft.com/office/officeart/2008/layout/LinedList"/>
    <dgm:cxn modelId="{08B00D4D-6EEB-4B8E-8EFE-F4BB29BD43DA}" type="presParOf" srcId="{001A9A7E-F5C1-4898-B7BB-0709E94B22AE}" destId="{EF12DE43-178B-461E-8B81-5AC2B8735794}" srcOrd="3" destOrd="0" presId="urn:microsoft.com/office/officeart/2008/layout/LinedList"/>
    <dgm:cxn modelId="{52FD04B0-497B-4250-B694-1499B0A14756}" type="presParOf" srcId="{EF12DE43-178B-461E-8B81-5AC2B8735794}" destId="{F7925A5E-D478-4166-9979-898CEC3D7A32}" srcOrd="0" destOrd="0" presId="urn:microsoft.com/office/officeart/2008/layout/LinedList"/>
    <dgm:cxn modelId="{4FF0CEB1-FE2A-416A-8DF7-57F6F3FD5420}" type="presParOf" srcId="{EF12DE43-178B-461E-8B81-5AC2B8735794}" destId="{12579977-2478-4A03-841D-815A9982E82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67165-0E86-4521-9C9D-F30AE935A073}">
      <dsp:nvSpPr>
        <dsp:cNvPr id="0" name=""/>
        <dsp:cNvSpPr/>
      </dsp:nvSpPr>
      <dsp:spPr>
        <a:xfrm>
          <a:off x="2621"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 Decide on the topic of your investigation </a:t>
          </a:r>
          <a:endParaRPr lang="en-US" sz="1500" kern="1200" dirty="0"/>
        </a:p>
      </dsp:txBody>
      <dsp:txXfrm>
        <a:off x="2621" y="18367"/>
        <a:ext cx="2079513" cy="1247708"/>
      </dsp:txXfrm>
    </dsp:sp>
    <dsp:sp modelId="{FCE4B302-D26D-41D9-B764-88D4B70A8FCA}">
      <dsp:nvSpPr>
        <dsp:cNvPr id="0" name=""/>
        <dsp:cNvSpPr/>
      </dsp:nvSpPr>
      <dsp:spPr>
        <a:xfrm>
          <a:off x="2290085"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2. Collect a panel of volunteers</a:t>
          </a:r>
          <a:endParaRPr lang="en-US" sz="1500" kern="1200" dirty="0"/>
        </a:p>
      </dsp:txBody>
      <dsp:txXfrm>
        <a:off x="2290085" y="18367"/>
        <a:ext cx="2079513" cy="1247708"/>
      </dsp:txXfrm>
    </dsp:sp>
    <dsp:sp modelId="{FD5A2927-9432-4D76-B143-428BE0AF273D}">
      <dsp:nvSpPr>
        <dsp:cNvPr id="0" name=""/>
        <dsp:cNvSpPr/>
      </dsp:nvSpPr>
      <dsp:spPr>
        <a:xfrm>
          <a:off x="4577550"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3. Ask them to generate statements about the topic</a:t>
          </a:r>
          <a:endParaRPr lang="en-US" sz="1500" kern="1200" dirty="0"/>
        </a:p>
      </dsp:txBody>
      <dsp:txXfrm>
        <a:off x="4577550" y="18367"/>
        <a:ext cx="2079513" cy="1247708"/>
      </dsp:txXfrm>
    </dsp:sp>
    <dsp:sp modelId="{71754403-A244-4668-B5D5-35F928F42B76}">
      <dsp:nvSpPr>
        <dsp:cNvPr id="0" name=""/>
        <dsp:cNvSpPr/>
      </dsp:nvSpPr>
      <dsp:spPr>
        <a:xfrm>
          <a:off x="6865015"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4. Collect all the statements and discard those which are repetitive or badly worded.</a:t>
          </a:r>
          <a:endParaRPr lang="en-US" sz="1500" kern="1200" dirty="0"/>
        </a:p>
      </dsp:txBody>
      <dsp:txXfrm>
        <a:off x="6865015" y="18367"/>
        <a:ext cx="2079513" cy="1247708"/>
      </dsp:txXfrm>
    </dsp:sp>
    <dsp:sp modelId="{9FF4C41E-5396-49B9-804E-9E04790F4FDD}">
      <dsp:nvSpPr>
        <dsp:cNvPr id="0" name=""/>
        <dsp:cNvSpPr/>
      </dsp:nvSpPr>
      <dsp:spPr>
        <a:xfrm>
          <a:off x="2621"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5. Put the statements into a list.</a:t>
          </a:r>
          <a:endParaRPr lang="en-US" sz="1500" kern="1200" dirty="0"/>
        </a:p>
      </dsp:txBody>
      <dsp:txXfrm>
        <a:off x="2621" y="1474026"/>
        <a:ext cx="2079513" cy="1247708"/>
      </dsp:txXfrm>
    </dsp:sp>
    <dsp:sp modelId="{860F9EC9-D45C-4EBE-922B-5EFCDC557F3C}">
      <dsp:nvSpPr>
        <dsp:cNvPr id="0" name=""/>
        <dsp:cNvSpPr/>
      </dsp:nvSpPr>
      <dsp:spPr>
        <a:xfrm>
          <a:off x="2290085"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6. Ask a second panel to evaluate each statement as positive or negative.</a:t>
          </a:r>
          <a:endParaRPr lang="en-US" sz="1500" kern="1200" dirty="0"/>
        </a:p>
      </dsp:txBody>
      <dsp:txXfrm>
        <a:off x="2290085" y="1474026"/>
        <a:ext cx="2079513" cy="1247708"/>
      </dsp:txXfrm>
    </dsp:sp>
    <dsp:sp modelId="{07EBED66-42F9-45B2-A5D3-8634204BAEBA}">
      <dsp:nvSpPr>
        <dsp:cNvPr id="0" name=""/>
        <dsp:cNvSpPr/>
      </dsp:nvSpPr>
      <dsp:spPr>
        <a:xfrm>
          <a:off x="4577550"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7. Discard ambiguous statements, keeping only clear ones.</a:t>
          </a:r>
          <a:endParaRPr lang="en-US" sz="1500" kern="1200" dirty="0"/>
        </a:p>
      </dsp:txBody>
      <dsp:txXfrm>
        <a:off x="4577550" y="1474026"/>
        <a:ext cx="2079513" cy="1247708"/>
      </dsp:txXfrm>
    </dsp:sp>
    <dsp:sp modelId="{8C09928E-8BA3-4DEE-86F9-CD31E11F0BF9}">
      <dsp:nvSpPr>
        <dsp:cNvPr id="0" name=""/>
        <dsp:cNvSpPr/>
      </dsp:nvSpPr>
      <dsp:spPr>
        <a:xfrm>
          <a:off x="6865015"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8. Select positive and negative statements and arrange them in random order.</a:t>
          </a:r>
          <a:endParaRPr lang="en-US" sz="1500" kern="1200" dirty="0"/>
        </a:p>
      </dsp:txBody>
      <dsp:txXfrm>
        <a:off x="6865015" y="1474026"/>
        <a:ext cx="2079513" cy="1247708"/>
      </dsp:txXfrm>
    </dsp:sp>
    <dsp:sp modelId="{D0B9A824-B4AB-44E0-B363-64FF17BBD48D}">
      <dsp:nvSpPr>
        <dsp:cNvPr id="0" name=""/>
        <dsp:cNvSpPr/>
      </dsp:nvSpPr>
      <dsp:spPr>
        <a:xfrm>
          <a:off x="2290085" y="292968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9. Allocate a 5-point, 7-point or 9-point, scale to each statement.</a:t>
          </a:r>
          <a:endParaRPr lang="en-US" sz="1500" kern="1200" dirty="0"/>
        </a:p>
      </dsp:txBody>
      <dsp:txXfrm>
        <a:off x="2290085" y="2929686"/>
        <a:ext cx="2079513" cy="1247708"/>
      </dsp:txXfrm>
    </dsp:sp>
    <dsp:sp modelId="{E2D20341-68DC-4AC2-9A75-1EDDE86B80D8}">
      <dsp:nvSpPr>
        <dsp:cNvPr id="0" name=""/>
        <dsp:cNvSpPr/>
      </dsp:nvSpPr>
      <dsp:spPr>
        <a:xfrm>
          <a:off x="4577550" y="292968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10. Combine your statements into a full Likert-based questionnaire</a:t>
          </a:r>
          <a:endParaRPr lang="en-US" sz="1500" kern="1200" dirty="0"/>
        </a:p>
      </dsp:txBody>
      <dsp:txXfrm>
        <a:off x="4577550" y="2929686"/>
        <a:ext cx="2079513" cy="1247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FAFAE-177C-47C0-9AC0-297CDF067AF8}">
      <dsp:nvSpPr>
        <dsp:cNvPr id="0" name=""/>
        <dsp:cNvSpPr/>
      </dsp:nvSpPr>
      <dsp:spPr>
        <a:xfrm>
          <a:off x="3845011" y="3200400"/>
          <a:ext cx="768176" cy="2477368"/>
        </a:xfrm>
        <a:custGeom>
          <a:avLst/>
          <a:gdLst/>
          <a:ahLst/>
          <a:cxnLst/>
          <a:rect l="0" t="0" r="0" b="0"/>
          <a:pathLst>
            <a:path>
              <a:moveTo>
                <a:pt x="0" y="0"/>
              </a:moveTo>
              <a:lnTo>
                <a:pt x="384088" y="0"/>
              </a:lnTo>
              <a:lnTo>
                <a:pt x="384088" y="2477368"/>
              </a:lnTo>
              <a:lnTo>
                <a:pt x="768176" y="2477368"/>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30F624-C0F2-451F-A41F-4D04B5BCF13B}">
      <dsp:nvSpPr>
        <dsp:cNvPr id="0" name=""/>
        <dsp:cNvSpPr/>
      </dsp:nvSpPr>
      <dsp:spPr>
        <a:xfrm>
          <a:off x="3845011" y="3200400"/>
          <a:ext cx="768176" cy="825789"/>
        </a:xfrm>
        <a:custGeom>
          <a:avLst/>
          <a:gdLst/>
          <a:ahLst/>
          <a:cxnLst/>
          <a:rect l="0" t="0" r="0" b="0"/>
          <a:pathLst>
            <a:path>
              <a:moveTo>
                <a:pt x="0" y="0"/>
              </a:moveTo>
              <a:lnTo>
                <a:pt x="384088" y="0"/>
              </a:lnTo>
              <a:lnTo>
                <a:pt x="384088" y="825789"/>
              </a:lnTo>
              <a:lnTo>
                <a:pt x="768176" y="825789"/>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3AC421-9640-41A6-861A-8BB6C2F24F1E}">
      <dsp:nvSpPr>
        <dsp:cNvPr id="0" name=""/>
        <dsp:cNvSpPr/>
      </dsp:nvSpPr>
      <dsp:spPr>
        <a:xfrm>
          <a:off x="3845011" y="2374610"/>
          <a:ext cx="768176" cy="825789"/>
        </a:xfrm>
        <a:custGeom>
          <a:avLst/>
          <a:gdLst/>
          <a:ahLst/>
          <a:cxnLst/>
          <a:rect l="0" t="0" r="0" b="0"/>
          <a:pathLst>
            <a:path>
              <a:moveTo>
                <a:pt x="0" y="825789"/>
              </a:moveTo>
              <a:lnTo>
                <a:pt x="384088" y="825789"/>
              </a:lnTo>
              <a:lnTo>
                <a:pt x="384088" y="0"/>
              </a:lnTo>
              <a:lnTo>
                <a:pt x="768176" y="0"/>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995D04-5426-4E82-8E3D-5BF1D8D5D55E}">
      <dsp:nvSpPr>
        <dsp:cNvPr id="0" name=""/>
        <dsp:cNvSpPr/>
      </dsp:nvSpPr>
      <dsp:spPr>
        <a:xfrm>
          <a:off x="3845011" y="723031"/>
          <a:ext cx="768176" cy="2477368"/>
        </a:xfrm>
        <a:custGeom>
          <a:avLst/>
          <a:gdLst/>
          <a:ahLst/>
          <a:cxnLst/>
          <a:rect l="0" t="0" r="0" b="0"/>
          <a:pathLst>
            <a:path>
              <a:moveTo>
                <a:pt x="0" y="2477368"/>
              </a:moveTo>
              <a:lnTo>
                <a:pt x="384088" y="2477368"/>
              </a:lnTo>
              <a:lnTo>
                <a:pt x="384088" y="0"/>
              </a:lnTo>
              <a:lnTo>
                <a:pt x="768176" y="0"/>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5A3596-40F1-4347-B63A-C964A5CAE873}">
      <dsp:nvSpPr>
        <dsp:cNvPr id="0" name=""/>
        <dsp:cNvSpPr/>
      </dsp:nvSpPr>
      <dsp:spPr>
        <a:xfrm>
          <a:off x="4129" y="963086"/>
          <a:ext cx="3840881" cy="11714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dirty="0"/>
            <a:t>The higher the score, the more reliable the generated scale is</a:t>
          </a:r>
          <a:endParaRPr lang="en-GB" sz="2500" kern="1200" dirty="0"/>
        </a:p>
      </dsp:txBody>
      <dsp:txXfrm>
        <a:off x="4129" y="963086"/>
        <a:ext cx="3840881" cy="1171468"/>
      </dsp:txXfrm>
    </dsp:sp>
    <dsp:sp modelId="{0BCDCA57-E29C-4270-A239-940661164B3E}">
      <dsp:nvSpPr>
        <dsp:cNvPr id="0" name=""/>
        <dsp:cNvSpPr/>
      </dsp:nvSpPr>
      <dsp:spPr>
        <a:xfrm>
          <a:off x="4129" y="2614665"/>
          <a:ext cx="3840881" cy="11714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A score of .70 or greater is generally considered to be acceptable</a:t>
          </a:r>
          <a:endParaRPr lang="en-GB" sz="2500" kern="1200"/>
        </a:p>
      </dsp:txBody>
      <dsp:txXfrm>
        <a:off x="4129" y="2614665"/>
        <a:ext cx="3840881" cy="1171468"/>
      </dsp:txXfrm>
    </dsp:sp>
    <dsp:sp modelId="{5303CD4F-BFF7-4A5C-8482-E9703B602964}">
      <dsp:nvSpPr>
        <dsp:cNvPr id="0" name=""/>
        <dsp:cNvSpPr/>
      </dsp:nvSpPr>
      <dsp:spPr>
        <a:xfrm>
          <a:off x="4613188" y="137296"/>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.90 or &gt; = high reliability</a:t>
          </a:r>
          <a:endParaRPr lang="en-GB" sz="2500" kern="1200"/>
        </a:p>
      </dsp:txBody>
      <dsp:txXfrm>
        <a:off x="4613188" y="137296"/>
        <a:ext cx="3840881" cy="1171468"/>
      </dsp:txXfrm>
    </dsp:sp>
    <dsp:sp modelId="{E9D68CED-7FC6-4290-B273-3508F912C6D0}">
      <dsp:nvSpPr>
        <dsp:cNvPr id="0" name=""/>
        <dsp:cNvSpPr/>
      </dsp:nvSpPr>
      <dsp:spPr>
        <a:xfrm>
          <a:off x="4613188" y="1788875"/>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.80-.89  = good reliability</a:t>
          </a:r>
          <a:endParaRPr lang="en-GB" sz="2500" kern="1200"/>
        </a:p>
      </dsp:txBody>
      <dsp:txXfrm>
        <a:off x="4613188" y="1788875"/>
        <a:ext cx="3840881" cy="1171468"/>
      </dsp:txXfrm>
    </dsp:sp>
    <dsp:sp modelId="{53B71050-9B6C-440B-9E69-E9CD2664FED3}">
      <dsp:nvSpPr>
        <dsp:cNvPr id="0" name=""/>
        <dsp:cNvSpPr/>
      </dsp:nvSpPr>
      <dsp:spPr>
        <a:xfrm>
          <a:off x="4613188" y="3440455"/>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dirty="0"/>
            <a:t>.70-.79 = acceptable reliability</a:t>
          </a:r>
          <a:endParaRPr lang="en-GB" sz="2500" kern="1200" dirty="0"/>
        </a:p>
      </dsp:txBody>
      <dsp:txXfrm>
        <a:off x="4613188" y="3440455"/>
        <a:ext cx="3840881" cy="1171468"/>
      </dsp:txXfrm>
    </dsp:sp>
    <dsp:sp modelId="{5EE0A6D4-CB6D-44DA-B8DB-1ECE1AA0995D}">
      <dsp:nvSpPr>
        <dsp:cNvPr id="0" name=""/>
        <dsp:cNvSpPr/>
      </dsp:nvSpPr>
      <dsp:spPr>
        <a:xfrm>
          <a:off x="4613188" y="5092034"/>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.65-.69 = marginal reliability</a:t>
          </a:r>
          <a:endParaRPr lang="en-GB" sz="2500" kern="1200"/>
        </a:p>
      </dsp:txBody>
      <dsp:txXfrm>
        <a:off x="4613188" y="5092034"/>
        <a:ext cx="3840881" cy="1171468"/>
      </dsp:txXfrm>
    </dsp:sp>
    <dsp:sp modelId="{45132E88-CB71-4837-B682-F0E7CC8636EE}">
      <dsp:nvSpPr>
        <dsp:cNvPr id="0" name=""/>
        <dsp:cNvSpPr/>
      </dsp:nvSpPr>
      <dsp:spPr>
        <a:xfrm>
          <a:off x="4129" y="4266244"/>
          <a:ext cx="3840881" cy="11714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lower thresholds are sometimes used in the literature. </a:t>
          </a:r>
          <a:endParaRPr lang="en-GB" sz="2500" kern="1200"/>
        </a:p>
      </dsp:txBody>
      <dsp:txXfrm>
        <a:off x="4129" y="4266244"/>
        <a:ext cx="3840881" cy="11714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E9CB6-E2E1-4B4B-8023-D853245C61E0}">
      <dsp:nvSpPr>
        <dsp:cNvPr id="0" name=""/>
        <dsp:cNvSpPr/>
      </dsp:nvSpPr>
      <dsp:spPr>
        <a:xfrm rot="5481425">
          <a:off x="1772418" y="1115391"/>
          <a:ext cx="1745649" cy="210454"/>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91B7D3-9628-4CA9-8538-21D21C83A7B5}">
      <dsp:nvSpPr>
        <dsp:cNvPr id="0" name=""/>
        <dsp:cNvSpPr/>
      </dsp:nvSpPr>
      <dsp:spPr>
        <a:xfrm>
          <a:off x="2193921" y="342"/>
          <a:ext cx="2338387" cy="1403032"/>
        </a:xfrm>
        <a:prstGeom prst="roundRect">
          <a:avLst>
            <a:gd name="adj" fmla="val 10000"/>
          </a:avLst>
        </a:prstGeom>
        <a:solidFill>
          <a:schemeClr val="accent2">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Is my measurement valid? (Am I measuring what I think I am measuring?)</a:t>
          </a:r>
          <a:endParaRPr lang="en-GB" sz="1600" kern="1200" dirty="0"/>
        </a:p>
      </dsp:txBody>
      <dsp:txXfrm>
        <a:off x="2235014" y="41435"/>
        <a:ext cx="2256201" cy="1320846"/>
      </dsp:txXfrm>
    </dsp:sp>
    <dsp:sp modelId="{2311FE9F-1740-49AA-9F5D-F901085C304C}">
      <dsp:nvSpPr>
        <dsp:cNvPr id="0" name=""/>
        <dsp:cNvSpPr/>
      </dsp:nvSpPr>
      <dsp:spPr>
        <a:xfrm rot="5400000">
          <a:off x="1751991" y="2869182"/>
          <a:ext cx="1745159" cy="210454"/>
        </a:xfrm>
        <a:prstGeom prst="rect">
          <a:avLst/>
        </a:prstGeom>
        <a:solidFill>
          <a:schemeClr val="accent2">
            <a:shade val="90000"/>
            <a:hueOff val="177875"/>
            <a:satOff val="-949"/>
            <a:lumOff val="1243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AA2F90-FC66-4586-97C4-2F2A16C3D612}">
      <dsp:nvSpPr>
        <dsp:cNvPr id="0" name=""/>
        <dsp:cNvSpPr/>
      </dsp:nvSpPr>
      <dsp:spPr>
        <a:xfrm>
          <a:off x="2152578" y="1754132"/>
          <a:ext cx="2338387" cy="1403032"/>
        </a:xfrm>
        <a:prstGeom prst="roundRect">
          <a:avLst>
            <a:gd name="adj" fmla="val 10000"/>
          </a:avLst>
        </a:prstGeom>
        <a:solidFill>
          <a:schemeClr val="accent2">
            <a:shade val="50000"/>
            <a:hueOff val="152231"/>
            <a:satOff val="1656"/>
            <a:lumOff val="152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Logical Validity (subjective process)</a:t>
          </a:r>
          <a:endParaRPr lang="en-GB" sz="1600" kern="1200"/>
        </a:p>
        <a:p>
          <a:pPr marL="114300" lvl="1" indent="-114300" algn="l" defTabSz="533400" rtl="0">
            <a:lnSpc>
              <a:spcPct val="90000"/>
            </a:lnSpc>
            <a:spcBef>
              <a:spcPct val="0"/>
            </a:spcBef>
            <a:spcAft>
              <a:spcPct val="15000"/>
            </a:spcAft>
            <a:buChar char="•"/>
          </a:pPr>
          <a:r>
            <a:rPr lang="en-US" sz="1200" kern="1200"/>
            <a:t>Face validity</a:t>
          </a:r>
          <a:endParaRPr lang="en-GB" sz="1200" kern="1200"/>
        </a:p>
        <a:p>
          <a:pPr marL="114300" lvl="1" indent="-114300" algn="l" defTabSz="533400" rtl="0">
            <a:lnSpc>
              <a:spcPct val="90000"/>
            </a:lnSpc>
            <a:spcBef>
              <a:spcPct val="0"/>
            </a:spcBef>
            <a:spcAft>
              <a:spcPct val="15000"/>
            </a:spcAft>
            <a:buChar char="•"/>
          </a:pPr>
          <a:r>
            <a:rPr lang="en-US" sz="1200" kern="1200"/>
            <a:t>Content validity</a:t>
          </a:r>
          <a:endParaRPr lang="en-GB" sz="1200" kern="1200"/>
        </a:p>
      </dsp:txBody>
      <dsp:txXfrm>
        <a:off x="2193671" y="1795225"/>
        <a:ext cx="2256201" cy="1320846"/>
      </dsp:txXfrm>
    </dsp:sp>
    <dsp:sp modelId="{5840DB66-FB9C-4F7D-9F8C-73BA2C52C548}">
      <dsp:nvSpPr>
        <dsp:cNvPr id="0" name=""/>
        <dsp:cNvSpPr/>
      </dsp:nvSpPr>
      <dsp:spPr>
        <a:xfrm>
          <a:off x="2628886" y="3746077"/>
          <a:ext cx="3101424" cy="210454"/>
        </a:xfrm>
        <a:prstGeom prst="rect">
          <a:avLst/>
        </a:prstGeom>
        <a:solidFill>
          <a:schemeClr val="accent2">
            <a:shade val="90000"/>
            <a:hueOff val="355749"/>
            <a:satOff val="-1898"/>
            <a:lumOff val="2486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711637-C0EE-420C-B2A3-21C8E0D458FA}">
      <dsp:nvSpPr>
        <dsp:cNvPr id="0" name=""/>
        <dsp:cNvSpPr/>
      </dsp:nvSpPr>
      <dsp:spPr>
        <a:xfrm>
          <a:off x="2152578" y="3507923"/>
          <a:ext cx="2338387" cy="1403032"/>
        </a:xfrm>
        <a:prstGeom prst="roundRect">
          <a:avLst>
            <a:gd name="adj" fmla="val 10000"/>
          </a:avLst>
        </a:prstGeom>
        <a:solidFill>
          <a:schemeClr val="accent2">
            <a:shade val="50000"/>
            <a:hueOff val="304463"/>
            <a:satOff val="3311"/>
            <a:lumOff val="304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A logically valid test simply appears to measure the right variable in its entirety?</a:t>
          </a:r>
        </a:p>
      </dsp:txBody>
      <dsp:txXfrm>
        <a:off x="2193671" y="3549016"/>
        <a:ext cx="2256201" cy="1320846"/>
      </dsp:txXfrm>
    </dsp:sp>
    <dsp:sp modelId="{4368BA7C-7CAF-4F99-A99D-FDD6E87A1871}">
      <dsp:nvSpPr>
        <dsp:cNvPr id="0" name=""/>
        <dsp:cNvSpPr/>
      </dsp:nvSpPr>
      <dsp:spPr>
        <a:xfrm rot="16200000">
          <a:off x="4862046" y="2869182"/>
          <a:ext cx="1745159" cy="210454"/>
        </a:xfrm>
        <a:prstGeom prst="rect">
          <a:avLst/>
        </a:prstGeom>
        <a:solidFill>
          <a:schemeClr val="accent2">
            <a:shade val="90000"/>
            <a:hueOff val="355749"/>
            <a:satOff val="-1898"/>
            <a:lumOff val="2486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45F161-5861-4C43-B0B7-7CFF1CDF92B9}">
      <dsp:nvSpPr>
        <dsp:cNvPr id="0" name=""/>
        <dsp:cNvSpPr/>
      </dsp:nvSpPr>
      <dsp:spPr>
        <a:xfrm>
          <a:off x="5262633" y="3507923"/>
          <a:ext cx="2338387" cy="1403032"/>
        </a:xfrm>
        <a:prstGeom prst="roundRect">
          <a:avLst>
            <a:gd name="adj" fmla="val 10000"/>
          </a:avLst>
        </a:prstGeom>
        <a:solidFill>
          <a:schemeClr val="accent2">
            <a:shade val="50000"/>
            <a:hueOff val="456694"/>
            <a:satOff val="4967"/>
            <a:lumOff val="4572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Statistical Validity (Criterion-related validity)</a:t>
          </a:r>
          <a:endParaRPr lang="en-GB" sz="1600" kern="1200"/>
        </a:p>
        <a:p>
          <a:pPr marL="114300" lvl="1" indent="-114300" algn="l" defTabSz="533400" rtl="0">
            <a:lnSpc>
              <a:spcPct val="90000"/>
            </a:lnSpc>
            <a:spcBef>
              <a:spcPct val="0"/>
            </a:spcBef>
            <a:spcAft>
              <a:spcPct val="15000"/>
            </a:spcAft>
            <a:buChar char="•"/>
          </a:pPr>
          <a:r>
            <a:rPr lang="en-US" sz="1200" kern="1200"/>
            <a:t>Predictive</a:t>
          </a:r>
          <a:endParaRPr lang="en-GB" sz="1200" kern="1200"/>
        </a:p>
        <a:p>
          <a:pPr marL="114300" lvl="1" indent="-114300" algn="l" defTabSz="533400" rtl="0">
            <a:lnSpc>
              <a:spcPct val="90000"/>
            </a:lnSpc>
            <a:spcBef>
              <a:spcPct val="0"/>
            </a:spcBef>
            <a:spcAft>
              <a:spcPct val="15000"/>
            </a:spcAft>
            <a:buChar char="•"/>
          </a:pPr>
          <a:r>
            <a:rPr lang="en-US" sz="1200" kern="1200"/>
            <a:t>Concurrent</a:t>
          </a:r>
          <a:endParaRPr lang="en-GB" sz="1200" kern="1200"/>
        </a:p>
      </dsp:txBody>
      <dsp:txXfrm>
        <a:off x="5303726" y="3549016"/>
        <a:ext cx="2256201" cy="1320846"/>
      </dsp:txXfrm>
    </dsp:sp>
    <dsp:sp modelId="{BD3D9ADC-B82C-43A7-BA3E-3B7D6BD87BED}">
      <dsp:nvSpPr>
        <dsp:cNvPr id="0" name=""/>
        <dsp:cNvSpPr/>
      </dsp:nvSpPr>
      <dsp:spPr>
        <a:xfrm rot="16200000">
          <a:off x="4862046" y="1115391"/>
          <a:ext cx="1745159" cy="210454"/>
        </a:xfrm>
        <a:prstGeom prst="rect">
          <a:avLst/>
        </a:prstGeom>
        <a:solidFill>
          <a:schemeClr val="accent2">
            <a:shade val="90000"/>
            <a:hueOff val="177875"/>
            <a:satOff val="-949"/>
            <a:lumOff val="1243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EAF8367-3BAF-4A00-B464-573D0E545488}">
      <dsp:nvSpPr>
        <dsp:cNvPr id="0" name=""/>
        <dsp:cNvSpPr/>
      </dsp:nvSpPr>
      <dsp:spPr>
        <a:xfrm>
          <a:off x="5262633" y="1754132"/>
          <a:ext cx="2338387" cy="1403032"/>
        </a:xfrm>
        <a:prstGeom prst="roundRect">
          <a:avLst>
            <a:gd name="adj" fmla="val 10000"/>
          </a:avLst>
        </a:prstGeom>
        <a:solidFill>
          <a:schemeClr val="accent2">
            <a:shade val="50000"/>
            <a:hueOff val="304463"/>
            <a:satOff val="3311"/>
            <a:lumOff val="304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A statistically valid test produces results that agree with other similar tests?</a:t>
          </a:r>
        </a:p>
      </dsp:txBody>
      <dsp:txXfrm>
        <a:off x="5303726" y="1795225"/>
        <a:ext cx="2256201" cy="1320846"/>
      </dsp:txXfrm>
    </dsp:sp>
    <dsp:sp modelId="{EB416379-9E7D-4ED1-8449-495BCB618B29}">
      <dsp:nvSpPr>
        <dsp:cNvPr id="0" name=""/>
        <dsp:cNvSpPr/>
      </dsp:nvSpPr>
      <dsp:spPr>
        <a:xfrm>
          <a:off x="5262633" y="342"/>
          <a:ext cx="2338387" cy="1403032"/>
        </a:xfrm>
        <a:prstGeom prst="roundRect">
          <a:avLst>
            <a:gd name="adj" fmla="val 10000"/>
          </a:avLst>
        </a:prstGeom>
        <a:solidFill>
          <a:schemeClr val="accent2">
            <a:shade val="50000"/>
            <a:hueOff val="152231"/>
            <a:satOff val="1656"/>
            <a:lumOff val="152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Logical/Statistical Validity</a:t>
          </a:r>
          <a:endParaRPr lang="en-GB" sz="1600" kern="1200"/>
        </a:p>
        <a:p>
          <a:pPr marL="114300" lvl="1" indent="-114300" algn="l" defTabSz="533400" rtl="0">
            <a:lnSpc>
              <a:spcPct val="90000"/>
            </a:lnSpc>
            <a:spcBef>
              <a:spcPct val="0"/>
            </a:spcBef>
            <a:spcAft>
              <a:spcPct val="15000"/>
            </a:spcAft>
            <a:buChar char="•"/>
          </a:pPr>
          <a:r>
            <a:rPr lang="en-US" sz="1200" kern="1200"/>
            <a:t>Construct validity</a:t>
          </a:r>
          <a:endParaRPr lang="en-GB" sz="1200" kern="1200"/>
        </a:p>
      </dsp:txBody>
      <dsp:txXfrm>
        <a:off x="5303726" y="41435"/>
        <a:ext cx="2256201" cy="1320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73D8E-EB3B-489B-A7E9-E74C6EB42212}">
      <dsp:nvSpPr>
        <dsp:cNvPr id="0" name=""/>
        <dsp:cNvSpPr/>
      </dsp:nvSpPr>
      <dsp:spPr>
        <a:xfrm>
          <a:off x="0" y="0"/>
          <a:ext cx="80772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60A005-7BFB-4CB9-9103-833C826AFD03}">
      <dsp:nvSpPr>
        <dsp:cNvPr id="0" name=""/>
        <dsp:cNvSpPr/>
      </dsp:nvSpPr>
      <dsp:spPr>
        <a:xfrm>
          <a:off x="0" y="0"/>
          <a:ext cx="8077200" cy="830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solidFill>
                <a:schemeClr val="bg1"/>
              </a:solidFill>
            </a:rPr>
            <a:t>Is the survey measuring what it’s supposed to be measuring?</a:t>
          </a:r>
        </a:p>
      </dsp:txBody>
      <dsp:txXfrm>
        <a:off x="0" y="0"/>
        <a:ext cx="8077200" cy="8309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A6155-DB6B-41EF-9B27-9D930982ABFA}">
      <dsp:nvSpPr>
        <dsp:cNvPr id="0" name=""/>
        <dsp:cNvSpPr/>
      </dsp:nvSpPr>
      <dsp:spPr>
        <a:xfrm>
          <a:off x="0" y="1772962"/>
          <a:ext cx="1895285" cy="207791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Typically measured using factor analysis</a:t>
          </a:r>
        </a:p>
      </dsp:txBody>
      <dsp:txXfrm>
        <a:off x="92520" y="1865482"/>
        <a:ext cx="1710245" cy="18928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B472BF-C634-4BB1-BBDE-F54CC8DD692A}">
      <dsp:nvSpPr>
        <dsp:cNvPr id="0" name=""/>
        <dsp:cNvSpPr/>
      </dsp:nvSpPr>
      <dsp:spPr>
        <a:xfrm>
          <a:off x="783" y="39"/>
          <a:ext cx="1523921" cy="152392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t>Infers that a test is valid by definition</a:t>
          </a:r>
        </a:p>
      </dsp:txBody>
      <dsp:txXfrm>
        <a:off x="223956" y="223212"/>
        <a:ext cx="1077575" cy="1077575"/>
      </dsp:txXfrm>
    </dsp:sp>
    <dsp:sp modelId="{24014792-CD78-4769-BC97-CD6CD931B3A3}">
      <dsp:nvSpPr>
        <dsp:cNvPr id="0" name=""/>
        <dsp:cNvSpPr/>
      </dsp:nvSpPr>
      <dsp:spPr>
        <a:xfrm>
          <a:off x="2376674" y="431038"/>
          <a:ext cx="3476249" cy="5143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376674" y="533903"/>
        <a:ext cx="3321952" cy="308593"/>
      </dsp:txXfrm>
    </dsp:sp>
    <dsp:sp modelId="{1F3EBB71-D3EF-4EFB-90F9-A49747E73BA5}">
      <dsp:nvSpPr>
        <dsp:cNvPr id="0" name=""/>
        <dsp:cNvSpPr/>
      </dsp:nvSpPr>
      <dsp:spPr>
        <a:xfrm>
          <a:off x="6731883" y="39"/>
          <a:ext cx="1523921" cy="152392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t>It is clear that the test measures what it is supposed to</a:t>
          </a:r>
        </a:p>
      </dsp:txBody>
      <dsp:txXfrm>
        <a:off x="6955056" y="223212"/>
        <a:ext cx="1077575" cy="1077575"/>
      </dsp:txXfrm>
    </dsp:sp>
    <dsp:sp modelId="{CFE89221-5DF0-4E6A-B0AF-FC8EC9D8E4C7}">
      <dsp:nvSpPr>
        <dsp:cNvPr id="0" name=""/>
        <dsp:cNvSpPr/>
      </dsp:nvSpPr>
      <dsp:spPr>
        <a:xfrm rot="10800000">
          <a:off x="2412736" y="845453"/>
          <a:ext cx="3476249" cy="5143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567033" y="948318"/>
        <a:ext cx="3321952" cy="3085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B00B7-E6E0-4490-949F-C6ECAAA6761E}">
      <dsp:nvSpPr>
        <dsp:cNvPr id="0" name=""/>
        <dsp:cNvSpPr/>
      </dsp:nvSpPr>
      <dsp:spPr>
        <a:xfrm>
          <a:off x="1533906" y="412057"/>
          <a:ext cx="3114294" cy="14085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Infers that the test measures all aspects contributing to the variable of interest</a:t>
          </a:r>
        </a:p>
      </dsp:txBody>
      <dsp:txXfrm>
        <a:off x="1533906" y="412057"/>
        <a:ext cx="3114294" cy="1408545"/>
      </dsp:txXfrm>
    </dsp:sp>
    <dsp:sp modelId="{B5E47CA1-9FC6-458F-ABDB-0F49AA7286D9}">
      <dsp:nvSpPr>
        <dsp:cNvPr id="0" name=""/>
        <dsp:cNvSpPr/>
      </dsp:nvSpPr>
      <dsp:spPr>
        <a:xfrm>
          <a:off x="0" y="240031"/>
          <a:ext cx="1394460" cy="1752596"/>
        </a:xfrm>
        <a:prstGeom prst="rect">
          <a:avLst/>
        </a:prstGeom>
        <a:blipFill rotWithShape="1">
          <a:blip xmlns:r="http://schemas.openxmlformats.org/officeDocument/2006/relationships" r:embed="rId1"/>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C3C4D-94B9-4A13-B369-6CCCE5D07461}">
      <dsp:nvSpPr>
        <dsp:cNvPr id="0" name=""/>
        <dsp:cNvSpPr/>
      </dsp:nvSpPr>
      <dsp:spPr>
        <a:xfrm>
          <a:off x="0" y="409661"/>
          <a:ext cx="8644555" cy="302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449549-FF69-486D-80E8-0AD58D9E8725}">
      <dsp:nvSpPr>
        <dsp:cNvPr id="0" name=""/>
        <dsp:cNvSpPr/>
      </dsp:nvSpPr>
      <dsp:spPr>
        <a:xfrm>
          <a:off x="432227" y="232541"/>
          <a:ext cx="6051188" cy="3542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721" tIns="0" rIns="228721" bIns="0" numCol="1" spcCol="1270" anchor="ctr" anchorCtr="0">
          <a:noAutofit/>
        </a:bodyPr>
        <a:lstStyle/>
        <a:p>
          <a:pPr marL="0" lvl="0" indent="0" algn="l" defTabSz="533400" rtl="0">
            <a:lnSpc>
              <a:spcPct val="90000"/>
            </a:lnSpc>
            <a:spcBef>
              <a:spcPct val="0"/>
            </a:spcBef>
            <a:spcAft>
              <a:spcPct val="35000"/>
            </a:spcAft>
            <a:buNone/>
          </a:pPr>
          <a:r>
            <a:rPr lang="en-GB" sz="1200" kern="1200" dirty="0"/>
            <a:t>Infers that the test produces similar results to a previously validated test </a:t>
          </a:r>
        </a:p>
      </dsp:txBody>
      <dsp:txXfrm>
        <a:off x="449520" y="249834"/>
        <a:ext cx="6016602" cy="3196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6D3E2-4197-480D-A5F6-30F65BFEB236}">
      <dsp:nvSpPr>
        <dsp:cNvPr id="0" name=""/>
        <dsp:cNvSpPr/>
      </dsp:nvSpPr>
      <dsp:spPr>
        <a:xfrm>
          <a:off x="1037416" y="462"/>
          <a:ext cx="4424378" cy="1901527"/>
        </a:xfrm>
        <a:prstGeom prst="chevron">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dirty="0"/>
            <a:t>Infers that the test provides a valid reflection of future performance using a similar test </a:t>
          </a:r>
        </a:p>
      </dsp:txBody>
      <dsp:txXfrm>
        <a:off x="1988180" y="462"/>
        <a:ext cx="2522851" cy="19015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C2654-0F21-4A12-80EA-0423B40B4246}">
      <dsp:nvSpPr>
        <dsp:cNvPr id="0" name=""/>
        <dsp:cNvSpPr/>
      </dsp:nvSpPr>
      <dsp:spPr>
        <a:xfrm>
          <a:off x="0" y="0"/>
          <a:ext cx="849788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0DDC51-25C6-479D-8247-CFC99699E48B}">
      <dsp:nvSpPr>
        <dsp:cNvPr id="0" name=""/>
        <dsp:cNvSpPr/>
      </dsp:nvSpPr>
      <dsp:spPr>
        <a:xfrm>
          <a:off x="0" y="0"/>
          <a:ext cx="8497888" cy="108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bg1"/>
              </a:solidFill>
            </a:rPr>
            <a:t>Infers not only that the test is measuring what it is supposed to, but also that it is capable of detecting what </a:t>
          </a:r>
          <a:r>
            <a:rPr lang="en-GB" sz="2100" i="1" kern="1200" dirty="0">
              <a:solidFill>
                <a:schemeClr val="bg1"/>
              </a:solidFill>
            </a:rPr>
            <a:t>should</a:t>
          </a:r>
          <a:r>
            <a:rPr lang="en-GB" sz="2100" kern="1200" dirty="0">
              <a:solidFill>
                <a:schemeClr val="bg1"/>
              </a:solidFill>
            </a:rPr>
            <a:t> exist, theoretically</a:t>
          </a:r>
        </a:p>
      </dsp:txBody>
      <dsp:txXfrm>
        <a:off x="0" y="0"/>
        <a:ext cx="8497888" cy="1081415"/>
      </dsp:txXfrm>
    </dsp:sp>
    <dsp:sp modelId="{E08EF2CD-E719-4BE4-9B64-C70243A3823D}">
      <dsp:nvSpPr>
        <dsp:cNvPr id="0" name=""/>
        <dsp:cNvSpPr/>
      </dsp:nvSpPr>
      <dsp:spPr>
        <a:xfrm>
          <a:off x="0" y="1081415"/>
          <a:ext cx="849788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925A5E-D478-4166-9979-898CEC3D7A32}">
      <dsp:nvSpPr>
        <dsp:cNvPr id="0" name=""/>
        <dsp:cNvSpPr/>
      </dsp:nvSpPr>
      <dsp:spPr>
        <a:xfrm>
          <a:off x="0" y="1081415"/>
          <a:ext cx="8497888" cy="108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endParaRPr lang="en-GB" sz="2100" kern="1200" dirty="0"/>
        </a:p>
        <a:p>
          <a:pPr marL="0" lvl="0" indent="0" algn="l" defTabSz="933450" rtl="0">
            <a:lnSpc>
              <a:spcPct val="90000"/>
            </a:lnSpc>
            <a:spcBef>
              <a:spcPct val="0"/>
            </a:spcBef>
            <a:spcAft>
              <a:spcPct val="35000"/>
            </a:spcAft>
            <a:buNone/>
          </a:pPr>
          <a:r>
            <a:rPr lang="en-GB" sz="2100" kern="1200" dirty="0"/>
            <a:t>Therefore relates to hypothetical or intangible constructs </a:t>
          </a:r>
        </a:p>
      </dsp:txBody>
      <dsp:txXfrm>
        <a:off x="0" y="1081415"/>
        <a:ext cx="8497888" cy="10814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7CAC8B-D8A6-4A12-96B6-AF5AC2288680}" type="datetimeFigureOut">
              <a:rPr lang="en-GB" smtClean="0"/>
              <a:t>14/11/2021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D14C68-3C81-4225-8C40-89205EAD0C29}" type="slidenum">
              <a:rPr lang="en-GB" smtClean="0"/>
              <a:t>‹#›</a:t>
            </a:fld>
            <a:endParaRPr lang="en-GB"/>
          </a:p>
        </p:txBody>
      </p:sp>
    </p:spTree>
    <p:extLst>
      <p:ext uri="{BB962C8B-B14F-4D97-AF65-F5344CB8AC3E}">
        <p14:creationId xmlns:p14="http://schemas.microsoft.com/office/powerpoint/2010/main" val="1745939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F66E1F5-A1C6-4B86-BCDB-7DE110D61D40}"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endParaRPr>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dirty="0">
              <a:latin typeface="Times New Roman" charset="0"/>
              <a:ea typeface="ＭＳ Ｐゴシック" charset="0"/>
              <a:cs typeface="+mn-cs"/>
            </a:endParaRPr>
          </a:p>
        </p:txBody>
      </p:sp>
    </p:spTree>
    <p:extLst>
      <p:ext uri="{BB962C8B-B14F-4D97-AF65-F5344CB8AC3E}">
        <p14:creationId xmlns:p14="http://schemas.microsoft.com/office/powerpoint/2010/main" val="3372647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0C81A37-CCA2-47DF-8466-022AE3060E09}"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endParaRPr>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latin typeface="Times New Roman" charset="0"/>
              <a:ea typeface="ＭＳ Ｐゴシック" charset="0"/>
              <a:cs typeface="+mn-cs"/>
            </a:endParaRPr>
          </a:p>
        </p:txBody>
      </p:sp>
    </p:spTree>
    <p:extLst>
      <p:ext uri="{BB962C8B-B14F-4D97-AF65-F5344CB8AC3E}">
        <p14:creationId xmlns:p14="http://schemas.microsoft.com/office/powerpoint/2010/main" val="1358206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D1B9B8A-206B-4D5B-A5C3-D059DAE20426}"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endParaRPr>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altLang="en-US" dirty="0">
              <a:cs typeface="ＭＳ Ｐゴシック" charset="0"/>
            </a:endParaRPr>
          </a:p>
        </p:txBody>
      </p:sp>
    </p:spTree>
    <p:extLst>
      <p:ext uri="{BB962C8B-B14F-4D97-AF65-F5344CB8AC3E}">
        <p14:creationId xmlns:p14="http://schemas.microsoft.com/office/powerpoint/2010/main" val="1491575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642320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154366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057692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03C8E9-4BCE-49AE-AB35-054B164D11DE}"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483014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03C8E9-4BCE-49AE-AB35-054B164D11DE}"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4063101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03C8E9-4BCE-49AE-AB35-054B164D11DE}"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263829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03C8E9-4BCE-49AE-AB35-054B164D11DE}" type="datetimeFigureOut">
              <a:rPr lang="en-GB" smtClean="0"/>
              <a:t>14/11/2021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4194366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03C8E9-4BCE-49AE-AB35-054B164D11DE}"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836658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03C8E9-4BCE-49AE-AB35-054B164D11DE}"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32244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03C8E9-4BCE-49AE-AB35-054B164D11DE}"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537043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57054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2389217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049322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A03C8E9-4BCE-49AE-AB35-054B164D11DE}"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610694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A03C8E9-4BCE-49AE-AB35-054B164D11DE}" type="datetimeFigureOut">
              <a:rPr lang="en-GB" smtClean="0"/>
              <a:t>14/11/2021</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731527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243741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A03C8E9-4BCE-49AE-AB35-054B164D11DE}"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9003542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DD26185-D966-4456-AF40-375084A13FF9}" type="datetimeFigureOut">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DB6EE-8B89-46F0-8838-7A7C847C6CB3}" type="slidenum">
              <a:rPr lang="en-US" smtClean="0"/>
              <a:t>‹#›</a:t>
            </a:fld>
            <a:endParaRPr lang="en-US"/>
          </a:p>
        </p:txBody>
      </p:sp>
      <p:sp>
        <p:nvSpPr>
          <p:cNvPr id="25" name="Title Placeholder 1"/>
          <p:cNvSpPr>
            <a:spLocks noGrp="1"/>
          </p:cNvSpPr>
          <p:nvPr>
            <p:ph type="title"/>
          </p:nvPr>
        </p:nvSpPr>
        <p:spPr>
          <a:xfrm>
            <a:off x="368300" y="228601"/>
            <a:ext cx="11455400" cy="1066801"/>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1" name="Content Placeholder 30"/>
          <p:cNvSpPr>
            <a:spLocks noGrp="1"/>
          </p:cNvSpPr>
          <p:nvPr>
            <p:ph sz="quarter" idx="13"/>
          </p:nvPr>
        </p:nvSpPr>
        <p:spPr>
          <a:xfrm>
            <a:off x="365760" y="1298448"/>
            <a:ext cx="11460480" cy="4937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3828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A03C8E9-4BCE-49AE-AB35-054B164D11DE}" type="datetimeFigureOut">
              <a:rPr lang="en-GB" smtClean="0"/>
              <a:t>14/11/2021</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E957343-755C-4D04-A7AE-5C424BD15D29}" type="slidenum">
              <a:rPr lang="en-GB" smtClean="0"/>
              <a:t>‹#›</a:t>
            </a:fld>
            <a:endParaRPr lang="en-GB"/>
          </a:p>
        </p:txBody>
      </p:sp>
    </p:spTree>
    <p:extLst>
      <p:ext uri="{BB962C8B-B14F-4D97-AF65-F5344CB8AC3E}">
        <p14:creationId xmlns:p14="http://schemas.microsoft.com/office/powerpoint/2010/main" val="288057426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diagramData" Target="../diagrams/data5.xml"/><Relationship Id="rId2" Type="http://schemas.openxmlformats.org/officeDocument/2006/relationships/diagramData" Target="../diagrams/data3.xml"/><Relationship Id="rId16" Type="http://schemas.microsoft.com/office/2007/relationships/diagramDrawing" Target="../diagrams/drawing5.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5" Type="http://schemas.openxmlformats.org/officeDocument/2006/relationships/diagramColors" Target="../diagrams/colors5.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8" Type="http://schemas.openxmlformats.org/officeDocument/2006/relationships/image" Target="../media/image3.jpeg"/><Relationship Id="rId13" Type="http://schemas.microsoft.com/office/2007/relationships/diagramDrawing" Target="../diagrams/drawing7.xml"/><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diagramColors" Target="../diagrams/colors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QuickStyle" Target="../diagrams/quickStyle7.xml"/><Relationship Id="rId5" Type="http://schemas.openxmlformats.org/officeDocument/2006/relationships/diagramQuickStyle" Target="../diagrams/quickStyle6.xml"/><Relationship Id="rId10" Type="http://schemas.openxmlformats.org/officeDocument/2006/relationships/diagramLayout" Target="../diagrams/layout7.xml"/><Relationship Id="rId4" Type="http://schemas.openxmlformats.org/officeDocument/2006/relationships/diagramLayout" Target="../diagrams/layout6.xml"/><Relationship Id="rId9" Type="http://schemas.openxmlformats.org/officeDocument/2006/relationships/diagramData" Target="../diagrams/data7.xml"/></Relationships>
</file>

<file path=ppt/slides/_rels/slide24.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diagramColors" Target="../diagrams/colors9.xml"/><Relationship Id="rId3" Type="http://schemas.openxmlformats.org/officeDocument/2006/relationships/diagramData" Target="../diagrams/data8.xml"/><Relationship Id="rId7" Type="http://schemas.microsoft.com/office/2007/relationships/diagramDrawing" Target="../diagrams/drawing8.xml"/><Relationship Id="rId12" Type="http://schemas.openxmlformats.org/officeDocument/2006/relationships/diagramQuickStyle" Target="../diagrams/quickStyle9.xml"/><Relationship Id="rId2" Type="http://schemas.openxmlformats.org/officeDocument/2006/relationships/notesSlide" Target="../notesSlides/notesSlide2.xml"/><Relationship Id="rId16"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Layout" Target="../diagrams/layout9.xml"/><Relationship Id="rId5" Type="http://schemas.openxmlformats.org/officeDocument/2006/relationships/diagramQuickStyle" Target="../diagrams/quickStyle8.xml"/><Relationship Id="rId15" Type="http://schemas.openxmlformats.org/officeDocument/2006/relationships/image" Target="../media/image7.png"/><Relationship Id="rId10" Type="http://schemas.openxmlformats.org/officeDocument/2006/relationships/diagramData" Target="../diagrams/data9.xml"/><Relationship Id="rId4" Type="http://schemas.openxmlformats.org/officeDocument/2006/relationships/diagramLayout" Target="../diagrams/layout8.xml"/><Relationship Id="rId9" Type="http://schemas.openxmlformats.org/officeDocument/2006/relationships/image" Target="../media/image6.jpeg"/><Relationship Id="rId14" Type="http://schemas.microsoft.com/office/2007/relationships/diagramDrawing" Target="../diagrams/drawing9.xml"/></Relationships>
</file>

<file path=ppt/slides/_rels/slide25.xml.rels><?xml version="1.0" encoding="UTF-8" standalone="yes"?>
<Relationships xmlns="http://schemas.openxmlformats.org/package/2006/relationships"><Relationship Id="rId8" Type="http://schemas.openxmlformats.org/officeDocument/2006/relationships/hyperlink" Target="http://photos1.blogger.com/img/173/2267/320/Ross%20sportsmanship.jpg" TargetMode="External"/><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10" Type="http://schemas.openxmlformats.org/officeDocument/2006/relationships/image" Target="../media/image10.jpeg"/><Relationship Id="rId4" Type="http://schemas.openxmlformats.org/officeDocument/2006/relationships/diagramLayout" Target="../diagrams/layout10.xml"/><Relationship Id="rId9" Type="http://schemas.openxmlformats.org/officeDocument/2006/relationships/image" Target="../media/image9.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file:///C:\My%20Documents\DOCS\Bend\02Summer\Correlation%20-%20Main_files\sbk17m_files\corr34.gif" TargetMode="External"/><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file:///C:\My%20Documents\DOCS\Bend\02Summer\Correlation%20-%20Main_files\sbk17m_files\corr32.gif" TargetMode="External"/><Relationship Id="rId11" Type="http://schemas.openxmlformats.org/officeDocument/2006/relationships/image" Target="../media/image17.png"/><Relationship Id="rId5" Type="http://schemas.openxmlformats.org/officeDocument/2006/relationships/image" Target="../media/image14.png"/><Relationship Id="rId10" Type="http://schemas.openxmlformats.org/officeDocument/2006/relationships/image" Target="file:///C:\My%20Documents\DOCS\Bend\02Summer\Correlation%20-%20Main_files\sbk17m_files\corr36.gif" TargetMode="External"/><Relationship Id="rId4" Type="http://schemas.openxmlformats.org/officeDocument/2006/relationships/image" Target="file:///C:\My%20Documents\DOCS\Bend\02Summer\Correlation%20-%20Main_files\sbk17m_files\corr30.gif" TargetMode="External"/><Relationship Id="rId9" Type="http://schemas.openxmlformats.org/officeDocument/2006/relationships/image" Target="../media/image16.png"/></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4FA47-0173-48BE-A7EC-C1871F27272C}"/>
              </a:ext>
            </a:extLst>
          </p:cNvPr>
          <p:cNvSpPr>
            <a:spLocks noGrp="1"/>
          </p:cNvSpPr>
          <p:nvPr>
            <p:ph type="ctrTitle"/>
          </p:nvPr>
        </p:nvSpPr>
        <p:spPr/>
        <p:txBody>
          <a:bodyPr>
            <a:normAutofit fontScale="90000"/>
          </a:bodyPr>
          <a:lstStyle/>
          <a:p>
            <a:r>
              <a:rPr lang="en-GB" dirty="0"/>
              <a:t>Recap on what we have covered so far (Quantitative Research Methods) </a:t>
            </a:r>
          </a:p>
        </p:txBody>
      </p:sp>
      <p:sp>
        <p:nvSpPr>
          <p:cNvPr id="3" name="Subtitle 2">
            <a:extLst>
              <a:ext uri="{FF2B5EF4-FFF2-40B4-BE49-F238E27FC236}">
                <a16:creationId xmlns:a16="http://schemas.microsoft.com/office/drawing/2014/main" id="{B8A8E35B-20F3-4C5E-BF33-DCCAAC76F7F3}"/>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3183842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650EE-84D1-4288-BC3B-703B367738EC}"/>
              </a:ext>
            </a:extLst>
          </p:cNvPr>
          <p:cNvSpPr>
            <a:spLocks noGrp="1"/>
          </p:cNvSpPr>
          <p:nvPr>
            <p:ph type="title"/>
          </p:nvPr>
        </p:nvSpPr>
        <p:spPr/>
        <p:txBody>
          <a:bodyPr/>
          <a:lstStyle/>
          <a:p>
            <a:r>
              <a:rPr lang="en-GB" dirty="0"/>
              <a:t>Aims of the Session. </a:t>
            </a:r>
          </a:p>
        </p:txBody>
      </p:sp>
      <p:sp>
        <p:nvSpPr>
          <p:cNvPr id="3" name="Content Placeholder 2">
            <a:extLst>
              <a:ext uri="{FF2B5EF4-FFF2-40B4-BE49-F238E27FC236}">
                <a16:creationId xmlns:a16="http://schemas.microsoft.com/office/drawing/2014/main" id="{6F552DE0-66DA-4190-9ED2-5D4205351375}"/>
              </a:ext>
            </a:extLst>
          </p:cNvPr>
          <p:cNvSpPr>
            <a:spLocks noGrp="1"/>
          </p:cNvSpPr>
          <p:nvPr>
            <p:ph idx="1"/>
          </p:nvPr>
        </p:nvSpPr>
        <p:spPr/>
        <p:txBody>
          <a:bodyPr>
            <a:normAutofit fontScale="92500" lnSpcReduction="10000"/>
          </a:bodyPr>
          <a:lstStyle/>
          <a:p>
            <a:r>
              <a:rPr lang="en-GB" dirty="0"/>
              <a:t>To recap on what we have covered so far – Quantitative Research Methods. </a:t>
            </a:r>
          </a:p>
          <a:p>
            <a:pPr lvl="1"/>
            <a:r>
              <a:rPr lang="en-GB" dirty="0"/>
              <a:t>Session 1 – Recap</a:t>
            </a:r>
          </a:p>
          <a:p>
            <a:pPr lvl="1"/>
            <a:r>
              <a:rPr lang="en-GB" dirty="0"/>
              <a:t>Session 1 – Face to Face – T Test</a:t>
            </a:r>
          </a:p>
          <a:p>
            <a:pPr lvl="1"/>
            <a:r>
              <a:rPr lang="en-GB" dirty="0"/>
              <a:t>Session 2 (online) – One Way </a:t>
            </a:r>
            <a:r>
              <a:rPr lang="en-GB" dirty="0" err="1"/>
              <a:t>Anova</a:t>
            </a:r>
            <a:endParaRPr lang="en-GB" dirty="0"/>
          </a:p>
          <a:p>
            <a:pPr lvl="1"/>
            <a:r>
              <a:rPr lang="en-GB" dirty="0"/>
              <a:t>Session 3 (online) – Factorial </a:t>
            </a:r>
            <a:r>
              <a:rPr lang="en-GB" dirty="0" err="1"/>
              <a:t>Anova</a:t>
            </a:r>
            <a:endParaRPr lang="en-GB" dirty="0"/>
          </a:p>
          <a:p>
            <a:pPr lvl="1"/>
            <a:r>
              <a:rPr lang="en-GB" dirty="0"/>
              <a:t>Session 4 (online) – Ethical Considerations</a:t>
            </a:r>
          </a:p>
          <a:p>
            <a:pPr lvl="1"/>
            <a:r>
              <a:rPr lang="en-GB" dirty="0"/>
              <a:t>Face to Face (Session 2) – Data Cleaning and Screening. </a:t>
            </a:r>
          </a:p>
          <a:p>
            <a:pPr lvl="1"/>
            <a:r>
              <a:rPr lang="en-GB" dirty="0"/>
              <a:t>Session 5 (online) – Scale Development – Reliability and Validity. </a:t>
            </a:r>
          </a:p>
          <a:p>
            <a:pPr lvl="1"/>
            <a:r>
              <a:rPr lang="en-GB" dirty="0"/>
              <a:t>Session 6 (1) – Correlation</a:t>
            </a:r>
          </a:p>
          <a:p>
            <a:pPr lvl="1"/>
            <a:r>
              <a:rPr lang="en-GB" dirty="0"/>
              <a:t>Session 6 (2) – Multiple Regression. </a:t>
            </a:r>
          </a:p>
          <a:p>
            <a:pPr lvl="1"/>
            <a:endParaRPr lang="en-GB" dirty="0"/>
          </a:p>
          <a:p>
            <a:pPr lvl="1"/>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4048969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50CB5-A517-42FC-B5CC-8D1D874CBE38}"/>
              </a:ext>
            </a:extLst>
          </p:cNvPr>
          <p:cNvSpPr>
            <a:spLocks noGrp="1"/>
          </p:cNvSpPr>
          <p:nvPr>
            <p:ph type="title"/>
          </p:nvPr>
        </p:nvSpPr>
        <p:spPr/>
        <p:txBody>
          <a:bodyPr/>
          <a:lstStyle/>
          <a:p>
            <a:r>
              <a:rPr lang="en-GB" dirty="0"/>
              <a:t>Session 1 – Online (Recap). </a:t>
            </a:r>
          </a:p>
        </p:txBody>
      </p:sp>
      <p:sp>
        <p:nvSpPr>
          <p:cNvPr id="3" name="Content Placeholder 2">
            <a:extLst>
              <a:ext uri="{FF2B5EF4-FFF2-40B4-BE49-F238E27FC236}">
                <a16:creationId xmlns:a16="http://schemas.microsoft.com/office/drawing/2014/main" id="{064A6B48-903E-4C11-B797-DE5B7C478336}"/>
              </a:ext>
            </a:extLst>
          </p:cNvPr>
          <p:cNvSpPr>
            <a:spLocks noGrp="1"/>
          </p:cNvSpPr>
          <p:nvPr>
            <p:ph idx="1"/>
          </p:nvPr>
        </p:nvSpPr>
        <p:spPr/>
        <p:txBody>
          <a:bodyPr>
            <a:normAutofit fontScale="55000" lnSpcReduction="20000"/>
          </a:bodyPr>
          <a:lstStyle/>
          <a:p>
            <a:r>
              <a:rPr lang="en-GB" dirty="0"/>
              <a:t>Scientific Approach</a:t>
            </a:r>
          </a:p>
          <a:p>
            <a:pPr lvl="1"/>
            <a:r>
              <a:rPr lang="en-GB" dirty="0"/>
              <a:t>What is Quantitative Research. </a:t>
            </a:r>
          </a:p>
          <a:p>
            <a:pPr lvl="1"/>
            <a:r>
              <a:rPr lang="en-GB" dirty="0"/>
              <a:t>Why use Quantitative Research Methods (e.g. Hypothesis testing). </a:t>
            </a:r>
          </a:p>
          <a:p>
            <a:r>
              <a:rPr lang="en-GB" dirty="0"/>
              <a:t>Designing Research. </a:t>
            </a:r>
          </a:p>
          <a:p>
            <a:pPr lvl="1"/>
            <a:r>
              <a:rPr lang="en-GB" dirty="0"/>
              <a:t> What question are you asking?</a:t>
            </a:r>
          </a:p>
          <a:p>
            <a:pPr lvl="1"/>
            <a:r>
              <a:rPr lang="en-GB" dirty="0"/>
              <a:t>How can you test this with specific hypotheses?</a:t>
            </a:r>
          </a:p>
          <a:p>
            <a:pPr lvl="1"/>
            <a:r>
              <a:rPr lang="en-GB" dirty="0"/>
              <a:t>What are the variables</a:t>
            </a:r>
          </a:p>
          <a:p>
            <a:pPr lvl="1"/>
            <a:r>
              <a:rPr lang="en-GB" dirty="0"/>
              <a:t>What type of data</a:t>
            </a:r>
          </a:p>
          <a:p>
            <a:pPr lvl="1"/>
            <a:r>
              <a:rPr lang="en-GB" dirty="0"/>
              <a:t>How will you analyse the data</a:t>
            </a:r>
          </a:p>
          <a:p>
            <a:pPr lvl="1"/>
            <a:r>
              <a:rPr lang="en-GB" dirty="0"/>
              <a:t>Type of Sample</a:t>
            </a:r>
          </a:p>
          <a:p>
            <a:r>
              <a:rPr lang="en-GB" dirty="0"/>
              <a:t>Descriptive Statistics. </a:t>
            </a:r>
          </a:p>
          <a:p>
            <a:pPr lvl="1"/>
            <a:r>
              <a:rPr lang="en-GB" dirty="0"/>
              <a:t>Mean, Mode and Median. </a:t>
            </a:r>
          </a:p>
          <a:p>
            <a:pPr lvl="1"/>
            <a:r>
              <a:rPr lang="en-GB" dirty="0"/>
              <a:t>Frequency</a:t>
            </a:r>
          </a:p>
          <a:p>
            <a:pPr lvl="1"/>
            <a:r>
              <a:rPr lang="en-GB" dirty="0"/>
              <a:t>Variation and Dispersion (e.g. Range / Variance / Standard Deviation). </a:t>
            </a:r>
          </a:p>
          <a:p>
            <a:endParaRPr lang="en-GB" dirty="0"/>
          </a:p>
          <a:p>
            <a:endParaRPr lang="en-GB" dirty="0"/>
          </a:p>
        </p:txBody>
      </p:sp>
    </p:spTree>
    <p:extLst>
      <p:ext uri="{BB962C8B-B14F-4D97-AF65-F5344CB8AC3E}">
        <p14:creationId xmlns:p14="http://schemas.microsoft.com/office/powerpoint/2010/main" val="3279785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90499-FDA9-4F80-B5AF-4F82D53903AF}"/>
              </a:ext>
            </a:extLst>
          </p:cNvPr>
          <p:cNvSpPr>
            <a:spLocks noGrp="1"/>
          </p:cNvSpPr>
          <p:nvPr>
            <p:ph type="title"/>
          </p:nvPr>
        </p:nvSpPr>
        <p:spPr/>
        <p:txBody>
          <a:bodyPr/>
          <a:lstStyle/>
          <a:p>
            <a:r>
              <a:rPr lang="en-GB" dirty="0"/>
              <a:t>Session 1 – Online (Recap). </a:t>
            </a:r>
          </a:p>
        </p:txBody>
      </p:sp>
      <p:sp>
        <p:nvSpPr>
          <p:cNvPr id="3" name="Content Placeholder 2">
            <a:extLst>
              <a:ext uri="{FF2B5EF4-FFF2-40B4-BE49-F238E27FC236}">
                <a16:creationId xmlns:a16="http://schemas.microsoft.com/office/drawing/2014/main" id="{230C8818-55B1-4ED5-A707-F384FA320D36}"/>
              </a:ext>
            </a:extLst>
          </p:cNvPr>
          <p:cNvSpPr>
            <a:spLocks noGrp="1"/>
          </p:cNvSpPr>
          <p:nvPr>
            <p:ph sz="half" idx="1"/>
          </p:nvPr>
        </p:nvSpPr>
        <p:spPr/>
        <p:txBody>
          <a:bodyPr>
            <a:normAutofit fontScale="92500" lnSpcReduction="20000"/>
          </a:bodyPr>
          <a:lstStyle/>
          <a:p>
            <a:r>
              <a:rPr lang="en-GB" dirty="0"/>
              <a:t>Hypothesis</a:t>
            </a:r>
          </a:p>
          <a:p>
            <a:pPr lvl="1"/>
            <a:r>
              <a:rPr lang="en-GB" dirty="0"/>
              <a:t>Experimental Hypothesis</a:t>
            </a:r>
          </a:p>
          <a:p>
            <a:pPr lvl="2"/>
            <a:r>
              <a:rPr lang="en-GB" dirty="0"/>
              <a:t>One Tailed vs Two Tailed. </a:t>
            </a:r>
          </a:p>
          <a:p>
            <a:pPr lvl="1"/>
            <a:r>
              <a:rPr lang="en-GB" dirty="0"/>
              <a:t>Null Hypothesis</a:t>
            </a:r>
          </a:p>
          <a:p>
            <a:endParaRPr lang="en-GB" dirty="0"/>
          </a:p>
          <a:p>
            <a:r>
              <a:rPr lang="en-GB" dirty="0"/>
              <a:t>Variables</a:t>
            </a:r>
          </a:p>
          <a:p>
            <a:pPr lvl="1"/>
            <a:r>
              <a:rPr lang="en-GB" dirty="0"/>
              <a:t>Independent</a:t>
            </a:r>
          </a:p>
          <a:p>
            <a:pPr lvl="1"/>
            <a:r>
              <a:rPr lang="en-GB" dirty="0"/>
              <a:t>Dependent</a:t>
            </a:r>
          </a:p>
          <a:p>
            <a:pPr lvl="1"/>
            <a:r>
              <a:rPr lang="en-GB" dirty="0"/>
              <a:t>Confounding</a:t>
            </a:r>
          </a:p>
          <a:p>
            <a:endParaRPr lang="en-GB" dirty="0"/>
          </a:p>
        </p:txBody>
      </p:sp>
      <p:sp>
        <p:nvSpPr>
          <p:cNvPr id="4" name="Content Placeholder 3">
            <a:extLst>
              <a:ext uri="{FF2B5EF4-FFF2-40B4-BE49-F238E27FC236}">
                <a16:creationId xmlns:a16="http://schemas.microsoft.com/office/drawing/2014/main" id="{3F2B4F27-5C91-4F25-BF35-9FCD9939FC80}"/>
              </a:ext>
            </a:extLst>
          </p:cNvPr>
          <p:cNvSpPr>
            <a:spLocks noGrp="1"/>
          </p:cNvSpPr>
          <p:nvPr>
            <p:ph sz="half" idx="2"/>
          </p:nvPr>
        </p:nvSpPr>
        <p:spPr/>
        <p:txBody>
          <a:bodyPr>
            <a:normAutofit fontScale="92500" lnSpcReduction="20000"/>
          </a:bodyPr>
          <a:lstStyle/>
          <a:p>
            <a:r>
              <a:rPr lang="en-GB" dirty="0"/>
              <a:t>Types of Design</a:t>
            </a:r>
          </a:p>
          <a:p>
            <a:pPr lvl="1"/>
            <a:r>
              <a:rPr lang="en-GB" dirty="0"/>
              <a:t>Independent measures/unrelated/between-subjects design</a:t>
            </a:r>
          </a:p>
          <a:p>
            <a:pPr lvl="1"/>
            <a:r>
              <a:rPr lang="en-GB" dirty="0"/>
              <a:t>Repeated measures/related/within-subjects design</a:t>
            </a:r>
          </a:p>
          <a:p>
            <a:endParaRPr lang="en-GB" dirty="0"/>
          </a:p>
          <a:p>
            <a:r>
              <a:rPr lang="en-GB" dirty="0"/>
              <a:t>Data Types</a:t>
            </a:r>
          </a:p>
          <a:p>
            <a:pPr lvl="1"/>
            <a:r>
              <a:rPr lang="en-GB" dirty="0"/>
              <a:t>Interval</a:t>
            </a:r>
          </a:p>
          <a:p>
            <a:pPr lvl="1"/>
            <a:r>
              <a:rPr lang="en-GB" dirty="0"/>
              <a:t>Ratio</a:t>
            </a:r>
          </a:p>
          <a:p>
            <a:pPr lvl="1"/>
            <a:r>
              <a:rPr lang="en-GB" dirty="0"/>
              <a:t>Nominal</a:t>
            </a:r>
          </a:p>
          <a:p>
            <a:pPr lvl="1"/>
            <a:r>
              <a:rPr lang="en-GB" dirty="0"/>
              <a:t>Ordinal</a:t>
            </a:r>
          </a:p>
          <a:p>
            <a:endParaRPr lang="en-GB" dirty="0"/>
          </a:p>
        </p:txBody>
      </p:sp>
    </p:spTree>
    <p:extLst>
      <p:ext uri="{BB962C8B-B14F-4D97-AF65-F5344CB8AC3E}">
        <p14:creationId xmlns:p14="http://schemas.microsoft.com/office/powerpoint/2010/main" val="1734564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1E256FE-340A-44DB-97F6-A0CCBD9620E4}"/>
              </a:ext>
            </a:extLst>
          </p:cNvPr>
          <p:cNvSpPr>
            <a:spLocks noGrp="1"/>
          </p:cNvSpPr>
          <p:nvPr>
            <p:ph type="title"/>
          </p:nvPr>
        </p:nvSpPr>
        <p:spPr/>
        <p:txBody>
          <a:bodyPr/>
          <a:lstStyle/>
          <a:p>
            <a:r>
              <a:rPr lang="en-GB" dirty="0"/>
              <a:t>Session 1 – Online (Recap)</a:t>
            </a:r>
          </a:p>
        </p:txBody>
      </p:sp>
      <p:sp>
        <p:nvSpPr>
          <p:cNvPr id="6" name="Content Placeholder 5">
            <a:extLst>
              <a:ext uri="{FF2B5EF4-FFF2-40B4-BE49-F238E27FC236}">
                <a16:creationId xmlns:a16="http://schemas.microsoft.com/office/drawing/2014/main" id="{D16C0423-BB88-47D2-B2B1-9A40E734ABDD}"/>
              </a:ext>
            </a:extLst>
          </p:cNvPr>
          <p:cNvSpPr>
            <a:spLocks noGrp="1"/>
          </p:cNvSpPr>
          <p:nvPr>
            <p:ph idx="1"/>
          </p:nvPr>
        </p:nvSpPr>
        <p:spPr>
          <a:xfrm>
            <a:off x="838200" y="2186194"/>
            <a:ext cx="10515600" cy="5110315"/>
          </a:xfrm>
        </p:spPr>
        <p:txBody>
          <a:bodyPr>
            <a:normAutofit/>
          </a:bodyPr>
          <a:lstStyle/>
          <a:p>
            <a:r>
              <a:rPr lang="en-GB" dirty="0"/>
              <a:t>Types of Tests</a:t>
            </a:r>
          </a:p>
          <a:p>
            <a:pPr lvl="1"/>
            <a:r>
              <a:rPr lang="en-GB" dirty="0"/>
              <a:t>See next slide. </a:t>
            </a:r>
          </a:p>
          <a:p>
            <a:pPr lvl="1"/>
            <a:endParaRPr lang="en-GB" dirty="0"/>
          </a:p>
          <a:p>
            <a:r>
              <a:rPr lang="en-GB" dirty="0"/>
              <a:t>Statistical Testing</a:t>
            </a:r>
          </a:p>
          <a:p>
            <a:pPr lvl="1"/>
            <a:r>
              <a:rPr lang="en-GB" dirty="0"/>
              <a:t>Remember P &lt; .05</a:t>
            </a:r>
          </a:p>
          <a:p>
            <a:pPr lvl="1"/>
            <a:r>
              <a:rPr lang="en-GB" dirty="0"/>
              <a:t>How to report it in APA version 7. </a:t>
            </a:r>
          </a:p>
          <a:p>
            <a:endParaRPr lang="en-GB" dirty="0"/>
          </a:p>
          <a:p>
            <a:r>
              <a:rPr lang="en-GB" dirty="0"/>
              <a:t>Ethics in Design</a:t>
            </a:r>
          </a:p>
          <a:p>
            <a:pPr lvl="1"/>
            <a:r>
              <a:rPr lang="en-GB" dirty="0"/>
              <a:t>Duty of Care to the Participants. </a:t>
            </a:r>
          </a:p>
          <a:p>
            <a:pPr lvl="2"/>
            <a:r>
              <a:rPr lang="en-GB" dirty="0"/>
              <a:t>Informed Consent</a:t>
            </a:r>
          </a:p>
          <a:p>
            <a:pPr lvl="2"/>
            <a:r>
              <a:rPr lang="en-GB" dirty="0"/>
              <a:t>Right to Withdraw</a:t>
            </a:r>
          </a:p>
          <a:p>
            <a:pPr lvl="2"/>
            <a:r>
              <a:rPr lang="en-GB" dirty="0"/>
              <a:t>Debriefing. </a:t>
            </a:r>
          </a:p>
        </p:txBody>
      </p:sp>
    </p:spTree>
    <p:extLst>
      <p:ext uri="{BB962C8B-B14F-4D97-AF65-F5344CB8AC3E}">
        <p14:creationId xmlns:p14="http://schemas.microsoft.com/office/powerpoint/2010/main" val="3604929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09DD9-EB15-4FCE-8DFA-321B1211239A}"/>
              </a:ext>
            </a:extLst>
          </p:cNvPr>
          <p:cNvSpPr>
            <a:spLocks noGrp="1"/>
          </p:cNvSpPr>
          <p:nvPr>
            <p:ph type="title"/>
          </p:nvPr>
        </p:nvSpPr>
        <p:spPr/>
        <p:txBody>
          <a:bodyPr/>
          <a:lstStyle/>
          <a:p>
            <a:r>
              <a:rPr lang="en-GB" dirty="0"/>
              <a:t>Session 1 (Face to Face) -  </a:t>
            </a:r>
          </a:p>
        </p:txBody>
      </p:sp>
      <p:pic>
        <p:nvPicPr>
          <p:cNvPr id="4" name="Content Placeholder 3">
            <a:extLst>
              <a:ext uri="{FF2B5EF4-FFF2-40B4-BE49-F238E27FC236}">
                <a16:creationId xmlns:a16="http://schemas.microsoft.com/office/drawing/2014/main" id="{AC9B1028-6D71-4E8C-B5BB-408027D28C41}"/>
              </a:ext>
            </a:extLst>
          </p:cNvPr>
          <p:cNvPicPr>
            <a:picLocks noGrp="1" noChangeAspect="1"/>
          </p:cNvPicPr>
          <p:nvPr>
            <p:ph idx="1"/>
          </p:nvPr>
        </p:nvPicPr>
        <p:blipFill>
          <a:blip r:embed="rId2"/>
          <a:stretch>
            <a:fillRect/>
          </a:stretch>
        </p:blipFill>
        <p:spPr>
          <a:xfrm>
            <a:off x="822385" y="2375140"/>
            <a:ext cx="10610489" cy="4341962"/>
          </a:xfrm>
          <a:prstGeom prst="rect">
            <a:avLst/>
          </a:prstGeom>
        </p:spPr>
      </p:pic>
    </p:spTree>
    <p:extLst>
      <p:ext uri="{BB962C8B-B14F-4D97-AF65-F5344CB8AC3E}">
        <p14:creationId xmlns:p14="http://schemas.microsoft.com/office/powerpoint/2010/main" val="3441093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08EE-EAA2-4CC6-A0EB-DC05F66B49C1}"/>
              </a:ext>
            </a:extLst>
          </p:cNvPr>
          <p:cNvSpPr>
            <a:spLocks noGrp="1"/>
          </p:cNvSpPr>
          <p:nvPr>
            <p:ph type="title"/>
          </p:nvPr>
        </p:nvSpPr>
        <p:spPr/>
        <p:txBody>
          <a:bodyPr/>
          <a:lstStyle/>
          <a:p>
            <a:r>
              <a:rPr lang="en-GB" dirty="0"/>
              <a:t>Session 1 (Face to Face) – The T Test. </a:t>
            </a:r>
          </a:p>
        </p:txBody>
      </p:sp>
      <p:sp>
        <p:nvSpPr>
          <p:cNvPr id="3" name="Content Placeholder 2">
            <a:extLst>
              <a:ext uri="{FF2B5EF4-FFF2-40B4-BE49-F238E27FC236}">
                <a16:creationId xmlns:a16="http://schemas.microsoft.com/office/drawing/2014/main" id="{078B0730-C8CF-445B-8569-88A0CB4FB791}"/>
              </a:ext>
            </a:extLst>
          </p:cNvPr>
          <p:cNvSpPr>
            <a:spLocks noGrp="1"/>
          </p:cNvSpPr>
          <p:nvPr>
            <p:ph idx="1"/>
          </p:nvPr>
        </p:nvSpPr>
        <p:spPr>
          <a:xfrm>
            <a:off x="780690" y="2415398"/>
            <a:ext cx="10515600" cy="4894052"/>
          </a:xfrm>
        </p:spPr>
        <p:txBody>
          <a:bodyPr/>
          <a:lstStyle/>
          <a:p>
            <a:pPr>
              <a:lnSpc>
                <a:spcPct val="80000"/>
              </a:lnSpc>
            </a:pPr>
            <a:r>
              <a:rPr lang="en-GB" altLang="en-US" dirty="0"/>
              <a:t>Use</a:t>
            </a:r>
          </a:p>
          <a:p>
            <a:pPr lvl="1">
              <a:lnSpc>
                <a:spcPct val="80000"/>
              </a:lnSpc>
            </a:pPr>
            <a:r>
              <a:rPr lang="en-GB" altLang="en-US" dirty="0"/>
              <a:t>When making two comparisons</a:t>
            </a:r>
          </a:p>
          <a:p>
            <a:pPr lvl="1">
              <a:lnSpc>
                <a:spcPct val="80000"/>
              </a:lnSpc>
            </a:pPr>
            <a:r>
              <a:rPr lang="en-GB" altLang="en-US" dirty="0"/>
              <a:t>Just be clear whether a ‘related’ or ‘unrelated’ comparison is involved</a:t>
            </a:r>
          </a:p>
          <a:p>
            <a:pPr lvl="1">
              <a:lnSpc>
                <a:spcPct val="80000"/>
              </a:lnSpc>
            </a:pPr>
            <a:endParaRPr lang="en-GB" altLang="en-US" dirty="0"/>
          </a:p>
          <a:p>
            <a:pPr>
              <a:lnSpc>
                <a:spcPct val="80000"/>
              </a:lnSpc>
            </a:pPr>
            <a:r>
              <a:rPr lang="en-GB" altLang="en-US" dirty="0"/>
              <a:t>The test rationale</a:t>
            </a:r>
          </a:p>
          <a:p>
            <a:pPr lvl="1">
              <a:lnSpc>
                <a:spcPct val="80000"/>
              </a:lnSpc>
            </a:pPr>
            <a:r>
              <a:rPr lang="en-GB" altLang="en-US" dirty="0"/>
              <a:t>Related t-test</a:t>
            </a:r>
          </a:p>
          <a:p>
            <a:pPr lvl="2">
              <a:lnSpc>
                <a:spcPct val="80000"/>
              </a:lnSpc>
            </a:pPr>
            <a:r>
              <a:rPr lang="en-GB" altLang="en-US" dirty="0"/>
              <a:t>Calculates the difference between each participants pair of scores</a:t>
            </a:r>
          </a:p>
          <a:p>
            <a:pPr lvl="2">
              <a:lnSpc>
                <a:spcPct val="80000"/>
              </a:lnSpc>
            </a:pPr>
            <a:r>
              <a:rPr lang="en-GB" altLang="en-US" dirty="0"/>
              <a:t>Works out the mean of these differences</a:t>
            </a:r>
          </a:p>
          <a:p>
            <a:pPr lvl="2">
              <a:lnSpc>
                <a:spcPct val="80000"/>
              </a:lnSpc>
            </a:pPr>
            <a:r>
              <a:rPr lang="en-GB" altLang="en-US" dirty="0"/>
              <a:t>If the null hypothesis is correct, the difference between the scores should be close to zero</a:t>
            </a:r>
          </a:p>
          <a:p>
            <a:pPr lvl="2">
              <a:lnSpc>
                <a:spcPct val="80000"/>
              </a:lnSpc>
            </a:pPr>
            <a:r>
              <a:rPr lang="en-GB" altLang="en-US" dirty="0"/>
              <a:t>The t-test compares the observed mean difference with a hypothetical mean difference of zero and works out if this difference is statistically significant.</a:t>
            </a:r>
          </a:p>
          <a:p>
            <a:endParaRPr lang="en-GB" dirty="0"/>
          </a:p>
        </p:txBody>
      </p:sp>
    </p:spTree>
    <p:extLst>
      <p:ext uri="{BB962C8B-B14F-4D97-AF65-F5344CB8AC3E}">
        <p14:creationId xmlns:p14="http://schemas.microsoft.com/office/powerpoint/2010/main" val="2292142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35141-B7B2-48BA-A4CC-76744BB20234}"/>
              </a:ext>
            </a:extLst>
          </p:cNvPr>
          <p:cNvSpPr>
            <a:spLocks noGrp="1"/>
          </p:cNvSpPr>
          <p:nvPr>
            <p:ph type="title"/>
          </p:nvPr>
        </p:nvSpPr>
        <p:spPr/>
        <p:txBody>
          <a:bodyPr/>
          <a:lstStyle/>
          <a:p>
            <a:r>
              <a:rPr lang="en-GB" dirty="0"/>
              <a:t>Session 1 (Face to Face) The T Test. </a:t>
            </a:r>
          </a:p>
        </p:txBody>
      </p:sp>
      <p:sp>
        <p:nvSpPr>
          <p:cNvPr id="3" name="Content Placeholder 2">
            <a:extLst>
              <a:ext uri="{FF2B5EF4-FFF2-40B4-BE49-F238E27FC236}">
                <a16:creationId xmlns:a16="http://schemas.microsoft.com/office/drawing/2014/main" id="{BDD7B4FC-9E9D-4CB1-BD9B-C4FC6AA1514E}"/>
              </a:ext>
            </a:extLst>
          </p:cNvPr>
          <p:cNvSpPr>
            <a:spLocks noGrp="1"/>
          </p:cNvSpPr>
          <p:nvPr>
            <p:ph idx="1"/>
          </p:nvPr>
        </p:nvSpPr>
        <p:spPr>
          <a:xfrm>
            <a:off x="1154954" y="2603500"/>
            <a:ext cx="8825659" cy="3843308"/>
          </a:xfrm>
        </p:spPr>
        <p:txBody>
          <a:bodyPr/>
          <a:lstStyle/>
          <a:p>
            <a:r>
              <a:rPr lang="en-GB" altLang="en-US" dirty="0"/>
              <a:t>Number of comparisons</a:t>
            </a:r>
          </a:p>
          <a:p>
            <a:pPr lvl="1"/>
            <a:r>
              <a:rPr lang="en-GB" altLang="en-US" dirty="0"/>
              <a:t>If two groups/occasions</a:t>
            </a:r>
          </a:p>
          <a:p>
            <a:pPr lvl="2"/>
            <a:r>
              <a:rPr lang="en-GB" altLang="en-US" dirty="0"/>
              <a:t>t-test (related designs - comparing children at beginning and end of therapeutic intervention) – Pre and Post. </a:t>
            </a:r>
          </a:p>
          <a:p>
            <a:pPr lvl="2"/>
            <a:endParaRPr lang="en-GB" altLang="en-US" dirty="0"/>
          </a:p>
          <a:p>
            <a:pPr lvl="2"/>
            <a:r>
              <a:rPr lang="en-GB" altLang="en-US" dirty="0"/>
              <a:t>t-test (unrelated designs - comparing two different interventions)</a:t>
            </a:r>
          </a:p>
          <a:p>
            <a:endParaRPr lang="en-GB" dirty="0"/>
          </a:p>
        </p:txBody>
      </p:sp>
    </p:spTree>
    <p:extLst>
      <p:ext uri="{BB962C8B-B14F-4D97-AF65-F5344CB8AC3E}">
        <p14:creationId xmlns:p14="http://schemas.microsoft.com/office/powerpoint/2010/main" val="1363361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CB53E-A20D-4974-9346-9D7509EBBD0E}"/>
              </a:ext>
            </a:extLst>
          </p:cNvPr>
          <p:cNvSpPr>
            <a:spLocks noGrp="1"/>
          </p:cNvSpPr>
          <p:nvPr>
            <p:ph type="title"/>
          </p:nvPr>
        </p:nvSpPr>
        <p:spPr/>
        <p:txBody>
          <a:bodyPr/>
          <a:lstStyle/>
          <a:p>
            <a:r>
              <a:rPr lang="en-GB" dirty="0"/>
              <a:t>Session 2 (Online) – One Way </a:t>
            </a:r>
            <a:r>
              <a:rPr lang="en-GB" dirty="0" err="1"/>
              <a:t>Anova</a:t>
            </a:r>
            <a:r>
              <a:rPr lang="en-GB" dirty="0"/>
              <a:t>. </a:t>
            </a:r>
          </a:p>
        </p:txBody>
      </p:sp>
      <p:sp>
        <p:nvSpPr>
          <p:cNvPr id="3" name="Content Placeholder 2">
            <a:extLst>
              <a:ext uri="{FF2B5EF4-FFF2-40B4-BE49-F238E27FC236}">
                <a16:creationId xmlns:a16="http://schemas.microsoft.com/office/drawing/2014/main" id="{D383B1E3-8AAD-4EF9-AC88-1DB1B06A4902}"/>
              </a:ext>
            </a:extLst>
          </p:cNvPr>
          <p:cNvSpPr>
            <a:spLocks noGrp="1"/>
          </p:cNvSpPr>
          <p:nvPr>
            <p:ph idx="1"/>
          </p:nvPr>
        </p:nvSpPr>
        <p:spPr>
          <a:xfrm>
            <a:off x="207034" y="2573247"/>
            <a:ext cx="12088483" cy="4351338"/>
          </a:xfrm>
        </p:spPr>
        <p:txBody>
          <a:bodyPr>
            <a:normAutofit/>
          </a:bodyPr>
          <a:lstStyle/>
          <a:p>
            <a:r>
              <a:rPr lang="en-GB" dirty="0"/>
              <a:t>ANOVA is a statistical method used to compare the means of more than two groups</a:t>
            </a:r>
          </a:p>
          <a:p>
            <a:endParaRPr lang="en-GB" dirty="0"/>
          </a:p>
          <a:p>
            <a:r>
              <a:rPr lang="en-GB" dirty="0"/>
              <a:t>One way ANOVA – one factor (variable) with at least 3 levels, levels are independent</a:t>
            </a:r>
          </a:p>
          <a:p>
            <a:endParaRPr lang="en-GB" dirty="0"/>
          </a:p>
          <a:p>
            <a:r>
              <a:rPr lang="en-GB" dirty="0"/>
              <a:t>One way between groups </a:t>
            </a:r>
            <a:r>
              <a:rPr lang="en-GB" dirty="0" err="1"/>
              <a:t>Anova</a:t>
            </a:r>
            <a:r>
              <a:rPr lang="en-GB" dirty="0"/>
              <a:t> (aka independent </a:t>
            </a:r>
            <a:r>
              <a:rPr lang="en-GB" dirty="0" err="1"/>
              <a:t>Anova</a:t>
            </a:r>
            <a:r>
              <a:rPr lang="en-GB" dirty="0"/>
              <a:t>) - one factor with at least 3 levels, levels are independent</a:t>
            </a:r>
          </a:p>
          <a:p>
            <a:endParaRPr lang="en-GB" dirty="0"/>
          </a:p>
          <a:p>
            <a:r>
              <a:rPr lang="en-GB" dirty="0"/>
              <a:t>One way within groups </a:t>
            </a:r>
            <a:r>
              <a:rPr lang="en-GB" dirty="0" err="1"/>
              <a:t>Anova</a:t>
            </a:r>
            <a:r>
              <a:rPr lang="en-GB" dirty="0"/>
              <a:t> (aka repeated measures </a:t>
            </a:r>
            <a:r>
              <a:rPr lang="en-GB" dirty="0" err="1"/>
              <a:t>Anova</a:t>
            </a:r>
            <a:r>
              <a:rPr lang="en-GB" dirty="0"/>
              <a:t>) – one factor with at least 3 levels, levels are dependent. </a:t>
            </a:r>
          </a:p>
          <a:p>
            <a:endParaRPr lang="en-GB" dirty="0"/>
          </a:p>
          <a:p>
            <a:endParaRPr lang="en-GB" dirty="0"/>
          </a:p>
        </p:txBody>
      </p:sp>
    </p:spTree>
    <p:extLst>
      <p:ext uri="{BB962C8B-B14F-4D97-AF65-F5344CB8AC3E}">
        <p14:creationId xmlns:p14="http://schemas.microsoft.com/office/powerpoint/2010/main" val="2166976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945DA-24CD-42EA-B0C0-61A0E6861609}"/>
              </a:ext>
            </a:extLst>
          </p:cNvPr>
          <p:cNvSpPr>
            <a:spLocks noGrp="1"/>
          </p:cNvSpPr>
          <p:nvPr>
            <p:ph type="title"/>
          </p:nvPr>
        </p:nvSpPr>
        <p:spPr/>
        <p:txBody>
          <a:bodyPr/>
          <a:lstStyle/>
          <a:p>
            <a:r>
              <a:rPr lang="en-GB" dirty="0"/>
              <a:t>Session 2 (Online) – One Way </a:t>
            </a:r>
            <a:r>
              <a:rPr lang="en-GB" dirty="0" err="1"/>
              <a:t>Anova</a:t>
            </a:r>
            <a:r>
              <a:rPr lang="en-GB" dirty="0"/>
              <a:t> – Post Hoc. </a:t>
            </a:r>
          </a:p>
        </p:txBody>
      </p:sp>
      <p:sp>
        <p:nvSpPr>
          <p:cNvPr id="3" name="Content Placeholder 2">
            <a:extLst>
              <a:ext uri="{FF2B5EF4-FFF2-40B4-BE49-F238E27FC236}">
                <a16:creationId xmlns:a16="http://schemas.microsoft.com/office/drawing/2014/main" id="{C0514A89-86B9-4566-80DD-ED1E6AAE4540}"/>
              </a:ext>
            </a:extLst>
          </p:cNvPr>
          <p:cNvSpPr>
            <a:spLocks noGrp="1"/>
          </p:cNvSpPr>
          <p:nvPr>
            <p:ph idx="1"/>
          </p:nvPr>
        </p:nvSpPr>
        <p:spPr>
          <a:xfrm>
            <a:off x="907211" y="2320205"/>
            <a:ext cx="10515600" cy="4747703"/>
          </a:xfrm>
        </p:spPr>
        <p:txBody>
          <a:bodyPr>
            <a:normAutofit fontScale="85000" lnSpcReduction="20000"/>
          </a:bodyPr>
          <a:lstStyle/>
          <a:p>
            <a:r>
              <a:rPr lang="en-GB" sz="2800" dirty="0"/>
              <a:t>Sometimes following the ANOVA we need to carry out what's called post hoc analysis. </a:t>
            </a:r>
          </a:p>
          <a:p>
            <a:endParaRPr lang="en-GB" sz="2800" dirty="0"/>
          </a:p>
          <a:p>
            <a:r>
              <a:rPr lang="en-GB" sz="2800" dirty="0"/>
              <a:t>For example if we find a significant difference between the conditions in a one-way ANOVA - all the ANOVA has shown us is that there is a difference somewhere between groups- we don't know where that difference is. So additional tests called post hoc tests need to be carried out to determine where the differences lie. </a:t>
            </a:r>
          </a:p>
          <a:p>
            <a:endParaRPr lang="en-GB" sz="2800" dirty="0"/>
          </a:p>
          <a:p>
            <a:r>
              <a:rPr lang="en-GB" sz="2800" dirty="0"/>
              <a:t>Maybe between groups 1 and 2 there are differences or maybe between groups 1 and 3 or maybe they're all different- it is the post hoc test that enables us to answer these questions and discover where the differences between each group lies.</a:t>
            </a:r>
          </a:p>
          <a:p>
            <a:endParaRPr lang="en-GB" dirty="0"/>
          </a:p>
        </p:txBody>
      </p:sp>
    </p:spTree>
    <p:extLst>
      <p:ext uri="{BB962C8B-B14F-4D97-AF65-F5344CB8AC3E}">
        <p14:creationId xmlns:p14="http://schemas.microsoft.com/office/powerpoint/2010/main" val="3158731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822D-CD13-4385-83BB-ED9CE4CE994D}"/>
              </a:ext>
            </a:extLst>
          </p:cNvPr>
          <p:cNvSpPr>
            <a:spLocks noGrp="1"/>
          </p:cNvSpPr>
          <p:nvPr>
            <p:ph type="title"/>
          </p:nvPr>
        </p:nvSpPr>
        <p:spPr/>
        <p:txBody>
          <a:bodyPr/>
          <a:lstStyle/>
          <a:p>
            <a:r>
              <a:rPr lang="en-GB" dirty="0"/>
              <a:t>Session 3 (Online) – Factorial </a:t>
            </a:r>
            <a:r>
              <a:rPr lang="en-GB" dirty="0" err="1"/>
              <a:t>Anova</a:t>
            </a:r>
            <a:r>
              <a:rPr lang="en-GB" dirty="0"/>
              <a:t>. </a:t>
            </a:r>
          </a:p>
        </p:txBody>
      </p:sp>
      <p:sp>
        <p:nvSpPr>
          <p:cNvPr id="3" name="Content Placeholder 2">
            <a:extLst>
              <a:ext uri="{FF2B5EF4-FFF2-40B4-BE49-F238E27FC236}">
                <a16:creationId xmlns:a16="http://schemas.microsoft.com/office/drawing/2014/main" id="{2656DC7A-A16D-44F7-A562-BFE846D5F065}"/>
              </a:ext>
            </a:extLst>
          </p:cNvPr>
          <p:cNvSpPr>
            <a:spLocks noGrp="1"/>
          </p:cNvSpPr>
          <p:nvPr>
            <p:ph idx="1"/>
          </p:nvPr>
        </p:nvSpPr>
        <p:spPr>
          <a:xfrm>
            <a:off x="838200" y="2331707"/>
            <a:ext cx="10515600" cy="4805213"/>
          </a:xfrm>
        </p:spPr>
        <p:txBody>
          <a:bodyPr>
            <a:normAutofit/>
          </a:bodyPr>
          <a:lstStyle/>
          <a:p>
            <a:r>
              <a:rPr lang="en-GB" dirty="0"/>
              <a:t>RECAP</a:t>
            </a:r>
          </a:p>
          <a:p>
            <a:r>
              <a:rPr lang="en-GB" dirty="0"/>
              <a:t>ANOVA compares the mean differences between groups </a:t>
            </a:r>
          </a:p>
          <a:p>
            <a:endParaRPr lang="en-GB" dirty="0"/>
          </a:p>
          <a:p>
            <a:r>
              <a:rPr lang="en-GB" dirty="0"/>
              <a:t>The two-way ANOVA compares means of two independent variables (called factors). </a:t>
            </a:r>
          </a:p>
          <a:p>
            <a:endParaRPr lang="en-GB" dirty="0"/>
          </a:p>
          <a:p>
            <a:r>
              <a:rPr lang="en-GB" dirty="0"/>
              <a:t>The primary purpose of a two-way ANOVA is to understand if there is an interaction between the two independent variables on the dependent variable. </a:t>
            </a:r>
          </a:p>
          <a:p>
            <a:endParaRPr lang="en-GB" dirty="0"/>
          </a:p>
          <a:p>
            <a:r>
              <a:rPr lang="en-GB" dirty="0"/>
              <a:t>The interaction term in a two-way ANOVA informs you whether the effect of one of your independent variables on the dependent variable is the same for all values of your other independent variable (and vice versa).</a:t>
            </a:r>
          </a:p>
          <a:p>
            <a:endParaRPr lang="en-GB" dirty="0"/>
          </a:p>
        </p:txBody>
      </p:sp>
    </p:spTree>
    <p:extLst>
      <p:ext uri="{BB962C8B-B14F-4D97-AF65-F5344CB8AC3E}">
        <p14:creationId xmlns:p14="http://schemas.microsoft.com/office/powerpoint/2010/main" val="2801854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003B6-9652-47BC-AA20-951D3AD0A8FB}"/>
              </a:ext>
            </a:extLst>
          </p:cNvPr>
          <p:cNvSpPr>
            <a:spLocks noGrp="1"/>
          </p:cNvSpPr>
          <p:nvPr>
            <p:ph type="title"/>
          </p:nvPr>
        </p:nvSpPr>
        <p:spPr/>
        <p:txBody>
          <a:bodyPr/>
          <a:lstStyle/>
          <a:p>
            <a:r>
              <a:rPr lang="en-GB" dirty="0"/>
              <a:t>Session 3 (Online) – Factorial </a:t>
            </a:r>
            <a:r>
              <a:rPr lang="en-GB" dirty="0" err="1"/>
              <a:t>Anova</a:t>
            </a:r>
            <a:r>
              <a:rPr lang="en-GB" dirty="0"/>
              <a:t>. </a:t>
            </a:r>
          </a:p>
        </p:txBody>
      </p:sp>
      <p:sp>
        <p:nvSpPr>
          <p:cNvPr id="3" name="Content Placeholder 2">
            <a:extLst>
              <a:ext uri="{FF2B5EF4-FFF2-40B4-BE49-F238E27FC236}">
                <a16:creationId xmlns:a16="http://schemas.microsoft.com/office/drawing/2014/main" id="{5E24AD93-E7D2-48FD-AD0E-609CD4988237}"/>
              </a:ext>
            </a:extLst>
          </p:cNvPr>
          <p:cNvSpPr>
            <a:spLocks noGrp="1"/>
          </p:cNvSpPr>
          <p:nvPr>
            <p:ph idx="1"/>
          </p:nvPr>
        </p:nvSpPr>
        <p:spPr/>
        <p:txBody>
          <a:bodyPr>
            <a:normAutofit/>
          </a:bodyPr>
          <a:lstStyle/>
          <a:p>
            <a:r>
              <a:rPr lang="en-GB" dirty="0"/>
              <a:t>A Factorial ANOVA is two or more factors (each of which with at least two levels), levels can be either independent, dependent, or both (mixed)</a:t>
            </a:r>
          </a:p>
          <a:p>
            <a:endParaRPr lang="en-GB" dirty="0"/>
          </a:p>
          <a:p>
            <a:r>
              <a:rPr lang="en-GB" dirty="0"/>
              <a:t>A 2x2 </a:t>
            </a:r>
            <a:r>
              <a:rPr lang="en-GB" dirty="0" err="1"/>
              <a:t>Anova</a:t>
            </a:r>
            <a:r>
              <a:rPr lang="en-GB" dirty="0"/>
              <a:t> is an example of a factorial </a:t>
            </a:r>
            <a:r>
              <a:rPr lang="en-GB" dirty="0" err="1"/>
              <a:t>Anova</a:t>
            </a:r>
            <a:r>
              <a:rPr lang="en-GB" dirty="0"/>
              <a:t> – 2 factors (IVs) with two levels.</a:t>
            </a:r>
          </a:p>
          <a:p>
            <a:pPr lvl="1"/>
            <a:r>
              <a:rPr lang="en-GB" dirty="0"/>
              <a:t>For example investigating Age and Gender differences in social media usage</a:t>
            </a:r>
          </a:p>
          <a:p>
            <a:pPr lvl="2"/>
            <a:r>
              <a:rPr lang="en-GB" dirty="0"/>
              <a:t>IV 1 (Gender – 2 Levels Male / Female)</a:t>
            </a:r>
          </a:p>
          <a:p>
            <a:pPr lvl="2"/>
            <a:r>
              <a:rPr lang="en-GB" dirty="0"/>
              <a:t>IV 2 (Age – 2 Levels Young / Old)</a:t>
            </a:r>
          </a:p>
          <a:p>
            <a:pPr lvl="2"/>
            <a:r>
              <a:rPr lang="en-GB" dirty="0"/>
              <a:t>DV – Social Media usage. </a:t>
            </a:r>
          </a:p>
          <a:p>
            <a:endParaRPr lang="en-GB" dirty="0"/>
          </a:p>
        </p:txBody>
      </p:sp>
    </p:spTree>
    <p:extLst>
      <p:ext uri="{BB962C8B-B14F-4D97-AF65-F5344CB8AC3E}">
        <p14:creationId xmlns:p14="http://schemas.microsoft.com/office/powerpoint/2010/main" val="522241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F54CD-CD8A-4921-AE9F-17FE3E6D7D24}"/>
              </a:ext>
            </a:extLst>
          </p:cNvPr>
          <p:cNvSpPr>
            <a:spLocks noGrp="1"/>
          </p:cNvSpPr>
          <p:nvPr>
            <p:ph type="title"/>
          </p:nvPr>
        </p:nvSpPr>
        <p:spPr/>
        <p:txBody>
          <a:bodyPr/>
          <a:lstStyle/>
          <a:p>
            <a:r>
              <a:rPr lang="en-GB" dirty="0"/>
              <a:t>Session 3 (Online) – Factorial </a:t>
            </a:r>
            <a:r>
              <a:rPr lang="en-GB" dirty="0" err="1"/>
              <a:t>Anova</a:t>
            </a:r>
            <a:r>
              <a:rPr lang="en-GB" dirty="0"/>
              <a:t>. </a:t>
            </a:r>
          </a:p>
        </p:txBody>
      </p:sp>
      <p:sp>
        <p:nvSpPr>
          <p:cNvPr id="3" name="Content Placeholder 2">
            <a:extLst>
              <a:ext uri="{FF2B5EF4-FFF2-40B4-BE49-F238E27FC236}">
                <a16:creationId xmlns:a16="http://schemas.microsoft.com/office/drawing/2014/main" id="{A367B606-3073-4FB6-A2EE-6C5F37990720}"/>
              </a:ext>
            </a:extLst>
          </p:cNvPr>
          <p:cNvSpPr>
            <a:spLocks noGrp="1"/>
          </p:cNvSpPr>
          <p:nvPr>
            <p:ph idx="1"/>
          </p:nvPr>
        </p:nvSpPr>
        <p:spPr>
          <a:xfrm>
            <a:off x="63260" y="2122098"/>
            <a:ext cx="12128740" cy="4658263"/>
          </a:xfrm>
        </p:spPr>
        <p:txBody>
          <a:bodyPr>
            <a:normAutofit fontScale="92500" lnSpcReduction="10000"/>
          </a:bodyPr>
          <a:lstStyle/>
          <a:p>
            <a:r>
              <a:rPr lang="en-GB" dirty="0"/>
              <a:t>Types of Factorial </a:t>
            </a:r>
            <a:r>
              <a:rPr lang="en-GB" dirty="0" err="1"/>
              <a:t>Anova</a:t>
            </a:r>
            <a:r>
              <a:rPr lang="en-GB" dirty="0"/>
              <a:t>. </a:t>
            </a:r>
          </a:p>
          <a:p>
            <a:endParaRPr lang="en-GB" dirty="0"/>
          </a:p>
          <a:p>
            <a:r>
              <a:rPr lang="en-GB" dirty="0"/>
              <a:t>Between Groups </a:t>
            </a:r>
            <a:r>
              <a:rPr lang="en-GB" dirty="0" err="1"/>
              <a:t>Anova</a:t>
            </a:r>
            <a:r>
              <a:rPr lang="en-GB" dirty="0"/>
              <a:t>. </a:t>
            </a:r>
          </a:p>
          <a:p>
            <a:pPr lvl="1"/>
            <a:r>
              <a:rPr lang="en-GB" dirty="0"/>
              <a:t>So if you have designed your study in which you have </a:t>
            </a:r>
            <a:r>
              <a:rPr lang="en-GB" b="1" dirty="0"/>
              <a:t>grouped</a:t>
            </a:r>
            <a:r>
              <a:rPr lang="en-GB" dirty="0"/>
              <a:t> the </a:t>
            </a:r>
            <a:r>
              <a:rPr lang="en-GB" b="1" dirty="0"/>
              <a:t>participants</a:t>
            </a:r>
            <a:r>
              <a:rPr lang="en-GB" dirty="0"/>
              <a:t> in accordance to </a:t>
            </a:r>
            <a:r>
              <a:rPr lang="en-GB" b="1" dirty="0"/>
              <a:t>BOTH Factors (IVs) </a:t>
            </a:r>
            <a:r>
              <a:rPr lang="en-GB" dirty="0"/>
              <a:t>then you have a </a:t>
            </a:r>
            <a:r>
              <a:rPr lang="en-GB" b="1" dirty="0"/>
              <a:t>between groups (independent) </a:t>
            </a:r>
            <a:r>
              <a:rPr lang="en-GB" b="1" dirty="0" err="1"/>
              <a:t>Anova</a:t>
            </a:r>
            <a:r>
              <a:rPr lang="en-GB" b="1" dirty="0"/>
              <a:t>. </a:t>
            </a:r>
          </a:p>
          <a:p>
            <a:endParaRPr lang="en-GB" dirty="0"/>
          </a:p>
          <a:p>
            <a:r>
              <a:rPr lang="en-GB" dirty="0"/>
              <a:t>Within Groups </a:t>
            </a:r>
            <a:r>
              <a:rPr lang="en-GB" dirty="0" err="1"/>
              <a:t>Anova</a:t>
            </a:r>
            <a:endParaRPr lang="en-GB" dirty="0"/>
          </a:p>
          <a:p>
            <a:pPr lvl="1"/>
            <a:r>
              <a:rPr lang="en-GB" dirty="0"/>
              <a:t>In this 2x2 design you are NOT grouping participants to look at between group effects, but you are looking at </a:t>
            </a:r>
            <a:r>
              <a:rPr lang="en-GB" b="1" dirty="0"/>
              <a:t>within group differences </a:t>
            </a:r>
            <a:r>
              <a:rPr lang="en-GB" dirty="0"/>
              <a:t>on both your factors. In other words – you are not grouping your participants and </a:t>
            </a:r>
            <a:r>
              <a:rPr lang="en-GB" b="1" dirty="0"/>
              <a:t>all</a:t>
            </a:r>
            <a:r>
              <a:rPr lang="en-GB" dirty="0"/>
              <a:t> participants will partake in </a:t>
            </a:r>
            <a:r>
              <a:rPr lang="en-GB" b="1" dirty="0"/>
              <a:t>all elements (or conditions) </a:t>
            </a:r>
            <a:r>
              <a:rPr lang="en-GB" dirty="0"/>
              <a:t>of the study. </a:t>
            </a:r>
          </a:p>
          <a:p>
            <a:endParaRPr lang="en-GB" dirty="0"/>
          </a:p>
          <a:p>
            <a:r>
              <a:rPr lang="en-GB" dirty="0"/>
              <a:t>Mixed Design </a:t>
            </a:r>
            <a:r>
              <a:rPr lang="en-GB" dirty="0" err="1"/>
              <a:t>Anova</a:t>
            </a:r>
            <a:r>
              <a:rPr lang="en-GB" dirty="0"/>
              <a:t>. </a:t>
            </a:r>
          </a:p>
          <a:p>
            <a:pPr lvl="1"/>
            <a:r>
              <a:rPr lang="en-GB" dirty="0"/>
              <a:t>In this 2x2 design you are manipulating </a:t>
            </a:r>
            <a:r>
              <a:rPr lang="en-GB" b="1" dirty="0"/>
              <a:t>one</a:t>
            </a:r>
            <a:r>
              <a:rPr lang="en-GB" dirty="0"/>
              <a:t> of the factors (IV) to between subjects but the other IV is a within subjects. This is often the scenario where all the participants are doing the same elements of the study, but you are grouping the participants for other factor (IV). </a:t>
            </a:r>
          </a:p>
        </p:txBody>
      </p:sp>
    </p:spTree>
    <p:extLst>
      <p:ext uri="{BB962C8B-B14F-4D97-AF65-F5344CB8AC3E}">
        <p14:creationId xmlns:p14="http://schemas.microsoft.com/office/powerpoint/2010/main" val="2814264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C3275-6EFD-4723-9130-F385197059DC}"/>
              </a:ext>
            </a:extLst>
          </p:cNvPr>
          <p:cNvSpPr>
            <a:spLocks noGrp="1"/>
          </p:cNvSpPr>
          <p:nvPr>
            <p:ph type="title"/>
          </p:nvPr>
        </p:nvSpPr>
        <p:spPr/>
        <p:txBody>
          <a:bodyPr/>
          <a:lstStyle/>
          <a:p>
            <a:r>
              <a:rPr lang="en-GB" dirty="0"/>
              <a:t>Session 3 (Online) – Factorial </a:t>
            </a:r>
            <a:r>
              <a:rPr lang="en-GB" dirty="0" err="1"/>
              <a:t>Anova</a:t>
            </a:r>
            <a:endParaRPr lang="en-GB" dirty="0"/>
          </a:p>
        </p:txBody>
      </p:sp>
      <p:sp>
        <p:nvSpPr>
          <p:cNvPr id="3" name="Content Placeholder 2">
            <a:extLst>
              <a:ext uri="{FF2B5EF4-FFF2-40B4-BE49-F238E27FC236}">
                <a16:creationId xmlns:a16="http://schemas.microsoft.com/office/drawing/2014/main" id="{C9D21653-215E-41DD-887C-C4215272D7B9}"/>
              </a:ext>
            </a:extLst>
          </p:cNvPr>
          <p:cNvSpPr>
            <a:spLocks noGrp="1"/>
          </p:cNvSpPr>
          <p:nvPr>
            <p:ph idx="1"/>
          </p:nvPr>
        </p:nvSpPr>
        <p:spPr>
          <a:xfrm>
            <a:off x="838200" y="2343209"/>
            <a:ext cx="10515600" cy="4621183"/>
          </a:xfrm>
        </p:spPr>
        <p:txBody>
          <a:bodyPr/>
          <a:lstStyle/>
          <a:p>
            <a:r>
              <a:rPr lang="en-GB" dirty="0"/>
              <a:t>No matter what your design (e.g. between groups, within groups or mixed) you report the results of your 2x2 </a:t>
            </a:r>
            <a:r>
              <a:rPr lang="en-GB" dirty="0" err="1"/>
              <a:t>Anova</a:t>
            </a:r>
            <a:r>
              <a:rPr lang="en-GB" dirty="0"/>
              <a:t> in the same way, using the same information.</a:t>
            </a:r>
          </a:p>
          <a:p>
            <a:endParaRPr lang="en-GB" dirty="0"/>
          </a:p>
          <a:p>
            <a:pPr lvl="1"/>
            <a:r>
              <a:rPr lang="en-GB" dirty="0"/>
              <a:t> </a:t>
            </a:r>
            <a:r>
              <a:rPr lang="en-GB" sz="2800" dirty="0"/>
              <a:t>Remember you are reporting this for your 3 hypotheses.</a:t>
            </a:r>
          </a:p>
          <a:p>
            <a:pPr lvl="2"/>
            <a:r>
              <a:rPr lang="en-GB" sz="2800" dirty="0"/>
              <a:t> Main effect 1 – e.g. hypotheses linked to Factor 1 alone.</a:t>
            </a:r>
          </a:p>
          <a:p>
            <a:pPr lvl="2"/>
            <a:r>
              <a:rPr lang="en-GB" sz="2800" dirty="0"/>
              <a:t> Main effect 2 – e.g. hypotheses linked to Factor 2 alone.</a:t>
            </a:r>
          </a:p>
          <a:p>
            <a:pPr lvl="2"/>
            <a:r>
              <a:rPr lang="en-GB" sz="2800" dirty="0"/>
              <a:t> Interaction hypotheses.</a:t>
            </a:r>
          </a:p>
        </p:txBody>
      </p:sp>
    </p:spTree>
    <p:extLst>
      <p:ext uri="{BB962C8B-B14F-4D97-AF65-F5344CB8AC3E}">
        <p14:creationId xmlns:p14="http://schemas.microsoft.com/office/powerpoint/2010/main" val="1022059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20408-6A5A-49AE-B68F-4A6DCEDDEC39}"/>
              </a:ext>
            </a:extLst>
          </p:cNvPr>
          <p:cNvSpPr>
            <a:spLocks noGrp="1"/>
          </p:cNvSpPr>
          <p:nvPr>
            <p:ph type="title"/>
          </p:nvPr>
        </p:nvSpPr>
        <p:spPr/>
        <p:txBody>
          <a:bodyPr/>
          <a:lstStyle/>
          <a:p>
            <a:r>
              <a:rPr lang="en-GB" dirty="0"/>
              <a:t>Session 4 (Online) – Ethical Considerations in Practice. </a:t>
            </a:r>
          </a:p>
        </p:txBody>
      </p:sp>
      <p:sp>
        <p:nvSpPr>
          <p:cNvPr id="3" name="Content Placeholder 2">
            <a:extLst>
              <a:ext uri="{FF2B5EF4-FFF2-40B4-BE49-F238E27FC236}">
                <a16:creationId xmlns:a16="http://schemas.microsoft.com/office/drawing/2014/main" id="{03B4709D-CD87-4913-9F1C-C0F521E53FC3}"/>
              </a:ext>
            </a:extLst>
          </p:cNvPr>
          <p:cNvSpPr>
            <a:spLocks noGrp="1"/>
          </p:cNvSpPr>
          <p:nvPr>
            <p:ph sz="half" idx="1"/>
          </p:nvPr>
        </p:nvSpPr>
        <p:spPr/>
        <p:txBody>
          <a:bodyPr/>
          <a:lstStyle/>
          <a:p>
            <a:r>
              <a:rPr lang="en-GB" dirty="0"/>
              <a:t>Four Ethical Principles of the BPS. </a:t>
            </a:r>
          </a:p>
          <a:p>
            <a:pPr lvl="1"/>
            <a:r>
              <a:rPr lang="en-GB" dirty="0"/>
              <a:t>Respect</a:t>
            </a:r>
          </a:p>
          <a:p>
            <a:pPr lvl="1"/>
            <a:r>
              <a:rPr lang="en-GB" dirty="0"/>
              <a:t>Competence</a:t>
            </a:r>
          </a:p>
          <a:p>
            <a:pPr lvl="1"/>
            <a:r>
              <a:rPr lang="en-GB" dirty="0"/>
              <a:t>Responsibility </a:t>
            </a:r>
          </a:p>
          <a:p>
            <a:pPr lvl="1"/>
            <a:r>
              <a:rPr lang="en-GB" dirty="0"/>
              <a:t>Integrity</a:t>
            </a:r>
          </a:p>
          <a:p>
            <a:endParaRPr lang="en-GB" dirty="0"/>
          </a:p>
          <a:p>
            <a:endParaRPr lang="en-GB" dirty="0"/>
          </a:p>
        </p:txBody>
      </p:sp>
      <p:sp>
        <p:nvSpPr>
          <p:cNvPr id="7" name="Content Placeholder 6">
            <a:extLst>
              <a:ext uri="{FF2B5EF4-FFF2-40B4-BE49-F238E27FC236}">
                <a16:creationId xmlns:a16="http://schemas.microsoft.com/office/drawing/2014/main" id="{18332D90-F858-4BA9-B8E0-85479EB19B15}"/>
              </a:ext>
            </a:extLst>
          </p:cNvPr>
          <p:cNvSpPr>
            <a:spLocks noGrp="1"/>
          </p:cNvSpPr>
          <p:nvPr>
            <p:ph sz="half" idx="2"/>
          </p:nvPr>
        </p:nvSpPr>
        <p:spPr>
          <a:xfrm>
            <a:off x="6327476" y="2603500"/>
            <a:ext cx="5181600" cy="4744781"/>
          </a:xfrm>
        </p:spPr>
        <p:txBody>
          <a:bodyPr/>
          <a:lstStyle/>
          <a:p>
            <a:r>
              <a:rPr lang="en-GB" dirty="0"/>
              <a:t>Nine Major Considerations </a:t>
            </a:r>
          </a:p>
          <a:p>
            <a:pPr lvl="1"/>
            <a:r>
              <a:rPr lang="en-GB" dirty="0"/>
              <a:t>Consent</a:t>
            </a:r>
          </a:p>
          <a:p>
            <a:pPr lvl="1"/>
            <a:r>
              <a:rPr lang="en-GB" dirty="0"/>
              <a:t>Deception</a:t>
            </a:r>
          </a:p>
          <a:p>
            <a:pPr lvl="1"/>
            <a:r>
              <a:rPr lang="en-GB" dirty="0"/>
              <a:t>Debriefing</a:t>
            </a:r>
          </a:p>
          <a:p>
            <a:pPr lvl="1"/>
            <a:r>
              <a:rPr lang="en-GB" dirty="0"/>
              <a:t>Withdrawal</a:t>
            </a:r>
          </a:p>
          <a:p>
            <a:pPr lvl="1"/>
            <a:r>
              <a:rPr lang="en-GB" dirty="0"/>
              <a:t>Confidentiality</a:t>
            </a:r>
          </a:p>
          <a:p>
            <a:pPr lvl="1"/>
            <a:r>
              <a:rPr lang="en-GB" dirty="0"/>
              <a:t>Protection of Participants</a:t>
            </a:r>
          </a:p>
          <a:p>
            <a:pPr lvl="1"/>
            <a:r>
              <a:rPr lang="en-GB" dirty="0"/>
              <a:t>Observational Research</a:t>
            </a:r>
          </a:p>
          <a:p>
            <a:pPr lvl="1"/>
            <a:r>
              <a:rPr lang="en-GB" dirty="0"/>
              <a:t>Giving Advice</a:t>
            </a:r>
          </a:p>
          <a:p>
            <a:pPr lvl="1"/>
            <a:r>
              <a:rPr lang="en-GB" dirty="0"/>
              <a:t>Responsibility to Colleagues. </a:t>
            </a:r>
          </a:p>
        </p:txBody>
      </p:sp>
    </p:spTree>
    <p:extLst>
      <p:ext uri="{BB962C8B-B14F-4D97-AF65-F5344CB8AC3E}">
        <p14:creationId xmlns:p14="http://schemas.microsoft.com/office/powerpoint/2010/main" val="2038017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6C53861-7BDA-4F06-A4C9-7E0C717D1DE6}"/>
              </a:ext>
            </a:extLst>
          </p:cNvPr>
          <p:cNvSpPr>
            <a:spLocks noGrp="1"/>
          </p:cNvSpPr>
          <p:nvPr>
            <p:ph type="title"/>
          </p:nvPr>
        </p:nvSpPr>
        <p:spPr/>
        <p:txBody>
          <a:bodyPr/>
          <a:lstStyle/>
          <a:p>
            <a:r>
              <a:rPr lang="en-GB" dirty="0"/>
              <a:t>Face to Face (Session 2) – Data Cleaning and Screening. </a:t>
            </a:r>
          </a:p>
        </p:txBody>
      </p:sp>
      <p:sp>
        <p:nvSpPr>
          <p:cNvPr id="6" name="Content Placeholder 5">
            <a:extLst>
              <a:ext uri="{FF2B5EF4-FFF2-40B4-BE49-F238E27FC236}">
                <a16:creationId xmlns:a16="http://schemas.microsoft.com/office/drawing/2014/main" id="{AE2B7254-8CAF-4229-AEA9-274F82EF50A0}"/>
              </a:ext>
            </a:extLst>
          </p:cNvPr>
          <p:cNvSpPr>
            <a:spLocks noGrp="1"/>
          </p:cNvSpPr>
          <p:nvPr>
            <p:ph idx="1"/>
          </p:nvPr>
        </p:nvSpPr>
        <p:spPr>
          <a:xfrm>
            <a:off x="907211" y="2573247"/>
            <a:ext cx="10515600" cy="4736201"/>
          </a:xfrm>
        </p:spPr>
        <p:txBody>
          <a:bodyPr>
            <a:normAutofit/>
          </a:bodyPr>
          <a:lstStyle/>
          <a:p>
            <a:r>
              <a:rPr lang="en-GB" dirty="0"/>
              <a:t>What is meant by screening and cleaning is checking the data sets for any errors and then correcting or dealing with the errors / outliers effectively. It is easy, particularly when you dealing with larger data sets, to make errors. For example a slip of the finger which means you have typed in 23 instead of 2 could have a major impact on the data set and subsequent analysis. </a:t>
            </a:r>
          </a:p>
          <a:p>
            <a:endParaRPr lang="en-GB" dirty="0"/>
          </a:p>
          <a:p>
            <a:r>
              <a:rPr lang="en-GB" dirty="0"/>
              <a:t>Some analyses are particularly sensitive to outliers, spending the time to screen and then clean the data prior to conducting the analysis is far more effective than doing it later on. It can take time, particularly if you have a data set with a lot of variables, but it is really important</a:t>
            </a:r>
          </a:p>
        </p:txBody>
      </p:sp>
    </p:spTree>
    <p:extLst>
      <p:ext uri="{BB962C8B-B14F-4D97-AF65-F5344CB8AC3E}">
        <p14:creationId xmlns:p14="http://schemas.microsoft.com/office/powerpoint/2010/main" val="175066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Session 5 (Online) – Scale Development – Reliability and Validity.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72047480"/>
              </p:ext>
            </p:extLst>
          </p:nvPr>
        </p:nvGraphicFramePr>
        <p:xfrm>
          <a:off x="143774" y="2062014"/>
          <a:ext cx="12048228" cy="4795986"/>
        </p:xfrm>
        <a:graphic>
          <a:graphicData uri="http://schemas.openxmlformats.org/drawingml/2006/table">
            <a:tbl>
              <a:tblPr firstRow="1" bandRow="1">
                <a:tableStyleId>{5C22544A-7EE6-4342-B048-85BDC9FD1C3A}</a:tableStyleId>
              </a:tblPr>
              <a:tblGrid>
                <a:gridCol w="3012057">
                  <a:extLst>
                    <a:ext uri="{9D8B030D-6E8A-4147-A177-3AD203B41FA5}">
                      <a16:colId xmlns:a16="http://schemas.microsoft.com/office/drawing/2014/main" val="139936878"/>
                    </a:ext>
                  </a:extLst>
                </a:gridCol>
                <a:gridCol w="3012057">
                  <a:extLst>
                    <a:ext uri="{9D8B030D-6E8A-4147-A177-3AD203B41FA5}">
                      <a16:colId xmlns:a16="http://schemas.microsoft.com/office/drawing/2014/main" val="3959943129"/>
                    </a:ext>
                  </a:extLst>
                </a:gridCol>
                <a:gridCol w="3012057">
                  <a:extLst>
                    <a:ext uri="{9D8B030D-6E8A-4147-A177-3AD203B41FA5}">
                      <a16:colId xmlns:a16="http://schemas.microsoft.com/office/drawing/2014/main" val="2231533769"/>
                    </a:ext>
                  </a:extLst>
                </a:gridCol>
                <a:gridCol w="3012057">
                  <a:extLst>
                    <a:ext uri="{9D8B030D-6E8A-4147-A177-3AD203B41FA5}">
                      <a16:colId xmlns:a16="http://schemas.microsoft.com/office/drawing/2014/main" val="1181636692"/>
                    </a:ext>
                  </a:extLst>
                </a:gridCol>
              </a:tblGrid>
              <a:tr h="278161">
                <a:tc>
                  <a:txBody>
                    <a:bodyPr/>
                    <a:lstStyle/>
                    <a:p>
                      <a:r>
                        <a:rPr lang="en-GB" dirty="0"/>
                        <a:t>Rating Scale</a:t>
                      </a:r>
                    </a:p>
                  </a:txBody>
                  <a:tcPr/>
                </a:tc>
                <a:tc>
                  <a:txBody>
                    <a:bodyPr/>
                    <a:lstStyle/>
                    <a:p>
                      <a:r>
                        <a:rPr lang="en-GB" dirty="0"/>
                        <a:t>Subject Must</a:t>
                      </a:r>
                    </a:p>
                  </a:txBody>
                  <a:tcPr/>
                </a:tc>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188882145"/>
                  </a:ext>
                </a:extLst>
              </a:tr>
              <a:tr h="625863">
                <a:tc>
                  <a:txBody>
                    <a:bodyPr/>
                    <a:lstStyle/>
                    <a:p>
                      <a:r>
                        <a:rPr lang="en-GB" sz="1200" dirty="0" err="1"/>
                        <a:t>Guttman</a:t>
                      </a:r>
                      <a:r>
                        <a:rPr lang="en-GB" sz="1200" dirty="0"/>
                        <a:t> Scale</a:t>
                      </a:r>
                    </a:p>
                  </a:txBody>
                  <a:tcPr/>
                </a:tc>
                <a:tc>
                  <a:txBody>
                    <a:bodyPr/>
                    <a:lstStyle/>
                    <a:p>
                      <a:r>
                        <a:rPr lang="en-GB" sz="1200" dirty="0"/>
                        <a:t>Respond to a series of statements about a</a:t>
                      </a:r>
                      <a:r>
                        <a:rPr lang="en-GB" sz="1200" baseline="0" dirty="0"/>
                        <a:t> topic (Cumulative scoring)</a:t>
                      </a:r>
                      <a:endParaRPr lang="en-GB" sz="1200" dirty="0"/>
                    </a:p>
                  </a:txBody>
                  <a:tcPr/>
                </a:tc>
                <a:tc>
                  <a:txBody>
                    <a:bodyPr/>
                    <a:lstStyle/>
                    <a:p>
                      <a:r>
                        <a:rPr lang="en-GB" sz="1200" dirty="0"/>
                        <a:t>Implemented to gain insights for multiple queries</a:t>
                      </a:r>
                    </a:p>
                    <a:p>
                      <a:r>
                        <a:rPr lang="en-GB" sz="1200" dirty="0"/>
                        <a:t>Produces data in a ranked manner:</a:t>
                      </a:r>
                    </a:p>
                  </a:txBody>
                  <a:tcPr/>
                </a:tc>
                <a:tc>
                  <a:txBody>
                    <a:bodyPr/>
                    <a:lstStyle/>
                    <a:p>
                      <a:r>
                        <a:rPr lang="en-GB" sz="1200" dirty="0" err="1"/>
                        <a:t>Guttman</a:t>
                      </a:r>
                      <a:r>
                        <a:rPr lang="en-GB" sz="1200" dirty="0"/>
                        <a:t> scale is that respondents may feel overly committed to questions.</a:t>
                      </a:r>
                      <a:r>
                        <a:rPr lang="en-GB" sz="1200" baseline="0" dirty="0"/>
                        <a:t> </a:t>
                      </a:r>
                      <a:endParaRPr lang="en-GB" sz="1200" dirty="0"/>
                    </a:p>
                  </a:txBody>
                  <a:tcPr/>
                </a:tc>
                <a:extLst>
                  <a:ext uri="{0D108BD9-81ED-4DB2-BD59-A6C34878D82A}">
                    <a16:rowId xmlns:a16="http://schemas.microsoft.com/office/drawing/2014/main" val="854119789"/>
                  </a:ext>
                </a:extLst>
              </a:tr>
              <a:tr h="486782">
                <a:tc>
                  <a:txBody>
                    <a:bodyPr/>
                    <a:lstStyle/>
                    <a:p>
                      <a:r>
                        <a:rPr lang="en-GB" sz="1200" dirty="0" err="1"/>
                        <a:t>Thurstone</a:t>
                      </a:r>
                      <a:r>
                        <a:rPr lang="en-GB" sz="1200" dirty="0"/>
                        <a:t> Scale</a:t>
                      </a:r>
                    </a:p>
                  </a:txBody>
                  <a:tcPr/>
                </a:tc>
                <a:tc>
                  <a:txBody>
                    <a:bodyPr/>
                    <a:lstStyle/>
                    <a:p>
                      <a:r>
                        <a:rPr lang="en-GB" sz="1200" dirty="0"/>
                        <a:t>Respond (agree / disagree) to a number of statements on a topic. Score is averaged out. </a:t>
                      </a:r>
                    </a:p>
                  </a:txBody>
                  <a:tcPr/>
                </a:tc>
                <a:tc>
                  <a:txBody>
                    <a:bodyPr/>
                    <a:lstStyle/>
                    <a:p>
                      <a:r>
                        <a:rPr lang="en-GB" sz="1200" dirty="0"/>
                        <a:t>Equal</a:t>
                      </a:r>
                      <a:r>
                        <a:rPr lang="en-GB" sz="1200" baseline="0" dirty="0"/>
                        <a:t> appearing intervals. </a:t>
                      </a:r>
                      <a:endParaRPr lang="en-GB" sz="1200" dirty="0"/>
                    </a:p>
                  </a:txBody>
                  <a:tcPr/>
                </a:tc>
                <a:tc>
                  <a:txBody>
                    <a:bodyPr/>
                    <a:lstStyle/>
                    <a:p>
                      <a:r>
                        <a:rPr lang="en-GB" sz="1200" dirty="0"/>
                        <a:t>Complex</a:t>
                      </a:r>
                      <a:r>
                        <a:rPr lang="en-GB" sz="1200" baseline="0" dirty="0"/>
                        <a:t> scoring and development. </a:t>
                      </a:r>
                      <a:endParaRPr lang="en-GB" sz="1200" dirty="0"/>
                    </a:p>
                  </a:txBody>
                  <a:tcPr/>
                </a:tc>
                <a:extLst>
                  <a:ext uri="{0D108BD9-81ED-4DB2-BD59-A6C34878D82A}">
                    <a16:rowId xmlns:a16="http://schemas.microsoft.com/office/drawing/2014/main" val="3826109203"/>
                  </a:ext>
                </a:extLst>
              </a:tr>
              <a:tr h="486782">
                <a:tc>
                  <a:txBody>
                    <a:bodyPr/>
                    <a:lstStyle/>
                    <a:p>
                      <a:r>
                        <a:rPr lang="en-GB" sz="1200" dirty="0"/>
                        <a:t>Category scale</a:t>
                      </a:r>
                    </a:p>
                    <a:p>
                      <a:endParaRPr lang="en-GB" sz="1200" dirty="0"/>
                    </a:p>
                  </a:txBody>
                  <a:tcPr/>
                </a:tc>
                <a:tc>
                  <a:txBody>
                    <a:bodyPr/>
                    <a:lstStyle/>
                    <a:p>
                      <a:r>
                        <a:rPr lang="en-GB" sz="1200" dirty="0"/>
                        <a:t>Indicate a response category </a:t>
                      </a:r>
                    </a:p>
                    <a:p>
                      <a:endParaRPr lang="en-GB" sz="1200" dirty="0"/>
                    </a:p>
                  </a:txBody>
                  <a:tcPr/>
                </a:tc>
                <a:tc>
                  <a:txBody>
                    <a:bodyPr/>
                    <a:lstStyle/>
                    <a:p>
                      <a:r>
                        <a:rPr lang="en-GB" sz="1200" dirty="0"/>
                        <a:t>Flexible, easy to respond </a:t>
                      </a:r>
                    </a:p>
                    <a:p>
                      <a:endParaRPr lang="en-GB" sz="1200" dirty="0"/>
                    </a:p>
                  </a:txBody>
                  <a:tcPr/>
                </a:tc>
                <a:tc>
                  <a:txBody>
                    <a:bodyPr/>
                    <a:lstStyle/>
                    <a:p>
                      <a:r>
                        <a:rPr lang="en-GB" sz="1200" dirty="0"/>
                        <a:t>Ambiguous items, few categories, only gross distinction.</a:t>
                      </a:r>
                    </a:p>
                  </a:txBody>
                  <a:tcPr/>
                </a:tc>
                <a:extLst>
                  <a:ext uri="{0D108BD9-81ED-4DB2-BD59-A6C34878D82A}">
                    <a16:rowId xmlns:a16="http://schemas.microsoft.com/office/drawing/2014/main" val="1176562430"/>
                  </a:ext>
                </a:extLst>
              </a:tr>
              <a:tr h="347702">
                <a:tc>
                  <a:txBody>
                    <a:bodyPr/>
                    <a:lstStyle/>
                    <a:p>
                      <a:r>
                        <a:rPr lang="en-GB" sz="1200" dirty="0"/>
                        <a:t>Likert scale</a:t>
                      </a:r>
                    </a:p>
                  </a:txBody>
                  <a:tcPr/>
                </a:tc>
                <a:tc>
                  <a:txBody>
                    <a:bodyPr/>
                    <a:lstStyle/>
                    <a:p>
                      <a:r>
                        <a:rPr lang="en-GB" sz="1200" dirty="0"/>
                        <a:t>Evaluate statements on a 5- or 7-point scale </a:t>
                      </a:r>
                    </a:p>
                  </a:txBody>
                  <a:tcPr/>
                </a:tc>
                <a:tc>
                  <a:txBody>
                    <a:bodyPr/>
                    <a:lstStyle/>
                    <a:p>
                      <a:r>
                        <a:rPr lang="en-GB" sz="1200" dirty="0"/>
                        <a:t>Easiest scale to construct </a:t>
                      </a:r>
                    </a:p>
                  </a:txBody>
                  <a:tcPr/>
                </a:tc>
                <a:tc>
                  <a:txBody>
                    <a:bodyPr/>
                    <a:lstStyle/>
                    <a:p>
                      <a:r>
                        <a:rPr lang="en-GB" sz="1200" dirty="0"/>
                        <a:t>Hard to judge what a single score means </a:t>
                      </a:r>
                    </a:p>
                  </a:txBody>
                  <a:tcPr/>
                </a:tc>
                <a:extLst>
                  <a:ext uri="{0D108BD9-81ED-4DB2-BD59-A6C34878D82A}">
                    <a16:rowId xmlns:a16="http://schemas.microsoft.com/office/drawing/2014/main" val="585101289"/>
                  </a:ext>
                </a:extLst>
              </a:tr>
              <a:tr h="486782">
                <a:tc>
                  <a:txBody>
                    <a:bodyPr/>
                    <a:lstStyle/>
                    <a:p>
                      <a:r>
                        <a:rPr lang="en-GB" sz="1200" dirty="0"/>
                        <a:t>Semantic differential and numerical scales </a:t>
                      </a:r>
                    </a:p>
                  </a:txBody>
                  <a:tcPr/>
                </a:tc>
                <a:tc>
                  <a:txBody>
                    <a:bodyPr/>
                    <a:lstStyle/>
                    <a:p>
                      <a:r>
                        <a:rPr lang="en-GB" sz="1200" dirty="0"/>
                        <a:t>Choose points between bipolar adjectives on relative dimensions </a:t>
                      </a:r>
                    </a:p>
                  </a:txBody>
                  <a:tcPr/>
                </a:tc>
                <a:tc>
                  <a:txBody>
                    <a:bodyPr/>
                    <a:lstStyle/>
                    <a:p>
                      <a:r>
                        <a:rPr lang="en-GB" sz="1200" dirty="0"/>
                        <a:t>Easy to construct, norms exist for comparison, e.g. profile analysis </a:t>
                      </a:r>
                    </a:p>
                  </a:txBody>
                  <a:tcPr/>
                </a:tc>
                <a:tc>
                  <a:txBody>
                    <a:bodyPr/>
                    <a:lstStyle/>
                    <a:p>
                      <a:r>
                        <a:rPr lang="en-GB" sz="1200" dirty="0"/>
                        <a:t>Bipolar adjectives must be found, data may be ordinal, not interval </a:t>
                      </a:r>
                    </a:p>
                  </a:txBody>
                  <a:tcPr/>
                </a:tc>
                <a:extLst>
                  <a:ext uri="{0D108BD9-81ED-4DB2-BD59-A6C34878D82A}">
                    <a16:rowId xmlns:a16="http://schemas.microsoft.com/office/drawing/2014/main" val="3285816359"/>
                  </a:ext>
                </a:extLst>
              </a:tr>
              <a:tr h="347702">
                <a:tc>
                  <a:txBody>
                    <a:bodyPr/>
                    <a:lstStyle/>
                    <a:p>
                      <a:r>
                        <a:rPr lang="en-GB" sz="1200" dirty="0"/>
                        <a:t>Constant sum scale </a:t>
                      </a:r>
                    </a:p>
                  </a:txBody>
                  <a:tcPr/>
                </a:tc>
                <a:tc>
                  <a:txBody>
                    <a:bodyPr/>
                    <a:lstStyle/>
                    <a:p>
                      <a:r>
                        <a:rPr lang="en-GB" sz="1200" dirty="0"/>
                        <a:t>Divide a construct sum among response alternatives </a:t>
                      </a:r>
                    </a:p>
                  </a:txBody>
                  <a:tcPr/>
                </a:tc>
                <a:tc>
                  <a:txBody>
                    <a:bodyPr/>
                    <a:lstStyle/>
                    <a:p>
                      <a:r>
                        <a:rPr lang="en-GB" sz="1200" dirty="0"/>
                        <a:t>Scale approximates an interval measure </a:t>
                      </a:r>
                    </a:p>
                  </a:txBody>
                  <a:tcPr/>
                </a:tc>
                <a:tc>
                  <a:txBody>
                    <a:bodyPr/>
                    <a:lstStyle/>
                    <a:p>
                      <a:r>
                        <a:rPr lang="en-GB" sz="1200" dirty="0"/>
                        <a:t>Difficult for respondents with low education levels </a:t>
                      </a:r>
                    </a:p>
                  </a:txBody>
                  <a:tcPr/>
                </a:tc>
                <a:extLst>
                  <a:ext uri="{0D108BD9-81ED-4DB2-BD59-A6C34878D82A}">
                    <a16:rowId xmlns:a16="http://schemas.microsoft.com/office/drawing/2014/main" val="1582212031"/>
                  </a:ext>
                </a:extLst>
              </a:tr>
              <a:tr h="347702">
                <a:tc>
                  <a:txBody>
                    <a:bodyPr/>
                    <a:lstStyle/>
                    <a:p>
                      <a:r>
                        <a:rPr lang="en-GB" sz="1200" dirty="0" err="1"/>
                        <a:t>Stapel</a:t>
                      </a:r>
                      <a:r>
                        <a:rPr lang="en-GB" sz="1200" dirty="0"/>
                        <a:t> scale </a:t>
                      </a:r>
                    </a:p>
                  </a:txBody>
                  <a:tcPr/>
                </a:tc>
                <a:tc>
                  <a:txBody>
                    <a:bodyPr/>
                    <a:lstStyle/>
                    <a:p>
                      <a:r>
                        <a:rPr lang="en-GB" sz="1200" dirty="0"/>
                        <a:t>Choose point on  scale with 1 centre</a:t>
                      </a:r>
                      <a:r>
                        <a:rPr lang="en-GB" sz="1200" baseline="0" dirty="0"/>
                        <a:t> </a:t>
                      </a:r>
                      <a:r>
                        <a:rPr lang="en-GB" sz="1200" dirty="0"/>
                        <a:t>adjective </a:t>
                      </a:r>
                    </a:p>
                  </a:txBody>
                  <a:tcPr/>
                </a:tc>
                <a:tc>
                  <a:txBody>
                    <a:bodyPr/>
                    <a:lstStyle/>
                    <a:p>
                      <a:r>
                        <a:rPr lang="en-GB" sz="1200" dirty="0"/>
                        <a:t>Easier to construct than semantic differential </a:t>
                      </a:r>
                    </a:p>
                  </a:txBody>
                  <a:tcPr/>
                </a:tc>
                <a:tc>
                  <a:txBody>
                    <a:bodyPr/>
                    <a:lstStyle/>
                    <a:p>
                      <a:r>
                        <a:rPr lang="en-GB" sz="1200" dirty="0"/>
                        <a:t>Endpoints are numerical, not verbal.</a:t>
                      </a:r>
                    </a:p>
                  </a:txBody>
                  <a:tcPr/>
                </a:tc>
                <a:extLst>
                  <a:ext uri="{0D108BD9-81ED-4DB2-BD59-A6C34878D82A}">
                    <a16:rowId xmlns:a16="http://schemas.microsoft.com/office/drawing/2014/main" val="442494796"/>
                  </a:ext>
                </a:extLst>
              </a:tr>
              <a:tr h="347702">
                <a:tc>
                  <a:txBody>
                    <a:bodyPr/>
                    <a:lstStyle/>
                    <a:p>
                      <a:r>
                        <a:rPr lang="en-GB" sz="1200" dirty="0"/>
                        <a:t>Graphic scale </a:t>
                      </a:r>
                    </a:p>
                  </a:txBody>
                  <a:tcPr/>
                </a:tc>
                <a:tc>
                  <a:txBody>
                    <a:bodyPr/>
                    <a:lstStyle/>
                    <a:p>
                      <a:r>
                        <a:rPr lang="en-GB" sz="1200" dirty="0"/>
                        <a:t>Choose a point on a continuum </a:t>
                      </a:r>
                    </a:p>
                  </a:txBody>
                  <a:tcPr/>
                </a:tc>
                <a:tc>
                  <a:txBody>
                    <a:bodyPr/>
                    <a:lstStyle/>
                    <a:p>
                      <a:r>
                        <a:rPr lang="en-GB" sz="1200" dirty="0"/>
                        <a:t>Visual impact, unlimited scale points </a:t>
                      </a:r>
                    </a:p>
                  </a:txBody>
                  <a:tcPr/>
                </a:tc>
                <a:tc>
                  <a:txBody>
                    <a:bodyPr/>
                    <a:lstStyle/>
                    <a:p>
                      <a:r>
                        <a:rPr lang="en-GB" sz="1200" dirty="0"/>
                        <a:t>No standard answers </a:t>
                      </a:r>
                    </a:p>
                  </a:txBody>
                  <a:tcPr/>
                </a:tc>
                <a:extLst>
                  <a:ext uri="{0D108BD9-81ED-4DB2-BD59-A6C34878D82A}">
                    <a16:rowId xmlns:a16="http://schemas.microsoft.com/office/drawing/2014/main" val="770113919"/>
                  </a:ext>
                </a:extLst>
              </a:tr>
              <a:tr h="347702">
                <a:tc>
                  <a:txBody>
                    <a:bodyPr/>
                    <a:lstStyle/>
                    <a:p>
                      <a:r>
                        <a:rPr lang="en-GB" sz="1200" dirty="0"/>
                        <a:t>Graphic scale-picture response </a:t>
                      </a:r>
                    </a:p>
                  </a:txBody>
                  <a:tcPr/>
                </a:tc>
                <a:tc>
                  <a:txBody>
                    <a:bodyPr/>
                    <a:lstStyle/>
                    <a:p>
                      <a:r>
                        <a:rPr lang="en-GB" sz="1200" dirty="0"/>
                        <a:t>Choose a visual picture </a:t>
                      </a:r>
                    </a:p>
                  </a:txBody>
                  <a:tcPr/>
                </a:tc>
                <a:tc>
                  <a:txBody>
                    <a:bodyPr/>
                    <a:lstStyle/>
                    <a:p>
                      <a:r>
                        <a:rPr lang="en-GB" sz="1200" dirty="0"/>
                        <a:t>Visual impact, easy for poor readers </a:t>
                      </a:r>
                    </a:p>
                  </a:txBody>
                  <a:tcPr/>
                </a:tc>
                <a:tc>
                  <a:txBody>
                    <a:bodyPr/>
                    <a:lstStyle/>
                    <a:p>
                      <a:r>
                        <a:rPr lang="en-GB" sz="1200" dirty="0"/>
                        <a:t>Hard to attach a verbal explanation to response </a:t>
                      </a:r>
                    </a:p>
                  </a:txBody>
                  <a:tcPr/>
                </a:tc>
                <a:extLst>
                  <a:ext uri="{0D108BD9-81ED-4DB2-BD59-A6C34878D82A}">
                    <a16:rowId xmlns:a16="http://schemas.microsoft.com/office/drawing/2014/main" val="772070986"/>
                  </a:ext>
                </a:extLst>
              </a:tr>
            </a:tbl>
          </a:graphicData>
        </a:graphic>
      </p:graphicFrame>
    </p:spTree>
    <p:extLst>
      <p:ext uri="{BB962C8B-B14F-4D97-AF65-F5344CB8AC3E}">
        <p14:creationId xmlns:p14="http://schemas.microsoft.com/office/powerpoint/2010/main" val="1522994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t>Steps to creating a </a:t>
            </a:r>
            <a:r>
              <a:rPr lang="en-GB" dirty="0" err="1"/>
              <a:t>likert</a:t>
            </a:r>
            <a:r>
              <a:rPr lang="en-GB" dirty="0"/>
              <a:t> scale</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293941572"/>
              </p:ext>
            </p:extLst>
          </p:nvPr>
        </p:nvGraphicFramePr>
        <p:xfrm>
          <a:off x="1500128" y="2466706"/>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9341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983411" y="808412"/>
            <a:ext cx="9512062" cy="1143000"/>
          </a:xfrm>
        </p:spPr>
        <p:txBody>
          <a:bodyPr>
            <a:normAutofit fontScale="90000"/>
          </a:bodyPr>
          <a:lstStyle/>
          <a:p>
            <a:pPr algn="ctr">
              <a:defRPr/>
            </a:pPr>
            <a:r>
              <a:rPr lang="en-GB" dirty="0"/>
              <a:t>Session 5 (Online) – Scale Development – Reliability and Validity. </a:t>
            </a:r>
            <a:endParaRPr lang="en-US" dirty="0"/>
          </a:p>
        </p:txBody>
      </p:sp>
      <p:sp>
        <p:nvSpPr>
          <p:cNvPr id="4" name="Rectangle 3"/>
          <p:cNvSpPr>
            <a:spLocks noGrp="1" noChangeArrowheads="1"/>
          </p:cNvSpPr>
          <p:nvPr>
            <p:ph idx="1"/>
          </p:nvPr>
        </p:nvSpPr>
        <p:spPr bwMode="auto">
          <a:xfrm>
            <a:off x="900682" y="2244306"/>
            <a:ext cx="7623412" cy="1524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2500" lnSpcReduction="10000"/>
          </a:bodyPr>
          <a:lstStyle/>
          <a:p>
            <a:pPr eaLnBrk="1" hangingPunct="1"/>
            <a:r>
              <a:rPr lang="en-GB" altLang="en-US" sz="2800" dirty="0"/>
              <a:t>Reliability</a:t>
            </a:r>
          </a:p>
          <a:p>
            <a:pPr eaLnBrk="1" hangingPunct="1">
              <a:buFontTx/>
              <a:buNone/>
            </a:pPr>
            <a:r>
              <a:rPr lang="en-GB" altLang="en-US" sz="2400" dirty="0"/>
              <a:t>		</a:t>
            </a:r>
            <a:r>
              <a:rPr lang="en-GB" altLang="en-US" sz="2400" i="1" dirty="0"/>
              <a:t>“…the degree to which a test or measure produces the same scores when applied in the same circumstances…” </a:t>
            </a:r>
            <a:r>
              <a:rPr lang="en-GB" altLang="en-US" sz="2400" dirty="0"/>
              <a:t>(Nelson 1997)</a:t>
            </a:r>
          </a:p>
        </p:txBody>
      </p:sp>
      <p:sp>
        <p:nvSpPr>
          <p:cNvPr id="6" name="Rectangle 3"/>
          <p:cNvSpPr txBox="1">
            <a:spLocks noChangeArrowheads="1"/>
          </p:cNvSpPr>
          <p:nvPr/>
        </p:nvSpPr>
        <p:spPr bwMode="auto">
          <a:xfrm>
            <a:off x="1435640" y="3673464"/>
            <a:ext cx="9013825" cy="292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marR="0" lvl="0" indent="0" algn="l" defTabSz="914400" rtl="0" eaLnBrk="1" fontAlgn="base" latinLnBrk="0" hangingPunct="1">
              <a:lnSpc>
                <a:spcPct val="100000"/>
              </a:lnSpc>
              <a:spcBef>
                <a:spcPts val="600"/>
              </a:spcBef>
              <a:spcAft>
                <a:spcPct val="0"/>
              </a:spcAft>
              <a:buClr>
                <a:srgbClr val="B01513"/>
              </a:buClr>
              <a:buSzPct val="80000"/>
              <a:buFont typeface="Wingdings 2" panose="05020102010507070707" pitchFamily="18" charset="2"/>
              <a:buNone/>
              <a:tabLst/>
              <a:defRPr/>
            </a:pPr>
            <a:r>
              <a:rPr kumimoji="0" lang="en-GB" altLang="en-US" sz="2800" b="0" i="0" u="none" strike="noStrike" kern="1200" cap="none" spc="0" normalizeH="0" baseline="0" noProof="0" dirty="0">
                <a:ln>
                  <a:noFill/>
                </a:ln>
                <a:effectLst/>
                <a:uLnTx/>
                <a:uFillTx/>
                <a:latin typeface="Century Gothic" panose="020B0502020202020204"/>
                <a:ea typeface="+mn-ea"/>
                <a:cs typeface="+mn-cs"/>
              </a:rPr>
              <a:t>Validity</a:t>
            </a:r>
          </a:p>
          <a:p>
            <a:pPr marL="365125" marR="0" lvl="0" indent="-282575" algn="l" defTabSz="914400" rtl="0" eaLnBrk="1" fontAlgn="base" latinLnBrk="0" hangingPunct="1">
              <a:lnSpc>
                <a:spcPct val="100000"/>
              </a:lnSpc>
              <a:spcBef>
                <a:spcPts val="600"/>
              </a:spcBef>
              <a:spcAft>
                <a:spcPct val="0"/>
              </a:spcAft>
              <a:buClr>
                <a:srgbClr val="B01513"/>
              </a:buClr>
              <a:buSzPct val="80000"/>
              <a:buFontTx/>
              <a:buNone/>
              <a:tabLst/>
              <a:defRPr/>
            </a:pPr>
            <a:r>
              <a:rPr kumimoji="0" lang="en-GB" altLang="en-US" sz="2400" b="0" i="0" u="none" strike="noStrike" kern="1200" cap="none" spc="0" normalizeH="0" baseline="0" noProof="0" dirty="0">
                <a:ln>
                  <a:noFill/>
                </a:ln>
                <a:effectLst/>
                <a:uLnTx/>
                <a:uFillTx/>
                <a:latin typeface="Century Gothic" panose="020B0502020202020204"/>
                <a:ea typeface="+mn-ea"/>
                <a:cs typeface="+mn-cs"/>
              </a:rPr>
              <a:t>		</a:t>
            </a:r>
            <a:r>
              <a:rPr kumimoji="0" lang="en-GB" altLang="en-US" sz="2400" b="0" i="1" u="none" strike="noStrike" kern="1200" cap="none" spc="0" normalizeH="0" baseline="0" noProof="0" dirty="0">
                <a:ln>
                  <a:noFill/>
                </a:ln>
                <a:effectLst/>
                <a:uLnTx/>
                <a:uFillTx/>
                <a:latin typeface="Century Gothic" panose="020B0502020202020204"/>
                <a:ea typeface="+mn-ea"/>
                <a:cs typeface="+mn-cs"/>
              </a:rPr>
              <a:t>“Degree to which a test or instrument measures what it purports to measure”   </a:t>
            </a:r>
            <a:r>
              <a:rPr kumimoji="0" lang="en-GB" altLang="en-US" sz="2400" b="0" i="0" u="none" strike="noStrike" kern="1200" cap="none" spc="0" normalizeH="0" baseline="0" noProof="0" dirty="0">
                <a:ln>
                  <a:noFill/>
                </a:ln>
                <a:effectLst/>
                <a:uLnTx/>
                <a:uFillTx/>
                <a:latin typeface="Century Gothic" panose="020B0502020202020204"/>
                <a:ea typeface="+mn-ea"/>
                <a:cs typeface="+mn-cs"/>
              </a:rPr>
              <a:t>(Thomas &amp; Nelson 1996)</a:t>
            </a:r>
          </a:p>
        </p:txBody>
      </p:sp>
      <p:sp>
        <p:nvSpPr>
          <p:cNvPr id="7" name="Rectangle 3"/>
          <p:cNvSpPr txBox="1">
            <a:spLocks noChangeArrowheads="1"/>
          </p:cNvSpPr>
          <p:nvPr/>
        </p:nvSpPr>
        <p:spPr bwMode="auto">
          <a:xfrm>
            <a:off x="3200400" y="5136345"/>
            <a:ext cx="7848600"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marR="0" lvl="0" indent="0" algn="l" defTabSz="914400" rtl="0" eaLnBrk="1" fontAlgn="base" latinLnBrk="0" hangingPunct="1">
              <a:lnSpc>
                <a:spcPct val="100000"/>
              </a:lnSpc>
              <a:spcBef>
                <a:spcPts val="600"/>
              </a:spcBef>
              <a:spcAft>
                <a:spcPct val="0"/>
              </a:spcAft>
              <a:buClr>
                <a:srgbClr val="B01513"/>
              </a:buClr>
              <a:buSzPct val="80000"/>
              <a:buFont typeface="Wingdings 2" panose="05020102010507070707" pitchFamily="18" charset="2"/>
              <a:buNone/>
              <a:tabLst/>
              <a:defRPr/>
            </a:pPr>
            <a:r>
              <a:rPr kumimoji="0" lang="en-GB" altLang="en-US" sz="2800" i="0" u="none" strike="noStrike" kern="1200" cap="none" spc="0" normalizeH="0" baseline="0" noProof="0" dirty="0">
                <a:ln>
                  <a:noFill/>
                </a:ln>
                <a:effectLst/>
                <a:uLnTx/>
                <a:uFillTx/>
                <a:latin typeface="Century Gothic" panose="020B0502020202020204"/>
                <a:ea typeface="+mn-ea"/>
                <a:cs typeface="+mn-cs"/>
              </a:rPr>
              <a:t>Objectivity</a:t>
            </a:r>
          </a:p>
          <a:p>
            <a:pPr marL="365125" marR="0" lvl="0" indent="-282575" algn="l" defTabSz="914400" rtl="0" eaLnBrk="1" fontAlgn="base" latinLnBrk="0" hangingPunct="1">
              <a:lnSpc>
                <a:spcPct val="100000"/>
              </a:lnSpc>
              <a:spcBef>
                <a:spcPts val="600"/>
              </a:spcBef>
              <a:spcAft>
                <a:spcPct val="0"/>
              </a:spcAft>
              <a:buClr>
                <a:srgbClr val="B01513"/>
              </a:buClr>
              <a:buSzPct val="80000"/>
              <a:buFontTx/>
              <a:buNone/>
              <a:tabLst/>
              <a:defRPr/>
            </a:pPr>
            <a:r>
              <a:rPr kumimoji="0" lang="en-GB" altLang="en-US" sz="2400" i="0" u="none" strike="noStrike" kern="1200" cap="none" spc="0" normalizeH="0" baseline="0" noProof="0" dirty="0">
                <a:ln>
                  <a:noFill/>
                </a:ln>
                <a:effectLst/>
                <a:uLnTx/>
                <a:uFillTx/>
                <a:latin typeface="Century Gothic" panose="020B0502020202020204"/>
                <a:ea typeface="+mn-ea"/>
                <a:cs typeface="+mn-cs"/>
              </a:rPr>
              <a:t>		</a:t>
            </a:r>
            <a:r>
              <a:rPr kumimoji="0" lang="en-GB" altLang="en-US" sz="2400" i="1" u="none" strike="noStrike" kern="1200" cap="none" spc="0" normalizeH="0" baseline="0" noProof="0" dirty="0">
                <a:ln>
                  <a:noFill/>
                </a:ln>
                <a:effectLst/>
                <a:uLnTx/>
                <a:uFillTx/>
                <a:latin typeface="Century Gothic" panose="020B0502020202020204"/>
                <a:ea typeface="+mn-ea"/>
                <a:cs typeface="+mn-cs"/>
              </a:rPr>
              <a:t>“…the degree to which different observers agree on measurements…” </a:t>
            </a:r>
            <a:r>
              <a:rPr kumimoji="0" lang="en-GB" altLang="en-US" sz="2400" i="0" u="none" strike="noStrike" kern="1200" cap="none" spc="0" normalizeH="0" baseline="0" noProof="0" dirty="0">
                <a:ln>
                  <a:noFill/>
                </a:ln>
                <a:effectLst/>
                <a:uLnTx/>
                <a:uFillTx/>
                <a:latin typeface="Century Gothic" panose="020B0502020202020204"/>
                <a:ea typeface="+mn-ea"/>
                <a:cs typeface="+mn-cs"/>
              </a:rPr>
              <a:t>(Atkinson &amp; </a:t>
            </a:r>
            <a:r>
              <a:rPr kumimoji="0" lang="en-GB" altLang="en-US" sz="2400" i="0" u="none" strike="noStrike" kern="1200" cap="none" spc="0" normalizeH="0" baseline="0" noProof="0" dirty="0" err="1">
                <a:ln>
                  <a:noFill/>
                </a:ln>
                <a:effectLst/>
                <a:uLnTx/>
                <a:uFillTx/>
                <a:latin typeface="Century Gothic" panose="020B0502020202020204"/>
                <a:ea typeface="+mn-ea"/>
                <a:cs typeface="+mn-cs"/>
              </a:rPr>
              <a:t>Nevill</a:t>
            </a:r>
            <a:r>
              <a:rPr kumimoji="0" lang="en-GB" altLang="en-US" sz="2400" i="0" u="none" strike="noStrike" kern="1200" cap="none" spc="0" normalizeH="0" baseline="0" noProof="0" dirty="0">
                <a:ln>
                  <a:noFill/>
                </a:ln>
                <a:effectLst/>
                <a:uLnTx/>
                <a:uFillTx/>
                <a:latin typeface="Century Gothic" panose="020B0502020202020204"/>
                <a:ea typeface="+mn-ea"/>
                <a:cs typeface="+mn-cs"/>
              </a:rPr>
              <a:t> 1998)</a:t>
            </a:r>
          </a:p>
        </p:txBody>
      </p:sp>
    </p:spTree>
    <p:extLst>
      <p:ext uri="{BB962C8B-B14F-4D97-AF65-F5344CB8AC3E}">
        <p14:creationId xmlns:p14="http://schemas.microsoft.com/office/powerpoint/2010/main" val="3333054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Session 5 (Online) - Internal Reliability </a:t>
            </a:r>
          </a:p>
        </p:txBody>
      </p:sp>
      <p:sp>
        <p:nvSpPr>
          <p:cNvPr id="4" name="Text Placeholder 3"/>
          <p:cNvSpPr>
            <a:spLocks noGrp="1"/>
          </p:cNvSpPr>
          <p:nvPr>
            <p:ph type="body" idx="1"/>
          </p:nvPr>
        </p:nvSpPr>
        <p:spPr/>
        <p:txBody>
          <a:bodyPr/>
          <a:lstStyle/>
          <a:p>
            <a:r>
              <a:rPr lang="en-GB" dirty="0"/>
              <a:t>Cronbach Alpha</a:t>
            </a:r>
          </a:p>
        </p:txBody>
      </p:sp>
      <p:sp>
        <p:nvSpPr>
          <p:cNvPr id="5" name="Content Placeholder 4"/>
          <p:cNvSpPr>
            <a:spLocks noGrp="1"/>
          </p:cNvSpPr>
          <p:nvPr>
            <p:ph sz="half" idx="2"/>
          </p:nvPr>
        </p:nvSpPr>
        <p:spPr/>
        <p:txBody>
          <a:bodyPr>
            <a:normAutofit fontScale="85000" lnSpcReduction="20000"/>
          </a:bodyPr>
          <a:lstStyle/>
          <a:p>
            <a:r>
              <a:rPr lang="en-GB" dirty="0"/>
              <a:t>Cronbach’s alpha is a measure of internal consistency</a:t>
            </a:r>
          </a:p>
          <a:p>
            <a:r>
              <a:rPr lang="en-GB" dirty="0"/>
              <a:t>Measures all items – (or the items you wish to select) together. </a:t>
            </a:r>
          </a:p>
          <a:p>
            <a:r>
              <a:rPr lang="en-GB" dirty="0"/>
              <a:t>Typically used to see if all items of a </a:t>
            </a:r>
            <a:r>
              <a:rPr lang="en-GB" dirty="0" err="1"/>
              <a:t>likert</a:t>
            </a:r>
            <a:r>
              <a:rPr lang="en-GB" dirty="0"/>
              <a:t> scale are reliable. </a:t>
            </a:r>
          </a:p>
          <a:p>
            <a:r>
              <a:rPr lang="en-GB" dirty="0"/>
              <a:t>Careful if covering many sub areas (subscales) within a scale – should run separate Cronbach Alpha for these. </a:t>
            </a:r>
          </a:p>
          <a:p>
            <a:pPr lvl="1"/>
            <a:r>
              <a:rPr lang="en-GB" dirty="0"/>
              <a:t>Emotion Scale with Subscales for Anger and Happiness – The Cronbach Alpha for the whole scale (all questions likely to be low). </a:t>
            </a:r>
          </a:p>
        </p:txBody>
      </p:sp>
      <p:sp>
        <p:nvSpPr>
          <p:cNvPr id="6" name="Text Placeholder 5"/>
          <p:cNvSpPr>
            <a:spLocks noGrp="1"/>
          </p:cNvSpPr>
          <p:nvPr>
            <p:ph type="body" sz="quarter" idx="3"/>
          </p:nvPr>
        </p:nvSpPr>
        <p:spPr>
          <a:xfrm>
            <a:off x="6161518" y="2603500"/>
            <a:ext cx="6030482" cy="576262"/>
          </a:xfrm>
        </p:spPr>
        <p:txBody>
          <a:bodyPr/>
          <a:lstStyle/>
          <a:p>
            <a:r>
              <a:rPr lang="en-GB" dirty="0"/>
              <a:t>Split Half Reliability (Spearman Brown)</a:t>
            </a:r>
          </a:p>
        </p:txBody>
      </p:sp>
      <p:sp>
        <p:nvSpPr>
          <p:cNvPr id="7" name="Content Placeholder 6"/>
          <p:cNvSpPr>
            <a:spLocks noGrp="1"/>
          </p:cNvSpPr>
          <p:nvPr>
            <p:ph sz="quarter" idx="4"/>
          </p:nvPr>
        </p:nvSpPr>
        <p:spPr>
          <a:xfrm>
            <a:off x="6211890" y="3259676"/>
            <a:ext cx="5183188" cy="3684588"/>
          </a:xfrm>
        </p:spPr>
        <p:txBody>
          <a:bodyPr>
            <a:normAutofit fontScale="85000" lnSpcReduction="20000"/>
          </a:bodyPr>
          <a:lstStyle/>
          <a:p>
            <a:r>
              <a:rPr lang="en-GB" dirty="0"/>
              <a:t>Used in a variety of areas and in multiple trial scenarios. </a:t>
            </a:r>
          </a:p>
          <a:p>
            <a:r>
              <a:rPr lang="en-GB" dirty="0"/>
              <a:t>Splits the measures / items from the scale (or procedure) in half. Calculates reliability for each half separately. </a:t>
            </a:r>
          </a:p>
          <a:p>
            <a:r>
              <a:rPr lang="en-GB" dirty="0"/>
              <a:t>Then Spearman Brown Technique calculates a combined score. </a:t>
            </a:r>
          </a:p>
          <a:p>
            <a:r>
              <a:rPr lang="en-GB" dirty="0"/>
              <a:t>Not as frequently reported as Cronbach Alpha – but useful in multiple trial scenarios or two subscales of equal size. </a:t>
            </a:r>
          </a:p>
        </p:txBody>
      </p:sp>
    </p:spTree>
    <p:extLst>
      <p:ext uri="{BB962C8B-B14F-4D97-AF65-F5344CB8AC3E}">
        <p14:creationId xmlns:p14="http://schemas.microsoft.com/office/powerpoint/2010/main" val="402363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a:xfrm>
            <a:off x="552091" y="-1"/>
            <a:ext cx="10345947" cy="1311215"/>
          </a:xfrm>
        </p:spPr>
        <p:txBody>
          <a:bodyPr>
            <a:normAutofit/>
          </a:bodyPr>
          <a:lstStyle/>
          <a:p>
            <a:pPr algn="ctr">
              <a:defRPr/>
            </a:pPr>
            <a:r>
              <a:rPr lang="en-US" altLang="en-US" dirty="0">
                <a:solidFill>
                  <a:schemeClr val="bg1"/>
                </a:solidFill>
              </a:rPr>
              <a:t>Session 5 (Online) Interpreting scale reliability</a:t>
            </a:r>
          </a:p>
        </p:txBody>
      </p:sp>
      <p:graphicFrame>
        <p:nvGraphicFramePr>
          <p:cNvPr id="2" name="Content Placeholder 1"/>
          <p:cNvGraphicFramePr>
            <a:graphicFrameLocks noGrp="1"/>
          </p:cNvGraphicFramePr>
          <p:nvPr>
            <p:ph idx="1"/>
          </p:nvPr>
        </p:nvGraphicFramePr>
        <p:xfrm>
          <a:off x="1905000" y="839314"/>
          <a:ext cx="8458200" cy="6400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369986"/>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346325" y="209558"/>
            <a:ext cx="7499350" cy="1143000"/>
          </a:xfrm>
        </p:spPr>
        <p:txBody>
          <a:bodyPr>
            <a:normAutofit fontScale="90000"/>
          </a:bodyPr>
          <a:lstStyle/>
          <a:p>
            <a:pPr>
              <a:defRPr/>
            </a:pPr>
            <a:r>
              <a:rPr lang="en-US" sz="3600" dirty="0">
                <a:solidFill>
                  <a:schemeClr val="bg1"/>
                </a:solidFill>
              </a:rPr>
              <a:t>Session 5 (Online) Measuring validity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08314543"/>
              </p:ext>
            </p:extLst>
          </p:nvPr>
        </p:nvGraphicFramePr>
        <p:xfrm>
          <a:off x="140898" y="2026503"/>
          <a:ext cx="9753600" cy="4911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1082590318"/>
              </p:ext>
            </p:extLst>
          </p:nvPr>
        </p:nvGraphicFramePr>
        <p:xfrm>
          <a:off x="1943099" y="1143000"/>
          <a:ext cx="8077200" cy="8309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nvGraphicFramePr>
        <p:xfrm>
          <a:off x="8353616" y="1143000"/>
          <a:ext cx="1895285" cy="4038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446310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3302808" y="435144"/>
            <a:ext cx="8229600" cy="1143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0000"/>
          </a:bodyPr>
          <a:lstStyle/>
          <a:p>
            <a:pPr eaLnBrk="1" hangingPunct="1">
              <a:defRPr/>
            </a:pPr>
            <a:r>
              <a:rPr lang="en-GB" dirty="0">
                <a:ea typeface="ＭＳ Ｐゴシック" charset="0"/>
                <a:cs typeface="+mn-cs"/>
              </a:rPr>
              <a:t>Face Validity</a:t>
            </a:r>
            <a:br>
              <a:rPr lang="en-GB" dirty="0">
                <a:ea typeface="ＭＳ Ｐゴシック" charset="0"/>
                <a:cs typeface="+mn-cs"/>
              </a:rPr>
            </a:br>
            <a:endParaRPr lang="en-GB" dirty="0">
              <a:ea typeface="ＭＳ Ｐゴシック" charset="0"/>
              <a:cs typeface="+mj-cs"/>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332121947"/>
              </p:ext>
            </p:extLst>
          </p:nvPr>
        </p:nvGraphicFramePr>
        <p:xfrm>
          <a:off x="2079624" y="876925"/>
          <a:ext cx="8256588" cy="152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6677" name="Picture 5" descr="reaction_time_smal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9401" y="2753437"/>
            <a:ext cx="2065867" cy="123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6678" name="Text Box 6"/>
          <p:cNvSpPr txBox="1">
            <a:spLocks noChangeArrowheads="1"/>
          </p:cNvSpPr>
          <p:nvPr/>
        </p:nvSpPr>
        <p:spPr bwMode="auto">
          <a:xfrm>
            <a:off x="1676400" y="2786419"/>
            <a:ext cx="4953000" cy="12003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wrap="square">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effectLst/>
                <a:uLnTx/>
                <a:uFillTx/>
                <a:latin typeface="Times New Roman" charset="0"/>
                <a:ea typeface="ＭＳ Ｐゴシック" charset="0"/>
                <a:cs typeface="+mn-cs"/>
              </a:rPr>
              <a:t>e.g. if you want to assess reaction time, measuring how long it takes an individual to react to a given stimulus would have face validity</a:t>
            </a:r>
          </a:p>
        </p:txBody>
      </p:sp>
      <p:sp>
        <p:nvSpPr>
          <p:cNvPr id="3" name="Rectangle 2"/>
          <p:cNvSpPr/>
          <p:nvPr/>
        </p:nvSpPr>
        <p:spPr>
          <a:xfrm>
            <a:off x="1828801" y="4019730"/>
            <a:ext cx="3458767" cy="76944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4400" b="0"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n-ea"/>
                <a:cs typeface="+mn-cs"/>
              </a:rPr>
              <a:t>Content Validity</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aphicFrame>
        <p:nvGraphicFramePr>
          <p:cNvPr id="5" name="Diagram 4"/>
          <p:cNvGraphicFramePr/>
          <p:nvPr/>
        </p:nvGraphicFramePr>
        <p:xfrm>
          <a:off x="1712794" y="4789170"/>
          <a:ext cx="4648200" cy="223266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0" name="Text Box 5"/>
          <p:cNvSpPr txBox="1">
            <a:spLocks noChangeArrowheads="1"/>
          </p:cNvSpPr>
          <p:nvPr/>
        </p:nvSpPr>
        <p:spPr bwMode="auto">
          <a:xfrm>
            <a:off x="6303962" y="4466005"/>
            <a:ext cx="40322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effectLst/>
                <a:uLnTx/>
                <a:uFillTx/>
                <a:latin typeface="Times New Roman" charset="0"/>
                <a:ea typeface="ＭＳ Ｐゴシック" charset="0"/>
                <a:cs typeface="+mn-cs"/>
              </a:rPr>
              <a:t>e.</a:t>
            </a:r>
            <a:r>
              <a:rPr kumimoji="0" lang="en-GB" sz="1800" i="0" u="none" strike="noStrike" kern="1200" cap="none" spc="0" normalizeH="0" baseline="0" noProof="0" dirty="0">
                <a:ln>
                  <a:noFill/>
                </a:ln>
                <a:effectLst/>
                <a:uLnTx/>
                <a:uFillTx/>
                <a:latin typeface="Times New Roman" charset="0"/>
                <a:ea typeface="ＭＳ Ｐゴシック" charset="0"/>
                <a:cs typeface="+mn-cs"/>
              </a:rPr>
              <a:t>g.</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i="0" u="none" strike="noStrike" kern="1200" cap="none" spc="0" normalizeH="0" baseline="0" noProof="0" dirty="0">
                <a:ln>
                  <a:noFill/>
                </a:ln>
                <a:effectLst/>
                <a:uLnTx/>
                <a:uFillTx/>
                <a:latin typeface="Times New Roman" charset="0"/>
                <a:ea typeface="ＭＳ Ｐゴシック" charset="0"/>
                <a:cs typeface="+mn-cs"/>
              </a:rPr>
              <a:t>Who is the most physically fit?</a:t>
            </a:r>
          </a:p>
        </p:txBody>
      </p:sp>
      <p:sp>
        <p:nvSpPr>
          <p:cNvPr id="11" name="Text Box 22"/>
          <p:cNvSpPr txBox="1">
            <a:spLocks noChangeArrowheads="1"/>
          </p:cNvSpPr>
          <p:nvPr/>
        </p:nvSpPr>
        <p:spPr bwMode="auto">
          <a:xfrm>
            <a:off x="6666931" y="5243781"/>
            <a:ext cx="4049712" cy="132343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wrap="squar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 typeface="Wingdings" charset="0"/>
              <a:buChar char="Ø"/>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VO</a:t>
            </a:r>
            <a:r>
              <a:rPr kumimoji="0" lang="en-GB" sz="2000" b="0" i="0" u="none" strike="noStrike" kern="1200" cap="none" spc="0" normalizeH="0" baseline="-25000" noProof="0" dirty="0">
                <a:ln>
                  <a:noFill/>
                </a:ln>
                <a:effectLst/>
                <a:uLnTx/>
                <a:uFillTx/>
                <a:latin typeface="Times New Roman" charset="0"/>
                <a:ea typeface="ＭＳ Ｐゴシック" charset="0"/>
                <a:cs typeface="+mn-cs"/>
              </a:rPr>
              <a:t>2</a:t>
            </a:r>
            <a:r>
              <a:rPr kumimoji="0" lang="en-GB" sz="2000" b="0" i="0" u="none" strike="noStrike" kern="1200" cap="none" spc="0" normalizeH="0" baseline="0" noProof="0" dirty="0">
                <a:ln>
                  <a:noFill/>
                </a:ln>
                <a:effectLst/>
                <a:uLnTx/>
                <a:uFillTx/>
                <a:latin typeface="Times New Roman" charset="0"/>
                <a:ea typeface="ＭＳ Ｐゴシック" charset="0"/>
                <a:cs typeface="+mn-cs"/>
              </a:rPr>
              <a:t> max test?</a:t>
            </a:r>
          </a:p>
          <a:p>
            <a:pPr marL="0" marR="0" lvl="0" indent="0" algn="l" defTabSz="914400" rtl="0" eaLnBrk="1" fontAlgn="auto" latinLnBrk="0" hangingPunct="1">
              <a:lnSpc>
                <a:spcPct val="100000"/>
              </a:lnSpc>
              <a:spcBef>
                <a:spcPct val="50000"/>
              </a:spcBef>
              <a:spcAft>
                <a:spcPts val="0"/>
              </a:spcAft>
              <a:buClrTx/>
              <a:buSzTx/>
              <a:buFont typeface="Wingdings" charset="0"/>
              <a:buChar char="Ø"/>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Wingate test (cycle)?</a:t>
            </a:r>
          </a:p>
          <a:p>
            <a:pPr marL="0" marR="0" lvl="0" indent="0" algn="l" defTabSz="914400" rtl="0" eaLnBrk="1" fontAlgn="auto" latinLnBrk="0" hangingPunct="1">
              <a:lnSpc>
                <a:spcPct val="100000"/>
              </a:lnSpc>
              <a:spcBef>
                <a:spcPct val="50000"/>
              </a:spcBef>
              <a:spcAft>
                <a:spcPts val="0"/>
              </a:spcAft>
              <a:buClrTx/>
              <a:buSzTx/>
              <a:buFont typeface="Wingdings" charset="0"/>
              <a:buChar char="Ø"/>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1 RM (repetition –weights)?</a:t>
            </a:r>
          </a:p>
        </p:txBody>
      </p:sp>
    </p:spTree>
    <p:extLst>
      <p:ext uri="{BB962C8B-B14F-4D97-AF65-F5344CB8AC3E}">
        <p14:creationId xmlns:p14="http://schemas.microsoft.com/office/powerpoint/2010/main" val="30274163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667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667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Graphic spid="2" grpId="0">
        <p:bldAsOne/>
      </p:bldGraphic>
      <p:bldP spid="156678" grpId="0"/>
      <p:bldP spid="3" grpId="0"/>
      <p:bldGraphic spid="5" grpId="0">
        <p:bldAsOne/>
      </p:bldGraphic>
      <p:bldP spid="10"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1905000" y="362243"/>
            <a:ext cx="8229600" cy="1143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0000"/>
          </a:bodyPr>
          <a:lstStyle/>
          <a:p>
            <a:pPr eaLnBrk="1" hangingPunct="1">
              <a:defRPr/>
            </a:pPr>
            <a:r>
              <a:rPr lang="en-GB" dirty="0">
                <a:ea typeface="ＭＳ Ｐゴシック" charset="0"/>
                <a:cs typeface="+mn-cs"/>
              </a:rPr>
              <a:t>Concurrent Validity</a:t>
            </a:r>
            <a:br>
              <a:rPr lang="en-GB" dirty="0">
                <a:ea typeface="ＭＳ Ｐゴシック" charset="0"/>
                <a:cs typeface="+mn-cs"/>
              </a:rPr>
            </a:br>
            <a:endParaRPr lang="en-GB" dirty="0">
              <a:ea typeface="ＭＳ Ｐゴシック" charset="0"/>
              <a:cs typeface="+mj-cs"/>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18950886"/>
              </p:ext>
            </p:extLst>
          </p:nvPr>
        </p:nvGraphicFramePr>
        <p:xfrm>
          <a:off x="1461588" y="748898"/>
          <a:ext cx="8644555" cy="94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0820" name="Text Box 4"/>
          <p:cNvSpPr txBox="1">
            <a:spLocks noChangeArrowheads="1"/>
          </p:cNvSpPr>
          <p:nvPr/>
        </p:nvSpPr>
        <p:spPr bwMode="auto">
          <a:xfrm>
            <a:off x="5325433" y="2218893"/>
            <a:ext cx="1728788" cy="12003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e.g.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VO</a:t>
            </a:r>
            <a:r>
              <a:rPr kumimoji="0" lang="en-GB" sz="2400" b="0" i="0" u="none" strike="noStrike" kern="1200" cap="none" spc="0" normalizeH="0" baseline="-25000" noProof="0" dirty="0">
                <a:ln>
                  <a:noFill/>
                </a:ln>
                <a:effectLst/>
                <a:uLnTx/>
                <a:uFillTx/>
                <a:latin typeface="Times New Roman" charset="0"/>
                <a:ea typeface="ＭＳ Ｐゴシック" charset="0"/>
                <a:cs typeface="+mn-cs"/>
              </a:rPr>
              <a:t>2</a:t>
            </a:r>
            <a:r>
              <a:rPr kumimoji="0" lang="en-GB" sz="2400" b="0" i="0" u="none" strike="noStrike" kern="1200" cap="none" spc="0" normalizeH="0" baseline="0" noProof="0" dirty="0">
                <a:ln>
                  <a:noFill/>
                </a:ln>
                <a:effectLst/>
                <a:uLnTx/>
                <a:uFillTx/>
                <a:latin typeface="Times New Roman" charset="0"/>
                <a:ea typeface="ＭＳ Ｐゴシック" charset="0"/>
                <a:cs typeface="+mn-cs"/>
              </a:rPr>
              <a:t> max</a:t>
            </a:r>
          </a:p>
        </p:txBody>
      </p:sp>
      <p:sp>
        <p:nvSpPr>
          <p:cNvPr id="15365" name="Text Box 7"/>
          <p:cNvSpPr txBox="1">
            <a:spLocks noChangeArrowheads="1"/>
          </p:cNvSpPr>
          <p:nvPr/>
        </p:nvSpPr>
        <p:spPr bwMode="auto">
          <a:xfrm>
            <a:off x="4367213" y="3500438"/>
            <a:ext cx="3529012"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charset="0"/>
              <a:ea typeface="ＭＳ Ｐゴシック" charset="0"/>
              <a:cs typeface="+mn-cs"/>
            </a:endParaRPr>
          </a:p>
        </p:txBody>
      </p:sp>
      <p:sp>
        <p:nvSpPr>
          <p:cNvPr id="15366" name="Text Box 8"/>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charset="0"/>
              <a:ea typeface="ＭＳ Ｐゴシック" charset="0"/>
              <a:cs typeface="+mn-cs"/>
            </a:endParaRPr>
          </a:p>
        </p:txBody>
      </p:sp>
      <p:pic>
        <p:nvPicPr>
          <p:cNvPr id="290826" name="Picture 10" descr="Jono Becca RP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152638" y="1454145"/>
            <a:ext cx="3133499" cy="1794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0827" name="Text Box 11"/>
          <p:cNvSpPr txBox="1">
            <a:spLocks noChangeArrowheads="1"/>
          </p:cNvSpPr>
          <p:nvPr/>
        </p:nvSpPr>
        <p:spPr bwMode="auto">
          <a:xfrm>
            <a:off x="1905000" y="3322508"/>
            <a:ext cx="4064000" cy="70788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Incremental Treadmill Protocol </a:t>
            </a:r>
            <a:r>
              <a:rPr kumimoji="0" lang="en-GB" sz="20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with </a:t>
            </a:r>
            <a:r>
              <a:rPr kumimoji="0" lang="en-GB" sz="2000" b="0" i="0" u="none" strike="noStrike" kern="1200" cap="none" spc="0" normalizeH="0" baseline="0" noProof="0" dirty="0">
                <a:ln>
                  <a:noFill/>
                </a:ln>
                <a:effectLst/>
                <a:uLnTx/>
                <a:uFillTx/>
                <a:latin typeface="Times New Roman" charset="0"/>
                <a:ea typeface="ＭＳ Ｐゴシック" charset="0"/>
                <a:cs typeface="+mn-cs"/>
              </a:rPr>
              <a:t>expired gas analysis</a:t>
            </a:r>
          </a:p>
        </p:txBody>
      </p:sp>
      <p:pic>
        <p:nvPicPr>
          <p:cNvPr id="290829" name="Picture 1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964210" y="1461684"/>
            <a:ext cx="3032125" cy="1794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0830" name="Text Box 14"/>
          <p:cNvSpPr txBox="1">
            <a:spLocks noChangeArrowheads="1"/>
          </p:cNvSpPr>
          <p:nvPr/>
        </p:nvSpPr>
        <p:spPr bwMode="auto">
          <a:xfrm>
            <a:off x="6459538" y="3312726"/>
            <a:ext cx="4208462" cy="40011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Multi-Stage Fitness (Beep) Test</a:t>
            </a:r>
          </a:p>
        </p:txBody>
      </p:sp>
      <p:sp>
        <p:nvSpPr>
          <p:cNvPr id="12" name="Rectangle 2"/>
          <p:cNvSpPr txBox="1">
            <a:spLocks noChangeArrowheads="1"/>
          </p:cNvSpPr>
          <p:nvPr/>
        </p:nvSpPr>
        <p:spPr bwMode="auto">
          <a:xfrm>
            <a:off x="603408" y="4120069"/>
            <a:ext cx="8229600" cy="1143000"/>
          </a:xfrm>
          <a:prstGeom prst="rect">
            <a:avLst/>
          </a:prstGeo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7500"/>
          </a:bodyPr>
          <a:lst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GB" sz="4400" b="0" i="0" u="none" strike="noStrike" kern="1200" cap="all" spc="100" normalizeH="0" baseline="0" noProof="0" dirty="0">
                <a:ln>
                  <a:noFill/>
                </a:ln>
                <a:solidFill>
                  <a:schemeClr val="tx1"/>
                </a:solidFill>
                <a:effectLst/>
                <a:uLnTx/>
                <a:uFillTx/>
                <a:latin typeface="Century Gothic" panose="020B0502020202020204"/>
                <a:ea typeface="ＭＳ Ｐゴシック" charset="0"/>
                <a:cs typeface="+mj-cs"/>
              </a:rPr>
              <a:t>Predictive Validity</a:t>
            </a:r>
            <a:br>
              <a:rPr kumimoji="0" lang="en-GB" sz="4400" b="0" i="0" u="none" strike="noStrike" kern="1200" cap="all" spc="100" normalizeH="0" baseline="0" noProof="0" dirty="0">
                <a:ln>
                  <a:noFill/>
                </a:ln>
                <a:solidFill>
                  <a:prstClr val="white">
                    <a:lumMod val="95000"/>
                    <a:lumOff val="5000"/>
                  </a:prstClr>
                </a:solidFill>
                <a:effectLst/>
                <a:uLnTx/>
                <a:uFillTx/>
                <a:latin typeface="Century Gothic" panose="020B0502020202020204"/>
                <a:ea typeface="ＭＳ Ｐゴシック" charset="0"/>
                <a:cs typeface="+mj-cs"/>
              </a:rPr>
            </a:br>
            <a:endParaRPr kumimoji="0" lang="en-GB" sz="4400" b="0" i="0" u="none" strike="noStrike" kern="1200" cap="all" spc="100" normalizeH="0" baseline="0" noProof="0" dirty="0">
              <a:ln>
                <a:noFill/>
              </a:ln>
              <a:solidFill>
                <a:prstClr val="white">
                  <a:lumMod val="95000"/>
                  <a:lumOff val="5000"/>
                </a:prstClr>
              </a:solidFill>
              <a:effectLst/>
              <a:uLnTx/>
              <a:uFillTx/>
              <a:latin typeface="Century Gothic" panose="020B0502020202020204"/>
              <a:ea typeface="ＭＳ Ｐゴシック" charset="0"/>
              <a:cs typeface="+mj-cs"/>
            </a:endParaRPr>
          </a:p>
        </p:txBody>
      </p:sp>
      <p:graphicFrame>
        <p:nvGraphicFramePr>
          <p:cNvPr id="3" name="Diagram 2"/>
          <p:cNvGraphicFramePr/>
          <p:nvPr/>
        </p:nvGraphicFramePr>
        <p:xfrm>
          <a:off x="687394" y="4867455"/>
          <a:ext cx="6499212" cy="190245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 name="Rectangle 3"/>
          <p:cNvSpPr/>
          <p:nvPr/>
        </p:nvSpPr>
        <p:spPr>
          <a:xfrm>
            <a:off x="6240463" y="3922169"/>
            <a:ext cx="4238155" cy="923330"/>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i="0" u="none" strike="noStrike" kern="1200" cap="none" spc="0" normalizeH="0" baseline="0" noProof="0" dirty="0">
                <a:ln>
                  <a:noFill/>
                </a:ln>
                <a:effectLst/>
                <a:uLnTx/>
                <a:uFillTx/>
                <a:latin typeface="Century Gothic" panose="020B0502020202020204"/>
                <a:ea typeface="+mn-ea"/>
                <a:cs typeface="+mn-cs"/>
              </a:rPr>
              <a:t>e.g. can performance during</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1800" b="0" i="0" u="none" strike="noStrike" kern="1200" cap="none" spc="0" normalizeH="0" baseline="0" noProof="0" dirty="0">
                <a:ln>
                  <a:noFill/>
                </a:ln>
                <a:effectLst/>
                <a:uLnTx/>
                <a:uFillTx/>
                <a:latin typeface="Century Gothic" panose="020B0502020202020204"/>
                <a:ea typeface="+mn-ea"/>
                <a:cs typeface="+mn-cs"/>
              </a:rPr>
              <a:t>test A be used to predict future performance in test B?</a:t>
            </a:r>
          </a:p>
        </p:txBody>
      </p:sp>
      <p:pic>
        <p:nvPicPr>
          <p:cNvPr id="5" name="Picture 4"/>
          <p:cNvPicPr>
            <a:picLocks noChangeAspect="1"/>
          </p:cNvPicPr>
          <p:nvPr/>
        </p:nvPicPr>
        <p:blipFill>
          <a:blip r:embed="rId15"/>
          <a:stretch>
            <a:fillRect/>
          </a:stretch>
        </p:blipFill>
        <p:spPr>
          <a:xfrm>
            <a:off x="6656042" y="4918980"/>
            <a:ext cx="1730103" cy="1850928"/>
          </a:xfrm>
          <a:prstGeom prst="rect">
            <a:avLst/>
          </a:prstGeom>
        </p:spPr>
      </p:pic>
      <p:sp>
        <p:nvSpPr>
          <p:cNvPr id="17" name="Text Box 32"/>
          <p:cNvSpPr txBox="1">
            <a:spLocks noChangeArrowheads="1"/>
          </p:cNvSpPr>
          <p:nvPr/>
        </p:nvSpPr>
        <p:spPr bwMode="auto">
          <a:xfrm>
            <a:off x="6131719" y="4958864"/>
            <a:ext cx="647700" cy="76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4400" b="1" i="0" u="none" strike="noStrike" kern="1200" cap="none" spc="0" normalizeH="0" baseline="0" noProof="0" dirty="0">
                <a:ln>
                  <a:noFill/>
                </a:ln>
                <a:solidFill>
                  <a:srgbClr val="FF3300"/>
                </a:solidFill>
                <a:effectLst/>
                <a:uLnTx/>
                <a:uFillTx/>
                <a:latin typeface="Times New Roman" charset="0"/>
                <a:ea typeface="ＭＳ Ｐゴシック" charset="0"/>
                <a:cs typeface="+mn-cs"/>
              </a:rPr>
              <a:t>A</a:t>
            </a:r>
          </a:p>
        </p:txBody>
      </p:sp>
      <p:sp>
        <p:nvSpPr>
          <p:cNvPr id="19" name="Text Box 33"/>
          <p:cNvSpPr txBox="1">
            <a:spLocks noChangeArrowheads="1"/>
          </p:cNvSpPr>
          <p:nvPr/>
        </p:nvSpPr>
        <p:spPr bwMode="auto">
          <a:xfrm>
            <a:off x="10106143" y="4772018"/>
            <a:ext cx="647700" cy="76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4400" b="1" i="0" u="none" strike="noStrike" kern="1200" cap="none" spc="0" normalizeH="0" baseline="0" noProof="0" dirty="0">
                <a:ln>
                  <a:noFill/>
                </a:ln>
                <a:solidFill>
                  <a:srgbClr val="FF3300"/>
                </a:solidFill>
                <a:effectLst/>
                <a:uLnTx/>
                <a:uFillTx/>
                <a:latin typeface="Times New Roman" charset="0"/>
                <a:ea typeface="ＭＳ Ｐゴシック" charset="0"/>
                <a:cs typeface="+mn-cs"/>
              </a:rPr>
              <a:t>B</a:t>
            </a:r>
          </a:p>
        </p:txBody>
      </p:sp>
      <p:pic>
        <p:nvPicPr>
          <p:cNvPr id="20" name="Picture 26" descr="jordan98_200_greatestfinals"/>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586618" y="4918981"/>
            <a:ext cx="1607229" cy="186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40016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08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082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9082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9082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908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Graphic spid="2" grpId="0">
        <p:bldAsOne/>
      </p:bldGraphic>
      <p:bldP spid="290820" grpId="0"/>
      <p:bldP spid="290827" grpId="0"/>
      <p:bldP spid="290830" grpId="0"/>
      <p:bldP spid="12" grpId="0"/>
      <p:bldGraphic spid="3" grpId="0">
        <p:bldAsOne/>
      </p:bldGraphic>
      <p:bldP spid="4" grpId="0"/>
      <p:bldP spid="17" grpId="0"/>
      <p:bldP spid="1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2105025" y="378669"/>
            <a:ext cx="8229600" cy="1143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0000"/>
          </a:bodyPr>
          <a:lstStyle/>
          <a:p>
            <a:pPr eaLnBrk="1" hangingPunct="1">
              <a:defRPr/>
            </a:pPr>
            <a:r>
              <a:rPr lang="en-GB" dirty="0">
                <a:ea typeface="ＭＳ Ｐゴシック" charset="0"/>
                <a:cs typeface="+mn-cs"/>
              </a:rPr>
              <a:t>Construct Validity</a:t>
            </a:r>
            <a:br>
              <a:rPr lang="en-GB" dirty="0">
                <a:ea typeface="ＭＳ Ｐゴシック" charset="0"/>
                <a:cs typeface="+mn-cs"/>
              </a:rPr>
            </a:br>
            <a:endParaRPr lang="en-GB" dirty="0">
              <a:ea typeface="ＭＳ Ｐゴシック" charset="0"/>
              <a:cs typeface="+mj-cs"/>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01147058"/>
              </p:ext>
            </p:extLst>
          </p:nvPr>
        </p:nvGraphicFramePr>
        <p:xfrm>
          <a:off x="1857375" y="972756"/>
          <a:ext cx="8497888" cy="2162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436" name="Text Box 6"/>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charset="0"/>
              <a:ea typeface="ＭＳ Ｐゴシック" charset="0"/>
              <a:cs typeface="+mn-cs"/>
            </a:endParaRPr>
          </a:p>
        </p:txBody>
      </p:sp>
      <p:sp>
        <p:nvSpPr>
          <p:cNvPr id="294924" name="Text Box 12"/>
          <p:cNvSpPr txBox="1">
            <a:spLocks noChangeArrowheads="1"/>
          </p:cNvSpPr>
          <p:nvPr/>
        </p:nvSpPr>
        <p:spPr bwMode="auto">
          <a:xfrm>
            <a:off x="3705645" y="3267734"/>
            <a:ext cx="6048375" cy="23083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e.g.</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    </a:t>
            </a:r>
            <a:r>
              <a:rPr kumimoji="0" lang="en-GB" sz="2400" b="0" i="0" u="none" strike="noStrike" kern="1200" cap="none" spc="0" normalizeH="0" baseline="0" noProof="0" dirty="0">
                <a:ln>
                  <a:noFill/>
                </a:ln>
                <a:effectLst/>
                <a:uLnTx/>
                <a:uFillTx/>
                <a:latin typeface="Times New Roman" charset="0"/>
                <a:ea typeface="ＭＳ Ｐゴシック" charset="0"/>
                <a:cs typeface="+mn-cs"/>
              </a:rPr>
              <a:t>Team Rivalry</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Times New Roman" charset="0"/>
              <a:ea typeface="ＭＳ Ｐゴシック" charset="0"/>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Times New Roman" charset="0"/>
              <a:ea typeface="ＭＳ Ｐゴシック" charset="0"/>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Times New Roman" charset="0"/>
              <a:ea typeface="ＭＳ Ｐゴシック" charset="0"/>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			</a:t>
            </a:r>
          </a:p>
        </p:txBody>
      </p:sp>
      <p:pic>
        <p:nvPicPr>
          <p:cNvPr id="294928" name="Picture 16" descr="Ross%2520sportsmanship">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54243" y="3046878"/>
            <a:ext cx="2016125" cy="194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4930" name="Picture 18" descr="varitek032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786778" y="3141661"/>
            <a:ext cx="2286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371601" y="5220452"/>
            <a:ext cx="9729076" cy="1600438"/>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effectLst/>
                <a:uLnTx/>
                <a:uFillTx/>
                <a:latin typeface="Century Gothic" panose="020B0502020202020204"/>
                <a:ea typeface="ＭＳ Ｐゴシック" charset="0"/>
                <a:cs typeface="+mn-cs"/>
              </a:rPr>
              <a:t>This makes assessment difficult, i.e. if what </a:t>
            </a:r>
            <a:r>
              <a:rPr kumimoji="0" lang="en-GB" sz="1800" b="0" i="1" u="none" strike="noStrike" kern="1200" cap="none" spc="0" normalizeH="0" baseline="0" noProof="0" dirty="0">
                <a:ln>
                  <a:noFill/>
                </a:ln>
                <a:effectLst/>
                <a:uLnTx/>
                <a:uFillTx/>
                <a:latin typeface="Century Gothic" panose="020B0502020202020204"/>
                <a:ea typeface="ＭＳ Ｐゴシック" charset="0"/>
                <a:cs typeface="+mn-cs"/>
              </a:rPr>
              <a:t>should</a:t>
            </a:r>
            <a:r>
              <a:rPr kumimoji="0" lang="en-GB" sz="1800" b="0" i="0" u="none" strike="noStrike" kern="1200" cap="none" spc="0" normalizeH="0" baseline="0" noProof="0" dirty="0">
                <a:ln>
                  <a:noFill/>
                </a:ln>
                <a:effectLst/>
                <a:uLnTx/>
                <a:uFillTx/>
                <a:latin typeface="Century Gothic" panose="020B0502020202020204"/>
                <a:ea typeface="ＭＳ Ｐゴシック" charset="0"/>
                <a:cs typeface="+mn-cs"/>
              </a:rPr>
              <a:t> exist cannot be detected, this could mean:</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effectLst/>
              <a:uLnTx/>
              <a:uFillTx/>
              <a:latin typeface="Century Gothic" panose="020B0502020202020204"/>
              <a:ea typeface="ＭＳ Ｐゴシック" charset="0"/>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4400" b="0" i="0" u="none" strike="noStrike" kern="1200" cap="none" spc="0" normalizeH="0" baseline="0" noProof="0" dirty="0">
              <a:ln>
                <a:noFill/>
              </a:ln>
              <a:solidFill>
                <a:prstClr val="white"/>
              </a:solidFill>
              <a:effectLst/>
              <a:uLnTx/>
              <a:uFillTx/>
              <a:latin typeface="Century Gothic" panose="020B0502020202020204"/>
              <a:ea typeface="ＭＳ Ｐゴシック" charset="0"/>
              <a:cs typeface="+mn-cs"/>
            </a:endParaRPr>
          </a:p>
        </p:txBody>
      </p:sp>
      <p:sp>
        <p:nvSpPr>
          <p:cNvPr id="10" name="Text Box 6"/>
          <p:cNvSpPr txBox="1">
            <a:spLocks noChangeArrowheads="1"/>
          </p:cNvSpPr>
          <p:nvPr/>
        </p:nvSpPr>
        <p:spPr bwMode="auto">
          <a:xfrm>
            <a:off x="1593079" y="6184251"/>
            <a:ext cx="2376488"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a) Test Invalid</a:t>
            </a: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a:t>
            </a:r>
          </a:p>
        </p:txBody>
      </p:sp>
      <p:sp>
        <p:nvSpPr>
          <p:cNvPr id="11" name="Text Box 7"/>
          <p:cNvSpPr txBox="1">
            <a:spLocks noChangeArrowheads="1"/>
          </p:cNvSpPr>
          <p:nvPr/>
        </p:nvSpPr>
        <p:spPr bwMode="auto">
          <a:xfrm>
            <a:off x="3778670" y="6172101"/>
            <a:ext cx="2951163"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b) Theory Incorrect</a:t>
            </a: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a:t>
            </a:r>
          </a:p>
        </p:txBody>
      </p:sp>
      <p:sp>
        <p:nvSpPr>
          <p:cNvPr id="12" name="Text Box 8"/>
          <p:cNvSpPr txBox="1">
            <a:spLocks noChangeArrowheads="1"/>
          </p:cNvSpPr>
          <p:nvPr/>
        </p:nvSpPr>
        <p:spPr bwMode="auto">
          <a:xfrm>
            <a:off x="6459443" y="6172101"/>
            <a:ext cx="4176712" cy="4616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2400" i="0" u="none" strike="noStrike" kern="1200" cap="none" spc="0" normalizeH="0" baseline="0" noProof="0" dirty="0">
                <a:ln>
                  <a:noFill/>
                </a:ln>
                <a:effectLst/>
                <a:uLnTx/>
                <a:uFillTx/>
                <a:latin typeface="Times New Roman" charset="0"/>
                <a:ea typeface="ＭＳ Ｐゴシック" charset="0"/>
                <a:cs typeface="+mn-cs"/>
              </a:rPr>
              <a:t>c) Sensitivity/Specificity Issues</a:t>
            </a: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a:t>
            </a:r>
          </a:p>
        </p:txBody>
      </p:sp>
      <p:sp>
        <p:nvSpPr>
          <p:cNvPr id="4" name="Rectangle 3"/>
          <p:cNvSpPr/>
          <p:nvPr/>
        </p:nvSpPr>
        <p:spPr>
          <a:xfrm>
            <a:off x="8143686" y="3620698"/>
            <a:ext cx="2505814" cy="400110"/>
          </a:xfrm>
          <a:prstGeom prst="rect">
            <a:avLst/>
          </a:prstGeom>
        </p:spPr>
        <p:txBody>
          <a:bodyPr wrap="non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effectLst/>
                <a:uLnTx/>
                <a:uFillTx/>
                <a:latin typeface="Century Gothic" panose="020B0502020202020204"/>
                <a:ea typeface="+mn-ea"/>
                <a:cs typeface="+mn-cs"/>
              </a:rPr>
              <a:t>Sportsmanship</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p:txBody>
      </p:sp>
    </p:spTree>
    <p:extLst>
      <p:ext uri="{BB962C8B-B14F-4D97-AF65-F5344CB8AC3E}">
        <p14:creationId xmlns:p14="http://schemas.microsoft.com/office/powerpoint/2010/main" val="1198717547"/>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nodeType="afterEffect">
                                  <p:stCondLst>
                                    <p:cond delay="0"/>
                                  </p:stCondLst>
                                  <p:childTnLst>
                                    <p:set>
                                      <p:cBhvr>
                                        <p:cTn id="6" dur="1" fill="hold">
                                          <p:stCondLst>
                                            <p:cond delay="0"/>
                                          </p:stCondLst>
                                        </p:cTn>
                                        <p:tgtEl>
                                          <p:spTgt spid="294924">
                                            <p:txEl>
                                              <p:pRg st="0" end="0"/>
                                            </p:txEl>
                                          </p:spTgt>
                                        </p:tgtEl>
                                        <p:attrNameLst>
                                          <p:attrName>style.visibility</p:attrName>
                                        </p:attrNameLst>
                                      </p:cBhvr>
                                      <p:to>
                                        <p:strVal val="visible"/>
                                      </p:to>
                                    </p:set>
                                    <p:animEffect transition="in" filter="fade">
                                      <p:cBhvr>
                                        <p:cTn id="7" dur="2000"/>
                                        <p:tgtEl>
                                          <p:spTgt spid="294924">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294924">
                                            <p:txEl>
                                              <p:pRg st="1" end="1"/>
                                            </p:txEl>
                                          </p:spTgt>
                                        </p:tgtEl>
                                        <p:attrNameLst>
                                          <p:attrName>style.visibility</p:attrName>
                                        </p:attrNameLst>
                                      </p:cBhvr>
                                      <p:to>
                                        <p:strVal val="visible"/>
                                      </p:to>
                                    </p:set>
                                    <p:animEffect transition="in" filter="fade">
                                      <p:cBhvr>
                                        <p:cTn id="11" dur="2000"/>
                                        <p:tgtEl>
                                          <p:spTgt spid="294924">
                                            <p:txEl>
                                              <p:pRg st="1" end="1"/>
                                            </p:txEl>
                                          </p:spTgt>
                                        </p:tgtEl>
                                      </p:cBhvr>
                                    </p:animEffect>
                                  </p:childTnLst>
                                </p:cTn>
                              </p:par>
                            </p:childTnLst>
                          </p:cTn>
                        </p:par>
                        <p:par>
                          <p:cTn id="12" fill="hold" nodeType="afterGroup">
                            <p:stCondLst>
                              <p:cond delay="4000"/>
                            </p:stCondLst>
                            <p:childTnLst>
                              <p:par>
                                <p:cTn id="13" presetID="10" presetClass="entr" presetSubtype="0" fill="hold" nodeType="afterEffect">
                                  <p:stCondLst>
                                    <p:cond delay="0"/>
                                  </p:stCondLst>
                                  <p:childTnLst>
                                    <p:set>
                                      <p:cBhvr>
                                        <p:cTn id="14" dur="1" fill="hold">
                                          <p:stCondLst>
                                            <p:cond delay="0"/>
                                          </p:stCondLst>
                                        </p:cTn>
                                        <p:tgtEl>
                                          <p:spTgt spid="294924">
                                            <p:txEl>
                                              <p:pRg st="5" end="5"/>
                                            </p:txEl>
                                          </p:spTgt>
                                        </p:tgtEl>
                                        <p:attrNameLst>
                                          <p:attrName>style.visibility</p:attrName>
                                        </p:attrNameLst>
                                      </p:cBhvr>
                                      <p:to>
                                        <p:strVal val="visible"/>
                                      </p:to>
                                    </p:set>
                                    <p:animEffect transition="in" filter="fade">
                                      <p:cBhvr>
                                        <p:cTn id="15" dur="2000"/>
                                        <p:tgtEl>
                                          <p:spTgt spid="294924">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xEl>
                                              <p:pRg st="0" end="0"/>
                                            </p:txEl>
                                          </p:spTgt>
                                        </p:tgtEl>
                                        <p:attrNameLst>
                                          <p:attrName>style.visibility</p:attrName>
                                        </p:attrNameLst>
                                      </p:cBhvr>
                                      <p:to>
                                        <p:strVal val="visible"/>
                                      </p:to>
                                    </p:set>
                                    <p:animEffect transition="in" filter="fade">
                                      <p:cBhvr>
                                        <p:cTn id="20" dur="2000"/>
                                        <p:tgtEl>
                                          <p:spTgt spid="11">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3050276" y="481918"/>
            <a:ext cx="6589199" cy="1280890"/>
          </a:xfrm>
        </p:spPr>
        <p:txBody>
          <a:bodyPr>
            <a:normAutofit/>
          </a:bodyPr>
          <a:lstStyle/>
          <a:p>
            <a:pPr algn="ctr"/>
            <a:r>
              <a:rPr lang="en-US" altLang="en-US" dirty="0"/>
              <a:t>Session 6 (Online) - Correlation</a:t>
            </a:r>
          </a:p>
        </p:txBody>
      </p:sp>
      <p:sp>
        <p:nvSpPr>
          <p:cNvPr id="132102" name="Text Box 6"/>
          <p:cNvSpPr txBox="1">
            <a:spLocks noGrp="1" noChangeArrowheads="1"/>
          </p:cNvSpPr>
          <p:nvPr>
            <p:ph idx="1"/>
          </p:nvPr>
        </p:nvSpPr>
        <p:spPr>
          <a:xfrm>
            <a:off x="6692661" y="2336800"/>
            <a:ext cx="2209800" cy="1371600"/>
          </a:xfrm>
          <a:noFill/>
          <a:ln cap="flat">
            <a:solidFill>
              <a:schemeClr val="tx1"/>
            </a:solidFill>
            <a:miter lim="800000"/>
            <a:headEnd type="none" w="med" len="med"/>
            <a:tailEnd type="none" w="med" len="med"/>
          </a:ln>
        </p:spPr>
        <p:txBody>
          <a:bodyPr>
            <a:normAutofit fontScale="92500" lnSpcReduction="20000"/>
          </a:bodyPr>
          <a:lstStyle/>
          <a:p>
            <a:pPr marL="0" indent="0">
              <a:spcBef>
                <a:spcPct val="50000"/>
              </a:spcBef>
              <a:buNone/>
            </a:pPr>
            <a:endParaRPr lang="en-US" altLang="en-US" sz="800" dirty="0"/>
          </a:p>
          <a:p>
            <a:pPr marL="0" indent="0">
              <a:spcBef>
                <a:spcPct val="50000"/>
              </a:spcBef>
              <a:buNone/>
            </a:pPr>
            <a:r>
              <a:rPr lang="en-US" altLang="en-US" sz="2000" dirty="0"/>
              <a:t>I am examining relationships between variables</a:t>
            </a:r>
          </a:p>
          <a:p>
            <a:pPr marL="0" indent="0">
              <a:spcBef>
                <a:spcPct val="50000"/>
              </a:spcBef>
              <a:buNone/>
            </a:pPr>
            <a:endParaRPr lang="en-US" altLang="en-US" sz="2000" dirty="0"/>
          </a:p>
        </p:txBody>
      </p:sp>
      <p:sp>
        <p:nvSpPr>
          <p:cNvPr id="132103" name="Text Box 7"/>
          <p:cNvSpPr txBox="1">
            <a:spLocks noChangeArrowheads="1"/>
          </p:cNvSpPr>
          <p:nvPr/>
        </p:nvSpPr>
        <p:spPr bwMode="auto">
          <a:xfrm>
            <a:off x="3050276" y="2410894"/>
            <a:ext cx="2021006" cy="12234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US" altLang="en-US" sz="900" dirty="0"/>
          </a:p>
          <a:p>
            <a:r>
              <a:rPr lang="en-US" altLang="en-US" dirty="0"/>
              <a:t>I am examining differences between groups </a:t>
            </a:r>
          </a:p>
          <a:p>
            <a:endParaRPr lang="en-US" altLang="en-US" sz="1050" dirty="0"/>
          </a:p>
        </p:txBody>
      </p:sp>
      <p:sp>
        <p:nvSpPr>
          <p:cNvPr id="132104" name="Line 8"/>
          <p:cNvSpPr>
            <a:spLocks noChangeShapeType="1"/>
          </p:cNvSpPr>
          <p:nvPr/>
        </p:nvSpPr>
        <p:spPr bwMode="auto">
          <a:xfrm>
            <a:off x="7648755" y="3722658"/>
            <a:ext cx="1588" cy="1155700"/>
          </a:xfrm>
          <a:prstGeom prst="line">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132105" name="Line 9"/>
          <p:cNvSpPr>
            <a:spLocks noChangeShapeType="1"/>
          </p:cNvSpPr>
          <p:nvPr/>
        </p:nvSpPr>
        <p:spPr bwMode="auto">
          <a:xfrm>
            <a:off x="4032850" y="3835400"/>
            <a:ext cx="1588" cy="1320800"/>
          </a:xfrm>
          <a:prstGeom prst="line">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132106" name="Text Box 10"/>
          <p:cNvSpPr txBox="1">
            <a:spLocks noChangeArrowheads="1"/>
          </p:cNvSpPr>
          <p:nvPr/>
        </p:nvSpPr>
        <p:spPr bwMode="auto">
          <a:xfrm>
            <a:off x="2764498" y="5211254"/>
            <a:ext cx="226190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dirty="0"/>
              <a:t>T-test, ANOVA</a:t>
            </a:r>
          </a:p>
        </p:txBody>
      </p:sp>
      <p:sp>
        <p:nvSpPr>
          <p:cNvPr id="132107" name="Text Box 11"/>
          <p:cNvSpPr txBox="1">
            <a:spLocks noChangeArrowheads="1"/>
          </p:cNvSpPr>
          <p:nvPr/>
        </p:nvSpPr>
        <p:spPr bwMode="auto">
          <a:xfrm>
            <a:off x="6994526" y="4841876"/>
            <a:ext cx="298767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400" b="1">
                <a:solidFill>
                  <a:srgbClr val="CC3300"/>
                </a:solidFill>
              </a:rPr>
              <a:t>Correlation, Regression Analysis</a:t>
            </a:r>
            <a:r>
              <a:rPr lang="en-US" altLang="en-US" sz="2400"/>
              <a:t> </a:t>
            </a:r>
          </a:p>
        </p:txBody>
      </p:sp>
    </p:spTree>
    <p:extLst>
      <p:ext uri="{BB962C8B-B14F-4D97-AF65-F5344CB8AC3E}">
        <p14:creationId xmlns:p14="http://schemas.microsoft.com/office/powerpoint/2010/main" val="3321250523"/>
      </p:ext>
    </p:extLst>
  </p:cSld>
  <p:clrMapOvr>
    <a:masterClrMapping/>
  </p:clrMapOvr>
  <mc:AlternateContent xmlns:mc="http://schemas.openxmlformats.org/markup-compatibility/2006" xmlns:p14="http://schemas.microsoft.com/office/powerpoint/2010/main">
    <mc:Choice Requires="p14">
      <p:transition spd="slow" p14:dur="2000" advTm="59025"/>
    </mc:Choice>
    <mc:Fallback xmlns="">
      <p:transition spd="slow" advTm="5902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Session 6 (Online) - Correlation </a:t>
            </a:r>
          </a:p>
        </p:txBody>
      </p:sp>
      <p:sp>
        <p:nvSpPr>
          <p:cNvPr id="86019" name="Rectangle 3"/>
          <p:cNvSpPr>
            <a:spLocks noGrp="1" noChangeArrowheads="1"/>
          </p:cNvSpPr>
          <p:nvPr>
            <p:ph idx="1"/>
          </p:nvPr>
        </p:nvSpPr>
        <p:spPr>
          <a:xfrm>
            <a:off x="471578" y="2531853"/>
            <a:ext cx="11444376" cy="4692022"/>
          </a:xfrm>
        </p:spPr>
        <p:txBody>
          <a:bodyPr>
            <a:normAutofit/>
          </a:bodyPr>
          <a:lstStyle/>
          <a:p>
            <a:pPr>
              <a:lnSpc>
                <a:spcPct val="90000"/>
              </a:lnSpc>
            </a:pPr>
            <a:r>
              <a:rPr lang="en-US" altLang="en-US" sz="3600" dirty="0">
                <a:cs typeface="Times New Roman" panose="02020603050405020304" pitchFamily="18" charset="0"/>
              </a:rPr>
              <a:t>Correlation coefficient: statistical index of the degree to which two variables are associated, or related.  </a:t>
            </a:r>
          </a:p>
          <a:p>
            <a:pPr>
              <a:lnSpc>
                <a:spcPct val="90000"/>
              </a:lnSpc>
              <a:buFont typeface="Wingdings" panose="05000000000000000000" pitchFamily="2" charset="2"/>
              <a:buNone/>
            </a:pPr>
            <a:endParaRPr lang="en-US" altLang="en-US" sz="3600" dirty="0">
              <a:cs typeface="Times New Roman" panose="02020603050405020304" pitchFamily="18" charset="0"/>
            </a:endParaRPr>
          </a:p>
          <a:p>
            <a:pPr>
              <a:lnSpc>
                <a:spcPct val="90000"/>
              </a:lnSpc>
            </a:pPr>
            <a:r>
              <a:rPr lang="en-US" altLang="en-US" sz="3600" dirty="0">
                <a:cs typeface="Times New Roman" panose="02020603050405020304" pitchFamily="18" charset="0"/>
              </a:rPr>
              <a:t>We can determine whether one variable is related to another by seeing whether scores on the two variables </a:t>
            </a:r>
            <a:r>
              <a:rPr lang="en-US" altLang="en-US" sz="3600" i="1" dirty="0" err="1">
                <a:cs typeface="Times New Roman" panose="02020603050405020304" pitchFamily="18" charset="0"/>
              </a:rPr>
              <a:t>covary</a:t>
            </a:r>
            <a:r>
              <a:rPr lang="en-US" altLang="en-US" sz="3600" dirty="0">
                <a:cs typeface="Times New Roman" panose="02020603050405020304" pitchFamily="18" charset="0"/>
              </a:rPr>
              <a:t>---whether they </a:t>
            </a:r>
            <a:r>
              <a:rPr lang="en-US" altLang="en-US" sz="3600" u="sng" dirty="0">
                <a:cs typeface="Times New Roman" panose="02020603050405020304" pitchFamily="18" charset="0"/>
              </a:rPr>
              <a:t>vary</a:t>
            </a:r>
            <a:r>
              <a:rPr lang="en-US" altLang="en-US" sz="3600" dirty="0">
                <a:cs typeface="Times New Roman" panose="02020603050405020304" pitchFamily="18" charset="0"/>
              </a:rPr>
              <a:t> together.</a:t>
            </a:r>
          </a:p>
        </p:txBody>
      </p:sp>
    </p:spTree>
    <p:extLst>
      <p:ext uri="{BB962C8B-B14F-4D97-AF65-F5344CB8AC3E}">
        <p14:creationId xmlns:p14="http://schemas.microsoft.com/office/powerpoint/2010/main" val="2667010497"/>
      </p:ext>
    </p:extLst>
  </p:cSld>
  <p:clrMapOvr>
    <a:masterClrMapping/>
  </p:clrMapOvr>
  <mc:AlternateContent xmlns:mc="http://schemas.openxmlformats.org/markup-compatibility/2006" xmlns:p14="http://schemas.microsoft.com/office/powerpoint/2010/main">
    <mc:Choice Requires="p14">
      <p:transition spd="slow" p14:dur="2000" advTm="80816"/>
    </mc:Choice>
    <mc:Fallback xmlns="">
      <p:transition spd="slow" advTm="8081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2133601" y="250070"/>
            <a:ext cx="6589199" cy="1280890"/>
          </a:xfrm>
        </p:spPr>
        <p:txBody>
          <a:bodyPr>
            <a:normAutofit/>
          </a:bodyPr>
          <a:lstStyle/>
          <a:p>
            <a:r>
              <a:rPr lang="en-US" altLang="en-US" sz="3200" dirty="0">
                <a:cs typeface="Times New Roman" panose="02020603050405020304" pitchFamily="18" charset="0"/>
              </a:rPr>
              <a:t>Session 6 (Online) - Correlation</a:t>
            </a:r>
            <a:br>
              <a:rPr lang="en-US" altLang="en-US" sz="3200" dirty="0">
                <a:cs typeface="Times New Roman" panose="02020603050405020304" pitchFamily="18" charset="0"/>
              </a:rPr>
            </a:br>
            <a:r>
              <a:rPr lang="en-US" altLang="en-US" sz="3200" dirty="0">
                <a:cs typeface="Times New Roman" panose="02020603050405020304" pitchFamily="18" charset="0"/>
              </a:rPr>
              <a:t>Direction of the relationship</a:t>
            </a:r>
          </a:p>
        </p:txBody>
      </p:sp>
      <p:sp>
        <p:nvSpPr>
          <p:cNvPr id="2" name="Rectangle 1"/>
          <p:cNvSpPr/>
          <p:nvPr/>
        </p:nvSpPr>
        <p:spPr>
          <a:xfrm>
            <a:off x="3026434" y="1269130"/>
            <a:ext cx="7086600" cy="400110"/>
          </a:xfrm>
          <a:prstGeom prst="rect">
            <a:avLst/>
          </a:prstGeom>
        </p:spPr>
        <p:txBody>
          <a:bodyPr wrap="square">
            <a:spAutoFit/>
          </a:bodyPr>
          <a:lstStyle/>
          <a:p>
            <a:pPr marL="57150" indent="-57150"/>
            <a:r>
              <a:rPr lang="en-US" altLang="en-US" sz="2000" dirty="0">
                <a:solidFill>
                  <a:schemeClr val="bg1"/>
                </a:solidFill>
                <a:cs typeface="Times New Roman" panose="02020603050405020304" pitchFamily="18" charset="0"/>
              </a:rPr>
              <a:t>Variables can be positively or negatively correlated. </a:t>
            </a:r>
          </a:p>
        </p:txBody>
      </p:sp>
      <p:sp>
        <p:nvSpPr>
          <p:cNvPr id="3" name="Rectangle 2"/>
          <p:cNvSpPr/>
          <p:nvPr/>
        </p:nvSpPr>
        <p:spPr>
          <a:xfrm>
            <a:off x="1860251" y="1701421"/>
            <a:ext cx="4159550" cy="923330"/>
          </a:xfrm>
          <a:prstGeom prst="rect">
            <a:avLst/>
          </a:prstGeom>
          <a:solidFill>
            <a:schemeClr val="bg1">
              <a:lumMod val="75000"/>
            </a:schemeClr>
          </a:solidFill>
        </p:spPr>
        <p:txBody>
          <a:bodyPr wrap="square">
            <a:spAutoFit/>
          </a:bodyPr>
          <a:lstStyle/>
          <a:p>
            <a:pPr marL="57150" indent="-57150"/>
            <a:r>
              <a:rPr lang="en-US" altLang="en-US" u="sng" dirty="0">
                <a:cs typeface="Times New Roman" panose="02020603050405020304" pitchFamily="18" charset="0"/>
              </a:rPr>
              <a:t>Positive correlation</a:t>
            </a:r>
            <a:r>
              <a:rPr lang="en-US" altLang="en-US" dirty="0">
                <a:cs typeface="Times New Roman" panose="02020603050405020304" pitchFamily="18" charset="0"/>
              </a:rPr>
              <a:t>: A value of one variable increase, value of other variable increase. </a:t>
            </a:r>
          </a:p>
        </p:txBody>
      </p:sp>
      <p:sp>
        <p:nvSpPr>
          <p:cNvPr id="4" name="Rectangle 3"/>
          <p:cNvSpPr/>
          <p:nvPr/>
        </p:nvSpPr>
        <p:spPr>
          <a:xfrm>
            <a:off x="6443558" y="1719450"/>
            <a:ext cx="4151654" cy="923330"/>
          </a:xfrm>
          <a:prstGeom prst="rect">
            <a:avLst/>
          </a:prstGeom>
          <a:solidFill>
            <a:schemeClr val="bg1">
              <a:lumMod val="75000"/>
            </a:schemeClr>
          </a:solidFill>
        </p:spPr>
        <p:txBody>
          <a:bodyPr wrap="square">
            <a:spAutoFit/>
          </a:bodyPr>
          <a:lstStyle/>
          <a:p>
            <a:pPr marL="57150" indent="-57150"/>
            <a:r>
              <a:rPr lang="en-US" altLang="en-US" u="sng" dirty="0">
                <a:cs typeface="Times New Roman" panose="02020603050405020304" pitchFamily="18" charset="0"/>
              </a:rPr>
              <a:t>Negative correlation</a:t>
            </a:r>
            <a:r>
              <a:rPr lang="en-US" altLang="en-US" dirty="0">
                <a:cs typeface="Times New Roman" panose="02020603050405020304" pitchFamily="18" charset="0"/>
              </a:rPr>
              <a:t>: A value of one variable increase, value of other variable decrease. </a:t>
            </a: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0252" y="2743201"/>
            <a:ext cx="4204299" cy="3909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558" y="2743201"/>
            <a:ext cx="4148242" cy="3909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9256351"/>
      </p:ext>
    </p:extLst>
  </p:cSld>
  <p:clrMapOvr>
    <a:masterClrMapping/>
  </p:clrMapOvr>
  <mc:AlternateContent xmlns:mc="http://schemas.openxmlformats.org/markup-compatibility/2006" xmlns:p14="http://schemas.microsoft.com/office/powerpoint/2010/main">
    <mc:Choice Requires="p14">
      <p:transition spd="slow" p14:dur="2000" advTm="121845"/>
    </mc:Choice>
    <mc:Fallback xmlns="">
      <p:transition spd="slow" advTm="12184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60075" y="284672"/>
            <a:ext cx="11450128" cy="1280890"/>
          </a:xfrm>
        </p:spPr>
        <p:txBody>
          <a:bodyPr>
            <a:normAutofit/>
          </a:bodyPr>
          <a:lstStyle/>
          <a:p>
            <a:r>
              <a:rPr lang="en-US" altLang="en-US" dirty="0"/>
              <a:t>Session 6 (Online) Pearson’s correlation coefficient</a:t>
            </a:r>
          </a:p>
        </p:txBody>
      </p:sp>
      <p:sp>
        <p:nvSpPr>
          <p:cNvPr id="98307" name="Rectangle 3"/>
          <p:cNvSpPr>
            <a:spLocks noGrp="1" noChangeArrowheads="1"/>
          </p:cNvSpPr>
          <p:nvPr>
            <p:ph idx="1"/>
          </p:nvPr>
        </p:nvSpPr>
        <p:spPr>
          <a:xfrm>
            <a:off x="460075" y="1432154"/>
            <a:ext cx="10829027" cy="5273446"/>
          </a:xfrm>
          <a:solidFill>
            <a:schemeClr val="accent5">
              <a:lumMod val="40000"/>
              <a:lumOff val="60000"/>
            </a:schemeClr>
          </a:solidFill>
        </p:spPr>
        <p:txBody>
          <a:bodyPr>
            <a:normAutofit/>
          </a:bodyPr>
          <a:lstStyle/>
          <a:p>
            <a:pPr>
              <a:lnSpc>
                <a:spcPct val="90000"/>
              </a:lnSpc>
              <a:buFont typeface="Wingdings" panose="05000000000000000000" pitchFamily="2" charset="2"/>
              <a:buNone/>
            </a:pPr>
            <a:r>
              <a:rPr lang="en-US" altLang="en-US" dirty="0">
                <a:cs typeface="Times New Roman" panose="02020603050405020304" pitchFamily="18" charset="0"/>
              </a:rPr>
              <a:t>    There are many kinds of correlation coefficients but the most commonly used measure of correlation is the </a:t>
            </a:r>
            <a:r>
              <a:rPr lang="en-US" altLang="en-US" u="sng" dirty="0">
                <a:cs typeface="Times New Roman" panose="02020603050405020304" pitchFamily="18" charset="0"/>
              </a:rPr>
              <a:t>Pearson’s correlation coefficient</a:t>
            </a:r>
            <a:r>
              <a:rPr lang="en-US" altLang="en-US" dirty="0">
                <a:cs typeface="Times New Roman" panose="02020603050405020304" pitchFamily="18" charset="0"/>
              </a:rPr>
              <a:t>.  (r)</a:t>
            </a:r>
          </a:p>
          <a:p>
            <a:pPr>
              <a:lnSpc>
                <a:spcPct val="90000"/>
              </a:lnSpc>
              <a:buFont typeface="Wingdings" panose="05000000000000000000" pitchFamily="2" charset="2"/>
              <a:buNone/>
            </a:pPr>
            <a:endParaRPr lang="en-US" altLang="en-US" dirty="0">
              <a:cs typeface="Times New Roman" panose="02020603050405020304" pitchFamily="18" charset="0"/>
            </a:endParaRPr>
          </a:p>
          <a:p>
            <a:pPr>
              <a:lnSpc>
                <a:spcPct val="90000"/>
              </a:lnSpc>
            </a:pPr>
            <a:r>
              <a:rPr lang="en-US" altLang="en-US" sz="2000" dirty="0">
                <a:cs typeface="Times New Roman" panose="02020603050405020304" pitchFamily="18" charset="0"/>
              </a:rPr>
              <a:t>The Pearson r range between -1 to +1.  </a:t>
            </a:r>
          </a:p>
          <a:p>
            <a:pPr>
              <a:lnSpc>
                <a:spcPct val="90000"/>
              </a:lnSpc>
            </a:pPr>
            <a:r>
              <a:rPr lang="en-US" altLang="en-US" sz="2000" dirty="0">
                <a:cs typeface="Times New Roman" panose="02020603050405020304" pitchFamily="18" charset="0"/>
              </a:rPr>
              <a:t>Sign indicate the direction.</a:t>
            </a:r>
          </a:p>
          <a:p>
            <a:pPr>
              <a:lnSpc>
                <a:spcPct val="90000"/>
              </a:lnSpc>
            </a:pPr>
            <a:r>
              <a:rPr lang="en-US" altLang="en-US" sz="2000" dirty="0">
                <a:cs typeface="Times New Roman" panose="02020603050405020304" pitchFamily="18" charset="0"/>
              </a:rPr>
              <a:t>The numerical value indicates the strength. </a:t>
            </a:r>
          </a:p>
          <a:p>
            <a:pPr>
              <a:lnSpc>
                <a:spcPct val="90000"/>
              </a:lnSpc>
            </a:pPr>
            <a:r>
              <a:rPr lang="en-US" altLang="en-US" sz="2000" dirty="0">
                <a:cs typeface="Times New Roman" panose="02020603050405020304" pitchFamily="18" charset="0"/>
              </a:rPr>
              <a:t>Perfect correlation : -1 or 1 </a:t>
            </a:r>
          </a:p>
          <a:p>
            <a:pPr>
              <a:lnSpc>
                <a:spcPct val="90000"/>
              </a:lnSpc>
            </a:pPr>
            <a:r>
              <a:rPr lang="en-US" altLang="en-US" sz="2000" dirty="0">
                <a:cs typeface="Times New Roman" panose="02020603050405020304" pitchFamily="18" charset="0"/>
              </a:rPr>
              <a:t>No correlation: 0 </a:t>
            </a:r>
          </a:p>
          <a:p>
            <a:pPr>
              <a:lnSpc>
                <a:spcPct val="90000"/>
              </a:lnSpc>
            </a:pPr>
            <a:r>
              <a:rPr lang="en-US" altLang="en-US" sz="2000" dirty="0">
                <a:cs typeface="Times New Roman" panose="02020603050405020304" pitchFamily="18" charset="0"/>
              </a:rPr>
              <a:t>A correlation of zero indicates the value are not linearly related.</a:t>
            </a:r>
          </a:p>
        </p:txBody>
      </p:sp>
    </p:spTree>
    <p:extLst>
      <p:ext uri="{BB962C8B-B14F-4D97-AF65-F5344CB8AC3E}">
        <p14:creationId xmlns:p14="http://schemas.microsoft.com/office/powerpoint/2010/main" val="463810890"/>
      </p:ext>
    </p:extLst>
  </p:cSld>
  <p:clrMapOvr>
    <a:masterClrMapping/>
  </p:clrMapOvr>
  <mc:AlternateContent xmlns:mc="http://schemas.openxmlformats.org/markup-compatibility/2006" xmlns:p14="http://schemas.microsoft.com/office/powerpoint/2010/main">
    <mc:Choice Requires="p14">
      <p:transition spd="slow" p14:dur="2000" advTm="110263"/>
    </mc:Choice>
    <mc:Fallback xmlns="">
      <p:transition spd="slow" advTm="11026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ChangeArrowheads="1"/>
          </p:cNvSpPr>
          <p:nvPr/>
        </p:nvSpPr>
        <p:spPr bwMode="auto">
          <a:xfrm>
            <a:off x="4710113" y="2324100"/>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2" name="Picture 2" descr="corr30.gif - 2.2 K"/>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514601" y="1371600"/>
            <a:ext cx="2771775" cy="2209800"/>
          </a:xfrm>
          <a:prstGeom prst="rect">
            <a:avLst/>
          </a:prstGeom>
          <a:noFill/>
          <a:extLst>
            <a:ext uri="{909E8E84-426E-40DD-AFC4-6F175D3DCCD1}">
              <a14:hiddenFill xmlns:a14="http://schemas.microsoft.com/office/drawing/2010/main">
                <a:solidFill>
                  <a:srgbClr val="FFFFFF"/>
                </a:solidFill>
              </a14:hiddenFill>
            </a:ext>
          </a:extLst>
        </p:spPr>
      </p:pic>
      <p:sp>
        <p:nvSpPr>
          <p:cNvPr id="97285" name="Rectangle 5"/>
          <p:cNvSpPr>
            <a:spLocks noChangeArrowheads="1"/>
          </p:cNvSpPr>
          <p:nvPr/>
        </p:nvSpPr>
        <p:spPr bwMode="auto">
          <a:xfrm>
            <a:off x="4710113" y="2324100"/>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4" name="Picture 4" descr="corr32.gif - 2.6 K"/>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2592388" y="4354240"/>
            <a:ext cx="2771775" cy="2209800"/>
          </a:xfrm>
          <a:prstGeom prst="rect">
            <a:avLst/>
          </a:prstGeom>
          <a:noFill/>
          <a:extLst>
            <a:ext uri="{909E8E84-426E-40DD-AFC4-6F175D3DCCD1}">
              <a14:hiddenFill xmlns:a14="http://schemas.microsoft.com/office/drawing/2010/main">
                <a:solidFill>
                  <a:srgbClr val="FFFFFF"/>
                </a:solidFill>
              </a14:hiddenFill>
            </a:ext>
          </a:extLst>
        </p:spPr>
      </p:pic>
      <p:sp>
        <p:nvSpPr>
          <p:cNvPr id="97287" name="Rectangle 7"/>
          <p:cNvSpPr>
            <a:spLocks noChangeArrowheads="1"/>
          </p:cNvSpPr>
          <p:nvPr/>
        </p:nvSpPr>
        <p:spPr bwMode="auto">
          <a:xfrm>
            <a:off x="4710113" y="2324100"/>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6" name="Picture 6" descr="corr34.gif - 2.5 K"/>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7643812" y="1412876"/>
            <a:ext cx="2857784" cy="2278371"/>
          </a:xfrm>
          <a:prstGeom prst="rect">
            <a:avLst/>
          </a:prstGeom>
          <a:noFill/>
          <a:extLst>
            <a:ext uri="{909E8E84-426E-40DD-AFC4-6F175D3DCCD1}">
              <a14:hiddenFill xmlns:a14="http://schemas.microsoft.com/office/drawing/2010/main">
                <a:solidFill>
                  <a:srgbClr val="FFFFFF"/>
                </a:solidFill>
              </a14:hiddenFill>
            </a:ext>
          </a:extLst>
        </p:spPr>
      </p:pic>
      <p:sp>
        <p:nvSpPr>
          <p:cNvPr id="97289" name="Rectangle 9"/>
          <p:cNvSpPr>
            <a:spLocks noChangeArrowheads="1"/>
          </p:cNvSpPr>
          <p:nvPr/>
        </p:nvSpPr>
        <p:spPr bwMode="auto">
          <a:xfrm>
            <a:off x="4710113" y="2324100"/>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8" name="Picture 8" descr="corr31.gif - 2.5 K"/>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7720024" y="4316154"/>
            <a:ext cx="2771775" cy="2331765"/>
          </a:xfrm>
          <a:prstGeom prst="rect">
            <a:avLst/>
          </a:prstGeom>
          <a:noFill/>
          <a:extLst>
            <a:ext uri="{909E8E84-426E-40DD-AFC4-6F175D3DCCD1}">
              <a14:hiddenFill xmlns:a14="http://schemas.microsoft.com/office/drawing/2010/main">
                <a:solidFill>
                  <a:srgbClr val="FFFFFF"/>
                </a:solidFill>
              </a14:hiddenFill>
            </a:ext>
          </a:extLst>
        </p:spPr>
      </p:pic>
      <p:sp>
        <p:nvSpPr>
          <p:cNvPr id="97290" name="Text Box 10"/>
          <p:cNvSpPr txBox="1">
            <a:spLocks noChangeArrowheads="1"/>
          </p:cNvSpPr>
          <p:nvPr/>
        </p:nvSpPr>
        <p:spPr bwMode="auto">
          <a:xfrm>
            <a:off x="2879725" y="955675"/>
            <a:ext cx="1066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r =1.00</a:t>
            </a:r>
          </a:p>
        </p:txBody>
      </p:sp>
      <p:sp>
        <p:nvSpPr>
          <p:cNvPr id="97291" name="Text Box 11"/>
          <p:cNvSpPr txBox="1">
            <a:spLocks noChangeArrowheads="1"/>
          </p:cNvSpPr>
          <p:nvPr/>
        </p:nvSpPr>
        <p:spPr bwMode="auto">
          <a:xfrm>
            <a:off x="7877175" y="3704295"/>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 r =.17</a:t>
            </a:r>
          </a:p>
        </p:txBody>
      </p:sp>
      <p:sp>
        <p:nvSpPr>
          <p:cNvPr id="97292" name="Text Box 12"/>
          <p:cNvSpPr txBox="1">
            <a:spLocks noChangeArrowheads="1"/>
          </p:cNvSpPr>
          <p:nvPr/>
        </p:nvSpPr>
        <p:spPr bwMode="auto">
          <a:xfrm>
            <a:off x="7162801" y="914400"/>
            <a:ext cx="9302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2400"/>
          </a:p>
        </p:txBody>
      </p:sp>
      <p:sp>
        <p:nvSpPr>
          <p:cNvPr id="97293" name="Text Box 13"/>
          <p:cNvSpPr txBox="1">
            <a:spLocks noChangeArrowheads="1"/>
          </p:cNvSpPr>
          <p:nvPr/>
        </p:nvSpPr>
        <p:spPr bwMode="auto">
          <a:xfrm>
            <a:off x="7961028" y="940417"/>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r = .42</a:t>
            </a:r>
          </a:p>
        </p:txBody>
      </p:sp>
      <p:sp>
        <p:nvSpPr>
          <p:cNvPr id="97294" name="Text Box 14"/>
          <p:cNvSpPr txBox="1">
            <a:spLocks noChangeArrowheads="1"/>
          </p:cNvSpPr>
          <p:nvPr/>
        </p:nvSpPr>
        <p:spPr bwMode="auto">
          <a:xfrm>
            <a:off x="2803525" y="3775075"/>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r =.85</a:t>
            </a:r>
          </a:p>
        </p:txBody>
      </p:sp>
      <p:sp>
        <p:nvSpPr>
          <p:cNvPr id="15" name="Rectangle 2"/>
          <p:cNvSpPr txBox="1">
            <a:spLocks noChangeArrowheads="1"/>
          </p:cNvSpPr>
          <p:nvPr/>
        </p:nvSpPr>
        <p:spPr>
          <a:xfrm>
            <a:off x="1821377" y="55160"/>
            <a:ext cx="7808399" cy="1585690"/>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z="2800">
                <a:cs typeface="Times New Roman" panose="02020603050405020304" pitchFamily="18" charset="0"/>
              </a:rPr>
              <a:t>Strength of the relationship</a:t>
            </a:r>
            <a:endParaRPr lang="en-US" altLang="en-US" sz="2800" dirty="0">
              <a:cs typeface="Times New Roman" panose="02020603050405020304" pitchFamily="18" charset="0"/>
            </a:endParaRPr>
          </a:p>
        </p:txBody>
      </p:sp>
      <p:sp>
        <p:nvSpPr>
          <p:cNvPr id="2" name="Rectangle 1"/>
          <p:cNvSpPr/>
          <p:nvPr/>
        </p:nvSpPr>
        <p:spPr>
          <a:xfrm>
            <a:off x="4250109" y="6400800"/>
            <a:ext cx="3040576" cy="369332"/>
          </a:xfrm>
          <a:prstGeom prst="rect">
            <a:avLst/>
          </a:prstGeom>
        </p:spPr>
        <p:txBody>
          <a:bodyPr wrap="none">
            <a:spAutoFit/>
          </a:bodyPr>
          <a:lstStyle/>
          <a:p>
            <a:pPr>
              <a:buFont typeface="Wingdings" panose="05000000000000000000" pitchFamily="2" charset="2"/>
              <a:buNone/>
            </a:pPr>
            <a:r>
              <a:rPr lang="en-US" altLang="en-US" dirty="0">
                <a:cs typeface="Times New Roman" panose="02020603050405020304" pitchFamily="18" charset="0"/>
              </a:rPr>
              <a:t>The magnitude of correlation: </a:t>
            </a:r>
          </a:p>
        </p:txBody>
      </p:sp>
      <p:sp>
        <p:nvSpPr>
          <p:cNvPr id="3" name="Rectangle 2"/>
          <p:cNvSpPr/>
          <p:nvPr/>
        </p:nvSpPr>
        <p:spPr>
          <a:xfrm>
            <a:off x="5528362" y="1750696"/>
            <a:ext cx="2181864" cy="3785652"/>
          </a:xfrm>
          <a:prstGeom prst="rect">
            <a:avLst/>
          </a:prstGeom>
          <a:solidFill>
            <a:schemeClr val="accent2">
              <a:lumMod val="20000"/>
              <a:lumOff val="80000"/>
            </a:schemeClr>
          </a:solidFill>
        </p:spPr>
        <p:txBody>
          <a:bodyPr wrap="square">
            <a:spAutoFit/>
          </a:bodyPr>
          <a:lstStyle/>
          <a:p>
            <a:r>
              <a:rPr lang="en-US" altLang="en-US" sz="2400" dirty="0">
                <a:cs typeface="Times New Roman" panose="02020603050405020304" pitchFamily="18" charset="0"/>
              </a:rPr>
              <a:t>Indicated by its numerical value</a:t>
            </a:r>
          </a:p>
          <a:p>
            <a:endParaRPr lang="en-US" altLang="en-US" sz="2400" dirty="0">
              <a:cs typeface="Times New Roman" panose="02020603050405020304" pitchFamily="18" charset="0"/>
            </a:endParaRPr>
          </a:p>
          <a:p>
            <a:r>
              <a:rPr lang="en-US" altLang="en-US" sz="2400" dirty="0">
                <a:cs typeface="Times New Roman" panose="02020603050405020304" pitchFamily="18" charset="0"/>
              </a:rPr>
              <a:t>Expresses the strength of the linear relationship between the variables.  </a:t>
            </a:r>
          </a:p>
          <a:p>
            <a:pPr>
              <a:buFont typeface="Wingdings" panose="05000000000000000000" pitchFamily="2" charset="2"/>
              <a:buNone/>
            </a:pPr>
            <a:endParaRPr lang="en-US" altLang="en-US" sz="2400" dirty="0">
              <a:cs typeface="Times New Roman" panose="02020603050405020304" pitchFamily="18" charset="0"/>
            </a:endParaRPr>
          </a:p>
        </p:txBody>
      </p:sp>
      <p:pic>
        <p:nvPicPr>
          <p:cNvPr id="10" name="Picture 9"/>
          <p:cNvPicPr>
            <a:picLocks/>
          </p:cNvPicPr>
          <p:nvPr>
            <p:custDataLst>
              <p:tags r:id="rId1"/>
            </p:custDataLst>
          </p:nvPr>
        </p:nvPicPr>
        <p:blipFill>
          <a:blip r:embed="rId11">
            <a:extLst>
              <a:ext uri="{28A0092B-C50C-407E-A947-70E740481C1C}">
                <a14:useLocalDpi xmlns:a14="http://schemas.microsoft.com/office/drawing/2010/main" val="0"/>
              </a:ext>
            </a:extLst>
          </a:blip>
          <a:stretch>
            <a:fillRect/>
          </a:stretch>
        </p:blipFill>
        <p:spPr>
          <a:xfrm>
            <a:off x="2664238" y="582548"/>
            <a:ext cx="7842113" cy="5769192"/>
          </a:xfrm>
          <a:prstGeom prst="rect">
            <a:avLst/>
          </a:prstGeom>
        </p:spPr>
      </p:pic>
    </p:spTree>
    <p:extLst>
      <p:ext uri="{BB962C8B-B14F-4D97-AF65-F5344CB8AC3E}">
        <p14:creationId xmlns:p14="http://schemas.microsoft.com/office/powerpoint/2010/main" val="40952669"/>
      </p:ext>
    </p:extLst>
  </p:cSld>
  <p:clrMapOvr>
    <a:masterClrMapping/>
  </p:clrMapOvr>
  <mc:AlternateContent xmlns:mc="http://schemas.openxmlformats.org/markup-compatibility/2006" xmlns:p14="http://schemas.microsoft.com/office/powerpoint/2010/main">
    <mc:Choice Requires="p14">
      <p:transition spd="slow" p14:dur="2000" advTm="130014"/>
    </mc:Choice>
    <mc:Fallback xmlns="">
      <p:transition spd="slow" advTm="130014"/>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2438400" y="1905000"/>
            <a:ext cx="8001000" cy="1371600"/>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altLang="en-US" sz="2400" dirty="0">
                <a:solidFill>
                  <a:srgbClr val="000000"/>
                </a:solidFill>
                <a:latin typeface="Arial" panose="020B0604020202020204" pitchFamily="34" charset="0"/>
                <a:cs typeface="Arial" panose="020B0604020202020204" pitchFamily="34" charset="0"/>
              </a:rPr>
              <a:t>In order to determine effect size – we need guidelines…</a:t>
            </a:r>
          </a:p>
          <a:p>
            <a:endParaRPr lang="en-US" altLang="en-US" sz="2400" dirty="0">
              <a:solidFill>
                <a:srgbClr val="000000"/>
              </a:solidFill>
              <a:latin typeface="Arial" panose="020B0604020202020204" pitchFamily="34" charset="0"/>
              <a:cs typeface="Arial" panose="020B0604020202020204" pitchFamily="34" charset="0"/>
            </a:endParaRPr>
          </a:p>
          <a:p>
            <a:r>
              <a:rPr lang="en-US" altLang="en-US" sz="2400" dirty="0">
                <a:solidFill>
                  <a:srgbClr val="000000"/>
                </a:solidFill>
                <a:latin typeface="Arial" panose="020B0604020202020204" pitchFamily="34" charset="0"/>
                <a:cs typeface="Arial" panose="020B0604020202020204" pitchFamily="34" charset="0"/>
              </a:rPr>
              <a:t>Cohen (1988) – recommends the following values of r</a:t>
            </a:r>
          </a:p>
          <a:p>
            <a:endParaRPr lang="en-US" altLang="en-US" sz="2400" dirty="0">
              <a:solidFill>
                <a:srgbClr val="000000"/>
              </a:solidFill>
              <a:latin typeface="Arial" panose="020B0604020202020204" pitchFamily="34" charset="0"/>
              <a:cs typeface="Arial" panose="020B0604020202020204" pitchFamily="34" charset="0"/>
            </a:endParaRPr>
          </a:p>
          <a:p>
            <a:pPr lvl="1"/>
            <a:r>
              <a:rPr lang="en-US" altLang="en-US" sz="2600" dirty="0">
                <a:solidFill>
                  <a:srgbClr val="000000"/>
                </a:solidFill>
                <a:latin typeface="Arial" panose="020B0604020202020204" pitchFamily="34" charset="0"/>
                <a:cs typeface="Arial" panose="020B0604020202020204" pitchFamily="34" charset="0"/>
              </a:rPr>
              <a:t>Small/weak 			.10 to .29   (-.29 to -.10)</a:t>
            </a:r>
          </a:p>
          <a:p>
            <a:pPr lvl="1"/>
            <a:r>
              <a:rPr lang="en-US" altLang="en-US" sz="2600" dirty="0">
                <a:solidFill>
                  <a:srgbClr val="000000"/>
                </a:solidFill>
                <a:latin typeface="Arial" panose="020B0604020202020204" pitchFamily="34" charset="0"/>
                <a:cs typeface="Arial" panose="020B0604020202020204" pitchFamily="34" charset="0"/>
              </a:rPr>
              <a:t>Medium/moderate	.30 to .49   (-.49 to -.30)</a:t>
            </a:r>
          </a:p>
          <a:p>
            <a:pPr lvl="1"/>
            <a:r>
              <a:rPr lang="en-US" altLang="en-US" sz="2600" dirty="0">
                <a:solidFill>
                  <a:srgbClr val="000000"/>
                </a:solidFill>
                <a:latin typeface="Arial" panose="020B0604020202020204" pitchFamily="34" charset="0"/>
                <a:cs typeface="Arial" panose="020B0604020202020204" pitchFamily="34" charset="0"/>
              </a:rPr>
              <a:t>Large/strong			.50 to 1.00 (- 1.00 to -.50)</a:t>
            </a:r>
          </a:p>
          <a:p>
            <a:pPr lvl="1"/>
            <a:endParaRPr lang="en-US" altLang="en-US" sz="2600" dirty="0">
              <a:solidFill>
                <a:srgbClr val="000000"/>
              </a:solidFill>
              <a:cs typeface="Times New Roman" panose="02020603050405020304" pitchFamily="18" charset="0"/>
            </a:endParaRPr>
          </a:p>
          <a:p>
            <a:endParaRPr lang="en-US" altLang="en-US" sz="2800" dirty="0"/>
          </a:p>
        </p:txBody>
      </p:sp>
      <p:sp>
        <p:nvSpPr>
          <p:cNvPr id="6" name="Rectangle 5"/>
          <p:cNvSpPr/>
          <p:nvPr/>
        </p:nvSpPr>
        <p:spPr>
          <a:xfrm>
            <a:off x="2885197" y="304801"/>
            <a:ext cx="6878806" cy="646331"/>
          </a:xfrm>
          <a:prstGeom prst="rect">
            <a:avLst/>
          </a:prstGeom>
        </p:spPr>
        <p:txBody>
          <a:bodyPr wrap="none">
            <a:spAutoFit/>
          </a:bodyPr>
          <a:lstStyle/>
          <a:p>
            <a:r>
              <a:rPr lang="en-US" altLang="en-US" sz="3600" dirty="0">
                <a:solidFill>
                  <a:srgbClr val="000000"/>
                </a:solidFill>
                <a:latin typeface="Arial" panose="020B0604020202020204" pitchFamily="34" charset="0"/>
                <a:cs typeface="Arial" panose="020B0604020202020204" pitchFamily="34" charset="0"/>
              </a:rPr>
              <a:t>So – what do the number mean?</a:t>
            </a:r>
          </a:p>
        </p:txBody>
      </p:sp>
    </p:spTree>
    <p:custDataLst>
      <p:tags r:id="rId1"/>
    </p:custDataLst>
    <p:extLst>
      <p:ext uri="{BB962C8B-B14F-4D97-AF65-F5344CB8AC3E}">
        <p14:creationId xmlns:p14="http://schemas.microsoft.com/office/powerpoint/2010/main" val="1656774793"/>
      </p:ext>
    </p:extLst>
  </p:cSld>
  <p:clrMapOvr>
    <a:masterClrMapping/>
  </p:clrMapOvr>
  <mc:AlternateContent xmlns:mc="http://schemas.openxmlformats.org/markup-compatibility/2006" xmlns:p14="http://schemas.microsoft.com/office/powerpoint/2010/main">
    <mc:Choice Requires="p14">
      <p:transition spd="slow" p14:dur="2000" advTm="127095"/>
    </mc:Choice>
    <mc:Fallback xmlns="">
      <p:transition spd="slow" advTm="127095"/>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1630394" y="290144"/>
            <a:ext cx="8419415" cy="762000"/>
          </a:xfrm>
        </p:spPr>
        <p:txBody>
          <a:bodyPr>
            <a:normAutofit/>
          </a:bodyPr>
          <a:lstStyle/>
          <a:p>
            <a:r>
              <a:rPr lang="en-US" altLang="en-US" sz="3200" dirty="0">
                <a:solidFill>
                  <a:schemeClr val="bg1"/>
                </a:solidFill>
                <a:latin typeface="Arial" panose="020B0604020202020204" pitchFamily="34" charset="0"/>
                <a:cs typeface="Arial" panose="020B0604020202020204" pitchFamily="34" charset="0"/>
              </a:rPr>
              <a:t>Correlation Represents a Linear Relationship</a:t>
            </a:r>
            <a:endParaRPr lang="en-US" altLang="en-US" sz="2800" dirty="0">
              <a:solidFill>
                <a:schemeClr val="bg1"/>
              </a:solidFill>
              <a:latin typeface="Arial" panose="020B0604020202020204" pitchFamily="34" charset="0"/>
              <a:cs typeface="Arial" panose="020B0604020202020204" pitchFamily="34" charset="0"/>
            </a:endParaRPr>
          </a:p>
        </p:txBody>
      </p:sp>
      <p:sp>
        <p:nvSpPr>
          <p:cNvPr id="100355" name="Rectangle 3"/>
          <p:cNvSpPr>
            <a:spLocks noGrp="1" noChangeArrowheads="1"/>
          </p:cNvSpPr>
          <p:nvPr>
            <p:ph idx="1"/>
          </p:nvPr>
        </p:nvSpPr>
        <p:spPr>
          <a:xfrm>
            <a:off x="1753227" y="1040642"/>
            <a:ext cx="5257800" cy="5792337"/>
          </a:xfrm>
          <a:solidFill>
            <a:schemeClr val="bg2">
              <a:lumMod val="90000"/>
            </a:schemeClr>
          </a:solidFill>
        </p:spPr>
        <p:txBody>
          <a:bodyPr>
            <a:normAutofit fontScale="92500" lnSpcReduction="20000"/>
          </a:bodyPr>
          <a:lstStyle/>
          <a:p>
            <a:pPr>
              <a:lnSpc>
                <a:spcPct val="90000"/>
              </a:lnSpc>
            </a:pPr>
            <a:r>
              <a:rPr lang="en-US" altLang="en-US" sz="2400" dirty="0">
                <a:solidFill>
                  <a:srgbClr val="000000"/>
                </a:solidFill>
                <a:latin typeface="Arial" panose="020B0604020202020204" pitchFamily="34" charset="0"/>
                <a:cs typeface="Arial" panose="020B0604020202020204" pitchFamily="34" charset="0"/>
              </a:rPr>
              <a:t>Correlation involves a linear relationship. </a:t>
            </a:r>
          </a:p>
          <a:p>
            <a:pPr>
              <a:lnSpc>
                <a:spcPct val="90000"/>
              </a:lnSpc>
              <a:buFont typeface="Wingdings" panose="05000000000000000000" pitchFamily="2" charset="2"/>
              <a:buNone/>
            </a:pPr>
            <a:endParaRPr lang="en-US" altLang="en-US" sz="1200" dirty="0">
              <a:solidFill>
                <a:srgbClr val="000000"/>
              </a:solidFill>
              <a:latin typeface="Arial" panose="020B0604020202020204" pitchFamily="34" charset="0"/>
              <a:cs typeface="Arial" panose="020B0604020202020204" pitchFamily="34" charset="0"/>
            </a:endParaRPr>
          </a:p>
          <a:p>
            <a:pPr>
              <a:lnSpc>
                <a:spcPct val="90000"/>
              </a:lnSpc>
            </a:pPr>
            <a:r>
              <a:rPr lang="en-US" altLang="en-US" sz="2400" dirty="0">
                <a:solidFill>
                  <a:srgbClr val="000000"/>
                </a:solidFill>
                <a:latin typeface="Arial" panose="020B0604020202020204" pitchFamily="34" charset="0"/>
                <a:cs typeface="Arial" panose="020B0604020202020204" pitchFamily="34" charset="0"/>
              </a:rPr>
              <a:t>"Linear" refers to the fact that, when we graph our two variables, and there is a correlation, we get a line of points. </a:t>
            </a:r>
          </a:p>
          <a:p>
            <a:pPr>
              <a:lnSpc>
                <a:spcPct val="90000"/>
              </a:lnSpc>
            </a:pPr>
            <a:endParaRPr lang="en-US" altLang="en-US" sz="1200" dirty="0">
              <a:solidFill>
                <a:srgbClr val="000000"/>
              </a:solidFill>
              <a:latin typeface="Arial" panose="020B0604020202020204" pitchFamily="34" charset="0"/>
              <a:cs typeface="Arial" panose="020B0604020202020204" pitchFamily="34" charset="0"/>
            </a:endParaRPr>
          </a:p>
          <a:p>
            <a:pPr>
              <a:lnSpc>
                <a:spcPct val="90000"/>
              </a:lnSpc>
            </a:pPr>
            <a:r>
              <a:rPr lang="en-US" altLang="en-US" sz="2400" dirty="0">
                <a:solidFill>
                  <a:srgbClr val="000000"/>
                </a:solidFill>
                <a:latin typeface="Arial" panose="020B0604020202020204" pitchFamily="34" charset="0"/>
                <a:cs typeface="Arial" panose="020B0604020202020204" pitchFamily="34" charset="0"/>
              </a:rPr>
              <a:t>Correlation tells you how much two variables are </a:t>
            </a:r>
            <a:r>
              <a:rPr lang="en-US" altLang="en-US" sz="2400" i="1" dirty="0">
                <a:solidFill>
                  <a:srgbClr val="000000"/>
                </a:solidFill>
                <a:latin typeface="Arial" panose="020B0604020202020204" pitchFamily="34" charset="0"/>
                <a:cs typeface="Arial" panose="020B0604020202020204" pitchFamily="34" charset="0"/>
              </a:rPr>
              <a:t>linearly related</a:t>
            </a:r>
            <a:r>
              <a:rPr lang="en-US" altLang="en-US" sz="2400" dirty="0">
                <a:solidFill>
                  <a:srgbClr val="000000"/>
                </a:solidFill>
                <a:latin typeface="Arial" panose="020B0604020202020204" pitchFamily="34" charset="0"/>
                <a:cs typeface="Arial" panose="020B0604020202020204" pitchFamily="34" charset="0"/>
              </a:rPr>
              <a:t>, not necessarily how much they are related in general. </a:t>
            </a:r>
          </a:p>
          <a:p>
            <a:pPr>
              <a:lnSpc>
                <a:spcPct val="90000"/>
              </a:lnSpc>
            </a:pPr>
            <a:endParaRPr lang="en-US" altLang="en-US" sz="1200" dirty="0">
              <a:solidFill>
                <a:srgbClr val="000000"/>
              </a:solidFill>
              <a:latin typeface="Arial" panose="020B0604020202020204" pitchFamily="34" charset="0"/>
              <a:cs typeface="Arial" panose="020B0604020202020204" pitchFamily="34" charset="0"/>
            </a:endParaRPr>
          </a:p>
          <a:p>
            <a:pPr>
              <a:lnSpc>
                <a:spcPct val="90000"/>
              </a:lnSpc>
            </a:pPr>
            <a:r>
              <a:rPr lang="en-US" altLang="en-US" sz="2400" dirty="0">
                <a:solidFill>
                  <a:srgbClr val="000000"/>
                </a:solidFill>
                <a:latin typeface="Arial" panose="020B0604020202020204" pitchFamily="34" charset="0"/>
                <a:cs typeface="Arial" panose="020B0604020202020204" pitchFamily="34" charset="0"/>
              </a:rPr>
              <a:t>There are some cases that two variables may have a strong, or even perfect, relationship, yet the relationship is not at all linear. In these cases, the correlation coefficient might be zero. </a:t>
            </a:r>
            <a:r>
              <a:rPr lang="en-GB" altLang="en-US" sz="2400" dirty="0">
                <a:solidFill>
                  <a:srgbClr val="000000"/>
                </a:solidFill>
                <a:latin typeface="Arial" panose="020B0604020202020204" pitchFamily="34" charset="0"/>
                <a:cs typeface="Arial" panose="020B0604020202020204" pitchFamily="34" charset="0"/>
              </a:rPr>
              <a:t>This is known as a curvilinear relationship.  </a:t>
            </a:r>
          </a:p>
          <a:p>
            <a:pPr marL="0" indent="0">
              <a:buNone/>
            </a:pPr>
            <a:endParaRPr lang="en-GB" altLang="en-US" sz="2400" dirty="0">
              <a:solidFill>
                <a:srgbClr val="000000"/>
              </a:solidFill>
              <a:latin typeface="Arial" panose="020B0604020202020204" pitchFamily="34" charset="0"/>
              <a:cs typeface="Arial" panose="020B0604020202020204" pitchFamily="34" charset="0"/>
            </a:endParaRPr>
          </a:p>
          <a:p>
            <a:pPr>
              <a:lnSpc>
                <a:spcPct val="90000"/>
              </a:lnSpc>
            </a:pPr>
            <a:endParaRPr lang="en-US" altLang="en-US" sz="2400" dirty="0"/>
          </a:p>
        </p:txBody>
      </p:sp>
      <p:sp>
        <p:nvSpPr>
          <p:cNvPr id="2" name="Rectangle 1"/>
          <p:cNvSpPr/>
          <p:nvPr/>
        </p:nvSpPr>
        <p:spPr>
          <a:xfrm>
            <a:off x="7315200" y="914400"/>
            <a:ext cx="3123572" cy="2862322"/>
          </a:xfrm>
          <a:prstGeom prst="rect">
            <a:avLst/>
          </a:prstGeom>
          <a:solidFill>
            <a:schemeClr val="accent2">
              <a:lumMod val="40000"/>
              <a:lumOff val="60000"/>
            </a:schemeClr>
          </a:solidFill>
        </p:spPr>
        <p:txBody>
          <a:bodyPr wrap="square">
            <a:spAutoFit/>
          </a:bodyPr>
          <a:lstStyle/>
          <a:p>
            <a:r>
              <a:rPr lang="en-GB" dirty="0">
                <a:solidFill>
                  <a:srgbClr val="545454"/>
                </a:solidFill>
                <a:latin typeface="arial" panose="020B0604020202020204" pitchFamily="34" charset="0"/>
              </a:rPr>
              <a:t>A </a:t>
            </a:r>
            <a:r>
              <a:rPr lang="en-GB" b="1" dirty="0">
                <a:solidFill>
                  <a:srgbClr val="6A6A6A"/>
                </a:solidFill>
                <a:latin typeface="arial" panose="020B0604020202020204" pitchFamily="34" charset="0"/>
              </a:rPr>
              <a:t>Curvilinear Relationship</a:t>
            </a:r>
            <a:r>
              <a:rPr lang="en-GB" dirty="0">
                <a:solidFill>
                  <a:srgbClr val="545454"/>
                </a:solidFill>
                <a:latin typeface="arial" panose="020B0604020202020204" pitchFamily="34" charset="0"/>
              </a:rPr>
              <a:t> is a type of </a:t>
            </a:r>
            <a:r>
              <a:rPr lang="en-GB" b="1" dirty="0">
                <a:solidFill>
                  <a:srgbClr val="6A6A6A"/>
                </a:solidFill>
                <a:latin typeface="arial" panose="020B0604020202020204" pitchFamily="34" charset="0"/>
              </a:rPr>
              <a:t>relationship</a:t>
            </a:r>
            <a:r>
              <a:rPr lang="en-GB" dirty="0">
                <a:solidFill>
                  <a:srgbClr val="545454"/>
                </a:solidFill>
                <a:latin typeface="arial" panose="020B0604020202020204" pitchFamily="34" charset="0"/>
              </a:rPr>
              <a:t> between two variables where as one variable increases, so does the other variable, but only up to a certain point, after which, as one variable continues to increase, the other decreases.</a:t>
            </a:r>
            <a:endParaRPr lang="en-GB" dirty="0"/>
          </a:p>
        </p:txBody>
      </p:sp>
      <p:pic>
        <p:nvPicPr>
          <p:cNvPr id="4" name="Picture 3"/>
          <p:cNvPicPr>
            <a:picLocks noChangeAspect="1"/>
          </p:cNvPicPr>
          <p:nvPr/>
        </p:nvPicPr>
        <p:blipFill>
          <a:blip r:embed="rId2"/>
          <a:stretch>
            <a:fillRect/>
          </a:stretch>
        </p:blipFill>
        <p:spPr>
          <a:xfrm>
            <a:off x="7277042" y="3776723"/>
            <a:ext cx="3161731" cy="2928877"/>
          </a:xfrm>
          <a:prstGeom prst="rect">
            <a:avLst/>
          </a:prstGeom>
        </p:spPr>
      </p:pic>
    </p:spTree>
    <p:extLst>
      <p:ext uri="{BB962C8B-B14F-4D97-AF65-F5344CB8AC3E}">
        <p14:creationId xmlns:p14="http://schemas.microsoft.com/office/powerpoint/2010/main" val="3885731926"/>
      </p:ext>
    </p:extLst>
  </p:cSld>
  <p:clrMapOvr>
    <a:masterClrMapping/>
  </p:clrMapOvr>
  <mc:AlternateContent xmlns:mc="http://schemas.openxmlformats.org/markup-compatibility/2006" xmlns:p14="http://schemas.microsoft.com/office/powerpoint/2010/main">
    <mc:Choice Requires="p14">
      <p:transition spd="slow" p14:dur="2000" advClick="0" advTm="118855"/>
    </mc:Choice>
    <mc:Fallback xmlns="">
      <p:transition spd="slow" advClick="0" advTm="118855"/>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1472" y="621102"/>
            <a:ext cx="10022456" cy="990600"/>
          </a:xfrm>
        </p:spPr>
        <p:txBody>
          <a:bodyPr>
            <a:normAutofit/>
          </a:bodyPr>
          <a:lstStyle/>
          <a:p>
            <a:r>
              <a:rPr lang="en-GB" altLang="en-US" sz="3600" b="1" dirty="0">
                <a:solidFill>
                  <a:schemeClr val="bg1"/>
                </a:solidFill>
              </a:rPr>
              <a:t>Spearman’s Rank Coefficient of Correlation</a:t>
            </a:r>
            <a:r>
              <a:rPr lang="en-GB" altLang="en-US" sz="3600" dirty="0">
                <a:solidFill>
                  <a:schemeClr val="bg1"/>
                </a:solidFill>
              </a:rPr>
              <a:t> </a:t>
            </a:r>
            <a:endParaRPr lang="en-US" sz="3600" dirty="0">
              <a:solidFill>
                <a:schemeClr val="bg1"/>
              </a:solidFill>
            </a:endParaRPr>
          </a:p>
        </p:txBody>
      </p:sp>
      <p:sp>
        <p:nvSpPr>
          <p:cNvPr id="3" name="Content Placeholder 2"/>
          <p:cNvSpPr>
            <a:spLocks noGrp="1"/>
          </p:cNvSpPr>
          <p:nvPr>
            <p:ph idx="1"/>
          </p:nvPr>
        </p:nvSpPr>
        <p:spPr>
          <a:xfrm>
            <a:off x="1023667" y="2362200"/>
            <a:ext cx="10748513" cy="4495800"/>
          </a:xfrm>
          <a:solidFill>
            <a:schemeClr val="tx2">
              <a:lumMod val="60000"/>
              <a:lumOff val="40000"/>
            </a:schemeClr>
          </a:solidFill>
          <a:ln>
            <a:solidFill>
              <a:schemeClr val="bg1"/>
            </a:solidFill>
          </a:ln>
        </p:spPr>
        <p:txBody>
          <a:bodyPr>
            <a:normAutofit/>
          </a:bodyPr>
          <a:lstStyle/>
          <a:p>
            <a:r>
              <a:rPr lang="en-GB" altLang="en-US" sz="3600" dirty="0">
                <a:solidFill>
                  <a:schemeClr val="bg1"/>
                </a:solidFill>
              </a:rPr>
              <a:t>When variables are not capable of quantitative measurement but can be arranged in serial order and when you do not expect a linear relationship the </a:t>
            </a:r>
            <a:r>
              <a:rPr lang="en-GB" altLang="en-US" sz="3600" dirty="0" err="1">
                <a:solidFill>
                  <a:schemeClr val="bg1"/>
                </a:solidFill>
              </a:rPr>
              <a:t>pearson’s</a:t>
            </a:r>
            <a:r>
              <a:rPr lang="en-GB" altLang="en-US" sz="3600" dirty="0">
                <a:solidFill>
                  <a:schemeClr val="bg1"/>
                </a:solidFill>
              </a:rPr>
              <a:t> correlation coefficient can not be used. </a:t>
            </a:r>
          </a:p>
          <a:p>
            <a:endParaRPr lang="en-GB" altLang="en-US" sz="3600" dirty="0">
              <a:solidFill>
                <a:schemeClr val="bg1"/>
              </a:solidFill>
            </a:endParaRPr>
          </a:p>
          <a:p>
            <a:r>
              <a:rPr lang="en-GB" altLang="en-US" sz="3600" dirty="0">
                <a:solidFill>
                  <a:schemeClr val="bg1"/>
                </a:solidFill>
              </a:rPr>
              <a:t>You need the Spearman Rank correlation. </a:t>
            </a:r>
          </a:p>
          <a:p>
            <a:endParaRPr lang="en-US" sz="3600" dirty="0">
              <a:solidFill>
                <a:schemeClr val="bg1"/>
              </a:solidFill>
            </a:endParaRPr>
          </a:p>
        </p:txBody>
      </p:sp>
    </p:spTree>
    <p:extLst>
      <p:ext uri="{BB962C8B-B14F-4D97-AF65-F5344CB8AC3E}">
        <p14:creationId xmlns:p14="http://schemas.microsoft.com/office/powerpoint/2010/main" val="3804605168"/>
      </p:ext>
    </p:extLst>
  </p:cSld>
  <p:clrMapOvr>
    <a:masterClrMapping/>
  </p:clrMapOvr>
  <mc:AlternateContent xmlns:mc="http://schemas.openxmlformats.org/markup-compatibility/2006" xmlns:p14="http://schemas.microsoft.com/office/powerpoint/2010/main">
    <mc:Choice Requires="p14">
      <p:transition spd="slow" p14:dur="2000" advTm="47763"/>
    </mc:Choice>
    <mc:Fallback xmlns="">
      <p:transition spd="slow" advTm="4776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9F1A-85A6-4118-8B2E-7D778226204D}"/>
              </a:ext>
            </a:extLst>
          </p:cNvPr>
          <p:cNvSpPr>
            <a:spLocks noGrp="1"/>
          </p:cNvSpPr>
          <p:nvPr>
            <p:ph type="title"/>
          </p:nvPr>
        </p:nvSpPr>
        <p:spPr>
          <a:xfrm>
            <a:off x="1154954" y="973668"/>
            <a:ext cx="9162238" cy="706964"/>
          </a:xfrm>
        </p:spPr>
        <p:txBody>
          <a:bodyPr/>
          <a:lstStyle/>
          <a:p>
            <a:r>
              <a:rPr lang="en-GB" dirty="0"/>
              <a:t>Session 6 (Online) – Multiple Regression. </a:t>
            </a:r>
          </a:p>
        </p:txBody>
      </p:sp>
      <p:sp>
        <p:nvSpPr>
          <p:cNvPr id="3" name="Content Placeholder 2">
            <a:extLst>
              <a:ext uri="{FF2B5EF4-FFF2-40B4-BE49-F238E27FC236}">
                <a16:creationId xmlns:a16="http://schemas.microsoft.com/office/drawing/2014/main" id="{6FD60D67-8AF2-470B-B9C9-2FA1E72D8D57}"/>
              </a:ext>
            </a:extLst>
          </p:cNvPr>
          <p:cNvSpPr>
            <a:spLocks noGrp="1"/>
          </p:cNvSpPr>
          <p:nvPr>
            <p:ph idx="1"/>
          </p:nvPr>
        </p:nvSpPr>
        <p:spPr>
          <a:xfrm>
            <a:off x="895709" y="2394969"/>
            <a:ext cx="10515600" cy="4799462"/>
          </a:xfrm>
        </p:spPr>
        <p:txBody>
          <a:bodyPr>
            <a:normAutofit/>
          </a:bodyPr>
          <a:lstStyle/>
          <a:p>
            <a:r>
              <a:rPr lang="en-GB" dirty="0"/>
              <a:t>Multiple regression is an extension of simple linear regression. It is used when we want to </a:t>
            </a:r>
            <a:r>
              <a:rPr lang="en-GB" b="1" dirty="0"/>
              <a:t>predict</a:t>
            </a:r>
            <a:r>
              <a:rPr lang="en-GB" dirty="0"/>
              <a:t> the value of a variable based on the value of </a:t>
            </a:r>
            <a:r>
              <a:rPr lang="en-GB" b="1" dirty="0"/>
              <a:t>two or more other variables. </a:t>
            </a:r>
          </a:p>
          <a:p>
            <a:endParaRPr lang="en-GB" dirty="0"/>
          </a:p>
          <a:p>
            <a:r>
              <a:rPr lang="en-GB" dirty="0"/>
              <a:t>Simple linear regression is when we want to predict the value of a variable based on the value of one other variable. </a:t>
            </a:r>
          </a:p>
          <a:p>
            <a:endParaRPr lang="en-GB" dirty="0"/>
          </a:p>
          <a:p>
            <a:r>
              <a:rPr lang="en-GB" dirty="0"/>
              <a:t>The variable we want to </a:t>
            </a:r>
            <a:r>
              <a:rPr lang="en-GB" b="1" dirty="0"/>
              <a:t>predict</a:t>
            </a:r>
            <a:r>
              <a:rPr lang="en-GB" dirty="0"/>
              <a:t> is called the </a:t>
            </a:r>
            <a:r>
              <a:rPr lang="en-GB" b="1" dirty="0"/>
              <a:t>criterion variable </a:t>
            </a:r>
            <a:r>
              <a:rPr lang="en-GB" dirty="0"/>
              <a:t>(or sometimes, the outcome, target or dependent variable). The variables we are </a:t>
            </a:r>
            <a:r>
              <a:rPr lang="en-GB" b="1" dirty="0"/>
              <a:t>using</a:t>
            </a:r>
            <a:r>
              <a:rPr lang="en-GB" dirty="0"/>
              <a:t> to predict the value of the criterion variable are called the </a:t>
            </a:r>
            <a:r>
              <a:rPr lang="en-GB" b="1" dirty="0"/>
              <a:t>predictor variables </a:t>
            </a:r>
            <a:r>
              <a:rPr lang="en-GB" dirty="0"/>
              <a:t>(or sometimes, the independent, explanatory or regressor variables).</a:t>
            </a:r>
          </a:p>
          <a:p>
            <a:endParaRPr lang="en-GB" dirty="0"/>
          </a:p>
        </p:txBody>
      </p:sp>
    </p:spTree>
    <p:extLst>
      <p:ext uri="{BB962C8B-B14F-4D97-AF65-F5344CB8AC3E}">
        <p14:creationId xmlns:p14="http://schemas.microsoft.com/office/powerpoint/2010/main" val="9396655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What is the difference between a Multiple Regression and Correlation. </a:t>
            </a:r>
            <a:br>
              <a:rPr lang="en-GB" dirty="0"/>
            </a:br>
            <a:br>
              <a:rPr lang="en-GB" dirty="0"/>
            </a:br>
            <a:endParaRPr lang="en-GB" dirty="0"/>
          </a:p>
        </p:txBody>
      </p:sp>
      <p:sp>
        <p:nvSpPr>
          <p:cNvPr id="3" name="Content Placeholder 2"/>
          <p:cNvSpPr>
            <a:spLocks noGrp="1"/>
          </p:cNvSpPr>
          <p:nvPr>
            <p:ph idx="1"/>
          </p:nvPr>
        </p:nvSpPr>
        <p:spPr>
          <a:xfrm>
            <a:off x="795636" y="2439330"/>
            <a:ext cx="11183579" cy="4195481"/>
          </a:xfrm>
        </p:spPr>
        <p:txBody>
          <a:bodyPr/>
          <a:lstStyle/>
          <a:p>
            <a:r>
              <a:rPr lang="en-GB" dirty="0"/>
              <a:t>Correlations can explain the relationship between two or more variables (as we have already done) but it does not tell us if one variable can PREDICT the response of another. </a:t>
            </a:r>
          </a:p>
          <a:p>
            <a:endParaRPr lang="en-GB" dirty="0"/>
          </a:p>
          <a:p>
            <a:r>
              <a:rPr lang="en-GB" dirty="0"/>
              <a:t>Field (2009) Example – Stress levels and the amount of time prior to a presentation. </a:t>
            </a:r>
          </a:p>
          <a:p>
            <a:pPr lvl="1"/>
            <a:r>
              <a:rPr lang="en-GB" dirty="0"/>
              <a:t>Correlation analysis – tells us about the relationship (e.g. the smaller the time to present, the higher the stress levels). </a:t>
            </a:r>
          </a:p>
          <a:p>
            <a:pPr lvl="1"/>
            <a:r>
              <a:rPr lang="en-GB" dirty="0"/>
              <a:t>Regression analysis – “if there is 10 minutes before the talk, how anxious will they be”. </a:t>
            </a:r>
          </a:p>
        </p:txBody>
      </p:sp>
    </p:spTree>
    <p:extLst>
      <p:ext uri="{BB962C8B-B14F-4D97-AF65-F5344CB8AC3E}">
        <p14:creationId xmlns:p14="http://schemas.microsoft.com/office/powerpoint/2010/main" val="3251890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is the difference between a Multiple Regression and </a:t>
            </a:r>
            <a:r>
              <a:rPr lang="en-GB" dirty="0" err="1"/>
              <a:t>Anova</a:t>
            </a:r>
            <a:r>
              <a:rPr lang="en-GB" dirty="0"/>
              <a:t>. </a:t>
            </a:r>
          </a:p>
        </p:txBody>
      </p:sp>
      <p:sp>
        <p:nvSpPr>
          <p:cNvPr id="3" name="Content Placeholder 2"/>
          <p:cNvSpPr>
            <a:spLocks noGrp="1"/>
          </p:cNvSpPr>
          <p:nvPr>
            <p:ph idx="1"/>
          </p:nvPr>
        </p:nvSpPr>
        <p:spPr/>
        <p:txBody>
          <a:bodyPr>
            <a:normAutofit/>
          </a:bodyPr>
          <a:lstStyle/>
          <a:p>
            <a:r>
              <a:rPr lang="en-GB" dirty="0"/>
              <a:t>In basic terms -  A multiple regression is statistical model that you use to predict a </a:t>
            </a:r>
            <a:r>
              <a:rPr lang="en-GB" b="1" dirty="0"/>
              <a:t>continuous</a:t>
            </a:r>
            <a:r>
              <a:rPr lang="en-GB" dirty="0"/>
              <a:t> outcome on the basis of one or more </a:t>
            </a:r>
            <a:r>
              <a:rPr lang="en-GB" b="1" dirty="0"/>
              <a:t>continuous</a:t>
            </a:r>
            <a:r>
              <a:rPr lang="en-GB" dirty="0"/>
              <a:t> </a:t>
            </a:r>
            <a:r>
              <a:rPr lang="en-GB" b="1" dirty="0"/>
              <a:t>predictor variables</a:t>
            </a:r>
            <a:r>
              <a:rPr lang="en-GB" dirty="0"/>
              <a:t>. </a:t>
            </a:r>
          </a:p>
          <a:p>
            <a:endParaRPr lang="en-GB" dirty="0"/>
          </a:p>
          <a:p>
            <a:r>
              <a:rPr lang="en-GB" dirty="0"/>
              <a:t>An ANOVA is the statistical model that you use to predict a </a:t>
            </a:r>
            <a:r>
              <a:rPr lang="en-GB" b="1" dirty="0"/>
              <a:t>continuous</a:t>
            </a:r>
            <a:r>
              <a:rPr lang="en-GB" dirty="0"/>
              <a:t> outcome on the basis of one or more </a:t>
            </a:r>
            <a:r>
              <a:rPr lang="en-GB" b="1" dirty="0"/>
              <a:t>categorical predictor variables. </a:t>
            </a:r>
          </a:p>
          <a:p>
            <a:endParaRPr lang="en-GB" b="1" dirty="0"/>
          </a:p>
          <a:p>
            <a:r>
              <a:rPr lang="en-GB" b="1" dirty="0"/>
              <a:t>An </a:t>
            </a:r>
            <a:r>
              <a:rPr lang="en-GB" b="1" dirty="0" err="1"/>
              <a:t>Anova</a:t>
            </a:r>
            <a:r>
              <a:rPr lang="en-GB" b="1" dirty="0"/>
              <a:t> is essentially measures a difference – cause and effect, and a Multiple regression measures the predictive values of variables on an outcome. </a:t>
            </a:r>
          </a:p>
        </p:txBody>
      </p:sp>
    </p:spTree>
    <p:extLst>
      <p:ext uri="{BB962C8B-B14F-4D97-AF65-F5344CB8AC3E}">
        <p14:creationId xmlns:p14="http://schemas.microsoft.com/office/powerpoint/2010/main" val="23802906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Regression vs </a:t>
            </a:r>
            <a:r>
              <a:rPr lang="en-GB" dirty="0" err="1"/>
              <a:t>Anova</a:t>
            </a:r>
            <a:r>
              <a:rPr lang="en-GB" dirty="0"/>
              <a:t> </a:t>
            </a:r>
          </a:p>
        </p:txBody>
      </p:sp>
      <p:sp>
        <p:nvSpPr>
          <p:cNvPr id="5" name="Text Placeholder 4"/>
          <p:cNvSpPr>
            <a:spLocks noGrp="1"/>
          </p:cNvSpPr>
          <p:nvPr>
            <p:ph type="body" idx="1"/>
          </p:nvPr>
        </p:nvSpPr>
        <p:spPr/>
        <p:txBody>
          <a:bodyPr/>
          <a:lstStyle/>
          <a:p>
            <a:r>
              <a:rPr lang="en-GB" dirty="0"/>
              <a:t>Regression</a:t>
            </a:r>
          </a:p>
        </p:txBody>
      </p:sp>
      <p:sp>
        <p:nvSpPr>
          <p:cNvPr id="6" name="Content Placeholder 5"/>
          <p:cNvSpPr>
            <a:spLocks noGrp="1"/>
          </p:cNvSpPr>
          <p:nvPr>
            <p:ph sz="half" idx="2"/>
          </p:nvPr>
        </p:nvSpPr>
        <p:spPr/>
        <p:txBody>
          <a:bodyPr>
            <a:normAutofit fontScale="92500" lnSpcReduction="20000"/>
          </a:bodyPr>
          <a:lstStyle/>
          <a:p>
            <a:r>
              <a:rPr lang="en-GB" dirty="0"/>
              <a:t>Outcome – Breastfeeding Duration. </a:t>
            </a:r>
          </a:p>
          <a:p>
            <a:endParaRPr lang="en-GB" dirty="0"/>
          </a:p>
          <a:p>
            <a:r>
              <a:rPr lang="en-GB" dirty="0"/>
              <a:t>Predictor Variable - mother's age as a predictor variable as continuous data. </a:t>
            </a:r>
          </a:p>
          <a:p>
            <a:endParaRPr lang="en-GB" dirty="0"/>
          </a:p>
          <a:p>
            <a:r>
              <a:rPr lang="en-GB" dirty="0"/>
              <a:t>Simple Regression. </a:t>
            </a:r>
          </a:p>
          <a:p>
            <a:pPr lvl="1"/>
            <a:r>
              <a:rPr lang="en-GB" dirty="0"/>
              <a:t>More predictor variables added to the model = Multiple regression. </a:t>
            </a:r>
          </a:p>
        </p:txBody>
      </p:sp>
      <p:sp>
        <p:nvSpPr>
          <p:cNvPr id="7" name="Text Placeholder 6"/>
          <p:cNvSpPr>
            <a:spLocks noGrp="1"/>
          </p:cNvSpPr>
          <p:nvPr>
            <p:ph type="body" sz="quarter" idx="3"/>
          </p:nvPr>
        </p:nvSpPr>
        <p:spPr/>
        <p:txBody>
          <a:bodyPr/>
          <a:lstStyle/>
          <a:p>
            <a:r>
              <a:rPr lang="en-GB" dirty="0" err="1"/>
              <a:t>Anova</a:t>
            </a:r>
            <a:endParaRPr lang="en-GB" dirty="0"/>
          </a:p>
        </p:txBody>
      </p:sp>
      <p:sp>
        <p:nvSpPr>
          <p:cNvPr id="8" name="Content Placeholder 7"/>
          <p:cNvSpPr>
            <a:spLocks noGrp="1"/>
          </p:cNvSpPr>
          <p:nvPr>
            <p:ph sz="quarter" idx="4"/>
          </p:nvPr>
        </p:nvSpPr>
        <p:spPr/>
        <p:txBody>
          <a:bodyPr>
            <a:normAutofit fontScale="92500" lnSpcReduction="20000"/>
          </a:bodyPr>
          <a:lstStyle/>
          <a:p>
            <a:r>
              <a:rPr lang="en-GB" dirty="0"/>
              <a:t>Outcome (Dependent Variable) = Breastfeeding Duration. </a:t>
            </a:r>
          </a:p>
          <a:p>
            <a:endParaRPr lang="en-GB" dirty="0"/>
          </a:p>
          <a:p>
            <a:r>
              <a:rPr lang="en-GB" dirty="0"/>
              <a:t>Independent Variable = Mothers age but as categorical data. </a:t>
            </a:r>
          </a:p>
          <a:p>
            <a:pPr lvl="1"/>
            <a:r>
              <a:rPr lang="en-GB" dirty="0"/>
              <a:t>18-25, 30-34, 35+ </a:t>
            </a:r>
          </a:p>
          <a:p>
            <a:endParaRPr lang="en-GB" dirty="0"/>
          </a:p>
          <a:p>
            <a:r>
              <a:rPr lang="en-GB" dirty="0"/>
              <a:t>One Way </a:t>
            </a:r>
            <a:r>
              <a:rPr lang="en-GB" dirty="0" err="1"/>
              <a:t>Anova</a:t>
            </a:r>
            <a:r>
              <a:rPr lang="en-GB" dirty="0"/>
              <a:t>. </a:t>
            </a:r>
          </a:p>
          <a:p>
            <a:pPr lvl="1"/>
            <a:r>
              <a:rPr lang="en-GB" dirty="0"/>
              <a:t>Another IV into the mix = Factorial </a:t>
            </a:r>
            <a:r>
              <a:rPr lang="en-GB" dirty="0" err="1"/>
              <a:t>Anova</a:t>
            </a:r>
            <a:r>
              <a:rPr lang="en-GB" dirty="0"/>
              <a:t>. </a:t>
            </a:r>
          </a:p>
        </p:txBody>
      </p:sp>
    </p:spTree>
    <p:extLst>
      <p:ext uri="{BB962C8B-B14F-4D97-AF65-F5344CB8AC3E}">
        <p14:creationId xmlns:p14="http://schemas.microsoft.com/office/powerpoint/2010/main" val="8973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pPr algn="ctr"/>
            <a:r>
              <a:rPr lang="en-GB" dirty="0"/>
              <a:t>Multiple Regression</a:t>
            </a:r>
          </a:p>
        </p:txBody>
      </p:sp>
      <p:sp>
        <p:nvSpPr>
          <p:cNvPr id="10" name="Content Placeholder 9"/>
          <p:cNvSpPr>
            <a:spLocks noGrp="1"/>
          </p:cNvSpPr>
          <p:nvPr>
            <p:ph idx="1"/>
          </p:nvPr>
        </p:nvSpPr>
        <p:spPr/>
        <p:txBody>
          <a:bodyPr/>
          <a:lstStyle/>
          <a:p>
            <a:r>
              <a:rPr lang="en-GB" dirty="0"/>
              <a:t>Multiple regression also allows you to determine the overall fit (variance explained) of the model and the relative contribution of each of the predictors to the total variance explained. For example, you might want to know how much of the variation in exam performance can be explained by revision time, test anxiety, lecture attendance "as a whole", but also the "relative contribution" of each predictor variable in explaining the variance.</a:t>
            </a:r>
          </a:p>
        </p:txBody>
      </p:sp>
    </p:spTree>
    <p:extLst>
      <p:ext uri="{BB962C8B-B14F-4D97-AF65-F5344CB8AC3E}">
        <p14:creationId xmlns:p14="http://schemas.microsoft.com/office/powerpoint/2010/main" val="28019154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8229600" cy="914400"/>
          </a:xfrm>
        </p:spPr>
        <p:txBody>
          <a:bodyPr>
            <a:normAutofit/>
          </a:bodyPr>
          <a:lstStyle/>
          <a:p>
            <a:r>
              <a:rPr lang="en-US" dirty="0"/>
              <a:t>Multiple regression - variables</a:t>
            </a:r>
          </a:p>
        </p:txBody>
      </p:sp>
      <p:sp>
        <p:nvSpPr>
          <p:cNvPr id="3" name="Content Placeholder 2"/>
          <p:cNvSpPr>
            <a:spLocks noGrp="1"/>
          </p:cNvSpPr>
          <p:nvPr>
            <p:ph sz="quarter" idx="13"/>
          </p:nvPr>
        </p:nvSpPr>
        <p:spPr>
          <a:xfrm>
            <a:off x="2019300" y="2922917"/>
            <a:ext cx="8153400" cy="2969342"/>
          </a:xfrm>
        </p:spPr>
        <p:txBody>
          <a:bodyPr>
            <a:noAutofit/>
          </a:bodyPr>
          <a:lstStyle/>
          <a:p>
            <a:pPr marL="45720" indent="0">
              <a:buNone/>
            </a:pPr>
            <a:r>
              <a:rPr lang="en-US" dirty="0"/>
              <a:t>Having more than one predictor variable is useful when predicting human </a:t>
            </a:r>
            <a:r>
              <a:rPr lang="en-US" dirty="0" err="1"/>
              <a:t>behaviour</a:t>
            </a:r>
            <a:r>
              <a:rPr lang="en-US" dirty="0"/>
              <a:t>, as our actions, thoughts and emotions are all likely to be influenced by some combination of several factors. </a:t>
            </a:r>
          </a:p>
          <a:p>
            <a:pPr marL="45720" indent="0">
              <a:buNone/>
            </a:pPr>
            <a:endParaRPr lang="en-GB" sz="1100" dirty="0"/>
          </a:p>
          <a:p>
            <a:pPr marL="45720" indent="0">
              <a:buNone/>
            </a:pPr>
            <a:endParaRPr lang="en-US" sz="1100" dirty="0"/>
          </a:p>
          <a:p>
            <a:pPr marL="45720" indent="0">
              <a:buNone/>
            </a:pPr>
            <a:r>
              <a:rPr lang="en-US" dirty="0"/>
              <a:t>Using multiple regression we can test theories (or models) about precisely which set of variables is influencing our </a:t>
            </a:r>
            <a:r>
              <a:rPr lang="en-US" dirty="0" err="1"/>
              <a:t>behaviour</a:t>
            </a:r>
            <a:r>
              <a:rPr lang="en-US" dirty="0"/>
              <a:t>.</a:t>
            </a:r>
            <a:endParaRPr lang="en-GB" dirty="0"/>
          </a:p>
        </p:txBody>
      </p:sp>
    </p:spTree>
    <p:extLst>
      <p:ext uri="{BB962C8B-B14F-4D97-AF65-F5344CB8AC3E}">
        <p14:creationId xmlns:p14="http://schemas.microsoft.com/office/powerpoint/2010/main" val="22331827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914525" y="612475"/>
            <a:ext cx="8591550" cy="1066801"/>
          </a:xfrm>
        </p:spPr>
        <p:txBody>
          <a:bodyPr>
            <a:normAutofit/>
          </a:bodyPr>
          <a:lstStyle/>
          <a:p>
            <a:r>
              <a:rPr lang="en-US" sz="3200" dirty="0"/>
              <a:t>Multiple Regression  - rules</a:t>
            </a:r>
          </a:p>
        </p:txBody>
      </p:sp>
      <p:sp>
        <p:nvSpPr>
          <p:cNvPr id="2" name="Content Placeholder 1"/>
          <p:cNvSpPr>
            <a:spLocks noGrp="1"/>
          </p:cNvSpPr>
          <p:nvPr>
            <p:ph sz="quarter" idx="13"/>
          </p:nvPr>
        </p:nvSpPr>
        <p:spPr>
          <a:xfrm>
            <a:off x="1752600" y="2964357"/>
            <a:ext cx="8915400" cy="5257800"/>
          </a:xfrm>
        </p:spPr>
        <p:txBody>
          <a:bodyPr>
            <a:noAutofit/>
          </a:bodyPr>
          <a:lstStyle/>
          <a:p>
            <a:r>
              <a:rPr lang="en-US" dirty="0"/>
              <a:t>In multiple regression we do not directly manipulate the </a:t>
            </a:r>
            <a:r>
              <a:rPr lang="en-US" dirty="0" err="1"/>
              <a:t>Cvs</a:t>
            </a:r>
            <a:r>
              <a:rPr lang="en-US" dirty="0"/>
              <a:t>/</a:t>
            </a:r>
            <a:r>
              <a:rPr lang="en-US" dirty="0" err="1"/>
              <a:t>Pvs</a:t>
            </a:r>
            <a:r>
              <a:rPr lang="en-US" dirty="0"/>
              <a:t> but instead just measure the naturally occurring levels of the variables and see if this helps us predict the score on the criterion variable/ predictor variable.</a:t>
            </a:r>
          </a:p>
          <a:p>
            <a:endParaRPr lang="en-GB" sz="1000" dirty="0"/>
          </a:p>
          <a:p>
            <a:r>
              <a:rPr lang="en-US" dirty="0"/>
              <a:t>The criterion variable that you are seeking to predict should be measured on a continuous scale (such as interval or ratio scale).</a:t>
            </a:r>
          </a:p>
          <a:p>
            <a:endParaRPr lang="en-GB" sz="1000" dirty="0"/>
          </a:p>
          <a:p>
            <a:r>
              <a:rPr lang="en-US" dirty="0"/>
              <a:t>The predictor variables should be measured on a ratio, interval, or ordinal scale. </a:t>
            </a:r>
          </a:p>
          <a:p>
            <a:endParaRPr lang="en-US" sz="1000" dirty="0"/>
          </a:p>
        </p:txBody>
      </p:sp>
    </p:spTree>
    <p:extLst>
      <p:ext uri="{BB962C8B-B14F-4D97-AF65-F5344CB8AC3E}">
        <p14:creationId xmlns:p14="http://schemas.microsoft.com/office/powerpoint/2010/main" val="32068827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1"/>
            <a:ext cx="8591550" cy="1066801"/>
          </a:xfrm>
        </p:spPr>
        <p:txBody>
          <a:bodyPr/>
          <a:lstStyle/>
          <a:p>
            <a:r>
              <a:rPr lang="en-US" dirty="0"/>
              <a:t>TERMINOLOGY</a:t>
            </a:r>
          </a:p>
        </p:txBody>
      </p:sp>
      <p:sp>
        <p:nvSpPr>
          <p:cNvPr id="3" name="Content Placeholder 2"/>
          <p:cNvSpPr>
            <a:spLocks noGrp="1"/>
          </p:cNvSpPr>
          <p:nvPr>
            <p:ph sz="quarter" idx="13"/>
          </p:nvPr>
        </p:nvSpPr>
        <p:spPr>
          <a:xfrm>
            <a:off x="1905000" y="1371600"/>
            <a:ext cx="8595360" cy="5166360"/>
          </a:xfrm>
        </p:spPr>
        <p:txBody>
          <a:bodyPr>
            <a:normAutofit/>
          </a:bodyPr>
          <a:lstStyle/>
          <a:p>
            <a:pPr marL="0" indent="0">
              <a:buNone/>
            </a:pPr>
            <a:r>
              <a:rPr lang="en-US" sz="3200" dirty="0">
                <a:solidFill>
                  <a:schemeClr val="bg1"/>
                </a:solidFill>
              </a:rPr>
              <a:t>Beta (</a:t>
            </a:r>
            <a:r>
              <a:rPr lang="en-US" sz="3200" dirty="0" err="1">
                <a:solidFill>
                  <a:schemeClr val="bg1"/>
                </a:solidFill>
              </a:rPr>
              <a:t>standardised</a:t>
            </a:r>
            <a:r>
              <a:rPr lang="en-US" sz="3200" dirty="0">
                <a:solidFill>
                  <a:schemeClr val="bg1"/>
                </a:solidFill>
              </a:rPr>
              <a:t> regression coefficients)</a:t>
            </a:r>
          </a:p>
          <a:p>
            <a:pPr marL="0" indent="0">
              <a:buNone/>
            </a:pPr>
            <a:endParaRPr lang="en-US" sz="900" dirty="0"/>
          </a:p>
          <a:p>
            <a:pPr marL="342900" indent="-342900">
              <a:spcAft>
                <a:spcPts val="600"/>
              </a:spcAft>
            </a:pPr>
            <a:r>
              <a:rPr lang="en-US" sz="2400" dirty="0"/>
              <a:t>The beta value is a measure of how strongly each predictor variable influences the criterion variable. </a:t>
            </a:r>
          </a:p>
          <a:p>
            <a:pPr marL="342900" indent="-342900">
              <a:spcAft>
                <a:spcPts val="600"/>
              </a:spcAft>
            </a:pPr>
            <a:r>
              <a:rPr lang="en-US" sz="2400" dirty="0"/>
              <a:t>The beta is measured in units of standard deviation. </a:t>
            </a:r>
          </a:p>
          <a:p>
            <a:pPr marL="515938" lvl="1" indent="-342900">
              <a:spcAft>
                <a:spcPts val="600"/>
              </a:spcAft>
            </a:pPr>
            <a:r>
              <a:rPr lang="en-US" dirty="0"/>
              <a:t>E.g., a beta value of 2.5 indicates that a change of one standard deviation in the predictor variable will result in a change of 2.5 standard deviations in the criterion variable.</a:t>
            </a:r>
          </a:p>
          <a:p>
            <a:pPr marL="342900" indent="-342900">
              <a:spcAft>
                <a:spcPts val="600"/>
              </a:spcAft>
            </a:pPr>
            <a:r>
              <a:rPr lang="en-US" sz="2400" dirty="0"/>
              <a:t>Thus, the higher the beta value the greater the impact of the predictor variable on the criterion variable.</a:t>
            </a:r>
          </a:p>
          <a:p>
            <a:pPr marL="342900" indent="-342900">
              <a:spcAft>
                <a:spcPts val="600"/>
              </a:spcAft>
            </a:pPr>
            <a:endParaRPr lang="en-US" sz="2400" dirty="0"/>
          </a:p>
        </p:txBody>
      </p:sp>
    </p:spTree>
    <p:extLst>
      <p:ext uri="{BB962C8B-B14F-4D97-AF65-F5344CB8AC3E}">
        <p14:creationId xmlns:p14="http://schemas.microsoft.com/office/powerpoint/2010/main" val="23143450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36785" y="577970"/>
            <a:ext cx="8591550" cy="1066801"/>
          </a:xfrm>
        </p:spPr>
        <p:txBody>
          <a:bodyPr/>
          <a:lstStyle/>
          <a:p>
            <a:r>
              <a:rPr lang="en-US" dirty="0"/>
              <a:t>TERMINOLOGY</a:t>
            </a:r>
          </a:p>
        </p:txBody>
      </p:sp>
      <p:sp>
        <p:nvSpPr>
          <p:cNvPr id="3" name="Content Placeholder 2"/>
          <p:cNvSpPr>
            <a:spLocks noGrp="1"/>
          </p:cNvSpPr>
          <p:nvPr>
            <p:ph sz="quarter" idx="13"/>
          </p:nvPr>
        </p:nvSpPr>
        <p:spPr>
          <a:xfrm>
            <a:off x="408318" y="2254370"/>
            <a:ext cx="11162580" cy="5245608"/>
          </a:xfrm>
        </p:spPr>
        <p:txBody>
          <a:bodyPr>
            <a:normAutofit/>
          </a:bodyPr>
          <a:lstStyle/>
          <a:p>
            <a:pPr marL="0" indent="0">
              <a:buNone/>
            </a:pPr>
            <a:r>
              <a:rPr lang="en-US" dirty="0"/>
              <a:t>When you have only one predictor variable in your model, then beta is equivalent to the correlation coefficient between the predictor and the criterion variable. </a:t>
            </a:r>
          </a:p>
          <a:p>
            <a:pPr marL="0" indent="0">
              <a:buNone/>
            </a:pPr>
            <a:endParaRPr lang="en-US" dirty="0"/>
          </a:p>
          <a:p>
            <a:pPr marL="0" indent="0">
              <a:buNone/>
            </a:pPr>
            <a:r>
              <a:rPr lang="en-US" dirty="0"/>
              <a:t>This equivalence makes sense, as this situation is a correlation between two variables.</a:t>
            </a:r>
          </a:p>
          <a:p>
            <a:pPr marL="0" indent="0">
              <a:buNone/>
            </a:pPr>
            <a:endParaRPr lang="en-US" dirty="0"/>
          </a:p>
          <a:p>
            <a:pPr marL="0" indent="0">
              <a:buNone/>
            </a:pPr>
            <a:r>
              <a:rPr lang="en-US" dirty="0"/>
              <a:t>When you have more than one predictor variable, you cannot compare the contribution of each predictor variable by simply comparing the correlation coefficients. </a:t>
            </a:r>
          </a:p>
          <a:p>
            <a:pPr marL="0" indent="0">
              <a:buNone/>
            </a:pPr>
            <a:endParaRPr lang="en-US" dirty="0"/>
          </a:p>
          <a:p>
            <a:pPr marL="0" indent="0">
              <a:buNone/>
            </a:pPr>
            <a:r>
              <a:rPr lang="en-US" dirty="0"/>
              <a:t>The beta regression coefficient is computed to allow you to make such comparisons and to assess the strength of the relationship between each predictor variable to the criterion variable.</a:t>
            </a:r>
          </a:p>
        </p:txBody>
      </p:sp>
    </p:spTree>
    <p:extLst>
      <p:ext uri="{BB962C8B-B14F-4D97-AF65-F5344CB8AC3E}">
        <p14:creationId xmlns:p14="http://schemas.microsoft.com/office/powerpoint/2010/main" val="3486638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633268" y="553529"/>
            <a:ext cx="8591550" cy="1066801"/>
          </a:xfrm>
        </p:spPr>
        <p:txBody>
          <a:bodyPr/>
          <a:lstStyle/>
          <a:p>
            <a:r>
              <a:rPr lang="en-US" dirty="0"/>
              <a:t>TERMINOLOGY</a:t>
            </a:r>
          </a:p>
        </p:txBody>
      </p:sp>
      <p:sp>
        <p:nvSpPr>
          <p:cNvPr id="3" name="Content Placeholder 2"/>
          <p:cNvSpPr>
            <a:spLocks noGrp="1"/>
          </p:cNvSpPr>
          <p:nvPr>
            <p:ph sz="quarter" idx="13"/>
          </p:nvPr>
        </p:nvSpPr>
        <p:spPr>
          <a:xfrm>
            <a:off x="368060" y="2309005"/>
            <a:ext cx="11605404" cy="3333126"/>
          </a:xfrm>
        </p:spPr>
        <p:txBody>
          <a:bodyPr>
            <a:normAutofit fontScale="92500" lnSpcReduction="10000"/>
          </a:bodyPr>
          <a:lstStyle/>
          <a:p>
            <a:pPr marL="0" indent="0">
              <a:buNone/>
            </a:pPr>
            <a:r>
              <a:rPr lang="pt-BR" b="1" dirty="0"/>
              <a:t>R, R Square, Adjusted R Square</a:t>
            </a:r>
          </a:p>
          <a:p>
            <a:pPr marL="0" indent="0">
              <a:buNone/>
            </a:pPr>
            <a:endParaRPr lang="pt-BR" sz="800" dirty="0"/>
          </a:p>
          <a:p>
            <a:pPr marL="342900" indent="-342900">
              <a:spcAft>
                <a:spcPts val="600"/>
              </a:spcAft>
            </a:pPr>
            <a:r>
              <a:rPr lang="en-US" sz="2000" dirty="0"/>
              <a:t>R is a measure of the correlation between the observed value and the predicted value of the criterion variable. </a:t>
            </a:r>
          </a:p>
          <a:p>
            <a:pPr marL="574675" lvl="1" indent="-293688">
              <a:spcAft>
                <a:spcPts val="600"/>
              </a:spcAft>
            </a:pPr>
            <a:r>
              <a:rPr lang="en-US" sz="1800" dirty="0"/>
              <a:t>In our example this would be the correlation between the levels of job satisfaction reported by our participants and the levels predicted for them by our predictor variables.</a:t>
            </a:r>
          </a:p>
          <a:p>
            <a:pPr marL="574675" lvl="1" indent="-293688">
              <a:spcAft>
                <a:spcPts val="600"/>
              </a:spcAft>
            </a:pPr>
            <a:endParaRPr lang="en-US" sz="1000" dirty="0"/>
          </a:p>
          <a:p>
            <a:pPr marL="401638" lvl="1" indent="-342900">
              <a:spcAft>
                <a:spcPts val="600"/>
              </a:spcAft>
            </a:pPr>
            <a:r>
              <a:rPr lang="en-US" dirty="0"/>
              <a:t>R Square (R2) is the square of this measure of correlation and indicates the proportion of the variance in the criterion variable which is accounted for by our model.</a:t>
            </a:r>
          </a:p>
          <a:p>
            <a:pPr marL="573088" lvl="2" indent="-292100">
              <a:spcAft>
                <a:spcPts val="600"/>
              </a:spcAft>
            </a:pPr>
            <a:r>
              <a:rPr lang="en-US" dirty="0"/>
              <a:t>In our example the proportion of the variance in the job satisfaction scores accounted for by our set of predictor variables (salary, etc.).</a:t>
            </a:r>
          </a:p>
        </p:txBody>
      </p:sp>
      <p:sp>
        <p:nvSpPr>
          <p:cNvPr id="5" name="Rectangle 4"/>
          <p:cNvSpPr/>
          <p:nvPr/>
        </p:nvSpPr>
        <p:spPr>
          <a:xfrm>
            <a:off x="1291086" y="5657671"/>
            <a:ext cx="10285563" cy="83099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effectLst/>
                <a:uLnTx/>
                <a:uFillTx/>
                <a:latin typeface="Century Gothic" panose="020B0502020202020204"/>
                <a:ea typeface="+mn-ea"/>
                <a:cs typeface="+mn-cs"/>
              </a:rPr>
              <a:t>In</a:t>
            </a:r>
            <a:r>
              <a:rPr kumimoji="0" lang="en-US" sz="24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US" sz="2400" b="0" i="0" u="none" strike="noStrike" kern="1200" cap="none" spc="0" normalizeH="0" baseline="0" noProof="0" dirty="0">
                <a:ln>
                  <a:noFill/>
                </a:ln>
                <a:effectLst/>
                <a:uLnTx/>
                <a:uFillTx/>
                <a:latin typeface="Century Gothic" panose="020B0502020202020204"/>
                <a:ea typeface="+mn-ea"/>
                <a:cs typeface="+mn-cs"/>
              </a:rPr>
              <a:t>essence, this is a measure of how good a prediction of the criterion variable we can make by knowing the predictor variables.</a:t>
            </a:r>
          </a:p>
        </p:txBody>
      </p:sp>
    </p:spTree>
    <p:extLst>
      <p:ext uri="{BB962C8B-B14F-4D97-AF65-F5344CB8AC3E}">
        <p14:creationId xmlns:p14="http://schemas.microsoft.com/office/powerpoint/2010/main" val="23495117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58351" y="445373"/>
            <a:ext cx="8591550" cy="1066801"/>
          </a:xfrm>
        </p:spPr>
        <p:txBody>
          <a:bodyPr/>
          <a:lstStyle/>
          <a:p>
            <a:r>
              <a:rPr lang="en-US" dirty="0"/>
              <a:t>TERMINOLOGY</a:t>
            </a:r>
          </a:p>
        </p:txBody>
      </p:sp>
      <p:sp>
        <p:nvSpPr>
          <p:cNvPr id="3" name="Content Placeholder 2"/>
          <p:cNvSpPr>
            <a:spLocks noGrp="1"/>
          </p:cNvSpPr>
          <p:nvPr>
            <p:ph sz="quarter" idx="13"/>
          </p:nvPr>
        </p:nvSpPr>
        <p:spPr>
          <a:xfrm>
            <a:off x="270294" y="2306128"/>
            <a:ext cx="11921706" cy="5105400"/>
          </a:xfrm>
        </p:spPr>
        <p:txBody>
          <a:bodyPr>
            <a:normAutofit/>
          </a:bodyPr>
          <a:lstStyle/>
          <a:p>
            <a:pPr>
              <a:spcAft>
                <a:spcPts val="600"/>
              </a:spcAft>
            </a:pPr>
            <a:r>
              <a:rPr lang="en-US" sz="2400" dirty="0"/>
              <a:t>R square tends to somewhat over-estimate the success of the model when applied to the real world, so an Adjusted R Square value is calculated which takes into account the number of variables in the model and the number of observations (participants) our model is based on. </a:t>
            </a:r>
          </a:p>
          <a:p>
            <a:pPr>
              <a:spcAft>
                <a:spcPts val="600"/>
              </a:spcAft>
            </a:pPr>
            <a:endParaRPr lang="en-US" sz="900" dirty="0"/>
          </a:p>
          <a:p>
            <a:pPr>
              <a:spcAft>
                <a:spcPts val="600"/>
              </a:spcAft>
            </a:pPr>
            <a:r>
              <a:rPr lang="en-US" sz="2400" dirty="0"/>
              <a:t>This Adjusted R Square value gives the most useful measure of the success of our model. </a:t>
            </a:r>
          </a:p>
          <a:p>
            <a:pPr>
              <a:spcAft>
                <a:spcPts val="600"/>
              </a:spcAft>
            </a:pPr>
            <a:endParaRPr lang="en-US" sz="900" dirty="0"/>
          </a:p>
          <a:p>
            <a:pPr>
              <a:spcAft>
                <a:spcPts val="600"/>
              </a:spcAft>
            </a:pPr>
            <a:r>
              <a:rPr lang="en-US" sz="2400" dirty="0"/>
              <a:t>If, for example we have an Adjusted R Square value of 0.75 we can say that our model has accounted for 75% of the variance in the criterion variable.</a:t>
            </a:r>
          </a:p>
        </p:txBody>
      </p:sp>
    </p:spTree>
    <p:extLst>
      <p:ext uri="{BB962C8B-B14F-4D97-AF65-F5344CB8AC3E}">
        <p14:creationId xmlns:p14="http://schemas.microsoft.com/office/powerpoint/2010/main" val="25751075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631830" y="536275"/>
            <a:ext cx="8591550" cy="1066801"/>
          </a:xfrm>
        </p:spPr>
        <p:txBody>
          <a:bodyPr/>
          <a:lstStyle/>
          <a:p>
            <a:r>
              <a:rPr lang="en-US" dirty="0"/>
              <a:t>TERMINOLOGY:  Multicollinearity</a:t>
            </a:r>
          </a:p>
        </p:txBody>
      </p:sp>
      <p:sp>
        <p:nvSpPr>
          <p:cNvPr id="3" name="Content Placeholder 2"/>
          <p:cNvSpPr>
            <a:spLocks noGrp="1"/>
          </p:cNvSpPr>
          <p:nvPr>
            <p:ph sz="quarter" idx="13"/>
          </p:nvPr>
        </p:nvSpPr>
        <p:spPr>
          <a:xfrm>
            <a:off x="477329" y="2597988"/>
            <a:ext cx="11547894" cy="5483352"/>
          </a:xfrm>
        </p:spPr>
        <p:txBody>
          <a:bodyPr>
            <a:normAutofit/>
          </a:bodyPr>
          <a:lstStyle/>
          <a:p>
            <a:pPr marL="0" indent="0">
              <a:spcAft>
                <a:spcPts val="1200"/>
              </a:spcAft>
              <a:buNone/>
            </a:pPr>
            <a:r>
              <a:rPr lang="en-US" dirty="0"/>
              <a:t>When choosing a predictor variable you should select one that might be correlated with the criterion variable, but that is not strongly correlated with the other predictor variables. </a:t>
            </a:r>
          </a:p>
          <a:p>
            <a:pPr marL="0" indent="0">
              <a:spcAft>
                <a:spcPts val="1200"/>
              </a:spcAft>
              <a:buNone/>
            </a:pPr>
            <a:r>
              <a:rPr lang="en-GB" dirty="0"/>
              <a:t>       </a:t>
            </a:r>
            <a:r>
              <a:rPr lang="en-GB" sz="1400" dirty="0"/>
              <a:t>e.g., </a:t>
            </a:r>
            <a:r>
              <a:rPr lang="en-US" sz="1400" dirty="0"/>
              <a:t>Salary may be correlated with academic qualifications and Sex</a:t>
            </a:r>
            <a:endParaRPr lang="en-US" dirty="0"/>
          </a:p>
          <a:p>
            <a:pPr marL="0" indent="0">
              <a:spcAft>
                <a:spcPts val="1200"/>
              </a:spcAft>
              <a:buNone/>
            </a:pPr>
            <a:r>
              <a:rPr lang="en-US" dirty="0"/>
              <a:t>However, correlations amongst the predictor variables are not unusual. </a:t>
            </a:r>
          </a:p>
          <a:p>
            <a:pPr marL="0" indent="0">
              <a:spcAft>
                <a:spcPts val="1200"/>
              </a:spcAft>
              <a:buNone/>
            </a:pPr>
            <a:r>
              <a:rPr lang="en-US" dirty="0"/>
              <a:t>The term multicollinearity (or collinearity) is used to describe the situation when a high correlation is detected between two or more predictor variables. </a:t>
            </a:r>
          </a:p>
          <a:p>
            <a:pPr marL="0" indent="0">
              <a:spcAft>
                <a:spcPts val="1200"/>
              </a:spcAft>
              <a:buNone/>
            </a:pPr>
            <a:r>
              <a:rPr lang="en-US" dirty="0"/>
              <a:t>Such high correlations cause problems when trying to draw inferences about the relative contribution of each predictor variable to the success of the model. </a:t>
            </a:r>
          </a:p>
          <a:p>
            <a:pPr marL="0" indent="0">
              <a:spcAft>
                <a:spcPts val="1200"/>
              </a:spcAft>
              <a:buNone/>
            </a:pPr>
            <a:r>
              <a:rPr lang="en-US" dirty="0"/>
              <a:t>SPSS provides you with a means of checking for this. </a:t>
            </a:r>
          </a:p>
        </p:txBody>
      </p:sp>
    </p:spTree>
    <p:extLst>
      <p:ext uri="{BB962C8B-B14F-4D97-AF65-F5344CB8AC3E}">
        <p14:creationId xmlns:p14="http://schemas.microsoft.com/office/powerpoint/2010/main" val="24192940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3682" y="611566"/>
            <a:ext cx="11164635" cy="1400530"/>
          </a:xfrm>
        </p:spPr>
        <p:txBody>
          <a:bodyPr/>
          <a:lstStyle/>
          <a:p>
            <a:pPr algn="ctr"/>
            <a:r>
              <a:rPr lang="en-GB" dirty="0"/>
              <a:t>How can we tell if we have </a:t>
            </a:r>
            <a:r>
              <a:rPr lang="en-US" dirty="0"/>
              <a:t>multicollinearity</a:t>
            </a:r>
            <a:r>
              <a:rPr lang="en-GB" dirty="0"/>
              <a:t> in our data? </a:t>
            </a:r>
          </a:p>
        </p:txBody>
      </p:sp>
      <p:sp>
        <p:nvSpPr>
          <p:cNvPr id="3" name="Content Placeholder 2"/>
          <p:cNvSpPr>
            <a:spLocks noGrp="1"/>
          </p:cNvSpPr>
          <p:nvPr>
            <p:ph idx="1"/>
          </p:nvPr>
        </p:nvSpPr>
        <p:spPr>
          <a:xfrm>
            <a:off x="440771" y="2409957"/>
            <a:ext cx="11164634" cy="4255385"/>
          </a:xfrm>
        </p:spPr>
        <p:txBody>
          <a:bodyPr>
            <a:normAutofit fontScale="92500" lnSpcReduction="20000"/>
          </a:bodyPr>
          <a:lstStyle/>
          <a:p>
            <a:r>
              <a:rPr lang="en-GB" dirty="0"/>
              <a:t>SPSS – VIF (Variance inflation factors) </a:t>
            </a:r>
          </a:p>
          <a:p>
            <a:endParaRPr lang="en-GB" dirty="0"/>
          </a:p>
          <a:p>
            <a:endParaRPr lang="en-GB" dirty="0"/>
          </a:p>
          <a:p>
            <a:endParaRPr lang="en-GB" dirty="0"/>
          </a:p>
          <a:p>
            <a:endParaRPr lang="en-GB" dirty="0"/>
          </a:p>
          <a:p>
            <a:endParaRPr lang="en-GB" dirty="0"/>
          </a:p>
          <a:p>
            <a:endParaRPr lang="en-GB" dirty="0"/>
          </a:p>
          <a:p>
            <a:endParaRPr lang="en-GB" dirty="0"/>
          </a:p>
          <a:p>
            <a:r>
              <a:rPr lang="en-GB" dirty="0"/>
              <a:t>If VIF is equal or lower than 1 = No </a:t>
            </a:r>
            <a:r>
              <a:rPr lang="en-US" dirty="0"/>
              <a:t>multicollinearity </a:t>
            </a:r>
          </a:p>
          <a:p>
            <a:r>
              <a:rPr lang="en-GB" dirty="0"/>
              <a:t>If VIF is between 1 and 4 – Some </a:t>
            </a:r>
            <a:r>
              <a:rPr lang="en-US" dirty="0"/>
              <a:t>multicollinearity</a:t>
            </a:r>
            <a:r>
              <a:rPr lang="en-GB" dirty="0"/>
              <a:t> (but nothing to be concerned). </a:t>
            </a:r>
          </a:p>
          <a:p>
            <a:r>
              <a:rPr lang="en-GB" dirty="0"/>
              <a:t> If between 5 – 10  = High </a:t>
            </a:r>
            <a:r>
              <a:rPr lang="en-US" dirty="0"/>
              <a:t>multicollinearity</a:t>
            </a:r>
            <a:r>
              <a:rPr lang="en-GB" dirty="0"/>
              <a:t> (cause for concern). </a:t>
            </a:r>
          </a:p>
          <a:p>
            <a:r>
              <a:rPr lang="en-GB" dirty="0"/>
              <a:t>If higher than 10 = Extreme </a:t>
            </a:r>
            <a:r>
              <a:rPr lang="en-US" dirty="0"/>
              <a:t>multicollinearity</a:t>
            </a:r>
            <a:r>
              <a:rPr lang="en-GB" dirty="0"/>
              <a:t> = (should remove one of the PVs). </a:t>
            </a:r>
          </a:p>
          <a:p>
            <a:endParaRPr lang="en-GB" dirty="0"/>
          </a:p>
          <a:p>
            <a:endParaRPr lang="en-GB" dirty="0"/>
          </a:p>
        </p:txBody>
      </p:sp>
      <p:pic>
        <p:nvPicPr>
          <p:cNvPr id="4" name="Picture 3"/>
          <p:cNvPicPr>
            <a:picLocks noChangeAspect="1"/>
          </p:cNvPicPr>
          <p:nvPr/>
        </p:nvPicPr>
        <p:blipFill>
          <a:blip r:embed="rId2"/>
          <a:stretch>
            <a:fillRect/>
          </a:stretch>
        </p:blipFill>
        <p:spPr>
          <a:xfrm>
            <a:off x="664799" y="2668632"/>
            <a:ext cx="10862402" cy="1994367"/>
          </a:xfrm>
          <a:prstGeom prst="rect">
            <a:avLst/>
          </a:prstGeom>
        </p:spPr>
      </p:pic>
      <p:sp>
        <p:nvSpPr>
          <p:cNvPr id="5" name="Oval 4"/>
          <p:cNvSpPr/>
          <p:nvPr/>
        </p:nvSpPr>
        <p:spPr>
          <a:xfrm>
            <a:off x="10599354" y="2392549"/>
            <a:ext cx="927847" cy="217842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6168591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U3MjAuMCwgQ3VsdHVyZT1uZXV0cmFsLCBQdWJsaWNLZXlUb2tlbj0zMWJmMzg1NmFkMzY0ZTM1BQEAAAALSW5rTWF0dGVyVjEEAAAABVNjYWxlDUxpc3RgMStfaXRlbXMMTGlzdGAxK19zaXplD0xpc3RgMStfdmVyc2lvbgAEAAALF1NoYXJlZC5JbmtpbmcuSW5rQXRvbVtdAgAAAAgIAgAAAMuOZz8JAwAAAAgAAAANAAAABwMAAAAAAQAAAAgAAAAECUlua0F0b21WMQIAAAAJBAAAAAkFAAAACQYAAAAJBwAAAAkIAAAACQkAAAAJCgAAAAkLAAAABQQAAAALUGVuU3Ryb2tlVjEEAAAACkF0dHJpYnV0ZXMFVHJhY2UJU3RhcnRUaW1lBFR5cGUEBAAED1BlbkF0dHJpYnV0ZXNWMQIAAAAKSW5rVHJhY2VWMQIAAAAQDEFjdGlvblR5cGVWMQIAAAACAAAACQwAAAAJDQAAAA6SAAAAAAAABfL///8MQWN0aW9uVHlwZVYxAQAAAAd2YWx1ZV9fAAgCAAAAAAAAAAEFAAAABAAAAAkPAAAACRAAAAB8yQAAAAAAAAHv////8v///wAAAAABBgAAAAQAAAAJEgAAAAkTAAAAje0AAAAAAAAB7P////L///8AAAAAAQcAAAAEAAAACRUAAAAJFgAAALsVAQAAAAAAAen////y////AAAAAAEIAAAABAAAAAkYAAAACRkAAACvXgEAAAAAAAHm////8v///wAAAAABCQAAAAQAAAAJGwAAAAkcAAAAaoQBAAAAAAAB4/////L///8AAAAAAQoAAAAEAAAACR4AAAAJHwAAABCzAQAAAAAAAeD////y////AAAAAAELAAAABAAAAAkhAAAACSIAAAAGyAEAAAAAAAHd////8v///wAAAAAFDAAAAA9QZW5BdHRyaWJ1dGVzVjEKAAAAB19jb2xvckEHX2NvbG9yUgdfY29sb3JHB19jb2xvckIKRml0VG9DdXJ2ZQZIZWlnaHQOSWdub3JlUHJlc3N1cmUNSXNIaWdobGlnaHRlcgVTaGFwZQVXaWR0aAAAAAAAAAAABAACAgICAQYBAQxCcnVzaFNoYXBlVjECAAAABgIAAAD/AAAAAAAAAAAAAAhAAAAF3P///wxCcnVzaFNoYXBlVjEBAAAAB3ZhbHVlX18ACAIAAAABAAAAAAAAAAAACEAFDQAAAApJbmtUcmFjZVYxAwAAAA1MaXN0YDErX2l0ZW1zDExpc3RgMStfc2l6ZQ9MaXN0YDErX3ZlcnNpb24EAAAYU2hhcmVkLklua2luZy5JbmtQb2ludFtdAgAAAAgIAgAAAAklAAAAXgAAAF4AAAABDwAAAAwAAAD/AAAAAAAAAAAAAAhAAAAB2v///9z///8BAAAAAAAAAAAACEABEAAAAA0AAAAJJwAAAD4BAAA+AQAAARIAAAAMAAAA/wAAAAAAAAAAAAAIQAAAAdj////c////AQAAAAAAAAAAAAhAARMAAAANAAAACSkAAACjAAAAowAAAAEVAAAADAAAAP8AAAAAAAAAAAAACEAAAAHW////3P///wEAAAAAAAAAAAAIQAEWAAAADQAAAAkrAAAAmwEAAJsBAAABGAAAAAwAAAD/AAAAAAAAAAAAAAhAAAAB1P///9z///8BAAAAAAAAAAAACEABGQAAAA0AAAAJLQAAAE4AAABOAAAAARsAAAAMAAAA/wAAAAAAAAAAAAAIQAAAAdL////c////AQAAAAAAAAAAAAhAARwAAAANAAAACS8AAABrAQAAawEAAAEeAAAADAAAAP8AAAAAAAAAAAAACEAAAAHQ////3P///wEAAAAAAAAAAAAIQAEfAAAADQAAAAkxAAAAwAAAAMAAAAABIQAAAAwAAAD/AAAAAAAAAAAAAAhAAAABzv///9z///8BAAAAAAAAAAAACEABIgAAAA0AAAAJMwAAAGgBAABoAQAAByUAAAAAAQAAAIAAAAAECklua1BvaW50VjECAAAACTQAAAAJNQAAAAk2AAAACTcAAAAJOAAAAAk5AAAACToAAAAJOwAAAAk8AAAACT0AAAAJPgAAAAk/AAAACUAAAAAJQQAAAAlCAAAACUMAAAAJRAAAAAlFAAAACUYAAAAJRwAAAAlIAAAACUkAAAAJSgAAAAlLAAAACUwAAAAJTQAAAAlOAAAACU8AAAAJUAAAAAlRAAAACVIAAAAJUwAAAAlUAAAACVUAAAAJVgAAAAlXAAAACVgAAAAJWQAAAAlaAAAACVsAAAAJXAAAAAldAAAACV4AAAAJXwAAAAlgAAAACWEAAAAJYgAAAAljAAAACWQAAAAJZQAAAAlmAAAACWcAAAAJaAAAAAlpAAAACWoAAAAJawAAAAlsAAAACW0AAAAJbgAAAAlvAAAACXAAAAAJcQAAAAlyAAAACXMAAAAJdAAAAAl1AAAACXYAAAAJdwAAAAl4AAAACXkAAAAJegAAAAl7AAAACXwAAAAJfQAAAAl+AAAACX8AAAAJgAAAAAmBAAAACYIAAAAJgwAAAAmEAAAACYUAAAAJhgAAAAmHAAAACYgAAAAJiQAAAAmKAAAACYsAAAAJjAAAAAmNAAAACY4AAAAJjwAAAAmQAAAACZEAAAANIgcnAAAAAAEAAAAAAgAABApJbmtQb2ludFYxAgAAAAmSAAAACZMAAAAJlAAAAAmVAAAACZYAAAAJlwAAAAmYAAAACZkAAAAJmgAAAAmbAAAACZwAAAAJnQAAAAmeAAAACZ8AAAAJoAAAAAmhAAAACaIAAAAJowAAAAmkAAAACaUAAAAJpgAAAAmnAAAACagAAAAJqQAAAAmqAAAACasAAAAJrAAAAAmtAAAACa4AAAAJrwAAAAmwAAAACbEAAAAJsgAAAAmzAAAACbQAAAAJtQAAAAm2AAAACbcAAAAJuAAAAAm5AAAACboAAAAJuwAAAAm8AAAACb0AAAAJvgAAAAm/AAAACcAAAAAJwQAAAAnCAAAACcMAAAAJxAAAAAnFAAAACcYAAAAJxwAAAAnIAAAACckAAAAJygAAAAnLAAAACcwAAAAJzQAAAAnOAAAACc8AAAAJ0AAAAAnRAAAACdIAAAAJ0wAAAAnUAAAACdUAAAAJ1gAAAAnXAAAACdgAAAAJ2QAAAAnaAAAACdsAAAAJ3AAAAAndAAAACd4AAAAJ3wAAAAngAAAACeEAAAAJ4gAAAAnjAAAACeQAAAAJ5QAAAAnmAAAACecAAAAJ6AAAAAnpAAAACeoAAAAJ6wAAAAnsAAAACe0AAAAJ7gAAAAnvAAAACfAAAAAJ8QAAAAnyAAAACfMAAAAJ9AAAAAn1AAAACfYAAAAJ9wAAAAn4AAAACfkAAAAJ+gAAAAn7AAAACfwAAAAJ/QAAAAn+AAAACf8AAAAJAAEAAAkBAQAACQIBAAAJAwEAAAkEAQAACQUBAAAJBgEAAAkHAQAACQgBAAAJCQEAAAkKAQAACQsBAAAJDAEAAAkNAQAACQ4BAAAJDwEAAAkQAQAACREBAAAJEgEAAAkTAQAACRQBAAAJFQEAAAkWAQAACRcBAAAJGAEAAAkZAQAACRoBAAAJGwEAAAkcAQAACR0BAAAJHgEAAAkfAQAACSABAAAJIQEAAAkiAQAACSMBAAAJJAEAAAklAQAACSYBAAAJJwEAAAkoAQAACSkBAAAJKgEAAAkrAQAACSwBAAAJLQEAAAkuAQAACS8BAAAJMAEAAAkxAQAACTIBAAAJMwEAAAk0AQAACTUBAAAJNgEAAAk3AQAACTgBAAAJOQEAAAk6AQAACTsBAAAJPAEAAAk9AQAACT4BAAAJPwEAAAlAAQAACUEBAAAJQgEAAAlDAQAACUQBAAAJRQEAAAlGAQAACUcBAAAJSAEAAAlJAQAACUoBAAAJSwEAAAlMAQAACU0BAAAJTgEAAAlPAQAACVABAAAJUQEAAAlSAQAACVMBAAAJVAEAAAlVAQAACVYBAAAJVwEAAAlYAQAACVkBAAAJWgEAAAlbAQAACVwBAAAJXQEAAAleAQAACV8BAAAJYAEAAAlhAQAACWIBAAAJYwEAAAlkAQAACWUBAAAJZgEAAAlnAQAACWgBAAAJaQEAAAlqAQAACWsBAAAJbAEAAAltAQAACW4BAAAJbwEAAAlwAQAACXEBAAAJcgEAAAlzAQAACXQBAAAJdQEAAAl2AQAACXcBAAAJeAEAAAl5AQAACXoBAAAJewEAAAl8AQAACX0BAAAJfgEAAAl/AQAACYABAAAJgQEAAAmCAQAACYMBAAAJhAEAAAmFAQAACYYBAAAJhwEAAAmIAQAACYkBAAAJigEAAAmLAQAACYwBAAAJjQEAAAmOAQAACY8BAAAJkAEAAAmRAQAACZIBAAAJkwEAAAmUAQAACZUBAAAJlgEAAAmXAQAACZgBAAAJmQEAAAmaAQAACZsBAAAJnAEAAAmdAQAACZ4BAAAJnwEAAAmgAQAACaEBAAAJogEAAAmjAQAACaQBAAAJpQEAAAmmAQAACacBAAAJqAEAAAmpAQAACaoBAAAJqwEAAAmsAQAACa0BAAAJrgEAAAmvAQAACbABAAAJsQEAAAmyAQAACbMBAAAJtAEAAAm1AQAACbYBAAAJtwEAAAm4AQAACbkBAAAJugEAAAm7AQAACbwBAAAJvQEAAAm+AQAACb8BAAAJwAEAAAnBAQAACcIBAAAJwwEAAAnEAQAACcUBAAAJxgEAAAnHAQAACcgBAAAJyQEAAAnKAQAACcsBAAAJzAEAAAnNAQAACc4BAAAJzwEAAA3CBykAAAAAAQAAAAABAAAECklua1BvaW50VjECAAAACdABAAAJ0QEAAAnSAQAACdMBAAAJ1AEAAAnVAQAACdYBAAAJ1wEAAAnYAQAACdkBAAAJ2gEAAAnbAQAACdwBAAAJ3QEAAAneAQAACd8BAAAJ4AEAAAnhAQAACeIBAAAJ4wEAAAnkAQAACeUBAAAJ5gEAAAnnAQAACegBAAAJ6QEAAAnqAQAACesBAAAJ7AEAAAntAQAACe4BAAAJ7wEAAAnwAQAACfEBAAAJ8gEAAAnzAQAACfQBAAAJ9QEAAAn2AQAACfcBAAAJ+AEAAAn5AQAACfoBAAAJ+wEAAAn8AQAACf0BAAAJ/gEAAAn/AQAACQACAAAJAQIAAAkCAgAACQMCAAAJBAIAAAkFAgAACQYCAAAJBwIAAAkIAgAACQkCAAAJCgIAAAkLAgAACQwCAAAJDQIAAAkOAgAACQ8CAAAJEAIAAAkRAgAACRICAAAJEwIAAAkUAgAACRUCAAAJFgIAAAkXAgAACRgCAAAJGQIAAAkaAgAACRsCAAAJHAIAAAkdAgAACR4CAAAJHwIAAAkgAgAACSECAAAJIgIAAAkjAgAACSQCAAAJJQIAAAkmAgAACScCAAAJKAIAAAkpAgAACSoCAAAJKwIAAAksAgAACS0CAAAJLgIAAAkvAgAACTACAAAJMQIAAAkyAgAACTMCAAAJNAIAAAk1AgAACTYCAAAJNwIAAAk4AgAACTkCAAAJOgIAAAk7AgAACTwCAAAJPQIAAAk+AgAACT8CAAAJQAIAAAlBAgAACUICAAAJQwIAAAlEAgAACUUCAAAJRgIAAAlHAgAACUgCAAAJSQIAAAlKAgAACUsCAAAJTAIAAAlNAgAACU4CAAAJTwIAAAlQAgAACVECAAAJUgIAAAlTAgAACVQCAAAJVQIAAAlWAgAACVcCAAAJWAIAAAlZAgAACVoCAAAJWwIAAAlcAgAACV0CAAAJXgIAAAlfAgAACWACAAAJYQIAAAliAgAACWMCAAAJZAIAAAllAgAACWYCAAAJZwIAAAloAgAACWkCAAAJagIAAAlrAgAACWwCAAAJbQIAAAluAgAACW8CAAAJcAIAAAlxAgAACXICAAANXQcrAAAAAAEAAAAAAgAABApJbmtQb2ludFYxAgAAAAlzAgAACXQCAAAJdQIAAAl2AgAACXcCAAAJeAIAAAl5AgAACXoCAAAJewIAAAl8AgAACX0CAAAJfgIAAAl/AgAACYACAAAJgQIAAAmCAgAACYMCAAAJhAIAAAmFAgAACYYCAAAJhwIAAAmIAgAACYkCAAAJigIAAAmLAgAACYwCAAAJjQIAAAmOAgAACY8CAAAJkAIAAAmRAgAACZICAAAJkwIAAAmUAgAACZUCAAAJlgIAAAmXAgAACZgCAAAJmQIAAAmaAgAACZsCAAAJnAIAAAmdAgAACZ4CAAAJnwIAAAmgAgAACaECAAAJogIAAAmjAgAACaQCAAAJpQIAAAmmAgAACacCAAAJqAIAAAmpAgAACaoCAAAJqwIAAAmsAgAACa0CAAAJrgIAAAmvAgAACbACAAAJsQIAAAmyAgAACbMCAAAJtAIAAAm1AgAACbYCAAAJtwIAAAm4AgAACbkCAAAJugIAAAm7AgAACbwCAAAJvQIAAAm+AgAACb8CAAAJwAIAAAnBAgAACcICAAAJwwIAAAnEAgAACcUCAAAJxgIAAAnHAgAACcgCAAAJyQIAAAnKAgAACcsCAAAJzAIAAAnNAgAACc4CAAAJzwIAAAnQAgAACdECAAAJ0gIAAAnTAgAACdQCAAAJ1QIAAAnWAgAACdcCAAAJ2AIAAAnZAgAACdoCAAAJ2wIAAAncAgAACd0CAAAJ3gIAAAnfAgAACeACAAAJ4QIAAAniAgAACeMCAAAJ5AIAAAnlAgAACeYCAAAJ5wIAAAnoAgAACekCAAAJ6gIAAAnrAgAACewCAAAJ7QIAAAnuAgAACe8CAAAJ8AIAAAnxAgAACfICAAAJ8wIAAAn0AgAACfUCAAAJ9gIAAAn3AgAACfgCAAAJ+QIAAAn6AgAACfsCAAAJ/AIAAAn9AgAACf4CAAAJ/wIAAAkAAwAACQEDAAAJAgMAAAkDAwAACQQDAAAJBQMAAAkGAwAACQcDAAAJCAMAAAkJAwAACQoDAAAJCwMAAAkMAwAACQ0DAAAJDgMAAAkPAwAACRADAAAJEQMAAAkSAwAACRMDAAAJFAMAAAkVAwAACRYDAAAJFwMAAAkYAwAACRkDAAAJGgMAAAkbAwAACRwDAAAJHQMAAAkeAwAACR8DAAAJIAMAAAkhAwAACSIDAAAJIwMAAAkkAwAACSUDAAAJJgMAAAknAwAACSgDAAAJKQMAAAkqAwAACSsDAAAJLAMAAAktAwAACS4DAAAJLwMAAAkwAwAACTEDAAAJMgMAAAkzAwAACTQDAAAJNQMAAAk2AwAACTcDAAAJOAMAAAk5AwAACToDAAAJOwMAAAk8AwAACT0DAAAJPgMAAAk/AwAACUADAAAJQQMAAAlCAwAACUMDAAAJRAMAAAlFAwAACUYDAAAJRwMAAAlIAwAACUkDAAAJSgMAAAlLAwAACUwDAAAJTQMAAAlOAwAACU8DAAAJUAMAAAlRAwAACVIDAAAJUwMAAAlUAwAACVUDAAAJVgMAAAlXAwAACVgDAAAJWQMAAAlaAwAACVsDAAAJXAMAAAldAwAACV4DAAAJXwMAAAlgAwAACWEDAAAJYgMAAAljAwAACWQDAAAJZQMAAAlmAwAACWcDAAAJaAMAAAlpAwAACWoDAAAJawMAAAlsAwAACW0DAAAJbgMAAAlvAwAACXADAAAJcQMAAAlyAwAACXMDAAAJdAMAAAl1AwAACXYDAAAJdwMAAAl4AwAACXkDAAAJegMAAAl7AwAACXwDAAAJfQMAAAl+AwAACX8DAAAJgAMAAAmBAwAACYIDAAAJgwMAAAmEAwAACYUDAAAJhgMAAAmHAwAACYgDAAAJiQMAAAmKAwAACYsDAAAJjAMAAAmNAwAACY4DAAAJjwMAAAmQAwAACZEDAAAJkgMAAAmTAwAACZQDAAAJlQMAAAmWAwAACZcDAAAJmAMAAAmZAwAACZoDAAAJmwMAAAmcAwAACZ0DAAAJngMAAAmfAwAACaADAAAJoQMAAAmiAwAACaMDAAAJpAMAAAmlAwAACaYDAAAJpwMAAAmoAwAACakDAAAJqgMAAAmrAwAACawDAAAJrQMAAAmuAwAACa8DAAAJsAMAAAmxAwAACbIDAAAJswMAAAm0AwAACbUDAAAJtgMAAAm3AwAACbgDAAAJuQMAAAm6AwAACbsDAAAJvAMAAAm9AwAACb4DAAAJvwMAAAnAAwAACcEDAAAJwgMAAAnDAwAACcQDAAAJxQMAAAnGAwAACccDAAAJyAMAAAnJAwAACcoDAAAJywMAAAnMAwAACc0DAAAJzgMAAAnPAwAACdADAAAJ0QMAAAnSAwAACdMDAAAJ1AMAAAnVAwAACdYDAAAJ1wMAAAnYAwAACdkDAAAJ2gMAAAnbAwAACdwDAAAJ3QMAAAneAwAACd8DAAAJ4AMAAAnhAwAACeIDAAAJ4wMAAAnkAwAACeUDAAAJ5gMAAAnnAwAACegDAAAJ6QMAAAnqAwAACesDAAAJ7AMAAAntAwAACe4DAAAJ7wMAAAnwAwAACfEDAAAJ8gMAAAnzAwAACfQDAAAJ9QMAAAn2AwAACfcDAAAJ+AMAAAn5AwAACfoDAAAJ+wMAAAn8AwAACf0DAAAJ/gMAAAn/AwAACQAEAAAJAQQAAAkCBAAACQMEAAAJBAQAAAkFBAAACQYEAAAJBwQAAAkIBAAACQkEAAAJCgQAAAkLBAAACQwEAAAJDQQAAA1lBy0AAAAAAQAAAIAAAAAECklua1BvaW50VjECAAAACQ4EAAAJDwQAAAkQBAAACREEAAAJEgQAAAkTBAAACRQEAAAJFQQAAAkWBAAACRcEAAAJGAQAAAkZBAAACRoEAAAJGwQAAAkcBAAACR0EAAAJHgQAAAkfBAAACSAEAAAJIQQAAAkiBAAACSMEAAAJJAQAAAklBAAACSYEAAAJJwQAAAkoBAAACSkEAAAJKgQAAAkrBAAACSwEAAAJLQQAAAkuBAAACS8EAAAJMAQAAAkxBAAACTIEAAAJMwQAAAk0BAAACTUEAAAJNgQAAAk3BAAACTgEAAAJOQQAAAk6BAAACTsEAAAJPAQAAAk9BAAACT4EAAAJPwQAAAlABAAACUEEAAAJQgQAAAlDBAAACUQEAAAJRQQAAAlGBAAACUcEAAAJSAQAAAlJBAAACUoEAAAJSwQAAAlMBAAACU0EAAAJTgQAAAlPBAAACVAEAAAJUQQAAAlSBAAACVMEAAAJVAQAAAlVBAAACVYEAAAJVwQAAAlYBAAACVkEAAAJWgQAAAlbBAAADTIHLwAAAAABAAAAAAIAAAQKSW5rUG9pbnRWMQIAAAAJXAQAAAldBAAACV4EAAAJXwQAAAlgBAAACWEEAAAJYgQAAAljBAAACWQEAAAJZQQAAAlmBAAACWcEAAAJaAQAAAlpBAAACWoEAAAJawQAAAlsBAAACW0EAAAJbgQAAAlvBAAACXAEAAAJcQQAAAlyBAAACXMEAAAJdAQAAAl1BAAACXYEAAAJdwQAAAl4BAAACXkEAAAJegQAAAl7BAAACXwEAAAJfQQAAAl+BAAACX8EAAAJgAQAAAmBBAAACYIEAAAJgwQAAAmEBAAACYUEAAAJhgQAAAmHBAAACYgEAAAJiQQAAAmKBAAACYsEAAAJjAQAAAmNBAAACY4EAAAJjwQAAAmQBAAACZEEAAAJkgQAAAmTBAAACZQEAAAJlQQAAAmWBAAACZcEAAAJmAQAAAmZBAAACZoEAAAJmwQAAAmcBAAACZ0EAAAJngQAAAmfBAAACaAEAAAJoQQAAAmiBAAACaMEAAAJpAQAAAmlBAAACaYEAAAJpwQAAAmoBAAACakEAAAJqgQAAAmrBAAACawEAAAJrQQAAAmuBAAACa8EAAAJsAQAAAmxBAAACbIEAAAJswQAAAm0BAAACbUEAAAJtgQAAAm3BAAACbgEAAAJuQQAAAm6BAAACbsEAAAJvAQAAAm9BAAACb4EAAAJvwQAAAnABAAACcEEAAAJwgQAAAnDBAAACcQEAAAJxQQAAAnGBAAACccEAAAJyAQAAAnJBAAACcoEAAAJywQAAAnMBAAACc0EAAAJzgQAAAnPBAAACdAEAAAJ0QQAAAnSBAAACdMEAAAJ1AQAAAnVBAAACdYEAAAJ1wQAAAnYBAAACdkEAAAJ2gQAAAnbBAAACdwEAAAJ3QQAAAneBAAACd8EAAAJ4AQAAAnhBAAACeIEAAAJ4wQAAAnkBAAACeUEAAAJ5gQAAAnnBAAACegEAAAJ6QQAAAnqBAAACesEAAAJ7AQAAAntBAAACe4EAAAJ7wQAAAnwBAAACfEEAAAJ8gQAAAnzBAAACfQEAAAJ9QQAAAn2BAAACfcEAAAJ+AQAAAn5BAAACfoEAAAJ+wQAAAn8BAAACf0EAAAJ/gQAAAn/BAAACQAFAAAJAQUAAAkCBQAACQMFAAAJBAUAAAkFBQAACQYFAAAJBwUAAAkIBQAACQkFAAAJCgUAAAkLBQAACQwFAAAJDQUAAAkOBQAACQ8FAAAJEAUAAAkRBQAACRIFAAAJEwUAAAkUBQAACRUFAAAJFgUAAAkXBQAACRgFAAAJGQUAAAkaBQAACRsFAAAJHAUAAAkdBQAACR4FAAAJHwUAAAkgBQAACSEFAAAJIgUAAAkjBQAACSQFAAAJJQUAAAkmBQAACScFAAAJKAUAAAkpBQAACSoFAAAJKwUAAAksBQAACS0FAAAJLgUAAAkvBQAACTAFAAAJMQUAAAkyBQAACTMFAAAJNAUAAAk1BQAACTYFAAAJNwUAAAk4BQAACTkFAAAJOgUAAAk7BQAACTwFAAAJPQUAAAk+BQAACT8FAAAJQAUAAAlBBQAACUIFAAAJQwUAAAlEBQAACUUFAAAJRgUAAAlHBQAACUgFAAAJSQUAAAlKBQAACUsFAAAJTAUAAAlNBQAACU4FAAAJTwUAAAlQBQAACVEFAAAJUgUAAAlTBQAACVQFAAAJVQUAAAlWBQAACVcFAAAJWAUAAAlZBQAACVoFAAAJWwUAAAlcBQAACV0FAAAJXgUAAAlfBQAACWAFAAAJYQUAAAliBQAACWMFAAAJZAUAAAllBQAACWYFAAAJZwUAAAloBQAACWkFAAAJagUAAAlrBQAACWwFAAAJbQUAAAluBQAACW8FAAAJcAUAAAlxBQAACXIFAAAJcwUAAAl0BQAACXUFAAAJdgUAAAl3BQAACXgFAAAJeQUAAAl6BQAACXsFAAAJfAUAAAl9BQAACX4FAAAJfwUAAAmABQAACYEFAAAJggUAAAmDBQAACYQFAAAJhQUAAAmGBQAACYcFAAAJiAUAAAmJBQAACYoFAAAJiwUAAAmMBQAACY0FAAAJjgUAAAmPBQAACZAFAAAJkQUAAAmSBQAACZMFAAAJlAUAAAmVBQAACZYFAAAJlwUAAAmYBQAACZkFAAAJmgUAAAmbBQAACZwFAAAJnQUAAAmeBQAACZ8FAAAJoAUAAAmhBQAACaIFAAAJowUAAAmkBQAACaUFAAAJpgUAAAmnBQAACagFAAAJqQUAAAmqBQAACasFAAAJrAUAAAmtBQAACa4FAAAJrwUAAAmwBQAACbEFAAAJsgUAAAmzBQAACbQFAAAJtQUAAAm2BQAACbcFAAAJuAUAAAm5BQAACboFAAAJuwUAAAm8BQAACb0FAAAJvgUAAAm/BQAACcAFAAAJwQUAAAnCBQAACcMFAAAJxAUAAAnFBQAACcYFAAANlQcxAAAAAAEAAAAAAQAABApJbmtQb2ludFYxAgAAAAnHBQAACcgFAAAJyQUAAAnKBQAACcsFAAAJzAUAAAnNBQAACc4FAAAJzwUAAAnQBQAACdEFAAAJ0gUAAAnTBQAACdQFAAAJ1QUAAAnWBQAACdcFAAAJ2AUAAAnZBQAACdoFAAAJ2wUAAAncBQAACd0FAAAJ3gUAAAnfBQAACeAFAAAJ4QUAAAniBQAACeMFAAAJ5AUAAAnlBQAACeYFAAAJ5wUAAAnoBQAACekFAAAJ6gUAAAnrBQAACewFAAAJ7QUAAAnuBQAACe8FAAAJ8AUAAAnxBQAACfIFAAAJ8wUAAAn0BQAACfUFAAAJ9gUAAAn3BQAACfgFAAAJ+QUAAAn6BQAACfsFAAAJ/AUAAAn9BQAACf4FAAAJ/wUAAAkABgAACQEGAAAJAgYAAAkDBgAACQQGAAAJBQYAAAkGBgAACQcGAAAJCAYAAAkJBgAACQoGAAAJCwYAAAkMBgAACQ0GAAAJDgYAAAkPBgAACRAGAAAJEQYAAAkSBgAACRMGAAAJFAYAAAkVBgAACRYGAAAJFwYAAAkYBgAACRkGAAAJGgYAAAkbBgAACRwGAAAJHQYAAAkeBgAACR8GAAAJIAYAAAkhBgAACSIGAAAJIwYAAAkkBgAACSUGAAAJJgYAAAknBgAACSgGAAAJKQYAAAkqBgAACSsGAAAJLAYAAAktBgAACS4GAAAJLwYAAAkwBgAACTEGAAAJMgYAAAkzBgAACTQGAAAJNQYAAAk2BgAACTcGAAAJOAYAAAk5BgAACToGAAAJOwYAAAk8BgAACT0GAAAJPgYAAAk/BgAACUAGAAAJQQYAAAlCBgAACUMGAAAJRAYAAAlFBgAACUYGAAAJRwYAAAlIBgAACUkGAAAJSgYAAAlLBgAACUwGAAAJTQYAAAlOBgAACU8GAAAJUAYAAAlRBgAACVIGAAAJUwYAAAlUBgAACVUGAAAJVgYAAAlXBgAACVgGAAAJWQYAAAlaBgAACVsGAAAJXAYAAAldBgAACV4GAAAJXwYAAAlgBgAACWEGAAAJYgYAAAljBgAACWQGAAAJZQYAAAlmBgAACWcGAAAJaAYAAAlpBgAACWoGAAAJawYAAAlsBgAACW0GAAAJbgYAAAlvBgAACXAGAAAJcQYAAAlyBgAACXMGAAAJdAYAAAl1BgAACXYGAAAJdwYAAAl4BgAACXkGAAAJegYAAAl7BgAACXwGAAAJfQYAAAl+BgAACX8GAAAJgAYAAAmBBgAACYIGAAAJgwYAAAmEBgAACYUGAAAJhgYAAA1ABzMAAAAAAQAAAAACAAAECklua1BvaW50VjECAAAACYcGAAAJiAYAAAmJBgAACYoGAAAJiwYAAAmMBgAACY0GAAAJjgYAAAmPBgAACZAGAAAJkQYAAAmSBgAACZMGAAAJlAYAAAmVBgAACZYGAAAJlwYAAAmYBgAACZkGAAAJmgYAAAmbBgAACZwGAAAJnQYAAAmeBgAACZ8GAAAJoAYAAAmhBgAACaIGAAAJowYAAAmkBgAACaUGAAAJpgYAAAmnBgAACagGAAAJqQYAAAmqBgAACasGAAAJrAYAAAmtBgAACa4GAAAJrwYAAAmwBgAACbEGAAAJsgYAAAmzBgAACbQGAAAJtQYAAAm2BgAACbcGAAAJuAYAAAm5BgAACboGAAAJuwYAAAm8BgAACb0GAAAJvgYAAAm/BgAACcAGAAAJwQYAAAnCBgAACcMGAAAJxAYAAAnFBgAACcYGAAAJxwYAAAnIBgAACckGAAAJygYAAAnLBgAACcwGAAAJzQYAAAnOBgAACc8GAAAJ0AYAAAnRBgAACdIGAAAJ0wYAAAnUBgAACdUGAAAJ1gYAAAnXBgAACdgGAAAJ2QYAAAnaBgAACdsGAAAJ3AYAAAndBgAACd4GAAAJ3wYAAAngBgAACeEGAAAJ4gYAAAnjBgAACeQGAAAJ5QYAAAnmBgAACecGAAAJ6AYAAAnpBgAACeoGAAAJ6wYAAAnsBgAACe0GAAAJ7gYAAAnvBgAACfAGAAAJ8QYAAAnyBgAACfMGAAAJ9AYAAAn1BgAACfYGAAAJ9wYAAAn4BgAACfkGAAAJ+gYAAAn7BgAACfwGAAAJ/QYAAAn+BgAACf8GAAAJAAcAAAkBBwAACQIHAAAJAwcAAAkEBwAACQUHAAAJBgcAAAkHBwAACQgHAAAJCQcAAAkKBwAACQsHAAAJDAcAAAkNBwAACQ4HAAAJDwcAAAkQBwAACREHAAAJEgcAAAkTBwAACRQHAAAJFQcAAAkWBwAACRcHAAAJGAcAAAkZBwAACRoHAAAJGwcAAAkcBwAACR0HAAAJHgcAAAkfBwAACSAHAAAJIQcAAAkiBwAACSMHAAAJJAcAAAklBwAACSYHAAAJJwcAAAkoBwAACSkHAAAJKgcAAAkrBwAACSwHAAAJLQcAAAkuBwAACS8HAAAJMAcAAAkxBwAACTIHAAAJMwcAAAk0BwAACTUHAAAJNgcAAAk3BwAACTgHAAAJOQcAAAk6BwAACTsHAAAJPAcAAAk9BwAACT4HAAAJPwcAAAlABwAACUEHAAAJQgcAAAlDBwAACUQHAAAJRQcAAAlGBwAACUcHAAAJSAcAAAlJBwAACUoHAAAJSwcAAAlMBwAACU0HAAAJTgcAAAlPBwAACVAHAAAJUQcAAAlSBwAACVMHAAAJVAcAAAlVBwAACVYHAAAJVwcAAAlYBwAACVkHAAAJWgcAAAlbBwAACVwHAAAJXQcAAAleBwAACV8HAAAJYAcAAAlhBwAACWIHAAAJYwcAAAlkBwAACWUHAAAJZgcAAAlnBwAACWgHAAAJaQcAAAlqBwAACWsHAAAJbAcAAAltBwAACW4HAAAJbwcAAAlwBwAACXEHAAAJcgcAAAlzBwAACXQHAAAJdQcAAAl2BwAACXcHAAAJeAcAAAl5BwAACXoHAAAJewcAAAl8BwAACX0HAAAJfgcAAAl/BwAACYAHAAAJgQcAAAmCBwAACYMHAAAJhAcAAAmFBwAACYYHAAAJhwcAAAmIBwAACYkHAAAJigcAAAmLBwAACYwHAAAJjQcAAAmOBwAACY8HAAAJkAcAAAmRBwAACZIHAAAJkwcAAAmUBwAACZUHAAAJlgcAAAmXBwAACZgHAAAJmQcAAAmaBwAACZsHAAAJnAcAAAmdBwAACZ4HAAAJnwcAAAmgBwAACaEHAAAJogcAAAmjBwAACaQHAAAJpQcAAAmmBwAACacHAAAJqAcAAAmpBwAACaoHAAAJqwcAAAmsBwAACa0HAAAJrgcAAAmvBwAACbAHAAAJsQcAAAmyBwAACbMHAAAJtAcAAAm1BwAACbYHAAAJtwcAAAm4BwAACbkHAAAJugcAAAm7BwAACbwHAAAJvQcAAAm+BwAACb8HAAAJwAcAAAnBBwAACcIHAAAJwwcAAAnEBwAACcUHAAAJxgcAAAnHBwAACcgHAAAJyQcAAAnKBwAACcsHAAAJzAcAAAnNBwAACc4HAAAJzwcAAAnQBwAACdEHAAAJ0gcAAAnTBwAACdQHAAAJ1QcAAAnWBwAACdcHAAAJ2AcAAAnZBwAACdoHAAAJ2wcAAAncBwAACd0HAAAJ3gcAAAnfBwAACeAHAAAJ4QcAAAniBwAACeMHAAAJ5AcAAAnlBwAACeYHAAAJ5wcAAAnoBwAACekHAAAJ6gcAAAnrBwAACewHAAAJ7QcAAAnuBwAADZgFNAAAAApJbmtQb2ludFYxBAAAAAFYAVkOUHJlc3N1cmVGYWN0b3IJVGltZVN0YW1wAAAAAAYGCxACAAAAroizgcJivD+Q+L6GSpysPwAAAD8AAAAAAAAAAAE1AAAANAAAAAYOnKDjsrs/kPi+hkqcrD8AAAA/EAAAAAAAAAABNgAAADQAAABmk4S/BAO7P9zqZok6ras/AAAAPx8AAAAAAAAAATcAAAA0AAAAENb4ThWruj/c6maJOq2rPwAAAD8fAAAAAAAAAAE4AAAANAAAAMAYbd4lU7o/3OpmiTqtqz8AAAA/LwAAAAAAAAABOQAAADQAAABsW+FtNvu5P9zqZok6ras/AAAAPy8AAAAAAAAAAToAAAA0AAAAdCM+HGjzuD/c6maJOq2rPwAAAD8+AAAAAAAAAAE7AAAANAAAACRmsqt4m7g/3OpmiTqtqz8AAAA/PgAAAAAAAAABPAAAADQAAACA65rKmeu3P9zqZok6ras/AAAAP04AAAAAAAAAAT0AAAA0AAAA2nCD6bo7tz/c6maJOq2rPwAAAD9OAAAAAAAAAAE+AAAANAAAADL2awjci7Y/3OpmiTqtqz8AAAA/XgAAAAAAAAABPwAAADQAAACOe1Qn/du1P9zqZok6ras/AAAAP14AAAAAAAAAAUAAAAA0AAAAlkOx1S7UtD+Q+L6GSpysPwAAAD9tAAAAAAAAAAFBAAAANAAAAPLImfRPJLQ/kPi+hkqcrD8AAAA/bQAAAAAAAAABQgAAADQAAABSToITcXSzP5D4voZKnKw/AAAAP30AAAAAAAAAAUMAAAA0AAAABllTUbMUsj+Q+L6GSpysPwAAAD99AAAAAAAAAAFEAAAANAAAAGDeO3DUZLE/kPi+hkqcrD8AAAA/jQAAAAAAAAABRQAAADQAAABoppgeBl2wP0QGF4Rai60/AAAAP40AAAAAAAAAAUYAAAA0AAAAGukMrhYFsD9EBheEWoutPwAAAD+cAAAAAAAAAAFHAAAANAAAAOjc6plvqq4//BNvgWp6rj8AAAA/nAAAAAAAAAABSAAAADQAAAD8bKT20pqsP/wTb4Fqeq4/AAAAP6wAAAAAAAAAAUkAAAA0AAAAUPKMFfTqqz/8E2+BanquPwAAAD+sAAAAAAAAAAFKAAAANAAAAAT9XVM2i6o/rCHHfnpprz8AAAA/uwAAAAAAAAABSwAAADQAAABkgkZyV9upP6whx356aa8/AAAAP7sAAAAAAAAAAUwAAAA0AAAAfBIAz7rLpz+sIcd+emmvPwAAAD/LAAAAAAAAAAFNAAAANAAAACwd0Qz9a6Y/rCHHfnpprz8AAAA/ywAAAAAAAAABTgAAADQAAACMorkrHrylP6yXDz5FLLA/AAAAP9sAAAAAAAAAAU8AAAA0AAAAmDJziIGsoz+Inrs8zaOwPwAAAD/bAAAAAAAAAAFQAAAANAAAAFQ9RMbDTKI/YKVnO1UbsT8AAAA/6gAAAAAAAAABUQAAADQAAACwwizl5JyhP2ClZztVG7E/AAAAP+oAAAAAAAAAAVIAAAA0AAAAYM39Iic9oD86rBM63ZKxPwAAAD/6AAAAAAAAAAFTAAAANAAAAHilzIOQGp8/FrO/OGUKsj8AAAA/+gAAAAAAAAABVAAAADQAAAA4sJ3B0rqdP+q5azftgbI/AAAAPwoBAAAAAAAAAVUAAAA0AAAAoMU/PVf7mj+gx8M0/XCzPwAAAD8ZAQAAAAAAAAFWAAAANAAAAFDQEHuZm5k/es5vM4Xosz8AAAA/GQEAAAAAAAABVwAAADQAAAAI2+G42zuYP1LVGzINYLQ/AAAAPykBAAAAAAAAAVgAAAA0AAAAePCDNGB8lT/c6R8upca1PwAAAD8pAQAAAAAAAAFZAAAANAAAAHjwgzRgfJU/uPDLLC0+tj8AAAA/OAEAAAAAAAABWgAAADQAAAAw+1RyohyUP2b+Iyo9Lbc/AAAAPzgBAAAAAAAAAVsAAAA0AAAA6AUmsOS8kj/QGdQkXQu5PwAAAD9IAQAAAAAAAAFcAAAANAAAAOgFJrDkvJI/ficsIm36uT8AAAA/SAEAAAAAAAABXQAAADQAAADoBSaw5LySPzQ1hB996bo/AAAAP1gBAAAAAAAAAV4AAAA0AAAA6AUmsOS8kj/qQtwcjdi7PwAAAD9YAQAAAAAAAAFfAAAANAAAAOgFJrDkvJI/dFfgGCU/vT8AAAA/ZwEAAAAAAAABYAAAADQAAADoBSaw5LySPyZlOBY1Lr4/AAAAP2cBAAAAAAAAAWEAAAA0AAAAMPtUcqIclD+weTwSzZS/PwAAAD93AQAAAAAAAAFiAAAANAAAALjlsvYd3JY/Hkcgh7J9wD8AAAA/dwEAAAAAAAABYwAAADQAAADoum7/FFucP2RRIoX+MME/AAAAP4cBAAAAAAAAAWQAAAA0AAAAsMIs5eScoT8XX3qCDiDCPwAAAD+HAQAAAAAAAAFlAAAANAAAAIyiuSsevKU/X2l8gFrTwj8AAAA/lgEAAAAAAAABZgAAADQAAAAE/V1TNouqP6Nzfn6mhsM/AAAAP5YBAAAAAAAAAWcAAAA0AAAAGukMrhYFsD/nfYB88jnEPwAAAD+mAQAAAAAAAAFoAAAANAAAAPyQ9qKBHLM/wYQse3qxxD8AAAA/pgEAAAAAAAABaQAAADQAAACKs/d4y+O2PzGIgno+7cQ/AAAAP7UBAAAAAAAAAWoAAAA0AAAAENb4ThWruj+bi9h5AinFPwAAAD+1AQAAAAAAAAFrAAAANAAAAO61hZVOyr4/m4vYeQIpxT8AAAA/xQEAAAAAAAABbAAAADQAAADlSgnuw3TBP5uL2HkCKcU/AAAAP8UBAAAAAAAAAW0AAAA0AAAAKXjbAVDcwz+bi9h5AinFPwAAAD/VAQAAAAAAAAFuAAAANAAAAGelrRXcQ8Y/m4vYeQIpxT8AAAA/1QEAAAAAAAABbwAAADQAAABVFfS4eFPIPzGIgno+7cQ/AAAAP+QBAAAAAAAAAXAAAAA0AAAARYU6XBVjyj/BhCx7erHEPwAAAD/kAQAAAAAAAAFxAAAANAAAAIsWO0e6Rsw/532AfPI5xD8AAAA/9AEAAAAAAAABcgAAADQAAAB3hoHqVlbOP8ls0n8eD8M/AAAAP/QBAAAAAAAAAXMAAAA0AAAA3gvB6v0c0D8XX3qCDiDCPwAAAD8EAgAAAAAAAAF0AAAANAAAACxlHoTU+NA/+E3MhTr1wD8AAAA/BAIAAAAAAAABdQAAADQAAAB6vnsdq9TRP0ZAdIgqBsA/AAAAPxMCAAAAAAAAAXYAAAA0AAAAdlpNRpJY0j9MXowXrba9PwAAAD8TAgAAAAAAAAF3AAAANAAAAHL2Hm953NI/NDWEH33puj8AAAA/KAIAAAAAAAABeAAAADQAAAAYo827ZErTPxwMfCdNHLg/AAAAPygCAAAAAAAAAXkAAAA0AAAAbJLwl2Bg0z/c6R8upca1PwAAAD83AgAAAAAAAAF6AAAANAAAAMKBE3RcdtM/es5vM4Xosz8AAAA/NwIAAAAAAAABewAAADQAAADCgRN0XHbTPxazvzhlCrI/AAAAP0cCAAAAAAAAAXwAAAA0AAAAwoETdFx20z/8E2+BanquPwAAAD9HAgAAAAAAAAF9AAAANAAAAMSzqt9oNNM/fM+2jhrPqT8AAAA/VwIAAAAAAAABfgAAADQAAABy9h5vedzSP/yK/pvKI6U/AAAAP2YCAAAAAAAAAX8AAAA0AAAAdCi22oWa0j/kYfajmlaiPwAAAD9mAgAAAAAAAAGAAAAANAAAAMx7B46aLNI/mHHcV9USnz8AAAA/dgIAAAAAAAABgQAAADQAAADS3zVls6jRP2AfzGd1eJk/AAAAP3YCAAAAAAAAAYIAAAA0AAAA1kNkPMwk0T84zbt3Fd6TPwAAAD+GAgAAAAAAAAGDAAAANAAAANzZKX/xXtA/ZJZbgtUhkD8AAAA/hgIAAAAAAAABhAAAADQAAAAXnWr0HIrPP1C/9hkry4g/AAAAP5UCAAAAAAAAAYUAAAA0AAAAd4aB6lZWzj+oUTYvq1KBPwAAAD+VAgAAAAAAAAGGAAAANAAAAIeyDHChysw/YLVWPK13aD8AAAA/pQIAAAAAAAABhwAAADQAAACR3pf16z7LP2C1Vjytd2g/AAAAP6UCAAAAAAAAAYgAAAA0AAAA78eu6yULyj9gtVY8rXdoPwAAAD+0AgAAAAAAAAGJAAAANAAAAKnSfyloq8g/YLVWPK13aD8AAAA/tAIAAAAAAAABigAAADQAAAAHvJYfonfHP2C1Vjytd2g/AAAAP8QCAAAAAAAAAYsAAAA0AAAAEYTzzdNvxj9gtVY8rXdoPwAAAD/EAgAAAAAAAAGMAAAANAAAAMMqljT9k8U/YLVWPK13aD8AAAA/1AIAAAAAAAABjQAAADQAAADHjsQLFhDFP2C1Vjytd2g/AAAAP9QCAAAAAAAAAY4AAAA0AAAAy/Ly4i6MxD9gtVY8rXdoPwAAAD/jAgAAAAAAAAGPAAAANAAAAM9WIbpHCMQ/YLVWPK13aD8AAAA/4wIAAAAAAAABkAAAADQAAAB9mZVJWLDDP2C1Vjytd2g/AAAAP/MCAAAAAAAAAZEAAAA0AAAA07pPkWCEwz8QyOuIVrRzPwAAAD8DAwAAAAAAAAGSAAAANAAAALChusFoPYI/gEEeDEe92z8AAAA/AAAAAAAAAAABkwAAADQAAACwobrBaD2CP8o/cwxln9s/AAAAPwAAAAAAAAAAAZQAAAA0AAAAUIwYRuT8hD8SPsgMg4HbPwAAAD8QAAAAAAAAAAGVAAAANAAAAPB2dspfvIc/XjwdDaFj2z8AAAA/EAAAAAAAAAABlgAAADQAAACAYdRO23uKP6g6cg2/Rds/AAAAPyAAAAAAAAAAAZcAAAA0AAAAkDaQV9L6jz/wOMcN3SfbPwAAAD8vAAAAAAAAAAGYAAAANAAAAOgFJrDkvJI/hDVxDhns2j8AAAA/LwAAAAAAAAABmQAAADQAAAB48IM0YHyVPxgyGw9VsNo/AAAAPz8AAAAAAAAAAZoAAAA0AAAACNvhuNs7mD/0LBoQr1baPwAAAD9PAAAAAAAAAAGbAAAANAAAAKDFPz1X+5o/iCnEEOsa2j8AAAA/TwAAAAAAAAABnAAAADQAAAA4sJ3B0rqdPxwmbhEn39k/AAAAP14AAAAAAAAAAZ0AAAA0AAAABEgVBAbtoD9CH8ISn2fZPwAAAD9hAAAAAAAAAAGeAAAANAAAAJgyc4iBrKM/IBrBE/kN2T8AAAA/cQAAAAAAAAABnwAAADQAAADkJ6JKPwylP/wUwBRTtNg/AAAAP3EAAAAAAAAAAaAAAAA0AAAAfBIAz7rLpz/aD78VrVrYPwAAAD+AAAAAAAAAAAGhAAAANAAAAAT9XVM2i6o/tAq+FgcB2D8AAAA/gAAAAAAAAAABogAAADQAAAD8bKT20pqsP9wDEhh/idc/AAAAP5AAAAAAAAAAAaMAAAA0AAAA6NzqmW+qrj+4/hAZ2S/XPwAAAD+QAAAAAAAAAAGkAAAANAAAAGimmB4GXbA/TPu6GRX01j8AAAA/oAAAAAAAAAABpQAAADQAAABg3jtw1GSxPyj2uRpvmtY/AAAAP6AAAAAAAAAAAaYAAAA0AAAAVhbfwaJssj8G8bgbyUDWPwAAAD+vAAAAAAAAAAGnAAAANAAAAKILDoRgzLM/5Ou3HCPn1T8AAAA/rwAAAAAAAAABqAAAADQAAABGhiVlP3y0P3boYR1fq9U/AAAAP78AAAAAAAAAAakAAAA0AAAAPr7Itg2EtT+e4bUe1zPVPwAAAD+/AAAAAAAAAAGqAAAANAAAAOI44JfsM7Y/Mt5fHxP41D8AAAA/zwAAAAAAAAABqwAAADQAAAAuLg9aqpO3P8TaCSBPvNQ/AAAAP88AAAAAAAAAAawAAAA0AAAA0KgmO4lDuD9Y17Mgi4DUPwAAAD/eAAAAAAAAAAGtAAAANAAAAHQjPhxo87g/6tNdIcdE1D8AAAA/3gAAAAAAAAABrgAAADQAAABsW+FtNvu5PzTSsiHlJtQ/AAAAP+4AAAAAAAAAAa8AAAA0AAAAENb4ThWruj9+0AciAwnUPwAAAD/uAAAAAAAAAAGwAAAANAAAAGaThL8EA7s/Es2xIj/N0z8AAAA//QAAAAAAAAABsQAAADQAAABeyycR0wq8PxLNsSI/zdM/AAAAP/0AAAAAAAAAAbIAAAA0AAAAroizgcJivD9aywYjXa/TPwAAAD8NAQAAAAAAAAGzAAAANAAAAAJGP/Kxurw/pslbI3uR0z8AAAA/DQEAAAAAAAABtAAAADQAAAD6feJDgMK9P6bJWyN7kdM/AAAAPx0BAAAAAAAAAbUAAAA0AAAAnvj5JF9yvj/wx7AjmXPTPwAAAD8dAQAAAAAAAAG2AAAANAAAAO61hZVOyr4/gsRaJNU30z8AAAA/LAEAAAAAAAABtwAAADQAAADi7SjnHNK/P8rCryTzGdM/AAAAPywBAAAAAAAAAbgAAAA0AAAARTQg5P1AwD9gv1klL97SPwAAAD88AQAAAAAAAAG5AAAANAAAAJfxq1TtmMA/8rsDJmui0j8AAAA/PAEAAAAAAAABugAAADQAAAA7bMM1zEjBP4a4rSanZtI/AAAAP0wBAAAAAAAAAbsAAAA0AAAAOQiVXrPMwT8atVcn4yrSPwAAAD9MAQAAAAAAAAG8AAAANAAAADOkZoeaUMI/9q9WKD3R0T8AAAA/WwEAAAAAAAABvQAAADQAAAAvQDiwgdTCP4qsACl5ldE/AAAAP1sBAAAAAAAAAb4AAAA0AAAA07pPkWCEwz8cqaoptVnRPwAAAD9rAQAAAAAAAAG/AAAANAAAACl42wFQ3MM/+qOpKg8A0T8AAAA/awEAAAAAAAABwAAAADQAAAAhFK0qN2DEP4ygUytLxNA/AAAAP3oBAAAAAAAAAcEAAAA0AAAAx47ECxYQxT8gnf0rh4jQPwAAAD96AQAAAAAAAAHCAAAANAAAAMMqljT9k8U/tJmnLMNM0D8AAAA/igEAAAAAAAABwwAAADQAAAC9xmdd5BfGP/6X/CzhLtA/AAAAP5oBAAAAAAAAAcQAAAA0AAAAuWI5hsubxj9IllEt/xDQPwAAAD+aAQAAAAAAAAHFAAAANAAAALP+Cq+yH8c/tSX3W3aqzz8AAAA/mgEAAAAAAAABxgAAADQAAACxmtzXmaPHP0kioVyybs8/AAAAP6kBAAAAAAAAAccAAAA0AAAAVRX0uHhTyD9xG/VdKvfOPwAAAD+5AQAAAAAAAAHIAAAANAAAAPuPC5pXA8k/lRRJX6J/zj8AAAA/uQEAAAAAAAAByQAAADQAAACfCiN7NrPJPysR81/eQ84/AAAAP8kBAAAAAAAAAcoAAAA0AAAA72OAFA2Pyj9RCkdhVszNPwAAAD/JAQAAAAAAAAHLAAAANAAAAJHel/XrPss/5wbxYZKQzT8AAAA/2AEAAAAAAAABzAAAADQAAAA3Wa/Wyu7LP3cDm2LOVM0/AAAAP9gBAAAAAAAAAc0AAAA0AAAAh7IMcKHKzD+b/O5jRt3MPwAAAD/oAQAAAAAAAAHOAAAANAAAAH9O3piITs0/x/VCZb5lzD8AAAA/6AEAAAAAAAABzwAAADQAAAAnyfV5Z/7NP1fy7GX6Kcw/AAAAP/cBAAAAAAAAAdAAAAA0AAAAI2XHok6Czj9760BncrLLPwAAAD/3AQAAAAAAAAHRAAAANAAAAHUiUxM+2s4/p+SUaOo6yz8AAAA/BwIAAAAAAAAB0gAAADQAAABvviQ8JV7PP6fklGjqOss/AAAAPwcCAAAAAAAAAdMAAAA0AAAAw3uwrBS2zz/N3ehpYsPKPwAAAD8XAgAAAAAAAAHUAAAANAAAAGla9mQM4s8/X9qSap6Hyj8AAAA/FwIAAAAAAAAB1QAAADQAAADeC8Hq/RzQP/HWPGvaS8o/AAAAPyYCAAAAAAAAAdYAAAA0AAAAMvvjxvky0D+H0+ZrFhDKPwAAAD8mAgAAAAAAAAHXAAAANAAAAIjqBqP1SNA/h9PmaxYQyj8AAAA/NgIAAAAAAAAB2AAAADQAAADc2Sl/8V7QPxnQkGxS1Mk/AAAAPzYCAAAAAAAAAdkAAAA0AAAAMMlMW+100D+vzDptjpjJPwAAAD9GAgAAAAAAAAHaAAAANAAAAIa4bzfpitA/r8w6bY6YyT8AAAA/RgIAAAAAAAAB2wAAADQAAADap5IT5aDQPz/J5G3KXMk/AAAAP1UCAAAAAAAAAdwAAAA0AAAALpe17+C20D8/yeRtylzJPwAAAD9VAgAAAAAAAAHdAAAANAAAAISG2MvczNA/08WObgYhyT8AAAA/ZQIAAAAAAAAB3gAAADQAAAAsZR6E1PjQP2nCOG9C5cg/AAAAP2UCAAAAAAAAAd8AAAA0AAAA1kNkPMwk0T/5vuJvfqnIPwAAAD9nAgAAAAAAAAHgAAAANAAAAIAiqvTDUNE/j7uMcLptyD8AAAA/ZwIAAAAAAAAB4QAAADQAAAAmAfCsu3zRP7O04HEy9sc/AAAAP3cCAAAAAAAAAeIAAAA0AAAA0t81ZbOo0T9JsYpybrrHPwAAAD93AgAAAAAAAAHjAAAANAAAANLfNWWzqNE/2600c6p+xz8AAAA/hwIAAAAAAAAB5AAAADQAAAB6vnsdq9TRP9utNHOqfsc/AAAAP4cCAAAAAAAAAeUAAAA0AAAAzq2e+abq0T/brTRzqn7HPwAAAD+WAgAAAAAAAAHmAAAANAAAACSdwdWiANI/b6rec+ZCxz8AAAA/lgIAAAAAAAAB5wAAADQAAAB4jOSxnhbSP/+miHQiB8c/AAAAP6YCAAAAAAAAAegAAAA0AAAAzHsHjpos0j//poh0IgfHPwAAAD+mAgAAAAAAAAHpAAAANAAAACJrKmqWQtI/laMydV7Lxj8AAAA/tgIAAAAAAAAB6gAAADQAAAB2Wk1GkljSP5WjMnVey8Y/AAAAP7YCAAAAAAAAAesAAAA0AAAAyklwIo5u0j8loNx1mo/GPwAAAD/FAgAAAAAAAAHsAAAANAAAAB45k/6JhNI/u5yGdtZTxj8AAAA/1QIAAAAAAAAB7QAAADQAAAB0KLbahZrSP7uchnbWU8Y/AAAAP/QCAAAAAAAAAe4AAAA0AAAAHAf8kn3G0j9PmTB3EhjGPwAAAD8EAwAAAAAAAAHvAAAANAAAAHL2Hm953NI/4ZXad07cxT8AAAA/EwMAAAAAAAAB8AAAADQAAADG5UFLdfLSP+GV2ndO3MU/AAAAPxMDAAAAAAAAAfEAAAA0AAAAHNVkJ3EI0z93koR4iqDFPwAAAD8jAwAAAAAAAAHyAAAANAAAAHDEhwNtHtM/B48uecZkxT8AAAA/IwMAAAAAAAAB8wAAADQAAADEs6rfaDTTPwePLnnGZMU/AAAAPzMDAAAAAAAAAfQAAAA0AAAAGKPNu2RK0z8Hjy55xmTFPwAAAD9CAwAAAAAAAAH1AAAANAAAAGyS8JdgYNM/B48uecZkxT8AAAA/QgMAAAAAAAAB9gAAADQAAADCgRN0XHbTPwePLnnGZMU/AAAAP1IDAAAAAAAAAfcAAAA0AAAAFnE2UFiM0z8Hjy55xmTFPwAAAD9hAwAAAAAAAAH4AAAANAAAAGpgWSxUotM/B48uecZkxT8AAAA/YQMAAAAAAAAB+QAAADQAAAAUP5/kS87TPwePLnnGZMU/AAAAP3EDAAAAAAAAAfoAAAA0AAAAai7CwEfk0z8Hjy55xmTFPwAAAD+BAwAAAAAAAAH7AAAANAAAABINCHk/ENQ/B48uecZkxT8AAAA/gQMAAAAAAAAB/AAAADQAAABm/CpVOybUPwePLnnGZMU/AAAAP5ADAAAAAAAAAf0AAAA0AAAAuutNMTc81D8Hjy55xmTFPwAAAD+QAwAAAAAAAAH+AAAANAAAAGTKk+kuaNQ/B48uecZkxT8AAAA/oAMAAAAAAAAB/wAAADQAAAC4ubbFKn7UPwePLnnGZMU/AAAAP6ADAAAAAAAAAQABAAA0AAAAYpj8fSKq1D8Hjy55xmTFPwAAAD+wAwAAAAAAAAEBAQAANAAAALiHH1oewNQ/B48uecZkxT8AAAA/vwMAAAAAAAABAgEAADQAAABgZmUSFuzUPwePLnnGZMU/AAAAP78DAAAAAAAAAQMBAAA0AAAAtFWI7hEC1T8Hjy55xmTFPwAAAD/PAwAAAAAAAAEEAQAANAAAAAhFq8oNGNU/B48uecZkxT8AAAA/3gMAAAAAAAABBQEAADQAAABeNM6mCS7VPwePLnnGZMU/AAAAPw0EAAAAAAAAAQYBAAA0AAAAXjTOpgku1T93koR4iqDFPwAAAD88BAAAAAAAAAEHAQAANAAAAF40zqYJLtU/4ZXad07cxT8AAAA/TAQAAAAAAAABCAEAADQAAABeNM6mCS7VP0+ZMHcSGMY/AAAAP0wEAAAAAAAAAQkBAAA0AAAAsiPxggVE1T+7nIZ21lPGPwAAAD9bBAAAAAAAAAEKAQAANAAAALIj8YIFRNU/laMydV7Lxj8AAAA/WwQAAAAAAAABCwEAADQAAACyI/GCBUTVP/+miHQiB8c/AAAAP2sEAAAAAAAAAQwBAAA0AAAAsiPxggVE1T9vqt5z5kLHPwAAAD9rBAAAAAAAAAENAQAANAAAALIj8YIFRNU/SbGKcm66xz8AAAA/dwQAAAAAAAABDgEAADQAAACyI/GCBUTVP7O04HEy9sc/AAAAP3cEAAAAAAAAAQ8BAAA0AAAAsiPxggVE1T8fuDZx9jHIPwAAAD+GBAAAAAAAAAEQAQAANAAAALIj8YIFRNU/j7uMcLptyD8AAAA/hgQAAAAAAAABEQEAADQAAACyI/GCBUTVP2nCOG9C5cg/AAAAP5YEAAAAAAAAARIBAAA0AAAAsiPxggVE1T/TxY5uBiHJPwAAAD+WBAAAAAAAAAETAQAANAAAALIj8YIFRNU/P8nkbcpcyT8AAAA/pgQAAAAAAAABFAEAADQAAACyI/GCBUTVPxnQkGxS1Mk/AAAAP6YEAAAAAAAAARUBAAA0AAAAsiPxggVE1T+H0+ZrFhDKPwAAAD+1BAAAAAAAAAEWAQAANAAAALIj8YIFRNU/8dY8a9pLyj8AAAA/tQQAAAAAAAABFwEAADQAAABeNM6mCS7VP1/akmqeh8o/AAAAP8UEAAAAAAAAARgBAAA0AAAAXjTOpgku1T/N3ehpYsPKPwAAAD/FBAAAAAAAAAEZAQAANAAAAF40zqYJLtU/p+SUaOo6yz8AAAA/1AQAAAAAAAABGgEAADQAAAAIRavKDRjVPxHo6meudss/AAAAP9QEAAAAAAAAARsBAAA0AAAAtFWI7hEC1T9760BncrLLPwAAAD/kBAAAAAAAAAEcAQAANAAAALRViO4RAtU/V/LsZfopzD8AAAA/5AQAAAAAAAABHQEAADQAAABgZmUSFuzUP8f1QmW+Zcw/AAAAP/QEAAAAAAAAAR4BAAA0AAAAYGZlEhbs1D+b/O5jRt3MPwAAAD/0BAAAAAAAAAEfAQAANAAAAAp3QjYa1tQ/CwBFYwoZzT8AAAA/AwUAAAAAAAABIAEAADQAAAAKd0I2GtbUP3cDm2LOVM0/AAAAPwMFAAAAAAAAASEBAAA0AAAAuIcfWh7A1D93A5tizlTNPwAAAD8TBQAAAAAAAAEiAQAANAAAAGKY/H0iqtQ/5wbxYZKQzT8AAAA/EwUAAAAAAAABIwEAADQAAABimPx9IqrUP1EKR2FWzM0/AAAAPyMFAAAAAAAAASQBAAA0AAAADqnZoSaU1D+7DZ1gGgjOPwAAAD8jBQAAAAAAAAElAQAANAAAAA6p2aEmlNQ/KxHzX95Dzj8AAAA/MgUAAAAAAAABJgEAADQAAABkypPpLmjUP5UUSV+if84/AAAAPzIFAAAAAAAAAScBAAA0AAAAZMqT6S5o1D8DGJ9eZrvOPwAAAD9CBQAAAAAAAAEoAQAANAAAAGb8KlU7JtQ/2x5LXe4yzz8AAAA/QgUAAAAAAAABKQEAADQAAAASDQh5PxDUP7Ul91t2qs8/AAAAP1EFAAAAAAAAASoBAAA0AAAAFD+f5EvO0z9IllEt/xDQPwAAAD9hBQAAAAAAAAErAQAANAAAAMBPfAhQuNM/tJmnLMNM0D8AAAA/YQUAAAAAAAABLAEAADQAAAAWcTZQWIzTPyCd/SuHiNA/AAAAP2EFAAAAAAAAAS0BAAA0AAAAbJLwl2Bg0z/WnqgraabQPwAAAD9xBQAAAAAAAAEuAQAANAAAAMSzqt9oNNM/RKL+Ki3i0D8AAAA/cQUAAAAAAAABLwEAADQAAAAc1WQncQjTP/qjqSoPANE/AAAAP4AFAAAAAAAAATABAAA0AAAAxuVBS3Xy0j9mp/8p0zvRPwAAAD+QBQAAAAAAAAExAQAANAAAABwH/JJ9xtI/HKmqKbVZ0T8AAAA/kAUAAAAAAAABMgEAADQAAAB0KLbahZrSP4qsACl5ldE/AAAAP6AFAAAAAAAAATMBAAA0AAAAHjmT/omE0j8+rqsoW7PRPwAAAD+gBQAAAAAAAAE0AQAANAAAAHZaTUaSWNI/rLEBKB/v0T8AAAA/rwUAAAAAAAABNQEAADQAAADMeweOmizSPxq1VyfjKtI/AAAAP68FAAAAAAAAATYBAAA0AAAAJJ3B1aIA0j+GuK0mp2bSPwAAAD+/BQAAAAAAAAE3AQAANAAAAHq+ex2r1NE/PLpYJomE0j8AAAA/vwUAAAAAAAABOAEAADQAAADS3zVls6jRP6i9riVNwNI/AAAAP84FAAAAAAAAATkBAAA0AAAAJgHwrLt80T8WwQQlEfzSPwAAAD/OBQAAAAAAAAE6AQAANAAAAIAiqvTDUNE/ysKvJPMZ0z8AAAA/3gUAAAAAAAABOwEAADQAAAAqM4cYyDrRPzjGBSS3VdM/AAAAP94FAAAAAAAAATwBAAA0AAAAgFRBYNAO0T/wx7AjmXPTPwAAAD/uBQAAAAAAAAE9AQAANAAAACxlHoTU+NA/WssGI12v0z8AAAA/7gUAAAAAAAABPgEAADQAAADYdfun2OLQPxLNsSI/zdM/AAAAP/0FAAAAAAAAAT8BAAA0AAAAhIbYy9zM0D/IzlwiIevTPwAAAD/9BQAAAAAAAAFAAQAANAAAANqnkhPloNA/ftAHIgMJ1D8AAAA/DQYAAAAAAAABQQEAADQAAADap5IT5aDQP+rTXSHHRNQ/AAAAPw0GAAAAAAAAAUIBAAA0AAAAMMlMW+100D+i1QghqWLUPwAAAD8dBgAAAAAAAAFDAQAANAAAANzZKX/xXtA/WNezIIuA1D8AAAA/HQYAAAAAAAABRAEAADQAAADeC8Hq/RzQP8TaCSBPvNQ/AAAAPywGAAAAAAAAAUUBAAA0AAAAihyeDgIH0D8y3l8fE/jUPwAAAD8sBgAAAAAAAAFGAQAANAAAAGla9mQM4s8/5t8KH/UV1T8AAAA/PAYAAAAAAAABRwEAADQAAAAXnWr0HIrPP57htR7XM9U/AAAAPzwGAAAAAAAAAUgBAAA0AAAAxd/egy0yzz8I5Qsem2/VPwAAAD9LBgAAAAAAAAFJAQAANAAAABsBmcs1Bs8/wOa2HX2N1T8AAAA/cwYAAAAAAAABSgEAADQAAADJQw1bRq7OP3boYR1fq9U/AAAAP4MGAAAAAAAAAUsBAAA0AAAAI2XHok6Czj8u6gwdQcnVPwAAAD+SBgAAAAAAAAFMAQAANAAAAHeGgepWVs4/5Ou3HCPn1T8AAAA/kgYAAAAAAAABTQEAADQAAADNpzsyXyrOP5jtYhwFBdY/AAAAP6IGAAAAAAAAAU4BAAA0AAAAe+qvwW/SzT9Q7w0c5yLWPwAAAD+iBgAAAAAAAAFPAQAANAAAAH9O3piITs0/BvG4G8lA1j8AAAA/sgYAAAAAAAABUAEAADQAAAAtkVIomfbMP3T0DhuNfNY/AAAAP7IGAAAAAAAAAVEBAAA0AAAAM/WA/7FyzD8o9rkab5rWPwAAAD/BBgAAAAAAAAFSAQAANAAAAN839Y7CGsw/KPa5Gm+a1j8AAAA/wQYAAAAAAAABUwEAADQAAADlmyNm25bLP5b5Dxoz1tY/AAAAP9EGAAAAAAAAAVQBAAA0AAAAkd6X9es+yz9M+7oZFfTWPwAAAD/RBgAAAAAAAAFVAQAANAAAAD8hDIX85so/BP1lGfcR1z8AAAA/4AYAAAAAAAABVgEAADQAAADvY4AUDY/KP7j+EBnZL9c/AAAAP/AGAAAAAAAAAVcBAAA0AAAA78eu6yULyj8kAmcYnWvXPwAAAD/wBgAAAAAAAAFYAQAANAAAAEnpaDMu38k/JAJnGJ1r1z8AAAA/AAcAAAAAAAABWQEAADQAAAD3K93CPofJP9wDEhh/idc/AAAAPwAHAAAAAAAAAVoBAAA0AAAA+48LmlcDyT+SBb0XYafXPwAAAD8PBwAAAAAAAAFbAQAANAAAAE+xxeFf18g/SgdoF0PF1z8AAAA/DwcAAAAAAAABXAEAADQAAACp0n8paKvIPwAJExcl49c/AAAAPx8HAAAAAAAAAV0BAAA0AAAAVRX0uHhTyD+0Cr4WBwHYPwAAAD8fBwAAAAAAAAFeAQAANAAAAAFYaEiJ+8c/bAxpFuke2D8AAAA/LwcAAAAAAAABXwEAADQAAABbeSKQkc/HPyIOFBbLPNg/AAAAPy8HAAAAAAAAAWABAAA0AAAAs/4Kr7Ifxz/aD78VrVrYPwAAAD8+BwAAAAAAAAFhAQAANAAAAGVBfz7Dx8Y/RBMVFXGW2D8AAAA/PgcAAAAAAAABYgEAADQAAABnpa0V3EPGP7IWaxQ10tg/AAAAP04HAAAAAAAAAWMBAAA0AAAAawnc7PS/xT9oGBYUF/DYPwAAAD9OBwAAAAAAAAFkAQAANAAAAG9tCsQNPMU/IBrBE/kN2T8AAAA/XQcAAAAAAAABZQEAADQAAAAdsH5THuTEP9QbbBPbK9k/AAAAP10HAAAAAAAAAWYBAAA0AAAAy/Ly4i6MxD9CH8ISn2fZPwAAAD9tBwAAAAAAAAFnAQAANAAAAHk1Z3I/NMQ/+CBtEoGF2T8AAAA/bQcAAAAAAAABaAEAADQAAADPViG6RwjEP/ggbRKBhdk/AAAAP30HAAAAAAAAAWkBAAA0AAAAfZmVSViwwz9kJMMRRcHZPwAAAD99BwAAAAAAAAFqAQAANAAAAIH9wyBxLMM/HCZuESff2T8AAAA/jAcAAAAAAAABawEAADQAAADXHn5oeQDDP9InGREJ/dk/AAAAP5wHAAAAAAAAAWwBAAA0AAAAh2Hy94mowj+IKcQQ6xraPwAAAD+sBwAAAAAAAAFtAQAANAAAAN2CrD+SfMI/PitvEM042j8AAAA/rAcAAAAAAAABbgEAADQAAACJxSDPoiTCP/QsGhCvVto/AAAAP7sHAAAAAAAAAW8BAAA0AAAA4ebaFqv4wT+qLsUPkXTaPwAAAD+7BwAAAAAAAAFwAQAANAAAAI0pT6a7oME/GDIbD1Ww2j8AAAA/ywcAAAAAAAABcQEAADQAAAA7bMM1zEjBP84zxg43zto/AAAAP8sHAAAAAAAAAXIBAAA0AAAA6643xdzwwD+ENXEOGezaPwAAAD/aBwAAAAAAAAFzAQAANAAAAJfxq1TtmMA/OjccDvsJ2z8AAAA/2gcAAAAAAAABdAEAADQAAABFNCDk/UDAPzo3HA77Cds/AAAAP+oHAAAAAAAAAXUBAAA0AAAAnVXaKwYVwD/wOMcN3SfbPwAAAD/qBwAAAAAAAAF2AQAANAAAAJIwnXYter8/qDpyDb9F2z8AAAA/+gcAAAAAAAABdwEAADQAAAA+cxEGPiK/P6g6cg2/Rds/AAAAP/oHAAAAAAAAAXgBAAA0AAAA7rWFlU7Kvj9ePB0NoWPbPwAAAD8JCAAAAAAAAAF5AQAANAAAAJ74+SRfcr4/XjwdDaFj2z8AAAA/CQgAAAAAAAABegEAADQAAAD6feJDgMK9PxI+yAyDgds/AAAAPxkIAAAAAAAAAXsBAAA0AAAAosBW05BqvT8SPsgMg4HbPwAAAD8ZCAAAAAAAAAF8AQAANAAAAFIDy2KhEr0/yj9zDGWf2z8AAAA/KQgAAAAAAAABfQEAADQAAACuiLOBwmK8P4BBHgxHvds/AAAAPykIAAAAAAAAAX4BAAA0AAAAXssnEdMKvD+AQR4MR73bPwAAAD84CAAAAAAAAAF/AQAANAAAAGaThL8EA7s/7kR0Cwv52z8AAAA/SAgAAAAAAAABgAEAADQAAADAGG3eJVO6P6JGHwvtFtw/AAAAP0gIAAAAAAAAAYEBAAA0AAAAHJ5V/UajuT+iRh8L7RbcPwAAAD9XCAAAAAAAAAGCAQAANAAAAHQjPhxo87g/EEp1CrFS3D8AAAA/VwgAAAAAAAABgwEAADQAAACA65rKmeu3P8ZLIAqTcNw/AAAAP2cIAAAAAAAAAYQBAAA0AAAALi4PWqqTtz/GSyAKk3DcPwAAAD9nCAAAAAAAAAGFAQAANAAAAIqz93jL47Y/fk3LCXWO3D8AAAA/dwgAAAAAAAABhgEAADQAAAAy9msI3Iu2PzJPdglXrNw/AAAAP3cIAAAAAAAAAYcBAAA0AAAA4jjgl+wztj/qUCEJOcrcPwAAAD+GCAAAAAAAAAGIAQAANAAAAD6+yLYNhLU/oFLMCBvo3D8AAAA/hggAAAAAAAABiQEAADQAAACWQ7HVLtS0P1ZUdwj9Bd0/AAAAP5YIAAAAAAAAAYoBAAA0AAAARoYlZT98tD9WVHcI/QXdPwAAAD+WCAAAAAAAAAGLAQAANAAAAFJOghNxdLM/xFfNB8FB3T8AAAA/pggAAAAAAAABjAEAADQAAABSToITcXSzP3pZeAejX90/AAAAP6YIAAAAAAAAAY0BAAA0AAAArNNqMpLEsj8uWyMHhX3dPwAAAD+1CAAAAAAAAAGOAQAANAAAAFYW38GibLI/5lzOBmeb3T8AAAA/tQgAAAAAAAABjwEAADQAAAAGWVNRsxSyP5xeeQZJud0/AAAAP8UIAAAAAAAAAZABAAA0AAAAECGw/+QMsT8KYs8FDfXdPwAAAD/FCAAAAAAAAAGRAQAANAAAALhjJI/1tLA/CmLPBQ313T8AAAA/1AgAAAAAAAABkgEAADQAAAAa6QyuFgWwP75jegXvEt4/AAAAP9QIAAAAAAAAAZMBAAA0AAAAiFcCe05arz92ZSUF0TDePwAAAD/kCAAAAAAAAAGUAQAANAAAAOjc6plvqq4/dmUlBdEw3j8AAAA/5AgAAAAAAAABlQEAADQAAACc57vXsUqtPyxn0ASzTt4/AAAAP/QIAAAAAAAAAZYBAAA0AAAA/Gyk9tKarD8sZ9AEs07ePwAAAD/0CAAAAAAAAAGXAQAANAAAAFDyjBX06qs/4mh7BJVs3j8AAAA/AwkAAAAAAAABmAEAADQAAAAE/V1TNouqP+JoewSVbN4/AAAAPwMJAAAAAAAAAZkBAAA0AAAAZIJGclfbqT+YaiYEd4rePwAAAD8TCQAAAAAAAAGaAQAANAAAAMQHL5F4K6k/mGomBHeK3j8AAAA/EwkAAAAAAAABmwEAADQAAADEBy+ReCupP05s0QNZqN4/AAAAPyMJAAAAAAAAAZwBAAA0AAAAfBIAz7rLpz9ObNEDWajePwAAAD8yCQAAAAAAAAGdAQAANAAAACwd0Qz9a6Y/TmzRA1mo3j8AAAA/QgkAAAAAAAABngEAADQAAACMorkrHrylP05s0QNZqN4/AAAAP1EJAAAAAAAAAZ8BAAA0AAAAPK2KaWBcpD9ObNEDWajePwAAAD9RCQAAAAAAAAGgAQAANAAAAJgyc4iBrKM/Bm58AzvG3j8AAAA/YQkAAAAAAAABoQEAADQAAABUPUTGw0yiPwZufAM7xt4/AAAAP2EJAAAAAAAAAaIBAAA0AAAAsMIs5eScoT8GbnwDO8bePwAAAD9xCQAAAAAAAAGjAQAANAAAAARIFQQG7aA/Bm58AzvG3j8AAAA/cQkAAAAAAAABpAEAADQAAAB4pcyDkBqfP7xvJwMd5N4/AAAAP4AJAAAAAAAAAaUBAAA0AAAA6Lpu/xRbnD+8bycDHeTePwAAAD+QCQAAAAAAAAGmAQAANAAAAKDFPz1X+5o/vG8nAx3k3j8AAAA/oAkAAAAAAAABpwEAADQAAABQ0BB7mZuZP7xvJwMd5N4/AAAAP6AJAAAAAAAAAagBAAA0AAAAuOWy9h3clj+8bycDHeTePwAAAD+vCQAAAAAAAAGpAQAANAAAAHjwgzRgfJU/vG8nAx3k3j8AAAA/rwkAAAAAAAABqgEAADQAAAAw+1RyohyUP7xvJwMd5N4/AAAAP78JAAAAAAAAAasBAAA0AAAA6AUmsOS8kj+8bycDHeTePwAAAD/OCQAAAAAAAAGsAQAANAAAAJAQ9+0mXZE/vG8nAx3k3j8AAAA/zgkAAAAAAAABrQEAADQAAACQNpBX0vqPP7xvJwMd5N4/AAAAP94JAAAAAAAAAa4BAAA0AAAAgGHUTtt7ij+8bycDHeTePwAAAD/eCQAAAAAAAAGvAQAANAAAAPB2dspfvIc/vG8nAx3k3j8AAAA/7gkAAAAAAAABsAEAADQAAABQjBhG5PyEP7xvJwMd5N4/AAAAP/0JAAAAAAAAAbEBAAA0AAAAsKG6wWg9gj+8bycDHeTePwAAAD8NCgAAAAAAAAGyAQAANAAAAGBuuXra+34/vG8nAx3k3j8AAAA/HQoAAAAAAAABswEAADQAAABgbrl62vt+PwZufAM7xt4/AAAAPywKAAAAAAAAAbQBAAA0AAAAQJn9ceN8eT8GbnwDO8bePwAAAD8sCgAAAAAAAAG1AQAANAAAAECZ/XHjfHk/TmzRA1mo3j8AAAA/PAoAAAAAAAABtgEAADQAAAAAxEFp7P1zP5hqJgR3it4/AAAAP0sKAAAAAAAAAbcBAAA0AAAAAMRBaez9cz8sZ9AEs07ePwAAAD9bCgAAAAAAAAG4AQAANAAAAADEQWns/XM/dmUlBdEw3j8AAAA/awoAAAAAAAABuQEAADQAAAAAxEFp7P1zPwpizwUN9d0/AAAAP3oKAAAAAAAAAboBAAA0AAAAwN0Lwer9bD8KYs8FDfXdPwAAAD+KCgAAAAAAAAG7AQAANAAAAMDdC8Hq/Ww/VGAkBivX3T8AAAA/igoAAAAAAAABvAEAADQAAADA3QvB6v1sP5xeeQZJud0/AAAAP5oKAAAAAAAAAb0BAAA0AAAAwN0Lwer9bD/mXM4GZ5vdPwAAAD+aCgAAAAAAAAG+AQAANAAAAMDdC8Hq/Ww/LlsjB4V93T8AAAA/ngoAAAAAAAABvwEAADQAAADA3QvB6v1sP3pZeAejX90/AAAAP54KAAAAAAAAAcABAAA0AAAAwN0Lwer9bD/EV80HwUHdPwAAAD+uCgAAAAAAAAHBAQAANAAAAMDdC8Hq/Ww/DFYiCN8j3T8AAAA/rgoAAAAAAAABwgEAADQAAADA3QvB6v1sP1ZUdwj9Bd0/AAAAP70KAAAAAAAAAcMBAAA0AAAAgDOUr/z/YT/qUCEJOcrcPwAAAD+9CgAAAAAAAAHEAQAANAAAAIAzlK/8/2E/Mk92CVes3D8AAAA/3QoAAAAAAAABxQEAADQAAACAM5Sv/P9hP35Nywl1jtw/AAAAP90KAAAAAAAAAcYBAAA0AAAAgDOUr/z/YT/GSyAKk3DcPwAAAD/sCgAAAAAAAAHHAQAANAAAAIAzlK/8/2E/EEp1CrFS3D8AAAA/DAsAAAAAAAAByAEAADQAAACAM5Sv/P9hP1pIygrPNNw/AAAAPysLAAAAAAAAAckBAAA0AAAAgDOUr/z/YT+iRh8L7RbcPwAAAD86CwAAAAAAAAHKAQAANAAAAIAzlK/8/2E/7kR0Cwv52z8AAAA/aQsAAAAAAAABywEAADQAAADA3QvB6v1sP+5EdAsL+ds/AAAAP3kLAAAAAAAAAcwBAAA0AAAAAMRBaez9cz84Q8kLKdvbPwAAAD+3CwAAAAAAAAHNAQAANAAAAADEQWns/XM/gEEeDEe92z8AAAA/xwsAAAAAAAABzgEAADQAAABAmf1x43x5P4BBHgxHvds/AAAAP+YLAAAAAAAAAc8BAAA0AAAAYG65etr7fj+AQR4MR73bPwAAAD9UDAAAAAAAAAHQAQAANAAAAMzgyYxXS7k/H1QZfB9f4T8AAAA/AAAAAAAAAAAB0QEAADQAAADM4MmMV0u5P0PTQ3wuUOE/AAAAPwAAAAAAAAAAAdIBAAA0AAAAdCM+HGjzuD9D00N8LlDhPwAAAD8PAAAAAAAAAAHTAQAANAAAACRmsqt4m7g/Q9NDfC5Q4T8AAAA/DwAAAAAAAAAB1AEAADQAAADQqCY7iUO4P0PTQ3wuUOE/AAAAPx8AAAAAAAAAAdUBAAA0AAAALi4PWqqTtz9D00N8LlDhPwAAAD8vAAAAAAAAAAHWAQAANAAAANpwg+m6O7c/Q9NDfC5Q4T8AAAA/LwAAAAAAAAAB1wEAADQAAACKs/d4y+O2P0PTQ3wuUOE/AAAAPz4AAAAAAAAAAdgBAAA0AAAA4jjgl+wztj9D00N8LlDhPwAAAD8+AAAAAAAAAAHZAQAANAAAAD6+yLYNhLU/Q9NDfC5Q4T8AAAA/TgAAAAAAAAAB2gEAADQAAADuAD1GHiy1P0PTQ3wuUOE/AAAAP04AAAAAAAAAAdsBAAA0AAAARoYlZT98tD8fVBl8H1/hPwAAAD9eAAAAAAAAAAHcAQAANAAAAKILDoRgzLM/H1QZfB9f4T8AAAA/XgAAAAAAAAAB3QEAADQAAABSToITcXSzPx9UGXwfX+E/AAAAP20AAAAAAAAAAd4BAAA0AAAArNNqMpLEsj8fVBl8H1/hPwAAAD9tAAAAAAAAAAHfAQAANAAAAAZZU1GzFLI/H1QZfB9f4T8AAAA/fQAAAAAAAAAB4AEAADQAAABg3jtw1GSxPx9UGXwfX+E/AAAAP30AAAAAAAAAAeEBAAA0AAAAECGw/+QMsT8fVBl8H1/hPwAAAD+MAAAAAAAAAAHiAQAANAAAAGimmB4GXbA/H1QZfB9f4T8AAAA/jAAAAAAAAAAB4wEAADQAAACIVwJ7TlqvPx9UGXwfX+E/AAAAP5wAAAAAAAAAAeQBAAA0AAAAPGLTuJD6rT8fVBl8H1/hPwAAAD+sAAAAAAAAAAHlAQAANAAAAJznu9exSq0/H1QZfB9f4T8AAAA/rAAAAAAAAAAB5gEAADQAAABQ8owV9OqrPx9UGXwfX+E/AAAAP6wAAAAAAAAAAecBAAA0AAAAsHd1NBU7qz8fVBl8H1/hPwAAAD+7AAAAAAAAAAHoAQAANAAAAAT9XVM2i6o/+tTuexBu4T8AAAA/uwAAAAAAAAAB6QEAADQAAADEBy+ReCupP/rU7nsQbuE/AAAAP8sAAAAAAAAAAeoBAAA0AAAAGI0XsJl7qD/61O57EG7hPwAAAD/bAAAAAAAAAAHrAQAANAAAAHwSAM+6y6c/1FXEewF94T8AAAA/2wAAAAAAAAAB7AEAADQAAADMl+jt2xunP9RVxHsBfeE/AAAAP+oAAAAAAAAAAe0BAAA0AAAALB3RDP1rpj/UVcR7AX3hPwAAAD/qAAAAAAAAAAHuAQAANAAAAOQnoko/DKU/sNaZe/KL4T8AAAA/+gAAAAAAAAAB7wEAADQAAAA8rYppYFykP4tXb3vjmuE/AAAAP/oAAAAAAAAAAfABAAA0AAAAmDJziIGsoz9m2ER71KnhPwAAAD8JAQAAAAAAAAHxAQAANAAAALDCLOXknKE/ZthEe9Sp4T8AAAA/CQEAAAAAAAAB8gEAADQAAAAESBUEBu2gP0JZGnvFuOE/AAAAPxkBAAAAAAAAAfMBAAA0AAAAeKXMg5Aanz8c2u96tsfhPwAAAD8ZAQAAAAAAAAH0AQAANAAAAOi6bv8UW5w/HNrverbH4T8AAAA/KQEAAAAAAAAB9QEAADQAAAAI2+G42zuYP/haxXqn1uE/AAAAPykBAAAAAAAAAfYBAAA0AAAAuOWy9h3clj/T25p6mOXhPwAAAD84AQAAAAAAAAH3AQAANAAAAHjwgzRgfJU/rlxweon04T8AAAA/OAEAAAAAAAAB+AEAADQAAAAw+1RyohyUP4rdRXp6A+I/AAAAP0gBAAAAAAAAAfkBAAA0AAAA6AUmsOS8kj9A3/B5XCHiPwAAAD9YAQAAAAAAAAH6AQAANAAAAOgFJrDkvJI/GmDGeU0w4j8AAAA/ZwEAAAAAAAAB+wEAADQAAADoBSaw5LySP9FhcXkvTuI/AAAAP3cBAAAAAAAAAfwBAAA0AAAA6AUmsOS8kj+r4kZ5IF3iPwAAAD+GAQAAAAAAAAH9AQAANAAAAOgFJrDkvJI/YuTxeAJ74j8AAAA/hgEAAAAAAAAB/gEAADQAAADoBSaw5LySPxnmnHjkmOI/AAAAP5MBAAAAAAAAAf8BAAA0AAAA6AUmsOS8kj/zZnJ41afiPwAAAD+jAQAAAAAAAAEAAgAANAAAAOgFJrDkvJI/0OdHeMa24j8AAAA/sgEAAAAAAAABAQIAADQAAADoBSaw5LySP6poHXi3xeI/AAAAP7IBAAAAAAAAAQICAAA0AAAA6AUmsOS8kj+G6fJ3qNTiPwAAAD/CAQAAAAAAAAEDAgAANAAAAHjwgzRgfJU/O+udd4ry4j8AAAA/0gEAAAAAAAABBAIAADQAAAAI2+G42zuYPxhsc3d7AeM/AAAAP+EBAAAAAAAAAQUCAAA0AAAAUNAQe5mbmT/y7Eh3bBDjPwAAAD/hAQAAAAAAAAEGAgAANAAAAKDFPz1X+5o/8uxId2wQ4z8AAAA/8QEAAAAAAAABBwIAADQAAACgxT89V/uaP85tHnddH+M/AAAAP/EBAAAAAAAAAQgCAAA0AAAA6Lpu/xRbnD/ObR53XR/jPwAAAD8AAgAAAAAAAAEJAgAANAAAAOi6bv8UW5w/g2/Jdj894z8AAAA/EAIAAAAAAAABCgIAADQAAAB4pcyDkBqfP4NvyXY/PeM/AAAAPxACAAAAAAAAAQsCAAA0AAAAYM39Iic9oD9f8J52MEzjPwAAAD8gAgAAAAAAAAEMAgAANAAAAARIFQQG7aA/OXF0diFb4z8AAAA/LwIAAAAAAAABDQIAADQAAACwwizl5JyhPxbySXYSauM/AAAAP08CAAAAAAAAAQ4CAAA0AAAAVD1ExsNMoj8W8kl2EmrjPwAAAD9PAgAAAAAAAAEPAgAANAAAAPS3W6ei/KI/8HIfdgN54z8AAAA/XgIAAAAAAAABEAIAADQAAACYMnOIgayjP8vz9HX0h+M/AAAAP14CAAAAAAAAARECAAA0AAAAPK2KaWBcpD/L8/R19IfjPwAAAD9uAgAAAAAAAAESAgAANAAAAIyiuSsevKU/gfWfddal4z8AAAA/bgIAAAAAAAABEwIAADQAAAAsHdEM/WumP152dXXHtOM/AAAAP30CAAAAAAAAARQCAAA0AAAAzJfo7dsbpz9ednV1x7TjPwAAAD+NAgAAAAAAAAEVAgAANAAAAHwSAM+6y6c/OPdKdbjD4z8AAAA/jQIAAAAAAAABFgIAADQAAAAYjRewmXuoPzj3SnW4w+M/AAAAP50CAAAAAAAAARcCAAA0AAAAxAcvkXgrqT8TeCB1qdLjPwAAAD+dAgAAAAAAAAEYAgAANAAAAGSCRnJX26k/7vj1dJrh4z8AAAA/rAIAAAAAAAABGQIAADQAAAAE/V1TNouqP+749XSa4eM/AAAAP6wCAAAAAAAAARoCAAA0AAAAsHd1NBU7qz/Ject0i/DjPwAAAD+8AgAAAAAAAAEbAgAANAAAAFDyjBX06qs/yXnLdIvw4z8AAAA/zAIAAAAAAAABHAIAADQAAAD8bKT20pqsP8l5y3SL8OM/AAAAP9sCAAAAAAAAAR0CAAA0AAAA6NzqmW+qrj+Ae3Z0bQ7kPwAAAD/rAgAAAAAAAAEeAgAANAAAABrpDK4WBbA/XPxLdF4d5D8AAAA/+gIAAAAAAAABHwIAADQAAABoppgeBl2wP1z8S3ReHeQ/AAAAP/oCAAAAAAAAASACAAA0AAAAuGMkj/W0sD82fSF0TyzkPwAAAD8KAwAAAAAAAAEhAgAANAAAALSbx+DDvLE/Nn0hdE8s5D8AAAA/CgMAAAAAAAABIgIAADQAAAAGWVNRsxSyPxH+9nNAO+Q/AAAAPxoDAAAAAAAAASMCAAA0AAAArNNqMpLEsj8R/vZzQDvkPwAAAD8aAwAAAAAAAAEkAgAANAAAAFJOghNxdLM/7H7MczFK5D8AAAA/KQMAAAAAAAABJQIAADQAAACWQ7HVLtS0P+x+zHMxSuQ/AAAAPykDAAAAAAAAASYCAAA0AAAAPr7Itg2EtT/H/6FzIlnkPwAAAD85AwAAAAAAAAEnAgAANAAAAOI44JfsM7Y/pIB3cxNo5D8AAAA/OQMAAAAAAAABKAIAADQAAACKs/d4y+O2P6SAd3MTaOQ/AAAAP0kDAAAAAAAAASkCAAA0AAAALi4PWqqTtz+kgHdzE2jkPwAAAD9YAwAAAAAAAAEqAgAANAAAAIDrmsqZ67c/pIB3cxNo5D8AAAA/WAMAAAAAAAABKwIAADQAAAAkZrKreJu4P6SAd3MTaOQ/AAAAP2gDAAAAAAAAASwCAAA0AAAAdCM+HGjzuD+kgHdzE2jkPwAAAD9oAwAAAAAAAAEtAgAANAAAAByeVf1Go7k/pIB3cxNo5D8AAAA/dwMAAAAAAAABLgIAADQAAABsW+FtNvu5P6SAd3MTaOQ/AAAAP3cDAAAAAAAAAS8CAAA0AAAAwBht3iVTuj+kgHdzE2jkPwAAAD+HAwAAAAAAAAEwAgAANAAAALZQEDD0Wrs/pIB3cxNo5D8AAAA/hwMAAAAAAAABMQIAADQAAAAGDpyg47K7P6SAd3MTaOQ/AAAAP5cDAAAAAAAAATICAAA0AAAAXssnEdMKvD+kgHdzE2jkPwAAAD+XAwAAAAAAAAEzAgAANAAAAAJGP/Kxurw/pIB3cxNo5D8AAAA/pgMAAAAAAAABNAIAADQAAACiwFbTkGq9P6SAd3MTaOQ/AAAAP7gDAAAAAAAAATUCAAA0AAAASjtutG8avj+kgHdzE2jkPwAAAD/IAwAAAAAAAAE2AgAANAAAAO61hZVOyr4/x/+hcyJZ5D8AAAA/yAMAAAAAAAABNwIAADQAAACSMJ12LXq/P+x+zHMxSuQ/AAAAP9gDAAAAAAAAATgCAAA0AAAA7RJmnPVswD/sfsxzMUrkPwAAAD/YAwAAAAAAAAE5AgAANAAAAD/Q8QzlxMA/7H7MczFK5D8AAAA/5wMAAAAAAAABOgIAADQAAAA7bMM1zEjBPxH+9nNAO+Q/AAAAP+cDAAAAAAAAATsCAAA0AAAAOQiVXrPMwT82fSF0TyzkPwAAAD/3AwAAAAAAAAE8AgAANAAAAInFIM+iJMI/Nn0hdE8s5D8AAAA/9wMAAAAAAAABPQIAADQAAACHYfL3iajCP1z8S3ReHeQ/AAAAPwYEAAAAAAAAAT4CAAA0AAAA1x5+aHkAwz9c/Et0Xh3kPwAAAD8GBAAAAAAAAAE/AgAANAAAACvcCdloWMM/gHt2dG0O5D8AAAA/FgQAAAAAAAABQAIAADQAAADTuk+RYITDP6T6oHR8/+M/AAAAPxYEAAAAAAAAAUECAAA0AAAAfZmVSViwwz/Ject0i/DjPwAAAD8mBAAAAAAAAAFCAgAANAAAACl42wFQ3MM/yXnLdIvw4z8AAAA/JgQAAAAAAAABQwIAADQAAADPViG6RwjEP+749XSa4eM/AAAAPzUEAAAAAAAAAUQCAAA0AAAAeTVncj80xD8490p1uMPjPwAAAD9FBAAAAAAAAAFFAgAANAAAAHk1Z3I/NMQ/XnZ1dce04z8AAAA/RQQAAAAAAAABRgIAADQAAAB5NWdyPzTEP6Z0ynXlluM/AAAAP1UEAAAAAAAAAUcCAAA0AAAAeTVncj80xD/L8/R19IfjPwAAAD9kBAAAAAAAAAFIAgAANAAAACEUrSo3YMQ/8HIfdgN54z8AAAA/ZAQAAAAAAAABSQIAADQAAAAhFK0qN2DEPxbySXYSauM/AAAAP3QEAAAAAAAAAUoCAAA0AAAAIRStKjdgxD85cXR2IVvjPwAAAD+DBAAAAAAAAAFLAgAANAAAAMvy8uIujMQ/g2/Jdj894z8AAAA/gwQAAAAAAAABTAIAADQAAADL8vLiLozEP6ju83ZOLuM/AAAAP4MEAAAAAAAAAU0CAAA0AAAAd9E4mya4xD/ObR53XR/jPwAAAD+TBAAAAAAAAAFOAgAANAAAAB2wflMe5MQ/O+udd4ry4j8AAAA/kwQAAAAAAAABTwIAADQAAAAdsH5THuTEP2BqyHeZ4+I/AAAAP6MEAAAAAAAAAVACAAA0AAAAHbB+Ux7kxD+qaB14t8XiPwAAAD+yBAAAAAAAAAFRAgAANAAAAB2wflMe5MQ/0OdHeMa24j8AAAA/sgQAAAAAAAABUgIAADQAAAAdsH5THuTEP/NmcnjVp+I/AAAAP7IEAAAAAAAAAVMCAAA0AAAAHbB+Ux7kxD8Z5px45JjiPwAAAD/CBAAAAAAAAAFUAgAANAAAAB2wflMe5MQ/YuTxeAJ74j8AAAA/0gQAAAAAAAABVQIAADQAAAAdsH5THuTEP4hjHHkRbOI/AAAAP+EEAAAAAAAAAVYCAAA0AAAAd9E4mya4xD+r4kZ5IF3iPwAAAD/hBAAAAAAAAAFXAgAANAAAAMvy8uIujMQ/GmDGeU0w4j8AAAA/8QQAAAAAAAABWAIAADQAAADL8vLiLozEP0Df8HlcIeI/AAAAPwAFAAAAAAAAAVkCAAA0AAAAeTVncj80xD+K3UV6egPiPwAAAD8ABQAAAAAAAAFaAgAANAAAAHk1Z3I/NMQ/rlxweon04T8AAAA/EAUAAAAAAAABWwIAADQAAADPViG6RwjEP9PbmnqY5eE/AAAAPxAFAAAAAAAAAVwCAAA0AAAAKXjbAVDcwz8c2u96tsfhPwAAAD8gBQAAAAAAAAFdAgAANAAAAH2ZlUlYsMM/Qlkae8W44T8AAAA/IAUAAAAAAAABXgIAADQAAAB9mZVJWLDDP2bYRHvUqeE/AAAAPy8FAAAAAAAAAV8CAAA0AAAAK9wJ2WhYwz+w1pl78ovhPwAAAD8vBQAAAAAAAAFgAgAANAAAACvcCdloWMM/1FXEewF94T8AAAA/PwUAAAAAAAABYQIAADQAAACB/cMgcSzDP9RVxHsBfeE/AAAAPz8FAAAAAAAAAWICAAA0AAAA1x5+aHkAwz/61O57EG7hPwAAAD9PBQAAAAAAAAFjAgAANAAAAC9AOLCB1MI/H1QZfB9f4T8AAAA/TwUAAAAAAAABZAIAADQAAACHYfL3iajCP0PTQ3wuUOE/AAAAP14FAAAAAAAAAWUCAAA0AAAAM6Rmh5pQwj9D00N8LlDhPwAAAD9eBQAAAAAAAAFmAgAANAAAAOHm2har+ME/aFJufD1B4T8AAAA/bgUAAAAAAAABZwIAADQAAACNKU+mu6DBP2hSbnw9QeE/AAAAP24FAAAAAAAAAWgCAAA0AAAAO2zDNcxIwT9oUm58PUHhPwAAAD99BQAAAAAAAAFpAgAANAAAAD/Q8QzlxMA/jdGYfEwy4T8AAAA/fQUAAAAAAAABagIAADQAAACX8atU7ZjAP43RmHxMMuE/AAAAP40FAAAAAAAAAWsCAAA0AAAARTQg5P1AwD+yUMN8WyPhPwAAAD+NBQAAAAAAAAFsAgAANAAAAJ1V2isGFcA/slDDfFsj4T8AAAA/nQUAAAAAAAABbQIAADQAAACSMJ12LXq/P7JQw3xbI+E/AAAAP50FAAAAAAAAAW4CAAA0AAAA7rWFlU7Kvj+yUMN8WyPhPwAAAD+sBQAAAAAAAAFvAgAANAAAAJ74+SRfcr4/slDDfFsj4T8AAAA/rAUAAAAAAAABcAIAADQAAAD6feJDgMK9P9XP7XxqFOE/AAAAP7wFAAAAAAAAAXECAAA0AAAAosBW05BqvT/Vz+18ahThPwAAAD/MBQAAAAAAAAFyAgAANAAAAFIDy2KhEr0/1c/tfGoU4T8AAAA/3AUAAAAAAAABcwIAADQAAAAnyfV5Z/7NPzKJznF9/eQ/AAAAPwAAAAAAAAAAAXQCAAA0AAAAe+qvwW/SzT8yic5xff3kPwAAAD8AAAAAAAAAAAF1AgAANAAAANULagl4ps0/MonOcX395D8AAAA/LwAAAAAAAAABdgIAADQAAAApLSRRgHrNPzKJznF9/eQ/AAAAPz4AAAAAAAAAAXcCAAA0AAAA2W+Y4JAizT8yic5xff3kPwAAAD9OAAAAAAAAAAF4AgAANAAAAIeyDHChysw/MonOcX395D8AAAA/XQAAAAAAAAABeQIAADQAAAAz9YD/sXLMPw4KpHFuDOU/AAAAP20AAAAAAAAAAXoCAAA0AAAA3zf1jsIazD/pinlxXxvlPwAAAD9tAAAAAAAAAAF7AgAANAAAAI16aR7Twss/6Yp5cV8b5T8AAAA/fQAAAAAAAAABfAIAADQAAAA9vd2t42rLP5+MJHFBOeU/AAAAP4wAAAAAAAAAAX0CAAA0AAAA6f9RPfQSyz96DfpwMkjlPwAAAD+MAAAAAAAAAAF+AgAANAAAAJdCxswEu8o/eg36cDJI5T8AAAA/jAAAAAAAAAABfwIAADQAAABFhTpcFWPKP1aOz3AjV+U/AAAAP6QAAAAAAAAAAYACAAA0AAAASeloMy7fyT8xD6VwFGblPwAAAD+kAAAAAAAAAAGBAgAANAAAAJ8KI3s2s8k/DJB6cAV15T8AAAA/tAAAAAAAAAABggIAADQAAAD3K93CPofJPwyQenAFdeU/AAAAP7QAAAAAAAAAAYMCAAA0AAAAoW5RUk8vyT/nEFBw9oPlPwAAAD/DAAAAAAAAAAGEAgAANAAAAE+xxeFf18g/wpElcOeS5T8AAAA/wwAAAAAAAAABhQIAADQAAACp0n8paKvIP8KRJXDnkuU/AAAAP9MAAAAAAAAAAYYCAAA0AAAArTauAIEnyD+dEvtv2KHlPwAAAD/TAAAAAAAAAAGHAgAANAAAAFt5IpCRz8c/eZPQb8mw5T8AAAA/4gAAAAAAAAABiAIAADQAAAAHvJYfonfHP1QUpm+6v+U/AAAAP+IAAAAAAAAAAYkCAAA0AAAADSDF9rrzxj8vlXtvq87lPwAAAD/yAAAAAAAAAAGKAgAANAAAABGE883Tb8Y/5ZYmb43s5T8AAAA/AgEAAAAAAAABiwIAADQAAAAX6CGl7OvFP78X/G5+++U/AAAAPwIBAAAAAAAAAYwCAAA0AAAAwyqWNP2TxT+cmNFubwrmPwAAAD8RAQAAAAAAAAGNAgAANAAAAG9tCsQNPMU/dxmnbmAZ5j8AAAA/EQEAAAAAAAABjgIAADQAAAAdsH5THuTEPy0bUm5CN+Y/AAAAPyEBAAAAAAAAAY8CAAA0AAAAy/Ly4i6MxD8HnCduM0bmPwAAAD8hAQAAAAAAAAGQAgAANAAAAHk1Z3I/NMQ/v53SbRVk5j8AAAA/MQEAAAAAAAABkQIAADQAAAB9mZVJWLDDP5oeqG0Gc+Y/AAAAPzEBAAAAAAAAAZICAAA0AAAAK9wJ2WhYwz91n31t94HmPwAAAD9AAQAAAAAAAAGTAgAANAAAANcefmh5AMM/TyBTbeiQ5j8AAAA/QAEAAAAAAAABlAIAADQAAACHYfL3iajCPyuhKG3Zn+Y/AAAAP1ABAAAAAAAAAZUCAAA0AAAAicUgz6Ikwj/iotNsu73mPwAAAD9QAQAAAAAAAAGWAgAANAAAAOHm2har+ME/4qLTbLu95j8AAAA/XwEAAAAAAAABlwIAADQAAACNKU+mu6DBP70jqWyszOY/AAAAP18BAAAAAAAAAZgCAAA0AAAAO2zDNcxIwT9zJVRsjurmPwAAAD9vAQAAAAAAAAGZAgAANAAAAOuuN8Xc8MA/cyVUbI7q5j8AAAA/bwEAAAAAAAABmgIAADQAAAA/0PEM5cTAP02mKWx/+eY/AAAAP38BAAAAAAAAAZsCAAA0AAAARTQg5P1AwD8qJ/9rcAjnPwAAAD9/AQAAAAAAAAGcAgAANAAAAJ1V2isGFcA/BajUa2EX5z8AAAA/jgEAAAAAAAABnQIAADQAAACSMJ12LXq/P+AoqmtSJuc/AAAAP44BAAAAAAAAAZ4CAAA0AAAAnvj5JF9yvj+VKlVrNETnPwAAAD+eAQAAAAAAAAGfAgAANAAAAPp94kOAwr0/TCwAaxZi5z8AAAA/ngEAAAAAAAABoAIAADQAAABSA8tioRK9Pyit1WoHcec/AAAAP64BAAAAAAAAAaECAAA0AAAAXssnEdMKvD/droBq6Y7nPwAAAD+uAQAAAAAAAAGiAgAANAAAALZQEDD0Wrs/ui9Watqd5z8AAAA/vQEAAAAAAAABowIAADQAAAAQ1vhOFau6P3AxAWq8u+c/AAAAP70BAAAAAAAAAaQCAAA0AAAAbFvhbTb7uT9LstZprcrnPwAAAD/NAQAAAAAAAAGlAgAANAAAAMzgyYxXS7k/JTOsaZ7Z5z8AAAA/zQEAAAAAAAABpgIAADQAAAB0Iz4caPO4P9s0V2mA9+c/AAAAP9wBAAAAAAAAAacCAAA0AAAA0KgmO4lDuD/bNFdpgPfnPwAAAD/cAQAAAAAAAAGoAgAANAAAAIDrmsqZ67c/kjYCaWIV6D8AAAA/7AEAAAAAAAABqQIAADQAAACKs/d4y+O2P22312hTJOg/AAAAP/wBAAAAAAAAAaoCAAA0AAAAMvZrCNyLtj9IOK1oRDPoPwAAAD/8AQAAAAAAAAGrAgAANAAAAI57VCf927U/ADpYaCZR6D8AAAA//AEAAAAAAAABrAIAADQAAADuAD1GHiy1P9q6LWgXYOg/AAAAPwsCAAAAAAAAAa0CAAA0AAAAlkOx1S7UtD+1OwNoCG/oPwAAAD8LAgAAAAAAAAGuAgAANAAAAPLImfRPJLQ/kLzYZ/l96D8AAAA/GwIAAAAAAAABrwIAADQAAACiCw6EYMyzP0i+g2fbm+g/AAAAPxsCAAAAAAAAAbACAAA0AAAA/JD2ooEcsz/9vy5nvbnoPwAAAD8rAgAAAAAAAAGxAgAANAAAAKzTajKSxLI/2EAEZ67I6D8AAAA/KwIAAAAAAAABsgIAADQAAAAGWVNRsxSyP49Cr2aQ5ug/AAAAPzoCAAAAAAAAAbMCAAA0AAAAtJvH4MO8sT9pw4RmgfXoPwAAAD86AgAAAAAAAAG0AgAANAAAABAhsP/kDLE//EUFZlQi6T8AAAA/SgIAAAAAAAABtQIAADQAAAC4YySP9bSwP9bG2mVFMek/AAAAP1kCAAAAAAAAAbYCAAA0AAAAGukMrhYFsD+NyIVlJ0/pPwAAAD9ZAgAAAAAAAAG3AgAANAAAAIhXAntOWq8/RMowZQlt6T8AAAA/aQIAAAAAAAABuAIAADQAAAA8YtO4kPqtPx5LBmX6e+k/AAAAP2kCAAAAAAAAAbkCAAA0AAAA/Gyk9tKarD+uzYZkzajpPwAAAD95AgAAAAAAAAG6AgAANAAAAFDyjBX06qs/jE5cZL636T8AAAA/eQIAAAAAAAABuwIAADQAAAAE/V1TNouqP0FQB2Sg1ek/AAAAP4gCAAAAAAAAAbwCAAA0AAAAZIJGclfbqT8c0dxjkeTpPwAAAD+IAgAAAAAAAAG9AgAANAAAABiNF7CZe6g/1NKHY3MC6j8AAAA/mAIAAAAAAAABvgIAADQAAAB8EgDPusunP65TXWNkEeo/AAAAP6gCAAAAAAAAAb8CAAA0AAAALB3RDP1rpj+J1DJjVSDqPwAAAD+oAgAAAAAAAAHAAgAANAAAACwd0Qz9a6Y/PtbdYjc+6j8AAAA/uQIAAAAAAAABwQIAADQAAACMorkrHrylPz7W3WI3Puo/AAAAP7kCAAAAAAAAAcICAAA0AAAAjKK5Kx68pT8cV7NiKE3qPwAAAD/JAgAAAAAAAAHDAgAANAAAADytimlgXKQ/9teIYhlc6j8AAAA/yQIAAAAAAAABxAIAADQAAAA8rYppYFykP9FYXmIKa+o/AAAAP9gCAAAAAAAAAcUCAAA0AAAA9Ldbp6L8oj+r2TNi+3nqPwAAAD/YAgAAAAAAAAHGAgAANAAAAPS3W6ei/KI/hloJYuyI6j8AAAA/6AIAAAAAAAABxwIAADQAAACwwizl5JyhP2Lb3mHdl+o/AAAAP+gCAAAAAAAAAcgCAAA0AAAABEgVBAbtoD8Z3Ylhv7XqPwAAAD/4AgAAAAAAAAHJAgAANAAAAGDN/SInPaA/811fYbDE6j8AAAA/+AIAAAAAAAABygIAADQAAAB4pcyDkBqfP9DeNGGh0+o/AAAAPwcDAAAAAAAAAcsCAAA0AAAA6Lpu/xRbnD+G4N9gg/HqPwAAAD8HAwAAAAAAAAHMAgAANAAAAKDFPz1X+5o/O+KKYGUP6z8AAAA/FwMAAAAAAAABzQIAADQAAAAI2+G42zuYP/LjNWBHLes/AAAAPxcDAAAAAAAAAc4CAAA0AAAAuOWy9h3clj+p5eBfKUvrPwAAAD8nAwAAAAAAAAHPAgAANAAAADD7VHKiHJQ/YOeLXwtp6z8AAAA/JwMAAAAAAAAB0AIAADQAAADoBSaw5LySP/FpDF/eles/AAAAPzYDAAAAAAAAAdECAAA0AAAAkDaQV9L6jz+oa7dewLPrPwAAAD82AwAAAAAAAAHSAgAANAAAABBMMtNWO40/XW1iXqLR6z8AAAA/RgMAAAAAAAAB0wIAADQAAACAYdRO23uKPxJvDV6E7+s/AAAAP0YDAAAAAAAAAdQCAAA0AAAAUIwYRuT8hD9/cmNdSCvsPwAAAD9VAwAAAAAAAAHVAgAANAAAAFCMGEbk/IQ/N3QOXSpJ7D8AAAA/VQMAAAAAAAAB1gIAADQAAACwobrBaD2CP+11uVwMZ+w/AAAAP2UDAAAAAAAAAdcCAAA0AAAAsKG6wWg9gj/H9o5c/XXsPwAAAD9lAwAAAAAAAAHYAgAANAAAAGBuuXra+34/WnkPXNCi7D8AAAA/dQMAAAAAAAAB2QIAADQAAABAmf1x43x5Pw97uluywOw/AAAAP3UDAAAAAAAAAdoCAAA0AAAAQJn9ceN8eT/HfGVblN7sPwAAAD+EAwAAAAAAAAHbAgAANAAAAECZ/XHjfHk/e34QW3b87D8AAAA/lAMAAAAAAAAB3AIAADQAAABAmf1x43x5Pw8BkVpJKe0/AAAAP5QDAAAAAAAAAd0CAAA0AAAAAMRBaez9cz+fgxFaHFbtPwAAAD+kAwAAAAAAAAHeAgAANAAAAADEQWns/XM/V4W8Wf5z7T8AAAA/pAMAAAAAAAAB3wIAADQAAAAAxEFp7P1zPw2HZ1ngke0/AAAAP7MDAAAAAAAAAeACAAA0AAAAAMRBaez9cz/BiBJZwq/tPwAAAD+zAwAAAAAAAAHhAgAANAAAAADEQWns/XM/eYq9WKTN7T8AAAA/wwMAAAAAAAAB4gIAADQAAAAAxEFp7P1zP1ULk1iV3O0/AAAAP8MDAAAAAAAAAeMCAAA0AAAAAMRBaez9cz8vjGhYhuvtPwAAAD/SAwAAAAAAAAHkAgAANAAAAADEQWns/XM/540TWGgJ7j8AAAA/0gMAAAAAAAAB5QIAADQAAAAAxEFp7P1zP8EO6VdZGO4/AAAAP+IDAAAAAAAAAeYCAAA0AAAAAMRBaez9cz93EJRXOzbuPwAAAD/yAwAAAAAAAAHnAgAANAAAAADEQWns/XM/LxI/Vx1U7j8AAAA/8gMAAAAAAAAB6AIAADQAAABAmf1x43x5PwmTFFcOY+4/AAAAPwEEAAAAAAAAAekCAAA0AAAAQJn9ceN8eT+/lL9W8IDuPwAAAD8BBAAAAAAAAAHqAgAANAAAAECZ/XHjfHk/d5ZqVtKe7j8AAAA/EQQAAAAAAAAB6wIAADQAAABgbrl62vt+P1EXQFbDre4/AAAAPyEEAAAAAAAAAewCAAA0AAAAYG65etr7fj8tmBVWtLzuPwAAAD8hBAAAAAAAAAHtAgAANAAAALChusFoPYI/LZgVVrS87j8AAAA/MAQAAAAAAAAB7gIAADQAAACwobrBaD2CPwcZ61Wly+4/AAAAP0AEAAAAAAAAAe8CAAA0AAAAUIwYRuT8hD8HGetVpcvuPwAAAD9PBAAAAAAAAAHwAgAANAAAAFCMGEbk/IQ/4ZnAVZba7j8AAAA/TwQAAAAAAAAB8QIAADQAAADwdnbKX7yHP+GZwFWW2u4/AAAAP18EAAAAAAAAAfICAAA0AAAAgGHUTtt7ij+Zm2tVePjuPwAAAD9fBAAAAAAAAAHzAgAANAAAABBMMtNWO40/mZtrVXj47j8AAAA/bwQAAAAAAAAB9AIAADQAAACQNpBX0vqPP3UcQVVpB+8/AAAAP28EAAAAAAAAAfUCAAA0AAAAkBD37SZdkT9PnRZVWhbvPwAAAD9+BAAAAAAAAAH2AgAANAAAADD7VHKiHJQ/KR7sVEsl7z8AAAA/fgQAAAAAAAAB9wIAADQAAAB48IM0YHyVPwWfwVQ8NO8/AAAAP44EAAAAAAAAAfgCAAA0AAAACNvhuNs7mD/hH5dULUPvPwAAAD+OBAAAAAAAAAH5AgAANAAAAFDQEHuZm5k/vaBsVB5S7z8AAAA/ngQAAAAAAAAB+gIAADQAAACgxT89V/uaP5UhQlQPYe8/AAAAP54EAAAAAAAAAfsCAAA0AAAA6Lpu/xRbnD+VIUJUD2HvPwAAAD+tBAAAAAAAAAH8AgAANAAAADiwncHSup0/caIXVABw7z8AAAA/vQQAAAAAAAAB/QIAADQAAAB4pcyDkBqfP3GiF1QAcO8/AAAAP70EAAAAAAAAAf4CAAA0AAAABEgVBAbtoD9xohdUAHDvPwAAAD/PBAAAAAAAAAH/AgAANAAAAFQ9RMbDTKI/TSPtU/F+7z8AAAA/3wQAAAAAAAABAAMAADQAAAD0t1unovyiP00j7VPxfu8/AAAAP+8EAAAAAAAAAQEDAAA0AAAAPK2KaWBcpD9NI+1T8X7vPwAAAD/vBAAAAAAAAAECAwAANAAAACwd0Qz9a6Y/KaTCU+KN7z8AAAA//gQAAAAAAAABAwMAADQAAAB8EgDPusunPymkwlPije8/AAAAP/4EAAAAAAAAAQQDAAA0AAAAxAcvkXgrqT8DJZhT05zvPwAAAD8OBQAAAAAAAAEFAwAANAAAALB3dTQVO6s/AyWYU9Oc7z8AAAA/DgUAAAAAAAABBgMAADQAAAD8bKT20pqsPwMlmFPTnO8/AAAAPx4FAAAAAAAAAQcDAAA0AAAA6NzqmW+qrj8DJZhT05zvPwAAAD8eBQAAAAAAAAEIAwAANAAAAIhXAntOWq8/AyWYU9Oc7z8AAAA/LQUAAAAAAAABCQMAADQAAABoppgeBl2wPwMlmFPTnO8/AAAAPy0FAAAAAAAAAQoDAAA0AAAAuGMkj/W0sD8DJZhT05zvPwAAAD89BQAAAAAAAAELAwAANAAAAGDeO3DUZLE/AyWYU9Oc7z8AAAA/PQUAAAAAAAABDAMAADQAAAC0m8fgw7yxPwMlmFPTnO8/AAAAP0wFAAAAAAAAAQ0DAAA0AAAAVhbfwaJssj8DJZhT05zvPwAAAD9MBQAAAAAAAAEOAwAANAAAAPyQ9qKBHLM/KaTCU+KN7z8AAAA/XAUAAAAAAAABDwMAADQAAACiCw6EYMyzPymkwlPije8/AAAAP1wFAAAAAAAAARADAAA0AAAARoYlZT98tD9NI+1T8X7vPwAAAD9sBQAAAAAAAAERAwAANAAAAD6+yLYNhLU/lSFCVA9h7z8AAAA/bAUAAAAAAAABEgMAADQAAADiOOCX7DO2P5UhQlQPYe8/AAAAP3sFAAAAAAAAARMDAAA0AAAA2nCD6bo7tz+9oGxUHlLvPwAAAD97BQAAAAAAAAEUAwAANAAAANCoJjuJQ7g/BZ/BVDw07z8AAAA/iwUAAAAAAAABFQMAADQAAADM4MmMV0u5PwWfwVQ8NO8/AAAAP4sFAAAAAAAAARYDAAA0AAAAbFvhbTb7uT8pHuxUSyXvPwAAAD+bBQAAAAAAAAEXAwAANAAAABDW+E4Vq7o/KR7sVEsl7z8AAAA/mwUAAAAAAAABGAMAADQAAAC2UBAw9Fq7Pyke7FRLJe8/AAAAP6oFAAAAAAAAARkDAAA0AAAAXssnEdMKvD9PnRZVWhbvPwAAAD+qBQAAAAAAAAEaAwAANAAAAK6Is4HCYrw/T50WVVoW7z8AAAA/ugUAAAAAAAABGwMAADQAAAACRj/ysbq8P3UcQVVpB+8/AAAAP7oFAAAAAAAAARwDAAA0AAAAUgPLYqESvT91HEFVaQfvPwAAAD/JBQAAAAAAAAEdAwAANAAAAKLAVtOQar0/mZtrVXj47j8AAAA/yQUAAAAAAAABHgMAADQAAAD6feJDgMK9P78allWH6e4/AAAAP9kFAAAAAAAAAR8DAAA0AAAAnvj5JF9yvj+/GpZVh+nuPwAAAD/ZBQAAAAAAAAEgAwAANAAAAO61hZVOyr4/4ZnAVZba7j8AAAA/6QUAAAAAAAABIQMAADQAAACSMJ12LXq/PwcZ61Wly+4/AAAAP+kFAAAAAAAAASIDAAA0AAAARTQg5P1AwD8tmBVWtLzuPwAAAD/4BQAAAAAAAAEjAwAANAAAAJfxq1TtmMA/LZgVVrS87j8AAAA/+AUAAAAAAAABJAMAADQAAADrrjfF3PDAPy2YFVa0vO4/AAAAPwgGAAAAAAAAASUDAAA0AAAAO2zDNcxIwT8tmBVWtLzuPwAAAD8IBgAAAAAAAAEmAwAANAAAADkIlV6zzME/URdAVsOt7j8AAAA/GAYAAAAAAAABJwMAADQAAACJxSDPoiTCP1EXQFbDre4/AAAAPycGAAAAAAAAASgDAAA0AAAA3YKsP5J8wj93lmpW0p7uPwAAAD8nBgAAAAAAAAEpAwAANAAAAC9AOLCB1MI/mRWVVuGP7j8AAAA/NwYAAAAAAAABKgMAADQAAACB/cMgcSzDP5kVlVbhj+4/AAAAPzcGAAAAAAAAASsDAAA0AAAA07pPkWCEwz/lE+pW/3HuPwAAAD9GBgAAAAAAAAEsAwAANAAAACl42wFQ3MM/CZMUVw5j7j8AAAA/RgYAAAAAAAABLQMAADQAAAB5NWdyPzTEPwmTFFcOY+4/AAAAP1YGAAAAAAAAAS4DAAA0AAAAy/Ly4i6MxD9RkWlXLEXuPwAAAD9WBgAAAAAAAAEvAwAANAAAAB2wflMe5MQ/dxCUVzs27j8AAAA/ZgYAAAAAAAABMAMAADQAAABvbQrEDTzFP3cQlFc7Nu4/AAAAP2YGAAAAAAAAATEDAAA0AAAAGUxQfAVoxT/BDulXWRjuPwAAAD91BgAAAAAAAAEyAwAANAAAAMMqljT9k8U/wQ7pV1kY7j8AAAA/dQYAAAAAAAABMwMAADQAAAAX6CGl7OvFP+eNE1hoCe4/AAAAP4UGAAAAAAAAATQDAAA0AAAAvcZnXeQXxj8JDT5Yd/rtPwAAAD+FBgAAAAAAAAE1AwAANAAAAGelrRXcQ8Y/CQ0+WHf67T8AAAA/lQYAAAAAAAABNgMAADQAAAARhPPN02/GPy+MaFiG6+0/AAAAP5UGAAAAAAAAATcDAAA0AAAAuWI5hsubxj9VC5NYldztPwAAAD+kBgAAAAAAAAE4AwAANAAAAGVBfz7Dx8Y/VQuTWJXc7T8AAAA/pAYAAAAAAAABOQMAADQAAAANIMX2uvPGP58J6Fizvu0/AAAAP7QGAAAAAAAAAToDAAA0AAAAB7yWH6J3xz/BiBJZwq/tPwAAAD+0BgAAAAAAAAE7AwAANAAAALGa3NeZo8c/5wc9WdGg7T8AAAA/wwYAAAAAAAABPAMAADQAAABbeSKQkc/HPw2HZ1ngke0/AAAAP8MGAAAAAAAAAT0DAAA0AAAArTauAIEnyD8zBpJZ74LtPwAAAD/TBgAAAAAAAAE+AwAANAAAAP/zOXFwf8g/V4W8Wf5z7T8AAAA/0wYAAAAAAAABPwMAADQAAABPscXhX9fIP1eFvFn+c+0/AAAAP+MGAAAAAAAAAUADAAA0AAAA+48LmlcDyT+fgxFaHFbtPwAAAD/jBgAAAAAAAAFBAwAANAAAAKFuUVJPL8k/wwI8WitH7T8AAAA/8gYAAAAAAAABQgMAADQAAAD3K93CPofJP8MCPForR+0/AAAAP/IGAAAAAAAAAUMDAAA0AAAAnwojezazyT/pgWZaOjjtPwAAAD8CBwAAAAAAAAFEAwAANAAAAEnpaDMu38k/DwGRWkkp7T8AAAA/AgcAAAAAAAABRQMAADQAAADvx67rJQvKPw8BkVpJKe0/AAAAPxIHAAAAAAAAAUYDAAA0AAAARYU6XBVjyj8zgLtaWBrtPwAAAD8SBwAAAAAAAAFHAwAANAAAAO9jgBQNj8o/V//lWmcL7T8AAAA/IQcAAAAAAAABSAMAADQAAACXQsbMBLvKP1f/5VpnC+0/AAAAPyEHAAAAAAAAAUkDAAA0AAAA6f9RPfQSyz97fhBbdvzsPwAAAD8xBwAAAAAAAAFKAwAANAAAAJHel/XrPss/of06W4Xt7D8AAAA/QAcAAAAAAAABSwMAADQAAADlmyNm25bLP8d8ZVuU3uw/AAAAP0AHAAAAAAAAAUwDAAA0AAAAjXppHtPCyz/r+49bo8/sPwAAAD9ABwAAAAAAAAFNAwAANAAAADdZr9bK7ss/D3u6W7LA7D8AAAA/UAcAAAAAAAABTgMAADQAAACLFjtHukbMPzX65FvBsew/AAAAP1AHAAAAAAAAAU8DAAA0AAAAM/WA/7FyzD9aeQ9c0KLsPwAAAD9gBwAAAAAAAAFQAwAANAAAAIeyDHChysw/WnkPXNCi7D8AAAA/YAcAAAAAAAABUQMAADQAAAAtkVIomfbMP6J3ZFzuhOw/AAAAP28HAAAAAAAAAVIDAAA0AAAA2W+Y4JAizT/H9o5c/XXsPwAAAD9vBwAAAAAAAAFTAwAANAAAACktJFGAes0/7XW5XAxn7D8AAAA/fwcAAAAAAAABVAMAADQAAADVC2oJeKbNPxL141wbWOw/AAAAP48HAAAAAAAAAVUDAAA0AAAAJ8n1eWf+zT83dA5dKknsPwAAAD+PBwAAAAAAAAFWAwAANAAAAM2nOzJfKs4/WvM4XTk67D8AAAA/ngcAAAAAAAABVwMAADQAAAB3hoHqVlbOP39yY11IK+w/AAAAP54HAAAAAAAAAVgDAAA0AAAAd4aB6lZWzj+l8Y1dVxzsPwAAAD+uBwAAAAAAAAFZAwAANAAAACNlx6JOgs4/pfGNXVcc7D8AAAA/rgcAAAAAAAABWgMAADQAAADJQw1bRq7OP8pwuF1mDew/AAAAP70HAAAAAAAAAVsDAAA0AAAAyUMNW0auzj/v7+Jddf7rPwAAAD+9BwAAAAAAAAFcAwAANAAAAHUiUxM+2s4/Em8NXoTv6z8AAAA/zQcAAAAAAAABXQMAADQAAAAbAZnLNQbPPzfuN16T4Os/AAAAP80HAAAAAAAAAV4DAAA0AAAAxd/egy0yzz+C7IxescLrPwAAAD/dBwAAAAAAAAFfAwAANAAAAG++JDwlXs8/qGu3XsCz6z8AAAA/3QcAAAAAAAABYAMAADQAAAAXnWr0HIrPP8vq4V7PpOs/AAAAP+wHAAAAAAAAAWEDAAA0AAAAaVr2ZAzizz8V6TZf7YbrPwAAAD/sBwAAAAAAAAFiAwAANAAAAGla9mQM4s8/OmhhX/x36z8AAAA//AcAAAAAAAABYwMAADQAAACKHJ4OAgfQP2Dni18Laes/AAAAP/wHAAAAAAAAAWQDAAA0AAAA3gvB6v0c0D+DZrZfGlrrPwAAAD8MCAAAAAAAAAFlAwAANAAAADL748b5MtA/g2a2Xxpa6z8AAAA/DAgAAAAAAAABZgMAADQAAACI6gaj9UjQP6nl4F8pS+s/AAAAPxsIAAAAAAAAAWcDAAA0AAAA3Nkpf/Fe0D/NZAtgODzrPwAAAD8bCAAAAAAAAAFoAwAANAAAANzZKX/xXtA/8uM1YEct6z8AAAA/KwgAAAAAAAABaQMAADQAAACGuG836YrQPxhjYGBWHus/AAAAPzoIAAAAAAAAAWoDAAA0AAAAhrhvN+mK0D874opgZQ/rPwAAAD86CAAAAAAAAAFrAwAANAAAAC6Xte/gttA/YWG1YHQA6z8AAAA/OggAAAAAAAABbAMAADQAAACEhtjL3MzQP4bg32CD8eo/AAAAP0oIAAAAAAAAAW0DAAA0AAAA2HX7p9ji0D+qXwphkuLqPwAAAD9KCAAAAAAAAAFuAwAANAAAACxlHoTU+NA/0N40YaHT6j8AAAA/WggAAAAAAAABbwMAADQAAACAVEFg0A7RPxndiWG/teo/AAAAP1oIAAAAAAAAAXADAAA0AAAA1kNkPMwk0T8+XLRhzqbqPwAAAD9pCAAAAAAAAAFxAwAANAAAACozhxjIOtE/YtveYd2X6j8AAAA/aQgAAAAAAAABcgMAADQAAACAIqr0w1DRP4ZaCWLsiOo/AAAAP3kIAAAAAAAAAXMDAAA0AAAA1BHN0L9m0T+r2TNi+3nqPwAAAD+JCAAAAAAAAAF0AwAANAAAACYB8Ky7fNE/0VheYgpr6j8AAAA/iQgAAAAAAAABdQMAADQAAAB88BKJt5LRP/bXiGIZXOo/AAAAP5gIAAAAAAAAAXYDAAA0AAAA0t81ZbOo0T8cV7NiKE3qPwAAAD+oCAAAAAAAAAF3AwAANAAAACbPWEGvvtE/PtbdYjc+6j8AAAA/qAgAAAAAAAABeAMAADQAAAB6vnsdq9TRP4nUMmNVIOo/AAAAP7cIAAAAAAAAAXkDAAA0AAAAJJ3B1aIA0j+uU11jZBHqPwAAAD/HCAAAAAAAAAF6AwAANAAAACSdwdWiANI/1NKHY3MC6j8AAAA/1wgAAAAAAAABewMAADQAAAAkncHVogDSP/ZRsmOC8+k/AAAAP9cIAAAAAAAAAXwDAAA0AAAAeIzksZ4W0j8c0dxjkeTpPwAAAD/mCAAAAAAAAAF9AwAANAAAAHiM5LGeFtI/Zs8xZK/G6T8AAAA/5ggAAAAAAAABfgMAADQAAADMeweOmizSP2bPMWSvxuk/AAAAP/YIAAAAAAAAAX8DAAA0AAAAImsqapZC0j+MTlxkvrfpPwAAAD/2CAAAAAAAAAGAAwAANAAAACJrKmqWQtI/rs2GZM2o6T8AAAA/BgkAAAAAAAABgQMAADQAAAB2Wk1GkljSP9RMsWTcmek/AAAAPwYJAAAAAAAAAYIDAAA0AAAAdlpNRpJY0j/5y9tk64rpPwAAAD8VCQAAAAAAAAGDAwAANAAAAMpJcCKObtI/HksGZfp76T8AAAA/JQkAAAAAAAABhAMAADQAAAAeOZP+iYTSP0TKMGUJbek/AAAAPyUJAAAAAAAAAYUDAAA0AAAAHjmT/omE0j+NyIVlJ0/pPwAAAD80CQAAAAAAAAGGAwAANAAAAHQottqFmtI/jciFZSdP6T8AAAA/NAkAAAAAAAABhwMAADQAAADIF9m2gbDSP9bG2mVFMek/AAAAP0QJAAAAAAAAAYgDAAA0AAAAyBfZtoGw0j/8RQVmVCLpPwAAAD9UCQAAAAAAAAGJAwAANAAAAHL2Hm953NI/RURaZnIE6T8AAAA/VAkAAAAAAAABigMAADQAAABy9h5vedzSP2nDhGaB9eg/AAAAP2MJAAAAAAAAAYsDAAA0AAAAxuVBS3Xy0j+PQq9mkOboPwAAAD9jCQAAAAAAAAGMAwAANAAAABzVZCdxCNM/tMHZZp/X6D8AAAA/cwkAAAAAAAABjQMAADQAAAAc1WQncQjTP9hABGeuyOg/AAAAP3MJAAAAAAAAAY4DAAA0AAAAcMSHA20e0z/YQARnrsjoPwAAAD+DCQAAAAAAAAGPAwAANAAAAHDEhwNtHtM/Ij9ZZ8yq6D8AAAA/gwkAAAAAAAABkAMAADQAAADEs6rfaDTTPyI/WWfMqug/AAAAP5IJAAAAAAAAAZEDAAA0AAAAGKPNu2RK0z9IvoNn25voPwAAAD+SCQAAAAAAAAGSAwAANAAAABijzbtkStM/kLzYZ/l96D8AAAA/ogkAAAAAAAABkwMAADQAAABskvCXYGDTP7U7A2gIb+g/AAAAP6IJAAAAAAAAAZQDAAA0AAAAwoETdFx20z/aui1oF2DoPwAAAD+xCQAAAAAAAAGVAwAANAAAAMKBE3RcdtM/ADpYaCZR6D8AAAA/sQkAAAAAAAABlgMAADQAAADCgRN0XHbTPyW5gmg1Qug/AAAAP8EJAAAAAAAAAZcDAAA0AAAAFnE2UFiM0z9IOK1oRDPoPwAAAD/BCQAAAAAAAAGYAwAANAAAAGpgWSxUotM/bbfXaFMk6D8AAAA/0QkAAAAAAAABmQMAADQAAAAUP5/kS87TP7i1LGlxBug/AAAAP+AJAAAAAAAAAZoDAAA0AAAAFD+f5EvO0z/bNFdpgPfnPwAAAD/wCQAAAAAAAAGbAwAANAAAAGouwsBH5NM/AbSBaY/o5z8AAAA/AAoAAAAAAAABnAMAADQAAAC8HeWcQ/rTPyUzrGme2ec/AAAAPw8KAAAAAAAAAZ0DAAA0AAAAEg0IeT8Q1D9wMQFqvLvnPwAAAD8fCgAAAAAAAAGeAwAANAAAAGb8KlU7JtQ/cDEBary75z8AAAA/HwoAAAAAAAABnwMAADQAAABm/CpVOybUP5SwK2rLrOc/AAAAPy4KAAAAAAAAAaADAAA0AAAAENtwDTNS1D/droBq6Y7nPwAAAD8+CgAAAAAAAAGhAwAANAAAAGTKk+kuaNQ/KK3Vagdx5z8AAAA/TgoAAAAAAAABogMAADQAAAC4ubbFKn7UP0wsAGsWYuc/AAAAP10KAAAAAAAAAaMDAAA0AAAAuLm2xSp+1D9yqyprJVPnPwAAAD9tCgAAAAAAAAGkAwAANAAAAA6p2aEmlNQ/lSpVazRE5z8AAAA/bQoAAAAAAAABpQMAADQAAABimPx9IqrUP7upf2tDNec/AAAAP30KAAAAAAAAAaYDAAA0AAAAuIcfWh7A1D/gKKprUibnPwAAAD+MCgAAAAAAAAGnAwAANAAAALiHH1oewNQ/BajUa2EX5z8AAAA/jAoAAAAAAAABqAMAADQAAAAKd0I2GtbUPyon/2twCOc/AAAAP5wKAAAAAAAAAakDAAA0AAAAYGZlEhbs1D8qJ/9rcAjnPwAAAD+rCgAAAAAAAAGqAwAANAAAAGBmZRIW7NQ/TaYpbH/55j8AAAA/uwoAAAAAAAABqwMAADQAAABgZmUSFuzUP3MlVGyO6uY/AAAAP7sKAAAAAAAAAawDAAA0AAAAtFWI7hEC1T+YpH5sndvmPwAAAD/LCgAAAAAAAAGtAwAANAAAAAhFq8oNGNU/4qLTbLu95j8AAAA/6goAAAAAAAABrgMAADQAAABeNM6mCS7VPwUi/mzKruY/AAAAP/oKAAAAAAAAAa8DAAA0AAAAsiPxggVE1T9PIFNt6JDmPwAAAD8OCwAAAAAAAAGwAwAANAAAAAgTFF8BWtU/dZ99bfeB5j8AAAA/HgsAAAAAAAABsQMAADQAAABcAjc7/W/VP5oeqG0Gc+Y/AAAAPy0LAAAAAAAAAbIDAAA0AAAAXAI3O/1v1T+/ndJtFWTmPwAAAD9NCwAAAAAAAAGzAwAANAAAAFwCNzv9b9U/5Bz9bSRV5j8AAAA/XAsAAAAAAAABtAMAADQAAACw8VkX+YXVP+Qc/W0kVeY/AAAAP2wLAAAAAAAAAbUDAAA0AAAAsPFZF/mF1T8HnCduM0bmPwAAAD98CwAAAAAAAAG2AwAANAAAALDxWRf5hdU/LRtSbkI35j8AAAA/iwsAAAAAAAABtwMAADQAAACw8VkX+YXVP1KafG5RKOY/AAAAP6oLAAAAAAAAAbgDAAA0AAAAsPFZF/mF1T93GaduYBnmPwAAAD+6CwAAAAAAAAG5AwAANAAAALDxWRf5hdU/nJjRbm8K5j8AAAA/ygsAAAAAAAABugMAADQAAAAE4Xzz9JvVP78X/G5+++U/AAAAP9kLAAAAAAAAAbsDAAA0AAAABOF88/Sb1T/lliZvjezlPwAAAD/pCwAAAAAAAAG8AwAANAAAAFrQn8/wsdU/5ZYmb43s5T8AAAA/6QsAAAAAAAABvQMAADQAAABa0J/P8LHVPwoWUW+c3eU/AAAAP/kLAAAAAAAAAb4DAAA0AAAAWtCfz/Cx1T8vlXtvq87lPwAAAD8YDAAAAAAAAAG/AwAANAAAAFrQn8/wsdU/VBSmb7q/5T8AAAA/JwwAAAAAAAABwAMAADQAAABa0J/P8LHVP3mT0G/JsOU/AAAAP0cMAAAAAAAAAcEDAAA0AAAAWtCfz/Cx1T/CkSVw55LlPwAAAD9WDAAAAAAAAAHCAwAANAAAAFrQn8/wsdU/5xBQcPaD5T8AAAA/dgwAAAAAAAABwwMAADQAAABa0J/P8LHVPzEPpXAUZuU/AAAAP5UMAAAAAAAAAcQDAAA0AAAAWtCfz/Cx1T9Wjs9wI1flPwAAAD+kDAAAAAAAAAHFAwAANAAAAFrQn8/wsdU/eg36cDJI5T8AAAA/tAwAAAAAAAABxgMAADQAAAAE4Xzz9JvVP3oN+nAySOU/AAAAP8QMAAAAAAAAAccDAAA0AAAABOF88/Sb1T+fjCRxQTnlPwAAAD/EDAAAAAAAAAHIAwAANAAAAAThfPP0m9U/xAtPcVAq5T8AAAA/0wwAAAAAAAAByQMAADQAAACw8VkX+YXVP+mKeXFfG+U/AAAAP+MMAAAAAAAAAcoDAAA0AAAAsPFZF/mF1T8OCqRxbgzlPwAAAD/zDAAAAAAAAAHLAwAANAAAAFwCNzv9b9U/MonOcX395D8AAAA/Eg0AAAAAAAABzAMAADQAAABcAjc7/W/VP1cI+XGM7uQ/AAAAPxINAAAAAAAAAc0DAAA0AAAACBMUXwFa1T9XCPlxjO7kPwAAAD8iDQAAAAAAAAHOAwAANAAAALIj8YIFRNU/fIcjcpvf5D8AAAA/Mg0AAAAAAAABzwMAADQAAABeNM6mCS7VP3yHI3Kb3+Q/AAAAP0ENAAAAAAAAAdADAAA0AAAACEWryg0Y1T+hBk5yqtDkPwAAAD9RDQAAAAAAAAHRAwAANAAAAGBmZRIW7NQ/xoV4crnB5D8AAAA/YQ0AAAAAAAAB0gMAADQAAAAKd0I2GtbUP8aFeHK5weQ/AAAAP3ANAAAAAAAAAdMDAAA0AAAAYpj8fSKq1D/rBKNyyLLkPwAAAD+ADQAAAAAAAAHUAwAANAAAAA6p2aEmlNQ/D4TNctej5D8AAAA/jw0AAAAAAAAB1QMAADQAAAC4ubbFKn7UPw+EzXLXo+Q/AAAAP48NAAAAAAAAAdYDAAA0AAAAZMqT6S5o1D80A/hy5pTkPwAAAD+fDQAAAAAAAAHXAwAANAAAABDbcA0zUtQ/NAP4cuaU5D8AAAA/nw0AAAAAAAAB2AMAADQAAABm/CpVOybUPzQD+HLmlOQ/AAAAP68NAAAAAAAAAdkDAAA0AAAAEg0IeT8Q1D80A/hy5pTkPwAAAD+vDQAAAAAAAAHaAwAANAAAALwd5ZxD+tM/NAP4cuaU5D8AAAA/vg0AAAAAAAAB2wMAADQAAAAUP5/kS87TP1mCInP1heQ/AAAAP74NAAAAAAAAAdwDAAA0AAAAwE98CFC40z9ZgiJz9YXkPwAAAD/ODQAAAAAAAAHdAwAANAAAAGpgWSxUotM/WYIic/WF5D8AAAA/zg0AAAAAAAAB3gMAADQAAAAWcTZQWIzTP1mCInP1heQ/AAAAP94NAAAAAAAAAd8DAAA0AAAAbJLwl2Bg0z9ZgiJz9YXkPwAAAD/tDQAAAAAAAAHgAwAANAAAABijzbtkStM/WYIic/WF5D8AAAA/7Q0AAAAAAAAB4QMAADQAAABwxIcDbR7TP1mCInP1heQ/AAAAPwwOAAAAAAAAAeIDAAA0AAAAHNVkJ3EI0z9ZgiJz9YXkPwAAAD8MDgAAAAAAAAHjAwAANAAAAMblQUt18tI/WYIic/WF5D8AAAA/HA4AAAAAAAAB5AMAADQAAADIF9m2gbDSP1mCInP1heQ/AAAAPxwOAAAAAAAAAeUDAAA0AAAAdCi22oWa0j9ZgiJz9YXkPwAAAD8sDgAAAAAAAAHmAwAANAAAAB45k/6JhNI/fgFNcwR35D8AAAA/LA4AAAAAAAAB5wMAADQAAAB2Wk1GkljSP34BTXMEd+Q/AAAAPzsOAAAAAAAAAegDAAA0AAAAzHsHjpos0j9+AU1zBHfkPwAAAD87DgAAAAAAAAHpAwAANAAAAMx7B46aLNI/pIB3cxNo5D8AAAA/Sw4AAAAAAAAB6gMAADQAAAAkncHVogDSP6SAd3MTaOQ/AAAAP0sOAAAAAAAAAesDAAA0AAAAzq2e+abq0T+kgHdzE2jkPwAAAD9qDgAAAAAAAAHsAwAANAAAACbPWEGvvtE/pIB3cxNo5D8AAAA/iQ4AAAAAAAAB7QMAADQAAADS3zVls6jRP6SAd3MTaOQ/AAAAP5kOAAAAAAAAAe4DAAA0AAAAJgHwrLt80T+kgHdzE2jkPwAAAD+pDgAAAAAAAAHvAwAANAAAANQRzdC/ZtE/pIB3cxNo5D8AAAA/qQ4AAAAAAAAB8AMAADQAAACAIqr0w1DRP6SAd3MTaOQ/AAAAP7gOAAAAAAAAAfEDAAA0AAAAKjOHGMg60T+kgHdzE2jkPwAAAD+4DgAAAAAAAAHyAwAANAAAANZDZDzMJNE/pIB3cxNo5D8AAAA/5w4AAAAAAAAB8wMAADQAAACAVEFg0A7RP34BTXMEd+Q/AAAAP/cOAAAAAAAAAfQDAAA0AAAALGUehNT40D9+AU1zBHfkPwAAAD8cDwAAAAAAAAH1AwAANAAAANh1+6fY4tA/WYIic/WF5D8AAAA/HA8AAAAAAAAB9gMAADQAAACEhtjL3MzQP1mCInP1heQ/AAAAPywPAAAAAAAAAfcDAAA0AAAA2qeSE+Wg0D9ZgiJz9YXkPwAAAD8sDwAAAAAAAAH4AwAANAAAADDJTFvtdNA/WYIic/WF5D8AAAA/Ow8AAAAAAAAB+QMAADQAAADc2Sl/8V7QPzQD+HLmlOQ/AAAAP0sPAAAAAAAAAfoDAAA0AAAAMvvjxvky0D80A/hy5pTkPwAAAD9LDwAAAAAAAAH7AwAANAAAAIocng4CB9A/D4TNctej5D8AAAA/Ww8AAAAAAAAB/AMAADQAAABpWvZkDOLPPw+EzXLXo+Q/AAAAP2oPAAAAAAAAAf0DAAA0AAAAw3uwrBS2zz8PhM1y16PkPwAAAD+JDwAAAAAAAAH+AwAANAAAABedavQcis8/D4TNctej5D8AAAA/mQ8AAAAAAAAB/wMAADQAAABvviQ8JV7PPw+EzXLXo+Q/AAAAP5kPAAAAAAAAAQAEAAA0AAAAxd/egy0yzz8PhM1y16PkPwAAAD+pDwAAAAAAAAEBBAAANAAAABsBmcs1Bs8/D4TNctej5D8AAAA/qQ8AAAAAAAABAgQAADQAAAB1IlMTPtrOPw+EzXLXo+Q/AAAAP7gPAAAAAAAAAQMEAAA0AAAAyUMNW0auzj8PhM1y16PkPwAAAD+4DwAAAAAAAAEEBAAANAAAACNlx6JOgs4/D4TNctej5D8AAAA/yA8AAAAAAAABBQQAADQAAADNpzsyXyrOPw+EzXLXo+Q/AAAAP9gPAAAAAAAAAQYEAAA0AAAAJ8n1eWf+zT8PhM1y16PkPwAAAD/nDwAAAAAAAAEHBAAANAAAAHvqr8Fv0s0/D4TNctej5D8AAAA/BhAAAAAAAAABCAQAADQAAADVC2oJeKbNP+sEo3LIsuQ/AAAAPyYQAAAAAAAAAQkEAAA0AAAA1QtqCXimzT/GhXhyucHkPwAAAD81EAAAAAAAAAEKBAAANAAAACktJFGAes0/xoV4crnB5D8AAAA/RRAAAAAAAAABCwQAADQAAAB/Tt6YiE7NP6EGTnKq0OQ/AAAAP6MQAAAAAAAAAQwEAAA0AAAA2W+Y4JAizT+hBk5yqtDkPwAAAD+yEAAAAAAAAAENBAAANAAAANlvmOCQIs0/fIcjcpvf5D8AAAA/whAAAAAAAAABDgQAADQAAABdCJoCRTDpP3zPto4az6k/AAAAPwAAAAAAAAAAAQ8EAAA0AAAABxl3Jkka6T8UtAaU+vCnPwAAAD8QAAAAAAAAAAEQBAAANAAAAF2hZThLD+k/FLQGlPrwpz8AAAA/EAAAAAAAAAABEQQAADQAAAAKskJcT/noP2CmrpbqAac/AAAAPx8AAAAAAAAAARIEAAA0AAAAtMIfgFPj6D+omFaZ2hKmPwAAAD8fAAAAAAAAAAETBAAANAAAAF/T/KNXzeg//Ir+m8ojpT8AAAA/LwAAAAAAAAABFAQAADQAAABhbMjZXazoP/yK/pvKI6U/AAAAPy8AAAAAAAAAARUEAAA0AAAAt42CIWaA6D9MfaaeujSkPwAAAD8+AAAAAAAAAAEWBAAANAAAAGOeX0Vqaug/TH2mnro0pD8AAAA/PgAAAAAAAAABFwQAADQAAABkNyt7cEnoP0x9pp66NKQ/AAAAP04AAAAAAAAAARgEAAA0AAAAZdD2sHYo6D9MfaaeujSkPwAAAD9OAAAAAAAAAAEZBAAANAAAALzxsPh+/Oc/TH2mnro0pD8AAAA/XgAAAAAAAAABGgQAADQAAAATE2tAh9DnP0x9pp66NKQ/AAAAP14AAAAAAAAAARsEAAA0AAAAajQliI+k5z9MfaaeujSkPwAAAD9tAAAAAAAAAAEcBAAANAAAAGxmvPObYuc/TH2mnro0pD8AAAA/bQAAAAAAAAABHQQAADQAAADDh3Y7pDbnP0x9pp66NKQ/AAAAP30AAAAAAAAAAR4EAAA0AAAAbzEfla7/5j/8iv6byiOlPwAAAD99AAAAAAAAAAEfBAAANAAAAMVS2dy20+Y//Ir+m8ojpT8AAAA/jQAAAAAAAAABIAQAADQAAAAddJMkv6fmP/yK/pvKI6U/AAAAP40AAAAAAAAAASEEAAA0AAAAyh08fslw5j+omFaZ2hKmPwAAAD+cAAAAAAAAAAEiBAAANAAAAHbH5NfTOeY/FLQGlPrwpz8AAAA/nAAAAAAAAAABIwQAADQAAADN6J4f3A3mP8jBXpEK4Kg/AAAAP6wAAAAAAAAAASQEAAA0AAAAzYFqVeLs5T8w3Q6MKr6qPwAAAD+7AAAAAAAAAAElBAAANAAAACSjJJ3qwOU/kPi+hkqcrD8AAAA/uwAAAAAAAAABJgQAADQAAAAmPPDS8J/lP6whx356aa8/AAAAP7sAAAAAAAAAAScEAAA0AAAA0EzN9vSJ5T+Inrs8zaOwPwAAAD/LAAAAAAAAAAEoBAAANAAAAH1dqhr5c+U/FrO/OGUKsj8AAAA/ywAAAAAAAAABKQQAADQAAAB99nVQ/1LlP6DHwzT9cLM/AAAAP9sAAAAAAAAAASoEAAA0AAAA035kYgFI5T9S1RsyDWC0PwAAAD/qAAAAAAAAAAErBAAANAAAANUXMJgHJ+U/AuNzLx1PtT8AAAA/6gAAAAAAAAABLAQAADQAAAB/KA28CxHlP7jwyywtPrY/AAAAP+oAAAAAAAAAAS0EAAA0AAAAgsHY8RHw5D9CBdAoxaS3PwAAAD/6AAAAAAAAAAEuBAAANAAAANZJxwMU5eQ/HAx8J00cuD8AAAA/CgEAAAAAAAABLwQAADQAAADY4pI5GsTkP34nLCJt+rk/AAAAPwoBAAAAAAAAATAEAAA0AAAALmuBSxy55D80NYQffem6PwAAAD8ZAQAAAAAAAAExBAAANAAAAIPzb10eruQ/6kLcHI3Yuz8AAAA/GQEAAAAAAAABMgQAADQAAACD829dHq7kP3RX4BglP70/AAAAPykBAAAAAAAAATMEAAA0AAAAg/NvXR6u5D/+a+QUvaW+PwAAAD8pAQAAAAAAAAE0BAAANAAAAIPzb10eruQ/RkB0iCoGwD8AAAA/OAEAAAAAAAABNQQAADQAAACD829dHq7kP4tKdoZ2ucA/AAAAPzgBAAAAAAAAATYEAAA0AAAALmuBSxy55D+rWySDSuTBPwAAAD9IAQAAAAAAAAE3BAAANAAAACzStRUW2uQ/8WUmgZaXwj8AAAA/SAEAAAAAAAABOAQAADQAAAAsOerfD/vkP6Nzfn6mhsM/AAAAP1gBAAAAAAAAATkEAAA0AAAAKAdTdAM95T/nfYB88jnEPwAAAD9YAQAAAAAAAAE6BAAANAAAACbVuwj3fuU/MYiCej7txD8AAAA/ZwEAAAAAAAABOwQAADQAAAAkClln5OHlPwePLnnGZMU/AAAAP2cBAAAAAAAAATwEAAA0AAAAdsfk19M55j/hldp3TtzFPwAAAD93AQAAAAAAAAE9BAAANAAAAB10kyS/p+Y/T5kwdxIYxj8AAAA/dwEAAAAAAAABPgQAADQAAABumFNfqCDnPyWg3HWaj8Y/AAAAP4cBAAAAAAAAAT8EAAA0AAAAv7wTmpGZ5z8loNx1mo/GPwAAAD+HAQAAAAAAAAFABAAANAAAALxY5cJ4Heg/JaDcdZqPxj8AAAA/lgEAAAAAAAABQQQAADQAAABf0/yjV83oP+GV2ndO3MU/AAAAP5YBAAAAAAAAAUIEAAA0AAAAsV7xqDpn6T8Hjy55xmTFPwAAAD+mAQAAAAAAAAFDBAAANAAAAKz6wtEh6+k/532AfPI5xD8AAAA/pgEAAAAAAAABRAQAADQAAAD8HoMMC2TqPzVwKH/iSsM/AAAAP7UBAAAAAAAAAUUEAAA0AAAAo8sxWfbR6j+rWySDSuTBPwAAAD+1AQAAAAAAAAFGBAAANAAAAPaIvcnlKes/i0p2hna5wD8AAAA/xQEAAAAAAAABRwQAADQAAABJ3xRw22DrP9ZykBNFHb8/AAAAP8UBAAAAAAAAAUgEAAA0AAAASUZJOtWB6z+YUDQance8PwAAAD/VAQAAAAAAAAFJBAAANAAAAJ01bBbRl+s/ficsIm36uT8AAAA/5AEAAAAAAAABSgQAADQAAACdNWwW0ZfrP2b+Iyo9Lbc/AAAAP+QBAAAAAAAAAUsEAAA0AAAAnTVsFtGX6z8q3Mcwlde0PwAAAD/kAQAAAAAAAAFMBAAANAAAAJ01bBbRl+s/6rlrN+2Bsj8AAAA/9AEAAAAAAAABTQQAADQAAADzvVoo04zrP6yXDz5FLLA/AAAAP/QBAAAAAAAAAU4EAAA0AAAAnc43TNd26z/c6maJOq2rPwAAAD8EAgAAAAAAAAFPBAAANAAAAEnfFHDbYOs/yMFekQrgqD8AAAA/BAIAAAAAAAABUAQAADQAAACgZwOC3VXrP/yK/pvKI6U/AAAAPxMCAAAAAAAAAVEEAAA0AAAASnjgpeE/6z+Ub06hqkWjPwAAAD8TAgAAAAAAAAFSBAAANAAAAPaIvcnlKes/LFSepopnoT8AAAA/IwIAAAAAAAABUwQAADQAAAD2IYn/6wjrP4BGRql6eKA/AAAAPzICAAAAAAAAAVQEAAA0AAAATUNDR/Tc6j8wVixdtTSdPwAAAD8yAgAAAAAAAAFVBAAANAAAAPrs66D+peo/yDp8YpVWmz8AAAA/MgIAAAAAAAABVgQAADQAAACmlpT6CG/qP8g6fGKVVps/AAAAP0ICAAAAAAAAAVcEAAA0AAAA/lAaeBci6j9gH8xndXiZPwAAAD9SAgAAAAAAAAFYBAAANAAAAFVy1L8f9uk/YB/MZ3V4mT8AAAA/UgIAAAAAAAABWQQAADQAAABXpGsrLLTpP2AfzGd1eJk/AAAAP2ECAAAAAAAAAVoEAAA0AAAAWT03YTKT6T9gH8xndXiZPwAAAD9hAgAAAAAAAAFbBAAANAAAAK7FJXM0iOk/YB/MZ3V4mT8AAAA/cQIAAAAAAAABXAQAADQAAACRoqzGjALtPxHo6meudss/AAAAPwAAAAAAAAAAAV0EAAA0AAAA5Sqb2I737D8R6OpnrnbLPwAAAD8AAAAAAAAAAAFeBAAANAAAADuzieqQ7Ow/EejqZ652yz8AAAA/LwAAAAAAAAABXwQAADQAAACTO3j8kuHsP6fklGjqOss/AAAAPy8AAAAAAAAAAWAEAAA0AAAAPUxVIJfL7D+n5JRo6jrLPwAAAD9uAAAAAAAAAAFhBAAANAAAAD1MVSCXy+w/OeE+aSb/yj8AAAA/fQAAAAAAAAABYgQAADQAAACT1EMymcDsPznhPmkm/8o/AAAAP30AAAAAAAAAAWMEAAA0AAAAP+UgVp2q7D854T5pJv/KPwAAAD+NAAAAAAAAAAFkBAAANAAAAJVtD2ifn+w/zd3oaWLDyj8AAAA/jQAAAAAAAAABZQQAADQAAACVBtudpX7sP1/akmqeh8o/AAAAP5wAAAAAAAAAAWYEAAA0AAAA647Jr6dz7D9f2pJqnofKPwAAAD+cAAAAAAAAAAFnBAAANAAAAEEXuMGpaOw/8dY8a9pLyj8AAAA/rAAAAAAAAAABaAQAADQAAADrJ5XlrVLsP4fT5msWEMo/AAAAP6wAAAAAAAAAAWkEAAA0AAAAQbCD969H7D8Z0JBsUtTJPwAAAD+8AAAAAAAAAAFqBAAANAAAAO3AYBu0Mew/GdCQbFLUyT8AAAA/vAAAAAAAAAABawQAADQAAABDSU8ttibsPxnQkGxS1Mk/AAAAP8sAAAAAAAAAAWwEAAA0AAAAmdE9P7gb7D+vzDptjpjJPwAAAD/LAAAAAAAAAAFtBAAANAAAAEXiGmO8Bew/r8w6bY6YyT8AAAA/2wAAAAAAAAABbgQAADQAAADx8veGwO/rPz/J5G3KXMk/AAAAP9sAAAAAAAAAAW8EAAA0AAAARXvmmMLk6z8/yeRtylzJPwAAAD/rAAAAAAAAAAFwBAAANAAAAJsD1arE2es/P8nkbcpcyT8AAAA/6wAAAAAAAAABcQQAADQAAADxi8O8xs7rP9PFjm4GIck/AAAAP/oAAAAAAAAAAXIEAAA0AAAARxSyzsjD6z/TxY5uBiHJPwAAAD/6AAAAAAAAAAFzBAAANAAAAJ2coODKuOs/08WObgYhyT8AAAA/CgEAAAAAAAABdAQAADQAAABHrX0Ez6LrP2nCOG9C5cg/AAAAPxkBAAAAAAAAAXUEAAA0AAAAnTVsFtGX6z9pwjhvQuXIPwAAAD8pAQAAAAAAAAF2BAAANAAAAPO9WijTjOs/acI4b0LlyD8AAAA/KQEAAAAAAAABdwQAADQAAABJRkk61YHrP2nCOG9C5cg/AAAAPzkBAAAAAAAAAXgEAAA0AAAAnc43TNd26z9pwjhvQuXIPwAAAD85AQAAAAAAAAF5BAAANAAAAEnfFHDbYOs/+b7ib36pyD8AAAA/SAEAAAAAAAABegQAADQAAACgZwOC3VXrP/m+4m9+qcg/AAAAP1gBAAAAAAAAAXsEAAA0AAAA9O/xk99K6z/5vuJvfqnIPwAAAD9oAQAAAAAAAAF8BAAANAAAAEp44KXhP+s/+b7ib36pyD8AAAA/aAEAAAAAAAABfQQAADQAAAChAM+34zTrP/m+4m9+qcg/AAAAP3cBAAAAAAAAAX4EAAA0AAAATBGs2+ce6z/5vuJvfqnIPwAAAD93AQAAAAAAAAF/BAAANAAAAPYhif/rCOs/+b7ib36pyD8AAAA/hwEAAAAAAAABgAQAADQAAABNqncR7v3qP/m+4m9+qcg/AAAAP4cBAAAAAAAAAYEEAAA0AAAATUNDR/Tc6j/5vuJvfqnIPwAAAD+WAQAAAAAAAAGCBAAANAAAAPpTIGv4xuo/+b7ib36pyD8AAAA/lgEAAAAAAAABgwQAADQAAABP3A59+rvqP/m+4m9+qcg/AAAAP6YBAAAAAAAAAYQEAAA0AAAApWT9jvyw6j/5vuJvfqnIPwAAAD+mAQAAAAAAAAGFBAAANAAAAE912rIAm+o/+b7ib36pyD8AAAA/tgEAAAAAAAABhgQAADQAAACm/cjEApDqP/m+4m9+qcg/AAAAP7YBAAAAAAAAAYcEAAA0AAAA/IW31gSF6j/5vuJvfqnIPwAAAD/FAQAAAAAAAAGIBAAANAAAAFIOpugGeuo/+b7ib36pyD8AAAA/xQEAAAAAAAABiQQAADQAAACmlpT6CG/qP/m+4m9+qcg/AAAAP9UBAAAAAAAAAYoEAAA0AAAA/B6DDAtk6j/5vuJvfqnIPwAAAD/lAQAAAAAAAAGLBAAANAAAAKkvYDAPTuo/+b7ib36pyD8AAAA/9AEAAAAAAAABjAQAADQAAAD+t05CEUPqP/m+4m9+qcg/AAAAPwQCAAAAAAAAAY0EAAA0AAAAU0A9VBM46j/5vuJvfqnIPwAAAD8TAgAAAAAAAAGOBAAANAAAAKnIK2YVLeo/+b7ib36pyD8AAAA/EwIAAAAAAAABjwQAADQAAABV2QiKGRfqP/m+4m9+qcg/AAAAPyMCAAAAAAAAAZAEAAA0AAAAq2H3mxsM6j/5vuJvfqnIPwAAAD8zAgAAAAAAAAGRBAAANAAAAFVy1L8f9uk/+b7ib36pyD8AAAA/MwIAAAAAAAABkgQAADQAAAACg7HjI+DpP/m+4m9+qcg/AAAAPzMCAAAAAAAAAZMEAAA0AAAArJOOByjK6T/5vuJvfqnIPwAAAD9CAgAAAAAAAAGUBAAANAAAAK4sWj0uqek/+b7ib36pyD8AAAA/QgIAAAAAAAABlQQAADQAAAAEtUhPMJ7pP/m+4m9+qcg/AAAAP1ICAAAAAAAAAZYEAAA0AAAArsUlczSI6T/5vuJvfqnIPwAAAD9SAgAAAAAAAAGXBAAANAAAAFvWApc4cuk/+b7ib36pyD8AAAA/YgIAAAAAAAABmAQAADQAAACxXvGoOmfpP/m+4m9+qcg/AAAAP3ECAAAAAAAAAZkEAAA0AAAABeffujxc6T/5vuJvfqnIPwAAAD9xAgAAAAAAAAGaBAAANAAAALH3vN5ARuk/+b7ib36pyD8AAAA/gQIAAAAAAAABmwQAADQAAAAHgKvwQjvpP/m+4m9+qcg/AAAAP5ACAAAAAAAAAZwEAAA0AAAAspCIFEcl6T/5vuJvfqnIPwAAAD+gAgAAAAAAAAGdBAAANAAAAAcZdyZJGuk/+b7ib36pyD8AAAA/sAIAAAAAAAABngQAADQAAABdoWU4Sw/pP/m+4m9+qcg/AAAAP78CAAAAAAAAAZ8EAAA0AAAACrJCXE/56D/5vuJvfqnIPwAAAD/PAgAAAAAAAAGgBAAANAAAAF46MW5R7ug/acI4b0LlyD8AAAA/zwIAAAAAAAABoQQAADQAAAAKSw6SVdjoP2nCOG9C5cg/AAAAP98CAAAAAAAAAaIEAAA0AAAAX9P8o1fN6D9pwjhvQuXIPwAAAD/fAgAAAAAAAAGjBAAANAAAAAvk2cdbt+g/08WObgYhyT8AAAA/7gIAAAAAAAABpAQAADQAAABhbMjZXazoPz/J5G3KXMk/AAAAP+4CAAAAAAAAAaUEAAA0AAAADX2l/WGW6D8/yeRtylzJPwAAAD/5AgAAAAAAAAGmBAAANAAAAGMFlA9ki+g/r8w6bY6YyT8AAAA/+QIAAAAAAAABpwQAADQAAAC3jYIhZoDoPxnQkGxS1Mk/AAAAPwgDAAAAAAAAAagEAAA0AAAADRZxM2h16D8Z0JBsUtTJPwAAAD8YAwAAAAAAAAGpBAAANAAAAA0WcTNodeg/h9PmaxYQyj8AAAA/GAMAAAAAAAABqgQAADQAAABjnl9FamroP4fT5msWEMo/AAAAPygDAAAAAAAAAasEAAA0AAAAY55fRWpq6D/x1jxr2kvKPwAAAD8oAwAAAAAAAAGsBAAANAAAALomTldsX+g/X9qSap6Hyj8AAAA/NwMAAAAAAAABrQQAADQAAAAPrzxpblToP1/akmqeh8o/AAAAPzcDAAAAAAAAAa4EAAA0AAAAD688aW5U6D/N3ehpYsPKPwAAAD9HAwAAAAAAAAGvBAAANAAAAGQ3K3twSeg/zd3oaWLDyj8AAAA/RwMAAAAAAAABsAQAADQAAAC6vxmNcj7oPznhPmkm/8o/AAAAP1cDAAAAAAAAAbEEAAA0AAAAD0gIn3Qz6D+n5JRo6jrLPwAAAD9XAwAAAAAAAAGyBAAANAAAALxY5cJ4Heg/e+tAZ3Kyyz8AAAA/ZgMAAAAAAAABswQAADQAAAAQ4dPUehLoP+vulmY27ss/AAAAP3YDAAAAAAAAAbQEAAA0AAAAZmnC5nwH6D9X8uxl+inMPwAAAD92AwAAAAAAAAG1BAAANAAAALzxsPh+/Oc/x/VCZb5lzD8AAAA/hQMAAAAAAAABtgQAADQAAAASep8KgfHnP5v87mNG3cw/AAAAP5UDAAAAAAAAAbcEAAA0AAAAaAKOHIPm5z+b/O5jRt3MPwAAAD+VAwAAAAAAAAG4BAAANAAAAGgCjhyD5uc/CwBFYwoZzT8AAAA/pQMAAAAAAAABuQQAADQAAABoAo4cg+bnP3cDm2LOVM0/AAAAP7QDAAAAAAAAAboEAAA0AAAAvYp8LoXb5z/nBvFhkpDNPwAAAD/EAwAAAAAAAAG7BAAANAAAAL2KfC6F2+c/UQpHYVbMzT8AAAA/1AMAAAAAAAABvAQAADQAAAATE2tAh9DnP7sNnWAaCM4/AAAAP9QDAAAAAAAAAb0EAAA0AAAAaZtZUonF5z+VFElfon/OPwAAAD/jAwAAAAAAAAG+BAAANAAAAGmbWVKJxec/AxifXma7zj8AAAA/8wMAAAAAAAABvwQAADQAAAC+I0hki7rnPwMYn15mu84/AAAAP/MDAAAAAAAAAcAEAAA0AAAAFaw2do2v5z9xG/VdKvfOPwAAAD8CBAAAAAAAAAHBBAAANAAAABWsNnaNr+c/2x5LXe4yzz8AAAA/AgQAAAAAAAABwgQAADQAAABqNCWIj6TnP7Ul91t2qs8/AAAAPxIEAAAAAAAAAcMEAAA0AAAAajQliI+k5z8hKU1bOubPPwAAAD8xBAAAAAAAAAHEBAAANAAAAL+8E5qRmec/SJZRLf8Q0D8AAAA/QQQAAAAAAAABxQQAADQAAAAVRQKsk47nP7SZpyzDTNA/AAAAP2AEAAAAAAAAAcYEAAA0AAAAFUUCrJOO5z9qm1IspWrQPwAAAD9wBAAAAAAAAAHHBAAANAAAAGvN8L2Vg+c/IJ39K4eI0D8AAAA/fwQAAAAAAAAByAQAADQAAABrzfC9lYPnP9aeqCtpptA/AAAAP48EAAAAAAAAAckEAAA0AAAAa83wvZWD5z+MoFMrS8TQPwAAAD+uBAAAAAAAAAHKBAAANAAAAMJV38+XeOc/jKBTK0vE0D8AAAA/rgQAAAAAAAABywQAADQAAAAW3s3hmW3nP0Si/iot4tA/AAAAP74EAAAAAAAAAcwEAAA0AAAAFt7N4Zlt5z/6o6kqDwDRPwAAAD++BAAAAAAAAAHNBAAANAAAABbezeGZbec/rqVUKvEd0T8AAAA/zgQAAAAAAAABzgQAADQAAAAW3s3hmW3nP2an/ynTO9E/AAAAP84EAAAAAAAAAc8EAAA0AAAAbGa885ti5z8cqaoptVnRPwAAAD/dBAAAAAAAAAHQBAAANAAAAGxmvPObYuc/1KpVKZd30T8AAAA/7QQAAAAAAAAB0QQAADQAAADC7qoFnlfnP4qsACl5ldE/AAAAP/wEAAAAAAAAAdIEAAA0AAAAF3eZF6BM5z/2r1YoPdHRPwAAAD8MBQAAAAAAAAHTBAAANAAAABd3mRegTOc/rLEBKB/v0T8AAAA/DAUAAAAAAAAB1AQAADQAAAAXd5kXoEznP2KzrCcBDdI/AAAAPxwFAAAAAAAAAdUEAAA0AAAAbP+HKaJB5z8atVcn4yrSPwAAAD8rBQAAAAAAAAHWBAAANAAAAGz/hymiQec/0LYCJ8VI0j8AAAA/OwUAAAAAAAAB1wQAADQAAADDh3Y7pDbnP4a4rSanZtI/AAAAP0sFAAAAAAAAAdgEAAA0AAAAw4d2O6Q25z88ulgmiYTSPwAAAD9aBQAAAAAAAAHZBAAANAAAAMOHdjukNuc/8rsDJmui0j8AAAA/WgUAAAAAAAAB2gQAADQAAADDh3Y7pDbnP6i9riVNwNI/AAAAP2oFAAAAAAAAAdsEAAA0AAAAGBBlTaYr5z8WwQQlEfzSPwAAAD+JBQAAAAAAAAHcBAAANAAAAG6YU1+oIOc/ysKvJPMZ0z8AAAA/uAUAAAAAAAAB3QQAADQAAABumFNfqCDnPzjGBSS3VdM/AAAAP8gFAAAAAAAAAd4EAAA0AAAAbphTX6gg5z/wx7AjmXPTPwAAAD/XBQAAAAAAAAHfBAAANAAAAMQgQnGqFec/pslbI3uR0z8AAAA/1wUAAAAAAAAB4AQAADQAAADEIEJxqhXnP1rLBiNdr9M/AAAAP+cFAAAAAAAAAeEEAAA0AAAAGKkwg6wK5z8SzbEiP83TPwAAAD/nBQAAAAAAAAHiBAAANAAAABipMIOsCuc/ftAHIgMJ1D8AAAA/9gUAAAAAAAAB4wQAADQAAAAYqTCDrArnPzTSsiHlJtQ/AAAAPwYGAAAAAAAAAeQEAAA0AAAAbzEfla7/5j/q010hx0TUPwAAAD8GBgAAAAAAAAHlBAAANAAAAG8xH5Wu/+Y/otUIIali1D8AAAA/FgYAAAAAAAAB5gQAADQAAADFuQ2nsPTmPw7ZXiBtntQ/AAAAPyUGAAAAAAAAAecEAAA0AAAAxbkNp7D05j/E2gkgT7zUPwAAAD8lBgAAAAAAAAHoBAAANAAAAMW5Daew9OY/ety0HzHa1D8AAAA/NQYAAAAAAAAB6QQAADQAAADFuQ2nsPTmP+bfCh/1FdU/AAAAPzUGAAAAAAAAAeoEAAA0AAAAG0L8uLLp5j/m3wof9RXVPwAAAD9FBgAAAAAAAAHrBAAANAAAABtC/Liy6eY/VONgHrlR1T8AAAA/VAYAAAAAAAAB7AQAADQAAAAbQvy4sunmPwjlCx6bb9U/AAAAP1QGAAAAAAAAAe0EAAA0AAAAG0L8uLLp5j/A5rYdfY3VPwAAAD9kBgAAAAAAAAHuBAAANAAAABtC/Liy6eY/duhhHV+r1T8AAAA/ZAYAAAAAAAAB7wQAADQAAAAbQvy4sunmP+Trtxwj59U/AAAAP3MGAAAAAAAAAfAEAAA0AAAAG0L8uLLp5j+Y7WIcBQXWPwAAAD9zBgAAAAAAAAHxBAAANAAAABtC/Liy6eY/UO8NHOci1j8AAAA/gwYAAAAAAAAB8gQAADQAAAAbQvy4sunmP77yYxurXtY/AAAAP5MGAAAAAAAAAfMEAAA0AAAAG0L8uLLp5j909A4bjXzWPwAAAD+TBgAAAAAAAAH0BAAANAAAABtC/Liy6eY/KPa5Gm+a1j8AAAA/ogYAAAAAAAAB9QQAADQAAAAbQvy4sunmP+D3ZBpRuNY/AAAAP6IGAAAAAAAAAfYEAAA0AAAAG0L8uLLp5j9M+7oZFfTWPwAAAD+yBgAAAAAAAAH3BAAANAAAABtC/Liy6eY/BP1lGfcR1z8AAAA/wgYAAAAAAAAB+AQAADQAAAAbQvy4sunmP7j+EBnZL9c/AAAAP8IGAAAAAAAAAfkEAAA0AAAAG0L8uLLp5j8kAmcYnWvXPwAAAD/RBgAAAAAAAAH6BAAANAAAABtC/Liy6eY/kgW9F2Gn1z8AAAA/0QYAAAAAAAAB+wQAADQAAADFuQ2nsPTmP0oHaBdDxdc/AAAAP+EGAAAAAAAAAfwEAAA0AAAAxbkNp7D05j+0Cr4WBwHYPwAAAD/hBgAAAAAAAAH9BAAANAAAAMW5Daew9OY/Ig4UFss82D8AAAA/8AYAAAAAAAAB/gQAADQAAADFuQ2nsPTmP9oPvxWtWtg/AAAAP/AGAAAAAAAAAf8EAAA0AAAAbzEfla7/5j+QEWoVj3jYPwAAAD8ABwAAAAAAAAEABQAANAAAAG8xH5Wu/+Y//BTAFFO02D8AAAA/AAcAAAAAAAABAQUAADQAAAAYqTCDrArnP7IWaxQ10tg/AAAAPxAHAAAAAAAAAQIFAAA0AAAAGKkwg6wK5z9oGBYUF/DYPwAAAD8QBwAAAAAAAAEDBQAANAAAAMQgQnGqFec/IBrBE/kN2T8AAAA/EAcAAAAAAAABBAUAADQAAADEIEJxqhXnP9QbbBPbK9k/AAAAPxAHAAAAAAAAAQUFAAA0AAAAxCBCcaoV5z9CH8ISn2fZPwAAAD8gBwAAAAAAAAEGBQAANAAAAG6YU1+oIOc/+CBtEoGF2T8AAAA/IAcAAAAAAAABBwUAADQAAAAYEGVNpivnP64iGBJjo9k/AAAAPzAHAAAAAAAAAQgFAAA0AAAAGBBlTaYr5z9kJMMRRcHZPwAAAD8wBwAAAAAAAAEJBQAANAAAAMOHdjukNuc/HCZuESff2T8AAAA/PwcAAAAAAAABCgUAADQAAABs/4cpokHnP4gpxBDrGto/AAAAPz8HAAAAAAAAAQsFAAA0AAAAF3eZF6BM5z/0LBoQr1baPwAAAD9PBwAAAAAAAAEMBQAANAAAAMLuqgWeV+c/qi7FD5F02j8AAAA/XgcAAAAAAAABDQUAADQAAADC7qoFnlfnP2IwcA9zkto/AAAAP14HAAAAAAAAAQ4FAAA0AAAAFt7N4Zlt5z8YMhsPVbDaPwAAAD9uBwAAAAAAAAEPBQAANAAAAMJV38+XeOc/zjPGDjfO2j8AAAA/fgcAAAAAAAABEAUAADQAAABrzfC9lYPnP4Q1cQ4Z7No/AAAAP34HAAAAAAAAAREFAAA0AAAAv7wTmpGZ5z86NxwO+wnbPwAAAD+NBwAAAAAAAAESBQAANAAAAGo0JYiPpOc/8DjHDd0n2z8AAAA/jQcAAAAAAAABEwUAADQAAABpm1lSicXnP148HQ2hY9s/AAAAP50HAAAAAAAAARQFAAA0AAAAExNrQIfQ5z8SPsgMg4HbPwAAAD+dBwAAAAAAAAEVBQAANAAAAL2KfC6F2+c/yj9zDGWf2z8AAAA/rQcAAAAAAAABFgUAADQAAABmacLmfAfoPzhDyQsp29s/AAAAP60HAAAAAAAAARcFAAA0AAAAEOHT1HoS6D/uRHQLC/nbPwAAAD+8BwAAAAAAAAEYBQAANAAAAA9ICJ90M+g/okYfC+0W3D8AAAA/vAcAAAAAAAABGQUAADQAAAAPrzxpblToP1pIygrPNNw/AAAAP8wHAAAAAAAAARoFAAA0AAAADRZxM2h16D8QSnUKsVLcPwAAAD/MBwAAAAAAAAEbBQAANAAAAGMFlA9ki+g/fk3LCXWO3D8AAAA/2wcAAAAAAAABHAUAADQAAABhbMjZXazoPzJPdglXrNw/AAAAP9sHAAAAAAAAAR0FAAA0AAAAX9P8o1fN6D/qUCEJOcrcPwAAAD/rBwAAAAAAAAEeBQAANAAAAF46MW5R7ug/oFLMCBvo3D8AAAA/6wcAAAAAAAABHwUAADQAAAC0KVRKTQTpP1ZUdwj9Bd0/AAAAP/sHAAAAAAAAASAFAAA0AAAAspCIFEcl6T8MViII3yPdPwAAAD/7BwAAAAAAAAEhBQAANAAAAAeAq/BCO+k/xFfNB8FB3T8AAAA/CggAAAAAAAABIgUAADQAAAAF59+6PFzpP3pZeAejX90/AAAAPwoIAAAAAAAAASMFAAA0AAAAsV7xqDpn6T96WXgHo1/dPwAAAD8aCAAAAAAAAAEkBQAANAAAAAROFIU2fek/LlsjB4V93T8AAAA/GggAAAAAAAABJQUAADQAAABZPTdhMpPpP+ZczgZnm90/AAAAPyoIAAAAAAAAASYFAAA0AAAArixaPS6p6T+cXnkGSbndPwAAAD8qCAAAAAAAAAEnBQAANAAAAAIcfRkqv+k/nF55Bkm53T8AAAA/OQgAAAAAAAABKAUAADQAAABXC6D1JdXpP5xeeQZJud0/AAAAPzkIAAAAAAAAASkFAAA0AAAAVXLUvx/26T9UYCQGK9fdPwAAAD9JCAAAAAAAAAEqBQAANAAAAKth95sbDOo/VGAkBivX3T8AAAA/SQgAAAAAAAABKwUAADQAAACpyCtmFS3qPwpizwUN9d0/AAAAP1gIAAAAAAAAASwFAAA0AAAA/rdOQhFD6j8KYs8FDfXdPwAAAD9YCAAAAAAAAAEtBQAANAAAAPwegwwLZOo/CmLPBQ313T8AAAA/aAgAAAAAAAABLgUAADQAAABSDqboBnrqPwpizwUN9d0/AAAAP2gIAAAAAAAAAS8FAAA0AAAAT3XasgCb6j++Y3oF7xLePwAAAD94CAAAAAAAAAEwBQAANAAAAE/cDn36u+o/vmN6Be8S3j8AAAA/hwgAAAAAAAABMQUAADQAAABNQ0NH9NzqP75jegXvEt4/AAAAP4cIAAAAAAAAATIFAAA0AAAA+bpUNfLn6j++Y3oF7xLePwAAAD+HCAAAAAAAAAEzBQAANAAAAE2qdxHu/eo/vmN6Be8S3j8AAAA/lwgAAAAAAAABNAUAADQAAABMEazb5x7rPwpizwUN9d0/AAAAP5cIAAAAAAAAATUFAAA0AAAAoQDPt+M06z8KYs8FDfXdPwAAAD+nCAAAAAAAAAE2BQAANAAAAPTv8ZPfSus/CmLPBQ313T8AAAA/tggAAAAAAAABNwUAADQAAABJ3xRw22DrP1RgJAYr190/AAAAP7YIAAAAAAAAATgFAAA0AAAAnc43TNd26z9UYCQGK9fdPwAAAD/GCAAAAAAAAAE5BQAANAAAAJ01bBbRl+s/VGAkBivX3T8AAAA/xggAAAAAAAABOgUAADQAAABHrX0Ez6LrP1RgJAYr190/AAAAP9UIAAAAAAAAATsFAAA0AAAARxSyzsjD6z9UYCQGK9fdPwAAAD/VCAAAAAAAAAE8BQAANAAAAJsD1arE2es/nF55Bkm53T8AAAA/5QgAAAAAAAABPQUAADQAAACbagl1vvrrP+ZczgZnm90/AAAAP+UIAAAAAAAAAT4FAAA0AAAAmdE9P7gb7D8uWyMHhX3dPwAAAD/1CAAAAAAAAAE/BQAANAAAAO3AYBu0Mew/LlsjB4V93T8AAAA/9QgAAAAAAAABQAUAADQAAABBsIP3r0fsPy5bIweFfd0/AAAAPwQJAAAAAAAAAUEFAAA0AAAAl5+m06td7D96WXgHo1/dPwAAAD8ECQAAAAAAAAFCBQAANAAAAJUG252lfuw/xFfNB8FB3T8AAAA/FAkAAAAAAAABQwUAADQAAAA/fuyLo4nsPwxWIgjfI90/AAAAPxYJAAAAAAAAAUQFAAA0AAAA6/X9eaGU7D8MViII3yPdPwAAAD8mCQAAAAAAAAFFBQAANAAAAD/lIFadquw/VlR3CP0F3T8AAAA/JgkAAAAAAAABRgUAADQAAADpXDJEm7XsP6BSzAgb6Nw/AAAAPzUJAAAAAAAAAUcFAAA0AAAAk9RDMpnA7D/qUCEJOcrcPwAAAD81CQAAAAAAAAFIBQAANAAAAD1MVSCXy+w/Mk92CVes3D8AAAA/RQkAAAAAAAABSQUAADQAAACTO3j8kuHsP8ZLIAqTcNw/AAAAP0UJAAAAAAAAAUoFAAA0AAAA5Sqb2I737D8QSnUKsVLcPwAAAD9UCQAAAAAAAAFLBQAANAAAAJGirMaMAu0/WkjKCs803D8AAAA/VAkAAAAAAAABTAUAADQAAADlkc+iiBjtP+5EdAsL+ds/AAAAP2QJAAAAAAAAAU0FAAA0AAAAkQnhkIYj7T+AQR4MR73bPwAAAD9kCQAAAAAAAAFOBQAANAAAADmB8n6ELu0/gEEeDEe92z8AAAA/dAkAAAAAAAABTwUAADQAAADl+ANtgjntPxI+yAyDgds/AAAAP3QJAAAAAAAAAVAFAAA0AAAAOegmSX5P7T+oOnINv0XbPwAAAD+DCQAAAAAAAAFRBQAANAAAAONfODd8Wu0/8DjHDd0n2z8AAAA/kwkAAAAAAAABUgUAADQAAACN10klemXtP/A4xw3dJ9s/AAAAP6MJAAAAAAAAAVMFAAA0AAAAOU9bE3hw7T+ENXEOGezaPwAAAD+jCQAAAAAAAAFUBQAANAAAAI0+fu9zhu0/zjPGDjfO2j8AAAA/sgkAAAAAAAABVQUAADQAAAA1to/dcZHtP2IwcA9zkto/AAAAP7IJAAAAAAAAAVYFAAA0AAAAi6WyuW2n7T+qLsUPkXTaPwAAAD/CCQAAAAAAAAFXBQAANAAAADUdxKdrsu0/PitvEM042j8AAAA/wgkAAAAAAAABWAUAADQAAACLDOeDZ8jtPz4rbxDNONo/AAAAP9EJAAAAAAAAAVkFAAA0AAAAiXMbTmHp7T/SJxkRCf3ZPwAAAD/RCQAAAAAAAAFaBQAANAAAADPrLDxf9O0/HCZuESff2T8AAAA/4QkAAAAAAAABWwUAADQAAACH2k8YWwruP2QkwxFFwdk/AAAAP+EJAAAAAAAAAVwFAAA0AAAA3cly9FYg7j+uIhgSY6PZPwAAAD/xCQAAAAAAAAFdBQAANAAAAIdBhOJUK+4/+CBtEoGF2T8AAAA/8QkAAAAAAAABXgUAADQAAADbMKe+UEHuP0IfwhKfZ9k/AAAAPwAKAAAAAAAAAV8FAAA0AAAAh6i4rE5M7j+MHRcTvUnZPwAAAD8ACgAAAAAAAAFgBQAANAAAADEgyppMV+4/1BtsE9sr2T8AAAA/EAoAAAAAAAABYQUAADQAAADbl9uISmLuPyAawRP5Ddk/AAAAPxAKAAAAAAAAAWIFAAA0AAAAhQ/tdkht7j8gGsET+Q3ZPwAAAD8gCgAAAAAAAAFjBQAANAAAAIUP7XZIbe4/aBgWFBfw2D8AAAA/LwoAAAAAAAABZAUAADQAAAAth/5kRnjuP7IWaxQ10tg/AAAAPy8KAAAAAAAAAWUFAAA0AAAA2f4PU0SD7j/8FMAUU7TYPwAAAD8/CgAAAAAAAAFmBQAANAAAAIN2IUFCju4/RBMVFXGW2D8AAAA/TgoAAAAAAAABZwUAADQAAACDdiFBQo7uP5ARahWPeNg/AAAAP04KAAAAAAAAAWgFAAA0AAAALe4yL0CZ7j/aD78VrVrYPwAAAD9eCgAAAAAAAAFpBQAANAAAANllRB0+pO4/2g+/Fa1a2D8AAAA/XgoAAAAAAAABagUAADQAAADZZUQdPqTuP2wMaRbpHtg/AAAAP24KAAAAAAAAAWsFAAA0AAAAgd1VCzyv7j+0Cr4WBwHYPwAAAD9uCgAAAAAAAAFsBQAANAAAAC1VZ/k5uu4/SgdoF0PF1z8AAAA/fQoAAAAAAAABbQUAADQAAAAtVWf5ObruP5IFvRdhp9c/AAAAP30KAAAAAAAAAW4FAAA0AAAALVVn+Tm67j8kAmcYnWvXPwAAAD+NCgAAAAAAAAFvBQAANAAAANfMeOc3xe4/cAC8GLtN1z8AAAA/jQoAAAAAAAABcAUAADQAAACBRIrVNdDuPwT9ZRn3Edc/AAAAP50KAAAAAAAAAXEFAAA0AAAAgUSK1TXQ7j9M+7oZFfTWPwAAAD+dCgAAAAAAAAFyBQAANAAAAIFEitU10O4/4PdkGlG41j8AAAA/rAoAAAAAAAABcwUAADQAAAArvJvDM9vuPyj2uRpvmtY/AAAAP6wKAAAAAAAAAXQFAAA0AAAA1TOtsTHm7j909A4bjXzWPwAAAD+8CgAAAAAAAAF1BQAANAAAAIGrvp8v8e4/BvG4G8lA1j8AAAA/vAoAAAAAAAABdgUAADQAAACBq76fL/HuP5jtYhwFBdY/AAAAP8sKAAAAAAAAAXcFAAA0AAAAgau+ny/x7j/k67ccI+fVPwAAAD/bCgAAAAAAAAF4BQAANAAAAIGrvp8v8e4/duhhHV+r1T8AAAA/6woAAAAAAAABeQUAADQAAAArI9CNLfzuP3boYR1fq9U/AAAAP+sKAAAAAAAAAXoFAAA0AAAAKyPQjS387j8I5Qsem2/VPwAAAD/6CgAAAAAAAAF7BQAANAAAANWa4XsrB+8/VONgHrlR1T8AAAA/+goAAAAAAAABfAUAADQAAAB/EvNpKRLvP57htR7XM9U/AAAAPwoLAAAAAAAAAX0FAAA0AAAAfxLzaSkS7z8y3l8fE/jUPwAAAD8KCwAAAAAAAAF+BQAANAAAACmKBFgnHe8/ety0HzHa1D8AAAA/GgsAAAAAAAABfwUAADQAAAApigRYJx3vPw7ZXiBtntQ/AAAAPxoLAAAAAAAAAYAFAAA0AAAA0wEWRiUo7z9Y17Mgi4DUPwAAAD8wCwAAAAAAAAGBBQAANAAAAH95JzQjM+8/otUIIali1D8AAAA/MAsAAAAAAAABggUAADQAAAB/eSc0IzPvP+rTXSHHRNQ/AAAAP0ALAAAAAAAAAYMFAAA0AAAAf3knNCMz7z800rIh5SbUPwAAAD9ACwAAAAAAAAGEBQAANAAAACnxOCIhPu8/ftAHIgMJ1D8AAAA/TwsAAAAAAAABhQUAADQAAAAp8TgiIT7vP8jOXCIh69M/AAAAP18LAAAAAAAAAYYFAAA0AAAAKfE4IiE+7z8SzbEiP83TPwAAAD9vCwAAAAAAAAGHBQAANAAAACnxOCIhPu8/pslbI3uR0z8AAAA/fgsAAAAAAAABiAUAADQAAADTaEoQH0nvP/DHsCOZc9M/AAAAP44LAAAAAAAAAYkFAAA0AAAA02hKEB9J7z+CxFok1TfTPwAAAD+eCwAAAAAAAAGKBQAANAAAANNoShAfSe8/FsEEJRH80j8AAAA/rQsAAAAAAAABiwUAADQAAAB94Fv+HFTvP2C/WSUv3tI/AAAAP70LAAAAAAAAAYwFAAA0AAAAfeBb/hxU7z+ova4lTcDSPwAAAD/MCwAAAAAAAAGNBQAANAAAAH3gW/4cVO8/8rsDJmui0j8AAAA/3AsAAAAAAAABjgUAADQAAAB94Fv+HFTvPzy6WCaJhNI/AAAAP9wLAAAAAAAAAY8FAAA0AAAAfeBb/hxU7z+GuK0mp2bSPwAAAD/sCwAAAAAAAAGQBQAANAAAAH3gW/4cVO8/0LYCJ8VI0j8AAAA/7AsAAAAAAAABkQUAADQAAAB94Fv+HFTvPxq1VyfjKtI/AAAAP/sLAAAAAAAAAZIFAAA0AAAAfeBb/hxU7z9is6wnAQ3SPwAAAD8LDAAAAAAAAAGTBQAANAAAANNoShAfSe8/9q9WKD3R0T8AAAA/GwwAAAAAAAABlAUAADQAAADTaEoQH0nvPz6uqyhbs9E/AAAAPyoMAAAAAAAAAZUFAAA0AAAA02hKEB9J7z+KrAApeZXRPwAAAD8qDAAAAAAAAAGWBQAANAAAACnxOCIhPu8/1KpVKZd30T8AAAA/OgwAAAAAAAABlwUAADQAAAAp8TgiIT7vPxypqim1WdE/AAAAP0kMAAAAAAAAAZgFAAA0AAAAKfE4IiE+7z9mp/8p0zvRPwAAAD9JDAAAAAAAAAGZBQAANAAAAH95JzQjM+8/rqVUKvEd0T8AAAA/WQwAAAAAAAABmgUAADQAAAB/eSc0IzPvP/qjqSoPANE/AAAAP1kMAAAAAAAAAZsFAAA0AAAA0wEWRiUo7z9Eov4qLeLQPwAAAD9pDAAAAAAAAAGcBQAANAAAAH8S82kpEu8/jKBTK0vE0D8AAAA/aQwAAAAAAAABnQUAADQAAAB/EvNpKRLvPyCd/SuHiNA/AAAAP3gMAAAAAAAAAZ4FAAA0AAAA1ZrheysH7z9qm1IspWrQPwAAAD+IDAAAAAAAAAGfBQAANAAAACsj0I0t/O4/tJmnLMNM0D8AAAA/mAwAAAAAAAABoAUAADQAAACBq76fL/HuP/6X/CzhLtA/AAAAP5gMAAAAAAAAAaEFAAA0AAAA1TOtsTHm7j/+l/ws4S7QPwAAAD+nDAAAAAAAAAGiBQAANAAAACu8m8Mz2+4/SJZRLf8Q0D8AAAA/twwAAAAAAAABowUAADQAAADXzHjnN8XuPyEpTVs65s8/AAAAP7cMAAAAAAAAAaQFAAA0AAAALVVn+Tm67j8hKU1bOubPPwAAAD+3DAAAAAAAAAGlBQAANAAAAIHdVQs8r+4/tSX3W3aqzz8AAAA/xgwAAAAAAAABpgUAADQAAADZZUQdPqTuP7Ul91t2qs8/AAAAP9YMAAAAAAAAAacFAAA0AAAA2WVEHT6k7j9JIqFcsm7PPwAAAD/WDAAAAAAAAAGoBQAANAAAAC3uMi9Ame4/2x5LXe4yzz8AAAA/5gwAAAAAAAABqQUAADQAAACDdiFBQo7uP3Eb9V0q984/AAAAP+YMAAAAAAAAAaoFAAA0AAAAhQ/tdkht7j+VFElfon/OPwAAAD/1DAAAAAAAAAGrBQAANAAAANuX24hKYu4/KxHzX95Dzj8AAAA/BQ0AAAAAAAABrAUAADQAAAAxIMqaTFfuPysR81/eQ84/AAAAPxUNAAAAAAAAAa0FAAA0AAAA2zCnvlBB7j8rEfNf3kPOPwAAAD8VDQAAAAAAAAGuBQAANAAAADG5ldBSNu4/uw2dYBoIzj8AAAA/JA0AAAAAAAABrwUAADQAAACHQYTiVCvuP7sNnWAaCM4/AAAAPyQNAAAAAAAAAbAFAAA0AAAAM1JhBlkV7j9RCkdhVszNPwAAAD80DQAAAAAAAAGxBQAANAAAAIfaTxhbCu4/UQpHYVbMzT8AAAA/NA0AAAAAAAABsgUAADQAAADdYj4qXf/tP+cG8WGSkM0/AAAAP0MNAAAAAAAAAbMFAAA0AAAAiXMbTmHp7T93A5tizlTNPwAAAD9DDQAAAAAAAAG0BQAANAAAAN/7CWBj3u0/dwObYs5UzT8AAAA/Uw0AAAAAAAABtQUAADQAAACLpbK5baftPwsARWMKGc0/AAAAP2UNAAAAAAAAAbYFAAA0AAAANbaP3XGR7T+b/O5jRt3MPwAAAD9lDQAAAAAAAAG3BQAANAAAAOPGbAF2e+0/m/zuY0bdzD8AAAA/dA0AAAAAAAABuAUAADQAAAA5T1sTeHDtPzH5mGSCocw/AAAAP3QNAAAAAAAAAbkFAAA0AAAA4184N3xa7T8x+ZhkgqHMPwAAAD+EDQAAAAAAAAG6BQAANAAAADnoJkl+T+0/MfmYZIKhzD8AAAA/hA0AAAAAAAABuwUAADQAAADl+ANtgjntP8f1QmW+Zcw/AAAAP5QNAAAAAAAAAbwFAAA0AAAAkQnhkIYj7T/H9UJlvmXMPwAAAD+UDQAAAAAAAAG9BQAANAAAADsavrSKDe0/x/VCZb5lzD8AAAA/ow0AAAAAAAABvgUAADQAAADlKpvYjvfsP1fy7GX6Kcw/AAAAP6MNAAAAAAAAAb8FAAA0AAAAkzt4/JLh7D9X8uxl+inMPwAAAD+zDQAAAAAAAAHABQAANAAAAJPUQzKZwOw/6+6WZjbuyz8AAAA/sw0AAAAAAAABwQUAADQAAADpXDJEm7XsP+vulmY27ss/AAAAP8INAAAAAAAAAcIFAAA0AAAAlW0PaJ+f7D/r7pZmNu7LPwAAAD/CDQAAAAAAAAHDBQAANAAAAOv1/XmhlOw/e+tAZ3Kyyz8AAAA/0g0AAAAAAAABxAUAADQAAAA/fuyLo4nsP3vrQGdysss/AAAAP9INAAAAAAAAAcUFAAA0AAAAlQbbnaV+7D9760BncrLLPwAAAD/iDQAAAAAAAAHGBQAANAAAAEEXuMGpaOw/e+tAZ3Kyyz8AAAA/8Q0AAAAAAAABxwUAADQAAAC29LbrX6HoP7JQw3xbI+E/AAAAPwAAAAAAAAAAAcgFAAA0AAAAtvS261+h6D/Vz+18ahThPwAAAD8AAAAAAAAAAAHJBQAANAAAAA19pf1hlug/1c/tfGoU4T8AAAA/DwAAAAAAAAABygUAADQAAAANFnEzaHXoP9XP7XxqFOE/AAAAPy8AAAAAAAAAAcsFAAA0AAAAY55fRWpq6D/Vz+18ahThPwAAAD8+AAAAAAAAAAHMBQAANAAAAA+vPGluVOg/+04YfXkF4T8AAAA/TgAAAAAAAAABzQUAADQAAABkNyt7cEnoP/tOGH15BeE/AAAAP10AAAAAAAAAAc4FAAA0AAAAur8ZjXI+6D8gzkJ9iPbgPwAAAD9tAAAAAAAAAAHPBQAANAAAAA9ICJ90M+g/IM5CfYj24D8AAAA/fQAAAAAAAAAB0AUAADQAAABl0PawdijoP0VNbX2X5+A/AAAAP30AAAAAAAAAAdEFAAA0AAAAvFjlwngd6D9FTW19l+fgPwAAAD+MAAAAAAAAAAHSBQAANAAAAGZpwuZ8B+g/RU1tfZfn4D8AAAA/jAAAAAAAAAAB0wUAADQAAAC88bD4fvznP0VNbX2X5+A/AAAAP5wAAAAAAAAAAdQFAAA0AAAAaAKOHIPm5z9FTW19l+fgPwAAAD+cAAAAAAAAAAHVBQAANAAAABMTa0CH0Oc/RU1tfZfn4D8AAAA/rAAAAAAAAAAB1gUAADQAAAC+I0hki7rnP2rMl32m2OA/AAAAP6wAAAAAAAAAAdcFAAA0AAAAajQliI+k5z9qzJd9ptjgPwAAAD+7AAAAAAAAAAHYBQAANAAAAL+8E5qRmec/asyXfabY4D8AAAA/uwAAAAAAAAAB2QUAADQAAAAVRQKsk47nP45Lwn21yeA/AAAAP8sAAAAAAAAAAdoFAAA0AAAAa83wvZWD5z+OS8J9tcngPwAAAD/LAAAAAAAAAAHbBQAANAAAAMJV38+XeOc/jkvCfbXJ4D8AAAA/2gAAAAAAAAAB3AUAADQAAABsZrzzm2LnP45Lwn21yeA/AAAAP9oAAAAAAAAAAd0FAAA0AAAAwu6qBZ5X5z+OS8J9tcngPwAAAD/qAAAAAAAAAAHeBQAANAAAABd3mRegTOc/jkvCfbXJ4D8AAAA/6gAAAAAAAAAB3wUAADQAAADDh3Y7pDbnP45Lwn21yeA/AAAAP/oAAAAAAAAAAeAFAAA0AAAAGBBlTaYr5z+OS8J9tcngPwAAAD8JAQAAAAAAAAHhBQAANAAAAMQgQnGqFec/jkvCfbXJ4D8AAAA/CQEAAAAAAAAB4gUAADQAAABvMR+Vrv/mP45Lwn21yeA/AAAAPxkBAAAAAAAAAeMFAAA0AAAAxbkNp7D05j+OS8J9tcngPwAAAD8pAQAAAAAAAAHkBQAANAAAAHHK6sq03uY/jkvCfbXJ4D8AAAA/OAEAAAAAAAAB5QUAADQAAADFUtncttPmP45Lwn21yeA/AAAAPzgBAAAAAAAAAeYFAAA0AAAAHNvH7rjI5j+OS8J9tcngPwAAAD9IAQAAAAAAAAHnBQAANAAAAMfrpBK9suY/asyXfabY4D8AAAA/VwEAAAAAAAAB6AUAADQAAAAddJMkv6fmP2rMl32m2OA/AAAAP1cBAAAAAAAAAekFAAA0AAAAcvyBNsGc5j9qzJd9ptjgPwAAAD9nAQAAAAAAAAHqBQAANAAAAMeEcEjDkeY/asyXfabY4D8AAAA/ZwEAAAAAAAAB6wUAADQAAAAeDV9axYbmP0VNbX2X5+A/AAAAP3cBAAAAAAAAAewFAAA0AAAAyh08fslw5j8gzkJ9iPbgPwAAAD+GAQAAAAAAAAHtBQAANAAAAB6mKpDLZeY/IM5CfYj24D8AAAA/lgEAAAAAAAAB7gUAADQAAAB1LhmizVrmP/tOGH15BeE/AAAAP5YBAAAAAAAAAe8FAAA0AAAAy7YHtM9P5j/Vz+18ahThPwAAAD+mAQAAAAAAAAHwBQAANAAAACA/9sXRROY/1c/tfGoU4T8AAAA/pgEAAAAAAAAB8QUAADQAAAB2x+TX0znmP7JQw3xbI+E/AAAAP7UBAAAAAAAAAfIFAAA0AAAAINjB+9cj5j+N0Zh8TDLhPwAAAD/FAQAAAAAAAAHzBQAANAAAAHdgsA3aGOY/aFJufD1B4T8AAAA/1AEAAAAAAAAB9AUAADQAAADN6J4f3A3mP2hSbnw9QeE/AAAAP+QBAAAAAAAAAfUFAAA0AAAAI3GNMd4C5j9D00N8LlDhPwAAAD/kAQAAAAAAAAH2BQAANAAAAHf5e0Pg9+U/H1QZfB9f4T8AAAA/5AEAAAAAAAAB9wUAADQAAADNgWpV4uzlP/rU7nsQbuE/AAAAPwMCAAAAAAAAAfgFAAA0AAAAJApZZ+Th5T/61O57EG7hPwAAAD8DAgAAAAAAAAH5BQAANAAAACQKWWfk4eU/1FXEewF94T8AAAA/EwIAAAAAAAAB+gUAADQAAAB6kkd55tblP7DWmXvyi+E/AAAAPyICAAAAAAAAAfsFAAA0AAAAzxo2i+jL5T+w1pl78ovhPwAAAD8iAgAAAAAAAAH8BQAANAAAAM8aNovoy+U/i1dve+Oa4T8AAAA/QQIAAAAAAAAB/QUAADQAAAAkoySd6sDlP4tXb3vjmuE/AAAAP0ECAAAAAAAAAf4FAAA0AAAAJKMknerA5T9m2ER71KnhPwAAAD9BAgAAAAAAAAH/BQAANAAAAHorE6/steU/Qlkae8W44T8AAAA/UQIAAAAAAAABAAYAADQAAAB6KxOv7LXlPxza73q2x+E/AAAAP1ECAAAAAAAAAQEGAAA0AAAA0LMBwe6q5T/T25p6mOXhPwAAAD9wAgAAAAAAAAECBgAANAAAACY88NLwn+U/rlxweon04T8AAAA/gAIAAAAAAAABAwYAADQAAAAmPPDS8J/lP4rdRXp6A+I/AAAAP5ACAAAAAAAAAQQGAAA0AAAAfMTe5PKU5T+K3UV6egPiPwAAAD+fAgAAAAAAAAEFBgAANAAAAHzE3uTylOU/Y14bemsS4j8AAAA/nwIAAAAAAAABBgYAADQAAADQTM329InlP2NeG3prEuI/AAAAP68CAAAAAAAAAQcGAAA0AAAA0EzN9vSJ5T8aYMZ5TTDiPwAAAD++AgAAAAAAAAEIBgAANAAAANBMzfb0ieU/9uCbeT4/4j8AAAA/zgIAAAAAAAABCQYAADQAAAAm1bsI937lP/bgm3k+P+I/AAAAP84CAAAAAAAAAQoGAAA0AAAAJtW7CPd+5T+r4kZ5IF3iPwAAAD/eAgAAAAAAAAELBgAANAAAACbVuwj3fuU/iGMceRFs4j8AAAA/7QIAAAAAAAABDAYAADQAAAAm1bsI937lP2Lk8XgCe+I/AAAAP/0CAAAAAAAAAQ0GAAA0AAAAJtW7CPd+5T8+Zcd484niPwAAAD8NAwAAAAAAAAEOBgAANAAAACbVuwj3fuU/82ZyeNWn4j8AAAA/HAMAAAAAAAABDwYAADQAAAAm1bsI937lP9DnR3jGtuI/AAAAPywDAAAAAAAAARAGAAA0AAAAJtW7CPd+5T+G6fJ3qNTiPwAAAD87AwAAAAAAAAERBgAANAAAACbVuwj3fuU/YGrId5nj4j8AAAA/SwMAAAAAAAABEgYAADQAAAAm1bsI937lPzvrnXeK8uI/AAAAP1sDAAAAAAAAARMGAAA0AAAAJtW7CPd+5T8YbHN3ewHjPwAAAD9qAwAAAAAAAAEUBgAANAAAACbVuwj3fuU/8uxId2wQ4z8AAAA/egMAAAAAAAABFQYAADQAAAAm1bsI937lP85tHnddH+M/AAAAP4oDAAAAAAAAARYGAAA0AAAA0EzN9vSJ5T+Db8l2Pz3jPwAAAD+ZAwAAAAAAAAEXBgAANAAAANBMzfb0ieU/OXF0diFb4z8AAAA/qQMAAAAAAAABGAYAADQAAAB8xN7k8pTlPxbySXYSauM/AAAAP7gDAAAAAAAAARkGAAA0AAAAJjzw0vCf5T8W8kl2EmrjPwAAAD+4AwAAAAAAAAEaBgAANAAAACY88NLwn+U/8HIfdgN54z8AAAA/yAMAAAAAAAABGwYAADQAAAAmPPDS8J/lP8vz9HX0h+M/AAAAP8gDAAAAAAAAARwGAAA0AAAA0LMBwe6q5T/L8/R19IfjPwAAAD/YAwAAAAAAAAEdBgAANAAAANCzAcHuquU/pnTKdeWW4z8AAAA/5wMAAAAAAAABHgYAADQAAAB6KxOv7LXlP4H1n3XWpeM/AAAAP/cDAAAAAAAAAR8GAAA0AAAAJKMknerA5T9ednV1x7TjPwAAAD8HBAAAAAAAAAEgBgAANAAAAM8aNovoy+U/OPdKdbjD4z8AAAA/JgQAAAAAAAABIQYAADQAAAB6kkd55tblPzj3SnW4w+M/AAAAPzUEAAAAAAAAASIGAAA0AAAAJApZZ+Th5T8TeCB1qdLjPwAAAD81BAAAAAAAAAEjBgAANAAAAM2BalXi7OU/7vj1dJrh4z8AAAA/RQQAAAAAAAABJAYAADQAAAB3+XtD4PflP8l5y3SL8OM/AAAAP1UEAAAAAAAAASUGAAA0AAAAI3GNMd4C5j/Ject0i/DjPwAAAD9kBAAAAAAAAAEmBgAANAAAAM3onh/cDeY/pPqgdHz/4z8AAAA/ZAQAAAAAAAABJwYAADQAAAAg2MH71yPmP4B7dnRtDuQ/AAAAP3QEAAAAAAAAASgGAAA0AAAAy0/T6dUu5j+Ae3Z0bQ7kPwAAAD+EBAAAAAAAAAEpBgAANAAAAHbH5NfTOeY/XPxLdF4d5D8AAAA/kwQAAAAAAAABKgYAADQAAAAgP/bF0UTmP1z8S3ReHeQ/AAAAP5MEAAAAAAAAASsGAAA0AAAAy7YHtM9P5j9c/Et0Xh3kPwAAAD+jBAAAAAAAAAEsBgAANAAAAHUuGaLNWuY/Nn0hdE8s5D8AAAA/owQAAAAAAAABLQYAADQAAAAepiqQy2XmPxH+9nNAO+Q/AAAAP7IEAAAAAAAAAS4GAAA0AAAAyh08fslw5j8R/vZzQDvkPwAAAD+yBAAAAAAAAAEvBgAANAAAAHSVTWzHe+Y/Ef72c0A75D8AAAA/wgQAAAAAAAABMAYAADQAAADHhHBIw5HmP+x+zHMxSuQ/AAAAP8IEAAAAAAAAATEGAAA0AAAAx4RwSMOR5j/H/6FzIlnkPwAAAD/SBAAAAAAAAAEyBgAANAAAAB10kyS/p+Y/x/+hcyJZ5D8AAAA/0gQAAAAAAAABMwYAADQAAAByY7YAu73mP8f/oXMiWeQ/AAAAP+EEAAAAAAAAATQGAAA0AAAAHNvH7rjI5j+kgHdzE2jkPwAAAD/hBAAAAAAAAAE1BgAANAAAAHHK6sq03uY/fgFNcwR35D8AAAA/8QQAAAAAAAABNgYAADQAAAAbQvy4sunmP34BTXMEd+Q/AAAAP/EEAAAAAAAAATcGAAA0AAAAbzEfla7/5j9+AU1zBHfkPwAAAD8QBQAAAAAAAAE4BgAANAAAABipMIOsCuc/WYIic/WF5D8AAAA/EAUAAAAAAAABOQYAADQAAADEIEJxqhXnP1mCInP1heQ/AAAAPxAFAAAAAAAAAToGAAA0AAAAbphTX6gg5z80A/hy5pTkPwAAAD8gBQAAAAAAAAE7BgAANAAAABgQZU2mK+c/NAP4cuaU5D8AAAA/IAUAAAAAAAABPAYAADQAAADDh3Y7pDbnPzQD+HLmlOQ/AAAAPy8FAAAAAAAAAT0GAAA0AAAAbP+HKaJB5z80A/hy5pTkPwAAAD8/BQAAAAAAAAE+BgAANAAAAMLuqgWeV+c/NAP4cuaU5D8AAAA/PwUAAAAAAAABPwYAADQAAABsZrzzm2LnPzQD+HLmlOQ/AAAAP08FAAAAAAAAAUAGAAA0AAAAwlXfz5d45z80A/hy5pTkPwAAAD9eBQAAAAAAAAFBBgAANAAAAGvN8L2Vg+c/NAP4cuaU5D8AAAA/bgUAAAAAAAABQgYAADQAAAC/vBOakZnnPzQD+HLmlOQ/AAAAP24FAAAAAAAAAUMGAAA0AAAAFaw2do2v5z8PhM1y16PkPwAAAD9+BQAAAAAAAAFEBgAANAAAAL4jSGSLuuc/D4TNctej5D8AAAA/fgUAAAAAAAABRQYAADQAAAC9inwuhdvnPw+EzXLXo+Q/AAAAP40FAAAAAAAAAUYGAAA0AAAAaAKOHIPm5z8PhM1y16PkPwAAAD+NBQAAAAAAAAFHBgAANAAAALzxsPh+/Oc/D4TNctej5D8AAAA/nQUAAAAAAAABSAYAADQAAABmacLmfAfoP+sEo3LIsuQ/AAAAP50FAAAAAAAAAUkGAAA0AAAAvFjlwngd6D/rBKNyyLLkPwAAAD+sBQAAAAAAAAFKBgAANAAAAGXQ9rB2KOg/6wSjcsiy5D8AAAA/rAUAAAAAAAABSwYAADQAAAAPSAifdDPoP+sEo3LIsuQ/AAAAP7wFAAAAAAAAAUwGAAA0AAAAZDcre3BJ6D/rBKNyyLLkPwAAAD+8BQAAAAAAAAFNBgAANAAAAA+vPGluVOg/D4TNctej5D8AAAA/zAUAAAAAAAABTgYAADQAAABjnl9FamroPw+EzXLXo+Q/AAAAP8wFAAAAAAAAAU8GAAA0AAAADRZxM2h16D80A/hy5pTkPwAAAD/bBQAAAAAAAAFQBgAANAAAALeNgiFmgOg/WYIic/WF5D8AAAA/2wUAAAAAAAABUQYAADQAAABjBZQPZIvoP1mCInP1heQ/AAAAP+sFAAAAAAAAAVIGAAA0AAAADX2l/WGW6D9ZgiJz9YXkPwAAAD/rBQAAAAAAAAFTBgAANAAAAGFsyNldrOg/fgFNcwR35D8AAAA/+wUAAAAAAAABVAYAADQAAAAL5NnHW7foP6SAd3MTaOQ/AAAAPwoGAAAAAAAAAVUGAAA0AAAAtlvrtVnC6D+kgHdzE2jkPwAAAD8KBgAAAAAAAAFWBgAANAAAAF/T/KNXzeg/x/+hcyJZ5D8AAAA/DAYAAAAAAAABVwYAADQAAAAKSw6SVdjoP+x+zHMxSuQ/AAAAPxwGAAAAAAAAAVgGAAA0AAAAtMIfgFPj6D/sfsxzMUrkPwAAAD8cBgAAAAAAAAFZBgAANAAAAF46MW5R7ug/Ef72c0A75D8AAAA/KwYAAAAAAAABWgYAADQAAAC0KVRKTQTpPzZ9IXRPLOQ/AAAAPysGAAAAAAAAAVsGAAA0AAAAtClUSk0E6T9c/Et0Xh3kPwAAAD87BgAAAAAAAAFcBgAANAAAAF2hZThLD+k/gHt2dG0O5D8AAAA/OwYAAAAAAAABXQYAADQAAACykIgURyXpP8l5y3SL8OM/AAAAP0sGAAAAAAAAAV4GAAA0AAAAXQiaAkUw6T/u+PV0muHjPwAAAD9LBgAAAAAAAAFfBgAANAAAALH3vN5ARuk/OPdKdbjD4z8AAAA/WgYAAAAAAAABYAYAADQAAABbb87MPlHpP152dXXHtOM/AAAAP1oGAAAAAAAAAWEGAAA0AAAAsV7xqDpn6T+B9Z911qXjPwAAAD9qBgAAAAAAAAFiBgAANAAAAFvWApc4cuk/y/P0dfSH4z8AAAA/agYAAAAAAAABYwYAADQAAAAEThSFNn3pP/ByH3YDeeM/AAAAP3oGAAAAAAAAAWQGAAA0AAAABE4UhTZ96T8W8kl2EmrjPwAAAD+JBgAAAAAAAAFlBgAANAAAAFk9N2Eyk+k/OXF0diFb4z8AAAA/iQYAAAAAAAABZgYAADQAAABZPTdhMpPpP1/wnnYwTOM/AAAAP5kGAAAAAAAAAWcGAAA0AAAArixaPS6p6T+Db8l2Pz3jPwAAAD+ZBgAAAAAAAAFoBgAANAAAAK4sWj0uqek/zm0ed10f4z8AAAA/qAYAAAAAAAABaQYAADQAAABXpGsrLLTpP/LsSHdsEOM/AAAAP7gGAAAAAAAAAWoGAAA0AAAAAhx9GSq/6T876513ivLiPwAAAD+4BgAAAAAAAAFrBgAANAAAAAIcfRkqv+k/YGrId5nj4j8AAAA/yAYAAAAAAAABbAYAADQAAAACHH0ZKr/pP4bp8neo1OI/AAAAP8gGAAAAAAAAAW0GAAA0AAAAAhx9GSq/6T+qaB14t8XiPwAAAD/XBgAAAAAAAAFuBgAANAAAAAIcfRkqv+k/0OdHeMa24j8AAAA/5wYAAAAAAAABbwYAADQAAAACHH0ZKr/pP/NmcnjVp+I/AAAAP/cGAAAAAAAAAXAGAAA0AAAAAhx9GSq/6T8+Zcd484niPwAAAD/3BgAAAAAAAAFxBgAANAAAAAIcfRkqv+k/iGMceRFs4j8AAAA/BgcAAAAAAAABcgYAADQAAAACHH0ZKr/pP6viRnkgXeI/AAAAPxYHAAAAAAAAAXMGAAA0AAAAAhx9GSq/6T/RYXF5L07iPwAAAD8WBwAAAAAAAAF0BgAANAAAAAIcfRkqv+k/GmDGeU0w4j8AAAA/JQcAAAAAAAABdQYAADQAAAACHH0ZKr/pP0Df8HlcIeI/AAAAPzUHAAAAAAAAAXYGAAA0AAAAAhx9GSq/6T9jXht6axLiPwAAAD81BwAAAAAAAAF3BgAANAAAAAIcfRkqv+k/it1FenoD4j8AAAA/RQcAAAAAAAABeAYAADQAAAACHH0ZKr/pP65ccHqJ9OE/AAAAP0UHAAAAAAAAAXkGAAA0AAAAAhx9GSq/6T/T25p6mOXhPwAAAD9UBwAAAAAAAAF6BgAANAAAAAIcfRkqv+k/+FrFeqfW4T8AAAA/ZAcAAAAAAAABewYAADQAAAACHH0ZKr/pPxza73q2x+E/AAAAP2QHAAAAAAAAAXwGAAA0AAAAAhx9GSq/6T9CWRp7xbjhPwAAAD90BwAAAAAAAAF9BgAANAAAAAIcfRkqv+k/i1dve+Oa4T8AAAA/dAcAAAAAAAABfgYAADQAAAACHH0ZKr/pP7DWmXvyi+E/AAAAP4MHAAAAAAAAAX8GAAA0AAAAAhx9GSq/6T/UVcR7AX3hPwAAAD+DBwAAAAAAAAGABgAANAAAAFekaysstOk/+tTuexBu4T8AAAA/kwcAAAAAAAABgQYAADQAAABXpGsrLLTpPx9UGXwfX+E/AAAAP6IHAAAAAAAAAYIGAAA0AAAArixaPS6p6T9D00N8LlDhPwAAAD+yBwAAAAAAAAGDBgAANAAAAAS1SE8wnuk/aFJufD1B4T8AAAA/wgcAAAAAAAABhAYAADQAAABZPTdhMpPpP43RmHxMMuE/AAAAP9EHAAAAAAAAAYUGAAA0AAAAWT03YTKT6T/Vz+18ahThPwAAAD/xBwAAAAAAAAGGBgAANAAAAK7FJXM0iOk/+04YfXkF4T8AAAA/EggAAAAAAAABhwYAADQAAAD6UyBr+MbqP1aOz3AjV+U/AAAAPwAAAAAAAAAAAYgGAAA0AAAApWT9jvyw6j96DfpwMkjlPwAAAD8fAAAAAAAAAAGJBgAANAAAAPrs66D+peo/eg36cDJI5T8AAAA/LwAAAAAAAAABigYAADQAAABPddqyAJvqP3oN+nAySOU/AAAAPy8AAAAAAAAAAYsGAAA0AAAApv3IxAKQ6j96DfpwMkjlPwAAAD8+AAAAAAAAAAGMBgAANAAAAPyFt9YEheo/eg36cDJI5T8AAAA/TgAAAAAAAAABjQYAADQAAABSDqboBnrqP3oN+nAySOU/AAAAP10AAAAAAAAAAY4GAAA0AAAAppaU+ghv6j96DfpwMkjlPwAAAD9tAAAAAAAAAAGPBgAANAAAAPwegwwLZOo/eg36cDJI5T8AAAA/bQAAAAAAAAABkAYAADQAAAD8HoMMC2TqP1aOz3AjV+U/AAAAP30AAAAAAAAAAZEGAAA0AAAAqS9gMA9O6j9Wjs9wI1flPwAAAD99AAAAAAAAAAGSBgAANAAAAFNAPVQTOOo/Vo7PcCNX5T8AAAA/jAAAAAAAAAABkwYAADQAAACpyCtmFS3qP1aOz3AjV+U/AAAAP4wAAAAAAAAAAZQGAAA0AAAAVdkIihkX6j8xD6VwFGblPwAAAD+cAAAAAAAAAAGVBgAANAAAAKth95sbDOo/MQ+lcBRm5T8AAAA/nAAAAAAAAAABlgYAADQAAAD/6eWtHQHqPzEPpXAUZuU/AAAAP6wAAAAAAAAAAZcGAAA0AAAAVXLUvx/26T8MkHpwBXXlPwAAAD+sAAAAAAAAAAGYBgAANAAAAAKDseMj4Ok/DJB6cAV15T8AAAA/uwAAAAAAAAABmQYAADQAAABXC6D1JdXpP+cQUHD2g+U/AAAAP8sAAAAAAAAAAZoGAAA0AAAAAhx9GSq/6T/CkSVw55LlPwAAAD/aAAAAAAAAAAGbBgAANAAAAFekaysstOk/wpElcOeS5T8AAAA/2gAAAAAAAAABnAYAADQAAAAEtUhPMJ7pP3mT0G/JsOU/AAAAP+oAAAAAAAAAAZ0GAAA0AAAAWT03YTKT6T95k9BvybDlPwAAAD/qAAAAAAAAAAGeBgAANAAAAAROFIU2fek/L5V7b6vO5T8AAAA/+gAAAAAAAAABnwYAADQAAAAF59+6PFzpP+WWJm+N7OU/AAAAP/oAAAAAAAAAAaAGAAA0AAAAW2/OzD5R6T/lliZvjezlPwAAAD8JAQAAAAAAAAGhBgAANAAAAAeAq/BCO+k/nJjRbm8K5j8AAAA/CQEAAAAAAAABogYAADQAAACykIgURyXpP5yY0W5vCuY/AAAAPxkBAAAAAAAAAaMGAAA0AAAAXaFlOEsP6T93GaduYBnmPwAAAD8ZAQAAAAAAAAGkBgAANAAAALQpVEpNBOk/Upp8blEo5j8AAAA/KQEAAAAAAAABpQYAADQAAABeOjFuUe7oPy0bUm5CN+Y/AAAAPzgBAAAAAAAAAaYGAAA0AAAAtMIfgFPj6D8tG1JuQjfmPwAAAD84AQAAAAAAAAGnBgAANAAAAF/T/KNXzeg/B5wnbjNG5j8AAAA/SAEAAAAAAAABqAYAADQAAABf0/yjV83oP+Qc/W0kVeY/AAAAP0gBAAAAAAAAAakGAAA0AAAAC+TZx1u36D+/ndJtFWTmPwAAAD9XAQAAAAAAAAGqBgAANAAAALb0tutfoeg/mh6obQZz5j8AAAA/VwEAAAAAAAABqwYAADQAAAANfaX9YZboP08gU23okOY/AAAAP2cBAAAAAAAAAawGAAA0AAAAt42CIWaA6D8roSht2Z/mPwAAAD9nAQAAAAAAAAGtBgAANAAAAGOeX0Vqaug/vSOpbKzM5j8AAAA/dwEAAAAAAAABrgYAADQAAAAPrzxpblToP5ikfmyd2+Y/AAAAP3cBAAAAAAAAAa8GAAA0AAAAD0gIn3Qz6D9Npilsf/nmPwAAAD+GAQAAAAAAAAGwBgAANAAAAGXQ9rB2KOg/TaYpbH/55j8AAAA/hgEAAAAAAAABsQYAADQAAAC8WOXCeB3oPwWo1GthF+c/AAAAP44BAAAAAAAAAbIGAAA0AAAAEOHT1HoS6D/gKKprUibnPwAAAD+OAQAAAAAAAAGzBgAANAAAALzxsPh+/Oc/u6l/a0M15z8AAAA/ngEAAAAAAAABtAYAADQAAAASep8KgfHnP5UqVWs0ROc/AAAAP54BAAAAAAAAAbUGAAA0AAAAaAKOHIPm5z9yqyprJVPnPwAAAD+tAQAAAAAAAAG2BgAANAAAABMTa0CH0Oc/TCwAaxZi5z8AAAA/rQEAAAAAAAABtwYAADQAAABpm1lSicXnPyit1WoHcec/AAAAP70BAAAAAAAAAbgGAAA0AAAAviNIZIu65z/droBq6Y7nPwAAAD+9AQAAAAAAAAG5BgAANAAAABWsNnaNr+c/3a6AaumO5z8AAAA/zAEAAAAAAAABugYAADQAAAC/vBOakZnnP5SwK2rLrOc/AAAAP8wBAAAAAAAAAbsGAAA0AAAAFUUCrJOO5z9wMQFqvLvnPwAAAD/cAQAAAAAAAAG8BgAANAAAAGvN8L2Vg+c/JTOsaZ7Z5z8AAAA/3AEAAAAAAAABvQYAADQAAADCVd/Pl3jnPwG0gWmP6Oc/AAAAP+wBAAAAAAAAAb4GAAA0AAAAbGa885ti5z/bNFdpgPfnPwAAAD/sAQAAAAAAAAG/BgAANAAAAMLuqgWeV+c/uLUsaXEG6D8AAAA/+wEAAAAAAAABwAYAADQAAADC7qoFnlfnP5I2AmliFeg/AAAAP/sBAAAAAAAAAcEGAAA0AAAAF3eZF6BM5z9tt9doUyToPwAAAD8LAgAAAAAAAAHCBgAANAAAAGz/hymiQec/SDitaEQz6D8AAAA/CwIAAAAAAAABwwYAADQAAADDh3Y7pDbnP0g4rWhEM+g/AAAAPxsCAAAAAAAAAcQGAAA0AAAAw4d2O6Q25z8AOlhoJlHoPwAAAD8bAgAAAAAAAAHFBgAANAAAABgQZU2mK+c/ADpYaCZR6D8AAAA/KgIAAAAAAAABxgYAADQAAAAYEGVNpivnP7U7A2gIb+g/AAAAPyoCAAAAAAAAAccGAAA0AAAAbphTX6gg5z+QvNhn+X3oPwAAAD86AgAAAAAAAAHIBgAANAAAAMQgQnGqFec/bD2uZ+qM6D8AAAA/OgIAAAAAAAAByQYAADQAAAAYqTCDrArnPyI/WWfMqug/AAAAP0kCAAAAAAAAAcoGAAA0AAAAGKkwg6wK5z/9vy5nvbnoPwAAAD9JAgAAAAAAAAHLBgAANAAAAG8xH5Wu/+Y/tMHZZp/X6D8AAAA/WQIAAAAAAAABzAYAADQAAADFuQ2nsPTmP49Cr2aQ5ug/AAAAP2kCAAAAAAAAAc0GAAA0AAAAxbkNp7D05j9FRFpmcgTpPwAAAD9pAgAAAAAAAAHOBgAANAAAABtC/Liy6eY//EUFZlQi6T8AAAA/aQIAAAAAAAABzwYAADQAAABxyurKtN7mP7FHsGU2QOk/AAAAP3gCAAAAAAAAAdAGAAA0AAAAxVLZ3LbT5j9nSVtlGF7pPwAAAD+IAgAAAAAAAAHRBgAANAAAABzbx+64yOY/HksGZfp76T8AAAA/iAIAAAAAAAAB0gYAADQAAAByY7YAu73mP/nL22Triuk/AAAAP5gCAAAAAAAAAdMGAAA0AAAAx+ukEr2y5j+uzYZkzajpPwAAAD+YAgAAAAAAAAHUBgAANAAAAMfrpBK9suY/jE5cZL636T8AAAA/pwIAAAAAAAAB1QYAADQAAADH66QSvbLmP2bPMWSvxuk/AAAAP6cCAAAAAAAAAdYGAAA0AAAAHXSTJL+n5j9BUAdkoNXpPwAAAD+3AgAAAAAAAAHXBgAANAAAAB10kyS/p+Y/1NKHY3MC6j8AAAA/twIAAAAAAAAB2AYAADQAAABy/IE2wZzmP65TXWNkEeo/AAAAP8YCAAAAAAAAAdkGAAA0AAAAcvyBNsGc5j+J1DJjVSDqPwAAAD/GAgAAAAAAAAHaBgAANAAAAHL8gTbBnOY/PtbdYjc+6j8AAAA/1gIAAAAAAAAB2wYAADQAAADHhHBIw5HmP/bXiGIZXOo/AAAAP9YCAAAAAAAAAdwGAAA0AAAAx4RwSMOR5j+r2TNi+3nqPwAAAD/mAgAAAAAAAAHdBgAANAAAAB4NX1rFhuY/YtveYd2X6j8AAAA/5gIAAAAAAAAB3gYAADQAAAAeDV9axYbmPz5ctGHOpuo/AAAAP/UCAAAAAAAAAd8GAAA0AAAAHg1fWsWG5j/zXV9hsMTqPwAAAD/1AgAAAAAAAAHgBgAANAAAAB4NX1rFhuY/0N40YaHT6j8AAAA/BQMAAAAAAAAB4QYAADQAAAAeDV9axYbmP4bg32CD8eo/AAAAPwUDAAAAAAAAAeIGAAA0AAAAHg1fWsWG5j874opgZQ/rPwAAAD8VAwAAAAAAAAHjBgAANAAAAHSVTWzHe+Y/8uM1YEct6z8AAAA/FQMAAAAAAAAB5AYAADQAAAB0lU1sx3vmP81kC2A4POs/AAAAPyQDAAAAAAAAAeUGAAA0AAAAdJVNbMd75j9g54tfC2nrPwAAAD8kAwAAAAAAAAHmBgAANAAAAHSVTWzHe+Y/OmhhX/x36z8AAAA/NAMAAAAAAAAB5wYAADQAAAB0lU1sx3vmP/FpDF/eles/AAAAPzQDAAAAAAAAAegGAAA0AAAAdJVNbMd75j/L6uFez6TrPwAAAD9DAwAAAAAAAAHpBgAANAAAAHSVTWzHe+Y/qGu3XsCz6z8AAAA/QwMAAAAAAAAB6gYAADQAAAB0lU1sx3vmP4LsjF6xwus/AAAAP1MDAAAAAAAAAesGAAA0AAAAdJVNbMd75j9dbWJeotHrPwAAAD9TAwAAAAAAAAHsBgAANAAAAHSVTWzHe+Y/N+43XpPg6z8AAAA/YwMAAAAAAAAB7QYAADQAAAB0lU1sx3vmPxJvDV6E7+s/AAAAP2MDAAAAAAAAAe4GAAA0AAAAdJVNbMd75j/KcLhdZg3sPwAAAD9yAwAAAAAAAAHvBgAANAAAAHSVTWzHe+Y/pfGNXVcc7D8AAAA/cgMAAAAAAAAB8AYAADQAAAB0lU1sx3vmP39yY11IK+w/AAAAP4IDAAAAAAAAAfEGAAA0AAAAHg1fWsWG5j83dA5dKknsPwAAAD+SAwAAAAAAAAHyBgAANAAAAB4NX1rFhuY/EvXjXBtY7D8AAAA/kgMAAAAAAAAB8wYAADQAAAAeDV9axYbmP+11uVwMZ+w/AAAAP5IDAAAAAAAAAfQGAAA0AAAAHg1fWsWG5j/H9o5c/XXsPwAAAD+hAwAAAAAAAAH1BgAANAAAAMeEcEjDkeY/ondkXO6E7D8AAAA/oQMAAAAAAAAB9gYAADQAAADHhHBIw5HmP3/4OVzfk+w/AAAAP7cDAAAAAAAAAfcGAAA0AAAAcvyBNsGc5j81+uRbwbHsPwAAAD+3AwAAAAAAAAH4BgAANAAAAMfrpBK9suY/D3u6W7LA7D8AAAA/xwMAAAAAAAAB+QYAADQAAADH66QSvbLmP8d8ZVuU3uw/AAAAP8cDAAAAAAAAAfoGAAA0AAAAHNvH7rjI5j+h/Tpbhe3sPwAAAD/XAwAAAAAAAAH7BgAANAAAAMVS2dy20+Y/V//lWmcL7T8AAAA/1wMAAAAAAAAB/AYAADQAAABxyurKtN7mPzOAu1pYGu0/AAAAP+YDAAAAAAAAAf0GAAA0AAAAG0L8uLLp5j/pgWZaOjjtPwAAAD/mAwAAAAAAAAH+BgAANAAAABipMIOsCuc/wwI8WitH7T8AAAA/9gMAAAAAAAAB/wYAADQAAADEIEJxqhXnP5+DEVocVu0/AAAAP/YDAAAAAAAAAQAHAAA0AAAAbphTX6gg5z97BOdZDWXtPwAAAD8GBAAAAAAAAAEBBwAANAAAABgQZU2mK+c/V4W8Wf5z7T8AAAA/BgQAAAAAAAABAgcAADQAAADDh3Y7pDbnP1eFvFn+c+0/AAAAPxUEAAAAAAAAAQMHAAA0AAAAbP+HKaJB5z8Nh2dZ4JHtPwAAAD8VBAAAAAAAAAEEBwAANAAAABd3mRegTOc/5wc9WdGg7T8AAAA/JQQAAAAAAAABBQcAADQAAABsZrzzm2LnP8GIElnCr+0/AAAAPyUEAAAAAAAAAQYHAAA0AAAAwlXfz5d45z+fCehYs77tPwAAAD80BAAAAAAAAAEHBwAANAAAABVFAqyTjuc/eYq9WKTN7T8AAAA/NAQAAAAAAAABCAcAADQAAABqNCWIj6TnPy+MaFiG6+0/AAAAP0QEAAAAAAAAAQkHAAA0AAAAFaw2do2v5z8JDT5Yd/rtPwAAAD9EBAAAAAAAAAEKBwAANAAAABMTa0CH0Oc/540TWGgJ7j8AAAA/VAQAAAAAAAABCwcAADQAAABoAo4cg+bnP8EO6VdZGO4/AAAAP1QEAAAAAAAAAQwHAAA0AAAAvPGw+H785z+dj75XSifuPwAAAD9jBAAAAAAAAAENBwAANAAAABDh09R6Eug/dxCUVzs27j8AAAA/YwQAAAAAAAABDgcAADQAAAAPSAifdDPoP3cQlFc7Nu4/AAAAP3MEAAAAAAAAAQ8HAAA0AAAAZDcre3BJ6D8vEj9XHVTuPwAAAD9zBAAAAAAAAAEQBwAANAAAALomTldsX+g/CZMUVw5j7j8AAAA/gwQAAAAAAAABEQcAADQAAAANFnEzaHXoP+UT6lb/ce4/AAAAP5IEAAAAAAAAARIHAAA0AAAADX2l/WGW6D+/lL9W8IDuPwAAAD+SBAAAAAAAAAETBwAANAAAAGFsyNldrOg/v5S/VvCA7j8AAAA/kgQAAAAAAAABFAcAADQAAAAL5NnHW7foP3eWalbSnu4/AAAAP6IEAAAAAAAAARUHAAA0AAAACksOklXY6D93lmpW0p7uPwAAAD+iBAAAAAAAAAEWBwAANAAAAF46MW5R7ug/URdAVsOt7j8AAAA/sQQAAAAAAAABFwcAADQAAAC0KVRKTQTpPwcZ61Wly+4/AAAAP7EEAAAAAAAAARgHAAA0AAAABxl3Jkka6T8HGetVpcvuPwAAAD/BBAAAAAAAAAEZBwAANAAAAAeAq/BCO+k/vxqWVYfp7j8AAAA/wQQAAAAAAAABGgcAADQAAAAF59+6PFzpP5mba1V4+O4/AAAAP9EEAAAAAAAAARsHAAA0AAAABE4UhTZ96T91HEFVaQfvPwAAAD/RBAAAAAAAAAEcBwAANAAAAAS1SE8wnuk/T50WVVoW7z8AAAA/4AQAAAAAAAABHQcAADQAAACsk44HKMrpPwWfwVQ8NO8/AAAAP+AEAAAAAAAAAR4HAAA0AAAAAoOx4yPg6T/hH5dULUPvPwAAAD/wBAAAAAAAAAEfBwAANAAAAFVy1L8f9uk/vaBsVB5S7z8AAAA/8AQAAAAAAAABIAcAADQAAABV2QiKGRfqP5UhQlQPYe8/AAAAPwAFAAAAAAAAASEHAAA0AAAAqcgrZhUt6j9xohdUAHDvPwAAAD8PBQAAAAAAAAEiBwAANAAAAP63TkIRQ+o/TSPtU/F+7z8AAAA/DwUAAAAAAAABIwcAADQAAABTp3EeDVnqPwMlmFPTnO8/AAAAPx8FAAAAAAAAASQHAAA0AAAAppaU+ghv6j8DJZhT05zvPwAAAD8fBQAAAAAAAAElBwAANAAAAPyFt9YEheo/3aVtU8Sr7z8AAAA/LgUAAAAAAAABJgcAADQAAABPddqyAJvqP7kmQ1O1uu8/AAAAPy4FAAAAAAAAAScHAAA0AAAApWT9jvyw6j+5JkNTtbrvPwAAAD8+BQAAAAAAAAEoBwAANAAAAKPLMVn20eo/lacYU6bJ7z8AAAA/PgUAAAAAAAABKQcAADQAAAD5ulQ18ufqP5WnGFOmye8/AAAAP04FAAAAAAAAASoHAAA0AAAA9iGJ/+sI6z+VpxhTpsnvPwAAAD9OBQAAAAAAAAErBwAANAAAAEwRrNvnHus/lacYU6bJ7z8AAAA/XQUAAAAAAAABLAcAADQAAABKeOCl4T/rP5WnGFOmye8/AAAAP10FAAAAAAAAAS0HAAA0AAAASd8UcNtg6z9xKO5Sl9jvPwAAAD9tBQAAAAAAAAEuBwAANAAAAPO9WijTjOs/cSjuUpfY7z8AAAA/bQUAAAAAAAABLwcAADQAAABHrX0Ez6LrP3Eo7lKX2O8/AAAAP30FAAAAAAAAATAHAAA0AAAARxSyzsjD6z9LqcNSiOfvPwAAAD99BQAAAAAAAAExBwAANAAAAJsD1arE2es/S6nDUojn7z8AAAA/jAUAAAAAAAABMgcAADQAAACbagl1vvrrP0upw1KI5+8/AAAAP4wFAAAAAAAAATMHAAA0AAAA7VksUboQ7D9LqcNSiOfvPwAAAD+cBQAAAAAAAAE0BwAANAAAAENJTy22Juw/S6nDUojn7z8AAAA/nAUAAAAAAAABNQcAADQAAACZOHIJsjzsP0upw1KI5+8/AAAAP6sFAAAAAAAAATYHAAA0AAAA6yeV5a1S7D9LqcNSiOfvPwAAAD/TBQAAAAAAAAE3BwAANAAAAJefptOrXew/S6nDUojn7z8AAAA/0wUAAAAAAAABOAcAADQAAADrjsmvp3PsP3Eo7lKX2O8/AAAAP+MFAAAAAAAAATkHAAA0AAAAlQbbnaV+7D+VpxhTpsnvPwAAAD/jBQAAAAAAAAE6BwAANAAAAD9+7Iujiew/uSZDU7W67z8AAAA/8gUAAAAAAAABOwcAADQAAAA/5SBWnarsP7kmQ1O1uu8/AAAAP/IFAAAAAAAAATwHAAA0AAAA6VwyRJu17D/dpW1TxKvvPwAAAD8CBgAAAAAAAAE9BwAANAAAAOnDZg6V1uw/AyWYU9Oc7z8AAAA/AgYAAAAAAAABPgcAADQAAAA7s4nqkOzsPymkwlPije8/AAAAPxIGAAAAAAAAAT8HAAA0AAAAOxq+tIoN7T9NI+1T8X7vPwAAAD8SBgAAAAAAAAFABwAANAAAAJEJ4ZCGI+0/caIXVABw7z8AAAA/IQYAAAAAAAABQQcAADQAAAA5gfJ+hC7tP3GiF1QAcO8/AAAAPyEGAAAAAAAAAUIHAAA0AAAAOegmSX5P7T+9oGxUHlLvPwAAAD8xBgAAAAAAAAFDBwAANAAAAI3XSSV6Ze0/4R+XVC1D7z8AAAA/MQYAAAAAAAABRAcAADQAAAA5T1sTeHDtP+Efl1QtQ+8/AAAAP0AGAAAAAAAAAUUHAAA0AAAAjT5+73OG7T8pHuxUSyXvPwAAAD9ABgAAAAAAAAFGBwAANAAAAOEtoctvnO0/T50WVVoW7z8AAAA/UAYAAAAAAAABRwcAADQAAACLpbK5baftP0+dFlVaFu8/AAAAP2AGAAAAAAAAAUgHAAA0AAAA4ZTVlWm97T91HEFVaQfvPwAAAD9gBgAAAAAAAAFJBwAANAAAAIsM54NnyO0/mZtrVXj47j8AAAA/bwYAAAAAAAABSgcAADQAAAAzhPhxZdPtP78allWH6e4/AAAAP28GAAAAAAAAAUsHAAA0AAAAiXMbTmHp7T8HGetVpcvuPwAAAD9/BgAAAAAAAAFMBwAANAAAAN1iPipd/+0/LZgVVrS87j8AAAA/fwYAAAAAAAABTQcAADQAAAAzUmEGWRXuP3eWalbSnu4/AAAAP48GAAAAAAAAAU4HAAA0AAAAh0GE4lQr7j+ZFZVW4Y/uPwAAAD+PBgAAAAAAAAFPBwAANAAAADG5ldBSNu4/v5S/VvCA7j8AAAA/ngYAAAAAAAABUAcAADQAAAAxIMqaTFfuP+UT6lb/ce4/AAAAP54GAAAAAAAAAVEHAAA0AAAA25fbiEpi7j8vEj9XHVTuPwAAAD+uBgAAAAAAAAFSBwAANAAAAC2H/mRGeO4/UZFpVyxF7j8AAAA/rgYAAAAAAAABUwcAADQAAACDdiFBQo7uP3cQlFc7Nu4/AAAAP70GAAAAAAAAAVQHAAA0AAAALe4yL0CZ7j+dj75XSifuPwAAAD+9BgAAAAAAAAFVBwAANAAAAIHdVQs8r+4/wQ7pV1kY7j8AAAA/zQYAAAAAAAABVgcAADQAAAAtVWf5ObruP+eNE1hoCe4/AAAAP80GAAAAAAAAAVcHAAA0AAAA18x45zfF7j8JDT5Yd/rtPwAAAD/dBgAAAAAAAAFYBwAANAAAAIFEitU10O4/VQuTWJXc7T8AAAA/3QYAAAAAAAABWQcAADQAAAArvJvDM9vuP3mKvVikze0/AAAAP+wGAAAAAAAAAVoHAAA0AAAA1TOtsTHm7j/BiBJZwq/tPwAAAD/sBgAAAAAAAAFbBwAANAAAAIGrvp8v8e4/5wc9WdGg7T8AAAA//AYAAAAAAAABXAcAADQAAADVmuF7KwfvPw2HZ1ngke0/AAAAP/wGAAAAAAAAAV0HAAA0AAAAfxLzaSkS7z97BOdZDWXtPwAAAD8MBwAAAAAAAAFeBwAANAAAANMBFkYlKO8/n4MRWhxW7T8AAAA/DAcAAAAAAAABXwcAADQAAADTARZGJSjvP+mBZlo6OO0/AAAAPxsHAAAAAAAAAWAHAAA0AAAAKfE4IiE+7z8PAZFaSSntPwAAAD8bBwAAAAAAAAFhBwAANAAAANNoShAfSe8/V//lWmcL7T8AAAA/KwcAAAAAAAABYgcAADQAAAB94Fv+HFTvP3t+EFt2/Ow/AAAAPysHAAAAAAAAAWMHAAA0AAAAKVht7Bpf7z/HfGVblN7sPwAAAD86BwAAAAAAAAFkBwAANAAAAHtHkMgWde8/D3u6W7LA7D8AAAA/OgcAAAAAAAABZQcAADQAAAAlv6G2FIDvPzX65FvBsew/AAAAP0oHAAAAAAAAAWYHAAA0AAAAe67EkhCW7z9/+Dlc35PsPwAAAD9KBwAAAAAAAAFnBwAANAAAACUm1oAOoe8/x/aOXP117D8AAAA/WgcAAAAAAAABaAcAADQAAADPneduDKzvPxL141wbWOw/AAAAP1oHAAAAAAAAAWkHAAA0AAAAeRX5XAq37z9a8zhdOTrsPwAAAD9pBwAAAAAAAAFqBwAANAAAAHkV+VwKt+8/f3JjXUgr7D8AAAA/aQcAAAAAAAABawcAADQAAAAljQpLCMLvP6XxjV1XHOw/AAAAP3kHAAAAAAAAAWwHAAA0AAAAzwQcOQbN7z8Sbw1ehO/rPwAAAD+JBwAAAAAAAAFtBwAANAAAAHl8LScE2O8/N+43XpPg6z8AAAA/iQcAAAAAAAABbgcAADQAAAB5fC0nBNjvP11tYl6i0es/AAAAP4kHAAAAAAAAAW8HAAA0AAAAeXwtJwTY7z+oa7dewLPrPwAAAD+YBwAAAAAAAAFwBwAANAAAACP0PhUC4+8/y+rhXs+k6z8AAAA/mAcAAAAAAAABcQcAADQAAAAj9D4VAuPvP/FpDF/eles/AAAAP6gHAAAAAAAAAXIHAAA0AAAAzWtQAwDu7z86aGFf/HfrPwAAAD+3BwAAAAAAAAFzBwAANAAAAM1rUAMA7u8/YOeLXwtp6z8AAAA/twcAAAAAAAABdAcAADQAAADNa1ADAO7vP4Nmtl8aWus/AAAAP8cHAAAAAAAAAXUHAAA0AAAAzWtQAwDu7z/NZAtgODzrPwAAAD/HBwAAAAAAAAF2BwAANAAAAM1rUAMA7u8/GGNgYFYe6z8AAAA/1wcAAAAAAAABdwcAADQAAADNa1ADAO7vPzviimBlD+s/AAAAP9cHAAAAAAAAAXgHAAA0AAAAzWtQAwDu7z+qXwphkuLqPwAAAD/mBwAAAAAAAAF5BwAANAAAAM1rUAMA7u8/811fYbDE6j8AAAA/5gcAAAAAAAABegcAADQAAADNa1ADAO7vPxndiWG/teo/AAAAP/YHAAAAAAAAAXsHAAA0AAAAzWtQAwDu7z9i295h3ZfqPwAAAD/2BwAAAAAAAAF8BwAANAAAAM1rUAMA7u8/q9kzYvt56j8AAAA/BggAAAAAAAABfQcAADQAAADNa1ADAO7vP9FYXmIKa+o/AAAAPwYIAAAAAAAAAX4HAAA0AAAAzWtQAwDu7z8cV7NiKE3qPwAAAD8VCAAAAAAAAAF/BwAANAAAAM1rUAMA7u8/ZFUIY0Yv6j8AAAA/JQgAAAAAAAABgAcAADQAAADNa1ADAO7vP65TXWNkEeo/AAAAPzQIAAAAAAAAAYEHAAA0AAAAzWtQAwDu7z/2UbJjgvPpPwAAAD80CAAAAAAAAAGCBwAANAAAACP0PhUC4+8/HNHcY5Hk6T8AAAA/RAgAAAAAAAABgwcAADQAAAAj9D4VAuPvP0FQB2Sg1ek/AAAAP0QIAAAAAAAAAYQHAAA0AAAAI/Q+FQLj7z9mzzFkr8bpPwAAAD9UCAAAAAAAAAGFBwAANAAAACP0PhUC4+8/jE5cZL636T8AAAA/VAgAAAAAAAABhgcAADQAAAB5fC0nBNjvP9RMsWTcmek/AAAAP2MIAAAAAAAAAYcHAAA0AAAAeXwtJwTY7z8eSwZl+nvpPwAAAD9jCAAAAAAAAAGIBwAANAAAAM8EHDkGze8/RMowZQlt6T8AAAA/cwgAAAAAAAABiQcAADQAAADPBBw5Bs3vP43IhWUnT+k/AAAAP3MIAAAAAAAAAYoHAAA0AAAAzwQcOQbN7z/8RQVmVCLpPwAAAD+DCAAAAAAAAAGLBwAANAAAACWNCksIwu8/H8UvZmMT6T8AAAA/gwgAAAAAAAABjAcAADQAAAB5FflcCrfvP0VEWmZyBOk/AAAAP5IIAAAAAAAAAY0HAAA0AAAAz53nbgys7z+PQq9mkOboPwAAAD+SCAAAAAAAAAGOBwAANAAAACUm1oAOoe8/tMHZZp/X6D8AAAA/oggAAAAAAAABjwcAADQAAAB7rsSSEJbvPyI/WWfMqug/AAAAP6IIAAAAAAAAAZAHAAA0AAAA0TazpBKL7z9IvoNn25voPwAAAD+xCAAAAAAAAAGRBwAANAAAACW/obYUgO8/bD2uZ+qM6D8AAAA/sQgAAAAAAAABkgcAADQAAAB7R5DIFnXvP9q6LWgXYOg/AAAAP8EIAAAAAAAAAZMHAAA0AAAAKVht7Bpf7z8AOlhoJlHoPwAAAD/BCAAAAAAAAAGUBwAANAAAAH3gW/4cVO8/SDitaEQz6D8AAAA/0QgAAAAAAAABlQcAADQAAAAp8TgiIT7vP5I2AmliFeg/AAAAP9EIAAAAAAAAAZYHAAA0AAAAf3knNCMz7z+4tSxpcQboPwAAAD/gCAAAAAAAAAGXBwAANAAAANMBFkYlKO8/2zRXaYD35z8AAAA/4AgAAAAAAAABmAcAADQAAAApigRYJx3vPwG0gWmP6Oc/AAAAP/AIAAAAAAAAAZkHAAA0AAAAfxLzaSkS7z8lM6xpntnnPwAAAD/wCAAAAAAAAAGaBwAANAAAANWa4XsrB+8/S7LWaa3K5z8AAAA/AAkAAAAAAAABmwcAADQAAAArI9CNLfzuP3AxAWq8u+c/AAAAPw8JAAAAAAAAAZwHAAA0AAAA1TOtsTHm7j+UsCtqy6znPwAAAD8PCQAAAAAAAAGdBwAANAAAACu8m8Mz2+4/ui9Watqd5z8AAAA/HwkAAAAAAAABngcAADQAAACBRIrVNdDuP92ugGrpjuc/AAAAPx8JAAAAAAAAAZ8HAAA0AAAALVVn+Tm67j8DLqtq+H/nPwAAAD8uCQAAAAAAAAGgBwAANAAAAIHdVQs8r+4/Ay6ravh/5z8AAAA/LgkAAAAAAAABoQcAADQAAAAt7jIvQJnuP0wsAGsWYuc/AAAAPz4JAAAAAAAAAaIHAAA0AAAAg3YhQUKO7j9yqyprJVPnPwAAAD8+CQAAAAAAAAGjBwAANAAAANn+D1NEg+4/cqsqayVT5z8AAAA/TgkAAAAAAAABpAcAADQAAAAth/5kRnjuP5UqVWs0ROc/AAAAP04JAAAAAAAAAaUHAAA0AAAAhQ/tdkht7j+VKlVrNETnPwAAAD9dCQAAAAAAAAGmBwAANAAAANuX24hKYu4/u6l/a0M15z8AAAA/XQkAAAAAAAABpwcAADQAAAAxIMqaTFfuP+AoqmtSJuc/AAAAP20JAAAAAAAAAagHAAA0AAAA2zCnvlBB7j8FqNRrYRfnPwAAAD9tCQAAAAAAAAGpBwAANAAAADG5ldBSNu4/Kif/a3AI5z8AAAA/fQkAAAAAAAABqgcAADQAAACHQYTiVCvuPyon/2twCOc/AAAAP30JAAAAAAAAAasHAAA0AAAA3cly9FYg7j9Npilsf/nmPwAAAD+MCQAAAAAAAAGsBwAANAAAADNSYQZZFe4/cyVUbI7q5j8AAAA/jAkAAAAAAAABrQcAADQAAACH2k8YWwruP5ikfmyd2+Y/AAAAP5wJAAAAAAAAAa4HAAA0AAAA3WI+Kl3/7T+9I6lsrMzmPwAAAD+rCQAAAAAAAAGvBwAANAAAADPrLDxf9O0/4qLTbLu95j8AAAA/qwkAAAAAAAABsAcAADQAAACJcxtOYentPwUi/mzKruY/AAAAP7sJAAAAAAAAAbEHAAA0AAAA3/sJYGPe7T8roSht2Z/mPwAAAD+7CQAAAAAAAAGyBwAANAAAAIsM54NnyO0/K6Eobdmf5j8AAAA/ywkAAAAAAAABswcAADQAAADhlNWVab3tP08gU23okOY/AAAAP8sJAAAAAAAAAbQHAAA0AAAAi6WyuW2n7T9PIFNt6JDmPwAAAD/aCQAAAAAAAAG1BwAANAAAAOEtoctvnO0/dZ99bfeB5j8AAAA/2gkAAAAAAAABtgcAADQAAAA1to/dcZHtP5oeqG0Gc+Y/AAAAP+oJAAAAAAAAAbcHAAA0AAAAjT5+73OG7T+aHqhtBnPmPwAAAD/qCQAAAAAAAAG4BwAANAAAAOPGbAF2e+0/mh6obQZz5j8AAAA/6gkAAAAAAAABuQcAADQAAACN10klemXtP7+d0m0VZOY/AAAAP/kJAAAAAAAAAboHAAA0AAAA4184N3xa7T/kHP1tJFXmPwAAAD8JCgAAAAAAAAG7BwAANAAAADnoJkl+T+0/5Bz9bSRV5j8AAAA/CQoAAAAAAAABvAcAADQAAADl+ANtgjntP+Qc/W0kVeY/AAAAPxgKAAAAAAAAAb0HAAA0AAAAOYHyfoQu7T8HnCduM0bmPwAAAD8oCgAAAAAAAAG+BwAANAAAAJEJ4ZCGI+0/B5wnbjNG5j8AAAA/KAoAAAAAAAABvwcAADQAAADlkc+iiBjtPy0bUm5CN+Y/AAAAPzgKAAAAAAAAAcAHAAA0AAAAOxq+tIoN7T8tG1JuQjfmPwAAAD9HCgAAAAAAAAHBBwAANAAAAJGirMaMAu0/LRtSbkI35j8AAAA/RwoAAAAAAAABwgcAADQAAAA7s4nqkOzsPy0bUm5CN+Y/AAAAP1cKAAAAAAAAAcMHAAA0AAAAO7OJ6pDs7D9SmnxuUSjmPwAAAD9XCgAAAAAAAAHEBwAANAAAAJM7ePyS4ew/Upp8blEo5j8AAAA/ZwoAAAAAAAABxQcAADQAAAA9TFUgl8vsP3cZp25gGeY/AAAAP2cKAAAAAAAAAcYHAAA0AAAAk9RDMpnA7D93GaduYBnmPwAAAD92CgAAAAAAAAHHBwAANAAAAOlcMkSbtew/dxmnbmAZ5j8AAAA/dgoAAAAAAAAByAcAADQAAACVbQ9on5/sP3cZp25gGeY/AAAAP4YKAAAAAAAAAckHAAA0AAAA6/X9eaGU7D+cmNFubwrmPwAAAD+GCgAAAAAAAAHKBwAANAAAAJUG252lfuw/vxf8bn775T8AAAA/lQoAAAAAAAABywcAADQAAABBF7jBqWjsP78X/G5+++U/AAAAP5UKAAAAAAAAAcwHAAA0AAAAl5+m06td7D+/F/xufvvlPwAAAD+lCgAAAAAAAAHNBwAANAAAAEGwg/evR+w/5ZYmb43s5T8AAAA/pQoAAAAAAAABzgcAADQAAACZOHIJsjzsP+WWJm+N7OU/AAAAP7UKAAAAAAAAAc8HAAA0AAAA7cBgG7Qx7D/lliZvjezlPwAAAD+1CgAAAAAAAAHQBwAANAAAAENJTy22Juw/5ZYmb43s5T8AAAA/xAoAAAAAAAAB0QcAADQAAACZ0T0/uBvsPwoWUW+c3eU/AAAAP8QKAAAAAAAAAdIHAAA0AAAA7VksUboQ7D8KFlFvnN3lPwAAAD/UCgAAAAAAAAHTBwAANAAAAJtqCXW++us/ChZRb5zd5T8AAAA/1AoAAAAAAAAB1AcAADQAAADx8veGwO/rPy+Ve2+rzuU/AAAAP+QKAAAAAAAAAdUHAAA0AAAARXvmmMLk6z8vlXtvq87lPwAAAD/kCgAAAAAAAAHWBwAANAAAAJsD1arE2es/VBSmb7q/5T8AAAA/8woAAAAAAAAB1wcAADQAAADxi8O8xs7rP3mT0G/JsOU/AAAAP/MKAAAAAAAAAdgHAAA0AAAAnZyg4Mq46z95k9BvybDlPwAAAD8DCwAAAAAAAAHZBwAANAAAAEetfQTPous/eZPQb8mw5T8AAAA/AwsAAAAAAAAB2gcAADQAAADzvVoo04zrP50S+2/YoeU/AAAAPxILAAAAAAAAAdsHAAA0AAAASUZJOtWB6z+dEvtv2KHlPwAAAD8SCwAAAAAAAAHcBwAANAAAAEnfFHDbYOs/wpElcOeS5T8AAAA/IgsAAAAAAAAB3QcAADQAAACgZwOC3VXrP8KRJXDnkuU/AAAAPyILAAAAAAAAAd4HAAA0AAAA9O/xk99K6z/CkSVw55LlPwAAAD8yCwAAAAAAAAHfBwAANAAAAKEAz7fjNOs/5xBQcPaD5T8AAAA/QQsAAAAAAAAB4AcAADQAAAD2iL3J5SnrPwyQenAFdeU/AAAAP1ELAAAAAAAAAeEHAAA0AAAATBGs2+ce6z8MkHpwBXXlPwAAAD9RCwAAAAAAAAHiBwAANAAAAKGZmu3pE+s/DJB6cAV15T8AAAA/YQsAAAAAAAAB4wcAADQAAAD2IYn/6wjrPwyQenAFdeU/AAAAP2ELAAAAAAAAAeQHAAA0AAAATap3Ee796j8xD6VwFGblPwAAAD9wCwAAAAAAAAHlBwAANAAAAKMyZiPw8uo/MQ+lcBRm5T8AAAA/cAsAAAAAAAAB5gcAADQAAAD5ulQ18ufqPzEPpXAUZuU/AAAAP48LAAAAAAAAAecHAAA0AAAA+bpUNfLn6j9Wjs9wI1flPwAAAD+PCwAAAAAAAAHoBwAANAAAAKPLMVn20eo/Vo7PcCNX5T8AAAA/nwsAAAAAAAAB6QcAADQAAAD6UyBr+MbqP1aOz3AjV+U/AAAAP68LAAAAAAAAAeoHAAA0AAAAT9wOffq76j9Wjs9wI1flPwAAAD+vCwAAAAAAAAHrBwAANAAAAKVk/Y78sOo/eg36cDJI5T8AAAA/vgsAAAAAAAAB7AcAADQAAABPddqyAJvqP3oN+nAySOU/AAAAP84LAAAAAAAAAe0HAAA0AAAApv3IxAKQ6j96DfpwMkjlPwAAAD8dDAAAAAAAAAHuBwAANAAAAPyFt9YEheo/eg36cDJI5T8AAAA/qgwAAAAAAAAL"/>
</p:tagLst>
</file>

<file path=ppt/tags/tag2.xml><?xml version="1.0" encoding="utf-8"?>
<p:tagLst xmlns:a="http://schemas.openxmlformats.org/drawingml/2006/main" xmlns:r="http://schemas.openxmlformats.org/officeDocument/2006/relationships" xmlns:p="http://schemas.openxmlformats.org/presentationml/2006/main">
  <p:tag name="TIMING" val="|10.046|2.74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278</TotalTime>
  <Words>4116</Words>
  <Application>Microsoft Office PowerPoint</Application>
  <PresentationFormat>Widescreen</PresentationFormat>
  <Paragraphs>436</Paragraphs>
  <Slides>46</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Arial</vt:lpstr>
      <vt:lpstr>Arial</vt:lpstr>
      <vt:lpstr>Calibri</vt:lpstr>
      <vt:lpstr>Century Gothic</vt:lpstr>
      <vt:lpstr>Times New Roman</vt:lpstr>
      <vt:lpstr>Tw Cen MT Condensed</vt:lpstr>
      <vt:lpstr>Wingdings</vt:lpstr>
      <vt:lpstr>Wingdings 2</vt:lpstr>
      <vt:lpstr>Wingdings 3</vt:lpstr>
      <vt:lpstr>Ion Boardroom</vt:lpstr>
      <vt:lpstr>Recap on what we have covered so far (Quantitative Research Methods) </vt:lpstr>
      <vt:lpstr>Aims of the Session. </vt:lpstr>
      <vt:lpstr>Session 1 – Online (Recap). </vt:lpstr>
      <vt:lpstr>Session 1 – Online (Recap). </vt:lpstr>
      <vt:lpstr>Session 1 – Online (Recap)</vt:lpstr>
      <vt:lpstr>Session 1 (Face to Face) -  </vt:lpstr>
      <vt:lpstr>Session 1 (Face to Face) – The T Test. </vt:lpstr>
      <vt:lpstr>Session 1 (Face to Face) The T Test. </vt:lpstr>
      <vt:lpstr>Session 2 (Online) – One Way Anova. </vt:lpstr>
      <vt:lpstr>Session 2 (Online) – One Way Anova – Post Hoc. </vt:lpstr>
      <vt:lpstr>Session 3 (Online) – Factorial Anova. </vt:lpstr>
      <vt:lpstr>Session 3 (Online) – Factorial Anova. </vt:lpstr>
      <vt:lpstr>Session 3 (Online) – Factorial Anova. </vt:lpstr>
      <vt:lpstr>Session 3 (Online) – Factorial Anova</vt:lpstr>
      <vt:lpstr>Session 4 (Online) – Ethical Considerations in Practice. </vt:lpstr>
      <vt:lpstr>Face to Face (Session 2) – Data Cleaning and Screening. </vt:lpstr>
      <vt:lpstr>Session 5 (Online) – Scale Development – Reliability and Validity. </vt:lpstr>
      <vt:lpstr>Steps to creating a likert scale</vt:lpstr>
      <vt:lpstr>Session 5 (Online) – Scale Development – Reliability and Validity. </vt:lpstr>
      <vt:lpstr>Session 5 (Online) - Internal Reliability </vt:lpstr>
      <vt:lpstr>Session 5 (Online) Interpreting scale reliability</vt:lpstr>
      <vt:lpstr>Session 5 (Online) Measuring validity</vt:lpstr>
      <vt:lpstr>Face Validity </vt:lpstr>
      <vt:lpstr>Concurrent Validity </vt:lpstr>
      <vt:lpstr>Construct Validity </vt:lpstr>
      <vt:lpstr>Session 6 (Online) - Correlation</vt:lpstr>
      <vt:lpstr>Session 6 (Online) - Correlation </vt:lpstr>
      <vt:lpstr>Session 6 (Online) - Correlation Direction of the relationship</vt:lpstr>
      <vt:lpstr>Session 6 (Online) Pearson’s correlation coefficient</vt:lpstr>
      <vt:lpstr>PowerPoint Presentation</vt:lpstr>
      <vt:lpstr>PowerPoint Presentation</vt:lpstr>
      <vt:lpstr>Correlation Represents a Linear Relationship</vt:lpstr>
      <vt:lpstr>Spearman’s Rank Coefficient of Correlation </vt:lpstr>
      <vt:lpstr>Session 6 (Online) – Multiple Regression. </vt:lpstr>
      <vt:lpstr> What is the difference between a Multiple Regression and Correlation.   </vt:lpstr>
      <vt:lpstr>What is the difference between a Multiple Regression and Anova. </vt:lpstr>
      <vt:lpstr>Regression vs Anova </vt:lpstr>
      <vt:lpstr>Multiple Regression</vt:lpstr>
      <vt:lpstr>Multiple regression - variables</vt:lpstr>
      <vt:lpstr>Multiple Regression  - rules</vt:lpstr>
      <vt:lpstr>TERMINOLOGY</vt:lpstr>
      <vt:lpstr>TERMINOLOGY</vt:lpstr>
      <vt:lpstr>TERMINOLOGY</vt:lpstr>
      <vt:lpstr>TERMINOLOGY</vt:lpstr>
      <vt:lpstr>TERMINOLOGY:  Multicollinearity</vt:lpstr>
      <vt:lpstr>How can we tell if we have multicollinearity in our data?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on what we have covered so far (Quantitative Research Methods) </dc:title>
  <dc:creator>Stuart Jones</dc:creator>
  <cp:lastModifiedBy>Stuart Jones</cp:lastModifiedBy>
  <cp:revision>1</cp:revision>
  <dcterms:created xsi:type="dcterms:W3CDTF">2021-11-14T20:00:20Z</dcterms:created>
  <dcterms:modified xsi:type="dcterms:W3CDTF">2021-11-15T00:38:45Z</dcterms:modified>
</cp:coreProperties>
</file>