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Black" pitchFamily="34" charset="0"/>
        <a:ea typeface="+mn-ea"/>
        <a:cs typeface="+mn-cs"/>
      </a:defRPr>
    </a:lvl1pPr>
    <a:lvl2pPr marL="457200" algn="l" rtl="0" fontAlgn="base">
      <a:spcBef>
        <a:spcPct val="0"/>
      </a:spcBef>
      <a:spcAft>
        <a:spcPct val="0"/>
      </a:spcAft>
      <a:defRPr kern="1200">
        <a:solidFill>
          <a:schemeClr val="tx1"/>
        </a:solidFill>
        <a:latin typeface="Arial Black" pitchFamily="34" charset="0"/>
        <a:ea typeface="+mn-ea"/>
        <a:cs typeface="+mn-cs"/>
      </a:defRPr>
    </a:lvl2pPr>
    <a:lvl3pPr marL="914400" algn="l" rtl="0" fontAlgn="base">
      <a:spcBef>
        <a:spcPct val="0"/>
      </a:spcBef>
      <a:spcAft>
        <a:spcPct val="0"/>
      </a:spcAft>
      <a:defRPr kern="1200">
        <a:solidFill>
          <a:schemeClr val="tx1"/>
        </a:solidFill>
        <a:latin typeface="Arial Black" pitchFamily="34" charset="0"/>
        <a:ea typeface="+mn-ea"/>
        <a:cs typeface="+mn-cs"/>
      </a:defRPr>
    </a:lvl3pPr>
    <a:lvl4pPr marL="1371600" algn="l" rtl="0" fontAlgn="base">
      <a:spcBef>
        <a:spcPct val="0"/>
      </a:spcBef>
      <a:spcAft>
        <a:spcPct val="0"/>
      </a:spcAft>
      <a:defRPr kern="1200">
        <a:solidFill>
          <a:schemeClr val="tx1"/>
        </a:solidFill>
        <a:latin typeface="Arial Black" pitchFamily="34" charset="0"/>
        <a:ea typeface="+mn-ea"/>
        <a:cs typeface="+mn-cs"/>
      </a:defRPr>
    </a:lvl4pPr>
    <a:lvl5pPr marL="1828800" algn="l" rtl="0" fontAlgn="base">
      <a:spcBef>
        <a:spcPct val="0"/>
      </a:spcBef>
      <a:spcAft>
        <a:spcPct val="0"/>
      </a:spcAft>
      <a:defRPr kern="1200">
        <a:solidFill>
          <a:schemeClr val="tx1"/>
        </a:solidFill>
        <a:latin typeface="Arial Black" pitchFamily="34" charset="0"/>
        <a:ea typeface="+mn-ea"/>
        <a:cs typeface="+mn-cs"/>
      </a:defRPr>
    </a:lvl5pPr>
    <a:lvl6pPr marL="2286000" algn="l" defTabSz="914400" rtl="0" eaLnBrk="1" latinLnBrk="0" hangingPunct="1">
      <a:defRPr kern="1200">
        <a:solidFill>
          <a:schemeClr val="tx1"/>
        </a:solidFill>
        <a:latin typeface="Arial Black" pitchFamily="34" charset="0"/>
        <a:ea typeface="+mn-ea"/>
        <a:cs typeface="+mn-cs"/>
      </a:defRPr>
    </a:lvl6pPr>
    <a:lvl7pPr marL="2743200" algn="l" defTabSz="914400" rtl="0" eaLnBrk="1" latinLnBrk="0" hangingPunct="1">
      <a:defRPr kern="1200">
        <a:solidFill>
          <a:schemeClr val="tx1"/>
        </a:solidFill>
        <a:latin typeface="Arial Black" pitchFamily="34" charset="0"/>
        <a:ea typeface="+mn-ea"/>
        <a:cs typeface="+mn-cs"/>
      </a:defRPr>
    </a:lvl7pPr>
    <a:lvl8pPr marL="3200400" algn="l" defTabSz="914400" rtl="0" eaLnBrk="1" latinLnBrk="0" hangingPunct="1">
      <a:defRPr kern="1200">
        <a:solidFill>
          <a:schemeClr val="tx1"/>
        </a:solidFill>
        <a:latin typeface="Arial Black" pitchFamily="34" charset="0"/>
        <a:ea typeface="+mn-ea"/>
        <a:cs typeface="+mn-cs"/>
      </a:defRPr>
    </a:lvl8pPr>
    <a:lvl9pPr marL="3657600" algn="l" defTabSz="914400" rtl="0" eaLnBrk="1" latinLnBrk="0" hangingPunct="1">
      <a:defRPr kern="1200">
        <a:solidFill>
          <a:schemeClr val="tx1"/>
        </a:solidFill>
        <a:latin typeface="Arial Blac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8610" name="Group 2"/>
          <p:cNvGrpSpPr>
            <a:grpSpLocks/>
          </p:cNvGrpSpPr>
          <p:nvPr/>
        </p:nvGrpSpPr>
        <p:grpSpPr bwMode="auto">
          <a:xfrm>
            <a:off x="2084388" y="296863"/>
            <a:ext cx="6823075" cy="5353050"/>
            <a:chOff x="1313" y="187"/>
            <a:chExt cx="4298" cy="3372"/>
          </a:xfrm>
        </p:grpSpPr>
        <p:grpSp>
          <p:nvGrpSpPr>
            <p:cNvPr id="68611" name="Group 3"/>
            <p:cNvGrpSpPr>
              <a:grpSpLocks/>
            </p:cNvGrpSpPr>
            <p:nvPr/>
          </p:nvGrpSpPr>
          <p:grpSpPr bwMode="auto">
            <a:xfrm>
              <a:off x="2194" y="601"/>
              <a:ext cx="596" cy="447"/>
              <a:chOff x="0" y="0"/>
              <a:chExt cx="768" cy="576"/>
            </a:xfrm>
          </p:grpSpPr>
          <p:sp>
            <p:nvSpPr>
              <p:cNvPr id="68612"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3"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4" name="Group 6"/>
            <p:cNvGrpSpPr>
              <a:grpSpLocks/>
            </p:cNvGrpSpPr>
            <p:nvPr/>
          </p:nvGrpSpPr>
          <p:grpSpPr bwMode="auto">
            <a:xfrm>
              <a:off x="1313" y="187"/>
              <a:ext cx="4298" cy="3372"/>
              <a:chOff x="0" y="0"/>
              <a:chExt cx="5533" cy="4341"/>
            </a:xfrm>
          </p:grpSpPr>
          <p:grpSp>
            <p:nvGrpSpPr>
              <p:cNvPr id="68615" name="Group 7"/>
              <p:cNvGrpSpPr>
                <a:grpSpLocks/>
              </p:cNvGrpSpPr>
              <p:nvPr/>
            </p:nvGrpSpPr>
            <p:grpSpPr bwMode="auto">
              <a:xfrm>
                <a:off x="0" y="0"/>
                <a:ext cx="5470" cy="4341"/>
                <a:chOff x="0" y="0"/>
                <a:chExt cx="5470" cy="4341"/>
              </a:xfrm>
            </p:grpSpPr>
            <p:grpSp>
              <p:nvGrpSpPr>
                <p:cNvPr id="68616" name="Group 8"/>
                <p:cNvGrpSpPr>
                  <a:grpSpLocks/>
                </p:cNvGrpSpPr>
                <p:nvPr/>
              </p:nvGrpSpPr>
              <p:grpSpPr bwMode="auto">
                <a:xfrm>
                  <a:off x="1339" y="786"/>
                  <a:ext cx="2919" cy="2151"/>
                  <a:chOff x="1265" y="814"/>
                  <a:chExt cx="2919" cy="2151"/>
                </a:xfrm>
              </p:grpSpPr>
              <p:sp>
                <p:nvSpPr>
                  <p:cNvPr id="68617" name="Oval 9"/>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8" name="Oval 10"/>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9" name="Group 11"/>
                <p:cNvGrpSpPr>
                  <a:grpSpLocks/>
                </p:cNvGrpSpPr>
                <p:nvPr/>
              </p:nvGrpSpPr>
              <p:grpSpPr bwMode="auto">
                <a:xfrm>
                  <a:off x="0" y="0"/>
                  <a:ext cx="5470" cy="4341"/>
                  <a:chOff x="0" y="0"/>
                  <a:chExt cx="5470" cy="4341"/>
                </a:xfrm>
              </p:grpSpPr>
              <p:grpSp>
                <p:nvGrpSpPr>
                  <p:cNvPr id="68620" name="Group 12"/>
                  <p:cNvGrpSpPr>
                    <a:grpSpLocks/>
                  </p:cNvGrpSpPr>
                  <p:nvPr/>
                </p:nvGrpSpPr>
                <p:grpSpPr bwMode="auto">
                  <a:xfrm>
                    <a:off x="3545" y="1502"/>
                    <a:ext cx="1258" cy="2327"/>
                    <a:chOff x="3471" y="1530"/>
                    <a:chExt cx="1258" cy="2327"/>
                  </a:xfrm>
                </p:grpSpPr>
                <p:sp>
                  <p:nvSpPr>
                    <p:cNvPr id="68621" name="Freeform 13"/>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622" name="Freeform 14"/>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23" name="Group 15"/>
                  <p:cNvGrpSpPr>
                    <a:grpSpLocks/>
                  </p:cNvGrpSpPr>
                  <p:nvPr/>
                </p:nvGrpSpPr>
                <p:grpSpPr bwMode="auto">
                  <a:xfrm>
                    <a:off x="2938" y="1991"/>
                    <a:ext cx="2463" cy="1332"/>
                    <a:chOff x="2864" y="2019"/>
                    <a:chExt cx="2463" cy="1332"/>
                  </a:xfrm>
                </p:grpSpPr>
                <p:sp>
                  <p:nvSpPr>
                    <p:cNvPr id="68624" name="Freeform 16"/>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5" name="Freeform 17"/>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6" name="Group 18"/>
                  <p:cNvGrpSpPr>
                    <a:grpSpLocks/>
                  </p:cNvGrpSpPr>
                  <p:nvPr/>
                </p:nvGrpSpPr>
                <p:grpSpPr bwMode="auto">
                  <a:xfrm>
                    <a:off x="2971" y="1804"/>
                    <a:ext cx="2477" cy="1064"/>
                    <a:chOff x="2897" y="1832"/>
                    <a:chExt cx="2477" cy="1064"/>
                  </a:xfrm>
                </p:grpSpPr>
                <p:sp>
                  <p:nvSpPr>
                    <p:cNvPr id="68627" name="Freeform 19"/>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8" name="Freeform 20"/>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9" name="Group 21"/>
                  <p:cNvGrpSpPr>
                    <a:grpSpLocks/>
                  </p:cNvGrpSpPr>
                  <p:nvPr/>
                </p:nvGrpSpPr>
                <p:grpSpPr bwMode="auto">
                  <a:xfrm>
                    <a:off x="2998" y="1608"/>
                    <a:ext cx="2472" cy="927"/>
                    <a:chOff x="2924" y="1636"/>
                    <a:chExt cx="2472" cy="927"/>
                  </a:xfrm>
                </p:grpSpPr>
                <p:sp>
                  <p:nvSpPr>
                    <p:cNvPr id="68630" name="Freeform 22"/>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1" name="Freeform 23"/>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2" name="Group 24"/>
                  <p:cNvGrpSpPr>
                    <a:grpSpLocks/>
                  </p:cNvGrpSpPr>
                  <p:nvPr/>
                </p:nvGrpSpPr>
                <p:grpSpPr bwMode="auto">
                  <a:xfrm>
                    <a:off x="3032" y="1386"/>
                    <a:ext cx="2342" cy="657"/>
                    <a:chOff x="2958" y="1414"/>
                    <a:chExt cx="2342" cy="657"/>
                  </a:xfrm>
                </p:grpSpPr>
                <p:sp>
                  <p:nvSpPr>
                    <p:cNvPr id="68633" name="Freeform 25"/>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4" name="Freeform 26"/>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5" name="Group 27"/>
                  <p:cNvGrpSpPr>
                    <a:grpSpLocks/>
                  </p:cNvGrpSpPr>
                  <p:nvPr/>
                </p:nvGrpSpPr>
                <p:grpSpPr bwMode="auto">
                  <a:xfrm>
                    <a:off x="3057" y="1241"/>
                    <a:ext cx="2150" cy="343"/>
                    <a:chOff x="2983" y="1269"/>
                    <a:chExt cx="2150" cy="343"/>
                  </a:xfrm>
                </p:grpSpPr>
                <p:sp>
                  <p:nvSpPr>
                    <p:cNvPr id="68636" name="Freeform 28"/>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7" name="Freeform 29"/>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8" name="Group 30"/>
                  <p:cNvGrpSpPr>
                    <a:grpSpLocks/>
                  </p:cNvGrpSpPr>
                  <p:nvPr/>
                </p:nvGrpSpPr>
                <p:grpSpPr bwMode="auto">
                  <a:xfrm>
                    <a:off x="3012" y="889"/>
                    <a:ext cx="1879" cy="427"/>
                    <a:chOff x="2938" y="917"/>
                    <a:chExt cx="1879" cy="427"/>
                  </a:xfrm>
                </p:grpSpPr>
                <p:sp>
                  <p:nvSpPr>
                    <p:cNvPr id="68639" name="Freeform 31"/>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0" name="Freeform 32"/>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41" name="Group 33"/>
                  <p:cNvGrpSpPr>
                    <a:grpSpLocks/>
                  </p:cNvGrpSpPr>
                  <p:nvPr/>
                </p:nvGrpSpPr>
                <p:grpSpPr bwMode="auto">
                  <a:xfrm>
                    <a:off x="711" y="1625"/>
                    <a:ext cx="1257" cy="2326"/>
                    <a:chOff x="637" y="1653"/>
                    <a:chExt cx="1257" cy="2326"/>
                  </a:xfrm>
                </p:grpSpPr>
                <p:sp>
                  <p:nvSpPr>
                    <p:cNvPr id="68642" name="Freeform 34"/>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3" name="Freeform 35"/>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4" name="Group 36"/>
                  <p:cNvGrpSpPr>
                    <a:grpSpLocks/>
                  </p:cNvGrpSpPr>
                  <p:nvPr/>
                </p:nvGrpSpPr>
                <p:grpSpPr bwMode="auto">
                  <a:xfrm>
                    <a:off x="69" y="2168"/>
                    <a:ext cx="2463" cy="1332"/>
                    <a:chOff x="-5" y="2196"/>
                    <a:chExt cx="2463" cy="1332"/>
                  </a:xfrm>
                </p:grpSpPr>
                <p:sp>
                  <p:nvSpPr>
                    <p:cNvPr id="68645" name="Freeform 37"/>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6" name="Freeform 38"/>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7" name="Group 39"/>
                  <p:cNvGrpSpPr>
                    <a:grpSpLocks/>
                  </p:cNvGrpSpPr>
                  <p:nvPr/>
                </p:nvGrpSpPr>
                <p:grpSpPr bwMode="auto">
                  <a:xfrm>
                    <a:off x="22" y="1981"/>
                    <a:ext cx="2477" cy="1064"/>
                    <a:chOff x="-52" y="2009"/>
                    <a:chExt cx="2477" cy="1064"/>
                  </a:xfrm>
                </p:grpSpPr>
                <p:sp>
                  <p:nvSpPr>
                    <p:cNvPr id="68648" name="Freeform 40"/>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9" name="Freeform 41"/>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0" name="Group 42"/>
                  <p:cNvGrpSpPr>
                    <a:grpSpLocks/>
                  </p:cNvGrpSpPr>
                  <p:nvPr/>
                </p:nvGrpSpPr>
                <p:grpSpPr bwMode="auto">
                  <a:xfrm>
                    <a:off x="0" y="1785"/>
                    <a:ext cx="2472" cy="927"/>
                    <a:chOff x="-74" y="1813"/>
                    <a:chExt cx="2472" cy="927"/>
                  </a:xfrm>
                </p:grpSpPr>
                <p:sp>
                  <p:nvSpPr>
                    <p:cNvPr id="68651" name="Freeform 43"/>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2" name="Freeform 44"/>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3" name="Group 45"/>
                  <p:cNvGrpSpPr>
                    <a:grpSpLocks/>
                  </p:cNvGrpSpPr>
                  <p:nvPr/>
                </p:nvGrpSpPr>
                <p:grpSpPr bwMode="auto">
                  <a:xfrm>
                    <a:off x="96" y="1563"/>
                    <a:ext cx="2342" cy="657"/>
                    <a:chOff x="22" y="1591"/>
                    <a:chExt cx="2342" cy="657"/>
                  </a:xfrm>
                </p:grpSpPr>
                <p:sp>
                  <p:nvSpPr>
                    <p:cNvPr id="68654" name="Freeform 46"/>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5" name="Freeform 47"/>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6" name="Group 48"/>
                  <p:cNvGrpSpPr>
                    <a:grpSpLocks/>
                  </p:cNvGrpSpPr>
                  <p:nvPr/>
                </p:nvGrpSpPr>
                <p:grpSpPr bwMode="auto">
                  <a:xfrm>
                    <a:off x="263" y="1418"/>
                    <a:ext cx="2150" cy="343"/>
                    <a:chOff x="189" y="1446"/>
                    <a:chExt cx="2150" cy="343"/>
                  </a:xfrm>
                </p:grpSpPr>
                <p:sp>
                  <p:nvSpPr>
                    <p:cNvPr id="68657" name="Freeform 49"/>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8" name="Freeform 50"/>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9" name="Group 51"/>
                  <p:cNvGrpSpPr>
                    <a:grpSpLocks/>
                  </p:cNvGrpSpPr>
                  <p:nvPr/>
                </p:nvGrpSpPr>
                <p:grpSpPr bwMode="auto">
                  <a:xfrm>
                    <a:off x="579" y="1066"/>
                    <a:ext cx="1879" cy="427"/>
                    <a:chOff x="505" y="1094"/>
                    <a:chExt cx="1879" cy="427"/>
                  </a:xfrm>
                </p:grpSpPr>
                <p:sp>
                  <p:nvSpPr>
                    <p:cNvPr id="68660" name="Freeform 52"/>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1" name="Freeform 53"/>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2" name="Group 54"/>
                  <p:cNvGrpSpPr>
                    <a:grpSpLocks/>
                  </p:cNvGrpSpPr>
                  <p:nvPr/>
                </p:nvGrpSpPr>
                <p:grpSpPr bwMode="auto">
                  <a:xfrm>
                    <a:off x="690" y="871"/>
                    <a:ext cx="1850" cy="554"/>
                    <a:chOff x="616" y="899"/>
                    <a:chExt cx="1850" cy="554"/>
                  </a:xfrm>
                </p:grpSpPr>
                <p:sp>
                  <p:nvSpPr>
                    <p:cNvPr id="68663" name="Freeform 55"/>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4" name="Freeform 56"/>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5" name="Group 57"/>
                  <p:cNvGrpSpPr>
                    <a:grpSpLocks/>
                  </p:cNvGrpSpPr>
                  <p:nvPr/>
                </p:nvGrpSpPr>
                <p:grpSpPr bwMode="auto">
                  <a:xfrm>
                    <a:off x="911" y="589"/>
                    <a:ext cx="1767" cy="743"/>
                    <a:chOff x="911" y="589"/>
                    <a:chExt cx="1767" cy="743"/>
                  </a:xfrm>
                </p:grpSpPr>
                <p:sp>
                  <p:nvSpPr>
                    <p:cNvPr id="68666" name="Freeform 58"/>
                    <p:cNvSpPr>
                      <a:spLocks/>
                    </p:cNvSpPr>
                    <p:nvPr/>
                  </p:nvSpPr>
                  <p:spPr bwMode="hidden">
                    <a:xfrm rot="2028410" flipH="1">
                      <a:off x="1445" y="111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7" name="Freeform 59"/>
                    <p:cNvSpPr>
                      <a:spLocks/>
                    </p:cNvSpPr>
                    <p:nvPr/>
                  </p:nvSpPr>
                  <p:spPr bwMode="hidden">
                    <a:xfrm rot="2028410" flipH="1">
                      <a:off x="911" y="58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8" name="Group 60"/>
                  <p:cNvGrpSpPr>
                    <a:grpSpLocks/>
                  </p:cNvGrpSpPr>
                  <p:nvPr/>
                </p:nvGrpSpPr>
                <p:grpSpPr bwMode="auto">
                  <a:xfrm>
                    <a:off x="1120" y="300"/>
                    <a:ext cx="1693" cy="892"/>
                    <a:chOff x="1120" y="300"/>
                    <a:chExt cx="1693" cy="892"/>
                  </a:xfrm>
                </p:grpSpPr>
                <p:sp>
                  <p:nvSpPr>
                    <p:cNvPr id="68669" name="Freeform 61"/>
                    <p:cNvSpPr>
                      <a:spLocks/>
                    </p:cNvSpPr>
                    <p:nvPr/>
                  </p:nvSpPr>
                  <p:spPr bwMode="hidden">
                    <a:xfrm rot="2664424" flipH="1">
                      <a:off x="1562" y="977"/>
                      <a:ext cx="125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0" name="Freeform 62"/>
                    <p:cNvSpPr>
                      <a:spLocks/>
                    </p:cNvSpPr>
                    <p:nvPr/>
                  </p:nvSpPr>
                  <p:spPr bwMode="hidden">
                    <a:xfrm rot="2664424" flipH="1">
                      <a:off x="1120" y="300"/>
                      <a:ext cx="67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1" name="Group 63"/>
                  <p:cNvGrpSpPr>
                    <a:grpSpLocks/>
                  </p:cNvGrpSpPr>
                  <p:nvPr/>
                </p:nvGrpSpPr>
                <p:grpSpPr bwMode="auto">
                  <a:xfrm>
                    <a:off x="1707" y="76"/>
                    <a:ext cx="778" cy="1512"/>
                    <a:chOff x="1633" y="104"/>
                    <a:chExt cx="778" cy="1512"/>
                  </a:xfrm>
                </p:grpSpPr>
                <p:sp>
                  <p:nvSpPr>
                    <p:cNvPr id="68672" name="Freeform 64"/>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3" name="Freeform 65"/>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4" name="Group 66"/>
                  <p:cNvGrpSpPr>
                    <a:grpSpLocks/>
                  </p:cNvGrpSpPr>
                  <p:nvPr/>
                </p:nvGrpSpPr>
                <p:grpSpPr bwMode="auto">
                  <a:xfrm>
                    <a:off x="2009" y="0"/>
                    <a:ext cx="634" cy="1534"/>
                    <a:chOff x="1935" y="28"/>
                    <a:chExt cx="634" cy="1534"/>
                  </a:xfrm>
                </p:grpSpPr>
                <p:sp>
                  <p:nvSpPr>
                    <p:cNvPr id="68675" name="Freeform 67"/>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6" name="Freeform 68"/>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7" name="Group 69"/>
                  <p:cNvGrpSpPr>
                    <a:grpSpLocks/>
                  </p:cNvGrpSpPr>
                  <p:nvPr/>
                </p:nvGrpSpPr>
                <p:grpSpPr bwMode="auto">
                  <a:xfrm>
                    <a:off x="2896" y="644"/>
                    <a:ext cx="1845" cy="566"/>
                    <a:chOff x="2822" y="672"/>
                    <a:chExt cx="1845" cy="566"/>
                  </a:xfrm>
                </p:grpSpPr>
                <p:sp>
                  <p:nvSpPr>
                    <p:cNvPr id="68678" name="Freeform 70"/>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9" name="Freeform 71"/>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0" name="Group 72"/>
                  <p:cNvGrpSpPr>
                    <a:grpSpLocks/>
                  </p:cNvGrpSpPr>
                  <p:nvPr/>
                </p:nvGrpSpPr>
                <p:grpSpPr bwMode="auto">
                  <a:xfrm>
                    <a:off x="2757" y="417"/>
                    <a:ext cx="1781" cy="717"/>
                    <a:chOff x="2683" y="445"/>
                    <a:chExt cx="1781" cy="717"/>
                  </a:xfrm>
                </p:grpSpPr>
                <p:sp>
                  <p:nvSpPr>
                    <p:cNvPr id="68681" name="Freeform 73"/>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2" name="Freeform 74"/>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8683" name="Freeform 75"/>
                  <p:cNvSpPr>
                    <a:spLocks/>
                  </p:cNvSpPr>
                  <p:nvPr/>
                </p:nvSpPr>
                <p:spPr bwMode="hidden">
                  <a:xfrm rot="4578755" flipH="1">
                    <a:off x="2175" y="949"/>
                    <a:ext cx="1027" cy="14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8684" name="Freeform 76"/>
                  <p:cNvSpPr>
                    <a:spLocks/>
                  </p:cNvSpPr>
                  <p:nvPr/>
                </p:nvSpPr>
                <p:spPr bwMode="hidden">
                  <a:xfrm rot="4578755" flipH="1">
                    <a:off x="2199" y="196"/>
                    <a:ext cx="552" cy="22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8685" name="Group 77"/>
                  <p:cNvGrpSpPr>
                    <a:grpSpLocks/>
                  </p:cNvGrpSpPr>
                  <p:nvPr/>
                </p:nvGrpSpPr>
                <p:grpSpPr bwMode="auto">
                  <a:xfrm>
                    <a:off x="2874" y="13"/>
                    <a:ext cx="640" cy="1520"/>
                    <a:chOff x="2800" y="41"/>
                    <a:chExt cx="640" cy="1520"/>
                  </a:xfrm>
                </p:grpSpPr>
                <p:sp>
                  <p:nvSpPr>
                    <p:cNvPr id="68686" name="Freeform 78"/>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7" name="Freeform 79"/>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8" name="Group 80"/>
                  <p:cNvGrpSpPr>
                    <a:grpSpLocks/>
                  </p:cNvGrpSpPr>
                  <p:nvPr/>
                </p:nvGrpSpPr>
                <p:grpSpPr bwMode="auto">
                  <a:xfrm>
                    <a:off x="3008" y="135"/>
                    <a:ext cx="1017" cy="1464"/>
                    <a:chOff x="2934" y="163"/>
                    <a:chExt cx="1017" cy="1464"/>
                  </a:xfrm>
                </p:grpSpPr>
                <p:sp>
                  <p:nvSpPr>
                    <p:cNvPr id="68689" name="Freeform 81"/>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0" name="Freeform 82"/>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1" name="Group 83"/>
                  <p:cNvGrpSpPr>
                    <a:grpSpLocks/>
                  </p:cNvGrpSpPr>
                  <p:nvPr/>
                </p:nvGrpSpPr>
                <p:grpSpPr bwMode="auto">
                  <a:xfrm>
                    <a:off x="2804" y="4"/>
                    <a:ext cx="243" cy="1448"/>
                    <a:chOff x="2730" y="32"/>
                    <a:chExt cx="243" cy="1448"/>
                  </a:xfrm>
                </p:grpSpPr>
                <p:sp>
                  <p:nvSpPr>
                    <p:cNvPr id="68692" name="Freeform 84"/>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3" name="Freeform 85"/>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4" name="Group 86"/>
                  <p:cNvGrpSpPr>
                    <a:grpSpLocks/>
                  </p:cNvGrpSpPr>
                  <p:nvPr/>
                </p:nvGrpSpPr>
                <p:grpSpPr bwMode="auto">
                  <a:xfrm>
                    <a:off x="1017" y="1741"/>
                    <a:ext cx="1085" cy="2450"/>
                    <a:chOff x="943" y="1769"/>
                    <a:chExt cx="1085" cy="2450"/>
                  </a:xfrm>
                </p:grpSpPr>
                <p:sp>
                  <p:nvSpPr>
                    <p:cNvPr id="68695" name="Freeform 87"/>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6" name="Freeform 88"/>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97" name="Group 89"/>
                  <p:cNvGrpSpPr>
                    <a:grpSpLocks/>
                  </p:cNvGrpSpPr>
                  <p:nvPr/>
                </p:nvGrpSpPr>
                <p:grpSpPr bwMode="auto">
                  <a:xfrm>
                    <a:off x="1529" y="1908"/>
                    <a:ext cx="766" cy="2373"/>
                    <a:chOff x="1455" y="1936"/>
                    <a:chExt cx="766" cy="2373"/>
                  </a:xfrm>
                </p:grpSpPr>
                <p:sp>
                  <p:nvSpPr>
                    <p:cNvPr id="68698" name="Freeform 90"/>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9" name="Freeform 91"/>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0" name="Group 92"/>
                  <p:cNvGrpSpPr>
                    <a:grpSpLocks/>
                  </p:cNvGrpSpPr>
                  <p:nvPr/>
                </p:nvGrpSpPr>
                <p:grpSpPr bwMode="auto">
                  <a:xfrm rot="88588">
                    <a:off x="2061" y="1962"/>
                    <a:ext cx="459" cy="2329"/>
                    <a:chOff x="1956" y="1990"/>
                    <a:chExt cx="492" cy="2604"/>
                  </a:xfrm>
                </p:grpSpPr>
                <p:sp>
                  <p:nvSpPr>
                    <p:cNvPr id="68701" name="Freeform 93"/>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702" name="Freeform 94"/>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3" name="Group 95"/>
                  <p:cNvGrpSpPr>
                    <a:grpSpLocks/>
                  </p:cNvGrpSpPr>
                  <p:nvPr/>
                </p:nvGrpSpPr>
                <p:grpSpPr bwMode="auto">
                  <a:xfrm>
                    <a:off x="3408" y="1689"/>
                    <a:ext cx="1125" cy="2426"/>
                    <a:chOff x="3334" y="1717"/>
                    <a:chExt cx="1125" cy="2426"/>
                  </a:xfrm>
                </p:grpSpPr>
                <p:sp>
                  <p:nvSpPr>
                    <p:cNvPr id="68704" name="Freeform 96"/>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5" name="Freeform 97"/>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6" name="Group 98"/>
                  <p:cNvGrpSpPr>
                    <a:grpSpLocks/>
                  </p:cNvGrpSpPr>
                  <p:nvPr/>
                </p:nvGrpSpPr>
                <p:grpSpPr bwMode="auto">
                  <a:xfrm>
                    <a:off x="3255" y="1838"/>
                    <a:ext cx="883" cy="2426"/>
                    <a:chOff x="3181" y="1866"/>
                    <a:chExt cx="883" cy="2426"/>
                  </a:xfrm>
                </p:grpSpPr>
                <p:sp>
                  <p:nvSpPr>
                    <p:cNvPr id="68707" name="Freeform 99"/>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8" name="Freeform 100"/>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9" name="Group 101"/>
                  <p:cNvGrpSpPr>
                    <a:grpSpLocks/>
                  </p:cNvGrpSpPr>
                  <p:nvPr/>
                </p:nvGrpSpPr>
                <p:grpSpPr bwMode="auto">
                  <a:xfrm>
                    <a:off x="3080" y="1955"/>
                    <a:ext cx="619" cy="2386"/>
                    <a:chOff x="3006" y="1983"/>
                    <a:chExt cx="619" cy="2386"/>
                  </a:xfrm>
                </p:grpSpPr>
                <p:sp>
                  <p:nvSpPr>
                    <p:cNvPr id="68710" name="Freeform 102"/>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1" name="Freeform 103"/>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2" name="Group 104"/>
                  <p:cNvGrpSpPr>
                    <a:grpSpLocks/>
                  </p:cNvGrpSpPr>
                  <p:nvPr/>
                </p:nvGrpSpPr>
                <p:grpSpPr bwMode="auto">
                  <a:xfrm>
                    <a:off x="2893" y="2073"/>
                    <a:ext cx="405" cy="2219"/>
                    <a:chOff x="2819" y="2101"/>
                    <a:chExt cx="405" cy="2219"/>
                  </a:xfrm>
                </p:grpSpPr>
                <p:sp>
                  <p:nvSpPr>
                    <p:cNvPr id="68713" name="Freeform 105"/>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4" name="Freeform 106"/>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5" name="Group 107"/>
                  <p:cNvGrpSpPr>
                    <a:grpSpLocks/>
                  </p:cNvGrpSpPr>
                  <p:nvPr/>
                </p:nvGrpSpPr>
                <p:grpSpPr bwMode="auto">
                  <a:xfrm>
                    <a:off x="2372" y="2107"/>
                    <a:ext cx="426" cy="2185"/>
                    <a:chOff x="2287" y="2135"/>
                    <a:chExt cx="426" cy="2185"/>
                  </a:xfrm>
                </p:grpSpPr>
                <p:sp>
                  <p:nvSpPr>
                    <p:cNvPr id="68716" name="Freeform 108"/>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8717" name="Freeform 109"/>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grpSp>
          <p:grpSp>
            <p:nvGrpSpPr>
              <p:cNvPr id="68718" name="Group 110"/>
              <p:cNvGrpSpPr>
                <a:grpSpLocks/>
              </p:cNvGrpSpPr>
              <p:nvPr/>
            </p:nvGrpSpPr>
            <p:grpSpPr bwMode="auto">
              <a:xfrm>
                <a:off x="74" y="313"/>
                <a:ext cx="5459" cy="3667"/>
                <a:chOff x="74" y="313"/>
                <a:chExt cx="5459" cy="3667"/>
              </a:xfrm>
            </p:grpSpPr>
            <p:grpSp>
              <p:nvGrpSpPr>
                <p:cNvPr id="68719" name="Group 111"/>
                <p:cNvGrpSpPr>
                  <a:grpSpLocks/>
                </p:cNvGrpSpPr>
                <p:nvPr/>
              </p:nvGrpSpPr>
              <p:grpSpPr bwMode="auto">
                <a:xfrm>
                  <a:off x="74" y="313"/>
                  <a:ext cx="5459" cy="3667"/>
                  <a:chOff x="74" y="313"/>
                  <a:chExt cx="5459" cy="3667"/>
                </a:xfrm>
              </p:grpSpPr>
              <p:sp>
                <p:nvSpPr>
                  <p:cNvPr id="68720" name="Arc 112"/>
                  <p:cNvSpPr>
                    <a:spLocks/>
                  </p:cNvSpPr>
                  <p:nvPr/>
                </p:nvSpPr>
                <p:spPr bwMode="hidden">
                  <a:xfrm flipV="1">
                    <a:off x="2966" y="456"/>
                    <a:ext cx="2567" cy="2046"/>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8721" name="Arc 113"/>
                  <p:cNvSpPr>
                    <a:spLocks/>
                  </p:cNvSpPr>
                  <p:nvPr/>
                </p:nvSpPr>
                <p:spPr bwMode="hidden">
                  <a:xfrm flipH="1">
                    <a:off x="388" y="1601"/>
                    <a:ext cx="2016" cy="2379"/>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8722" name="Arc 114"/>
                  <p:cNvSpPr>
                    <a:spLocks/>
                  </p:cNvSpPr>
                  <p:nvPr/>
                </p:nvSpPr>
                <p:spPr bwMode="hidden">
                  <a:xfrm>
                    <a:off x="3029" y="1181"/>
                    <a:ext cx="1426"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23" name="Arc 115"/>
                  <p:cNvSpPr>
                    <a:spLocks/>
                  </p:cNvSpPr>
                  <p:nvPr/>
                </p:nvSpPr>
                <p:spPr bwMode="hidden">
                  <a:xfrm flipH="1">
                    <a:off x="74" y="813"/>
                    <a:ext cx="2540" cy="2379"/>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8724" name="Arc 116"/>
                  <p:cNvSpPr>
                    <a:spLocks/>
                  </p:cNvSpPr>
                  <p:nvPr/>
                </p:nvSpPr>
                <p:spPr bwMode="hidden">
                  <a:xfrm flipH="1">
                    <a:off x="790" y="313"/>
                    <a:ext cx="1850" cy="2304"/>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8725" name="Arc 117"/>
                  <p:cNvSpPr>
                    <a:spLocks/>
                  </p:cNvSpPr>
                  <p:nvPr/>
                </p:nvSpPr>
                <p:spPr bwMode="hidden">
                  <a:xfrm>
                    <a:off x="2763" y="1281"/>
                    <a:ext cx="764" cy="23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8726" name="Freeform 118"/>
                  <p:cNvSpPr>
                    <a:spLocks/>
                  </p:cNvSpPr>
                  <p:nvPr/>
                </p:nvSpPr>
                <p:spPr bwMode="hidden">
                  <a:xfrm flipH="1">
                    <a:off x="1800" y="438"/>
                    <a:ext cx="418"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grpSp>
            <p:sp>
              <p:nvSpPr>
                <p:cNvPr id="68727" name="Freeform 119"/>
                <p:cNvSpPr>
                  <a:spLocks/>
                </p:cNvSpPr>
                <p:nvPr/>
              </p:nvSpPr>
              <p:spPr bwMode="hidden">
                <a:xfrm rot="20253369">
                  <a:off x="3280" y="1529"/>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grpSp>
          <p:nvGrpSpPr>
            <p:cNvPr id="68728" name="Group 120"/>
            <p:cNvGrpSpPr>
              <a:grpSpLocks/>
            </p:cNvGrpSpPr>
            <p:nvPr/>
          </p:nvGrpSpPr>
          <p:grpSpPr bwMode="auto">
            <a:xfrm>
              <a:off x="1476" y="449"/>
              <a:ext cx="4038" cy="2966"/>
              <a:chOff x="210" y="337"/>
              <a:chExt cx="5198" cy="3818"/>
            </a:xfrm>
          </p:grpSpPr>
          <p:sp>
            <p:nvSpPr>
              <p:cNvPr id="68729" name="Freeform 121"/>
              <p:cNvSpPr>
                <a:spLocks/>
              </p:cNvSpPr>
              <p:nvPr/>
            </p:nvSpPr>
            <p:spPr bwMode="hidden">
              <a:xfrm flipH="1">
                <a:off x="1934" y="2382"/>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0" name="Arc 122"/>
              <p:cNvSpPr>
                <a:spLocks/>
              </p:cNvSpPr>
              <p:nvPr/>
            </p:nvSpPr>
            <p:spPr bwMode="hidden">
              <a:xfrm flipH="1">
                <a:off x="1054" y="1851"/>
                <a:ext cx="2122" cy="2304"/>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8731" name="Arc 123"/>
              <p:cNvSpPr>
                <a:spLocks/>
              </p:cNvSpPr>
              <p:nvPr/>
            </p:nvSpPr>
            <p:spPr bwMode="hidden">
              <a:xfrm flipH="1">
                <a:off x="1266" y="1480"/>
                <a:ext cx="1244" cy="2379"/>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8732" name="Arc 124"/>
              <p:cNvSpPr>
                <a:spLocks/>
              </p:cNvSpPr>
              <p:nvPr/>
            </p:nvSpPr>
            <p:spPr bwMode="hidden">
              <a:xfrm flipH="1">
                <a:off x="210" y="1168"/>
                <a:ext cx="2376" cy="2379"/>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8733" name="Arc 125"/>
              <p:cNvSpPr>
                <a:spLocks/>
              </p:cNvSpPr>
              <p:nvPr/>
            </p:nvSpPr>
            <p:spPr bwMode="hidden">
              <a:xfrm>
                <a:off x="2840" y="1503"/>
                <a:ext cx="381"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34" name="Arc 126"/>
              <p:cNvSpPr>
                <a:spLocks/>
              </p:cNvSpPr>
              <p:nvPr/>
            </p:nvSpPr>
            <p:spPr bwMode="hidden">
              <a:xfrm>
                <a:off x="2940" y="1492"/>
                <a:ext cx="1004"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8735" name="Freeform 127"/>
              <p:cNvSpPr>
                <a:spLocks/>
              </p:cNvSpPr>
              <p:nvPr/>
            </p:nvSpPr>
            <p:spPr bwMode="hidden">
              <a:xfrm>
                <a:off x="3301" y="2635"/>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6" name="Freeform 128"/>
              <p:cNvSpPr>
                <a:spLocks/>
              </p:cNvSpPr>
              <p:nvPr/>
            </p:nvSpPr>
            <p:spPr bwMode="hidden">
              <a:xfrm rot="19660755" flipV="1">
                <a:off x="2546" y="2150"/>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8737" name="Freeform 129"/>
              <p:cNvSpPr>
                <a:spLocks/>
              </p:cNvSpPr>
              <p:nvPr/>
            </p:nvSpPr>
            <p:spPr bwMode="hidden">
              <a:xfrm flipH="1">
                <a:off x="489" y="2504"/>
                <a:ext cx="1085"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8" name="Freeform 130"/>
              <p:cNvSpPr>
                <a:spLocks/>
              </p:cNvSpPr>
              <p:nvPr/>
            </p:nvSpPr>
            <p:spPr bwMode="hidden">
              <a:xfrm flipH="1">
                <a:off x="1000" y="893"/>
                <a:ext cx="696"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9" name="Freeform 131"/>
              <p:cNvSpPr>
                <a:spLocks/>
              </p:cNvSpPr>
              <p:nvPr/>
            </p:nvSpPr>
            <p:spPr bwMode="hidden">
              <a:xfrm>
                <a:off x="4401" y="2280"/>
                <a:ext cx="1007" cy="1601"/>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40" name="Freeform 132"/>
              <p:cNvSpPr>
                <a:spLocks/>
              </p:cNvSpPr>
              <p:nvPr/>
            </p:nvSpPr>
            <p:spPr bwMode="hidden">
              <a:xfrm>
                <a:off x="3878" y="1470"/>
                <a:ext cx="1518" cy="106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1" name="Freeform 133"/>
              <p:cNvSpPr>
                <a:spLocks/>
              </p:cNvSpPr>
              <p:nvPr/>
            </p:nvSpPr>
            <p:spPr bwMode="hidden">
              <a:xfrm>
                <a:off x="3934" y="337"/>
                <a:ext cx="663" cy="143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2" name="Freeform 134"/>
              <p:cNvSpPr>
                <a:spLocks/>
              </p:cNvSpPr>
              <p:nvPr/>
            </p:nvSpPr>
            <p:spPr bwMode="hidden">
              <a:xfrm rot="1346631" flipH="1">
                <a:off x="1702" y="1506"/>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8743" name="Rectangle 135"/>
          <p:cNvSpPr>
            <a:spLocks noGrp="1" noChangeArrowheads="1"/>
          </p:cNvSpPr>
          <p:nvPr>
            <p:ph type="ctrTitle" sz="quarter"/>
          </p:nvPr>
        </p:nvSpPr>
        <p:spPr>
          <a:xfrm>
            <a:off x="685800" y="1827213"/>
            <a:ext cx="7772400" cy="1627187"/>
          </a:xfrm>
        </p:spPr>
        <p:txBody>
          <a:bodyPr/>
          <a:lstStyle>
            <a:lvl1pPr>
              <a:defRPr/>
            </a:lvl1pPr>
          </a:lstStyle>
          <a:p>
            <a:r>
              <a:rPr lang="en-GB"/>
              <a:t>Click to edit Master title style</a:t>
            </a:r>
          </a:p>
        </p:txBody>
      </p:sp>
      <p:sp>
        <p:nvSpPr>
          <p:cNvPr id="68744" name="Rectangle 136"/>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68745" name="Rectangle 137"/>
          <p:cNvSpPr>
            <a:spLocks noGrp="1" noChangeArrowheads="1"/>
          </p:cNvSpPr>
          <p:nvPr>
            <p:ph type="dt" sz="quarter" idx="2"/>
          </p:nvPr>
        </p:nvSpPr>
        <p:spPr/>
        <p:txBody>
          <a:bodyPr/>
          <a:lstStyle>
            <a:lvl1pPr>
              <a:defRPr/>
            </a:lvl1pPr>
          </a:lstStyle>
          <a:p>
            <a:endParaRPr lang="en-GB"/>
          </a:p>
        </p:txBody>
      </p:sp>
      <p:sp>
        <p:nvSpPr>
          <p:cNvPr id="68746" name="Rectangle 138"/>
          <p:cNvSpPr>
            <a:spLocks noGrp="1" noChangeArrowheads="1"/>
          </p:cNvSpPr>
          <p:nvPr>
            <p:ph type="ftr" sz="quarter" idx="3"/>
          </p:nvPr>
        </p:nvSpPr>
        <p:spPr/>
        <p:txBody>
          <a:bodyPr/>
          <a:lstStyle>
            <a:lvl1pPr>
              <a:defRPr/>
            </a:lvl1pPr>
          </a:lstStyle>
          <a:p>
            <a:endParaRPr lang="en-GB"/>
          </a:p>
        </p:txBody>
      </p:sp>
      <p:sp>
        <p:nvSpPr>
          <p:cNvPr id="68747" name="Rectangle 139"/>
          <p:cNvSpPr>
            <a:spLocks noGrp="1" noChangeArrowheads="1"/>
          </p:cNvSpPr>
          <p:nvPr>
            <p:ph type="sldNum" sz="quarter" idx="4"/>
          </p:nvPr>
        </p:nvSpPr>
        <p:spPr/>
        <p:txBody>
          <a:bodyPr/>
          <a:lstStyle>
            <a:lvl1pPr>
              <a:defRPr/>
            </a:lvl1pPr>
          </a:lstStyle>
          <a:p>
            <a:fld id="{39AB902F-8B33-4544-AE99-9587ABA2644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5B26B67-0CFB-4758-A939-F2BB862F161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4CE6EF3-1FF6-4785-907B-A8DC35F14DFC}"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8F6D4F8-2573-4820-B741-D7A3FF5988D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92B4A3E7-7B81-4116-98F1-41EC86F8709F}"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B101653-CE74-48DD-8074-64E2E3E864B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7E6E1749-7772-420E-8471-DE2F3A2E649C}"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F1FDC51-5A83-4FD0-8D9F-98DC198C94DE}"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31D03CA-7B7F-4779-BD63-895D348B6DE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98C104D-1706-4A02-8D64-13BD68F048E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1625"/>
            <a:ext cx="1943100" cy="57943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301625"/>
            <a:ext cx="5676900" cy="579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1E6D49C-FA81-46AE-9AF0-0921F51823A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586" name="Group 2"/>
          <p:cNvGrpSpPr>
            <a:grpSpLocks/>
          </p:cNvGrpSpPr>
          <p:nvPr/>
        </p:nvGrpSpPr>
        <p:grpSpPr bwMode="auto">
          <a:xfrm>
            <a:off x="6303963" y="0"/>
            <a:ext cx="2840037" cy="3254375"/>
            <a:chOff x="3115" y="0"/>
            <a:chExt cx="2170" cy="2486"/>
          </a:xfrm>
        </p:grpSpPr>
        <p:grpSp>
          <p:nvGrpSpPr>
            <p:cNvPr id="67587" name="Group 3"/>
            <p:cNvGrpSpPr>
              <a:grpSpLocks/>
            </p:cNvGrpSpPr>
            <p:nvPr/>
          </p:nvGrpSpPr>
          <p:grpSpPr bwMode="auto">
            <a:xfrm>
              <a:off x="4080" y="1910"/>
              <a:ext cx="768" cy="576"/>
              <a:chOff x="0" y="0"/>
              <a:chExt cx="768" cy="576"/>
            </a:xfrm>
          </p:grpSpPr>
          <p:sp>
            <p:nvSpPr>
              <p:cNvPr id="67588"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89"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0" name="Group 6"/>
            <p:cNvGrpSpPr>
              <a:grpSpLocks/>
            </p:cNvGrpSpPr>
            <p:nvPr/>
          </p:nvGrpSpPr>
          <p:grpSpPr bwMode="auto">
            <a:xfrm>
              <a:off x="4257" y="1103"/>
              <a:ext cx="768" cy="576"/>
              <a:chOff x="0" y="0"/>
              <a:chExt cx="768" cy="576"/>
            </a:xfrm>
          </p:grpSpPr>
          <p:sp>
            <p:nvSpPr>
              <p:cNvPr id="67591" name="Oval 7"/>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2" name="Oval 8"/>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3" name="Group 9"/>
            <p:cNvGrpSpPr>
              <a:grpSpLocks/>
            </p:cNvGrpSpPr>
            <p:nvPr/>
          </p:nvGrpSpPr>
          <p:grpSpPr bwMode="auto">
            <a:xfrm>
              <a:off x="3134" y="0"/>
              <a:ext cx="768" cy="576"/>
              <a:chOff x="0" y="0"/>
              <a:chExt cx="768" cy="576"/>
            </a:xfrm>
          </p:grpSpPr>
          <p:sp>
            <p:nvSpPr>
              <p:cNvPr id="67594" name="Oval 10"/>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5" name="Oval 11"/>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6" name="Group 12"/>
            <p:cNvGrpSpPr>
              <a:grpSpLocks/>
            </p:cNvGrpSpPr>
            <p:nvPr/>
          </p:nvGrpSpPr>
          <p:grpSpPr bwMode="auto">
            <a:xfrm>
              <a:off x="3115" y="0"/>
              <a:ext cx="2170" cy="1702"/>
              <a:chOff x="3115" y="0"/>
              <a:chExt cx="2170" cy="1702"/>
            </a:xfrm>
          </p:grpSpPr>
          <p:grpSp>
            <p:nvGrpSpPr>
              <p:cNvPr id="67597" name="Group 13"/>
              <p:cNvGrpSpPr>
                <a:grpSpLocks/>
              </p:cNvGrpSpPr>
              <p:nvPr/>
            </p:nvGrpSpPr>
            <p:grpSpPr bwMode="auto">
              <a:xfrm>
                <a:off x="3640" y="308"/>
                <a:ext cx="1145" cy="844"/>
                <a:chOff x="1265" y="814"/>
                <a:chExt cx="2919" cy="2151"/>
              </a:xfrm>
            </p:grpSpPr>
            <p:sp>
              <p:nvSpPr>
                <p:cNvPr id="67598" name="Oval 14"/>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9" name="Oval 15"/>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600" name="Group 16"/>
              <p:cNvGrpSpPr>
                <a:grpSpLocks/>
              </p:cNvGrpSpPr>
              <p:nvPr/>
            </p:nvGrpSpPr>
            <p:grpSpPr bwMode="auto">
              <a:xfrm>
                <a:off x="3115" y="0"/>
                <a:ext cx="2145" cy="1702"/>
                <a:chOff x="3115" y="0"/>
                <a:chExt cx="2145" cy="1702"/>
              </a:xfrm>
            </p:grpSpPr>
            <p:grpSp>
              <p:nvGrpSpPr>
                <p:cNvPr id="67601" name="Group 17"/>
                <p:cNvGrpSpPr>
                  <a:grpSpLocks/>
                </p:cNvGrpSpPr>
                <p:nvPr/>
              </p:nvGrpSpPr>
              <p:grpSpPr bwMode="auto">
                <a:xfrm>
                  <a:off x="4505" y="589"/>
                  <a:ext cx="493" cy="912"/>
                  <a:chOff x="3471" y="1530"/>
                  <a:chExt cx="1258" cy="2327"/>
                </a:xfrm>
              </p:grpSpPr>
              <p:sp>
                <p:nvSpPr>
                  <p:cNvPr id="67602" name="Freeform 18"/>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03" name="Freeform 19"/>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04" name="Group 20"/>
                <p:cNvGrpSpPr>
                  <a:grpSpLocks/>
                </p:cNvGrpSpPr>
                <p:nvPr/>
              </p:nvGrpSpPr>
              <p:grpSpPr bwMode="auto">
                <a:xfrm>
                  <a:off x="4267" y="781"/>
                  <a:ext cx="966" cy="522"/>
                  <a:chOff x="2864" y="2019"/>
                  <a:chExt cx="2463" cy="1332"/>
                </a:xfrm>
              </p:grpSpPr>
              <p:sp>
                <p:nvSpPr>
                  <p:cNvPr id="67605" name="Freeform 21"/>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6" name="Freeform 22"/>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07" name="Group 23"/>
                <p:cNvGrpSpPr>
                  <a:grpSpLocks/>
                </p:cNvGrpSpPr>
                <p:nvPr/>
              </p:nvGrpSpPr>
              <p:grpSpPr bwMode="auto">
                <a:xfrm>
                  <a:off x="4280" y="707"/>
                  <a:ext cx="971" cy="417"/>
                  <a:chOff x="2897" y="1832"/>
                  <a:chExt cx="2477" cy="1064"/>
                </a:xfrm>
              </p:grpSpPr>
              <p:sp>
                <p:nvSpPr>
                  <p:cNvPr id="67608" name="Freeform 24"/>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9" name="Freeform 25"/>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0" name="Group 26"/>
                <p:cNvGrpSpPr>
                  <a:grpSpLocks/>
                </p:cNvGrpSpPr>
                <p:nvPr/>
              </p:nvGrpSpPr>
              <p:grpSpPr bwMode="auto">
                <a:xfrm>
                  <a:off x="4291" y="630"/>
                  <a:ext cx="969" cy="364"/>
                  <a:chOff x="2924" y="1636"/>
                  <a:chExt cx="2472" cy="927"/>
                </a:xfrm>
              </p:grpSpPr>
              <p:sp>
                <p:nvSpPr>
                  <p:cNvPr id="67611" name="Freeform 27"/>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2" name="Freeform 28"/>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3" name="Group 29"/>
                <p:cNvGrpSpPr>
                  <a:grpSpLocks/>
                </p:cNvGrpSpPr>
                <p:nvPr/>
              </p:nvGrpSpPr>
              <p:grpSpPr bwMode="auto">
                <a:xfrm>
                  <a:off x="4304" y="543"/>
                  <a:ext cx="918" cy="258"/>
                  <a:chOff x="2958" y="1414"/>
                  <a:chExt cx="2342" cy="657"/>
                </a:xfrm>
              </p:grpSpPr>
              <p:sp>
                <p:nvSpPr>
                  <p:cNvPr id="67614" name="Freeform 30"/>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5" name="Freeform 31"/>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6" name="Group 32"/>
                <p:cNvGrpSpPr>
                  <a:grpSpLocks/>
                </p:cNvGrpSpPr>
                <p:nvPr/>
              </p:nvGrpSpPr>
              <p:grpSpPr bwMode="auto">
                <a:xfrm>
                  <a:off x="4314" y="487"/>
                  <a:ext cx="843" cy="134"/>
                  <a:chOff x="2983" y="1269"/>
                  <a:chExt cx="2150" cy="343"/>
                </a:xfrm>
              </p:grpSpPr>
              <p:sp>
                <p:nvSpPr>
                  <p:cNvPr id="67617" name="Freeform 33"/>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8" name="Freeform 34"/>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9" name="Group 35"/>
                <p:cNvGrpSpPr>
                  <a:grpSpLocks/>
                </p:cNvGrpSpPr>
                <p:nvPr/>
              </p:nvGrpSpPr>
              <p:grpSpPr bwMode="auto">
                <a:xfrm>
                  <a:off x="4296" y="349"/>
                  <a:ext cx="737" cy="167"/>
                  <a:chOff x="2938" y="917"/>
                  <a:chExt cx="1879" cy="427"/>
                </a:xfrm>
              </p:grpSpPr>
              <p:sp>
                <p:nvSpPr>
                  <p:cNvPr id="67620" name="Freeform 36"/>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1" name="Freeform 37"/>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22" name="Group 38"/>
                <p:cNvGrpSpPr>
                  <a:grpSpLocks/>
                </p:cNvGrpSpPr>
                <p:nvPr/>
              </p:nvGrpSpPr>
              <p:grpSpPr bwMode="auto">
                <a:xfrm>
                  <a:off x="3394" y="637"/>
                  <a:ext cx="493" cy="912"/>
                  <a:chOff x="637" y="1653"/>
                  <a:chExt cx="1257" cy="2326"/>
                </a:xfrm>
              </p:grpSpPr>
              <p:sp>
                <p:nvSpPr>
                  <p:cNvPr id="67623" name="Freeform 39"/>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4" name="Freeform 40"/>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5" name="Group 41"/>
                <p:cNvGrpSpPr>
                  <a:grpSpLocks/>
                </p:cNvGrpSpPr>
                <p:nvPr/>
              </p:nvGrpSpPr>
              <p:grpSpPr bwMode="auto">
                <a:xfrm>
                  <a:off x="3142" y="850"/>
                  <a:ext cx="966" cy="522"/>
                  <a:chOff x="-5" y="2196"/>
                  <a:chExt cx="2463" cy="1332"/>
                </a:xfrm>
              </p:grpSpPr>
              <p:sp>
                <p:nvSpPr>
                  <p:cNvPr id="67626" name="Freeform 42"/>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7" name="Freeform 43"/>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8" name="Group 44"/>
                <p:cNvGrpSpPr>
                  <a:grpSpLocks/>
                </p:cNvGrpSpPr>
                <p:nvPr/>
              </p:nvGrpSpPr>
              <p:grpSpPr bwMode="auto">
                <a:xfrm>
                  <a:off x="3124" y="777"/>
                  <a:ext cx="971" cy="417"/>
                  <a:chOff x="-52" y="2009"/>
                  <a:chExt cx="2477" cy="1064"/>
                </a:xfrm>
              </p:grpSpPr>
              <p:sp>
                <p:nvSpPr>
                  <p:cNvPr id="67629" name="Freeform 45"/>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0" name="Freeform 46"/>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1" name="Group 47"/>
                <p:cNvGrpSpPr>
                  <a:grpSpLocks/>
                </p:cNvGrpSpPr>
                <p:nvPr/>
              </p:nvGrpSpPr>
              <p:grpSpPr bwMode="auto">
                <a:xfrm>
                  <a:off x="3115" y="700"/>
                  <a:ext cx="969" cy="363"/>
                  <a:chOff x="-74" y="1813"/>
                  <a:chExt cx="2472" cy="927"/>
                </a:xfrm>
              </p:grpSpPr>
              <p:sp>
                <p:nvSpPr>
                  <p:cNvPr id="67632" name="Freeform 48"/>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3" name="Freeform 49"/>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4" name="Group 50"/>
                <p:cNvGrpSpPr>
                  <a:grpSpLocks/>
                </p:cNvGrpSpPr>
                <p:nvPr/>
              </p:nvGrpSpPr>
              <p:grpSpPr bwMode="auto">
                <a:xfrm>
                  <a:off x="3153" y="613"/>
                  <a:ext cx="918" cy="257"/>
                  <a:chOff x="22" y="1591"/>
                  <a:chExt cx="2342" cy="657"/>
                </a:xfrm>
              </p:grpSpPr>
              <p:sp>
                <p:nvSpPr>
                  <p:cNvPr id="67635" name="Freeform 51"/>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6" name="Freeform 52"/>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7" name="Group 53"/>
                <p:cNvGrpSpPr>
                  <a:grpSpLocks/>
                </p:cNvGrpSpPr>
                <p:nvPr/>
              </p:nvGrpSpPr>
              <p:grpSpPr bwMode="auto">
                <a:xfrm>
                  <a:off x="3218" y="556"/>
                  <a:ext cx="843" cy="134"/>
                  <a:chOff x="189" y="1446"/>
                  <a:chExt cx="2150" cy="343"/>
                </a:xfrm>
              </p:grpSpPr>
              <p:sp>
                <p:nvSpPr>
                  <p:cNvPr id="67638" name="Freeform 54"/>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9" name="Freeform 55"/>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40" name="Group 56"/>
                <p:cNvGrpSpPr>
                  <a:grpSpLocks/>
                </p:cNvGrpSpPr>
                <p:nvPr/>
              </p:nvGrpSpPr>
              <p:grpSpPr bwMode="auto">
                <a:xfrm>
                  <a:off x="3342" y="418"/>
                  <a:ext cx="737" cy="167"/>
                  <a:chOff x="505" y="1094"/>
                  <a:chExt cx="1879" cy="427"/>
                </a:xfrm>
              </p:grpSpPr>
              <p:sp>
                <p:nvSpPr>
                  <p:cNvPr id="67641" name="Freeform 57"/>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2" name="Freeform 58"/>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3" name="Group 59"/>
                <p:cNvGrpSpPr>
                  <a:grpSpLocks/>
                </p:cNvGrpSpPr>
                <p:nvPr/>
              </p:nvGrpSpPr>
              <p:grpSpPr bwMode="auto">
                <a:xfrm>
                  <a:off x="3386" y="341"/>
                  <a:ext cx="725" cy="218"/>
                  <a:chOff x="616" y="899"/>
                  <a:chExt cx="1850" cy="554"/>
                </a:xfrm>
              </p:grpSpPr>
              <p:sp>
                <p:nvSpPr>
                  <p:cNvPr id="67644" name="Freeform 60"/>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5" name="Freeform 61"/>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6" name="Group 62"/>
                <p:cNvGrpSpPr>
                  <a:grpSpLocks/>
                </p:cNvGrpSpPr>
                <p:nvPr/>
              </p:nvGrpSpPr>
              <p:grpSpPr bwMode="auto">
                <a:xfrm>
                  <a:off x="3472" y="231"/>
                  <a:ext cx="693" cy="291"/>
                  <a:chOff x="3472" y="231"/>
                  <a:chExt cx="693" cy="291"/>
                </a:xfrm>
              </p:grpSpPr>
              <p:sp>
                <p:nvSpPr>
                  <p:cNvPr id="67647" name="Freeform 63"/>
                  <p:cNvSpPr>
                    <a:spLocks/>
                  </p:cNvSpPr>
                  <p:nvPr/>
                </p:nvSpPr>
                <p:spPr bwMode="hidden">
                  <a:xfrm rot="2028410" flipH="1">
                    <a:off x="3681" y="438"/>
                    <a:ext cx="484"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8" name="Freeform 64"/>
                  <p:cNvSpPr>
                    <a:spLocks/>
                  </p:cNvSpPr>
                  <p:nvPr/>
                </p:nvSpPr>
                <p:spPr bwMode="hidden">
                  <a:xfrm rot="2028410" flipH="1">
                    <a:off x="3472" y="231"/>
                    <a:ext cx="260"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9" name="Group 65"/>
                <p:cNvGrpSpPr>
                  <a:grpSpLocks/>
                </p:cNvGrpSpPr>
                <p:nvPr/>
              </p:nvGrpSpPr>
              <p:grpSpPr bwMode="auto">
                <a:xfrm>
                  <a:off x="3554" y="118"/>
                  <a:ext cx="664" cy="349"/>
                  <a:chOff x="3554" y="118"/>
                  <a:chExt cx="664" cy="349"/>
                </a:xfrm>
              </p:grpSpPr>
              <p:sp>
                <p:nvSpPr>
                  <p:cNvPr id="67650" name="Freeform 66"/>
                  <p:cNvSpPr>
                    <a:spLocks/>
                  </p:cNvSpPr>
                  <p:nvPr/>
                </p:nvSpPr>
                <p:spPr bwMode="hidden">
                  <a:xfrm rot="2664424" flipH="1">
                    <a:off x="3727" y="383"/>
                    <a:ext cx="491"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1" name="Freeform 67"/>
                  <p:cNvSpPr>
                    <a:spLocks/>
                  </p:cNvSpPr>
                  <p:nvPr/>
                </p:nvSpPr>
                <p:spPr bwMode="hidden">
                  <a:xfrm rot="2664424" flipH="1">
                    <a:off x="3554" y="118"/>
                    <a:ext cx="264"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2" name="Group 68"/>
                <p:cNvGrpSpPr>
                  <a:grpSpLocks/>
                </p:cNvGrpSpPr>
                <p:nvPr/>
              </p:nvGrpSpPr>
              <p:grpSpPr bwMode="auto">
                <a:xfrm>
                  <a:off x="3784" y="30"/>
                  <a:ext cx="305" cy="593"/>
                  <a:chOff x="1633" y="104"/>
                  <a:chExt cx="778" cy="1512"/>
                </a:xfrm>
              </p:grpSpPr>
              <p:sp>
                <p:nvSpPr>
                  <p:cNvPr id="67653" name="Freeform 69"/>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4" name="Freeform 70"/>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5" name="Group 71"/>
                <p:cNvGrpSpPr>
                  <a:grpSpLocks/>
                </p:cNvGrpSpPr>
                <p:nvPr/>
              </p:nvGrpSpPr>
              <p:grpSpPr bwMode="auto">
                <a:xfrm>
                  <a:off x="3903" y="0"/>
                  <a:ext cx="248" cy="601"/>
                  <a:chOff x="1935" y="28"/>
                  <a:chExt cx="634" cy="1534"/>
                </a:xfrm>
              </p:grpSpPr>
              <p:sp>
                <p:nvSpPr>
                  <p:cNvPr id="67656" name="Freeform 72"/>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7" name="Freeform 73"/>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8" name="Group 74"/>
                <p:cNvGrpSpPr>
                  <a:grpSpLocks/>
                </p:cNvGrpSpPr>
                <p:nvPr/>
              </p:nvGrpSpPr>
              <p:grpSpPr bwMode="auto">
                <a:xfrm>
                  <a:off x="4251" y="252"/>
                  <a:ext cx="723" cy="222"/>
                  <a:chOff x="2822" y="672"/>
                  <a:chExt cx="1845" cy="566"/>
                </a:xfrm>
              </p:grpSpPr>
              <p:sp>
                <p:nvSpPr>
                  <p:cNvPr id="67659" name="Freeform 75"/>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0" name="Freeform 76"/>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1" name="Group 77"/>
                <p:cNvGrpSpPr>
                  <a:grpSpLocks/>
                </p:cNvGrpSpPr>
                <p:nvPr/>
              </p:nvGrpSpPr>
              <p:grpSpPr bwMode="auto">
                <a:xfrm>
                  <a:off x="4196" y="163"/>
                  <a:ext cx="699" cy="282"/>
                  <a:chOff x="2683" y="445"/>
                  <a:chExt cx="1781" cy="717"/>
                </a:xfrm>
              </p:grpSpPr>
              <p:sp>
                <p:nvSpPr>
                  <p:cNvPr id="67662" name="Freeform 78"/>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3" name="Freeform 79"/>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7664" name="Freeform 80"/>
                <p:cNvSpPr>
                  <a:spLocks/>
                </p:cNvSpPr>
                <p:nvPr/>
              </p:nvSpPr>
              <p:spPr bwMode="hidden">
                <a:xfrm rot="4578755" flipH="1">
                  <a:off x="3968" y="372"/>
                  <a:ext cx="403" cy="5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7665" name="Freeform 81"/>
                <p:cNvSpPr>
                  <a:spLocks/>
                </p:cNvSpPr>
                <p:nvPr/>
              </p:nvSpPr>
              <p:spPr bwMode="hidden">
                <a:xfrm rot="4578755" flipH="1">
                  <a:off x="3977" y="77"/>
                  <a:ext cx="216" cy="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7666" name="Group 82"/>
                <p:cNvGrpSpPr>
                  <a:grpSpLocks/>
                </p:cNvGrpSpPr>
                <p:nvPr/>
              </p:nvGrpSpPr>
              <p:grpSpPr bwMode="auto">
                <a:xfrm>
                  <a:off x="4242" y="5"/>
                  <a:ext cx="251" cy="596"/>
                  <a:chOff x="2800" y="41"/>
                  <a:chExt cx="640" cy="1520"/>
                </a:xfrm>
              </p:grpSpPr>
              <p:sp>
                <p:nvSpPr>
                  <p:cNvPr id="67667" name="Freeform 83"/>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8" name="Freeform 84"/>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9" name="Group 85"/>
                <p:cNvGrpSpPr>
                  <a:grpSpLocks/>
                </p:cNvGrpSpPr>
                <p:nvPr/>
              </p:nvGrpSpPr>
              <p:grpSpPr bwMode="auto">
                <a:xfrm>
                  <a:off x="4295" y="53"/>
                  <a:ext cx="398" cy="574"/>
                  <a:chOff x="2934" y="163"/>
                  <a:chExt cx="1017" cy="1464"/>
                </a:xfrm>
              </p:grpSpPr>
              <p:sp>
                <p:nvSpPr>
                  <p:cNvPr id="67670" name="Freeform 86"/>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1" name="Freeform 87"/>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2" name="Group 88"/>
                <p:cNvGrpSpPr>
                  <a:grpSpLocks/>
                </p:cNvGrpSpPr>
                <p:nvPr/>
              </p:nvGrpSpPr>
              <p:grpSpPr bwMode="auto">
                <a:xfrm>
                  <a:off x="4215" y="2"/>
                  <a:ext cx="95" cy="567"/>
                  <a:chOff x="2730" y="32"/>
                  <a:chExt cx="243" cy="1448"/>
                </a:xfrm>
              </p:grpSpPr>
              <p:sp>
                <p:nvSpPr>
                  <p:cNvPr id="67673" name="Freeform 89"/>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4" name="Freeform 90"/>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5" name="Group 91"/>
                <p:cNvGrpSpPr>
                  <a:grpSpLocks/>
                </p:cNvGrpSpPr>
                <p:nvPr/>
              </p:nvGrpSpPr>
              <p:grpSpPr bwMode="auto">
                <a:xfrm>
                  <a:off x="3514" y="683"/>
                  <a:ext cx="425" cy="960"/>
                  <a:chOff x="943" y="1769"/>
                  <a:chExt cx="1085" cy="2450"/>
                </a:xfrm>
              </p:grpSpPr>
              <p:sp>
                <p:nvSpPr>
                  <p:cNvPr id="67676" name="Freeform 92"/>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7" name="Freeform 93"/>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78" name="Group 94"/>
                <p:cNvGrpSpPr>
                  <a:grpSpLocks/>
                </p:cNvGrpSpPr>
                <p:nvPr/>
              </p:nvGrpSpPr>
              <p:grpSpPr bwMode="auto">
                <a:xfrm>
                  <a:off x="3715" y="748"/>
                  <a:ext cx="300" cy="930"/>
                  <a:chOff x="1455" y="1936"/>
                  <a:chExt cx="766" cy="2373"/>
                </a:xfrm>
              </p:grpSpPr>
              <p:sp>
                <p:nvSpPr>
                  <p:cNvPr id="67679" name="Freeform 95"/>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0" name="Freeform 96"/>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1" name="Group 97"/>
                <p:cNvGrpSpPr>
                  <a:grpSpLocks/>
                </p:cNvGrpSpPr>
                <p:nvPr/>
              </p:nvGrpSpPr>
              <p:grpSpPr bwMode="auto">
                <a:xfrm rot="88588">
                  <a:off x="3923" y="769"/>
                  <a:ext cx="180" cy="913"/>
                  <a:chOff x="1956" y="1990"/>
                  <a:chExt cx="492" cy="2604"/>
                </a:xfrm>
              </p:grpSpPr>
              <p:sp>
                <p:nvSpPr>
                  <p:cNvPr id="67682" name="Freeform 98"/>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3" name="Freeform 99"/>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4" name="Group 100"/>
                <p:cNvGrpSpPr>
                  <a:grpSpLocks/>
                </p:cNvGrpSpPr>
                <p:nvPr/>
              </p:nvGrpSpPr>
              <p:grpSpPr bwMode="auto">
                <a:xfrm>
                  <a:off x="4451" y="662"/>
                  <a:ext cx="442" cy="951"/>
                  <a:chOff x="3334" y="1717"/>
                  <a:chExt cx="1125" cy="2426"/>
                </a:xfrm>
              </p:grpSpPr>
              <p:sp>
                <p:nvSpPr>
                  <p:cNvPr id="67685" name="Freeform 101"/>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6" name="Freeform 102"/>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7" name="Group 103"/>
                <p:cNvGrpSpPr>
                  <a:grpSpLocks/>
                </p:cNvGrpSpPr>
                <p:nvPr/>
              </p:nvGrpSpPr>
              <p:grpSpPr bwMode="auto">
                <a:xfrm>
                  <a:off x="4391" y="721"/>
                  <a:ext cx="347" cy="951"/>
                  <a:chOff x="3181" y="1866"/>
                  <a:chExt cx="883" cy="2426"/>
                </a:xfrm>
              </p:grpSpPr>
              <p:sp>
                <p:nvSpPr>
                  <p:cNvPr id="67688" name="Freeform 104"/>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9" name="Freeform 105"/>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90" name="Group 106"/>
                <p:cNvGrpSpPr>
                  <a:grpSpLocks/>
                </p:cNvGrpSpPr>
                <p:nvPr/>
              </p:nvGrpSpPr>
              <p:grpSpPr bwMode="auto">
                <a:xfrm>
                  <a:off x="4323" y="767"/>
                  <a:ext cx="243" cy="935"/>
                  <a:chOff x="3006" y="1983"/>
                  <a:chExt cx="619" cy="2386"/>
                </a:xfrm>
              </p:grpSpPr>
              <p:sp>
                <p:nvSpPr>
                  <p:cNvPr id="67691" name="Freeform 107"/>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2" name="Freeform 108"/>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3" name="Group 109"/>
                <p:cNvGrpSpPr>
                  <a:grpSpLocks/>
                </p:cNvGrpSpPr>
                <p:nvPr/>
              </p:nvGrpSpPr>
              <p:grpSpPr bwMode="auto">
                <a:xfrm>
                  <a:off x="4249" y="813"/>
                  <a:ext cx="159" cy="870"/>
                  <a:chOff x="2819" y="2101"/>
                  <a:chExt cx="405" cy="2219"/>
                </a:xfrm>
              </p:grpSpPr>
              <p:sp>
                <p:nvSpPr>
                  <p:cNvPr id="67694" name="Freeform 110"/>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5" name="Freeform 111"/>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6" name="Group 112"/>
                <p:cNvGrpSpPr>
                  <a:grpSpLocks/>
                </p:cNvGrpSpPr>
                <p:nvPr/>
              </p:nvGrpSpPr>
              <p:grpSpPr bwMode="auto">
                <a:xfrm>
                  <a:off x="4045" y="826"/>
                  <a:ext cx="167" cy="857"/>
                  <a:chOff x="2287" y="2135"/>
                  <a:chExt cx="426" cy="2185"/>
                </a:xfrm>
              </p:grpSpPr>
              <p:sp>
                <p:nvSpPr>
                  <p:cNvPr id="67697" name="Freeform 113"/>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7698" name="Freeform 114"/>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sp>
            <p:nvSpPr>
              <p:cNvPr id="67699" name="Freeform 115"/>
              <p:cNvSpPr>
                <a:spLocks/>
              </p:cNvSpPr>
              <p:nvPr/>
            </p:nvSpPr>
            <p:spPr bwMode="hidden">
              <a:xfrm flipH="1">
                <a:off x="3873" y="934"/>
                <a:ext cx="191"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0" name="Arc 116"/>
              <p:cNvSpPr>
                <a:spLocks/>
              </p:cNvSpPr>
              <p:nvPr/>
            </p:nvSpPr>
            <p:spPr bwMode="hidden">
              <a:xfrm flipH="1">
                <a:off x="3528" y="726"/>
                <a:ext cx="833" cy="903"/>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7701" name="Arc 117"/>
              <p:cNvSpPr>
                <a:spLocks/>
              </p:cNvSpPr>
              <p:nvPr/>
            </p:nvSpPr>
            <p:spPr bwMode="hidden">
              <a:xfrm flipV="1">
                <a:off x="4278" y="179"/>
                <a:ext cx="1007" cy="802"/>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7702" name="Arc 118"/>
              <p:cNvSpPr>
                <a:spLocks/>
              </p:cNvSpPr>
              <p:nvPr/>
            </p:nvSpPr>
            <p:spPr bwMode="hidden">
              <a:xfrm flipH="1">
                <a:off x="3612" y="580"/>
                <a:ext cx="487" cy="933"/>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7703" name="Arc 119"/>
              <p:cNvSpPr>
                <a:spLocks/>
              </p:cNvSpPr>
              <p:nvPr/>
            </p:nvSpPr>
            <p:spPr bwMode="hidden">
              <a:xfrm flipH="1">
                <a:off x="3267" y="628"/>
                <a:ext cx="791" cy="932"/>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7704" name="Arc 120"/>
              <p:cNvSpPr>
                <a:spLocks/>
              </p:cNvSpPr>
              <p:nvPr/>
            </p:nvSpPr>
            <p:spPr bwMode="hidden">
              <a:xfrm flipH="1">
                <a:off x="3197" y="458"/>
                <a:ext cx="932" cy="933"/>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7705" name="Arc 121"/>
              <p:cNvSpPr>
                <a:spLocks/>
              </p:cNvSpPr>
              <p:nvPr/>
            </p:nvSpPr>
            <p:spPr bwMode="hidden">
              <a:xfrm>
                <a:off x="4229" y="589"/>
                <a:ext cx="14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6" name="Arc 122"/>
              <p:cNvSpPr>
                <a:spLocks/>
              </p:cNvSpPr>
              <p:nvPr/>
            </p:nvSpPr>
            <p:spPr bwMode="hidden">
              <a:xfrm>
                <a:off x="4268" y="585"/>
                <a:ext cx="394"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7707" name="Arc 123"/>
              <p:cNvSpPr>
                <a:spLocks/>
              </p:cNvSpPr>
              <p:nvPr/>
            </p:nvSpPr>
            <p:spPr bwMode="hidden">
              <a:xfrm>
                <a:off x="4303" y="463"/>
                <a:ext cx="55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8" name="Freeform 124"/>
              <p:cNvSpPr>
                <a:spLocks/>
              </p:cNvSpPr>
              <p:nvPr/>
            </p:nvSpPr>
            <p:spPr bwMode="hidden">
              <a:xfrm>
                <a:off x="4410" y="1033"/>
                <a:ext cx="190"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9" name="Freeform 125"/>
              <p:cNvSpPr>
                <a:spLocks/>
              </p:cNvSpPr>
              <p:nvPr/>
            </p:nvSpPr>
            <p:spPr bwMode="hidden">
              <a:xfrm rot="19660755" flipV="1">
                <a:off x="4114" y="843"/>
                <a:ext cx="173" cy="3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10" name="Arc 126"/>
              <p:cNvSpPr>
                <a:spLocks/>
              </p:cNvSpPr>
              <p:nvPr/>
            </p:nvSpPr>
            <p:spPr bwMode="hidden">
              <a:xfrm flipH="1">
                <a:off x="3144" y="319"/>
                <a:ext cx="996" cy="933"/>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7711" name="Arc 127"/>
              <p:cNvSpPr>
                <a:spLocks/>
              </p:cNvSpPr>
              <p:nvPr/>
            </p:nvSpPr>
            <p:spPr bwMode="hidden">
              <a:xfrm flipH="1">
                <a:off x="3425" y="123"/>
                <a:ext cx="725" cy="903"/>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7712" name="Arc 128"/>
              <p:cNvSpPr>
                <a:spLocks/>
              </p:cNvSpPr>
              <p:nvPr/>
            </p:nvSpPr>
            <p:spPr bwMode="hidden">
              <a:xfrm>
                <a:off x="4199" y="502"/>
                <a:ext cx="299" cy="9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7713" name="Freeform 129"/>
              <p:cNvSpPr>
                <a:spLocks/>
              </p:cNvSpPr>
              <p:nvPr/>
            </p:nvSpPr>
            <p:spPr bwMode="hidden">
              <a:xfrm flipH="1">
                <a:off x="3307" y="982"/>
                <a:ext cx="425"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4" name="Freeform 130"/>
              <p:cNvSpPr>
                <a:spLocks/>
              </p:cNvSpPr>
              <p:nvPr/>
            </p:nvSpPr>
            <p:spPr bwMode="hidden">
              <a:xfrm flipH="1">
                <a:off x="3507" y="350"/>
                <a:ext cx="273" cy="59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5" name="Freeform 131"/>
              <p:cNvSpPr>
                <a:spLocks/>
              </p:cNvSpPr>
              <p:nvPr/>
            </p:nvSpPr>
            <p:spPr bwMode="hidden">
              <a:xfrm flipH="1">
                <a:off x="3821" y="172"/>
                <a:ext cx="164"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6" name="Freeform 132"/>
              <p:cNvSpPr>
                <a:spLocks/>
              </p:cNvSpPr>
              <p:nvPr/>
            </p:nvSpPr>
            <p:spPr bwMode="hidden">
              <a:xfrm>
                <a:off x="4841" y="894"/>
                <a:ext cx="395" cy="6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17" name="Freeform 133"/>
              <p:cNvSpPr>
                <a:spLocks/>
              </p:cNvSpPr>
              <p:nvPr/>
            </p:nvSpPr>
            <p:spPr bwMode="hidden">
              <a:xfrm>
                <a:off x="4636" y="576"/>
                <a:ext cx="595" cy="41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8" name="Freeform 134"/>
              <p:cNvSpPr>
                <a:spLocks/>
              </p:cNvSpPr>
              <p:nvPr/>
            </p:nvSpPr>
            <p:spPr bwMode="hidden">
              <a:xfrm>
                <a:off x="4658" y="132"/>
                <a:ext cx="260" cy="562"/>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9" name="Freeform 135"/>
              <p:cNvSpPr>
                <a:spLocks/>
              </p:cNvSpPr>
              <p:nvPr/>
            </p:nvSpPr>
            <p:spPr bwMode="hidden">
              <a:xfrm rot="20253369">
                <a:off x="4401" y="599"/>
                <a:ext cx="174"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20" name="Freeform 136"/>
              <p:cNvSpPr>
                <a:spLocks/>
              </p:cNvSpPr>
              <p:nvPr/>
            </p:nvSpPr>
            <p:spPr bwMode="hidden">
              <a:xfrm rot="1346631" flipH="1">
                <a:off x="3783" y="590"/>
                <a:ext cx="173"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7721" name="Rectangle 137"/>
          <p:cNvSpPr>
            <a:spLocks noGrp="1" noChangeArrowheads="1"/>
          </p:cNvSpPr>
          <p:nvPr>
            <p:ph type="title"/>
          </p:nvPr>
        </p:nvSpPr>
        <p:spPr bwMode="auto">
          <a:xfrm>
            <a:off x="685800" y="301625"/>
            <a:ext cx="7772400" cy="14620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67722" name="Rectangle 138"/>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7723" name="Rectangle 139"/>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67724" name="Rectangle 140"/>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67725" name="Rectangle 141"/>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3F83080-B350-4F28-AA70-4CA7F526E2FD}"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Arial Black" pitchFamily="34" charset="0"/>
        </a:defRPr>
      </a:lvl2pPr>
      <a:lvl3pPr algn="l" rtl="0" fontAlgn="base">
        <a:spcBef>
          <a:spcPct val="0"/>
        </a:spcBef>
        <a:spcAft>
          <a:spcPct val="0"/>
        </a:spcAft>
        <a:defRPr sz="4400">
          <a:solidFill>
            <a:schemeClr val="tx2"/>
          </a:solidFill>
          <a:latin typeface="Arial Black" pitchFamily="34" charset="0"/>
        </a:defRPr>
      </a:lvl3pPr>
      <a:lvl4pPr algn="l" rtl="0" fontAlgn="base">
        <a:spcBef>
          <a:spcPct val="0"/>
        </a:spcBef>
        <a:spcAft>
          <a:spcPct val="0"/>
        </a:spcAft>
        <a:defRPr sz="4400">
          <a:solidFill>
            <a:schemeClr val="tx2"/>
          </a:solidFill>
          <a:latin typeface="Arial Black" pitchFamily="34" charset="0"/>
        </a:defRPr>
      </a:lvl4pPr>
      <a:lvl5pPr algn="l" rtl="0" fontAlgn="base">
        <a:spcBef>
          <a:spcPct val="0"/>
        </a:spcBef>
        <a:spcAft>
          <a:spcPct val="0"/>
        </a:spcAft>
        <a:defRPr sz="4400">
          <a:solidFill>
            <a:schemeClr val="tx2"/>
          </a:solidFill>
          <a:latin typeface="Arial Black" pitchFamily="34" charset="0"/>
        </a:defRPr>
      </a:lvl5pPr>
      <a:lvl6pPr marL="457200" algn="l" rtl="0" fontAlgn="base">
        <a:spcBef>
          <a:spcPct val="0"/>
        </a:spcBef>
        <a:spcAft>
          <a:spcPct val="0"/>
        </a:spcAft>
        <a:defRPr sz="4400">
          <a:solidFill>
            <a:schemeClr val="tx2"/>
          </a:solidFill>
          <a:latin typeface="Arial Black" pitchFamily="34" charset="0"/>
        </a:defRPr>
      </a:lvl6pPr>
      <a:lvl7pPr marL="914400" algn="l" rtl="0" fontAlgn="base">
        <a:spcBef>
          <a:spcPct val="0"/>
        </a:spcBef>
        <a:spcAft>
          <a:spcPct val="0"/>
        </a:spcAft>
        <a:defRPr sz="4400">
          <a:solidFill>
            <a:schemeClr val="tx2"/>
          </a:solidFill>
          <a:latin typeface="Arial Black" pitchFamily="34" charset="0"/>
        </a:defRPr>
      </a:lvl7pPr>
      <a:lvl8pPr marL="1371600" algn="l" rtl="0" fontAlgn="base">
        <a:spcBef>
          <a:spcPct val="0"/>
        </a:spcBef>
        <a:spcAft>
          <a:spcPct val="0"/>
        </a:spcAft>
        <a:defRPr sz="4400">
          <a:solidFill>
            <a:schemeClr val="tx2"/>
          </a:solidFill>
          <a:latin typeface="Arial Black" pitchFamily="34" charset="0"/>
        </a:defRPr>
      </a:lvl8pPr>
      <a:lvl9pPr marL="1828800" algn="l" rtl="0" fontAlgn="base">
        <a:spcBef>
          <a:spcPct val="0"/>
        </a:spcBef>
        <a:spcAft>
          <a:spcPct val="0"/>
        </a:spcAft>
        <a:defRPr sz="4400">
          <a:solidFill>
            <a:schemeClr val="tx2"/>
          </a:solidFill>
          <a:latin typeface="Arial Black" pitchFamily="34" charset="0"/>
        </a:defRPr>
      </a:lvl9pPr>
    </p:titleStyle>
    <p:bodyStyle>
      <a:lvl1pPr marL="342900" indent="-342900" algn="l" rtl="0" fontAlgn="base">
        <a:spcBef>
          <a:spcPct val="20000"/>
        </a:spcBef>
        <a:spcAft>
          <a:spcPct val="0"/>
        </a:spcAft>
        <a:buClr>
          <a:schemeClr val="hlink"/>
        </a:buClr>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Font typeface="Times New Roman" pitchFamily="18" charset="0"/>
        <a:buChar char="−"/>
        <a:defRPr sz="2000">
          <a:solidFill>
            <a:schemeClr val="tx1"/>
          </a:solidFill>
          <a:latin typeface="+mn-lt"/>
        </a:defRPr>
      </a:lvl4pPr>
      <a:lvl5pPr marL="2057400" indent="-228600" algn="l" rtl="0" fontAlgn="base">
        <a:spcBef>
          <a:spcPct val="20000"/>
        </a:spcBef>
        <a:spcAft>
          <a:spcPct val="0"/>
        </a:spcAft>
        <a:buFont typeface="Times New Roman" pitchFamily="18" charset="0"/>
        <a:buChar char="–"/>
        <a:defRPr sz="2000">
          <a:solidFill>
            <a:schemeClr val="tx1"/>
          </a:solidFill>
          <a:latin typeface="+mn-lt"/>
        </a:defRPr>
      </a:lvl5pPr>
      <a:lvl6pPr marL="2514600" indent="-228600" algn="l" rtl="0" fontAlgn="base">
        <a:spcBef>
          <a:spcPct val="20000"/>
        </a:spcBef>
        <a:spcAft>
          <a:spcPct val="0"/>
        </a:spcAft>
        <a:buFont typeface="Times New Roman" pitchFamily="18" charset="0"/>
        <a:buChar char="–"/>
        <a:defRPr sz="2000">
          <a:solidFill>
            <a:schemeClr val="tx1"/>
          </a:solidFill>
          <a:latin typeface="+mn-lt"/>
        </a:defRPr>
      </a:lvl6pPr>
      <a:lvl7pPr marL="2971800" indent="-228600" algn="l" rtl="0" fontAlgn="base">
        <a:spcBef>
          <a:spcPct val="20000"/>
        </a:spcBef>
        <a:spcAft>
          <a:spcPct val="0"/>
        </a:spcAft>
        <a:buFont typeface="Times New Roman" pitchFamily="18" charset="0"/>
        <a:buChar char="–"/>
        <a:defRPr sz="2000">
          <a:solidFill>
            <a:schemeClr val="tx1"/>
          </a:solidFill>
          <a:latin typeface="+mn-lt"/>
        </a:defRPr>
      </a:lvl7pPr>
      <a:lvl8pPr marL="3429000" indent="-228600" algn="l" rtl="0" fontAlgn="base">
        <a:spcBef>
          <a:spcPct val="20000"/>
        </a:spcBef>
        <a:spcAft>
          <a:spcPct val="0"/>
        </a:spcAft>
        <a:buFont typeface="Times New Roman" pitchFamily="18" charset="0"/>
        <a:buChar char="–"/>
        <a:defRPr sz="2000">
          <a:solidFill>
            <a:schemeClr val="tx1"/>
          </a:solidFill>
          <a:latin typeface="+mn-lt"/>
        </a:defRPr>
      </a:lvl8pPr>
      <a:lvl9pPr marL="3886200" indent="-228600" algn="l" rtl="0" fontAlgn="base">
        <a:spcBef>
          <a:spcPct val="20000"/>
        </a:spcBef>
        <a:spcAft>
          <a:spcPct val="0"/>
        </a:spcAft>
        <a:buFont typeface="Times New Roman" pitchFamily="18"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Quality</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Quality?</a:t>
            </a:r>
          </a:p>
        </p:txBody>
      </p:sp>
      <p:sp>
        <p:nvSpPr>
          <p:cNvPr id="3075" name="Rectangle 3"/>
          <p:cNvSpPr>
            <a:spLocks noGrp="1" noChangeArrowheads="1"/>
          </p:cNvSpPr>
          <p:nvPr>
            <p:ph type="body" idx="1"/>
          </p:nvPr>
        </p:nvSpPr>
        <p:spPr/>
        <p:txBody>
          <a:bodyPr/>
          <a:lstStyle/>
          <a:p>
            <a:pPr>
              <a:buFontTx/>
              <a:buNone/>
            </a:pPr>
            <a:endParaRPr lang="en-GB"/>
          </a:p>
          <a:p>
            <a:pPr>
              <a:buFontTx/>
              <a:buNone/>
            </a:pPr>
            <a:r>
              <a:rPr lang="en-GB"/>
              <a:t>	Spend five minutes in groups of 2 or 3 and think what is quality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What is Quality?</a:t>
            </a:r>
          </a:p>
        </p:txBody>
      </p:sp>
      <p:sp>
        <p:nvSpPr>
          <p:cNvPr id="4099" name="Rectangle 3"/>
          <p:cNvSpPr>
            <a:spLocks noGrp="1" noChangeArrowheads="1"/>
          </p:cNvSpPr>
          <p:nvPr>
            <p:ph type="body" idx="1"/>
          </p:nvPr>
        </p:nvSpPr>
        <p:spPr/>
        <p:txBody>
          <a:bodyPr/>
          <a:lstStyle/>
          <a:p>
            <a:r>
              <a:rPr lang="en-GB"/>
              <a:t>A familiar word</a:t>
            </a:r>
          </a:p>
          <a:p>
            <a:r>
              <a:rPr lang="en-GB"/>
              <a:t>It has a variety of interpretations placed on its use and meaning</a:t>
            </a:r>
          </a:p>
          <a:p>
            <a:r>
              <a:rPr lang="en-GB"/>
              <a:t>In many situations it is overused</a:t>
            </a:r>
          </a:p>
          <a:p>
            <a:r>
              <a:rPr lang="en-GB"/>
              <a:t>Many people say they know what is meant by quality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Quality?</a:t>
            </a:r>
          </a:p>
        </p:txBody>
      </p:sp>
      <p:sp>
        <p:nvSpPr>
          <p:cNvPr id="5123" name="Rectangle 3"/>
          <p:cNvSpPr>
            <a:spLocks noGrp="1" noChangeArrowheads="1"/>
          </p:cNvSpPr>
          <p:nvPr>
            <p:ph type="body" idx="1"/>
          </p:nvPr>
        </p:nvSpPr>
        <p:spPr>
          <a:xfrm>
            <a:off x="468313" y="1484313"/>
            <a:ext cx="7772400" cy="4114800"/>
          </a:xfrm>
        </p:spPr>
        <p:txBody>
          <a:bodyPr/>
          <a:lstStyle/>
          <a:p>
            <a:r>
              <a:rPr lang="en-GB"/>
              <a:t>In a linguistic sense, quality originates from the Latin word ‘Qualis’ which means ‘such as the thing really is’</a:t>
            </a:r>
          </a:p>
          <a:p>
            <a:r>
              <a:rPr lang="en-GB"/>
              <a:t>International definition of quality</a:t>
            </a:r>
          </a:p>
          <a:p>
            <a:pPr>
              <a:buFontTx/>
              <a:buNone/>
            </a:pPr>
            <a:r>
              <a:rPr lang="en-GB"/>
              <a:t>	‘</a:t>
            </a:r>
            <a:r>
              <a:rPr lang="en-GB" i="1"/>
              <a:t>Totality of characteristics of an entity that bear on its ability to satisfy stated and implied needs’</a:t>
            </a:r>
            <a:r>
              <a:rPr lang="en-GB"/>
              <a:t> (BS EN ISO 8402, 1995)</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Quality Today</a:t>
            </a:r>
          </a:p>
        </p:txBody>
      </p:sp>
      <p:sp>
        <p:nvSpPr>
          <p:cNvPr id="6147" name="Rectangle 3"/>
          <p:cNvSpPr>
            <a:spLocks noGrp="1" noChangeArrowheads="1"/>
          </p:cNvSpPr>
          <p:nvPr>
            <p:ph type="body" idx="1"/>
          </p:nvPr>
        </p:nvSpPr>
        <p:spPr/>
        <p:txBody>
          <a:bodyPr/>
          <a:lstStyle/>
          <a:p>
            <a:r>
              <a:rPr lang="en-GB"/>
              <a:t>No single accepted definition</a:t>
            </a:r>
          </a:p>
          <a:p>
            <a:r>
              <a:rPr lang="en-GB"/>
              <a:t>Conjures different meanings to different people</a:t>
            </a:r>
          </a:p>
          <a:p>
            <a:r>
              <a:rPr lang="en-GB"/>
              <a:t>What distinguishes this product/service from that product or service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Three common definitions of Quality</a:t>
            </a:r>
          </a:p>
        </p:txBody>
      </p:sp>
      <p:sp>
        <p:nvSpPr>
          <p:cNvPr id="7171" name="Rectangle 3"/>
          <p:cNvSpPr>
            <a:spLocks noGrp="1" noChangeArrowheads="1"/>
          </p:cNvSpPr>
          <p:nvPr>
            <p:ph type="body" idx="1"/>
          </p:nvPr>
        </p:nvSpPr>
        <p:spPr>
          <a:xfrm>
            <a:off x="179388" y="1600200"/>
            <a:ext cx="8785225" cy="4924425"/>
          </a:xfrm>
        </p:spPr>
        <p:txBody>
          <a:bodyPr/>
          <a:lstStyle/>
          <a:p>
            <a:r>
              <a:rPr lang="en-GB" sz="2800" b="1" u="sng"/>
              <a:t>Conformance to specification</a:t>
            </a:r>
            <a:r>
              <a:rPr lang="en-GB" sz="2800"/>
              <a:t>: - buyers take the view that their role is to purchase goods or services, which conform to specification</a:t>
            </a:r>
            <a:endParaRPr lang="en-GB" sz="2800" b="1" u="sng"/>
          </a:p>
          <a:p>
            <a:r>
              <a:rPr lang="en-GB" sz="2800" b="1" u="sng"/>
              <a:t>Quality as ‘fitness for purpose’</a:t>
            </a:r>
            <a:r>
              <a:rPr lang="en-GB" sz="2800"/>
              <a:t>: - focuses on performance in relation to the use of the product or service bought</a:t>
            </a:r>
            <a:endParaRPr lang="en-GB" sz="2800" b="1" u="sng"/>
          </a:p>
          <a:p>
            <a:r>
              <a:rPr lang="en-GB" sz="2800" b="1" u="sng"/>
              <a:t>Quality as ‘conformance to requirements’</a:t>
            </a:r>
            <a:r>
              <a:rPr lang="en-GB" sz="2800"/>
              <a:t>: - places the greatest emphasis on the role of customer.  Products and/or services will need to satisfy the expectations of the customer</a:t>
            </a:r>
            <a:endParaRPr lang="en-GB" sz="2800" b="1" u="sng"/>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Contemporary views of Quality</a:t>
            </a:r>
          </a:p>
        </p:txBody>
      </p:sp>
      <p:sp>
        <p:nvSpPr>
          <p:cNvPr id="8195" name="Rectangle 3"/>
          <p:cNvSpPr>
            <a:spLocks noGrp="1" noChangeArrowheads="1"/>
          </p:cNvSpPr>
          <p:nvPr>
            <p:ph type="body" idx="1"/>
          </p:nvPr>
        </p:nvSpPr>
        <p:spPr>
          <a:xfrm>
            <a:off x="179388" y="1600200"/>
            <a:ext cx="8713787" cy="4525963"/>
          </a:xfrm>
        </p:spPr>
        <p:txBody>
          <a:bodyPr/>
          <a:lstStyle/>
          <a:p>
            <a:pPr>
              <a:lnSpc>
                <a:spcPct val="90000"/>
              </a:lnSpc>
            </a:pPr>
            <a:r>
              <a:rPr lang="en-GB" sz="2800"/>
              <a:t>“Delighting the customer by fully meeting their needs and expectations”</a:t>
            </a:r>
          </a:p>
          <a:p>
            <a:pPr>
              <a:lnSpc>
                <a:spcPct val="90000"/>
              </a:lnSpc>
              <a:buFontTx/>
              <a:buNone/>
            </a:pPr>
            <a:r>
              <a:rPr lang="en-GB" sz="2800"/>
              <a:t>	This may include performance, appearance, availability, maintainability, cost effectiveness and price.</a:t>
            </a:r>
          </a:p>
          <a:p>
            <a:pPr>
              <a:lnSpc>
                <a:spcPct val="90000"/>
              </a:lnSpc>
            </a:pPr>
            <a:r>
              <a:rPr lang="en-GB" sz="2800"/>
              <a:t>The organisation must know what these needs and expectations are.</a:t>
            </a:r>
          </a:p>
          <a:p>
            <a:pPr>
              <a:lnSpc>
                <a:spcPct val="90000"/>
              </a:lnSpc>
            </a:pPr>
            <a:r>
              <a:rPr lang="en-GB" sz="2800"/>
              <a:t>In addition, having identified them, the organisation must understand them, and measure its own ability to meet them.</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Contemporary views of Quality</a:t>
            </a:r>
          </a:p>
        </p:txBody>
      </p:sp>
      <p:sp>
        <p:nvSpPr>
          <p:cNvPr id="9219" name="Rectangle 3"/>
          <p:cNvSpPr>
            <a:spLocks noGrp="1" noChangeArrowheads="1"/>
          </p:cNvSpPr>
          <p:nvPr>
            <p:ph type="body" idx="1"/>
          </p:nvPr>
        </p:nvSpPr>
        <p:spPr/>
        <p:txBody>
          <a:bodyPr/>
          <a:lstStyle/>
          <a:p>
            <a:r>
              <a:rPr lang="en-GB"/>
              <a:t>Quality can best be defined as the: -</a:t>
            </a:r>
          </a:p>
          <a:p>
            <a:pPr>
              <a:buFontTx/>
              <a:buNone/>
            </a:pPr>
            <a:endParaRPr lang="en-GB"/>
          </a:p>
          <a:p>
            <a:pPr>
              <a:buFontTx/>
              <a:buNone/>
            </a:pPr>
            <a:r>
              <a:rPr lang="en-GB"/>
              <a:t>	‘Fitness for use’ of product or service.  This is judged, not by the designer, manufacturer or salesman, but by the user-during usage.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Categories of fitness for use</a:t>
            </a:r>
          </a:p>
        </p:txBody>
      </p:sp>
      <p:sp>
        <p:nvSpPr>
          <p:cNvPr id="10243" name="Rectangle 3"/>
          <p:cNvSpPr>
            <a:spLocks noGrp="1" noChangeArrowheads="1"/>
          </p:cNvSpPr>
          <p:nvPr>
            <p:ph type="body" idx="1"/>
          </p:nvPr>
        </p:nvSpPr>
        <p:spPr/>
        <p:txBody>
          <a:bodyPr/>
          <a:lstStyle/>
          <a:p>
            <a:r>
              <a:rPr lang="en-GB"/>
              <a:t>Quality of design</a:t>
            </a:r>
          </a:p>
          <a:p>
            <a:r>
              <a:rPr lang="en-GB"/>
              <a:t>Quality of conformance</a:t>
            </a:r>
          </a:p>
          <a:p>
            <a:r>
              <a:rPr lang="en-GB"/>
              <a:t>Availability</a:t>
            </a:r>
          </a:p>
          <a:p>
            <a:r>
              <a:rPr lang="en-GB"/>
              <a:t>After sales service</a:t>
            </a:r>
          </a:p>
          <a:p>
            <a:r>
              <a:rPr lang="en-GB"/>
              <a:t>Soft quality</a:t>
            </a:r>
          </a:p>
          <a:p>
            <a:r>
              <a:rPr lang="en-GB"/>
              <a:t>Hard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Hard and soft quality</a:t>
            </a:r>
          </a:p>
        </p:txBody>
      </p:sp>
      <p:sp>
        <p:nvSpPr>
          <p:cNvPr id="11267" name="Rectangle 3"/>
          <p:cNvSpPr>
            <a:spLocks noGrp="1" noChangeArrowheads="1"/>
          </p:cNvSpPr>
          <p:nvPr>
            <p:ph type="body" idx="1"/>
          </p:nvPr>
        </p:nvSpPr>
        <p:spPr/>
        <p:txBody>
          <a:bodyPr/>
          <a:lstStyle/>
          <a:p>
            <a:pPr>
              <a:buFontTx/>
              <a:buNone/>
            </a:pPr>
            <a:r>
              <a:rPr lang="en-GB" sz="2800"/>
              <a:t>	</a:t>
            </a:r>
            <a:r>
              <a:rPr lang="en-GB" sz="2800" b="1" u="sng"/>
              <a:t>Hard quality</a:t>
            </a:r>
            <a:r>
              <a:rPr lang="en-GB" sz="2800"/>
              <a:t>: - is measurable standards such that an agreed performance target can be set.  Examples of such standards are:</a:t>
            </a:r>
          </a:p>
          <a:p>
            <a:r>
              <a:rPr lang="en-GB" sz="2800"/>
              <a:t>Cost/item</a:t>
            </a:r>
          </a:p>
          <a:p>
            <a:r>
              <a:rPr lang="en-GB" sz="2800"/>
              <a:t>Failure rates</a:t>
            </a:r>
          </a:p>
          <a:p>
            <a:r>
              <a:rPr lang="en-GB" sz="2800"/>
              <a:t>Complaints</a:t>
            </a:r>
          </a:p>
          <a:p>
            <a:r>
              <a:rPr lang="en-GB" sz="2800"/>
              <a:t>Lead time</a:t>
            </a:r>
          </a:p>
          <a:p>
            <a:r>
              <a:rPr lang="en-GB" sz="2800"/>
              <a:t>Delivery time</a:t>
            </a:r>
          </a:p>
          <a:p>
            <a:r>
              <a:rPr lang="en-GB" sz="2800"/>
              <a:t>Number of rejects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Hard and soft quality</a:t>
            </a:r>
          </a:p>
        </p:txBody>
      </p:sp>
      <p:sp>
        <p:nvSpPr>
          <p:cNvPr id="12291" name="Rectangle 3"/>
          <p:cNvSpPr>
            <a:spLocks noGrp="1" noChangeArrowheads="1"/>
          </p:cNvSpPr>
          <p:nvPr>
            <p:ph type="body" idx="1"/>
          </p:nvPr>
        </p:nvSpPr>
        <p:spPr/>
        <p:txBody>
          <a:bodyPr/>
          <a:lstStyle/>
          <a:p>
            <a:r>
              <a:rPr lang="en-GB" b="1" u="sng"/>
              <a:t>Soft quality</a:t>
            </a:r>
            <a:r>
              <a:rPr lang="en-GB"/>
              <a:t>: - is not always directly measurable these standards can make the difference between customer renewing their service contract or not.</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Evolution of quality</a:t>
            </a:r>
          </a:p>
        </p:txBody>
      </p:sp>
      <p:pic>
        <p:nvPicPr>
          <p:cNvPr id="13316" name="Picture 4" descr="~AUT0000"/>
          <p:cNvPicPr>
            <a:picLocks noChangeAspect="1" noChangeArrowheads="1"/>
          </p:cNvPicPr>
          <p:nvPr/>
        </p:nvPicPr>
        <p:blipFill>
          <a:blip r:embed="rId2" cstate="print"/>
          <a:srcRect/>
          <a:stretch>
            <a:fillRect/>
          </a:stretch>
        </p:blipFill>
        <p:spPr bwMode="auto">
          <a:xfrm>
            <a:off x="1143000" y="1557338"/>
            <a:ext cx="6308725" cy="48958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Quality versus Grade</a:t>
            </a:r>
          </a:p>
        </p:txBody>
      </p:sp>
      <p:sp>
        <p:nvSpPr>
          <p:cNvPr id="14339" name="Rectangle 3"/>
          <p:cNvSpPr>
            <a:spLocks noGrp="1" noChangeArrowheads="1"/>
          </p:cNvSpPr>
          <p:nvPr>
            <p:ph type="body" idx="1"/>
          </p:nvPr>
        </p:nvSpPr>
        <p:spPr/>
        <p:txBody>
          <a:bodyPr/>
          <a:lstStyle/>
          <a:p>
            <a:r>
              <a:rPr lang="en-GB"/>
              <a:t>Quality should not be confused with grade</a:t>
            </a:r>
          </a:p>
          <a:p>
            <a:r>
              <a:rPr lang="en-GB"/>
              <a:t>Grade is the extent of features and characteristics offered for a given price</a:t>
            </a:r>
          </a:p>
          <a:p>
            <a:r>
              <a:rPr lang="en-GB"/>
              <a:t>Quality on the other hand, is not a function of price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Quality versus Grade</a:t>
            </a:r>
          </a:p>
        </p:txBody>
      </p:sp>
      <p:pic>
        <p:nvPicPr>
          <p:cNvPr id="15365" name="Picture 5" descr="~AUT0001"/>
          <p:cNvPicPr>
            <a:picLocks noChangeAspect="1" noChangeArrowheads="1"/>
          </p:cNvPicPr>
          <p:nvPr/>
        </p:nvPicPr>
        <p:blipFill>
          <a:blip r:embed="rId2" cstate="print"/>
          <a:srcRect/>
          <a:stretch>
            <a:fillRect/>
          </a:stretch>
        </p:blipFill>
        <p:spPr bwMode="auto">
          <a:xfrm>
            <a:off x="1042988" y="2060575"/>
            <a:ext cx="5273675" cy="395763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0"/>
            <a:ext cx="7772400" cy="1462088"/>
          </a:xfrm>
        </p:spPr>
        <p:txBody>
          <a:bodyPr/>
          <a:lstStyle/>
          <a:p>
            <a:r>
              <a:rPr lang="en-GB"/>
              <a:t>Quality starts with</a:t>
            </a:r>
          </a:p>
        </p:txBody>
      </p:sp>
      <p:sp>
        <p:nvSpPr>
          <p:cNvPr id="16387" name="Rectangle 3"/>
          <p:cNvSpPr>
            <a:spLocks noGrp="1" noChangeArrowheads="1"/>
          </p:cNvSpPr>
          <p:nvPr>
            <p:ph type="body" idx="1"/>
          </p:nvPr>
        </p:nvSpPr>
        <p:spPr>
          <a:xfrm>
            <a:off x="250825" y="1268413"/>
            <a:ext cx="8569325" cy="4924425"/>
          </a:xfrm>
        </p:spPr>
        <p:txBody>
          <a:bodyPr/>
          <a:lstStyle/>
          <a:p>
            <a:pPr marL="609600" indent="-609600">
              <a:lnSpc>
                <a:spcPct val="90000"/>
              </a:lnSpc>
              <a:buFontTx/>
              <a:buAutoNum type="arabicPeriod"/>
            </a:pPr>
            <a:r>
              <a:rPr lang="en-GB"/>
              <a:t>Market research- establishes true requirements for the product or service and the true needs of the customers</a:t>
            </a:r>
          </a:p>
          <a:p>
            <a:pPr marL="609600" indent="-609600">
              <a:lnSpc>
                <a:spcPct val="90000"/>
              </a:lnSpc>
              <a:buFontTx/>
              <a:buAutoNum type="arabicPeriod"/>
            </a:pPr>
            <a:r>
              <a:rPr lang="en-GB"/>
              <a:t>To be effective, quality must span all function, all people, all departments and all activities and be in common language for improvements</a:t>
            </a:r>
          </a:p>
          <a:p>
            <a:pPr marL="609600" indent="-609600">
              <a:lnSpc>
                <a:spcPct val="90000"/>
              </a:lnSpc>
              <a:buFontTx/>
              <a:buAutoNum type="arabicPeriod"/>
            </a:pPr>
            <a:r>
              <a:rPr lang="en-GB"/>
              <a:t>Co-operation of everyone at every interface is necessary to achieve a total quality organisation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3850" y="0"/>
            <a:ext cx="7772400" cy="1462088"/>
          </a:xfrm>
        </p:spPr>
        <p:txBody>
          <a:bodyPr/>
          <a:lstStyle/>
          <a:p>
            <a:r>
              <a:rPr lang="en-GB"/>
              <a:t>Inspection to TQM</a:t>
            </a:r>
          </a:p>
        </p:txBody>
      </p:sp>
      <p:sp>
        <p:nvSpPr>
          <p:cNvPr id="17411" name="Rectangle 3"/>
          <p:cNvSpPr>
            <a:spLocks noGrp="1" noChangeArrowheads="1"/>
          </p:cNvSpPr>
          <p:nvPr>
            <p:ph type="body" idx="1"/>
          </p:nvPr>
        </p:nvSpPr>
        <p:spPr>
          <a:xfrm>
            <a:off x="395288" y="1125538"/>
            <a:ext cx="8748712" cy="4997450"/>
          </a:xfrm>
        </p:spPr>
        <p:txBody>
          <a:bodyPr/>
          <a:lstStyle/>
          <a:p>
            <a:pPr>
              <a:lnSpc>
                <a:spcPct val="90000"/>
              </a:lnSpc>
            </a:pPr>
            <a:r>
              <a:rPr lang="en-GB"/>
              <a:t>Traditional approach inspect product and make a decision to accept or reject it.</a:t>
            </a:r>
          </a:p>
          <a:p>
            <a:pPr>
              <a:lnSpc>
                <a:spcPct val="90000"/>
              </a:lnSpc>
            </a:pPr>
            <a:r>
              <a:rPr lang="en-GB"/>
              <a:t>Led to development of inspection departments</a:t>
            </a:r>
          </a:p>
          <a:p>
            <a:pPr>
              <a:lnSpc>
                <a:spcPct val="90000"/>
              </a:lnSpc>
            </a:pPr>
            <a:r>
              <a:rPr lang="en-GB"/>
              <a:t>Inspectors ordered to accept defective goods to increase output</a:t>
            </a:r>
          </a:p>
          <a:p>
            <a:pPr>
              <a:lnSpc>
                <a:spcPct val="90000"/>
              </a:lnSpc>
            </a:pPr>
            <a:r>
              <a:rPr lang="en-GB"/>
              <a:t>Role of “chief inspector” more than just product acceptance, and a need to address defect prevention</a:t>
            </a:r>
          </a:p>
          <a:p>
            <a:pPr>
              <a:lnSpc>
                <a:spcPct val="90000"/>
              </a:lnSpc>
            </a:pPr>
            <a:r>
              <a:rPr lang="en-GB"/>
              <a:t>Hence quality control department evolved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Inspection to TQM</a:t>
            </a:r>
          </a:p>
        </p:txBody>
      </p:sp>
      <p:sp>
        <p:nvSpPr>
          <p:cNvPr id="18435" name="Rectangle 3"/>
          <p:cNvSpPr>
            <a:spLocks noGrp="1" noChangeArrowheads="1"/>
          </p:cNvSpPr>
          <p:nvPr>
            <p:ph type="body" idx="1"/>
          </p:nvPr>
        </p:nvSpPr>
        <p:spPr/>
        <p:txBody>
          <a:bodyPr/>
          <a:lstStyle/>
          <a:p>
            <a:pPr marL="609600" indent="-609600">
              <a:buFontTx/>
              <a:buNone/>
            </a:pPr>
            <a:r>
              <a:rPr lang="en-GB"/>
              <a:t>Exercise</a:t>
            </a:r>
          </a:p>
          <a:p>
            <a:pPr marL="609600" indent="-609600">
              <a:buFontTx/>
              <a:buNone/>
            </a:pPr>
            <a:endParaRPr lang="en-GB"/>
          </a:p>
          <a:p>
            <a:pPr marL="609600" indent="-609600">
              <a:buFontTx/>
              <a:buAutoNum type="arabicPeriod"/>
            </a:pPr>
            <a:r>
              <a:rPr lang="en-GB"/>
              <a:t>Count the number of F’s in the following handout you have 45 seconds in which to do this</a:t>
            </a:r>
          </a:p>
          <a:p>
            <a:pPr marL="609600" indent="-609600">
              <a:buFontTx/>
              <a:buAutoNum type="arabicPeriod"/>
            </a:pPr>
            <a:r>
              <a:rPr lang="en-GB"/>
              <a:t>Repeat the exercise but you now have 3 minutes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9388" y="0"/>
            <a:ext cx="7772400" cy="1462088"/>
          </a:xfrm>
        </p:spPr>
        <p:txBody>
          <a:bodyPr/>
          <a:lstStyle/>
          <a:p>
            <a:r>
              <a:rPr lang="en-GB"/>
              <a:t>Inspection to TQM</a:t>
            </a:r>
          </a:p>
        </p:txBody>
      </p:sp>
      <p:sp>
        <p:nvSpPr>
          <p:cNvPr id="19459" name="Rectangle 3"/>
          <p:cNvSpPr>
            <a:spLocks noGrp="1" noChangeArrowheads="1"/>
          </p:cNvSpPr>
          <p:nvPr>
            <p:ph type="body" idx="1"/>
          </p:nvPr>
        </p:nvSpPr>
        <p:spPr>
          <a:xfrm>
            <a:off x="179388" y="1052513"/>
            <a:ext cx="8964612" cy="4997450"/>
          </a:xfrm>
        </p:spPr>
        <p:txBody>
          <a:bodyPr/>
          <a:lstStyle/>
          <a:p>
            <a:r>
              <a:rPr lang="en-GB" sz="2800"/>
              <a:t>1960’s early 1970’s Japan’s imports into the USA and Europe increased significantly due to its cheaper, higher quality products</a:t>
            </a:r>
          </a:p>
          <a:p>
            <a:r>
              <a:rPr lang="en-GB" sz="2800"/>
              <a:t>1969 Feigenbaum, used the term “total quality” referring to wider issues such as planning, organisation and management responsibility</a:t>
            </a:r>
          </a:p>
          <a:p>
            <a:r>
              <a:rPr lang="en-GB" sz="2800"/>
              <a:t>Ishikawa gives paper explaining how ‘total quality control’ was different in Japan, meaning “company wide quality control”, describing how all employees from top management to the workers, must study and participate in quality control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315913"/>
            <a:ext cx="7772400" cy="1462088"/>
          </a:xfrm>
        </p:spPr>
        <p:txBody>
          <a:bodyPr/>
          <a:lstStyle/>
          <a:p>
            <a:r>
              <a:rPr lang="en-GB"/>
              <a:t>Inspection to TQM</a:t>
            </a:r>
          </a:p>
        </p:txBody>
      </p:sp>
      <p:sp>
        <p:nvSpPr>
          <p:cNvPr id="20483" name="Rectangle 3"/>
          <p:cNvSpPr>
            <a:spLocks noGrp="1" noChangeArrowheads="1"/>
          </p:cNvSpPr>
          <p:nvPr>
            <p:ph type="body" idx="1"/>
          </p:nvPr>
        </p:nvSpPr>
        <p:spPr>
          <a:xfrm>
            <a:off x="0" y="836613"/>
            <a:ext cx="9144000" cy="4924425"/>
          </a:xfrm>
        </p:spPr>
        <p:txBody>
          <a:bodyPr/>
          <a:lstStyle/>
          <a:p>
            <a:pPr>
              <a:lnSpc>
                <a:spcPct val="90000"/>
              </a:lnSpc>
            </a:pPr>
            <a:r>
              <a:rPr lang="en-GB"/>
              <a:t>West was slow to follow, and did not begin until the early 1980’s when companies introduced their own quality programmes and initiatives to counter the Japanese success.</a:t>
            </a:r>
          </a:p>
          <a:p>
            <a:pPr>
              <a:lnSpc>
                <a:spcPct val="90000"/>
              </a:lnSpc>
            </a:pPr>
            <a:r>
              <a:rPr lang="en-GB"/>
              <a:t>Total Quality Management (TQM) became the centre of these drives in most cases</a:t>
            </a:r>
          </a:p>
          <a:p>
            <a:pPr>
              <a:lnSpc>
                <a:spcPct val="90000"/>
              </a:lnSpc>
            </a:pPr>
            <a:r>
              <a:rPr lang="en-GB"/>
              <a:t>TQM is now a part of a much wider concept that address overall organisational performance and recognises the importance of processes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TQM &amp; Beyond</a:t>
            </a:r>
          </a:p>
        </p:txBody>
      </p:sp>
      <p:sp>
        <p:nvSpPr>
          <p:cNvPr id="21507" name="Rectangle 3"/>
          <p:cNvSpPr>
            <a:spLocks noGrp="1" noChangeArrowheads="1"/>
          </p:cNvSpPr>
          <p:nvPr>
            <p:ph type="body" idx="1"/>
          </p:nvPr>
        </p:nvSpPr>
        <p:spPr>
          <a:xfrm>
            <a:off x="684213" y="1628775"/>
            <a:ext cx="7772400" cy="4114800"/>
          </a:xfrm>
        </p:spPr>
        <p:txBody>
          <a:bodyPr/>
          <a:lstStyle/>
          <a:p>
            <a:r>
              <a:rPr lang="en-GB"/>
              <a:t>TQM has developed in many countries into holistic frameworks, aimed at helping organisations achieve excellent performance, particularly in customer and business results</a:t>
            </a:r>
          </a:p>
          <a:p>
            <a:r>
              <a:rPr lang="en-GB"/>
              <a:t>In Europe, a widely adopted framework is the so-called “Business Excellence” or “Excellence Model”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23850" y="0"/>
            <a:ext cx="7772400" cy="1462088"/>
          </a:xfrm>
        </p:spPr>
        <p:txBody>
          <a:bodyPr/>
          <a:lstStyle/>
          <a:p>
            <a:r>
              <a:rPr lang="en-GB"/>
              <a:t>Total Quality Management</a:t>
            </a:r>
          </a:p>
        </p:txBody>
      </p:sp>
      <p:sp>
        <p:nvSpPr>
          <p:cNvPr id="22531" name="Rectangle 3"/>
          <p:cNvSpPr>
            <a:spLocks noGrp="1" noChangeArrowheads="1"/>
          </p:cNvSpPr>
          <p:nvPr>
            <p:ph type="body" idx="1"/>
          </p:nvPr>
        </p:nvSpPr>
        <p:spPr>
          <a:xfrm>
            <a:off x="179388" y="1341438"/>
            <a:ext cx="8964612" cy="4924425"/>
          </a:xfrm>
        </p:spPr>
        <p:txBody>
          <a:bodyPr/>
          <a:lstStyle/>
          <a:p>
            <a:pPr>
              <a:lnSpc>
                <a:spcPct val="90000"/>
              </a:lnSpc>
            </a:pPr>
            <a:r>
              <a:rPr lang="en-GB"/>
              <a:t>TQM is the way of managing for the future, and is far wider in its application than just assuring product or service quality</a:t>
            </a:r>
          </a:p>
          <a:p>
            <a:pPr>
              <a:lnSpc>
                <a:spcPct val="90000"/>
              </a:lnSpc>
            </a:pPr>
            <a:r>
              <a:rPr lang="en-GB"/>
              <a:t>It is a way of managing people and business processes to ensure complete customer satisfaction at every stage internally and externally</a:t>
            </a:r>
          </a:p>
          <a:p>
            <a:pPr>
              <a:lnSpc>
                <a:spcPct val="90000"/>
              </a:lnSpc>
            </a:pPr>
            <a:r>
              <a:rPr lang="en-GB"/>
              <a:t>TQM. Combined with effective leadership, results in an organisation doing the right things right, first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Total Quality Management</a:t>
            </a:r>
          </a:p>
        </p:txBody>
      </p:sp>
      <p:pic>
        <p:nvPicPr>
          <p:cNvPr id="23557" name="Picture 5" descr="~AUT0002"/>
          <p:cNvPicPr>
            <a:picLocks noChangeAspect="1" noChangeArrowheads="1"/>
          </p:cNvPicPr>
          <p:nvPr/>
        </p:nvPicPr>
        <p:blipFill>
          <a:blip r:embed="rId2" cstate="print"/>
          <a:srcRect/>
          <a:stretch>
            <a:fillRect/>
          </a:stretch>
        </p:blipFill>
        <p:spPr bwMode="auto">
          <a:xfrm>
            <a:off x="900113" y="1773238"/>
            <a:ext cx="5272087" cy="4732337"/>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4579" name="Rectangle 3"/>
          <p:cNvSpPr>
            <a:spLocks noGrp="1" noChangeArrowheads="1"/>
          </p:cNvSpPr>
          <p:nvPr>
            <p:ph type="body" idx="1"/>
          </p:nvPr>
        </p:nvSpPr>
        <p:spPr>
          <a:xfrm>
            <a:off x="250825" y="1412875"/>
            <a:ext cx="8893175" cy="4924425"/>
          </a:xfrm>
        </p:spPr>
        <p:txBody>
          <a:bodyPr/>
          <a:lstStyle/>
          <a:p>
            <a:pPr>
              <a:lnSpc>
                <a:spcPct val="90000"/>
              </a:lnSpc>
            </a:pPr>
            <a:r>
              <a:rPr lang="en-GB" sz="2800"/>
              <a:t>The core of TQM is the </a:t>
            </a:r>
            <a:r>
              <a:rPr lang="en-GB" sz="2800" b="1"/>
              <a:t>customer-supplier</a:t>
            </a:r>
            <a:r>
              <a:rPr lang="en-GB" sz="2800"/>
              <a:t> interfaces, both externally and internally, and at each interface lie a number of </a:t>
            </a:r>
            <a:r>
              <a:rPr lang="en-GB" sz="2800" b="1"/>
              <a:t>processes</a:t>
            </a:r>
            <a:r>
              <a:rPr lang="en-GB" sz="2800"/>
              <a:t>.</a:t>
            </a:r>
          </a:p>
          <a:p>
            <a:pPr>
              <a:lnSpc>
                <a:spcPct val="90000"/>
              </a:lnSpc>
            </a:pPr>
            <a:r>
              <a:rPr lang="en-GB" sz="2800"/>
              <a:t>The core must be surrounded by </a:t>
            </a:r>
            <a:r>
              <a:rPr lang="en-GB" sz="2800" b="1"/>
              <a:t>commitment</a:t>
            </a:r>
            <a:r>
              <a:rPr lang="en-GB" sz="2800"/>
              <a:t> to quality, </a:t>
            </a:r>
            <a:r>
              <a:rPr lang="en-GB" sz="2800" b="1"/>
              <a:t>communication</a:t>
            </a:r>
            <a:r>
              <a:rPr lang="en-GB" sz="2800"/>
              <a:t> of the quality message, and recognition of the need to change the </a:t>
            </a:r>
            <a:r>
              <a:rPr lang="en-GB" sz="2800" b="1"/>
              <a:t>culture</a:t>
            </a:r>
            <a:r>
              <a:rPr lang="en-GB" sz="2800"/>
              <a:t> of the organisation to create total quality</a:t>
            </a:r>
          </a:p>
          <a:p>
            <a:pPr>
              <a:lnSpc>
                <a:spcPct val="90000"/>
              </a:lnSpc>
            </a:pPr>
            <a:r>
              <a:rPr lang="en-GB" sz="2800"/>
              <a:t>These are the foundations of TQM, and they are supported by the key management functions of </a:t>
            </a:r>
            <a:r>
              <a:rPr lang="en-GB" sz="2800" b="1"/>
              <a:t>people, processes</a:t>
            </a:r>
            <a:r>
              <a:rPr lang="en-GB" sz="2800"/>
              <a:t> and </a:t>
            </a:r>
            <a:r>
              <a:rPr lang="en-GB" sz="2800" b="1"/>
              <a:t>systems</a:t>
            </a:r>
            <a:r>
              <a:rPr lang="en-GB" sz="2800"/>
              <a:t> in the organisation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5603" name="Rectangle 3"/>
          <p:cNvSpPr>
            <a:spLocks noGrp="1" noChangeArrowheads="1"/>
          </p:cNvSpPr>
          <p:nvPr>
            <p:ph type="body" idx="1"/>
          </p:nvPr>
        </p:nvSpPr>
        <p:spPr>
          <a:xfrm>
            <a:off x="457200" y="1600200"/>
            <a:ext cx="8229600" cy="4924425"/>
          </a:xfrm>
        </p:spPr>
        <p:txBody>
          <a:bodyPr/>
          <a:lstStyle/>
          <a:p>
            <a:pPr>
              <a:lnSpc>
                <a:spcPct val="80000"/>
              </a:lnSpc>
              <a:buFontTx/>
              <a:buNone/>
            </a:pPr>
            <a:r>
              <a:rPr lang="en-GB" sz="2800"/>
              <a:t>Poor practices</a:t>
            </a:r>
          </a:p>
          <a:p>
            <a:pPr>
              <a:lnSpc>
                <a:spcPct val="80000"/>
              </a:lnSpc>
            </a:pPr>
            <a:r>
              <a:rPr lang="en-GB" sz="2800"/>
              <a:t>Leaders not giving clear direction</a:t>
            </a:r>
          </a:p>
          <a:p>
            <a:pPr>
              <a:lnSpc>
                <a:spcPct val="80000"/>
              </a:lnSpc>
            </a:pPr>
            <a:r>
              <a:rPr lang="en-GB" sz="2800"/>
              <a:t>Not understanding or ignoring competitive positioning</a:t>
            </a:r>
          </a:p>
          <a:p>
            <a:pPr>
              <a:lnSpc>
                <a:spcPct val="80000"/>
              </a:lnSpc>
            </a:pPr>
            <a:r>
              <a:rPr lang="en-GB" sz="2800"/>
              <a:t>Each department working only for itself</a:t>
            </a:r>
          </a:p>
          <a:p>
            <a:pPr>
              <a:lnSpc>
                <a:spcPct val="80000"/>
              </a:lnSpc>
            </a:pPr>
            <a:r>
              <a:rPr lang="en-GB" sz="2800"/>
              <a:t>Trying to control people through systems</a:t>
            </a:r>
          </a:p>
          <a:p>
            <a:pPr>
              <a:lnSpc>
                <a:spcPct val="80000"/>
              </a:lnSpc>
            </a:pPr>
            <a:r>
              <a:rPr lang="en-GB" sz="2800"/>
              <a:t>Confusing quality with grade</a:t>
            </a:r>
          </a:p>
          <a:p>
            <a:pPr>
              <a:lnSpc>
                <a:spcPct val="80000"/>
              </a:lnSpc>
            </a:pPr>
            <a:r>
              <a:rPr lang="en-GB" sz="2800"/>
              <a:t>Accepting that a level of defects or errors is inevitable</a:t>
            </a:r>
          </a:p>
          <a:p>
            <a:pPr>
              <a:lnSpc>
                <a:spcPct val="80000"/>
              </a:lnSpc>
            </a:pPr>
            <a:r>
              <a:rPr lang="en-GB" sz="2800"/>
              <a:t>Fire fighting, reactive behaviour</a:t>
            </a:r>
          </a:p>
          <a:p>
            <a:pPr>
              <a:lnSpc>
                <a:spcPct val="80000"/>
              </a:lnSpc>
            </a:pPr>
            <a:r>
              <a:rPr lang="en-GB" sz="2800"/>
              <a:t>The “It’s not my problem” attitude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850" y="0"/>
            <a:ext cx="7772400" cy="1462088"/>
          </a:xfrm>
        </p:spPr>
        <p:txBody>
          <a:bodyPr/>
          <a:lstStyle/>
          <a:p>
            <a:r>
              <a:rPr lang="en-GB"/>
              <a:t>Essential Components of TQM</a:t>
            </a:r>
          </a:p>
        </p:txBody>
      </p:sp>
      <p:sp>
        <p:nvSpPr>
          <p:cNvPr id="26627" name="Rectangle 3"/>
          <p:cNvSpPr>
            <a:spLocks noGrp="1" noChangeArrowheads="1"/>
          </p:cNvSpPr>
          <p:nvPr>
            <p:ph type="body" idx="1"/>
          </p:nvPr>
        </p:nvSpPr>
        <p:spPr>
          <a:xfrm>
            <a:off x="323850" y="1412875"/>
            <a:ext cx="8229600" cy="4924425"/>
          </a:xfrm>
        </p:spPr>
        <p:txBody>
          <a:bodyPr/>
          <a:lstStyle/>
          <a:p>
            <a:r>
              <a:rPr lang="en-GB" sz="2800"/>
              <a:t>TQM is an approach to improving the competitiveness, effectiveness and flexibility of an organisation for the benefit of all stakeholders</a:t>
            </a:r>
          </a:p>
          <a:p>
            <a:r>
              <a:rPr lang="en-GB" sz="2800"/>
              <a:t>It is a way of planning, organising and understanding each activity, and of removing all the wasted effort and energy that is routinely spent in organisations</a:t>
            </a:r>
          </a:p>
          <a:p>
            <a:r>
              <a:rPr lang="en-GB" sz="2800"/>
              <a:t>It ensures the leaders adopt a strategic overview of quality and focus on prevention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772400" cy="1462088"/>
          </a:xfrm>
        </p:spPr>
        <p:txBody>
          <a:bodyPr/>
          <a:lstStyle/>
          <a:p>
            <a:r>
              <a:rPr lang="en-GB"/>
              <a:t>Essential Components of TQM</a:t>
            </a:r>
          </a:p>
        </p:txBody>
      </p:sp>
      <p:sp>
        <p:nvSpPr>
          <p:cNvPr id="27651" name="Rectangle 3"/>
          <p:cNvSpPr>
            <a:spLocks noGrp="1" noChangeArrowheads="1"/>
          </p:cNvSpPr>
          <p:nvPr>
            <p:ph type="body" idx="1"/>
          </p:nvPr>
        </p:nvSpPr>
        <p:spPr>
          <a:xfrm>
            <a:off x="0" y="1412875"/>
            <a:ext cx="9144000" cy="4924425"/>
          </a:xfrm>
        </p:spPr>
        <p:txBody>
          <a:bodyPr/>
          <a:lstStyle/>
          <a:p>
            <a:pPr>
              <a:lnSpc>
                <a:spcPct val="90000"/>
              </a:lnSpc>
            </a:pPr>
            <a:r>
              <a:rPr lang="en-GB"/>
              <a:t>Must encourage everyone, to be successful, but it must start at the top with the leaders of the organisation</a:t>
            </a:r>
          </a:p>
          <a:p>
            <a:pPr>
              <a:lnSpc>
                <a:spcPct val="90000"/>
              </a:lnSpc>
            </a:pPr>
            <a:r>
              <a:rPr lang="en-GB"/>
              <a:t>All senior managers must demonstrate their seriousness and commitment to quality, ensure they communicate the principles, strategies and benefits to the people for whom they have responsibility</a:t>
            </a:r>
          </a:p>
          <a:p>
            <a:pPr>
              <a:lnSpc>
                <a:spcPct val="90000"/>
              </a:lnSpc>
            </a:pPr>
            <a:r>
              <a:rPr lang="en-GB"/>
              <a:t>Fundamental requirement is a sound quality policy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0"/>
            <a:ext cx="7772400" cy="1462088"/>
          </a:xfrm>
        </p:spPr>
        <p:txBody>
          <a:bodyPr/>
          <a:lstStyle/>
          <a:p>
            <a:r>
              <a:rPr lang="en-GB"/>
              <a:t>Essential Components of TQM</a:t>
            </a:r>
          </a:p>
        </p:txBody>
      </p:sp>
      <p:sp>
        <p:nvSpPr>
          <p:cNvPr id="28675" name="Rectangle 3"/>
          <p:cNvSpPr>
            <a:spLocks noGrp="1" noChangeArrowheads="1"/>
          </p:cNvSpPr>
          <p:nvPr>
            <p:ph type="body" idx="1"/>
          </p:nvPr>
        </p:nvSpPr>
        <p:spPr>
          <a:xfrm>
            <a:off x="684213" y="1773238"/>
            <a:ext cx="7772400" cy="4114800"/>
          </a:xfrm>
        </p:spPr>
        <p:txBody>
          <a:bodyPr/>
          <a:lstStyle/>
          <a:p>
            <a:pPr>
              <a:lnSpc>
                <a:spcPct val="90000"/>
              </a:lnSpc>
            </a:pPr>
            <a:r>
              <a:rPr lang="en-GB"/>
              <a:t>Effective leadership starts with the development of a mission statement, followed by a strategy, which is translated into action plans down through the organisation</a:t>
            </a:r>
          </a:p>
          <a:p>
            <a:pPr>
              <a:lnSpc>
                <a:spcPct val="90000"/>
              </a:lnSpc>
            </a:pPr>
            <a:r>
              <a:rPr lang="en-GB"/>
              <a:t>These, combined with a TQM approach, should result in a quality organisation, with satisfied customers and good business results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Five requirements of effective leadership</a:t>
            </a:r>
          </a:p>
        </p:txBody>
      </p:sp>
      <p:sp>
        <p:nvSpPr>
          <p:cNvPr id="29699" name="Rectangle 3"/>
          <p:cNvSpPr>
            <a:spLocks noGrp="1" noChangeArrowheads="1"/>
          </p:cNvSpPr>
          <p:nvPr>
            <p:ph type="body" idx="1"/>
          </p:nvPr>
        </p:nvSpPr>
        <p:spPr>
          <a:xfrm>
            <a:off x="457200" y="1600200"/>
            <a:ext cx="8229600" cy="4997450"/>
          </a:xfrm>
        </p:spPr>
        <p:txBody>
          <a:bodyPr/>
          <a:lstStyle/>
          <a:p>
            <a:pPr>
              <a:lnSpc>
                <a:spcPct val="80000"/>
              </a:lnSpc>
            </a:pPr>
            <a:r>
              <a:rPr lang="en-GB" sz="2800"/>
              <a:t>Developing and publishing corporate beliefs, values and objectives</a:t>
            </a:r>
          </a:p>
          <a:p>
            <a:pPr>
              <a:lnSpc>
                <a:spcPct val="80000"/>
              </a:lnSpc>
            </a:pPr>
            <a:r>
              <a:rPr lang="en-GB" sz="2800"/>
              <a:t>Personal involvement and acting as role models for a culture of total quality</a:t>
            </a:r>
          </a:p>
          <a:p>
            <a:pPr>
              <a:lnSpc>
                <a:spcPct val="80000"/>
              </a:lnSpc>
            </a:pPr>
            <a:r>
              <a:rPr lang="en-GB" sz="2800"/>
              <a:t>Developing clear and effective strategies and supporting plans for achieving the mission and objectives</a:t>
            </a:r>
          </a:p>
          <a:p>
            <a:pPr>
              <a:lnSpc>
                <a:spcPct val="80000"/>
              </a:lnSpc>
            </a:pPr>
            <a:r>
              <a:rPr lang="en-GB" sz="2800"/>
              <a:t>Reviewing and improving the management system</a:t>
            </a:r>
          </a:p>
          <a:p>
            <a:pPr>
              <a:lnSpc>
                <a:spcPct val="80000"/>
              </a:lnSpc>
            </a:pPr>
            <a:r>
              <a:rPr lang="en-GB" sz="2800"/>
              <a:t>Communicating, motivating and supporting people and encouraging effective employee participation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3850" y="0"/>
            <a:ext cx="7772400" cy="1462088"/>
          </a:xfrm>
        </p:spPr>
        <p:txBody>
          <a:bodyPr/>
          <a:lstStyle/>
          <a:p>
            <a:r>
              <a:rPr lang="en-GB"/>
              <a:t>Task of implementing TQM</a:t>
            </a:r>
          </a:p>
        </p:txBody>
      </p:sp>
      <p:sp>
        <p:nvSpPr>
          <p:cNvPr id="30723" name="Rectangle 3"/>
          <p:cNvSpPr>
            <a:spLocks noGrp="1" noChangeArrowheads="1"/>
          </p:cNvSpPr>
          <p:nvPr>
            <p:ph type="body" idx="1"/>
          </p:nvPr>
        </p:nvSpPr>
        <p:spPr>
          <a:xfrm>
            <a:off x="0" y="1412875"/>
            <a:ext cx="8964613" cy="4997450"/>
          </a:xfrm>
        </p:spPr>
        <p:txBody>
          <a:bodyPr/>
          <a:lstStyle/>
          <a:p>
            <a:pPr>
              <a:lnSpc>
                <a:spcPct val="90000"/>
              </a:lnSpc>
            </a:pPr>
            <a:r>
              <a:rPr lang="en-GB" sz="2800"/>
              <a:t>The organisation needs a long-term </a:t>
            </a:r>
            <a:r>
              <a:rPr lang="en-GB" sz="2800" b="1"/>
              <a:t>commitment</a:t>
            </a:r>
            <a:r>
              <a:rPr lang="en-GB" sz="2800"/>
              <a:t> to continuous improvement</a:t>
            </a:r>
          </a:p>
          <a:p>
            <a:pPr>
              <a:lnSpc>
                <a:spcPct val="90000"/>
              </a:lnSpc>
            </a:pPr>
            <a:r>
              <a:rPr lang="en-GB" sz="2800"/>
              <a:t>Adopt the philosophy of zero errors/defects to change the culture to right first time</a:t>
            </a:r>
          </a:p>
          <a:p>
            <a:pPr>
              <a:lnSpc>
                <a:spcPct val="90000"/>
              </a:lnSpc>
            </a:pPr>
            <a:r>
              <a:rPr lang="en-GB" sz="2800"/>
              <a:t>Train people to understand the </a:t>
            </a:r>
            <a:r>
              <a:rPr lang="en-GB" sz="2800" b="1"/>
              <a:t>customer supplier </a:t>
            </a:r>
            <a:r>
              <a:rPr lang="en-GB" sz="2800"/>
              <a:t>relationships</a:t>
            </a:r>
          </a:p>
          <a:p>
            <a:pPr>
              <a:lnSpc>
                <a:spcPct val="90000"/>
              </a:lnSpc>
            </a:pPr>
            <a:r>
              <a:rPr lang="en-GB" sz="2800"/>
              <a:t>Do not buy products or services on price alone- look at the </a:t>
            </a:r>
            <a:r>
              <a:rPr lang="en-GB" sz="2800" b="1"/>
              <a:t>total cost</a:t>
            </a:r>
            <a:endParaRPr lang="en-GB" sz="2800"/>
          </a:p>
          <a:p>
            <a:pPr>
              <a:lnSpc>
                <a:spcPct val="90000"/>
              </a:lnSpc>
            </a:pPr>
            <a:r>
              <a:rPr lang="en-GB" sz="2800"/>
              <a:t>Recognise that improvement of the </a:t>
            </a:r>
            <a:r>
              <a:rPr lang="en-GB" sz="2800" b="1"/>
              <a:t>systems </a:t>
            </a:r>
            <a:r>
              <a:rPr lang="en-GB" sz="2800"/>
              <a:t>must be managed</a:t>
            </a:r>
            <a:endParaRPr lang="en-GB" sz="2800"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Task of implementing TQM</a:t>
            </a:r>
          </a:p>
        </p:txBody>
      </p:sp>
      <p:sp>
        <p:nvSpPr>
          <p:cNvPr id="31747" name="Rectangle 3"/>
          <p:cNvSpPr>
            <a:spLocks noGrp="1" noChangeArrowheads="1"/>
          </p:cNvSpPr>
          <p:nvPr>
            <p:ph type="body" idx="1"/>
          </p:nvPr>
        </p:nvSpPr>
        <p:spPr>
          <a:xfrm>
            <a:off x="457200" y="1600200"/>
            <a:ext cx="8507413" cy="4924425"/>
          </a:xfrm>
        </p:spPr>
        <p:txBody>
          <a:bodyPr/>
          <a:lstStyle/>
          <a:p>
            <a:pPr>
              <a:lnSpc>
                <a:spcPct val="80000"/>
              </a:lnSpc>
            </a:pPr>
            <a:r>
              <a:rPr lang="en-GB" sz="2800"/>
              <a:t>Adopt modern methods of </a:t>
            </a:r>
            <a:r>
              <a:rPr lang="en-GB" sz="2800" b="1"/>
              <a:t>supervising and training</a:t>
            </a:r>
            <a:r>
              <a:rPr lang="en-GB" sz="2800"/>
              <a:t> – eliminate fear</a:t>
            </a:r>
          </a:p>
          <a:p>
            <a:pPr>
              <a:lnSpc>
                <a:spcPct val="80000"/>
              </a:lnSpc>
            </a:pPr>
            <a:r>
              <a:rPr lang="en-GB" sz="2800"/>
              <a:t>Eliminate barriers between departments by managing the </a:t>
            </a:r>
            <a:r>
              <a:rPr lang="en-GB" sz="2800" b="1"/>
              <a:t>process</a:t>
            </a:r>
            <a:r>
              <a:rPr lang="en-GB" sz="2800"/>
              <a:t>- improve </a:t>
            </a:r>
            <a:r>
              <a:rPr lang="en-GB" sz="2800" b="1"/>
              <a:t>communications</a:t>
            </a:r>
            <a:r>
              <a:rPr lang="en-GB" sz="2800"/>
              <a:t> and </a:t>
            </a:r>
            <a:r>
              <a:rPr lang="en-GB" sz="2800" b="1"/>
              <a:t>teamwork</a:t>
            </a:r>
            <a:endParaRPr lang="en-GB" sz="2800"/>
          </a:p>
          <a:p>
            <a:pPr>
              <a:lnSpc>
                <a:spcPct val="80000"/>
              </a:lnSpc>
            </a:pPr>
            <a:r>
              <a:rPr lang="en-GB" sz="2800"/>
              <a:t>Eliminate goals without methods, standards based only on numbers, barriers to pride of workmanship and fiction – get facts by studying </a:t>
            </a:r>
            <a:r>
              <a:rPr lang="en-GB" sz="2800" b="1"/>
              <a:t>processes</a:t>
            </a:r>
          </a:p>
          <a:p>
            <a:pPr>
              <a:lnSpc>
                <a:spcPct val="80000"/>
              </a:lnSpc>
            </a:pPr>
            <a:r>
              <a:rPr lang="en-GB" sz="2800"/>
              <a:t>Constantly educate and retrain- develop </a:t>
            </a:r>
            <a:r>
              <a:rPr lang="en-GB" sz="2800" b="1"/>
              <a:t>experts</a:t>
            </a:r>
            <a:r>
              <a:rPr lang="en-GB" sz="2800"/>
              <a:t> in the organisation</a:t>
            </a:r>
          </a:p>
          <a:p>
            <a:pPr>
              <a:lnSpc>
                <a:spcPct val="80000"/>
              </a:lnSpc>
            </a:pPr>
            <a:r>
              <a:rPr lang="en-GB" sz="2800"/>
              <a:t>Develop a </a:t>
            </a:r>
            <a:r>
              <a:rPr lang="en-GB" sz="2800" b="1"/>
              <a:t>systematic</a:t>
            </a:r>
            <a:r>
              <a:rPr lang="en-GB" sz="2800"/>
              <a:t> approach to manage the implementation of TQM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23850" y="0"/>
            <a:ext cx="7772400" cy="1462088"/>
          </a:xfrm>
        </p:spPr>
        <p:txBody>
          <a:bodyPr/>
          <a:lstStyle/>
          <a:p>
            <a:r>
              <a:rPr lang="en-GB"/>
              <a:t>Culture</a:t>
            </a:r>
          </a:p>
        </p:txBody>
      </p:sp>
      <p:sp>
        <p:nvSpPr>
          <p:cNvPr id="32771" name="Rectangle 3"/>
          <p:cNvSpPr>
            <a:spLocks noGrp="1" noChangeArrowheads="1"/>
          </p:cNvSpPr>
          <p:nvPr>
            <p:ph type="body" idx="1"/>
          </p:nvPr>
        </p:nvSpPr>
        <p:spPr>
          <a:xfrm>
            <a:off x="468313" y="1268413"/>
            <a:ext cx="8507412" cy="4997450"/>
          </a:xfrm>
        </p:spPr>
        <p:txBody>
          <a:bodyPr/>
          <a:lstStyle/>
          <a:p>
            <a:pPr>
              <a:lnSpc>
                <a:spcPct val="90000"/>
              </a:lnSpc>
            </a:pPr>
            <a:r>
              <a:rPr lang="en-GB"/>
              <a:t>The culture of organisation is frequently the reason for many management initiatives either having limited success or failing altogether</a:t>
            </a:r>
          </a:p>
          <a:p>
            <a:pPr>
              <a:lnSpc>
                <a:spcPct val="90000"/>
              </a:lnSpc>
            </a:pPr>
            <a:r>
              <a:rPr lang="en-GB"/>
              <a:t>Understanding the culture of an organisation, and using that knowledge is an important part of the quality journey</a:t>
            </a:r>
          </a:p>
          <a:p>
            <a:pPr>
              <a:lnSpc>
                <a:spcPct val="90000"/>
              </a:lnSpc>
            </a:pPr>
            <a:r>
              <a:rPr lang="en-GB"/>
              <a:t>Culture is formed by the beliefs, behaviours, norms, dominant values, rules and the “Climate”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Culture Change</a:t>
            </a:r>
          </a:p>
        </p:txBody>
      </p:sp>
      <p:sp>
        <p:nvSpPr>
          <p:cNvPr id="33795" name="Rectangle 3"/>
          <p:cNvSpPr>
            <a:spLocks noGrp="1" noChangeArrowheads="1"/>
          </p:cNvSpPr>
          <p:nvPr>
            <p:ph type="body" idx="1"/>
          </p:nvPr>
        </p:nvSpPr>
        <p:spPr>
          <a:xfrm>
            <a:off x="611188" y="1628775"/>
            <a:ext cx="7772400" cy="4114800"/>
          </a:xfrm>
        </p:spPr>
        <p:txBody>
          <a:bodyPr/>
          <a:lstStyle/>
          <a:p>
            <a:r>
              <a:rPr lang="en-GB"/>
              <a:t>From one of acceptance of a certain level of errors or defects to one of right first time, every time, needs two key elements</a:t>
            </a:r>
          </a:p>
          <a:p>
            <a:pPr>
              <a:buFontTx/>
              <a:buNone/>
            </a:pPr>
            <a:endParaRPr lang="en-GB"/>
          </a:p>
          <a:p>
            <a:pPr>
              <a:buFontTx/>
              <a:buNone/>
            </a:pPr>
            <a:r>
              <a:rPr lang="en-GB"/>
              <a:t>	- Commitment from leaders</a:t>
            </a:r>
          </a:p>
          <a:p>
            <a:pPr>
              <a:buFontTx/>
              <a:buNone/>
            </a:pPr>
            <a:r>
              <a:rPr lang="en-GB"/>
              <a:t>	- Involvement of all of the organisation’s </a:t>
            </a:r>
          </a:p>
          <a:p>
            <a:pPr>
              <a:buFontTx/>
              <a:buNone/>
            </a:pPr>
            <a:r>
              <a:rPr lang="en-GB"/>
              <a:t>	  people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Building blocks of TQM</a:t>
            </a:r>
          </a:p>
        </p:txBody>
      </p:sp>
      <p:sp>
        <p:nvSpPr>
          <p:cNvPr id="34819" name="Rectangle 3"/>
          <p:cNvSpPr>
            <a:spLocks noGrp="1" noChangeArrowheads="1"/>
          </p:cNvSpPr>
          <p:nvPr>
            <p:ph type="body" idx="1"/>
          </p:nvPr>
        </p:nvSpPr>
        <p:spPr/>
        <p:txBody>
          <a:bodyPr/>
          <a:lstStyle/>
          <a:p>
            <a:r>
              <a:rPr lang="en-GB"/>
              <a:t>Processes</a:t>
            </a:r>
          </a:p>
          <a:p>
            <a:r>
              <a:rPr lang="en-GB"/>
              <a:t>People</a:t>
            </a:r>
          </a:p>
          <a:p>
            <a:r>
              <a:rPr lang="en-GB"/>
              <a:t>Management systems</a:t>
            </a:r>
          </a:p>
          <a:p>
            <a:r>
              <a:rPr lang="en-GB"/>
              <a:t>Performance measurement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5" descr="~AUT0003"/>
          <p:cNvPicPr>
            <a:picLocks noChangeAspect="1" noChangeArrowheads="1"/>
          </p:cNvPicPr>
          <p:nvPr/>
        </p:nvPicPr>
        <p:blipFill>
          <a:blip r:embed="rId2" cstate="print"/>
          <a:srcRect/>
          <a:stretch>
            <a:fillRect/>
          </a:stretch>
        </p:blipFill>
        <p:spPr bwMode="auto">
          <a:xfrm>
            <a:off x="611188" y="1557338"/>
            <a:ext cx="7129462" cy="4608512"/>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50825" y="0"/>
            <a:ext cx="7772400" cy="1462088"/>
          </a:xfrm>
        </p:spPr>
        <p:txBody>
          <a:bodyPr/>
          <a:lstStyle/>
          <a:p>
            <a:r>
              <a:rPr lang="en-GB"/>
              <a:t>Processes and People</a:t>
            </a:r>
          </a:p>
        </p:txBody>
      </p:sp>
      <p:sp>
        <p:nvSpPr>
          <p:cNvPr id="36867" name="Rectangle 3"/>
          <p:cNvSpPr>
            <a:spLocks noGrp="1" noChangeArrowheads="1"/>
          </p:cNvSpPr>
          <p:nvPr>
            <p:ph type="body" idx="1"/>
          </p:nvPr>
        </p:nvSpPr>
        <p:spPr>
          <a:xfrm>
            <a:off x="395288" y="1268413"/>
            <a:ext cx="8507412" cy="4924425"/>
          </a:xfrm>
        </p:spPr>
        <p:txBody>
          <a:bodyPr/>
          <a:lstStyle/>
          <a:p>
            <a:pPr>
              <a:lnSpc>
                <a:spcPct val="80000"/>
              </a:lnSpc>
            </a:pPr>
            <a:r>
              <a:rPr lang="en-GB" sz="2600"/>
              <a:t>Everything we do is a process which transforms a set of inputs, into desired outputs, which satisfy the customers’ needs and expectations.</a:t>
            </a:r>
          </a:p>
          <a:p>
            <a:pPr>
              <a:lnSpc>
                <a:spcPct val="80000"/>
              </a:lnSpc>
            </a:pPr>
            <a:r>
              <a:rPr lang="en-GB" sz="2600"/>
              <a:t>In each area of function within an organisation there will be many processes taking place, and each can be analysed by an examination of the inputs and outputs to determine the action necessary to improve quality</a:t>
            </a:r>
          </a:p>
          <a:p>
            <a:pPr>
              <a:lnSpc>
                <a:spcPct val="80000"/>
              </a:lnSpc>
            </a:pPr>
            <a:r>
              <a:rPr lang="en-GB" sz="2600"/>
              <a:t>The only point at which true responsibility for performance and quality can lie is with the people who actually do the job or carry out the process, each of which has one or several suppliers and customers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Quality Management Systems</a:t>
            </a:r>
          </a:p>
        </p:txBody>
      </p:sp>
      <p:sp>
        <p:nvSpPr>
          <p:cNvPr id="37891" name="Rectangle 3"/>
          <p:cNvSpPr>
            <a:spLocks noGrp="1" noChangeArrowheads="1"/>
          </p:cNvSpPr>
          <p:nvPr>
            <p:ph type="body" idx="1"/>
          </p:nvPr>
        </p:nvSpPr>
        <p:spPr/>
        <p:txBody>
          <a:bodyPr/>
          <a:lstStyle/>
          <a:p>
            <a:r>
              <a:rPr lang="en-GB"/>
              <a:t>A documented quality management system helps an organisation not only achieve the objectives set out in its policy, but to sustain and build upon them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Tools &amp; Techniques</a:t>
            </a:r>
          </a:p>
        </p:txBody>
      </p:sp>
      <p:sp>
        <p:nvSpPr>
          <p:cNvPr id="38915" name="Rectangle 3"/>
          <p:cNvSpPr>
            <a:spLocks noGrp="1" noChangeArrowheads="1"/>
          </p:cNvSpPr>
          <p:nvPr>
            <p:ph type="body" idx="1"/>
          </p:nvPr>
        </p:nvSpPr>
        <p:spPr/>
        <p:txBody>
          <a:bodyPr/>
          <a:lstStyle/>
          <a:p>
            <a:pPr>
              <a:lnSpc>
                <a:spcPct val="80000"/>
              </a:lnSpc>
            </a:pPr>
            <a:r>
              <a:rPr lang="en-GB" sz="2800"/>
              <a:t>Problem solving methodology</a:t>
            </a:r>
          </a:p>
          <a:p>
            <a:pPr>
              <a:lnSpc>
                <a:spcPct val="80000"/>
              </a:lnSpc>
            </a:pPr>
            <a:r>
              <a:rPr lang="en-GB" sz="2800"/>
              <a:t>Process mapping</a:t>
            </a:r>
          </a:p>
          <a:p>
            <a:pPr>
              <a:lnSpc>
                <a:spcPct val="80000"/>
              </a:lnSpc>
            </a:pPr>
            <a:r>
              <a:rPr lang="en-GB" sz="2800"/>
              <a:t>Process flowcharting</a:t>
            </a:r>
          </a:p>
          <a:p>
            <a:pPr>
              <a:lnSpc>
                <a:spcPct val="80000"/>
              </a:lnSpc>
            </a:pPr>
            <a:r>
              <a:rPr lang="en-GB" sz="2800"/>
              <a:t>Force field analysis</a:t>
            </a:r>
          </a:p>
          <a:p>
            <a:pPr>
              <a:lnSpc>
                <a:spcPct val="80000"/>
              </a:lnSpc>
            </a:pPr>
            <a:r>
              <a:rPr lang="en-GB" sz="2800"/>
              <a:t>Cause &amp; effect diagrams</a:t>
            </a:r>
          </a:p>
          <a:p>
            <a:pPr>
              <a:lnSpc>
                <a:spcPct val="80000"/>
              </a:lnSpc>
            </a:pPr>
            <a:r>
              <a:rPr lang="en-GB" sz="2800"/>
              <a:t>Pareto analysis</a:t>
            </a:r>
          </a:p>
          <a:p>
            <a:pPr>
              <a:lnSpc>
                <a:spcPct val="80000"/>
              </a:lnSpc>
            </a:pPr>
            <a:r>
              <a:rPr lang="en-GB" sz="2800"/>
              <a:t>Control charts</a:t>
            </a:r>
          </a:p>
          <a:p>
            <a:pPr>
              <a:lnSpc>
                <a:spcPct val="80000"/>
              </a:lnSpc>
            </a:pPr>
            <a:r>
              <a:rPr lang="en-GB" sz="2800"/>
              <a:t>Check sheets</a:t>
            </a:r>
          </a:p>
          <a:p>
            <a:pPr>
              <a:lnSpc>
                <a:spcPct val="80000"/>
              </a:lnSpc>
            </a:pPr>
            <a:r>
              <a:rPr lang="en-GB" sz="2800"/>
              <a:t>Scatter diagrams</a:t>
            </a:r>
          </a:p>
          <a:p>
            <a:pPr>
              <a:lnSpc>
                <a:spcPct val="80000"/>
              </a:lnSpc>
            </a:pPr>
            <a:endParaRPr lang="en-GB" sz="28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Drive methodology</a:t>
            </a:r>
          </a:p>
        </p:txBody>
      </p:sp>
      <p:sp>
        <p:nvSpPr>
          <p:cNvPr id="39939" name="Rectangle 3"/>
          <p:cNvSpPr>
            <a:spLocks noGrp="1" noChangeArrowheads="1"/>
          </p:cNvSpPr>
          <p:nvPr>
            <p:ph type="body" idx="1"/>
          </p:nvPr>
        </p:nvSpPr>
        <p:spPr/>
        <p:txBody>
          <a:bodyPr/>
          <a:lstStyle/>
          <a:p>
            <a:pPr>
              <a:buFontTx/>
              <a:buNone/>
            </a:pPr>
            <a:r>
              <a:rPr lang="en-GB" sz="2800"/>
              <a:t>	Drive is an approach to problem solving and analysis that can be used as part of process improvement</a:t>
            </a:r>
          </a:p>
          <a:p>
            <a:r>
              <a:rPr lang="en-GB" sz="2800"/>
              <a:t>D	- Define</a:t>
            </a:r>
          </a:p>
          <a:p>
            <a:r>
              <a:rPr lang="en-GB" sz="2800"/>
              <a:t>R	- Review</a:t>
            </a:r>
          </a:p>
          <a:p>
            <a:r>
              <a:rPr lang="en-GB" sz="2800"/>
              <a:t>I	- Identify</a:t>
            </a:r>
          </a:p>
          <a:p>
            <a:r>
              <a:rPr lang="en-GB" sz="2800"/>
              <a:t>V	- Verify</a:t>
            </a:r>
          </a:p>
          <a:p>
            <a:r>
              <a:rPr lang="en-GB" sz="2800"/>
              <a:t>E	- Execute</a:t>
            </a:r>
          </a:p>
          <a:p>
            <a:endParaRPr lang="en-GB" sz="2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Drive methodology</a:t>
            </a:r>
          </a:p>
        </p:txBody>
      </p:sp>
      <p:sp>
        <p:nvSpPr>
          <p:cNvPr id="40963" name="Rectangle 3"/>
          <p:cNvSpPr>
            <a:spLocks noGrp="1" noChangeArrowheads="1"/>
          </p:cNvSpPr>
          <p:nvPr>
            <p:ph type="body" idx="1"/>
          </p:nvPr>
        </p:nvSpPr>
        <p:spPr>
          <a:xfrm>
            <a:off x="179388" y="1600200"/>
            <a:ext cx="8785225" cy="4924425"/>
          </a:xfrm>
        </p:spPr>
        <p:txBody>
          <a:bodyPr/>
          <a:lstStyle/>
          <a:p>
            <a:pPr>
              <a:lnSpc>
                <a:spcPct val="90000"/>
              </a:lnSpc>
            </a:pPr>
            <a:r>
              <a:rPr lang="en-GB" sz="2800" b="1" u="sng"/>
              <a:t>Define</a:t>
            </a:r>
            <a:r>
              <a:rPr lang="en-GB" sz="2800"/>
              <a:t>: - the scope of the problem the criteria by which success will be measured and agree the deliverables and success factors</a:t>
            </a:r>
            <a:endParaRPr lang="en-GB" sz="2800" b="1" u="sng"/>
          </a:p>
          <a:p>
            <a:pPr>
              <a:lnSpc>
                <a:spcPct val="90000"/>
              </a:lnSpc>
            </a:pPr>
            <a:r>
              <a:rPr lang="en-GB" sz="2800" b="1" u="sng"/>
              <a:t>Review</a:t>
            </a:r>
            <a:r>
              <a:rPr lang="en-GB" sz="2800"/>
              <a:t>: - the current situation understand the background, identify and collect information, including performance, identify problem areas, improvements and “quick wins”</a:t>
            </a:r>
            <a:endParaRPr lang="en-GB" sz="2800" b="1" u="sng"/>
          </a:p>
          <a:p>
            <a:pPr>
              <a:lnSpc>
                <a:spcPct val="90000"/>
              </a:lnSpc>
            </a:pPr>
            <a:r>
              <a:rPr lang="en-GB" sz="2800" b="1" u="sng"/>
              <a:t>Identify</a:t>
            </a:r>
            <a:r>
              <a:rPr lang="en-GB" sz="2800"/>
              <a:t>: - improvements or solutions to the problem, required changes to enable and sustain the improvements</a:t>
            </a:r>
            <a:endParaRPr lang="en-GB" sz="2800" b="1" u="sng"/>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Drive methodology</a:t>
            </a:r>
          </a:p>
        </p:txBody>
      </p:sp>
      <p:sp>
        <p:nvSpPr>
          <p:cNvPr id="41987" name="Rectangle 3"/>
          <p:cNvSpPr>
            <a:spLocks noGrp="1" noChangeArrowheads="1"/>
          </p:cNvSpPr>
          <p:nvPr>
            <p:ph type="body" idx="1"/>
          </p:nvPr>
        </p:nvSpPr>
        <p:spPr/>
        <p:txBody>
          <a:bodyPr/>
          <a:lstStyle/>
          <a:p>
            <a:r>
              <a:rPr lang="en-GB" sz="2800" b="1" u="sng"/>
              <a:t>Verify</a:t>
            </a:r>
            <a:r>
              <a:rPr lang="en-GB" sz="2800"/>
              <a:t>: - check that the improvements will bring about benefits that meet the defined success criteria, prioritise and pilot the improvements</a:t>
            </a:r>
            <a:endParaRPr lang="en-GB" sz="2800" b="1" u="sng"/>
          </a:p>
          <a:p>
            <a:r>
              <a:rPr lang="en-GB" sz="2800" b="1" u="sng"/>
              <a:t>Execute</a:t>
            </a:r>
            <a:r>
              <a:rPr lang="en-GB" sz="2800"/>
              <a:t>: - plan the implementation of the solutions and improvements, agree and implement them, plan a review, gather feedback and review</a:t>
            </a:r>
            <a:endParaRPr lang="en-GB" sz="2800"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Process Mapping</a:t>
            </a:r>
          </a:p>
        </p:txBody>
      </p:sp>
      <p:sp>
        <p:nvSpPr>
          <p:cNvPr id="43011" name="Rectangle 3"/>
          <p:cNvSpPr>
            <a:spLocks noGrp="1" noChangeArrowheads="1"/>
          </p:cNvSpPr>
          <p:nvPr>
            <p:ph type="body" idx="1"/>
          </p:nvPr>
        </p:nvSpPr>
        <p:spPr>
          <a:xfrm>
            <a:off x="457200" y="1600200"/>
            <a:ext cx="8229600" cy="4997450"/>
          </a:xfrm>
        </p:spPr>
        <p:txBody>
          <a:bodyPr/>
          <a:lstStyle/>
          <a:p>
            <a:r>
              <a:rPr lang="en-GB" sz="2800"/>
              <a:t>Useful communication tool that help improvement teams understand the process and identify opportunities for improvement</a:t>
            </a:r>
          </a:p>
          <a:p>
            <a:r>
              <a:rPr lang="en-GB" sz="2800"/>
              <a:t>Provides a common framework discipline and language, allowing a systematic way of working</a:t>
            </a:r>
          </a:p>
          <a:p>
            <a:r>
              <a:rPr lang="en-GB" sz="2800"/>
              <a:t>It defines where issues exist and provides improvement teams with common decision- making framework</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Process Mapping</a:t>
            </a:r>
          </a:p>
        </p:txBody>
      </p:sp>
      <p:sp>
        <p:nvSpPr>
          <p:cNvPr id="44035" name="Rectangle 3"/>
          <p:cNvSpPr>
            <a:spLocks noGrp="1" noChangeArrowheads="1"/>
          </p:cNvSpPr>
          <p:nvPr>
            <p:ph type="body" idx="1"/>
          </p:nvPr>
        </p:nvSpPr>
        <p:spPr/>
        <p:txBody>
          <a:bodyPr/>
          <a:lstStyle/>
          <a:p>
            <a:pPr>
              <a:lnSpc>
                <a:spcPct val="80000"/>
              </a:lnSpc>
              <a:buFontTx/>
              <a:buNone/>
            </a:pPr>
            <a:r>
              <a:rPr lang="en-GB" sz="2800"/>
              <a:t>To construct a process map</a:t>
            </a:r>
          </a:p>
          <a:p>
            <a:pPr>
              <a:lnSpc>
                <a:spcPct val="80000"/>
              </a:lnSpc>
            </a:pPr>
            <a:r>
              <a:rPr lang="en-GB" sz="2800"/>
              <a:t>Brainstorm all activities that routinely occur within the scope of the process</a:t>
            </a:r>
          </a:p>
          <a:p>
            <a:pPr>
              <a:lnSpc>
                <a:spcPct val="80000"/>
              </a:lnSpc>
            </a:pPr>
            <a:r>
              <a:rPr lang="en-GB" sz="2800"/>
              <a:t>Group the activities into 4 – 6 key sub-processes</a:t>
            </a:r>
          </a:p>
          <a:p>
            <a:pPr>
              <a:lnSpc>
                <a:spcPct val="80000"/>
              </a:lnSpc>
            </a:pPr>
            <a:r>
              <a:rPr lang="en-GB" sz="2800"/>
              <a:t>Identify the sequence of events and links between the sub-processes</a:t>
            </a:r>
          </a:p>
          <a:p>
            <a:pPr>
              <a:lnSpc>
                <a:spcPct val="80000"/>
              </a:lnSpc>
            </a:pPr>
            <a:r>
              <a:rPr lang="en-GB" sz="2800"/>
              <a:t>Define as a high level process map and sub-process maps using ICOR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Process Mapping</a:t>
            </a:r>
          </a:p>
        </p:txBody>
      </p:sp>
      <p:pic>
        <p:nvPicPr>
          <p:cNvPr id="45061" name="Picture 5" descr="~AUT0004"/>
          <p:cNvPicPr>
            <a:picLocks noChangeAspect="1" noChangeArrowheads="1"/>
          </p:cNvPicPr>
          <p:nvPr/>
        </p:nvPicPr>
        <p:blipFill>
          <a:blip r:embed="rId2" cstate="print"/>
          <a:srcRect/>
          <a:stretch>
            <a:fillRect/>
          </a:stretch>
        </p:blipFill>
        <p:spPr bwMode="auto">
          <a:xfrm>
            <a:off x="971550" y="2565400"/>
            <a:ext cx="6769100" cy="36004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Process Mapping</a:t>
            </a:r>
          </a:p>
        </p:txBody>
      </p:sp>
      <p:sp>
        <p:nvSpPr>
          <p:cNvPr id="46083" name="Rectangle 3"/>
          <p:cNvSpPr>
            <a:spLocks noGrp="1" noChangeArrowheads="1"/>
          </p:cNvSpPr>
          <p:nvPr>
            <p:ph type="body" idx="1"/>
          </p:nvPr>
        </p:nvSpPr>
        <p:spPr/>
        <p:txBody>
          <a:bodyPr/>
          <a:lstStyle/>
          <a:p>
            <a:pPr>
              <a:buFontTx/>
              <a:buNone/>
            </a:pPr>
            <a:r>
              <a:rPr lang="en-GB" sz="2800"/>
              <a:t>	ICOR (Inputs, Outputs, Controls and resources)</a:t>
            </a:r>
          </a:p>
          <a:p>
            <a:r>
              <a:rPr lang="en-GB" sz="2800"/>
              <a:t>Internationally accepted process analysis methodology for process mapping</a:t>
            </a:r>
          </a:p>
          <a:p>
            <a:r>
              <a:rPr lang="en-GB" sz="2800"/>
              <a:t>Allows processes to be broken down into simple, manageable and more easily understandable units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Process Mapping</a:t>
            </a:r>
          </a:p>
        </p:txBody>
      </p:sp>
      <p:pic>
        <p:nvPicPr>
          <p:cNvPr id="47109" name="Picture 5" descr="~AUT0005"/>
          <p:cNvPicPr>
            <a:picLocks noChangeAspect="1" noChangeArrowheads="1"/>
          </p:cNvPicPr>
          <p:nvPr/>
        </p:nvPicPr>
        <p:blipFill>
          <a:blip r:embed="rId2" cstate="print"/>
          <a:srcRect/>
          <a:stretch>
            <a:fillRect/>
          </a:stretch>
        </p:blipFill>
        <p:spPr bwMode="auto">
          <a:xfrm>
            <a:off x="611188" y="1989138"/>
            <a:ext cx="6926262" cy="3662362"/>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Exercise</a:t>
            </a:r>
          </a:p>
        </p:txBody>
      </p:sp>
      <p:sp>
        <p:nvSpPr>
          <p:cNvPr id="48131" name="Rectangle 3"/>
          <p:cNvSpPr>
            <a:spLocks noGrp="1" noChangeArrowheads="1"/>
          </p:cNvSpPr>
          <p:nvPr>
            <p:ph type="body" idx="1"/>
          </p:nvPr>
        </p:nvSpPr>
        <p:spPr/>
        <p:txBody>
          <a:bodyPr/>
          <a:lstStyle/>
          <a:p>
            <a:r>
              <a:rPr lang="en-GB"/>
              <a:t>Do a Process Mapping procedure for making a cup or tea or coffee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Force Field Analysis</a:t>
            </a:r>
          </a:p>
        </p:txBody>
      </p:sp>
      <p:sp>
        <p:nvSpPr>
          <p:cNvPr id="49155" name="Rectangle 3"/>
          <p:cNvSpPr>
            <a:spLocks noGrp="1" noChangeArrowheads="1"/>
          </p:cNvSpPr>
          <p:nvPr>
            <p:ph type="body" idx="1"/>
          </p:nvPr>
        </p:nvSpPr>
        <p:spPr/>
        <p:txBody>
          <a:bodyPr/>
          <a:lstStyle/>
          <a:p>
            <a:pPr>
              <a:lnSpc>
                <a:spcPct val="90000"/>
              </a:lnSpc>
            </a:pPr>
            <a:r>
              <a:rPr lang="en-GB" sz="2400"/>
              <a:t>Is a technique for identifying forces which may help or hinder achieving a change or improvement.  By assessing the forces that prevent making the change, plans can be developed to overcome them.  It is also important to identify those forces that will help with the change.  Once these forces have been identified and analysed, it is possible to determine if a proposed change is viable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Force Field Analysis</a:t>
            </a:r>
          </a:p>
        </p:txBody>
      </p:sp>
      <p:pic>
        <p:nvPicPr>
          <p:cNvPr id="50181" name="Picture 5" descr="~AUT0006"/>
          <p:cNvPicPr>
            <a:picLocks noChangeAspect="1" noChangeArrowheads="1"/>
          </p:cNvPicPr>
          <p:nvPr/>
        </p:nvPicPr>
        <p:blipFill>
          <a:blip r:embed="rId2" cstate="print"/>
          <a:srcRect/>
          <a:stretch>
            <a:fillRect/>
          </a:stretch>
        </p:blipFill>
        <p:spPr bwMode="auto">
          <a:xfrm>
            <a:off x="755650" y="1916113"/>
            <a:ext cx="6408738" cy="3960812"/>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Pareto Analysis</a:t>
            </a:r>
          </a:p>
        </p:txBody>
      </p:sp>
      <p:sp>
        <p:nvSpPr>
          <p:cNvPr id="51203" name="Rectangle 3"/>
          <p:cNvSpPr>
            <a:spLocks noGrp="1" noChangeArrowheads="1"/>
          </p:cNvSpPr>
          <p:nvPr>
            <p:ph type="body" idx="1"/>
          </p:nvPr>
        </p:nvSpPr>
        <p:spPr/>
        <p:txBody>
          <a:bodyPr/>
          <a:lstStyle/>
          <a:p>
            <a:pPr>
              <a:lnSpc>
                <a:spcPct val="80000"/>
              </a:lnSpc>
            </a:pPr>
            <a:r>
              <a:rPr lang="en-GB" sz="2400"/>
              <a:t>Used to analyse data and identify the vital few problems or causes of problems that have the greatest impact.  Pareto diagrams reveal that 80% of the effect is often attributed to 20% of the causes; hence, it is known as the 80/20 rule</a:t>
            </a:r>
          </a:p>
          <a:p>
            <a:pPr>
              <a:lnSpc>
                <a:spcPct val="80000"/>
              </a:lnSpc>
            </a:pPr>
            <a:r>
              <a:rPr lang="en-GB" sz="2400"/>
              <a:t>There is damage, however, in placing too much emphasis on an 80/20 relationship.  There is no reason why the figures should not read 70/30 or 60/40</a:t>
            </a:r>
          </a:p>
          <a:p>
            <a:pPr>
              <a:lnSpc>
                <a:spcPct val="80000"/>
              </a:lnSpc>
            </a:pPr>
            <a:r>
              <a:rPr lang="en-GB" sz="2400"/>
              <a:t>An exact numerical relationship is not as important as recognising that the diagram shows the vital few from the trivial many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Pareto Analysis</a:t>
            </a:r>
          </a:p>
        </p:txBody>
      </p:sp>
      <p:sp>
        <p:nvSpPr>
          <p:cNvPr id="52227" name="Rectangle 3"/>
          <p:cNvSpPr>
            <a:spLocks noGrp="1" noChangeArrowheads="1"/>
          </p:cNvSpPr>
          <p:nvPr>
            <p:ph type="body" idx="1"/>
          </p:nvPr>
        </p:nvSpPr>
        <p:spPr/>
        <p:txBody>
          <a:bodyPr/>
          <a:lstStyle/>
          <a:p>
            <a:pPr marL="609600" indent="-609600">
              <a:buFontTx/>
              <a:buNone/>
            </a:pPr>
            <a:r>
              <a:rPr lang="en-GB"/>
              <a:t>Steps to be followed</a:t>
            </a:r>
          </a:p>
          <a:p>
            <a:pPr marL="609600" indent="-609600">
              <a:buFontTx/>
              <a:buAutoNum type="arabicPeriod"/>
            </a:pPr>
            <a:r>
              <a:rPr lang="en-GB"/>
              <a:t>List all features</a:t>
            </a:r>
          </a:p>
          <a:p>
            <a:pPr marL="609600" indent="-609600">
              <a:buFontTx/>
              <a:buAutoNum type="arabicPeriod"/>
            </a:pPr>
            <a:r>
              <a:rPr lang="en-GB"/>
              <a:t>Collect data</a:t>
            </a:r>
          </a:p>
          <a:p>
            <a:pPr marL="609600" indent="-609600">
              <a:buFontTx/>
              <a:buAutoNum type="arabicPeriod"/>
            </a:pPr>
            <a:r>
              <a:rPr lang="en-GB"/>
              <a:t>Rank priorities</a:t>
            </a:r>
          </a:p>
          <a:p>
            <a:pPr marL="609600" indent="-609600">
              <a:buFontTx/>
              <a:buAutoNum type="arabicPeriod"/>
            </a:pPr>
            <a:r>
              <a:rPr lang="en-GB"/>
              <a:t>Construct the diagram</a:t>
            </a:r>
          </a:p>
          <a:p>
            <a:pPr marL="609600" indent="-609600">
              <a:buFontTx/>
              <a:buAutoNum type="arabicPeriod"/>
            </a:pPr>
            <a:r>
              <a:rPr lang="en-GB"/>
              <a:t>Add cumulative line</a:t>
            </a:r>
          </a:p>
          <a:p>
            <a:pPr marL="609600" indent="-609600">
              <a:buFontTx/>
              <a:buAutoNum type="arabicPeriod"/>
            </a:pPr>
            <a:r>
              <a:rPr lang="en-GB"/>
              <a:t>Interpret  results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r>
              <a:rPr lang="en-GB"/>
              <a:t>Collect data</a:t>
            </a:r>
          </a:p>
        </p:txBody>
      </p:sp>
      <p:sp>
        <p:nvSpPr>
          <p:cNvPr id="53253" name="Rectangle 5"/>
          <p:cNvSpPr>
            <a:spLocks noGrp="1" noChangeArrowheads="1"/>
          </p:cNvSpPr>
          <p:nvPr>
            <p:ph type="body" sz="half" idx="1"/>
          </p:nvPr>
        </p:nvSpPr>
        <p:spPr>
          <a:xfrm>
            <a:off x="685800" y="1981200"/>
            <a:ext cx="4462463" cy="4543425"/>
          </a:xfrm>
        </p:spPr>
        <p:txBody>
          <a:bodyPr/>
          <a:lstStyle/>
          <a:p>
            <a:pPr>
              <a:lnSpc>
                <a:spcPct val="90000"/>
              </a:lnSpc>
              <a:buFontTx/>
              <a:buNone/>
            </a:pPr>
            <a:r>
              <a:rPr lang="en-GB" b="1"/>
              <a:t>Defect</a:t>
            </a:r>
          </a:p>
          <a:p>
            <a:pPr>
              <a:lnSpc>
                <a:spcPct val="90000"/>
              </a:lnSpc>
              <a:buFontTx/>
              <a:buNone/>
            </a:pPr>
            <a:r>
              <a:rPr lang="en-GB"/>
              <a:t>Short deliveries</a:t>
            </a:r>
          </a:p>
          <a:p>
            <a:pPr>
              <a:lnSpc>
                <a:spcPct val="90000"/>
              </a:lnSpc>
              <a:buFontTx/>
              <a:buNone/>
            </a:pPr>
            <a:r>
              <a:rPr lang="en-GB"/>
              <a:t>Missing paperwork</a:t>
            </a:r>
          </a:p>
          <a:p>
            <a:pPr>
              <a:lnSpc>
                <a:spcPct val="90000"/>
              </a:lnSpc>
              <a:buFontTx/>
              <a:buNone/>
            </a:pPr>
            <a:r>
              <a:rPr lang="en-GB"/>
              <a:t>Defective vehicle</a:t>
            </a:r>
          </a:p>
          <a:p>
            <a:pPr>
              <a:lnSpc>
                <a:spcPct val="90000"/>
              </a:lnSpc>
              <a:buFontTx/>
              <a:buNone/>
            </a:pPr>
            <a:r>
              <a:rPr lang="en-GB"/>
              <a:t>Wrong load delivered</a:t>
            </a:r>
          </a:p>
          <a:p>
            <a:pPr>
              <a:lnSpc>
                <a:spcPct val="90000"/>
              </a:lnSpc>
              <a:buFontTx/>
              <a:buNone/>
            </a:pPr>
            <a:r>
              <a:rPr lang="en-GB"/>
              <a:t>Rejected produce</a:t>
            </a:r>
          </a:p>
          <a:p>
            <a:pPr>
              <a:lnSpc>
                <a:spcPct val="90000"/>
              </a:lnSpc>
              <a:buFontTx/>
              <a:buNone/>
            </a:pPr>
            <a:r>
              <a:rPr lang="en-GB"/>
              <a:t>Congestion</a:t>
            </a:r>
          </a:p>
          <a:p>
            <a:pPr>
              <a:lnSpc>
                <a:spcPct val="90000"/>
              </a:lnSpc>
              <a:buFontTx/>
              <a:buNone/>
            </a:pPr>
            <a:r>
              <a:rPr lang="en-GB"/>
              <a:t>Missing personnel</a:t>
            </a:r>
          </a:p>
          <a:p>
            <a:pPr>
              <a:lnSpc>
                <a:spcPct val="90000"/>
              </a:lnSpc>
              <a:buFontTx/>
              <a:buNone/>
            </a:pPr>
            <a:r>
              <a:rPr lang="en-GB"/>
              <a:t>Incomplete pallets</a:t>
            </a:r>
          </a:p>
        </p:txBody>
      </p:sp>
      <p:sp>
        <p:nvSpPr>
          <p:cNvPr id="53254" name="Rectangle 6"/>
          <p:cNvSpPr>
            <a:spLocks noGrp="1" noChangeArrowheads="1"/>
          </p:cNvSpPr>
          <p:nvPr>
            <p:ph type="body" sz="half" idx="2"/>
          </p:nvPr>
        </p:nvSpPr>
        <p:spPr>
          <a:xfrm>
            <a:off x="5364163" y="1981200"/>
            <a:ext cx="3094037" cy="4471988"/>
          </a:xfrm>
        </p:spPr>
        <p:txBody>
          <a:bodyPr/>
          <a:lstStyle/>
          <a:p>
            <a:pPr algn="ctr">
              <a:lnSpc>
                <a:spcPct val="90000"/>
              </a:lnSpc>
              <a:buFontTx/>
              <a:buNone/>
            </a:pPr>
            <a:r>
              <a:rPr lang="en-GB"/>
              <a:t>Frequency</a:t>
            </a:r>
          </a:p>
          <a:p>
            <a:pPr algn="ctr">
              <a:lnSpc>
                <a:spcPct val="90000"/>
              </a:lnSpc>
              <a:buFontTx/>
              <a:buNone/>
            </a:pPr>
            <a:r>
              <a:rPr lang="en-GB"/>
              <a:t>274</a:t>
            </a:r>
          </a:p>
          <a:p>
            <a:pPr algn="ctr">
              <a:lnSpc>
                <a:spcPct val="90000"/>
              </a:lnSpc>
              <a:buFontTx/>
              <a:buNone/>
            </a:pPr>
            <a:r>
              <a:rPr lang="en-GB"/>
              <a:t>59</a:t>
            </a:r>
          </a:p>
          <a:p>
            <a:pPr algn="ctr">
              <a:lnSpc>
                <a:spcPct val="90000"/>
              </a:lnSpc>
              <a:buFontTx/>
              <a:buNone/>
            </a:pPr>
            <a:r>
              <a:rPr lang="en-GB"/>
              <a:t>19</a:t>
            </a:r>
          </a:p>
          <a:p>
            <a:pPr algn="ctr">
              <a:lnSpc>
                <a:spcPct val="90000"/>
              </a:lnSpc>
              <a:buFontTx/>
              <a:buNone/>
            </a:pPr>
            <a:r>
              <a:rPr lang="en-GB"/>
              <a:t>43</a:t>
            </a:r>
          </a:p>
          <a:p>
            <a:pPr algn="ctr">
              <a:lnSpc>
                <a:spcPct val="90000"/>
              </a:lnSpc>
              <a:buFontTx/>
              <a:buNone/>
            </a:pPr>
            <a:r>
              <a:rPr lang="en-GB"/>
              <a:t>10</a:t>
            </a:r>
          </a:p>
          <a:p>
            <a:pPr algn="ctr">
              <a:lnSpc>
                <a:spcPct val="90000"/>
              </a:lnSpc>
              <a:buFontTx/>
              <a:buNone/>
            </a:pPr>
            <a:r>
              <a:rPr lang="en-GB"/>
              <a:t>8</a:t>
            </a:r>
          </a:p>
          <a:p>
            <a:pPr algn="ctr">
              <a:lnSpc>
                <a:spcPct val="90000"/>
              </a:lnSpc>
              <a:buFontTx/>
              <a:buNone/>
            </a:pPr>
            <a:r>
              <a:rPr lang="en-GB"/>
              <a:t>6</a:t>
            </a:r>
          </a:p>
          <a:p>
            <a:pPr algn="ctr">
              <a:lnSpc>
                <a:spcPct val="90000"/>
              </a:lnSpc>
              <a:buFontTx/>
              <a:buNone/>
            </a:pPr>
            <a:r>
              <a:rPr lang="en-GB"/>
              <a:t>4</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lstStyle/>
          <a:p>
            <a:r>
              <a:rPr lang="en-GB"/>
              <a:t>Rank priorities</a:t>
            </a:r>
          </a:p>
        </p:txBody>
      </p:sp>
      <p:sp>
        <p:nvSpPr>
          <p:cNvPr id="54277" name="Rectangle 5"/>
          <p:cNvSpPr>
            <a:spLocks noGrp="1" noChangeArrowheads="1"/>
          </p:cNvSpPr>
          <p:nvPr>
            <p:ph type="body" sz="half" idx="1"/>
          </p:nvPr>
        </p:nvSpPr>
        <p:spPr>
          <a:xfrm>
            <a:off x="685800" y="1981200"/>
            <a:ext cx="3814763" cy="4471988"/>
          </a:xfrm>
        </p:spPr>
        <p:txBody>
          <a:bodyPr/>
          <a:lstStyle/>
          <a:p>
            <a:pPr>
              <a:lnSpc>
                <a:spcPct val="90000"/>
              </a:lnSpc>
              <a:buFontTx/>
              <a:buNone/>
            </a:pPr>
            <a:r>
              <a:rPr lang="en-GB" sz="2400" b="1"/>
              <a:t>Defect</a:t>
            </a:r>
          </a:p>
          <a:p>
            <a:pPr>
              <a:lnSpc>
                <a:spcPct val="90000"/>
              </a:lnSpc>
              <a:buFontTx/>
              <a:buNone/>
            </a:pPr>
            <a:r>
              <a:rPr lang="en-GB" sz="2400"/>
              <a:t>Short deliveries</a:t>
            </a:r>
          </a:p>
          <a:p>
            <a:pPr>
              <a:lnSpc>
                <a:spcPct val="90000"/>
              </a:lnSpc>
              <a:buFontTx/>
              <a:buNone/>
            </a:pPr>
            <a:r>
              <a:rPr lang="en-GB" sz="2400"/>
              <a:t>Missing paperwork</a:t>
            </a:r>
          </a:p>
          <a:p>
            <a:pPr>
              <a:lnSpc>
                <a:spcPct val="90000"/>
              </a:lnSpc>
              <a:buFontTx/>
              <a:buNone/>
            </a:pPr>
            <a:r>
              <a:rPr lang="en-GB" sz="2400"/>
              <a:t>Wrong load delivered</a:t>
            </a:r>
          </a:p>
          <a:p>
            <a:pPr>
              <a:lnSpc>
                <a:spcPct val="90000"/>
              </a:lnSpc>
              <a:buFontTx/>
              <a:buNone/>
            </a:pPr>
            <a:r>
              <a:rPr lang="en-GB" sz="2400"/>
              <a:t>Defective vehicle</a:t>
            </a:r>
          </a:p>
          <a:p>
            <a:pPr>
              <a:lnSpc>
                <a:spcPct val="90000"/>
              </a:lnSpc>
              <a:buFontTx/>
              <a:buNone/>
            </a:pPr>
            <a:r>
              <a:rPr lang="en-GB" sz="2400"/>
              <a:t>Rejected produce</a:t>
            </a:r>
          </a:p>
          <a:p>
            <a:pPr>
              <a:lnSpc>
                <a:spcPct val="90000"/>
              </a:lnSpc>
              <a:buFontTx/>
              <a:buNone/>
            </a:pPr>
            <a:r>
              <a:rPr lang="en-GB" sz="2400"/>
              <a:t>Congestion</a:t>
            </a:r>
          </a:p>
          <a:p>
            <a:pPr>
              <a:lnSpc>
                <a:spcPct val="90000"/>
              </a:lnSpc>
              <a:buFontTx/>
              <a:buNone/>
            </a:pPr>
            <a:r>
              <a:rPr lang="en-GB" sz="2400"/>
              <a:t>Missing personnel</a:t>
            </a:r>
          </a:p>
          <a:p>
            <a:pPr>
              <a:lnSpc>
                <a:spcPct val="90000"/>
              </a:lnSpc>
              <a:buFontTx/>
              <a:buNone/>
            </a:pPr>
            <a:r>
              <a:rPr lang="en-GB" sz="2400"/>
              <a:t>Incomplete pallets</a:t>
            </a:r>
          </a:p>
          <a:p>
            <a:pPr>
              <a:lnSpc>
                <a:spcPct val="90000"/>
              </a:lnSpc>
              <a:buFontTx/>
              <a:buNone/>
            </a:pPr>
            <a:r>
              <a:rPr lang="en-GB" sz="2400"/>
              <a:t>Total</a:t>
            </a:r>
          </a:p>
        </p:txBody>
      </p:sp>
      <p:sp>
        <p:nvSpPr>
          <p:cNvPr id="54278" name="Rectangle 6"/>
          <p:cNvSpPr>
            <a:spLocks noGrp="1" noChangeArrowheads="1"/>
          </p:cNvSpPr>
          <p:nvPr>
            <p:ph type="body" sz="half" idx="2"/>
          </p:nvPr>
        </p:nvSpPr>
        <p:spPr>
          <a:xfrm>
            <a:off x="5435600" y="1981200"/>
            <a:ext cx="3022600" cy="4114800"/>
          </a:xfrm>
        </p:spPr>
        <p:txBody>
          <a:bodyPr/>
          <a:lstStyle/>
          <a:p>
            <a:pPr algn="ctr">
              <a:lnSpc>
                <a:spcPct val="90000"/>
              </a:lnSpc>
              <a:buFontTx/>
              <a:buNone/>
            </a:pPr>
            <a:r>
              <a:rPr lang="en-GB" sz="2400"/>
              <a:t>Frequency</a:t>
            </a:r>
          </a:p>
          <a:p>
            <a:pPr algn="ctr">
              <a:lnSpc>
                <a:spcPct val="90000"/>
              </a:lnSpc>
              <a:buFontTx/>
              <a:buNone/>
            </a:pPr>
            <a:r>
              <a:rPr lang="en-GB" sz="2400"/>
              <a:t>274</a:t>
            </a:r>
          </a:p>
          <a:p>
            <a:pPr algn="ctr">
              <a:lnSpc>
                <a:spcPct val="90000"/>
              </a:lnSpc>
              <a:buFontTx/>
              <a:buNone/>
            </a:pPr>
            <a:r>
              <a:rPr lang="en-GB" sz="2400"/>
              <a:t>59</a:t>
            </a:r>
          </a:p>
          <a:p>
            <a:pPr algn="ctr">
              <a:lnSpc>
                <a:spcPct val="90000"/>
              </a:lnSpc>
              <a:buFontTx/>
              <a:buNone/>
            </a:pPr>
            <a:r>
              <a:rPr lang="en-GB" sz="2400"/>
              <a:t>43</a:t>
            </a:r>
          </a:p>
          <a:p>
            <a:pPr algn="ctr">
              <a:lnSpc>
                <a:spcPct val="90000"/>
              </a:lnSpc>
              <a:buFontTx/>
              <a:buNone/>
            </a:pPr>
            <a:r>
              <a:rPr lang="en-GB" sz="2400"/>
              <a:t>19</a:t>
            </a:r>
          </a:p>
          <a:p>
            <a:pPr algn="ctr">
              <a:lnSpc>
                <a:spcPct val="90000"/>
              </a:lnSpc>
              <a:buFontTx/>
              <a:buNone/>
            </a:pPr>
            <a:r>
              <a:rPr lang="en-GB" sz="2400"/>
              <a:t>10</a:t>
            </a:r>
          </a:p>
          <a:p>
            <a:pPr algn="ctr">
              <a:lnSpc>
                <a:spcPct val="90000"/>
              </a:lnSpc>
              <a:buFontTx/>
              <a:buNone/>
            </a:pPr>
            <a:r>
              <a:rPr lang="en-GB" sz="2400"/>
              <a:t>8</a:t>
            </a:r>
          </a:p>
          <a:p>
            <a:pPr algn="ctr">
              <a:lnSpc>
                <a:spcPct val="90000"/>
              </a:lnSpc>
              <a:buFontTx/>
              <a:buNone/>
            </a:pPr>
            <a:r>
              <a:rPr lang="en-GB" sz="2400"/>
              <a:t>6</a:t>
            </a:r>
          </a:p>
          <a:p>
            <a:pPr algn="ctr">
              <a:lnSpc>
                <a:spcPct val="90000"/>
              </a:lnSpc>
              <a:buFontTx/>
              <a:buNone/>
            </a:pPr>
            <a:r>
              <a:rPr lang="en-GB" sz="2400"/>
              <a:t>4</a:t>
            </a:r>
          </a:p>
          <a:p>
            <a:pPr algn="ctr">
              <a:lnSpc>
                <a:spcPct val="90000"/>
              </a:lnSpc>
              <a:buFontTx/>
              <a:buNone/>
            </a:pPr>
            <a:r>
              <a:rPr lang="en-GB" sz="2400"/>
              <a:t>423</a:t>
            </a:r>
          </a:p>
          <a:p>
            <a:pPr>
              <a:lnSpc>
                <a:spcPct val="90000"/>
              </a:lnSpc>
              <a:buFontTx/>
              <a:buNone/>
            </a:pPr>
            <a:endParaRPr lang="en-GB" sz="2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Construct diagram</a:t>
            </a:r>
          </a:p>
        </p:txBody>
      </p:sp>
      <p:sp>
        <p:nvSpPr>
          <p:cNvPr id="55299" name="Rectangle 3"/>
          <p:cNvSpPr>
            <a:spLocks noGrp="1" noChangeArrowheads="1"/>
          </p:cNvSpPr>
          <p:nvPr>
            <p:ph type="body" idx="1"/>
          </p:nvPr>
        </p:nvSpPr>
        <p:spPr/>
        <p:txBody>
          <a:bodyPr/>
          <a:lstStyle/>
          <a:p>
            <a:pPr marL="609600" indent="-609600">
              <a:buFontTx/>
              <a:buAutoNum type="arabicPeriod"/>
            </a:pPr>
            <a:r>
              <a:rPr lang="en-GB"/>
              <a:t>Calculate % total</a:t>
            </a:r>
          </a:p>
          <a:p>
            <a:pPr marL="609600" indent="-609600">
              <a:buFontTx/>
              <a:buAutoNum type="arabicPeriod"/>
            </a:pPr>
            <a:r>
              <a:rPr lang="en-GB"/>
              <a:t>Calculate total cumulative frequency</a:t>
            </a:r>
          </a:p>
          <a:p>
            <a:pPr marL="609600" indent="-609600"/>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p:cNvSpPr>
            <a:spLocks noGrp="1" noChangeArrowheads="1"/>
          </p:cNvSpPr>
          <p:nvPr>
            <p:ph type="title"/>
          </p:nvPr>
        </p:nvSpPr>
        <p:spPr/>
        <p:txBody>
          <a:bodyPr/>
          <a:lstStyle/>
          <a:p>
            <a:r>
              <a:rPr lang="en-GB"/>
              <a:t>Data for Pareto diagram</a:t>
            </a:r>
          </a:p>
        </p:txBody>
      </p:sp>
      <p:sp>
        <p:nvSpPr>
          <p:cNvPr id="56325" name="Rectangle 5"/>
          <p:cNvSpPr>
            <a:spLocks noGrp="1" noChangeArrowheads="1"/>
          </p:cNvSpPr>
          <p:nvPr>
            <p:ph type="body" sz="half" idx="1"/>
          </p:nvPr>
        </p:nvSpPr>
        <p:spPr>
          <a:xfrm>
            <a:off x="685800" y="1981200"/>
            <a:ext cx="3814763" cy="4114800"/>
          </a:xfrm>
        </p:spPr>
        <p:txBody>
          <a:bodyPr/>
          <a:lstStyle/>
          <a:p>
            <a:pPr algn="ctr">
              <a:lnSpc>
                <a:spcPct val="90000"/>
              </a:lnSpc>
              <a:buFontTx/>
              <a:buNone/>
            </a:pPr>
            <a:r>
              <a:rPr lang="en-GB" sz="2400"/>
              <a:t>% total</a:t>
            </a:r>
          </a:p>
          <a:p>
            <a:pPr algn="ctr">
              <a:lnSpc>
                <a:spcPct val="90000"/>
              </a:lnSpc>
              <a:buFontTx/>
              <a:buNone/>
            </a:pPr>
            <a:endParaRPr lang="en-GB" sz="2400"/>
          </a:p>
          <a:p>
            <a:pPr algn="ctr">
              <a:lnSpc>
                <a:spcPct val="90000"/>
              </a:lnSpc>
              <a:buFontTx/>
              <a:buNone/>
            </a:pPr>
            <a:r>
              <a:rPr lang="en-GB" sz="2400"/>
              <a:t>64.77</a:t>
            </a:r>
          </a:p>
          <a:p>
            <a:pPr algn="ctr">
              <a:lnSpc>
                <a:spcPct val="90000"/>
              </a:lnSpc>
              <a:buFontTx/>
              <a:buNone/>
            </a:pPr>
            <a:r>
              <a:rPr lang="en-GB" sz="2400"/>
              <a:t>13.95</a:t>
            </a:r>
          </a:p>
          <a:p>
            <a:pPr algn="ctr">
              <a:lnSpc>
                <a:spcPct val="90000"/>
              </a:lnSpc>
              <a:buFontTx/>
              <a:buNone/>
            </a:pPr>
            <a:r>
              <a:rPr lang="en-GB" sz="2400"/>
              <a:t>10.17</a:t>
            </a:r>
          </a:p>
          <a:p>
            <a:pPr algn="ctr">
              <a:lnSpc>
                <a:spcPct val="90000"/>
              </a:lnSpc>
              <a:buFontTx/>
              <a:buNone/>
            </a:pPr>
            <a:r>
              <a:rPr lang="en-GB" sz="2400"/>
              <a:t>4.49</a:t>
            </a:r>
          </a:p>
          <a:p>
            <a:pPr algn="ctr">
              <a:lnSpc>
                <a:spcPct val="90000"/>
              </a:lnSpc>
              <a:buFontTx/>
              <a:buNone/>
            </a:pPr>
            <a:r>
              <a:rPr lang="en-GB" sz="2400"/>
              <a:t>2.36</a:t>
            </a:r>
          </a:p>
          <a:p>
            <a:pPr algn="ctr">
              <a:lnSpc>
                <a:spcPct val="90000"/>
              </a:lnSpc>
              <a:buFontTx/>
              <a:buNone/>
            </a:pPr>
            <a:r>
              <a:rPr lang="en-GB" sz="2400"/>
              <a:t>1.89</a:t>
            </a:r>
          </a:p>
          <a:p>
            <a:pPr algn="ctr">
              <a:lnSpc>
                <a:spcPct val="90000"/>
              </a:lnSpc>
              <a:buFontTx/>
              <a:buNone/>
            </a:pPr>
            <a:r>
              <a:rPr lang="en-GB" sz="2400"/>
              <a:t>1.42</a:t>
            </a:r>
          </a:p>
          <a:p>
            <a:pPr algn="ctr">
              <a:lnSpc>
                <a:spcPct val="90000"/>
              </a:lnSpc>
              <a:buFontTx/>
              <a:buNone/>
            </a:pPr>
            <a:r>
              <a:rPr lang="en-GB" sz="2400"/>
              <a:t>0.95</a:t>
            </a:r>
          </a:p>
        </p:txBody>
      </p:sp>
      <p:sp>
        <p:nvSpPr>
          <p:cNvPr id="56326" name="Rectangle 6"/>
          <p:cNvSpPr>
            <a:spLocks noGrp="1" noChangeArrowheads="1"/>
          </p:cNvSpPr>
          <p:nvPr>
            <p:ph type="body" sz="half" idx="2"/>
          </p:nvPr>
        </p:nvSpPr>
        <p:spPr>
          <a:xfrm>
            <a:off x="4643438" y="1981200"/>
            <a:ext cx="3814762" cy="4114800"/>
          </a:xfrm>
        </p:spPr>
        <p:txBody>
          <a:bodyPr/>
          <a:lstStyle/>
          <a:p>
            <a:pPr algn="ctr">
              <a:lnSpc>
                <a:spcPct val="90000"/>
              </a:lnSpc>
              <a:buFontTx/>
              <a:buNone/>
            </a:pPr>
            <a:r>
              <a:rPr lang="en-GB" sz="2400"/>
              <a:t>% Cumulative frequency</a:t>
            </a:r>
          </a:p>
          <a:p>
            <a:pPr algn="ctr">
              <a:lnSpc>
                <a:spcPct val="90000"/>
              </a:lnSpc>
              <a:buFontTx/>
              <a:buNone/>
            </a:pPr>
            <a:r>
              <a:rPr lang="en-GB" sz="2400"/>
              <a:t>64.77</a:t>
            </a:r>
          </a:p>
          <a:p>
            <a:pPr algn="ctr">
              <a:lnSpc>
                <a:spcPct val="90000"/>
              </a:lnSpc>
              <a:buFontTx/>
              <a:buNone/>
            </a:pPr>
            <a:r>
              <a:rPr lang="en-GB" sz="2400"/>
              <a:t>78.72</a:t>
            </a:r>
          </a:p>
          <a:p>
            <a:pPr algn="ctr">
              <a:lnSpc>
                <a:spcPct val="90000"/>
              </a:lnSpc>
              <a:buFontTx/>
              <a:buNone/>
            </a:pPr>
            <a:r>
              <a:rPr lang="en-GB" sz="2400"/>
              <a:t>88.89</a:t>
            </a:r>
          </a:p>
          <a:p>
            <a:pPr algn="ctr">
              <a:lnSpc>
                <a:spcPct val="90000"/>
              </a:lnSpc>
              <a:buFontTx/>
              <a:buNone/>
            </a:pPr>
            <a:r>
              <a:rPr lang="en-GB" sz="2400"/>
              <a:t>93.38</a:t>
            </a:r>
          </a:p>
          <a:p>
            <a:pPr algn="ctr">
              <a:lnSpc>
                <a:spcPct val="90000"/>
              </a:lnSpc>
              <a:buFontTx/>
              <a:buNone/>
            </a:pPr>
            <a:r>
              <a:rPr lang="en-GB" sz="2400"/>
              <a:t>95.74</a:t>
            </a:r>
          </a:p>
          <a:p>
            <a:pPr algn="ctr">
              <a:lnSpc>
                <a:spcPct val="90000"/>
              </a:lnSpc>
              <a:buFontTx/>
              <a:buNone/>
            </a:pPr>
            <a:r>
              <a:rPr lang="en-GB" sz="2400"/>
              <a:t>97.63</a:t>
            </a:r>
          </a:p>
          <a:p>
            <a:pPr algn="ctr">
              <a:lnSpc>
                <a:spcPct val="90000"/>
              </a:lnSpc>
              <a:buFontTx/>
              <a:buNone/>
            </a:pPr>
            <a:r>
              <a:rPr lang="en-GB" sz="2400"/>
              <a:t>99.05</a:t>
            </a:r>
          </a:p>
          <a:p>
            <a:pPr algn="ctr">
              <a:lnSpc>
                <a:spcPct val="90000"/>
              </a:lnSpc>
              <a:buFontTx/>
              <a:buNone/>
            </a:pPr>
            <a:r>
              <a:rPr lang="en-GB" sz="2400"/>
              <a:t>100</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Pareto diagram</a:t>
            </a:r>
          </a:p>
        </p:txBody>
      </p:sp>
      <p:pic>
        <p:nvPicPr>
          <p:cNvPr id="57349" name="Picture 5" descr="~AUT0007"/>
          <p:cNvPicPr>
            <a:picLocks noChangeAspect="1" noChangeArrowheads="1"/>
          </p:cNvPicPr>
          <p:nvPr/>
        </p:nvPicPr>
        <p:blipFill>
          <a:blip r:embed="rId2" cstate="print"/>
          <a:srcRect/>
          <a:stretch>
            <a:fillRect/>
          </a:stretch>
        </p:blipFill>
        <p:spPr bwMode="auto">
          <a:xfrm>
            <a:off x="684213" y="1700213"/>
            <a:ext cx="6408737" cy="4494212"/>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Brainstorming</a:t>
            </a:r>
          </a:p>
        </p:txBody>
      </p:sp>
      <p:sp>
        <p:nvSpPr>
          <p:cNvPr id="61443" name="Rectangle 3"/>
          <p:cNvSpPr>
            <a:spLocks noGrp="1" noChangeArrowheads="1"/>
          </p:cNvSpPr>
          <p:nvPr>
            <p:ph type="body" idx="1"/>
          </p:nvPr>
        </p:nvSpPr>
        <p:spPr/>
        <p:txBody>
          <a:bodyPr/>
          <a:lstStyle/>
          <a:p>
            <a:pPr>
              <a:lnSpc>
                <a:spcPct val="90000"/>
              </a:lnSpc>
            </a:pPr>
            <a:r>
              <a:rPr lang="en-GB" sz="2400"/>
              <a:t>Can be used in conjunction with the case and effect diagram</a:t>
            </a:r>
          </a:p>
          <a:p>
            <a:pPr>
              <a:lnSpc>
                <a:spcPct val="90000"/>
              </a:lnSpc>
            </a:pPr>
            <a:r>
              <a:rPr lang="en-GB" sz="2400"/>
              <a:t>A group technique used to generate a large number of ideas quickly and may be used in a variety of situations.</a:t>
            </a:r>
          </a:p>
          <a:p>
            <a:pPr>
              <a:lnSpc>
                <a:spcPct val="90000"/>
              </a:lnSpc>
            </a:pPr>
            <a:r>
              <a:rPr lang="en-GB" sz="2400"/>
              <a:t>Each member of the group, in turn, can put forward an idea concerning the problem being considered</a:t>
            </a:r>
          </a:p>
          <a:p>
            <a:pPr>
              <a:lnSpc>
                <a:spcPct val="90000"/>
              </a:lnSpc>
            </a:pPr>
            <a:r>
              <a:rPr lang="en-GB" sz="2400"/>
              <a:t>Wild ideas are welcomed and no criticism or evaluation occurs during brainstorming, all being recorded for subsequent analysis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Brainstorming</a:t>
            </a:r>
          </a:p>
        </p:txBody>
      </p:sp>
      <p:sp>
        <p:nvSpPr>
          <p:cNvPr id="62467" name="Rectangle 3"/>
          <p:cNvSpPr>
            <a:spLocks noGrp="1" noChangeArrowheads="1"/>
          </p:cNvSpPr>
          <p:nvPr>
            <p:ph type="body" idx="1"/>
          </p:nvPr>
        </p:nvSpPr>
        <p:spPr>
          <a:xfrm>
            <a:off x="323850" y="1981200"/>
            <a:ext cx="8569325" cy="4114800"/>
          </a:xfrm>
        </p:spPr>
        <p:txBody>
          <a:bodyPr/>
          <a:lstStyle/>
          <a:p>
            <a:r>
              <a:rPr lang="en-GB" sz="2800"/>
              <a:t>The process continues until no further ideas are forthcoming and increases the chance for originality and innovation</a:t>
            </a:r>
          </a:p>
          <a:p>
            <a:r>
              <a:rPr lang="en-GB" sz="2800"/>
              <a:t>It can be used for:</a:t>
            </a:r>
          </a:p>
          <a:p>
            <a:pPr>
              <a:buFontTx/>
              <a:buNone/>
            </a:pPr>
            <a:r>
              <a:rPr lang="en-GB" sz="2800"/>
              <a:t>	- identifying problem areas</a:t>
            </a:r>
          </a:p>
          <a:p>
            <a:pPr>
              <a:buFontTx/>
              <a:buNone/>
            </a:pPr>
            <a:r>
              <a:rPr lang="en-GB" sz="2800"/>
              <a:t>	- identifying areas for improvement</a:t>
            </a:r>
          </a:p>
          <a:p>
            <a:pPr>
              <a:buFontTx/>
              <a:buNone/>
            </a:pPr>
            <a:r>
              <a:rPr lang="en-GB" sz="2800"/>
              <a:t>	- designing solutions to problems</a:t>
            </a:r>
          </a:p>
          <a:p>
            <a:pPr>
              <a:buFontTx/>
              <a:buNone/>
            </a:pPr>
            <a:r>
              <a:rPr lang="en-GB" sz="2800"/>
              <a:t>	- developing action plans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Exercise</a:t>
            </a:r>
          </a:p>
        </p:txBody>
      </p:sp>
      <p:sp>
        <p:nvSpPr>
          <p:cNvPr id="63491" name="Rectangle 3"/>
          <p:cNvSpPr>
            <a:spLocks noGrp="1" noChangeArrowheads="1"/>
          </p:cNvSpPr>
          <p:nvPr>
            <p:ph type="body" idx="1"/>
          </p:nvPr>
        </p:nvSpPr>
        <p:spPr/>
        <p:txBody>
          <a:bodyPr/>
          <a:lstStyle/>
          <a:p>
            <a:pPr>
              <a:buFontTx/>
              <a:buNone/>
            </a:pPr>
            <a:r>
              <a:rPr lang="en-GB"/>
              <a:t>	Carry out a brainstorming activity for the short deliveries identified in the Pareto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Cause &amp; effect analysis</a:t>
            </a:r>
          </a:p>
        </p:txBody>
      </p:sp>
      <p:sp>
        <p:nvSpPr>
          <p:cNvPr id="64515" name="Rectangle 3"/>
          <p:cNvSpPr>
            <a:spLocks noGrp="1" noChangeArrowheads="1"/>
          </p:cNvSpPr>
          <p:nvPr>
            <p:ph type="body" idx="1"/>
          </p:nvPr>
        </p:nvSpPr>
        <p:spPr/>
        <p:txBody>
          <a:bodyPr/>
          <a:lstStyle/>
          <a:p>
            <a:pPr>
              <a:lnSpc>
                <a:spcPct val="80000"/>
              </a:lnSpc>
            </a:pPr>
            <a:r>
              <a:rPr lang="en-GB" sz="2800"/>
              <a:t>A useful way of mapping the inputs that effect quality is the cause &amp; effect diagram also known as the fishbone or Ishikawa diagram</a:t>
            </a:r>
          </a:p>
          <a:p>
            <a:pPr>
              <a:lnSpc>
                <a:spcPct val="80000"/>
              </a:lnSpc>
            </a:pPr>
            <a:r>
              <a:rPr lang="en-GB" sz="2800"/>
              <a:t>A useful technique for opening up thinking in problem solving</a:t>
            </a:r>
          </a:p>
          <a:p>
            <a:pPr>
              <a:lnSpc>
                <a:spcPct val="80000"/>
              </a:lnSpc>
            </a:pPr>
            <a:r>
              <a:rPr lang="en-GB" sz="2800"/>
              <a:t>The effect or problem being investigated is shown at the end of a horizontal arrow</a:t>
            </a:r>
          </a:p>
          <a:p>
            <a:pPr>
              <a:lnSpc>
                <a:spcPct val="80000"/>
              </a:lnSpc>
            </a:pPr>
            <a:r>
              <a:rPr lang="en-GB" sz="2800"/>
              <a:t>Potential causes are then shown as labelled arrows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Cause &amp; effect analysis</a:t>
            </a:r>
          </a:p>
        </p:txBody>
      </p:sp>
      <p:pic>
        <p:nvPicPr>
          <p:cNvPr id="65541" name="Picture 5" descr="~AUT0008"/>
          <p:cNvPicPr>
            <a:picLocks noChangeAspect="1" noChangeArrowheads="1"/>
          </p:cNvPicPr>
          <p:nvPr/>
        </p:nvPicPr>
        <p:blipFill>
          <a:blip r:embed="rId2" cstate="print"/>
          <a:srcRect/>
          <a:stretch>
            <a:fillRect/>
          </a:stretch>
        </p:blipFill>
        <p:spPr bwMode="auto">
          <a:xfrm>
            <a:off x="1116013" y="2205038"/>
            <a:ext cx="6840537" cy="3032125"/>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Developing the cause and effect diagram</a:t>
            </a:r>
          </a:p>
        </p:txBody>
      </p:sp>
      <p:sp>
        <p:nvSpPr>
          <p:cNvPr id="70659" name="Rectangle 3"/>
          <p:cNvSpPr>
            <a:spLocks noGrp="1" noChangeArrowheads="1"/>
          </p:cNvSpPr>
          <p:nvPr>
            <p:ph type="body" idx="1"/>
          </p:nvPr>
        </p:nvSpPr>
        <p:spPr/>
        <p:txBody>
          <a:bodyPr/>
          <a:lstStyle/>
          <a:p>
            <a:pPr marL="609600" indent="-609600">
              <a:buFontTx/>
              <a:buAutoNum type="arabicPeriod"/>
            </a:pPr>
            <a:r>
              <a:rPr lang="en-GB"/>
              <a:t>Specify the effect.</a:t>
            </a:r>
          </a:p>
          <a:p>
            <a:pPr marL="609600" indent="-609600">
              <a:buFontTx/>
              <a:buAutoNum type="arabicPeriod"/>
            </a:pPr>
            <a:r>
              <a:rPr lang="en-GB"/>
              <a:t>Classify the possible cause.</a:t>
            </a:r>
          </a:p>
          <a:p>
            <a:pPr marL="609600" indent="-609600">
              <a:buFontTx/>
              <a:buAutoNum type="arabicPeriod"/>
            </a:pPr>
            <a:r>
              <a:rPr lang="en-GB"/>
              <a:t>Transfer the ideas from a previous brainstorming session.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AUT0010"/>
          <p:cNvPicPr>
            <a:picLocks noChangeAspect="1" noChangeArrowheads="1"/>
          </p:cNvPicPr>
          <p:nvPr/>
        </p:nvPicPr>
        <p:blipFill>
          <a:blip r:embed="rId2" cstate="print"/>
          <a:srcRect/>
          <a:stretch>
            <a:fillRect/>
          </a:stretch>
        </p:blipFill>
        <p:spPr bwMode="auto">
          <a:xfrm>
            <a:off x="539750" y="1773238"/>
            <a:ext cx="7488238" cy="446405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AUT0011"/>
          <p:cNvPicPr>
            <a:picLocks noChangeAspect="1" noChangeArrowheads="1"/>
          </p:cNvPicPr>
          <p:nvPr/>
        </p:nvPicPr>
        <p:blipFill>
          <a:blip r:embed="rId2" cstate="print"/>
          <a:srcRect/>
          <a:stretch>
            <a:fillRect/>
          </a:stretch>
        </p:blipFill>
        <p:spPr bwMode="auto">
          <a:xfrm>
            <a:off x="395288" y="1484313"/>
            <a:ext cx="7561262" cy="4608512"/>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Exercise</a:t>
            </a:r>
          </a:p>
        </p:txBody>
      </p:sp>
      <p:sp>
        <p:nvSpPr>
          <p:cNvPr id="73731" name="Rectangle 3"/>
          <p:cNvSpPr>
            <a:spLocks noGrp="1" noChangeArrowheads="1"/>
          </p:cNvSpPr>
          <p:nvPr>
            <p:ph type="body" idx="1"/>
          </p:nvPr>
        </p:nvSpPr>
        <p:spPr/>
        <p:txBody>
          <a:bodyPr/>
          <a:lstStyle/>
          <a:p>
            <a:pPr marL="6350" indent="-6350">
              <a:buFontTx/>
              <a:buNone/>
            </a:pPr>
            <a:r>
              <a:rPr lang="en-GB"/>
              <a:t>From your brainstorming activity develop a cause and effect diagram.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t>Relationship with the Pareto diagram </a:t>
            </a:r>
          </a:p>
        </p:txBody>
      </p:sp>
      <p:sp>
        <p:nvSpPr>
          <p:cNvPr id="74755" name="Rectangle 3"/>
          <p:cNvSpPr>
            <a:spLocks noGrp="1" noChangeArrowheads="1"/>
          </p:cNvSpPr>
          <p:nvPr>
            <p:ph type="body" idx="1"/>
          </p:nvPr>
        </p:nvSpPr>
        <p:spPr/>
        <p:txBody>
          <a:bodyPr/>
          <a:lstStyle/>
          <a:p>
            <a:r>
              <a:rPr lang="en-GB"/>
              <a:t>Common approach to problem solving is to start with the Pareto diagram and then work through each feature in turn.</a:t>
            </a:r>
          </a:p>
          <a:p>
            <a:r>
              <a:rPr lang="en-GB"/>
              <a:t>The figure in slide 66 illustrates this point.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body" idx="1"/>
          </p:nvPr>
        </p:nvSpPr>
        <p:spPr/>
        <p:txBody>
          <a:bodyPr/>
          <a:lstStyle/>
          <a:p>
            <a:r>
              <a:rPr lang="en-GB"/>
              <a:t>There is no definitive role in these cases and the sequence for action depends on the time scales involved in introducing appropriate solutions at each stage.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t>Relationship wit Pareto diagram</a:t>
            </a:r>
          </a:p>
        </p:txBody>
      </p:sp>
      <p:pic>
        <p:nvPicPr>
          <p:cNvPr id="76804" name="Picture 4" descr="~AUT0012"/>
          <p:cNvPicPr>
            <a:picLocks noChangeAspect="1" noChangeArrowheads="1"/>
          </p:cNvPicPr>
          <p:nvPr/>
        </p:nvPicPr>
        <p:blipFill>
          <a:blip r:embed="rId2" cstate="print"/>
          <a:srcRect/>
          <a:stretch>
            <a:fillRect/>
          </a:stretch>
        </p:blipFill>
        <p:spPr bwMode="auto">
          <a:xfrm>
            <a:off x="684213" y="2492375"/>
            <a:ext cx="7848600" cy="3479800"/>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Statistical Process Control </a:t>
            </a:r>
          </a:p>
        </p:txBody>
      </p:sp>
      <p:sp>
        <p:nvSpPr>
          <p:cNvPr id="77827" name="Rectangle 3"/>
          <p:cNvSpPr>
            <a:spLocks noGrp="1" noChangeArrowheads="1"/>
          </p:cNvSpPr>
          <p:nvPr>
            <p:ph type="body" idx="1"/>
          </p:nvPr>
        </p:nvSpPr>
        <p:spPr>
          <a:xfrm>
            <a:off x="685800" y="1981200"/>
            <a:ext cx="8207375" cy="4114800"/>
          </a:xfrm>
        </p:spPr>
        <p:txBody>
          <a:bodyPr/>
          <a:lstStyle/>
          <a:p>
            <a:pPr>
              <a:lnSpc>
                <a:spcPct val="80000"/>
              </a:lnSpc>
            </a:pPr>
            <a:r>
              <a:rPr lang="en-GB" sz="2400"/>
              <a:t>A benefit for managing processes.</a:t>
            </a:r>
          </a:p>
          <a:p>
            <a:pPr>
              <a:lnSpc>
                <a:spcPct val="80000"/>
              </a:lnSpc>
            </a:pPr>
            <a:r>
              <a:rPr lang="en-GB" sz="2400"/>
              <a:t>It is also a strategy for reducing the variability in products, deliveries, materials, equipment, attitudes and processes, which are the cause of most quality problems. </a:t>
            </a:r>
          </a:p>
          <a:p>
            <a:pPr>
              <a:lnSpc>
                <a:spcPct val="80000"/>
              </a:lnSpc>
            </a:pPr>
            <a:r>
              <a:rPr lang="en-GB" sz="2400"/>
              <a:t>SPC will reveal whether a process is “in control” – stable and exhibiting only random variation or “out of control” and needing attention.</a:t>
            </a:r>
          </a:p>
          <a:p>
            <a:pPr>
              <a:lnSpc>
                <a:spcPct val="80000"/>
              </a:lnSpc>
            </a:pPr>
            <a:r>
              <a:rPr lang="en-GB" sz="2400"/>
              <a:t>It automatically warns when performance deteriorates and can assist with long-term defect reduction, identification of special or assignable causes.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Statistical Process Control </a:t>
            </a:r>
          </a:p>
        </p:txBody>
      </p:sp>
      <p:sp>
        <p:nvSpPr>
          <p:cNvPr id="78851" name="Rectangle 3"/>
          <p:cNvSpPr>
            <a:spLocks noGrp="1" noChangeArrowheads="1"/>
          </p:cNvSpPr>
          <p:nvPr>
            <p:ph type="body" idx="1"/>
          </p:nvPr>
        </p:nvSpPr>
        <p:spPr/>
        <p:txBody>
          <a:bodyPr/>
          <a:lstStyle/>
          <a:p>
            <a:r>
              <a:rPr lang="en-GB"/>
              <a:t>Assists with reduction or elimination of causes of variation and achievement of a level of performance as close to target are possible. </a:t>
            </a:r>
          </a:p>
          <a:p>
            <a:r>
              <a:rPr lang="en-GB"/>
              <a:t>In SPC, numbers and information form the basis for decisions and actions.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Control Charts </a:t>
            </a:r>
          </a:p>
        </p:txBody>
      </p:sp>
      <p:sp>
        <p:nvSpPr>
          <p:cNvPr id="79875" name="Rectangle 3"/>
          <p:cNvSpPr>
            <a:spLocks noGrp="1" noChangeArrowheads="1"/>
          </p:cNvSpPr>
          <p:nvPr>
            <p:ph type="body" idx="1"/>
          </p:nvPr>
        </p:nvSpPr>
        <p:spPr/>
        <p:txBody>
          <a:bodyPr/>
          <a:lstStyle/>
          <a:p>
            <a:pPr>
              <a:lnSpc>
                <a:spcPct val="90000"/>
              </a:lnSpc>
            </a:pPr>
            <a:r>
              <a:rPr lang="en-GB" sz="2800"/>
              <a:t>One of the key tools of SPC used to monitor processes that are in control using mean and range values.</a:t>
            </a:r>
          </a:p>
          <a:p>
            <a:pPr>
              <a:lnSpc>
                <a:spcPct val="90000"/>
              </a:lnSpc>
            </a:pPr>
            <a:r>
              <a:rPr lang="en-GB" sz="2800"/>
              <a:t>In a control chart each point is given individual significance and is joined to its neighbours.</a:t>
            </a:r>
          </a:p>
          <a:p>
            <a:pPr>
              <a:lnSpc>
                <a:spcPct val="90000"/>
              </a:lnSpc>
            </a:pPr>
            <a:r>
              <a:rPr lang="en-GB" sz="2800"/>
              <a:t>Control limits are drawn to act as signals or decision rules, and give operators information about the process and its state of control.</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dirty="0"/>
              <a:t>Control chart diagram </a:t>
            </a:r>
          </a:p>
        </p:txBody>
      </p:sp>
      <p:pic>
        <p:nvPicPr>
          <p:cNvPr id="6" name="Picture 5"/>
          <p:cNvPicPr>
            <a:picLocks noChangeAspect="1"/>
          </p:cNvPicPr>
          <p:nvPr/>
        </p:nvPicPr>
        <p:blipFill>
          <a:blip r:embed="rId2"/>
          <a:stretch>
            <a:fillRect/>
          </a:stretch>
        </p:blipFill>
        <p:spPr>
          <a:xfrm>
            <a:off x="827584" y="2132856"/>
            <a:ext cx="7488832" cy="3816424"/>
          </a:xfrm>
          <a:prstGeom prst="rect">
            <a:avLst/>
          </a:prstGeom>
        </p:spPr>
      </p:pic>
      <p:sp>
        <p:nvSpPr>
          <p:cNvPr id="4" name="AutoShape 6" descr="Control Chart - AcqNotes"/>
          <p:cNvSpPr>
            <a:spLocks noGrp="1" noChangeAspect="1" noChangeArrowheads="1"/>
          </p:cNvSpPr>
          <p:nvPr>
            <p:ph type="body"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indent="0">
              <a:buNone/>
            </a:pPr>
            <a:endParaRPr lang="en-GB"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Quality Costs</a:t>
            </a:r>
          </a:p>
        </p:txBody>
      </p:sp>
      <p:sp>
        <p:nvSpPr>
          <p:cNvPr id="81923" name="Rectangle 3"/>
          <p:cNvSpPr>
            <a:spLocks noGrp="1" noChangeArrowheads="1"/>
          </p:cNvSpPr>
          <p:nvPr>
            <p:ph type="body" idx="1"/>
          </p:nvPr>
        </p:nvSpPr>
        <p:spPr/>
        <p:txBody>
          <a:bodyPr/>
          <a:lstStyle/>
          <a:p>
            <a:pPr>
              <a:lnSpc>
                <a:spcPct val="80000"/>
              </a:lnSpc>
            </a:pPr>
            <a:r>
              <a:rPr lang="en-GB" sz="2800"/>
              <a:t>Cost of quality is a major concern to companies. </a:t>
            </a:r>
          </a:p>
          <a:p>
            <a:pPr>
              <a:lnSpc>
                <a:spcPct val="80000"/>
              </a:lnSpc>
            </a:pPr>
            <a:r>
              <a:rPr lang="en-GB" sz="2800"/>
              <a:t>Cost of poor quality staggering while potential for improving profits substantial.</a:t>
            </a:r>
          </a:p>
          <a:p>
            <a:pPr>
              <a:lnSpc>
                <a:spcPct val="80000"/>
              </a:lnSpc>
            </a:pPr>
            <a:r>
              <a:rPr lang="en-GB" sz="2800"/>
              <a:t>Traditionally business thought increased quality meant higher quality costs.  This is not the case as increased conformance results in less scrap, rework etc, hence quality costs are reduced. </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t>The Cost Iceberg</a:t>
            </a:r>
          </a:p>
        </p:txBody>
      </p:sp>
      <p:pic>
        <p:nvPicPr>
          <p:cNvPr id="82949" name="Picture 5" descr="~AUT0014"/>
          <p:cNvPicPr>
            <a:picLocks noChangeAspect="1" noChangeArrowheads="1"/>
          </p:cNvPicPr>
          <p:nvPr/>
        </p:nvPicPr>
        <p:blipFill>
          <a:blip r:embed="rId2" cstate="print"/>
          <a:srcRect/>
          <a:stretch>
            <a:fillRect/>
          </a:stretch>
        </p:blipFill>
        <p:spPr bwMode="auto">
          <a:xfrm>
            <a:off x="1143000" y="1916113"/>
            <a:ext cx="6165850" cy="4546600"/>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t>Cost of Quality </a:t>
            </a:r>
          </a:p>
        </p:txBody>
      </p:sp>
      <p:sp>
        <p:nvSpPr>
          <p:cNvPr id="83971" name="Rectangle 3"/>
          <p:cNvSpPr>
            <a:spLocks noGrp="1" noChangeArrowheads="1"/>
          </p:cNvSpPr>
          <p:nvPr>
            <p:ph type="body" idx="1"/>
          </p:nvPr>
        </p:nvSpPr>
        <p:spPr/>
        <p:txBody>
          <a:bodyPr/>
          <a:lstStyle/>
          <a:p>
            <a:pPr>
              <a:buFontTx/>
              <a:buNone/>
            </a:pPr>
            <a:r>
              <a:rPr lang="en-GB"/>
              <a:t>Two models used: -</a:t>
            </a:r>
          </a:p>
          <a:p>
            <a:endParaRPr lang="en-GB"/>
          </a:p>
          <a:p>
            <a:r>
              <a:rPr lang="en-GB"/>
              <a:t>Prevention Appraisal Failure Model (PAF)</a:t>
            </a:r>
          </a:p>
          <a:p>
            <a:r>
              <a:rPr lang="en-GB"/>
              <a:t>Process Control Model (PCM)</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a:t>Prevention Appraisal Failure Model (PAF)</a:t>
            </a:r>
          </a:p>
        </p:txBody>
      </p:sp>
      <p:sp>
        <p:nvSpPr>
          <p:cNvPr id="84995" name="Rectangle 3"/>
          <p:cNvSpPr>
            <a:spLocks noGrp="1" noChangeArrowheads="1"/>
          </p:cNvSpPr>
          <p:nvPr>
            <p:ph type="body" idx="1"/>
          </p:nvPr>
        </p:nvSpPr>
        <p:spPr/>
        <p:txBody>
          <a:bodyPr/>
          <a:lstStyle/>
          <a:p>
            <a:pPr marL="6350" indent="-6350">
              <a:buFontTx/>
              <a:buNone/>
            </a:pPr>
            <a:r>
              <a:rPr lang="en-GB"/>
              <a:t>Quality costs divided into four areas: -</a:t>
            </a:r>
          </a:p>
          <a:p>
            <a:pPr marL="6350" indent="-6350"/>
            <a:endParaRPr lang="en-GB"/>
          </a:p>
          <a:p>
            <a:pPr marL="6350" indent="-6350"/>
            <a:r>
              <a:rPr lang="en-GB"/>
              <a:t>Prevention Costs</a:t>
            </a:r>
          </a:p>
          <a:p>
            <a:pPr marL="6350" indent="-6350"/>
            <a:r>
              <a:rPr lang="en-GB"/>
              <a:t>Appraisal Costs</a:t>
            </a:r>
          </a:p>
          <a:p>
            <a:pPr marL="6350" indent="-6350"/>
            <a:r>
              <a:rPr lang="en-GB"/>
              <a:t>Internal Failure Costs</a:t>
            </a:r>
          </a:p>
          <a:p>
            <a:pPr marL="6350" indent="-6350"/>
            <a:r>
              <a:rPr lang="en-GB"/>
              <a:t>External Failure Costs</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idx="1"/>
          </p:nvPr>
        </p:nvSpPr>
        <p:spPr>
          <a:xfrm>
            <a:off x="395288" y="2133600"/>
            <a:ext cx="7772400" cy="4114800"/>
          </a:xfrm>
        </p:spPr>
        <p:txBody>
          <a:bodyPr/>
          <a:lstStyle/>
          <a:p>
            <a:pPr marL="6350" indent="22225">
              <a:buFontTx/>
              <a:buNone/>
            </a:pPr>
            <a:r>
              <a:rPr lang="en-GB" sz="2800" b="1"/>
              <a:t>Prevention Costs:</a:t>
            </a:r>
            <a:r>
              <a:rPr lang="en-GB" sz="2800"/>
              <a:t> - costs associated with the planning and operation of a quality management system to reduce the failure and appraisal costs.</a:t>
            </a:r>
          </a:p>
          <a:p>
            <a:pPr marL="6350" indent="22225">
              <a:buFontTx/>
              <a:buNone/>
            </a:pPr>
            <a:endParaRPr lang="en-GB" sz="2800"/>
          </a:p>
          <a:p>
            <a:pPr marL="6350" indent="22225">
              <a:buFontTx/>
              <a:buNone/>
            </a:pPr>
            <a:r>
              <a:rPr lang="en-GB" sz="2800" b="1"/>
              <a:t>Appraisal  Costs:</a:t>
            </a:r>
            <a:r>
              <a:rPr lang="en-GB" sz="2800"/>
              <a:t> - are those costs associated with verification activities to ensure conformance requirements. </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idx="1"/>
          </p:nvPr>
        </p:nvSpPr>
        <p:spPr/>
        <p:txBody>
          <a:bodyPr/>
          <a:lstStyle/>
          <a:p>
            <a:pPr marL="0" indent="0">
              <a:buFontTx/>
              <a:buNone/>
            </a:pPr>
            <a:r>
              <a:rPr lang="en-GB" sz="2800" b="1"/>
              <a:t>Internal Failure Costs</a:t>
            </a:r>
            <a:r>
              <a:rPr lang="en-GB" sz="2800"/>
              <a:t>: - costs associated with non-conformance of products or services prior to the customer receiving them.</a:t>
            </a:r>
          </a:p>
          <a:p>
            <a:pPr marL="0" indent="0">
              <a:buFontTx/>
              <a:buNone/>
            </a:pPr>
            <a:endParaRPr lang="en-GB" sz="2800"/>
          </a:p>
          <a:p>
            <a:pPr marL="0" indent="0">
              <a:buFontTx/>
              <a:buNone/>
            </a:pPr>
            <a:r>
              <a:rPr lang="en-GB" sz="2800" b="1"/>
              <a:t>External Failure Costs:</a:t>
            </a:r>
            <a:r>
              <a:rPr lang="en-GB" sz="2800"/>
              <a:t> - costs associated with the non-conformance of the product that are detected by the customer.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Prevention Costs</a:t>
            </a:r>
          </a:p>
        </p:txBody>
      </p:sp>
      <p:sp>
        <p:nvSpPr>
          <p:cNvPr id="88067" name="Rectangle 3"/>
          <p:cNvSpPr>
            <a:spLocks noGrp="1" noChangeArrowheads="1"/>
          </p:cNvSpPr>
          <p:nvPr>
            <p:ph type="body" idx="1"/>
          </p:nvPr>
        </p:nvSpPr>
        <p:spPr/>
        <p:txBody>
          <a:bodyPr/>
          <a:lstStyle/>
          <a:p>
            <a:r>
              <a:rPr lang="en-GB"/>
              <a:t>Supplier quality and assurance</a:t>
            </a:r>
          </a:p>
          <a:p>
            <a:r>
              <a:rPr lang="en-GB"/>
              <a:t>Quality planning</a:t>
            </a:r>
          </a:p>
          <a:p>
            <a:r>
              <a:rPr lang="en-GB"/>
              <a:t>Education and training</a:t>
            </a:r>
          </a:p>
          <a:p>
            <a:r>
              <a:rPr lang="en-GB"/>
              <a:t>Quality auditing</a:t>
            </a:r>
          </a:p>
          <a:p>
            <a:r>
              <a:rPr lang="en-GB"/>
              <a:t>Data acquisition and processing</a:t>
            </a:r>
          </a:p>
          <a:p>
            <a:r>
              <a:rPr lang="en-GB"/>
              <a:t>Measuring equipment</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Appraisal Costs</a:t>
            </a:r>
          </a:p>
        </p:txBody>
      </p:sp>
      <p:sp>
        <p:nvSpPr>
          <p:cNvPr id="89091" name="Rectangle 3"/>
          <p:cNvSpPr>
            <a:spLocks noGrp="1" noChangeArrowheads="1"/>
          </p:cNvSpPr>
          <p:nvPr>
            <p:ph type="body" idx="1"/>
          </p:nvPr>
        </p:nvSpPr>
        <p:spPr/>
        <p:txBody>
          <a:bodyPr/>
          <a:lstStyle/>
          <a:p>
            <a:r>
              <a:rPr lang="en-GB"/>
              <a:t>Incoming goods inspection</a:t>
            </a:r>
          </a:p>
          <a:p>
            <a:r>
              <a:rPr lang="en-GB"/>
              <a:t>In process inspection</a:t>
            </a:r>
          </a:p>
          <a:p>
            <a:r>
              <a:rPr lang="en-GB"/>
              <a:t>Finished goods inspection</a:t>
            </a:r>
          </a:p>
          <a:p>
            <a:r>
              <a:rPr lang="en-GB"/>
              <a:t>Laboratory testing</a:t>
            </a:r>
          </a:p>
          <a:p>
            <a:r>
              <a:rPr lang="en-GB"/>
              <a:t>Reliability testing</a:t>
            </a:r>
          </a:p>
          <a:p>
            <a:r>
              <a:rPr lang="en-GB"/>
              <a:t>Materials used in testing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a:t>Internal Failure Costs</a:t>
            </a:r>
          </a:p>
        </p:txBody>
      </p:sp>
      <p:sp>
        <p:nvSpPr>
          <p:cNvPr id="90115" name="Rectangle 3"/>
          <p:cNvSpPr>
            <a:spLocks noGrp="1" noChangeArrowheads="1"/>
          </p:cNvSpPr>
          <p:nvPr>
            <p:ph type="body" idx="1"/>
          </p:nvPr>
        </p:nvSpPr>
        <p:spPr/>
        <p:txBody>
          <a:bodyPr/>
          <a:lstStyle/>
          <a:p>
            <a:r>
              <a:rPr lang="en-GB"/>
              <a:t>Scrap</a:t>
            </a:r>
          </a:p>
          <a:p>
            <a:r>
              <a:rPr lang="en-GB"/>
              <a:t>Rework</a:t>
            </a:r>
          </a:p>
          <a:p>
            <a:r>
              <a:rPr lang="en-GB"/>
              <a:t>Downgrading or concession</a:t>
            </a:r>
          </a:p>
          <a:p>
            <a:r>
              <a:rPr lang="en-GB"/>
              <a:t>Re-inspection costs</a:t>
            </a:r>
          </a:p>
          <a:p>
            <a:r>
              <a:rPr lang="en-GB"/>
              <a:t>Loss of effective capacity</a:t>
            </a:r>
          </a:p>
          <a:p>
            <a:r>
              <a:rPr lang="en-GB"/>
              <a:t>Replacement</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t>External Failure Costs</a:t>
            </a:r>
          </a:p>
        </p:txBody>
      </p:sp>
      <p:sp>
        <p:nvSpPr>
          <p:cNvPr id="91139" name="Rectangle 3"/>
          <p:cNvSpPr>
            <a:spLocks noGrp="1" noChangeArrowheads="1"/>
          </p:cNvSpPr>
          <p:nvPr>
            <p:ph type="body" idx="1"/>
          </p:nvPr>
        </p:nvSpPr>
        <p:spPr/>
        <p:txBody>
          <a:bodyPr/>
          <a:lstStyle/>
          <a:p>
            <a:r>
              <a:rPr lang="en-GB"/>
              <a:t>Warranty Claims</a:t>
            </a:r>
          </a:p>
          <a:p>
            <a:r>
              <a:rPr lang="en-GB"/>
              <a:t>Loss of market share</a:t>
            </a:r>
          </a:p>
          <a:p>
            <a:r>
              <a:rPr lang="en-GB"/>
              <a:t>Product liability claims</a:t>
            </a:r>
          </a:p>
          <a:p>
            <a:r>
              <a:rPr lang="en-GB"/>
              <a:t>Returned goods</a:t>
            </a:r>
          </a:p>
          <a:p>
            <a:r>
              <a:rPr lang="en-GB"/>
              <a:t>Recall costs</a:t>
            </a:r>
          </a:p>
          <a:p>
            <a:r>
              <a:rPr lang="en-GB"/>
              <a:t>Dealing with compaints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a:t>PAF Model</a:t>
            </a:r>
            <a:br>
              <a:rPr lang="en-GB"/>
            </a:br>
            <a:r>
              <a:rPr lang="en-GB"/>
              <a:t>Consists of Five Stage</a:t>
            </a:r>
          </a:p>
        </p:txBody>
      </p:sp>
      <p:sp>
        <p:nvSpPr>
          <p:cNvPr id="92163" name="Rectangle 3"/>
          <p:cNvSpPr>
            <a:spLocks noGrp="1" noChangeArrowheads="1"/>
          </p:cNvSpPr>
          <p:nvPr>
            <p:ph type="body" idx="1"/>
          </p:nvPr>
        </p:nvSpPr>
        <p:spPr/>
        <p:txBody>
          <a:bodyPr/>
          <a:lstStyle/>
          <a:p>
            <a:pPr marL="609600" indent="-609600">
              <a:buFontTx/>
              <a:buAutoNum type="arabicPeriod"/>
            </a:pPr>
            <a:r>
              <a:rPr lang="en-GB"/>
              <a:t>Sell</a:t>
            </a:r>
          </a:p>
          <a:p>
            <a:pPr marL="609600" indent="-609600">
              <a:buFontTx/>
              <a:buAutoNum type="arabicPeriod"/>
            </a:pPr>
            <a:r>
              <a:rPr lang="en-GB"/>
              <a:t>Information</a:t>
            </a:r>
          </a:p>
          <a:p>
            <a:pPr marL="609600" indent="-609600">
              <a:buFontTx/>
              <a:buAutoNum type="arabicPeriod"/>
            </a:pPr>
            <a:r>
              <a:rPr lang="en-GB"/>
              <a:t>Measurement</a:t>
            </a:r>
          </a:p>
          <a:p>
            <a:pPr marL="609600" indent="-609600">
              <a:buFontTx/>
              <a:buAutoNum type="arabicPeriod"/>
            </a:pPr>
            <a:r>
              <a:rPr lang="en-GB"/>
              <a:t>Analysis</a:t>
            </a:r>
          </a:p>
          <a:p>
            <a:pPr marL="609600" indent="-609600">
              <a:buFontTx/>
              <a:buAutoNum type="arabicPeriod"/>
            </a:pPr>
            <a:r>
              <a:rPr lang="en-GB"/>
              <a:t>Action</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lgn="ctr"/>
            <a:r>
              <a:rPr lang="en-GB"/>
              <a:t>PAF Model </a:t>
            </a:r>
          </a:p>
        </p:txBody>
      </p:sp>
      <p:sp>
        <p:nvSpPr>
          <p:cNvPr id="93187" name="Rectangle 3"/>
          <p:cNvSpPr>
            <a:spLocks noGrp="1" noChangeArrowheads="1"/>
          </p:cNvSpPr>
          <p:nvPr>
            <p:ph type="body" idx="1"/>
          </p:nvPr>
        </p:nvSpPr>
        <p:spPr>
          <a:xfrm>
            <a:off x="250825" y="1981200"/>
            <a:ext cx="8424863" cy="4114800"/>
          </a:xfrm>
        </p:spPr>
        <p:txBody>
          <a:bodyPr/>
          <a:lstStyle/>
          <a:p>
            <a:r>
              <a:rPr lang="en-GB" sz="2800"/>
              <a:t>Sell – need to convince senior management of the need to investigate the cost of quality in order to gain their commitment and participation in a cost of quality programme.  </a:t>
            </a:r>
          </a:p>
          <a:p>
            <a:r>
              <a:rPr lang="en-GB" sz="2800"/>
              <a:t>Information – find the major categories that make up the total cost of quality (prevention, appraisal) etc.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algn="ctr"/>
            <a:r>
              <a:rPr lang="en-GB"/>
              <a:t>PAF Model </a:t>
            </a:r>
          </a:p>
        </p:txBody>
      </p:sp>
      <p:sp>
        <p:nvSpPr>
          <p:cNvPr id="94211" name="Rectangle 3"/>
          <p:cNvSpPr>
            <a:spLocks noGrp="1" noChangeArrowheads="1"/>
          </p:cNvSpPr>
          <p:nvPr>
            <p:ph type="body" idx="1"/>
          </p:nvPr>
        </p:nvSpPr>
        <p:spPr/>
        <p:txBody>
          <a:bodyPr/>
          <a:lstStyle/>
          <a:p>
            <a:pPr marL="6350" indent="-6350">
              <a:lnSpc>
                <a:spcPct val="80000"/>
              </a:lnSpc>
              <a:buFontTx/>
              <a:buNone/>
            </a:pPr>
            <a:r>
              <a:rPr lang="en-GB" sz="2800" b="1"/>
              <a:t>Measurement: - </a:t>
            </a:r>
            <a:r>
              <a:rPr lang="en-GB" sz="2800"/>
              <a:t>identify the quality costs using the criteria in each of the four major categories.</a:t>
            </a:r>
          </a:p>
          <a:p>
            <a:pPr marL="6350" indent="-6350">
              <a:lnSpc>
                <a:spcPct val="80000"/>
              </a:lnSpc>
              <a:buFontTx/>
              <a:buNone/>
            </a:pPr>
            <a:endParaRPr lang="en-GB" sz="2800"/>
          </a:p>
          <a:p>
            <a:pPr marL="6350" indent="-6350">
              <a:lnSpc>
                <a:spcPct val="80000"/>
              </a:lnSpc>
              <a:buFontTx/>
              <a:buNone/>
            </a:pPr>
            <a:r>
              <a:rPr lang="en-GB" sz="2800" b="1"/>
              <a:t>Analysis: - </a:t>
            </a:r>
            <a:r>
              <a:rPr lang="en-GB" sz="2800"/>
              <a:t>collate and validate the quality cost information to ensure both the accuracy of the data and consistency in the interpretation.  Establish procedures for preparation and presentation of quality cost reports.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Optimum Quality Cost</a:t>
            </a:r>
          </a:p>
        </p:txBody>
      </p:sp>
      <p:pic>
        <p:nvPicPr>
          <p:cNvPr id="95236" name="Picture 4" descr="~AUT0013"/>
          <p:cNvPicPr>
            <a:picLocks noChangeAspect="1" noChangeArrowheads="1"/>
          </p:cNvPicPr>
          <p:nvPr/>
        </p:nvPicPr>
        <p:blipFill>
          <a:blip r:embed="rId2" cstate="print"/>
          <a:srcRect/>
          <a:stretch>
            <a:fillRect/>
          </a:stretch>
        </p:blipFill>
        <p:spPr bwMode="auto">
          <a:xfrm>
            <a:off x="684213" y="2011363"/>
            <a:ext cx="7343775" cy="4370387"/>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algn="ctr"/>
            <a:r>
              <a:rPr lang="en-GB"/>
              <a:t>PAF Model </a:t>
            </a:r>
          </a:p>
        </p:txBody>
      </p:sp>
      <p:sp>
        <p:nvSpPr>
          <p:cNvPr id="96259" name="Rectangle 3"/>
          <p:cNvSpPr>
            <a:spLocks noGrp="1" noChangeArrowheads="1"/>
          </p:cNvSpPr>
          <p:nvPr>
            <p:ph type="body" idx="1"/>
          </p:nvPr>
        </p:nvSpPr>
        <p:spPr>
          <a:xfrm>
            <a:off x="468313" y="1700213"/>
            <a:ext cx="7772400" cy="4114800"/>
          </a:xfrm>
        </p:spPr>
        <p:txBody>
          <a:bodyPr/>
          <a:lstStyle/>
          <a:p>
            <a:pPr>
              <a:lnSpc>
                <a:spcPct val="90000"/>
              </a:lnSpc>
            </a:pPr>
            <a:r>
              <a:rPr lang="en-GB" sz="3000"/>
              <a:t>According to the PAF model of quality cost there is an economic limit to quality improvement.</a:t>
            </a:r>
          </a:p>
          <a:p>
            <a:pPr>
              <a:lnSpc>
                <a:spcPct val="90000"/>
              </a:lnSpc>
            </a:pPr>
            <a:r>
              <a:rPr lang="en-GB" sz="3000"/>
              <a:t>There comes a point where the cost of prevention is greater than savings made by the reduction in defects.</a:t>
            </a:r>
          </a:p>
          <a:p>
            <a:pPr>
              <a:lnSpc>
                <a:spcPct val="90000"/>
              </a:lnSpc>
            </a:pPr>
            <a:r>
              <a:rPr lang="en-GB" sz="3000"/>
              <a:t>Model is based purely on financial grounds and there may be other more important considerations such as risk to life.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Criticism of PAF Model</a:t>
            </a:r>
          </a:p>
        </p:txBody>
      </p:sp>
      <p:sp>
        <p:nvSpPr>
          <p:cNvPr id="97283" name="Rectangle 3"/>
          <p:cNvSpPr>
            <a:spLocks noGrp="1" noChangeArrowheads="1"/>
          </p:cNvSpPr>
          <p:nvPr>
            <p:ph type="body" idx="1"/>
          </p:nvPr>
        </p:nvSpPr>
        <p:spPr/>
        <p:txBody>
          <a:bodyPr/>
          <a:lstStyle/>
          <a:p>
            <a:pPr>
              <a:lnSpc>
                <a:spcPct val="90000"/>
              </a:lnSpc>
            </a:pPr>
            <a:r>
              <a:rPr lang="en-GB" sz="2400"/>
              <a:t>It assumed that the costs are known and measurable.  Obtaining precise costs of quality is not straight forward and a number of difficulties can be raised.</a:t>
            </a:r>
          </a:p>
          <a:p>
            <a:pPr>
              <a:lnSpc>
                <a:spcPct val="90000"/>
              </a:lnSpc>
            </a:pPr>
            <a:r>
              <a:rPr lang="en-GB" sz="2400"/>
              <a:t>It is not easy to separate quality-related costs from those which are an integral part of the manufacturing operation anyway.</a:t>
            </a:r>
          </a:p>
          <a:p>
            <a:pPr>
              <a:lnSpc>
                <a:spcPct val="90000"/>
              </a:lnSpc>
            </a:pPr>
            <a:r>
              <a:rPr lang="en-GB" sz="2400"/>
              <a:t>The categorisation of costs into prevention, appraisal and failure is more meaningful to quality managers than operations managers.</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Criticisms of PAF Model </a:t>
            </a:r>
          </a:p>
        </p:txBody>
      </p:sp>
      <p:sp>
        <p:nvSpPr>
          <p:cNvPr id="98307" name="Rectangle 3"/>
          <p:cNvSpPr>
            <a:spLocks noGrp="1" noChangeArrowheads="1"/>
          </p:cNvSpPr>
          <p:nvPr>
            <p:ph type="body" idx="1"/>
          </p:nvPr>
        </p:nvSpPr>
        <p:spPr>
          <a:xfrm>
            <a:off x="395288" y="1981200"/>
            <a:ext cx="8424862" cy="4114800"/>
          </a:xfrm>
        </p:spPr>
        <p:txBody>
          <a:bodyPr/>
          <a:lstStyle/>
          <a:p>
            <a:r>
              <a:rPr lang="en-GB"/>
              <a:t>Failure costs in the traditional model are greatly under estimated.</a:t>
            </a:r>
          </a:p>
          <a:p>
            <a:endParaRPr lang="en-GB"/>
          </a:p>
          <a:p>
            <a:r>
              <a:rPr lang="en-GB"/>
              <a:t>It implies that prevention costs, the costs of getting towards zero defects are inevitably high.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95288" y="301625"/>
            <a:ext cx="8353425" cy="1462088"/>
          </a:xfrm>
        </p:spPr>
        <p:txBody>
          <a:bodyPr/>
          <a:lstStyle/>
          <a:p>
            <a:r>
              <a:rPr lang="en-GB"/>
              <a:t>Process Cost Model (PCM)</a:t>
            </a:r>
          </a:p>
        </p:txBody>
      </p:sp>
      <p:sp>
        <p:nvSpPr>
          <p:cNvPr id="99331" name="Rectangle 3"/>
          <p:cNvSpPr>
            <a:spLocks noGrp="1" noChangeArrowheads="1"/>
          </p:cNvSpPr>
          <p:nvPr>
            <p:ph type="body" idx="1"/>
          </p:nvPr>
        </p:nvSpPr>
        <p:spPr/>
        <p:txBody>
          <a:bodyPr/>
          <a:lstStyle/>
          <a:p>
            <a:r>
              <a:rPr lang="en-GB"/>
              <a:t>Total quality requires the management of processes and not just outputs.  Every process requires an owner and the (PCM) focus on the needs for the process.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250825" y="333375"/>
            <a:ext cx="8569325" cy="1462088"/>
          </a:xfrm>
        </p:spPr>
        <p:txBody>
          <a:bodyPr/>
          <a:lstStyle/>
          <a:p>
            <a:r>
              <a:rPr lang="en-GB"/>
              <a:t>Process Cost Model (PCM) </a:t>
            </a:r>
          </a:p>
        </p:txBody>
      </p:sp>
      <p:sp>
        <p:nvSpPr>
          <p:cNvPr id="100356" name="Rectangle 4"/>
          <p:cNvSpPr>
            <a:spLocks noChangeArrowheads="1"/>
          </p:cNvSpPr>
          <p:nvPr/>
        </p:nvSpPr>
        <p:spPr bwMode="auto">
          <a:xfrm>
            <a:off x="2843213" y="2997200"/>
            <a:ext cx="3384550" cy="15843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00357" name="Line 5"/>
          <p:cNvSpPr>
            <a:spLocks noChangeShapeType="1"/>
          </p:cNvSpPr>
          <p:nvPr/>
        </p:nvSpPr>
        <p:spPr bwMode="auto">
          <a:xfrm>
            <a:off x="6443663" y="29972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8" name="Line 6"/>
          <p:cNvSpPr>
            <a:spLocks noChangeShapeType="1"/>
          </p:cNvSpPr>
          <p:nvPr/>
        </p:nvSpPr>
        <p:spPr bwMode="auto">
          <a:xfrm>
            <a:off x="6443663" y="45085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9" name="Line 7"/>
          <p:cNvSpPr>
            <a:spLocks noChangeShapeType="1"/>
          </p:cNvSpPr>
          <p:nvPr/>
        </p:nvSpPr>
        <p:spPr bwMode="auto">
          <a:xfrm>
            <a:off x="1619250" y="29972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0" name="Line 8"/>
          <p:cNvSpPr>
            <a:spLocks noChangeShapeType="1"/>
          </p:cNvSpPr>
          <p:nvPr/>
        </p:nvSpPr>
        <p:spPr bwMode="auto">
          <a:xfrm>
            <a:off x="1619250" y="45085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1" name="Line 9"/>
          <p:cNvSpPr>
            <a:spLocks noChangeShapeType="1"/>
          </p:cNvSpPr>
          <p:nvPr/>
        </p:nvSpPr>
        <p:spPr bwMode="auto">
          <a:xfrm>
            <a:off x="4427538" y="227647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2" name="Line 10"/>
          <p:cNvSpPr>
            <a:spLocks noChangeShapeType="1"/>
          </p:cNvSpPr>
          <p:nvPr/>
        </p:nvSpPr>
        <p:spPr bwMode="auto">
          <a:xfrm flipV="1">
            <a:off x="4500563" y="479742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3" name="Text Box 11"/>
          <p:cNvSpPr txBox="1">
            <a:spLocks noChangeArrowheads="1"/>
          </p:cNvSpPr>
          <p:nvPr/>
        </p:nvSpPr>
        <p:spPr bwMode="auto">
          <a:xfrm>
            <a:off x="3419475" y="1773238"/>
            <a:ext cx="2016125" cy="366712"/>
          </a:xfrm>
          <a:prstGeom prst="rect">
            <a:avLst/>
          </a:prstGeom>
          <a:noFill/>
          <a:ln w="9525">
            <a:noFill/>
            <a:miter lim="800000"/>
            <a:headEnd/>
            <a:tailEnd/>
          </a:ln>
          <a:effectLst/>
        </p:spPr>
        <p:txBody>
          <a:bodyPr>
            <a:spAutoFit/>
          </a:bodyPr>
          <a:lstStyle/>
          <a:p>
            <a:pPr algn="ctr">
              <a:spcBef>
                <a:spcPct val="50000"/>
              </a:spcBef>
            </a:pPr>
            <a:r>
              <a:rPr lang="en-GB"/>
              <a:t>CONTROLS</a:t>
            </a:r>
          </a:p>
        </p:txBody>
      </p:sp>
      <p:sp>
        <p:nvSpPr>
          <p:cNvPr id="100364" name="Text Box 12"/>
          <p:cNvSpPr txBox="1">
            <a:spLocks noChangeArrowheads="1"/>
          </p:cNvSpPr>
          <p:nvPr/>
        </p:nvSpPr>
        <p:spPr bwMode="auto">
          <a:xfrm>
            <a:off x="3276600" y="5445125"/>
            <a:ext cx="2374900" cy="366713"/>
          </a:xfrm>
          <a:prstGeom prst="rect">
            <a:avLst/>
          </a:prstGeom>
          <a:noFill/>
          <a:ln w="9525">
            <a:noFill/>
            <a:miter lim="800000"/>
            <a:headEnd/>
            <a:tailEnd/>
          </a:ln>
          <a:effectLst/>
        </p:spPr>
        <p:txBody>
          <a:bodyPr>
            <a:spAutoFit/>
          </a:bodyPr>
          <a:lstStyle/>
          <a:p>
            <a:pPr algn="ctr">
              <a:spcBef>
                <a:spcPct val="50000"/>
              </a:spcBef>
            </a:pPr>
            <a:r>
              <a:rPr lang="en-GB"/>
              <a:t>RESOURCES</a:t>
            </a:r>
          </a:p>
        </p:txBody>
      </p:sp>
      <p:sp>
        <p:nvSpPr>
          <p:cNvPr id="100365" name="Text Box 13"/>
          <p:cNvSpPr txBox="1">
            <a:spLocks noChangeArrowheads="1"/>
          </p:cNvSpPr>
          <p:nvPr/>
        </p:nvSpPr>
        <p:spPr bwMode="auto">
          <a:xfrm>
            <a:off x="684213" y="3573463"/>
            <a:ext cx="1800225" cy="366712"/>
          </a:xfrm>
          <a:prstGeom prst="rect">
            <a:avLst/>
          </a:prstGeom>
          <a:noFill/>
          <a:ln w="9525">
            <a:noFill/>
            <a:miter lim="800000"/>
            <a:headEnd/>
            <a:tailEnd/>
          </a:ln>
          <a:effectLst/>
        </p:spPr>
        <p:txBody>
          <a:bodyPr>
            <a:spAutoFit/>
          </a:bodyPr>
          <a:lstStyle/>
          <a:p>
            <a:pPr algn="ctr">
              <a:spcBef>
                <a:spcPct val="50000"/>
              </a:spcBef>
            </a:pPr>
            <a:r>
              <a:rPr lang="en-GB"/>
              <a:t>INPUTS</a:t>
            </a:r>
          </a:p>
        </p:txBody>
      </p:sp>
      <p:sp>
        <p:nvSpPr>
          <p:cNvPr id="100366" name="Text Box 14"/>
          <p:cNvSpPr txBox="1">
            <a:spLocks noChangeArrowheads="1"/>
          </p:cNvSpPr>
          <p:nvPr/>
        </p:nvSpPr>
        <p:spPr bwMode="auto">
          <a:xfrm>
            <a:off x="6372225" y="3500438"/>
            <a:ext cx="1655763" cy="366712"/>
          </a:xfrm>
          <a:prstGeom prst="rect">
            <a:avLst/>
          </a:prstGeom>
          <a:noFill/>
          <a:ln w="9525">
            <a:noFill/>
            <a:miter lim="800000"/>
            <a:headEnd/>
            <a:tailEnd/>
          </a:ln>
          <a:effectLst/>
        </p:spPr>
        <p:txBody>
          <a:bodyPr>
            <a:spAutoFit/>
          </a:bodyPr>
          <a:lstStyle/>
          <a:p>
            <a:pPr>
              <a:spcBef>
                <a:spcPct val="50000"/>
              </a:spcBef>
            </a:pPr>
            <a:r>
              <a:rPr lang="en-GB"/>
              <a:t>OUTPUTS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Process Cost Model </a:t>
            </a:r>
          </a:p>
        </p:txBody>
      </p:sp>
      <p:sp>
        <p:nvSpPr>
          <p:cNvPr id="101379" name="Rectangle 3"/>
          <p:cNvSpPr>
            <a:spLocks noGrp="1" noChangeArrowheads="1"/>
          </p:cNvSpPr>
          <p:nvPr>
            <p:ph type="body" idx="1"/>
          </p:nvPr>
        </p:nvSpPr>
        <p:spPr/>
        <p:txBody>
          <a:bodyPr/>
          <a:lstStyle/>
          <a:p>
            <a:pPr marL="0" indent="0">
              <a:buFontTx/>
              <a:buNone/>
            </a:pPr>
            <a:r>
              <a:rPr lang="en-GB"/>
              <a:t>Cost elements associated with the process come under the following categories: </a:t>
            </a:r>
          </a:p>
          <a:p>
            <a:pPr marL="0" indent="0"/>
            <a:r>
              <a:rPr lang="en-GB"/>
              <a:t> People</a:t>
            </a:r>
          </a:p>
          <a:p>
            <a:pPr marL="0" indent="0"/>
            <a:r>
              <a:rPr lang="en-GB"/>
              <a:t> Equipment</a:t>
            </a:r>
          </a:p>
          <a:p>
            <a:pPr marL="0" indent="0"/>
            <a:r>
              <a:rPr lang="en-GB"/>
              <a:t> Materials</a:t>
            </a:r>
          </a:p>
          <a:p>
            <a:pPr marL="0" indent="0"/>
            <a:r>
              <a:rPr lang="en-GB"/>
              <a:t> Environment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sz="quarter" idx="4294967295"/>
          </p:nvPr>
        </p:nvSpPr>
        <p:spPr>
          <a:xfrm>
            <a:off x="0" y="301625"/>
            <a:ext cx="7772400" cy="1462088"/>
          </a:xfrm>
        </p:spPr>
        <p:txBody>
          <a:bodyPr/>
          <a:lstStyle/>
          <a:p>
            <a:r>
              <a:rPr lang="en-GB"/>
              <a:t>Process Cost Model </a:t>
            </a:r>
          </a:p>
        </p:txBody>
      </p:sp>
      <p:sp>
        <p:nvSpPr>
          <p:cNvPr id="102403" name="Rectangle 3"/>
          <p:cNvSpPr>
            <a:spLocks noGrp="1" noChangeArrowheads="1"/>
          </p:cNvSpPr>
          <p:nvPr>
            <p:ph type="body" idx="4294967295"/>
          </p:nvPr>
        </p:nvSpPr>
        <p:spPr>
          <a:xfrm>
            <a:off x="468313" y="1557338"/>
            <a:ext cx="8675687" cy="4114800"/>
          </a:xfrm>
        </p:spPr>
        <p:txBody>
          <a:bodyPr/>
          <a:lstStyle/>
          <a:p>
            <a:pPr marL="15875" indent="-15875">
              <a:lnSpc>
                <a:spcPct val="80000"/>
              </a:lnSpc>
              <a:buFontTx/>
              <a:buNone/>
            </a:pPr>
            <a:r>
              <a:rPr lang="en-GB" sz="2800"/>
              <a:t>Each element needs to identify the cost of conformance and cost of non-conformance.</a:t>
            </a:r>
          </a:p>
          <a:p>
            <a:pPr marL="15875" indent="-15875">
              <a:lnSpc>
                <a:spcPct val="80000"/>
              </a:lnSpc>
              <a:buFontTx/>
              <a:buNone/>
            </a:pPr>
            <a:endParaRPr lang="en-GB" sz="2800"/>
          </a:p>
          <a:p>
            <a:pPr marL="15875" indent="-15875">
              <a:lnSpc>
                <a:spcPct val="80000"/>
              </a:lnSpc>
              <a:buFontTx/>
              <a:buAutoNum type="arabicPeriod"/>
            </a:pPr>
            <a:r>
              <a:rPr lang="en-GB" sz="2800" b="1"/>
              <a:t> Cost of Conformance: - </a:t>
            </a:r>
            <a:r>
              <a:rPr lang="en-GB" sz="2800"/>
              <a:t>The cost of operating the process as specified in a 100% effective manner.  This does not mean the process is efficient, but that when operated within its specified procedures cannot be achieved at a lower cost.</a:t>
            </a:r>
          </a:p>
          <a:p>
            <a:pPr marL="15875" indent="-15875">
              <a:lnSpc>
                <a:spcPct val="80000"/>
              </a:lnSpc>
              <a:buFontTx/>
              <a:buAutoNum type="arabicPeriod"/>
            </a:pPr>
            <a:r>
              <a:rPr lang="en-GB" sz="2800" b="1"/>
              <a:t> Cost of non-conformance: - </a:t>
            </a:r>
            <a:r>
              <a:rPr lang="en-GB" sz="2800"/>
              <a:t>The cost of inefficiency within the specified process.  For example, cost of excess materials   </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Process Cost Model </a:t>
            </a:r>
          </a:p>
        </p:txBody>
      </p:sp>
      <p:sp>
        <p:nvSpPr>
          <p:cNvPr id="103427" name="Rectangle 3"/>
          <p:cNvSpPr>
            <a:spLocks noGrp="1" noChangeArrowheads="1"/>
          </p:cNvSpPr>
          <p:nvPr>
            <p:ph type="body" idx="1"/>
          </p:nvPr>
        </p:nvSpPr>
        <p:spPr/>
        <p:txBody>
          <a:bodyPr/>
          <a:lstStyle/>
          <a:p>
            <a:pPr marL="609600" indent="-609600">
              <a:buFontTx/>
              <a:buAutoNum type="arabicPeriod" startAt="3"/>
            </a:pPr>
            <a:r>
              <a:rPr lang="en-GB" sz="2800"/>
              <a:t>Break down the process in terms of the constituently activities and for each of these activities identified the costs associated with people equipment, materials or environment.</a:t>
            </a:r>
          </a:p>
          <a:p>
            <a:pPr marL="609600" indent="-609600">
              <a:buFontTx/>
              <a:buAutoNum type="arabicPeriod" startAt="3"/>
            </a:pPr>
            <a:r>
              <a:rPr lang="en-GB" sz="2800"/>
              <a:t>Classify the quality costs in terms of the cost of conformance or the cost non-conformance.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algn="ctr"/>
            <a:r>
              <a:rPr lang="en-GB"/>
              <a:t>PAF Model Versus PCM Model </a:t>
            </a:r>
          </a:p>
        </p:txBody>
      </p:sp>
      <p:sp>
        <p:nvSpPr>
          <p:cNvPr id="105475" name="Rectangle 3"/>
          <p:cNvSpPr>
            <a:spLocks noGrp="1" noChangeArrowheads="1"/>
          </p:cNvSpPr>
          <p:nvPr>
            <p:ph type="body" idx="1"/>
          </p:nvPr>
        </p:nvSpPr>
        <p:spPr/>
        <p:txBody>
          <a:bodyPr/>
          <a:lstStyle/>
          <a:p>
            <a:pPr>
              <a:lnSpc>
                <a:spcPct val="90000"/>
              </a:lnSpc>
            </a:pPr>
            <a:r>
              <a:rPr lang="en-GB" sz="2400"/>
              <a:t>The process cost model rationalises the cost of quality into the cost of conformance and cost of non-conformance.  It focuses on the process rather than the products</a:t>
            </a:r>
          </a:p>
          <a:p>
            <a:pPr>
              <a:lnSpc>
                <a:spcPct val="90000"/>
              </a:lnSpc>
            </a:pPr>
            <a:r>
              <a:rPr lang="en-GB" sz="2400"/>
              <a:t>Process cost model is simpler to use.</a:t>
            </a:r>
          </a:p>
          <a:p>
            <a:pPr>
              <a:lnSpc>
                <a:spcPct val="90000"/>
              </a:lnSpc>
            </a:pPr>
            <a:r>
              <a:rPr lang="en-GB" sz="2400"/>
              <a:t>PAF model establishes quality costs for the whole organisation while the process cost model only establishes cost for a process. </a:t>
            </a:r>
          </a:p>
          <a:p>
            <a:pPr>
              <a:lnSpc>
                <a:spcPct val="90000"/>
              </a:lnSpc>
            </a:pPr>
            <a:r>
              <a:rPr lang="en-GB" sz="2400"/>
              <a:t>The PAF model enables you to optimise your quality costs and returns.</a:t>
            </a:r>
          </a:p>
        </p:txBody>
      </p:sp>
    </p:spTree>
  </p:cSld>
  <p:clrMapOvr>
    <a:masterClrMapping/>
  </p:clrMapOvr>
</p:sld>
</file>

<file path=ppt/theme/theme1.xml><?xml version="1.0" encoding="utf-8"?>
<a:theme xmlns:a="http://schemas.openxmlformats.org/drawingml/2006/main" name="Fireworks">
  <a:themeElements>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fontScheme name="Fireworks">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clrMap bg1="dk2" tx1="lt1" bg2="dk1" tx2="lt2" accent1="accent1" accent2="accent2" accent3="accent3" accent4="accent4" accent5="accent5" accent6="accent6" hlink="hlink" folHlink="folHlink"/>
    </a:extraClrScheme>
    <a:extraClrScheme>
      <a:clrScheme name="Fireworks 2">
        <a:dk1>
          <a:srgbClr val="0000A4"/>
        </a:dk1>
        <a:lt1>
          <a:srgbClr val="CCFFFF"/>
        </a:lt1>
        <a:dk2>
          <a:srgbClr val="000066"/>
        </a:dk2>
        <a:lt2>
          <a:srgbClr val="00FFFF"/>
        </a:lt2>
        <a:accent1>
          <a:srgbClr val="51B2E3"/>
        </a:accent1>
        <a:accent2>
          <a:srgbClr val="04E8AC"/>
        </a:accent2>
        <a:accent3>
          <a:srgbClr val="AAAAB8"/>
        </a:accent3>
        <a:accent4>
          <a:srgbClr val="AEDADA"/>
        </a:accent4>
        <a:accent5>
          <a:srgbClr val="B3D5EF"/>
        </a:accent5>
        <a:accent6>
          <a:srgbClr val="03D29B"/>
        </a:accent6>
        <a:hlink>
          <a:srgbClr val="FF3399"/>
        </a:hlink>
        <a:folHlink>
          <a:srgbClr val="8F5FD5"/>
        </a:folHlink>
      </a:clrScheme>
      <a:clrMap bg1="dk2" tx1="lt1" bg2="dk1" tx2="lt2" accent1="accent1" accent2="accent2" accent3="accent3" accent4="accent4" accent5="accent5" accent6="accent6" hlink="hlink" folHlink="folHlink"/>
    </a:extraClrScheme>
    <a:extraClrScheme>
      <a:clrScheme name="Fireworks 3">
        <a:dk1>
          <a:srgbClr val="9F237F"/>
        </a:dk1>
        <a:lt1>
          <a:srgbClr val="FFCC00"/>
        </a:lt1>
        <a:dk2>
          <a:srgbClr val="000000"/>
        </a:dk2>
        <a:lt2>
          <a:srgbClr val="FFFFFF"/>
        </a:lt2>
        <a:accent1>
          <a:srgbClr val="39A6DD"/>
        </a:accent1>
        <a:accent2>
          <a:srgbClr val="FF03E7"/>
        </a:accent2>
        <a:accent3>
          <a:srgbClr val="AAAAAA"/>
        </a:accent3>
        <a:accent4>
          <a:srgbClr val="DAAE00"/>
        </a:accent4>
        <a:accent5>
          <a:srgbClr val="AED0EB"/>
        </a:accent5>
        <a:accent6>
          <a:srgbClr val="E702D1"/>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4">
        <a:dk1>
          <a:srgbClr val="00603B"/>
        </a:dk1>
        <a:lt1>
          <a:srgbClr val="FFCC00"/>
        </a:lt1>
        <a:dk2>
          <a:srgbClr val="000000"/>
        </a:dk2>
        <a:lt2>
          <a:srgbClr val="FFFFFF"/>
        </a:lt2>
        <a:accent1>
          <a:srgbClr val="39A6DD"/>
        </a:accent1>
        <a:accent2>
          <a:srgbClr val="07FB18"/>
        </a:accent2>
        <a:accent3>
          <a:srgbClr val="AAAAAA"/>
        </a:accent3>
        <a:accent4>
          <a:srgbClr val="DAAE00"/>
        </a:accent4>
        <a:accent5>
          <a:srgbClr val="AED0EB"/>
        </a:accent5>
        <a:accent6>
          <a:srgbClr val="06E315"/>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5">
        <a:dk1>
          <a:srgbClr val="FF6600"/>
        </a:dk1>
        <a:lt1>
          <a:srgbClr val="FFFFFF"/>
        </a:lt1>
        <a:dk2>
          <a:srgbClr val="003366"/>
        </a:dk2>
        <a:lt2>
          <a:srgbClr val="FFFFFF"/>
        </a:lt2>
        <a:accent1>
          <a:srgbClr val="FF99FF"/>
        </a:accent1>
        <a:accent2>
          <a:srgbClr val="FFFF99"/>
        </a:accent2>
        <a:accent3>
          <a:srgbClr val="AAADB8"/>
        </a:accent3>
        <a:accent4>
          <a:srgbClr val="DADADA"/>
        </a:accent4>
        <a:accent5>
          <a:srgbClr val="FFCAFF"/>
        </a:accent5>
        <a:accent6>
          <a:srgbClr val="E7E78A"/>
        </a:accent6>
        <a:hlink>
          <a:srgbClr val="FF3399"/>
        </a:hlink>
        <a:folHlink>
          <a:srgbClr val="FF9966"/>
        </a:folHlink>
      </a:clrScheme>
      <a:clrMap bg1="dk2" tx1="lt1" bg2="dk1" tx2="lt2" accent1="accent1" accent2="accent2" accent3="accent3" accent4="accent4" accent5="accent5" accent6="accent6" hlink="hlink" folHlink="folHlink"/>
    </a:extraClrScheme>
    <a:extraClrScheme>
      <a:clrScheme name="Fireworks 6">
        <a:dk1>
          <a:srgbClr val="000000"/>
        </a:dk1>
        <a:lt1>
          <a:srgbClr val="FFFFFF"/>
        </a:lt1>
        <a:dk2>
          <a:srgbClr val="993366"/>
        </a:dk2>
        <a:lt2>
          <a:srgbClr val="CCFFFF"/>
        </a:lt2>
        <a:accent1>
          <a:srgbClr val="CCECFF"/>
        </a:accent1>
        <a:accent2>
          <a:srgbClr val="FFFF99"/>
        </a:accent2>
        <a:accent3>
          <a:srgbClr val="FFFFFF"/>
        </a:accent3>
        <a:accent4>
          <a:srgbClr val="000000"/>
        </a:accent4>
        <a:accent5>
          <a:srgbClr val="E2F4FF"/>
        </a:accent5>
        <a:accent6>
          <a:srgbClr val="E7E78A"/>
        </a:accent6>
        <a:hlink>
          <a:srgbClr val="FFCCFF"/>
        </a:hlink>
        <a:folHlink>
          <a:srgbClr val="FFCCC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Fireworks</Template>
  <TotalTime>10299</TotalTime>
  <Words>3567</Words>
  <Application>Microsoft Office PowerPoint</Application>
  <PresentationFormat>On-screen Show (4:3)</PresentationFormat>
  <Paragraphs>419</Paragraphs>
  <Slides>94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94</vt:i4>
      </vt:variant>
    </vt:vector>
  </HeadingPairs>
  <TitlesOfParts>
    <vt:vector size="98" baseType="lpstr">
      <vt:lpstr>Arial</vt:lpstr>
      <vt:lpstr>Arial Black</vt:lpstr>
      <vt:lpstr>Times New Roman</vt:lpstr>
      <vt:lpstr>Fireworks</vt:lpstr>
      <vt:lpstr>Quality</vt:lpstr>
      <vt:lpstr>What is Quality?</vt:lpstr>
      <vt:lpstr>What is Quality?</vt:lpstr>
      <vt:lpstr>What is Quality?</vt:lpstr>
      <vt:lpstr>Quality Today</vt:lpstr>
      <vt:lpstr>Three common definitions of Quality</vt:lpstr>
      <vt:lpstr>Contemporary views of Quality</vt:lpstr>
      <vt:lpstr>Contemporary views of Quality</vt:lpstr>
      <vt:lpstr>Categories of fitness for use</vt:lpstr>
      <vt:lpstr>Hard and soft quality</vt:lpstr>
      <vt:lpstr>Hard and soft quality</vt:lpstr>
      <vt:lpstr>Evolution of quality</vt:lpstr>
      <vt:lpstr>Quality versus Grade</vt:lpstr>
      <vt:lpstr>Quality versus Grade</vt:lpstr>
      <vt:lpstr>Quality starts with</vt:lpstr>
      <vt:lpstr>Inspection to TQM</vt:lpstr>
      <vt:lpstr>Inspection to TQM</vt:lpstr>
      <vt:lpstr>Inspection to TQM</vt:lpstr>
      <vt:lpstr>Inspection to TQM</vt:lpstr>
      <vt:lpstr>TQM &amp; Beyond</vt:lpstr>
      <vt:lpstr>Total Quality Management</vt:lpstr>
      <vt:lpstr>Total Quality Management</vt:lpstr>
      <vt:lpstr>Total Quality Management</vt:lpstr>
      <vt:lpstr>Total Quality Management</vt:lpstr>
      <vt:lpstr>Essential Components of TQM</vt:lpstr>
      <vt:lpstr>Essential Components of TQM</vt:lpstr>
      <vt:lpstr>Essential Components of TQM</vt:lpstr>
      <vt:lpstr>Five requirements of effective leadership</vt:lpstr>
      <vt:lpstr>Task of implementing TQM</vt:lpstr>
      <vt:lpstr>Task of implementing TQM</vt:lpstr>
      <vt:lpstr>Culture</vt:lpstr>
      <vt:lpstr>Culture Change</vt:lpstr>
      <vt:lpstr>Building blocks of TQM</vt:lpstr>
      <vt:lpstr>PowerPoint Presentation</vt:lpstr>
      <vt:lpstr>Processes and People</vt:lpstr>
      <vt:lpstr>Quality Management Systems</vt:lpstr>
      <vt:lpstr>Tools &amp; Techniques</vt:lpstr>
      <vt:lpstr>Drive methodology</vt:lpstr>
      <vt:lpstr>Drive methodology</vt:lpstr>
      <vt:lpstr>Drive methodology</vt:lpstr>
      <vt:lpstr>Process Mapping</vt:lpstr>
      <vt:lpstr>Process Mapping</vt:lpstr>
      <vt:lpstr>Process Mapping</vt:lpstr>
      <vt:lpstr>Process Mapping</vt:lpstr>
      <vt:lpstr>Process Mapping</vt:lpstr>
      <vt:lpstr>Exercise</vt:lpstr>
      <vt:lpstr>Force Field Analysis</vt:lpstr>
      <vt:lpstr>Force Field Analysis</vt:lpstr>
      <vt:lpstr>Pareto Analysis</vt:lpstr>
      <vt:lpstr>Pareto Analysis</vt:lpstr>
      <vt:lpstr>Collect data</vt:lpstr>
      <vt:lpstr>Rank priorities</vt:lpstr>
      <vt:lpstr>Construct diagram</vt:lpstr>
      <vt:lpstr>Data for Pareto diagram</vt:lpstr>
      <vt:lpstr>Pareto diagram</vt:lpstr>
      <vt:lpstr>Brainstorming</vt:lpstr>
      <vt:lpstr>Brainstorming</vt:lpstr>
      <vt:lpstr>Exercise</vt:lpstr>
      <vt:lpstr>Cause &amp; effect analysis</vt:lpstr>
      <vt:lpstr>Cause &amp; effect analysis</vt:lpstr>
      <vt:lpstr>Developing the cause and effect diagram</vt:lpstr>
      <vt:lpstr>PowerPoint Presentation</vt:lpstr>
      <vt:lpstr>PowerPoint Presentation</vt:lpstr>
      <vt:lpstr>Exercise</vt:lpstr>
      <vt:lpstr>Relationship with the Pareto diagram </vt:lpstr>
      <vt:lpstr>PowerPoint Presentation</vt:lpstr>
      <vt:lpstr>Relationship wit Pareto diagram</vt:lpstr>
      <vt:lpstr>Statistical Process Control </vt:lpstr>
      <vt:lpstr>Statistical Process Control </vt:lpstr>
      <vt:lpstr>Control Charts </vt:lpstr>
      <vt:lpstr>Control chart diagram </vt:lpstr>
      <vt:lpstr>Quality Costs</vt:lpstr>
      <vt:lpstr>The Cost Iceberg</vt:lpstr>
      <vt:lpstr>Cost of Quality </vt:lpstr>
      <vt:lpstr>Prevention Appraisal Failure Model (PAF)</vt:lpstr>
      <vt:lpstr>PowerPoint Presentation</vt:lpstr>
      <vt:lpstr>PowerPoint Presentation</vt:lpstr>
      <vt:lpstr>Prevention Costs</vt:lpstr>
      <vt:lpstr>Appraisal Costs</vt:lpstr>
      <vt:lpstr>Internal Failure Costs</vt:lpstr>
      <vt:lpstr>External Failure Costs</vt:lpstr>
      <vt:lpstr>PAF Model Consists of Five Stage</vt:lpstr>
      <vt:lpstr>PAF Model </vt:lpstr>
      <vt:lpstr>PAF Model </vt:lpstr>
      <vt:lpstr>Optimum Quality Cost</vt:lpstr>
      <vt:lpstr>PAF Model </vt:lpstr>
      <vt:lpstr>Criticism of PAF Model</vt:lpstr>
      <vt:lpstr>Criticisms of PAF Model </vt:lpstr>
      <vt:lpstr>Process Cost Model (PCM)</vt:lpstr>
      <vt:lpstr>Process Cost Model (PCM) </vt:lpstr>
      <vt:lpstr>Process Cost Model </vt:lpstr>
      <vt:lpstr>Process Cost Model </vt:lpstr>
      <vt:lpstr>Process Cost Model </vt:lpstr>
      <vt:lpstr>PAF Model Versus PCM Model </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dc:title>
  <dc:creator>Andrew Thorn</dc:creator>
  <cp:lastModifiedBy>Andrew Thorn</cp:lastModifiedBy>
  <cp:revision>23</cp:revision>
  <dcterms:created xsi:type="dcterms:W3CDTF">2006-07-02T14:02:49Z</dcterms:created>
  <dcterms:modified xsi:type="dcterms:W3CDTF">2020-07-10T10:54:30Z</dcterms:modified>
</cp:coreProperties>
</file>