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6" r:id="rId3"/>
    <p:sldId id="267" r:id="rId4"/>
    <p:sldId id="257" r:id="rId5"/>
    <p:sldId id="258" r:id="rId6"/>
    <p:sldId id="268" r:id="rId7"/>
    <p:sldId id="261" r:id="rId8"/>
    <p:sldId id="262" r:id="rId9"/>
    <p:sldId id="263" r:id="rId10"/>
    <p:sldId id="264" r:id="rId11"/>
    <p:sldId id="265" r:id="rId12"/>
    <p:sldId id="270" r:id="rId13"/>
    <p:sldId id="271" r:id="rId14"/>
    <p:sldId id="272" r:id="rId15"/>
    <p:sldId id="273" r:id="rId16"/>
    <p:sldId id="274" r:id="rId17"/>
    <p:sldId id="275"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52575" autoAdjust="0"/>
  </p:normalViewPr>
  <p:slideViewPr>
    <p:cSldViewPr>
      <p:cViewPr>
        <p:scale>
          <a:sx n="68" d="100"/>
          <a:sy n="68" d="100"/>
        </p:scale>
        <p:origin x="1808" y="1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6" d="100"/>
          <a:sy n="76" d="100"/>
        </p:scale>
        <p:origin x="2824" y="3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D075D00-5119-4DE5-BA05-3F0F9CDAFEDB}"/>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4099" name="Rectangle 3">
            <a:extLst>
              <a:ext uri="{FF2B5EF4-FFF2-40B4-BE49-F238E27FC236}">
                <a16:creationId xmlns:a16="http://schemas.microsoft.com/office/drawing/2014/main" id="{65E8F67C-5F2E-4C8A-8832-5086AD39289B}"/>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4100" name="Rectangle 4">
            <a:extLst>
              <a:ext uri="{FF2B5EF4-FFF2-40B4-BE49-F238E27FC236}">
                <a16:creationId xmlns:a16="http://schemas.microsoft.com/office/drawing/2014/main" id="{F30A06DC-EC98-4A14-83B5-E23F62549391}"/>
              </a:ext>
            </a:extLst>
          </p:cNvPr>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a:extLst>
              <a:ext uri="{FF2B5EF4-FFF2-40B4-BE49-F238E27FC236}">
                <a16:creationId xmlns:a16="http://schemas.microsoft.com/office/drawing/2014/main" id="{D3170EAD-988E-4858-A34E-27C1B089CCE0}"/>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102" name="Rectangle 6">
            <a:extLst>
              <a:ext uri="{FF2B5EF4-FFF2-40B4-BE49-F238E27FC236}">
                <a16:creationId xmlns:a16="http://schemas.microsoft.com/office/drawing/2014/main" id="{112620E1-13E9-4AE6-9067-09C41B61B47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4103" name="Rectangle 7">
            <a:extLst>
              <a:ext uri="{FF2B5EF4-FFF2-40B4-BE49-F238E27FC236}">
                <a16:creationId xmlns:a16="http://schemas.microsoft.com/office/drawing/2014/main" id="{5AB5F711-0312-4D24-A95E-DBE74DA9AA9D}"/>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2ADE40A5-7D54-4849-B1E8-68A7E614F631}"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bc.co.uk/programmes/b0074ql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england.nhs.uk/gp/case-studie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C1A20F5-2AB3-46F7-87D1-0410F3D3385B}"/>
              </a:ext>
            </a:extLst>
          </p:cNvPr>
          <p:cNvSpPr>
            <a:spLocks noGrp="1" noChangeArrowheads="1"/>
          </p:cNvSpPr>
          <p:nvPr>
            <p:ph type="sldNum" sz="quarter" idx="5"/>
          </p:nvPr>
        </p:nvSpPr>
        <p:spPr>
          <a:ln/>
        </p:spPr>
        <p:txBody>
          <a:bodyPr/>
          <a:lstStyle/>
          <a:p>
            <a:fld id="{39E8BD14-9E90-4DEB-B5E6-DF3129399EC3}" type="slidenum">
              <a:rPr lang="en-US" altLang="en-US"/>
              <a:pPr/>
              <a:t>1</a:t>
            </a:fld>
            <a:endParaRPr lang="en-US" altLang="en-US"/>
          </a:p>
        </p:txBody>
      </p:sp>
      <p:sp>
        <p:nvSpPr>
          <p:cNvPr id="5122" name="Rectangle 2">
            <a:extLst>
              <a:ext uri="{FF2B5EF4-FFF2-40B4-BE49-F238E27FC236}">
                <a16:creationId xmlns:a16="http://schemas.microsoft.com/office/drawing/2014/main" id="{AE6F9194-1AB3-434A-AEBA-D68D5111012B}"/>
              </a:ext>
            </a:extLst>
          </p:cNvPr>
          <p:cNvSpPr>
            <a:spLocks noRot="1" noChangeArrowheads="1" noTextEdit="1"/>
          </p:cNvSpPr>
          <p:nvPr>
            <p:ph type="sldImg"/>
          </p:nvPr>
        </p:nvSpPr>
        <p:spPr>
          <a:ln/>
        </p:spPr>
      </p:sp>
      <p:sp>
        <p:nvSpPr>
          <p:cNvPr id="5123" name="Rectangle 3">
            <a:extLst>
              <a:ext uri="{FF2B5EF4-FFF2-40B4-BE49-F238E27FC236}">
                <a16:creationId xmlns:a16="http://schemas.microsoft.com/office/drawing/2014/main" id="{190E2FD2-5CAC-43BC-822F-26A3F239F048}"/>
              </a:ext>
            </a:extLst>
          </p:cNvPr>
          <p:cNvSpPr>
            <a:spLocks noGrp="1" noChangeArrowheads="1"/>
          </p:cNvSpPr>
          <p:nvPr>
            <p:ph type="body" idx="1"/>
          </p:nvPr>
        </p:nvSpPr>
        <p:spPr/>
        <p:txBody>
          <a:bodyPr/>
          <a:lstStyle/>
          <a:p>
            <a:r>
              <a:rPr lang="en-GB" altLang="en-US" dirty="0"/>
              <a:t>Welcome to the module and we will eb discussing </a:t>
            </a:r>
            <a:r>
              <a:rPr lang="en-GB" sz="1200" b="1" dirty="0"/>
              <a:t>Change &amp; Stability Management.</a:t>
            </a:r>
          </a:p>
          <a:p>
            <a:r>
              <a:rPr lang="en-GB" altLang="en-US" sz="1200" b="0" dirty="0"/>
              <a:t>We will start with an over view of the module.</a:t>
            </a:r>
          </a:p>
          <a:p>
            <a:r>
              <a:rPr lang="en-GB" altLang="en-US" sz="1200" b="0" dirty="0"/>
              <a:t>This slide informs you of -</a:t>
            </a:r>
            <a:endParaRPr lang="en-GB" altLang="en-US" b="0" dirty="0"/>
          </a:p>
          <a:p>
            <a:r>
              <a:rPr lang="en-GB" altLang="en-US" dirty="0"/>
              <a:t>Who I am? Where I am? How to contact me!</a:t>
            </a:r>
          </a:p>
          <a:p>
            <a:endParaRPr lang="en-GB" altLang="en-US" dirty="0"/>
          </a:p>
          <a:p>
            <a:r>
              <a:rPr lang="en-GB" altLang="en-US" dirty="0"/>
              <a:t>Contacting  each other – useful to engage with each other and to do this we encourage you to post to the discussion area each week.</a:t>
            </a:r>
          </a:p>
          <a:p>
            <a:endParaRPr lang="en-GB" altLang="en-US" dirty="0"/>
          </a:p>
          <a:p>
            <a:r>
              <a:rPr lang="en-GB" altLang="en-US" dirty="0"/>
              <a:t>We will have an </a:t>
            </a:r>
          </a:p>
          <a:p>
            <a:r>
              <a:rPr lang="en-GB" altLang="en-US" dirty="0"/>
              <a:t>Introductory exercises - icebreaker – take the quiz, and you can reveal as much or as little as you wish, but important to use the exercise to reflect on what you have noticed about change in an organisational setting / settings that you are familiar with.  </a:t>
            </a:r>
          </a:p>
          <a:p>
            <a:r>
              <a:rPr lang="en-GB" altLang="en-US" dirty="0"/>
              <a:t>Important - You do not need to ‘name’ companies, you can anonymise the company for the purpose of sharing in the discussion areas.</a:t>
            </a:r>
          </a:p>
          <a:p>
            <a:r>
              <a:rPr lang="en-GB" altLang="en-US" dirty="0"/>
              <a:t>All students are expected to follow the university code of conduct, and show respect for each other, and each others views / comments, and not share information outside the module discussions.</a:t>
            </a:r>
          </a:p>
          <a:p>
            <a:endParaRPr lang="en-GB" altLang="en-US" dirty="0"/>
          </a:p>
          <a:p>
            <a:endParaRPr lang="en-GB" altLang="en-US" dirty="0"/>
          </a:p>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500FA9-DE54-44B8-B95C-F24A7B638339}"/>
              </a:ext>
            </a:extLst>
          </p:cNvPr>
          <p:cNvSpPr>
            <a:spLocks noGrp="1" noChangeArrowheads="1"/>
          </p:cNvSpPr>
          <p:nvPr>
            <p:ph type="sldNum" sz="quarter" idx="5"/>
          </p:nvPr>
        </p:nvSpPr>
        <p:spPr>
          <a:ln/>
        </p:spPr>
        <p:txBody>
          <a:bodyPr/>
          <a:lstStyle/>
          <a:p>
            <a:fld id="{D74C8F06-BA6D-47C9-9625-DABFB5898115}" type="slidenum">
              <a:rPr lang="en-US" altLang="en-US"/>
              <a:pPr/>
              <a:t>2</a:t>
            </a:fld>
            <a:endParaRPr lang="en-US" altLang="en-US"/>
          </a:p>
        </p:txBody>
      </p:sp>
      <p:sp>
        <p:nvSpPr>
          <p:cNvPr id="25602" name="Rectangle 2">
            <a:extLst>
              <a:ext uri="{FF2B5EF4-FFF2-40B4-BE49-F238E27FC236}">
                <a16:creationId xmlns:a16="http://schemas.microsoft.com/office/drawing/2014/main" id="{98397957-74B0-4F4D-9F7D-A2D31A153143}"/>
              </a:ext>
            </a:extLst>
          </p:cNvPr>
          <p:cNvSpPr>
            <a:spLocks noRot="1" noChangeArrowheads="1" noTextEdit="1"/>
          </p:cNvSpPr>
          <p:nvPr>
            <p:ph type="sldImg"/>
          </p:nvPr>
        </p:nvSpPr>
        <p:spPr>
          <a:ln/>
        </p:spPr>
      </p:sp>
      <p:sp>
        <p:nvSpPr>
          <p:cNvPr id="25603" name="Rectangle 3">
            <a:extLst>
              <a:ext uri="{FF2B5EF4-FFF2-40B4-BE49-F238E27FC236}">
                <a16:creationId xmlns:a16="http://schemas.microsoft.com/office/drawing/2014/main" id="{9AC9BF94-9C26-4A1D-A79D-46BBD147DB5B}"/>
              </a:ext>
            </a:extLst>
          </p:cNvPr>
          <p:cNvSpPr>
            <a:spLocks noGrp="1" noChangeArrowheads="1"/>
          </p:cNvSpPr>
          <p:nvPr>
            <p:ph type="body" idx="1"/>
          </p:nvPr>
        </p:nvSpPr>
        <p:spPr/>
        <p:txBody>
          <a:bodyPr/>
          <a:lstStyle/>
          <a:p>
            <a:r>
              <a:rPr lang="en-GB" altLang="en-US" sz="1000" dirty="0"/>
              <a:t>My academic interest in change based on practical experience.</a:t>
            </a:r>
          </a:p>
          <a:p>
            <a:r>
              <a:rPr lang="en-GB" altLang="en-US" sz="1000" dirty="0"/>
              <a:t>Employed in Education sector – for the last 30 years – Noticed a lot of Change? Consequences? </a:t>
            </a:r>
          </a:p>
          <a:p>
            <a:r>
              <a:rPr lang="en-GB" altLang="en-US" sz="1000" dirty="0"/>
              <a:t>Worked in Universities in UK, Europe and Canada, areas of relative stability then hit by a rapid pace of change. </a:t>
            </a:r>
          </a:p>
          <a:p>
            <a:endParaRPr lang="en-GB" altLang="en-US" sz="1000" dirty="0"/>
          </a:p>
          <a:p>
            <a:r>
              <a:rPr lang="en-GB" altLang="en-US" sz="1000" dirty="0"/>
              <a:t>Reflect on your involvement in promoting and resisting change in different contexts, think about the practical awareness of the problems managers and employees encounter in dealing with change, think about knowledge through experience and reflect on manager and employee responses to change and issues of organisational survival. </a:t>
            </a:r>
          </a:p>
          <a:p>
            <a:endParaRPr lang="en-GB" altLang="en-US" sz="1000" dirty="0"/>
          </a:p>
          <a:p>
            <a:r>
              <a:rPr lang="en-GB" altLang="en-US" sz="1000" dirty="0"/>
              <a:t>The next few slides summarise the module and fuller details are available in the module handbook.</a:t>
            </a:r>
          </a:p>
          <a:p>
            <a:r>
              <a:rPr lang="en-GB" altLang="en-US" sz="1000" dirty="0"/>
              <a:t>Change is constant. Everything is changing even thought it might look the same.</a:t>
            </a:r>
          </a:p>
          <a:p>
            <a:endParaRPr lang="en-GB" altLang="en-US" sz="1000" dirty="0"/>
          </a:p>
          <a:p>
            <a:r>
              <a:rPr lang="en-GB" altLang="en-US" sz="1000" dirty="0"/>
              <a:t>It is but … (Ian Stewart -</a:t>
            </a:r>
            <a:r>
              <a:rPr lang="en-GB" sz="1200" dirty="0">
                <a:hlinkClick r:id="rId3"/>
              </a:rPr>
              <a:t>BBC Four - Journeys from the Centre of the Earth, Risky Rocks</a:t>
            </a:r>
            <a:r>
              <a:rPr lang="en-GB" altLang="en-US" sz="1000" dirty="0"/>
              <a:t>) - gets excited about geology and fast pace of change - OK for a geologist but seems slow to me.  </a:t>
            </a:r>
          </a:p>
          <a:p>
            <a:r>
              <a:rPr lang="en-GB" altLang="en-US" sz="1000" dirty="0"/>
              <a:t>In business we are used to much faster pace of change.</a:t>
            </a:r>
          </a:p>
          <a:p>
            <a:endParaRPr lang="en-GB" altLang="en-US" sz="1000" dirty="0"/>
          </a:p>
          <a:p>
            <a:r>
              <a:rPr lang="en-GB" altLang="en-US" sz="1000" dirty="0"/>
              <a:t>Think of a business that for a long time there was little change and much continuity. </a:t>
            </a:r>
          </a:p>
          <a:p>
            <a:r>
              <a:rPr lang="en-GB" altLang="en-US" sz="1000" dirty="0"/>
              <a:t>Specific form of change - Industrialisation/commerce/division of labour - move form rule-of-thumb - development of management control over labour.</a:t>
            </a:r>
          </a:p>
          <a:p>
            <a:r>
              <a:rPr lang="en-GB" altLang="en-US" sz="1000" dirty="0"/>
              <a:t>Resisting change - Luddites - 1811 - feature of capitalist production - surplus of labour, poverty and starvation, machine wrecking, brute force. Burnes ‘change tended to be managed by imposition and force, rather than negotiation and agreement’ </a:t>
            </a:r>
          </a:p>
          <a:p>
            <a:endParaRPr lang="en-GB" altLang="en-US" sz="1000" dirty="0"/>
          </a:p>
          <a:p>
            <a:r>
              <a:rPr lang="en-GB" altLang="en-US" sz="1000" dirty="0"/>
              <a:t>We will address the problems of managers in managing change, manager and employee responses to change, industrial relations and issues of organisational survival. Wider impact of change.</a:t>
            </a:r>
          </a:p>
          <a:p>
            <a:endParaRPr lang="en-GB" altLang="en-US" sz="1000" dirty="0"/>
          </a:p>
          <a:p>
            <a:endParaRPr lang="en-US" altLang="en-US" sz="10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33443C4-9680-47FC-904C-64D421D59F85}"/>
              </a:ext>
            </a:extLst>
          </p:cNvPr>
          <p:cNvSpPr>
            <a:spLocks noGrp="1" noChangeArrowheads="1"/>
          </p:cNvSpPr>
          <p:nvPr>
            <p:ph type="sldNum" sz="quarter" idx="5"/>
          </p:nvPr>
        </p:nvSpPr>
        <p:spPr>
          <a:ln/>
        </p:spPr>
        <p:txBody>
          <a:bodyPr/>
          <a:lstStyle/>
          <a:p>
            <a:fld id="{9EA3BA6C-4EAC-464C-9D92-683E70F24AAD}" type="slidenum">
              <a:rPr lang="en-US" altLang="en-US"/>
              <a:pPr/>
              <a:t>3</a:t>
            </a:fld>
            <a:endParaRPr lang="en-US" altLang="en-US"/>
          </a:p>
        </p:txBody>
      </p:sp>
      <p:sp>
        <p:nvSpPr>
          <p:cNvPr id="27650" name="Rectangle 2">
            <a:extLst>
              <a:ext uri="{FF2B5EF4-FFF2-40B4-BE49-F238E27FC236}">
                <a16:creationId xmlns:a16="http://schemas.microsoft.com/office/drawing/2014/main" id="{7CC6F95C-B129-448A-A81E-41FEA1D17C0F}"/>
              </a:ext>
            </a:extLst>
          </p:cNvPr>
          <p:cNvSpPr>
            <a:spLocks noRot="1" noChangeArrowheads="1" noTextEdit="1"/>
          </p:cNvSpPr>
          <p:nvPr>
            <p:ph type="sldImg"/>
          </p:nvPr>
        </p:nvSpPr>
        <p:spPr>
          <a:ln/>
        </p:spPr>
      </p:sp>
      <p:sp>
        <p:nvSpPr>
          <p:cNvPr id="27651" name="Rectangle 3">
            <a:extLst>
              <a:ext uri="{FF2B5EF4-FFF2-40B4-BE49-F238E27FC236}">
                <a16:creationId xmlns:a16="http://schemas.microsoft.com/office/drawing/2014/main" id="{EFDC85E2-C9CC-462B-895B-36BB52C720B5}"/>
              </a:ext>
            </a:extLst>
          </p:cNvPr>
          <p:cNvSpPr>
            <a:spLocks noGrp="1" noChangeArrowheads="1"/>
          </p:cNvSpPr>
          <p:nvPr>
            <p:ph type="body" idx="1"/>
          </p:nvPr>
        </p:nvSpPr>
        <p:spPr/>
        <p:txBody>
          <a:bodyPr/>
          <a:lstStyle/>
          <a:p>
            <a:pPr>
              <a:lnSpc>
                <a:spcPct val="90000"/>
              </a:lnSpc>
            </a:pPr>
            <a:r>
              <a:rPr lang="en-GB" altLang="en-US" dirty="0"/>
              <a:t>Current issues of change dominated by  Scientific Rationality - Universal Truth and Certainty - Faith in Science and inevitability of human progress. </a:t>
            </a:r>
          </a:p>
          <a:p>
            <a:pPr>
              <a:lnSpc>
                <a:spcPct val="90000"/>
              </a:lnSpc>
            </a:pPr>
            <a:r>
              <a:rPr lang="en-GB" altLang="en-US" dirty="0"/>
              <a:t>Post-war and cold war features  - Dominance of Political/Ideological Considerations/concerns - uneasy consensus and stability - Cold War museum - problem of writing history backwards - no certainty that western capitalism would prevail economically or militarily, despite asymmetry of power</a:t>
            </a:r>
          </a:p>
          <a:p>
            <a:pPr>
              <a:lnSpc>
                <a:spcPct val="90000"/>
              </a:lnSpc>
            </a:pPr>
            <a:r>
              <a:rPr lang="en-GB" altLang="en-US" dirty="0"/>
              <a:t>The ending of the cold war - the erosion of post-war stability - change associated with advanced or late capitalism, monopoly capitalism, neo-liberal hegemony, the Washington consensus -  ‘Made in China 2025’ – 10 year plans, where are they and now. Russia 22 years ago and now!</a:t>
            </a:r>
          </a:p>
          <a:p>
            <a:pPr>
              <a:lnSpc>
                <a:spcPct val="90000"/>
              </a:lnSpc>
            </a:pPr>
            <a:endParaRPr lang="en-GB" altLang="en-US" dirty="0"/>
          </a:p>
          <a:p>
            <a:pPr>
              <a:lnSpc>
                <a:spcPct val="90000"/>
              </a:lnSpc>
            </a:pPr>
            <a:r>
              <a:rPr lang="en-GB" altLang="en-US" dirty="0"/>
              <a:t>In recent times the concerns over climate change challenges has influenced a need / requirement for organisations to respond to climate targets such as Net Zero carbon policy, with new reporting practices placed on organisations, organisation practices and policies need to change.</a:t>
            </a:r>
          </a:p>
          <a:p>
            <a:pPr>
              <a:lnSpc>
                <a:spcPct val="90000"/>
              </a:lnSpc>
            </a:pPr>
            <a:endParaRPr lang="en-GB" altLang="en-US" dirty="0"/>
          </a:p>
          <a:p>
            <a:pPr>
              <a:lnSpc>
                <a:spcPct val="90000"/>
              </a:lnSpc>
            </a:pPr>
            <a:r>
              <a:rPr lang="en-GB" altLang="en-US" dirty="0"/>
              <a:t>This Course looks at theories of change and how organisations and the managers and employees within them react and proactively respond to change in this new environment.</a:t>
            </a:r>
          </a:p>
          <a:p>
            <a:pPr>
              <a:lnSpc>
                <a:spcPct val="90000"/>
              </a:lnSpc>
            </a:pPr>
            <a:endParaRPr lang="en-GB" altLang="en-US" dirty="0"/>
          </a:p>
          <a:p>
            <a:pPr>
              <a:lnSpc>
                <a:spcPct val="90000"/>
              </a:lnSpc>
            </a:pPr>
            <a:r>
              <a:rPr lang="en-GB" altLang="en-US" dirty="0"/>
              <a:t>Theory and practice - change is a complex, painful and risky business - change initiatives often go wrong - we need to examine the reasons for change and when, whether and how change takes place and understand different actors involvement in it.</a:t>
            </a:r>
          </a:p>
          <a:p>
            <a:pPr>
              <a:lnSpc>
                <a:spcPct val="90000"/>
              </a:lnSpc>
            </a:pPr>
            <a:endParaRPr lang="en-US" altLang="en-US" dirty="0"/>
          </a:p>
          <a:p>
            <a:pPr>
              <a:lnSpc>
                <a:spcPct val="90000"/>
              </a:lnSpc>
            </a:pPr>
            <a:r>
              <a:rPr lang="en-GB" altLang="en-US" dirty="0"/>
              <a:t>Emphasis on practical examples - reality not theory. Look at claims made critically!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33AB5B5-E765-4F46-864E-70BFD8DB9DF8}"/>
              </a:ext>
            </a:extLst>
          </p:cNvPr>
          <p:cNvSpPr>
            <a:spLocks noGrp="1" noChangeArrowheads="1"/>
          </p:cNvSpPr>
          <p:nvPr>
            <p:ph type="sldNum" sz="quarter" idx="5"/>
          </p:nvPr>
        </p:nvSpPr>
        <p:spPr>
          <a:ln/>
        </p:spPr>
        <p:txBody>
          <a:bodyPr/>
          <a:lstStyle/>
          <a:p>
            <a:fld id="{B7B77CFA-A953-4F59-886E-0339C53B3C23}" type="slidenum">
              <a:rPr lang="en-US" altLang="en-US"/>
              <a:pPr/>
              <a:t>4</a:t>
            </a:fld>
            <a:endParaRPr lang="en-US" altLang="en-US"/>
          </a:p>
        </p:txBody>
      </p:sp>
      <p:sp>
        <p:nvSpPr>
          <p:cNvPr id="6146" name="Rectangle 2">
            <a:extLst>
              <a:ext uri="{FF2B5EF4-FFF2-40B4-BE49-F238E27FC236}">
                <a16:creationId xmlns:a16="http://schemas.microsoft.com/office/drawing/2014/main" id="{1B66F411-670F-4D02-9D5D-B56A8C550764}"/>
              </a:ext>
            </a:extLst>
          </p:cNvPr>
          <p:cNvSpPr>
            <a:spLocks noRot="1" noChangeArrowheads="1" noTextEdit="1"/>
          </p:cNvSpPr>
          <p:nvPr>
            <p:ph type="sldImg"/>
          </p:nvPr>
        </p:nvSpPr>
        <p:spPr>
          <a:ln/>
        </p:spPr>
      </p:sp>
      <p:sp>
        <p:nvSpPr>
          <p:cNvPr id="6147" name="Rectangle 3">
            <a:extLst>
              <a:ext uri="{FF2B5EF4-FFF2-40B4-BE49-F238E27FC236}">
                <a16:creationId xmlns:a16="http://schemas.microsoft.com/office/drawing/2014/main" id="{78A9F06C-267C-4028-8514-293BBDF00A81}"/>
              </a:ext>
            </a:extLst>
          </p:cNvPr>
          <p:cNvSpPr>
            <a:spLocks noGrp="1" noChangeArrowheads="1"/>
          </p:cNvSpPr>
          <p:nvPr>
            <p:ph type="body" idx="1"/>
          </p:nvPr>
        </p:nvSpPr>
        <p:spPr/>
        <p:txBody>
          <a:bodyPr/>
          <a:lstStyle/>
          <a:p>
            <a:r>
              <a:rPr lang="en-GB" altLang="en-US" dirty="0"/>
              <a:t>Meaty, challenging activities for discussion - change is always a controversial area - simple approaches don’t generally work - there are always different views.</a:t>
            </a:r>
          </a:p>
          <a:p>
            <a:r>
              <a:rPr lang="en-GB" altLang="en-US" dirty="0"/>
              <a:t>Change hurts people - defence of the Luddites! Challenge conventional views!</a:t>
            </a:r>
          </a:p>
          <a:p>
            <a:r>
              <a:rPr lang="en-GB" altLang="en-US" dirty="0"/>
              <a:t>These presentations provide the structure for discussion - then as students you should take a lead in presenting the topics, challenge the ideas and each other - that will reflect the real world.</a:t>
            </a:r>
          </a:p>
          <a:p>
            <a:endParaRPr lang="en-GB" altLang="en-US" dirty="0"/>
          </a:p>
          <a:p>
            <a:r>
              <a:rPr lang="en-GB" altLang="en-US" dirty="0"/>
              <a:t>Bring your own knowledge/from your previous studies/what you have ready from your reading/case studies/news - emerald studies has many change case studies - to the discussions look at different sectors and different contexts - it is important to look at these and learn from real experience </a:t>
            </a:r>
          </a:p>
          <a:p>
            <a:endParaRPr lang="en-GB" altLang="en-US" dirty="0"/>
          </a:p>
          <a:p>
            <a:r>
              <a:rPr lang="en-GB" altLang="en-US" dirty="0"/>
              <a:t>Learn from each other</a:t>
            </a:r>
          </a:p>
          <a:p>
            <a:endParaRPr lang="en-GB" altLang="en-US" dirty="0"/>
          </a:p>
          <a:p>
            <a:r>
              <a:rPr lang="en-GB" altLang="en-US" dirty="0"/>
              <a:t>Ability to constructively engage in the discussions.</a:t>
            </a:r>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99B6B25-81E2-457F-9368-4154A62A529A}"/>
              </a:ext>
            </a:extLst>
          </p:cNvPr>
          <p:cNvSpPr>
            <a:spLocks noGrp="1" noChangeArrowheads="1"/>
          </p:cNvSpPr>
          <p:nvPr>
            <p:ph type="sldNum" sz="quarter" idx="5"/>
          </p:nvPr>
        </p:nvSpPr>
        <p:spPr>
          <a:ln/>
        </p:spPr>
        <p:txBody>
          <a:bodyPr/>
          <a:lstStyle/>
          <a:p>
            <a:fld id="{E74AD394-DFB6-4177-8B07-B1BA80F655C2}" type="slidenum">
              <a:rPr lang="en-US" altLang="en-US"/>
              <a:pPr/>
              <a:t>5</a:t>
            </a:fld>
            <a:endParaRPr lang="en-US" altLang="en-US"/>
          </a:p>
        </p:txBody>
      </p:sp>
      <p:sp>
        <p:nvSpPr>
          <p:cNvPr id="13314" name="Rectangle 2">
            <a:extLst>
              <a:ext uri="{FF2B5EF4-FFF2-40B4-BE49-F238E27FC236}">
                <a16:creationId xmlns:a16="http://schemas.microsoft.com/office/drawing/2014/main" id="{20B057E0-BC21-42B0-A25D-9997E8DF1F2C}"/>
              </a:ext>
            </a:extLst>
          </p:cNvPr>
          <p:cNvSpPr>
            <a:spLocks noRot="1" noChangeArrowheads="1" noTextEdit="1"/>
          </p:cNvSpPr>
          <p:nvPr>
            <p:ph type="sldImg"/>
          </p:nvPr>
        </p:nvSpPr>
        <p:spPr>
          <a:ln/>
        </p:spPr>
      </p:sp>
      <p:sp>
        <p:nvSpPr>
          <p:cNvPr id="13315" name="Rectangle 3">
            <a:extLst>
              <a:ext uri="{FF2B5EF4-FFF2-40B4-BE49-F238E27FC236}">
                <a16:creationId xmlns:a16="http://schemas.microsoft.com/office/drawing/2014/main" id="{00377DFD-35B2-4F30-9B6A-61E09F5DB82C}"/>
              </a:ext>
            </a:extLst>
          </p:cNvPr>
          <p:cNvSpPr>
            <a:spLocks noGrp="1" noChangeArrowheads="1"/>
          </p:cNvSpPr>
          <p:nvPr>
            <p:ph type="body" idx="1"/>
          </p:nvPr>
        </p:nvSpPr>
        <p:spPr/>
        <p:txBody>
          <a:bodyPr/>
          <a:lstStyle/>
          <a:p>
            <a:r>
              <a:rPr lang="en-GB" altLang="en-US" dirty="0"/>
              <a:t>This is the programme outline</a:t>
            </a:r>
          </a:p>
          <a:p>
            <a:r>
              <a:rPr lang="en-GB" altLang="en-US" dirty="0"/>
              <a:t>Try to keep up or get ahead with reading/researching/presentations for the weekly sessions </a:t>
            </a:r>
          </a:p>
          <a:p>
            <a:r>
              <a:rPr lang="en-GB" altLang="en-US" dirty="0"/>
              <a:t>Begin with theories of and around change and OD (organisational development), different management cultures and issues of culture, power and politics in change management </a:t>
            </a:r>
          </a:p>
          <a:p>
            <a:r>
              <a:rPr lang="en-GB" altLang="en-US" dirty="0"/>
              <a:t>Change management theory, what change management is in practice, what it is, and what it seeks to do</a:t>
            </a:r>
          </a:p>
          <a:p>
            <a:endParaRPr lang="en-GB" altLang="en-US" dirty="0"/>
          </a:p>
          <a:p>
            <a:endParaRPr lang="en-GB"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E6F9D71-A4A0-490B-9850-022DD0152190}"/>
              </a:ext>
            </a:extLst>
          </p:cNvPr>
          <p:cNvSpPr>
            <a:spLocks noGrp="1" noChangeArrowheads="1"/>
          </p:cNvSpPr>
          <p:nvPr>
            <p:ph type="sldNum" sz="quarter" idx="5"/>
          </p:nvPr>
        </p:nvSpPr>
        <p:spPr>
          <a:ln/>
        </p:spPr>
        <p:txBody>
          <a:bodyPr/>
          <a:lstStyle/>
          <a:p>
            <a:fld id="{1BDD482D-E658-4468-AB2E-8D25911511D5}" type="slidenum">
              <a:rPr lang="en-US" altLang="en-US"/>
              <a:pPr/>
              <a:t>6</a:t>
            </a:fld>
            <a:endParaRPr lang="en-US" altLang="en-US"/>
          </a:p>
        </p:txBody>
      </p:sp>
      <p:sp>
        <p:nvSpPr>
          <p:cNvPr id="30722" name="Rectangle 2">
            <a:extLst>
              <a:ext uri="{FF2B5EF4-FFF2-40B4-BE49-F238E27FC236}">
                <a16:creationId xmlns:a16="http://schemas.microsoft.com/office/drawing/2014/main" id="{6303DDC3-370D-4DB3-944C-69886C2BFC10}"/>
              </a:ext>
            </a:extLst>
          </p:cNvPr>
          <p:cNvSpPr>
            <a:spLocks noRot="1" noChangeArrowheads="1" noTextEdit="1"/>
          </p:cNvSpPr>
          <p:nvPr>
            <p:ph type="sldImg"/>
          </p:nvPr>
        </p:nvSpPr>
        <p:spPr>
          <a:ln/>
        </p:spPr>
      </p:sp>
      <p:sp>
        <p:nvSpPr>
          <p:cNvPr id="30723" name="Rectangle 3">
            <a:extLst>
              <a:ext uri="{FF2B5EF4-FFF2-40B4-BE49-F238E27FC236}">
                <a16:creationId xmlns:a16="http://schemas.microsoft.com/office/drawing/2014/main" id="{FC6F86B0-8A19-4967-A867-CB06F753CBC9}"/>
              </a:ext>
            </a:extLst>
          </p:cNvPr>
          <p:cNvSpPr>
            <a:spLocks noGrp="1" noChangeArrowheads="1"/>
          </p:cNvSpPr>
          <p:nvPr>
            <p:ph type="body" idx="1"/>
          </p:nvPr>
        </p:nvSpPr>
        <p:spPr/>
        <p:txBody>
          <a:bodyPr/>
          <a:lstStyle/>
          <a:p>
            <a:endParaRPr lang="en-GB" altLang="en-US" b="1" dirty="0"/>
          </a:p>
          <a:p>
            <a:r>
              <a:rPr lang="en-GB" altLang="en-US" b="1" dirty="0"/>
              <a:t>Task 1 </a:t>
            </a:r>
            <a:endParaRPr lang="en-GB" altLang="en-US" dirty="0"/>
          </a:p>
          <a:p>
            <a:r>
              <a:rPr lang="en-GB" altLang="en-US" b="1" dirty="0"/>
              <a:t>See module handbook – to be clear about the assignment expectations.</a:t>
            </a:r>
          </a:p>
          <a:p>
            <a:r>
              <a:rPr lang="en-GB" altLang="en-US" b="1" dirty="0"/>
              <a:t>Start thinking about an organisation to use for the assignment.</a:t>
            </a:r>
          </a:p>
          <a:p>
            <a:endParaRPr lang="en-GB" altLang="en-US" b="1" dirty="0"/>
          </a:p>
          <a:p>
            <a:r>
              <a:rPr lang="en-GB" altLang="en-US" dirty="0"/>
              <a:t>You are asked to look for an organisation? Are you in contact with any organisations? Have you any organisations in mind that you are interested in? Talk about it, start a discussion thread if you like! </a:t>
            </a:r>
          </a:p>
          <a:p>
            <a:r>
              <a:rPr lang="en-GB" altLang="en-US" dirty="0"/>
              <a:t>Examine and explain, based on the theory in the course, the structure of the organisation and how this affects its culture and the potential for change </a:t>
            </a:r>
          </a:p>
          <a:p>
            <a:r>
              <a:rPr lang="en-GB" altLang="en-US" dirty="0"/>
              <a:t>Types of change – top-down, piecemeal, bargained, joint systemic  </a:t>
            </a:r>
          </a:p>
          <a:p>
            <a:r>
              <a:rPr lang="en-GB" altLang="en-US" dirty="0"/>
              <a:t>Ability to change depends on structures, attitudes and cultures</a:t>
            </a:r>
          </a:p>
          <a:p>
            <a:endParaRPr lang="en-GB" altLang="en-US" dirty="0"/>
          </a:p>
          <a:p>
            <a:r>
              <a:rPr lang="en-GB" altLang="en-US" dirty="0"/>
              <a:t>Change will be successful if it takes account of the context of structures and cultures (see Burnes p.308)</a:t>
            </a:r>
          </a:p>
          <a:p>
            <a:endParaRPr lang="en-GB" altLang="en-US" dirty="0"/>
          </a:p>
          <a:p>
            <a:r>
              <a:rPr lang="en-GB" altLang="en-US" dirty="0"/>
              <a:t>Peters and Kanter – ‘structural change to promote values and behaviours necessary for organisations to survive in an increasingly complex world’ p.309</a:t>
            </a:r>
          </a:p>
          <a:p>
            <a:endParaRPr lang="en-GB" altLang="en-US" dirty="0"/>
          </a:p>
          <a:p>
            <a:r>
              <a:rPr lang="en-GB" altLang="en-US" dirty="0"/>
              <a:t>Allaire and </a:t>
            </a:r>
            <a:r>
              <a:rPr lang="en-GB" altLang="en-US" dirty="0" err="1"/>
              <a:t>Firsirotu</a:t>
            </a:r>
            <a:r>
              <a:rPr lang="en-GB" altLang="en-US" dirty="0"/>
              <a:t> 1984 – ‘Strong relationship between organisational structures and organisational cultures … changes in one may require corresponding changes in the other’ p.309     </a:t>
            </a:r>
          </a:p>
          <a:p>
            <a:r>
              <a:rPr lang="en-GB" altLang="en-US" dirty="0"/>
              <a:t>Give examples from experience!  </a:t>
            </a:r>
          </a:p>
          <a:p>
            <a:endParaRPr lang="en-GB" altLang="en-US" dirty="0"/>
          </a:p>
          <a:p>
            <a:endParaRPr lang="en-GB" altLang="en-US" dirty="0"/>
          </a:p>
          <a:p>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DB767D9-6B91-4082-AE03-34D013D09410}"/>
              </a:ext>
            </a:extLst>
          </p:cNvPr>
          <p:cNvSpPr>
            <a:spLocks noGrp="1" noChangeArrowheads="1"/>
          </p:cNvSpPr>
          <p:nvPr>
            <p:ph type="sldNum" sz="quarter" idx="5"/>
          </p:nvPr>
        </p:nvSpPr>
        <p:spPr>
          <a:ln/>
        </p:spPr>
        <p:txBody>
          <a:bodyPr/>
          <a:lstStyle/>
          <a:p>
            <a:fld id="{167B25FF-3964-4B13-85CB-0FC90E8A8BD2}" type="slidenum">
              <a:rPr lang="en-US" altLang="en-US"/>
              <a:pPr/>
              <a:t>7</a:t>
            </a:fld>
            <a:endParaRPr lang="en-US" altLang="en-US"/>
          </a:p>
        </p:txBody>
      </p:sp>
      <p:sp>
        <p:nvSpPr>
          <p:cNvPr id="16386" name="Rectangle 2">
            <a:extLst>
              <a:ext uri="{FF2B5EF4-FFF2-40B4-BE49-F238E27FC236}">
                <a16:creationId xmlns:a16="http://schemas.microsoft.com/office/drawing/2014/main" id="{6AD7DE7A-4108-4AAE-986D-522C5A9DB6AF}"/>
              </a:ext>
            </a:extLst>
          </p:cNvPr>
          <p:cNvSpPr>
            <a:spLocks noRot="1" noChangeArrowheads="1" noTextEdit="1"/>
          </p:cNvSpPr>
          <p:nvPr>
            <p:ph type="sldImg"/>
          </p:nvPr>
        </p:nvSpPr>
        <p:spPr>
          <a:ln/>
        </p:spPr>
      </p:sp>
      <p:sp>
        <p:nvSpPr>
          <p:cNvPr id="16387" name="Rectangle 3">
            <a:extLst>
              <a:ext uri="{FF2B5EF4-FFF2-40B4-BE49-F238E27FC236}">
                <a16:creationId xmlns:a16="http://schemas.microsoft.com/office/drawing/2014/main" id="{9C5FCFEC-3FA4-493C-A267-1211EF26DE4E}"/>
              </a:ext>
            </a:extLst>
          </p:cNvPr>
          <p:cNvSpPr>
            <a:spLocks noGrp="1" noChangeArrowheads="1"/>
          </p:cNvSpPr>
          <p:nvPr>
            <p:ph type="body" idx="1"/>
          </p:nvPr>
        </p:nvSpPr>
        <p:spPr/>
        <p:txBody>
          <a:bodyPr/>
          <a:lstStyle/>
          <a:p>
            <a:r>
              <a:rPr lang="en-GB" altLang="en-US" dirty="0"/>
              <a:t>The Leaning Outcomes </a:t>
            </a:r>
          </a:p>
          <a:p>
            <a:r>
              <a:rPr lang="en-GB" altLang="en-US" dirty="0"/>
              <a:t>To understand change management, the different models and theories of change and the impact of culture, power and politics in managing change in organisations, the strategies employers use to achieve change in organisations and the reasons why change is resisted and the techniques managers might use to deal with the conflicts inevitably associated with change    </a:t>
            </a:r>
          </a:p>
          <a:p>
            <a:endParaRPr lang="en-GB"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EC372E2-1E42-4544-9F67-4D5DAAD62F71}"/>
              </a:ext>
            </a:extLst>
          </p:cNvPr>
          <p:cNvSpPr>
            <a:spLocks noGrp="1" noChangeArrowheads="1"/>
          </p:cNvSpPr>
          <p:nvPr>
            <p:ph type="sldNum" sz="quarter" idx="5"/>
          </p:nvPr>
        </p:nvSpPr>
        <p:spPr>
          <a:ln/>
        </p:spPr>
        <p:txBody>
          <a:bodyPr/>
          <a:lstStyle/>
          <a:p>
            <a:fld id="{E93AFCAB-BC58-4CBF-8B85-698401117124}" type="slidenum">
              <a:rPr lang="en-US" altLang="en-US"/>
              <a:pPr/>
              <a:t>8</a:t>
            </a:fld>
            <a:endParaRPr lang="en-US" altLang="en-US"/>
          </a:p>
        </p:txBody>
      </p:sp>
      <p:sp>
        <p:nvSpPr>
          <p:cNvPr id="17410" name="Rectangle 2">
            <a:extLst>
              <a:ext uri="{FF2B5EF4-FFF2-40B4-BE49-F238E27FC236}">
                <a16:creationId xmlns:a16="http://schemas.microsoft.com/office/drawing/2014/main" id="{2B01E872-ADE4-4F04-994C-83111E281CDB}"/>
              </a:ext>
            </a:extLst>
          </p:cNvPr>
          <p:cNvSpPr>
            <a:spLocks noRot="1" noChangeArrowheads="1" noTextEdit="1"/>
          </p:cNvSpPr>
          <p:nvPr>
            <p:ph type="sldImg"/>
          </p:nvPr>
        </p:nvSpPr>
        <p:spPr>
          <a:ln/>
        </p:spPr>
      </p:sp>
      <p:sp>
        <p:nvSpPr>
          <p:cNvPr id="17411" name="Rectangle 3">
            <a:extLst>
              <a:ext uri="{FF2B5EF4-FFF2-40B4-BE49-F238E27FC236}">
                <a16:creationId xmlns:a16="http://schemas.microsoft.com/office/drawing/2014/main" id="{DB8F9DE8-8BEB-48FF-BF00-051F5C63E120}"/>
              </a:ext>
            </a:extLst>
          </p:cNvPr>
          <p:cNvSpPr>
            <a:spLocks noGrp="1" noChangeArrowheads="1"/>
          </p:cNvSpPr>
          <p:nvPr>
            <p:ph type="body" idx="1"/>
          </p:nvPr>
        </p:nvSpPr>
        <p:spPr/>
        <p:txBody>
          <a:bodyPr/>
          <a:lstStyle/>
          <a:p>
            <a:r>
              <a:rPr lang="en-GB" altLang="en-US" dirty="0"/>
              <a:t>The main reading and additional recommended reading are listed in the module handbook.</a:t>
            </a:r>
          </a:p>
          <a:p>
            <a:endParaRPr lang="en-GB" altLang="en-US" dirty="0"/>
          </a:p>
          <a:p>
            <a:r>
              <a:rPr lang="en-GB" altLang="en-US" dirty="0"/>
              <a:t>It is important to supplement reading with case studies, drawn form different sources, and practical examples of change - read widely in newspapers and journals, both academic and non-academic i.e. the economist or business journals. </a:t>
            </a:r>
          </a:p>
          <a:p>
            <a:endParaRPr lang="en-GB" altLang="en-US" dirty="0"/>
          </a:p>
          <a:p>
            <a:r>
              <a:rPr lang="en-GB" altLang="en-US" dirty="0"/>
              <a:t>There is a lot of material available on change so there is a need to be selective to support your position and arguments and use your own broader thinking about change and the management of change - there is much that is not written and we are concerned with the messy and practical aspects of change.</a:t>
            </a:r>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8481518-AEF7-4E4A-8C3F-97EFB0209B25}"/>
              </a:ext>
            </a:extLst>
          </p:cNvPr>
          <p:cNvSpPr>
            <a:spLocks noGrp="1" noChangeArrowheads="1"/>
          </p:cNvSpPr>
          <p:nvPr>
            <p:ph type="sldNum" sz="quarter" idx="5"/>
          </p:nvPr>
        </p:nvSpPr>
        <p:spPr>
          <a:ln/>
        </p:spPr>
        <p:txBody>
          <a:bodyPr/>
          <a:lstStyle/>
          <a:p>
            <a:fld id="{BEF11096-F6D5-4B4F-9D98-B13843310A06}" type="slidenum">
              <a:rPr lang="en-US" altLang="en-US"/>
              <a:pPr/>
              <a:t>9</a:t>
            </a:fld>
            <a:endParaRPr lang="en-US" altLang="en-US"/>
          </a:p>
        </p:txBody>
      </p:sp>
      <p:sp>
        <p:nvSpPr>
          <p:cNvPr id="32770" name="Rectangle 2">
            <a:extLst>
              <a:ext uri="{FF2B5EF4-FFF2-40B4-BE49-F238E27FC236}">
                <a16:creationId xmlns:a16="http://schemas.microsoft.com/office/drawing/2014/main" id="{0268F6BF-3E8F-45CD-961D-DC50F7D6F6FC}"/>
              </a:ext>
            </a:extLst>
          </p:cNvPr>
          <p:cNvSpPr>
            <a:spLocks noRot="1" noChangeArrowheads="1" noTextEdit="1"/>
          </p:cNvSpPr>
          <p:nvPr>
            <p:ph type="sldImg"/>
          </p:nvPr>
        </p:nvSpPr>
        <p:spPr>
          <a:ln/>
        </p:spPr>
      </p:sp>
      <p:sp>
        <p:nvSpPr>
          <p:cNvPr id="32771" name="Rectangle 3">
            <a:extLst>
              <a:ext uri="{FF2B5EF4-FFF2-40B4-BE49-F238E27FC236}">
                <a16:creationId xmlns:a16="http://schemas.microsoft.com/office/drawing/2014/main" id="{A4A6B5DA-194B-48BF-87A6-0B3B1033CD3B}"/>
              </a:ext>
            </a:extLst>
          </p:cNvPr>
          <p:cNvSpPr>
            <a:spLocks noGrp="1" noChangeArrowheads="1"/>
          </p:cNvSpPr>
          <p:nvPr>
            <p:ph type="body" idx="1"/>
          </p:nvPr>
        </p:nvSpPr>
        <p:spPr/>
        <p:txBody>
          <a:bodyPr/>
          <a:lstStyle/>
          <a:p>
            <a:r>
              <a:rPr lang="en-GB" altLang="en-US" dirty="0"/>
              <a:t>This session explains organisational development and the importance of change to OD. </a:t>
            </a:r>
          </a:p>
          <a:p>
            <a:r>
              <a:rPr lang="en-GB" altLang="en-US" dirty="0"/>
              <a:t>It then goes on to explore the classical, HR and contingency approaches to change. </a:t>
            </a:r>
          </a:p>
          <a:p>
            <a:r>
              <a:rPr lang="en-GB" altLang="en-US" dirty="0"/>
              <a:t>Next session we move on to look at the challenges posed to traditional western management approaches from the 1980s and the rise of the new hegemony - underlying the change management approach    </a:t>
            </a:r>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8B4808F-2511-44B0-A935-07732A27DFAB}"/>
              </a:ext>
            </a:extLst>
          </p:cNvPr>
          <p:cNvSpPr>
            <a:spLocks noGrp="1" noChangeArrowheads="1"/>
          </p:cNvSpPr>
          <p:nvPr>
            <p:ph type="sldNum" sz="quarter" idx="5"/>
          </p:nvPr>
        </p:nvSpPr>
        <p:spPr>
          <a:ln/>
        </p:spPr>
        <p:txBody>
          <a:bodyPr/>
          <a:lstStyle/>
          <a:p>
            <a:fld id="{6073C261-3DC7-4A5F-8ABF-76A7A328BA50}" type="slidenum">
              <a:rPr lang="en-US" altLang="en-US"/>
              <a:pPr/>
              <a:t>10</a:t>
            </a:fld>
            <a:endParaRPr lang="en-US" altLang="en-US"/>
          </a:p>
        </p:txBody>
      </p:sp>
      <p:sp>
        <p:nvSpPr>
          <p:cNvPr id="33794" name="Rectangle 2">
            <a:extLst>
              <a:ext uri="{FF2B5EF4-FFF2-40B4-BE49-F238E27FC236}">
                <a16:creationId xmlns:a16="http://schemas.microsoft.com/office/drawing/2014/main" id="{BA6D416A-3134-4150-A7EB-F6D96C309977}"/>
              </a:ext>
            </a:extLst>
          </p:cNvPr>
          <p:cNvSpPr>
            <a:spLocks noRot="1" noChangeArrowheads="1" noTextEdit="1"/>
          </p:cNvSpPr>
          <p:nvPr>
            <p:ph type="sldImg"/>
          </p:nvPr>
        </p:nvSpPr>
        <p:spPr>
          <a:ln/>
        </p:spPr>
      </p:sp>
      <p:sp>
        <p:nvSpPr>
          <p:cNvPr id="33795" name="Rectangle 3">
            <a:extLst>
              <a:ext uri="{FF2B5EF4-FFF2-40B4-BE49-F238E27FC236}">
                <a16:creationId xmlns:a16="http://schemas.microsoft.com/office/drawing/2014/main" id="{9A01018E-B7DC-4A9E-B6A7-146C2F1C0A9D}"/>
              </a:ext>
            </a:extLst>
          </p:cNvPr>
          <p:cNvSpPr>
            <a:spLocks noGrp="1" noChangeArrowheads="1"/>
          </p:cNvSpPr>
          <p:nvPr>
            <p:ph type="body" idx="1"/>
          </p:nvPr>
        </p:nvSpPr>
        <p:spPr/>
        <p:txBody>
          <a:bodyPr/>
          <a:lstStyle/>
          <a:p>
            <a:pPr>
              <a:lnSpc>
                <a:spcPct val="90000"/>
              </a:lnSpc>
            </a:pPr>
            <a:r>
              <a:rPr lang="en-GB" altLang="en-US" sz="1000" dirty="0"/>
              <a:t>Organisational Development (OD) is concerned with how organisations respond to ongoing change.</a:t>
            </a:r>
          </a:p>
          <a:p>
            <a:pPr>
              <a:lnSpc>
                <a:spcPct val="90000"/>
              </a:lnSpc>
            </a:pPr>
            <a:r>
              <a:rPr lang="en-GB" altLang="en-US" sz="1000" dirty="0"/>
              <a:t>This looks at the organisation as an entity guided by a set of ideas, cultures and internal relations (this in itself is debateable - is there any such thing as an organisational culture or is this a managerial construct) and its relations to the outside world or external environment.</a:t>
            </a:r>
          </a:p>
          <a:p>
            <a:pPr>
              <a:lnSpc>
                <a:spcPct val="90000"/>
              </a:lnSpc>
            </a:pPr>
            <a:endParaRPr lang="en-GB" altLang="en-US" sz="1000" dirty="0"/>
          </a:p>
          <a:p>
            <a:pPr>
              <a:lnSpc>
                <a:spcPct val="90000"/>
              </a:lnSpc>
            </a:pPr>
            <a:r>
              <a:rPr lang="en-GB" altLang="en-US" sz="1000" dirty="0"/>
              <a:t>Blurred ideas - are organisations entities. Individuals or groups - how are they related? What do they respond to? Lack of certainty - questioning certainty - fixed traditional approaches.</a:t>
            </a:r>
          </a:p>
          <a:p>
            <a:pPr>
              <a:lnSpc>
                <a:spcPct val="90000"/>
              </a:lnSpc>
            </a:pPr>
            <a:r>
              <a:rPr lang="en-GB" altLang="en-US" sz="1000" dirty="0"/>
              <a:t>OD - specific approach</a:t>
            </a:r>
          </a:p>
          <a:p>
            <a:pPr>
              <a:lnSpc>
                <a:spcPct val="90000"/>
              </a:lnSpc>
            </a:pPr>
            <a:r>
              <a:rPr lang="en-GB" altLang="en-US" sz="1000" dirty="0"/>
              <a:t>Managers recognise need for change but OD makes extensive use of consultants to take an objective view of the need for change and how change can be achieved? How realistic is this? How reliable are consultants? Does anyone (apart maybe from consultants) benefit from change - can this be measured? If not how can we judge cultural change? Who does it?</a:t>
            </a:r>
          </a:p>
          <a:p>
            <a:pPr>
              <a:lnSpc>
                <a:spcPct val="90000"/>
              </a:lnSpc>
            </a:pPr>
            <a:r>
              <a:rPr lang="en-GB" altLang="en-US" sz="1000" dirty="0"/>
              <a:t>To what extent are planning and strategy important in bringing about change? How useful are the tools of OD in facilitating meaningful strategic change?</a:t>
            </a:r>
          </a:p>
          <a:p>
            <a:pPr>
              <a:lnSpc>
                <a:spcPct val="90000"/>
              </a:lnSpc>
            </a:pPr>
            <a:r>
              <a:rPr lang="en-GB" altLang="en-US" sz="1000" dirty="0"/>
              <a:t>OD looks at teams not individuals and creating a climate where change can take place, its focus is on interpersonal open relationships (breaking down us and them and conflict) and how these can be facilitated - it is intentionally aimed at breaking down established management approaches.</a:t>
            </a:r>
          </a:p>
          <a:p>
            <a:pPr>
              <a:lnSpc>
                <a:spcPct val="90000"/>
              </a:lnSpc>
            </a:pPr>
            <a:r>
              <a:rPr lang="en-GB" altLang="en-US" sz="1000" dirty="0"/>
              <a:t>Is this a good thing?</a:t>
            </a:r>
          </a:p>
          <a:p>
            <a:pPr>
              <a:lnSpc>
                <a:spcPct val="90000"/>
              </a:lnSpc>
            </a:pPr>
            <a:r>
              <a:rPr lang="en-GB" altLang="en-US" sz="1000" b="1" dirty="0"/>
              <a:t>How would we know whether this is a good thing or not?</a:t>
            </a:r>
          </a:p>
          <a:p>
            <a:pPr>
              <a:lnSpc>
                <a:spcPct val="90000"/>
              </a:lnSpc>
            </a:pPr>
            <a:r>
              <a:rPr lang="en-GB" altLang="en-US" sz="1000" dirty="0"/>
              <a:t>What theoretical approaches are used in established management approaches?</a:t>
            </a:r>
          </a:p>
          <a:p>
            <a:pPr>
              <a:lnSpc>
                <a:spcPct val="90000"/>
              </a:lnSpc>
            </a:pPr>
            <a:endParaRPr lang="en-GB" altLang="en-US" sz="1000" dirty="0"/>
          </a:p>
          <a:p>
            <a:pPr>
              <a:lnSpc>
                <a:spcPct val="90000"/>
              </a:lnSpc>
            </a:pPr>
            <a:endParaRPr lang="en-GB" altLang="en-US" sz="1000" dirty="0"/>
          </a:p>
          <a:p>
            <a:pPr>
              <a:lnSpc>
                <a:spcPct val="90000"/>
              </a:lnSpc>
            </a:pPr>
            <a:endParaRPr lang="en-GB" altLang="en-US" sz="1000" dirty="0"/>
          </a:p>
          <a:p>
            <a:pPr>
              <a:lnSpc>
                <a:spcPct val="90000"/>
              </a:lnSpc>
            </a:pPr>
            <a:r>
              <a:rPr lang="en-GB" altLang="en-US" sz="1000" dirty="0"/>
              <a:t>     </a:t>
            </a:r>
          </a:p>
          <a:p>
            <a:pPr>
              <a:lnSpc>
                <a:spcPct val="90000"/>
              </a:lnSpc>
            </a:pPr>
            <a:endParaRPr lang="en-US" altLang="en-US" sz="10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D4D4AEA-CD63-446C-BA89-1493FA00EF22}"/>
              </a:ext>
            </a:extLst>
          </p:cNvPr>
          <p:cNvSpPr>
            <a:spLocks noGrp="1" noChangeArrowheads="1"/>
          </p:cNvSpPr>
          <p:nvPr>
            <p:ph type="sldNum" sz="quarter" idx="5"/>
          </p:nvPr>
        </p:nvSpPr>
        <p:spPr>
          <a:ln/>
        </p:spPr>
        <p:txBody>
          <a:bodyPr/>
          <a:lstStyle/>
          <a:p>
            <a:fld id="{43BE1DF5-0471-4AC2-B0BB-F86432FC2151}" type="slidenum">
              <a:rPr lang="en-US" altLang="en-US"/>
              <a:pPr/>
              <a:t>11</a:t>
            </a:fld>
            <a:endParaRPr lang="en-US" altLang="en-US"/>
          </a:p>
        </p:txBody>
      </p:sp>
      <p:sp>
        <p:nvSpPr>
          <p:cNvPr id="34818" name="Rectangle 2">
            <a:extLst>
              <a:ext uri="{FF2B5EF4-FFF2-40B4-BE49-F238E27FC236}">
                <a16:creationId xmlns:a16="http://schemas.microsoft.com/office/drawing/2014/main" id="{BC52404A-4A4D-4644-ADD9-0B2786A5E663}"/>
              </a:ext>
            </a:extLst>
          </p:cNvPr>
          <p:cNvSpPr>
            <a:spLocks noRot="1" noChangeArrowheads="1" noTextEdit="1"/>
          </p:cNvSpPr>
          <p:nvPr>
            <p:ph type="sldImg"/>
          </p:nvPr>
        </p:nvSpPr>
        <p:spPr>
          <a:ln/>
        </p:spPr>
      </p:sp>
      <p:sp>
        <p:nvSpPr>
          <p:cNvPr id="34819" name="Rectangle 3">
            <a:extLst>
              <a:ext uri="{FF2B5EF4-FFF2-40B4-BE49-F238E27FC236}">
                <a16:creationId xmlns:a16="http://schemas.microsoft.com/office/drawing/2014/main" id="{7F857B4C-AD30-44EE-A78D-55496D5F20F6}"/>
              </a:ext>
            </a:extLst>
          </p:cNvPr>
          <p:cNvSpPr>
            <a:spLocks noGrp="1" noChangeArrowheads="1"/>
          </p:cNvSpPr>
          <p:nvPr>
            <p:ph type="body" idx="1"/>
          </p:nvPr>
        </p:nvSpPr>
        <p:spPr/>
        <p:txBody>
          <a:bodyPr/>
          <a:lstStyle/>
          <a:p>
            <a:pPr>
              <a:lnSpc>
                <a:spcPct val="90000"/>
              </a:lnSpc>
            </a:pPr>
            <a:r>
              <a:rPr lang="en-GB" altLang="en-US" sz="1000" dirty="0"/>
              <a:t>Scientific-Rational approach - all organisations are goal oriented and comprise rational hierarchical structures - people are motivated by economic concerns and factors.</a:t>
            </a:r>
          </a:p>
          <a:p>
            <a:pPr>
              <a:lnSpc>
                <a:spcPct val="90000"/>
              </a:lnSpc>
            </a:pPr>
            <a:r>
              <a:rPr lang="en-GB" altLang="en-US" sz="1000" dirty="0"/>
              <a:t>‘rationalistic belief that everything can be measured and improved has deep roots in our intellectual culture’ Travers - The New Bureaucracy - 2007 - it is bound to spread globally</a:t>
            </a:r>
          </a:p>
          <a:p>
            <a:pPr>
              <a:lnSpc>
                <a:spcPct val="90000"/>
              </a:lnSpc>
            </a:pPr>
            <a:endParaRPr lang="en-GB" altLang="en-US" sz="1000" dirty="0"/>
          </a:p>
          <a:p>
            <a:pPr>
              <a:lnSpc>
                <a:spcPct val="90000"/>
              </a:lnSpc>
            </a:pPr>
            <a:r>
              <a:rPr lang="en-GB" altLang="en-US" sz="1000" dirty="0"/>
              <a:t>Taylor - background - practical manager - scientific certainty - good management - opposed trade unions - </a:t>
            </a:r>
            <a:r>
              <a:rPr lang="en-GB" altLang="en-US" sz="1000" dirty="0" err="1"/>
              <a:t>Taylorist</a:t>
            </a:r>
            <a:r>
              <a:rPr lang="en-GB" altLang="en-US" sz="1000" dirty="0"/>
              <a:t> ‘one best way’ for managers to prevent ‘soldiering’, natural laziness or organised under-production, managers ‘think’ - develop scientifically efficient rational methods of production, workers ‘do’ - carry out tasks in systematic manner as directed by managers, managers retain control over production and incentivise workers through economic rewards - a unitarist concept - if all follow managers rule all will be better off. Trade Unions are the epitome of organised under-production and would be critical of and resist management. Good management uses scientific and rational processes to control all aspects of production   </a:t>
            </a:r>
          </a:p>
          <a:p>
            <a:pPr>
              <a:lnSpc>
                <a:spcPct val="90000"/>
              </a:lnSpc>
            </a:pPr>
            <a:endParaRPr lang="en-GB" altLang="en-US" sz="1000" dirty="0"/>
          </a:p>
          <a:p>
            <a:pPr>
              <a:lnSpc>
                <a:spcPct val="90000"/>
              </a:lnSpc>
            </a:pPr>
            <a:r>
              <a:rPr lang="en-GB" altLang="en-US" sz="1000" dirty="0"/>
              <a:t>Galbraith - developed time and motion study in order to rate all work according to scientific principles to enable managers to control labour and production - all jobs can be rated, measured and controlled.</a:t>
            </a:r>
          </a:p>
          <a:p>
            <a:pPr>
              <a:lnSpc>
                <a:spcPct val="90000"/>
              </a:lnSpc>
            </a:pPr>
            <a:endParaRPr lang="en-GB" altLang="en-US" sz="1000" dirty="0"/>
          </a:p>
          <a:p>
            <a:pPr>
              <a:lnSpc>
                <a:spcPct val="90000"/>
              </a:lnSpc>
            </a:pPr>
            <a:r>
              <a:rPr lang="en-GB" altLang="en-US" sz="1000" dirty="0"/>
              <a:t>Fayol - defined functions of management - what management needed to do to efficiently supervise workers - complemented Taylor by spelling out what management needed to do to ensure control but Fayol not anti-union - he saw a role for unions/defined roles</a:t>
            </a:r>
          </a:p>
          <a:p>
            <a:pPr>
              <a:lnSpc>
                <a:spcPct val="90000"/>
              </a:lnSpc>
            </a:pPr>
            <a:endParaRPr lang="en-GB" altLang="en-US" sz="1000" dirty="0"/>
          </a:p>
          <a:p>
            <a:pPr>
              <a:lnSpc>
                <a:spcPct val="90000"/>
              </a:lnSpc>
            </a:pPr>
            <a:r>
              <a:rPr lang="en-GB" altLang="en-US" sz="1000" dirty="0"/>
              <a:t>Weber - bureaucracy - change in society to rational-legal over traditional and charismatic control in a modern society, encompassing all organisations - a clear and rational hierarchical control over labour, codified roles and division of labour, clear structure of roles and responsibilities and legitimacy of management control   </a:t>
            </a:r>
          </a:p>
          <a:p>
            <a:pPr>
              <a:lnSpc>
                <a:spcPct val="90000"/>
              </a:lnSpc>
            </a:pPr>
            <a:endParaRPr lang="en-GB" altLang="en-US" sz="1000" dirty="0"/>
          </a:p>
          <a:p>
            <a:pPr>
              <a:lnSpc>
                <a:spcPct val="90000"/>
              </a:lnSpc>
            </a:pPr>
            <a:r>
              <a:rPr lang="en-GB" altLang="en-US" sz="1000" dirty="0"/>
              <a:t>SM - structured around legitimating the functional needs of capitalism and managers as the representatives of capital - a move from worker autonomy to management control, scientific systems of management control       </a:t>
            </a:r>
            <a:endParaRPr lang="en-US" altLang="en-US" sz="100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06E0B8C-365E-4512-BEE1-90A9AFD40DC4}"/>
              </a:ext>
            </a:extLst>
          </p:cNvPr>
          <p:cNvSpPr>
            <a:spLocks noGrp="1" noChangeArrowheads="1"/>
          </p:cNvSpPr>
          <p:nvPr>
            <p:ph type="sldNum" sz="quarter" idx="5"/>
          </p:nvPr>
        </p:nvSpPr>
        <p:spPr>
          <a:ln/>
        </p:spPr>
        <p:txBody>
          <a:bodyPr/>
          <a:lstStyle/>
          <a:p>
            <a:fld id="{5D248674-FBF8-435E-8A91-6D8C5CB4C259}" type="slidenum">
              <a:rPr lang="en-US" altLang="en-US"/>
              <a:pPr/>
              <a:t>12</a:t>
            </a:fld>
            <a:endParaRPr lang="en-US" altLang="en-US"/>
          </a:p>
        </p:txBody>
      </p:sp>
      <p:sp>
        <p:nvSpPr>
          <p:cNvPr id="36866" name="Rectangle 2">
            <a:extLst>
              <a:ext uri="{FF2B5EF4-FFF2-40B4-BE49-F238E27FC236}">
                <a16:creationId xmlns:a16="http://schemas.microsoft.com/office/drawing/2014/main" id="{F01CB0D5-3BDB-4851-B33D-B14651768EB7}"/>
              </a:ext>
            </a:extLst>
          </p:cNvPr>
          <p:cNvSpPr>
            <a:spLocks noRot="1" noChangeArrowheads="1" noTextEdit="1"/>
          </p:cNvSpPr>
          <p:nvPr>
            <p:ph type="sldImg"/>
          </p:nvPr>
        </p:nvSpPr>
        <p:spPr>
          <a:ln/>
        </p:spPr>
      </p:sp>
      <p:sp>
        <p:nvSpPr>
          <p:cNvPr id="36867" name="Rectangle 3">
            <a:extLst>
              <a:ext uri="{FF2B5EF4-FFF2-40B4-BE49-F238E27FC236}">
                <a16:creationId xmlns:a16="http://schemas.microsoft.com/office/drawing/2014/main" id="{50F4E730-A954-4190-A909-500A3B7D38BC}"/>
              </a:ext>
            </a:extLst>
          </p:cNvPr>
          <p:cNvSpPr>
            <a:spLocks noGrp="1" noChangeArrowheads="1"/>
          </p:cNvSpPr>
          <p:nvPr>
            <p:ph type="body" idx="1"/>
          </p:nvPr>
        </p:nvSpPr>
        <p:spPr/>
        <p:txBody>
          <a:bodyPr/>
          <a:lstStyle/>
          <a:p>
            <a:r>
              <a:rPr lang="en-GB" altLang="en-US" sz="1000" dirty="0"/>
              <a:t>The classical approach to change was about seeking manager control over production to guarantee the most scientifically efficient form of production and increase productivity - this legitimised managerial authority by seeking to  eliminate workers historic autonomy and control over their labour and sought to assert managements right to initiate change in the labour process to respond to competitive pressures in developing capitalist market.</a:t>
            </a:r>
          </a:p>
          <a:p>
            <a:endParaRPr lang="en-GB" altLang="en-US" sz="1000" dirty="0"/>
          </a:p>
          <a:p>
            <a:r>
              <a:rPr lang="en-GB" altLang="en-US" sz="1000" dirty="0"/>
              <a:t>Critiques of the classical approach</a:t>
            </a:r>
          </a:p>
          <a:p>
            <a:r>
              <a:rPr lang="en-GB" altLang="en-US" sz="1000" dirty="0"/>
              <a:t>SM deals primarily with individuals. It sees workers as greedy robots to be controlled by the carrot and stick within planned structures controlled by management. Evidence in Taylor’s time of resistance to this approach to management.  Critics point to how SM produces worker alienation, resistance and poor performance. What do you think of this?</a:t>
            </a:r>
          </a:p>
          <a:p>
            <a:r>
              <a:rPr lang="en-GB" altLang="en-US" sz="1000" dirty="0"/>
              <a:t>Critics of bureaucracy point to the dysfunctions of bureaucracy in goal displacement from meeting production needs to the needs of the bureaucracy and the professionals within it, over-standardisation and lack of flexibility, powerlessness and ‘cog in a machine’ mechanistic responses. What do you think of this?</a:t>
            </a:r>
          </a:p>
          <a:p>
            <a:r>
              <a:rPr lang="en-GB" altLang="en-US" sz="1000" dirty="0" err="1"/>
              <a:t>Agyris</a:t>
            </a:r>
            <a:r>
              <a:rPr lang="en-GB" altLang="en-US" sz="1000" dirty="0"/>
              <a:t> points out that the classical approach ignores the psychology of individual workers and their feelings of failure, frustration and conflict.</a:t>
            </a:r>
          </a:p>
          <a:p>
            <a:r>
              <a:rPr lang="en-GB" altLang="en-US" sz="1000" dirty="0"/>
              <a:t>These issues become more important in advanced global capitalism - increasingly competitive markets, tendency to monopoly, the growth of the state sector and more recently the idea of the need for more focused entrepreneurial small firms. </a:t>
            </a:r>
          </a:p>
          <a:p>
            <a:r>
              <a:rPr lang="en-GB" altLang="en-US" sz="1000" dirty="0"/>
              <a:t>Is this model of scientific change led by rational managers still appropriate? </a:t>
            </a:r>
          </a:p>
          <a:p>
            <a:r>
              <a:rPr lang="en-GB" altLang="en-US" sz="1000" b="1" dirty="0"/>
              <a:t>Is it appropriate in some sectors and contexts but not others?</a:t>
            </a:r>
            <a:r>
              <a:rPr lang="en-GB" altLang="en-US" sz="900" b="1" dirty="0"/>
              <a:t>        </a:t>
            </a:r>
          </a:p>
          <a:p>
            <a:endParaRPr lang="en-GB" altLang="en-US" sz="900" b="1" dirty="0"/>
          </a:p>
          <a:p>
            <a:r>
              <a:rPr lang="en-GB" altLang="en-US" sz="900" dirty="0"/>
              <a:t>      </a:t>
            </a:r>
            <a:endParaRPr lang="en-US" altLang="en-US" sz="90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C917D13-E780-4BBC-9762-49B5B852AED8}"/>
              </a:ext>
            </a:extLst>
          </p:cNvPr>
          <p:cNvSpPr>
            <a:spLocks noGrp="1" noChangeArrowheads="1"/>
          </p:cNvSpPr>
          <p:nvPr>
            <p:ph type="sldNum" sz="quarter" idx="5"/>
          </p:nvPr>
        </p:nvSpPr>
        <p:spPr>
          <a:ln/>
        </p:spPr>
        <p:txBody>
          <a:bodyPr/>
          <a:lstStyle/>
          <a:p>
            <a:fld id="{428CE3A9-258D-4D6B-874C-57257CB75791}" type="slidenum">
              <a:rPr lang="en-US" altLang="en-US"/>
              <a:pPr/>
              <a:t>13</a:t>
            </a:fld>
            <a:endParaRPr lang="en-US" altLang="en-US"/>
          </a:p>
        </p:txBody>
      </p:sp>
      <p:sp>
        <p:nvSpPr>
          <p:cNvPr id="38914" name="Rectangle 2">
            <a:extLst>
              <a:ext uri="{FF2B5EF4-FFF2-40B4-BE49-F238E27FC236}">
                <a16:creationId xmlns:a16="http://schemas.microsoft.com/office/drawing/2014/main" id="{F8A6744C-6ED5-4D3A-A26D-07E825F6DE98}"/>
              </a:ext>
            </a:extLst>
          </p:cNvPr>
          <p:cNvSpPr>
            <a:spLocks noRot="1" noChangeArrowheads="1" noTextEdit="1"/>
          </p:cNvSpPr>
          <p:nvPr>
            <p:ph type="sldImg"/>
          </p:nvPr>
        </p:nvSpPr>
        <p:spPr>
          <a:ln/>
        </p:spPr>
      </p:sp>
      <p:sp>
        <p:nvSpPr>
          <p:cNvPr id="38915" name="Rectangle 3">
            <a:extLst>
              <a:ext uri="{FF2B5EF4-FFF2-40B4-BE49-F238E27FC236}">
                <a16:creationId xmlns:a16="http://schemas.microsoft.com/office/drawing/2014/main" id="{FC667635-D849-4996-A2BC-79D3AABE1E0C}"/>
              </a:ext>
            </a:extLst>
          </p:cNvPr>
          <p:cNvSpPr>
            <a:spLocks noGrp="1" noChangeArrowheads="1"/>
          </p:cNvSpPr>
          <p:nvPr>
            <p:ph type="body" idx="1"/>
          </p:nvPr>
        </p:nvSpPr>
        <p:spPr/>
        <p:txBody>
          <a:bodyPr/>
          <a:lstStyle/>
          <a:p>
            <a:pPr>
              <a:lnSpc>
                <a:spcPct val="80000"/>
              </a:lnSpc>
            </a:pPr>
            <a:r>
              <a:rPr lang="en-GB" altLang="en-US" sz="900" dirty="0"/>
              <a:t>Human Relations approach rejected the classical approach - social not economic management - emphasises informal and psychological aspects of work over formal rules and systems of control over individuals within organisations. </a:t>
            </a:r>
          </a:p>
          <a:p>
            <a:pPr>
              <a:lnSpc>
                <a:spcPct val="80000"/>
              </a:lnSpc>
            </a:pPr>
            <a:r>
              <a:rPr lang="en-GB" altLang="en-US" sz="900" dirty="0"/>
              <a:t>Mayo - fatigue and impact on productivity in war-time. Discovers importance of social aspects of work and close supervision of group to achieve maximum productivity. Hawthorne effect.</a:t>
            </a:r>
          </a:p>
          <a:p>
            <a:pPr>
              <a:lnSpc>
                <a:spcPct val="80000"/>
              </a:lnSpc>
            </a:pPr>
            <a:r>
              <a:rPr lang="en-GB" altLang="en-US" sz="900" dirty="0"/>
              <a:t>Not dissimilar to SM  - Still ‘one best way’ approach - once the best structure is established ‘no further changes are necessary or desirable’. Based on scientific rationality and stability.</a:t>
            </a:r>
          </a:p>
          <a:p>
            <a:pPr>
              <a:lnSpc>
                <a:spcPct val="80000"/>
              </a:lnSpc>
            </a:pPr>
            <a:r>
              <a:rPr lang="en-GB" altLang="en-US" sz="900" dirty="0"/>
              <a:t>Not formal rules but close supervision, leadership and communication more important than scientific planning and hierarchical control to win over employees and achieve maximum production.</a:t>
            </a:r>
          </a:p>
          <a:p>
            <a:pPr>
              <a:lnSpc>
                <a:spcPct val="80000"/>
              </a:lnSpc>
            </a:pPr>
            <a:endParaRPr lang="en-GB" altLang="en-US" sz="900" dirty="0"/>
          </a:p>
          <a:p>
            <a:pPr>
              <a:lnSpc>
                <a:spcPct val="80000"/>
              </a:lnSpc>
            </a:pPr>
            <a:r>
              <a:rPr lang="en-GB" altLang="en-US" sz="900" dirty="0"/>
              <a:t>Maslow - focus on an idealised and generalised hierarchy of needs - assumed workers seek self-actualisation through work - common sense type scale of needs but problems with research, idea and actualisation and that the ideas ‘cannot be fully transferred into organisational setting’ - May appear as common sense, although it is culturally dependent. But how can managers use it?</a:t>
            </a:r>
          </a:p>
          <a:p>
            <a:pPr>
              <a:lnSpc>
                <a:spcPct val="80000"/>
              </a:lnSpc>
            </a:pPr>
            <a:endParaRPr lang="en-GB" altLang="en-US" sz="900" dirty="0"/>
          </a:p>
          <a:p>
            <a:pPr>
              <a:lnSpc>
                <a:spcPct val="80000"/>
              </a:lnSpc>
            </a:pPr>
            <a:r>
              <a:rPr lang="en-GB" altLang="en-US" sz="900" dirty="0"/>
              <a:t>McGregor - theory/assumptions about people or groups of people - x - need manager control and direction to avoid laziness - y - exercise self-control, responsibility and imagination. Again is this true? how useful is this to managers? What function does it serve?</a:t>
            </a:r>
          </a:p>
          <a:p>
            <a:pPr>
              <a:lnSpc>
                <a:spcPct val="80000"/>
              </a:lnSpc>
            </a:pPr>
            <a:endParaRPr lang="en-GB" altLang="en-US" sz="900" dirty="0"/>
          </a:p>
          <a:p>
            <a:pPr>
              <a:lnSpc>
                <a:spcPct val="80000"/>
              </a:lnSpc>
            </a:pPr>
            <a:r>
              <a:rPr lang="en-GB" altLang="en-US" sz="900" dirty="0"/>
              <a:t>HR - increasing job satisfaction and organisational performance go hand in hand - flexible structures and involvement but still rigidly directed by management to achieve maximum productivity </a:t>
            </a:r>
          </a:p>
          <a:p>
            <a:pPr>
              <a:lnSpc>
                <a:spcPct val="80000"/>
              </a:lnSpc>
            </a:pPr>
            <a:endParaRPr lang="en-GB" altLang="en-US" sz="900" dirty="0"/>
          </a:p>
          <a:p>
            <a:pPr>
              <a:lnSpc>
                <a:spcPct val="80000"/>
              </a:lnSpc>
            </a:pPr>
            <a:r>
              <a:rPr lang="en-GB" altLang="en-US" sz="900" dirty="0"/>
              <a:t>Critiques</a:t>
            </a:r>
          </a:p>
          <a:p>
            <a:pPr>
              <a:lnSpc>
                <a:spcPct val="80000"/>
              </a:lnSpc>
            </a:pPr>
            <a:r>
              <a:rPr lang="en-GB" altLang="en-US" sz="900" dirty="0"/>
              <a:t>Weakness of non-material incentives - come through in Balanced Scorecard - no problem measuring economic but many problems measuring social  </a:t>
            </a:r>
          </a:p>
          <a:p>
            <a:pPr>
              <a:lnSpc>
                <a:spcPct val="80000"/>
              </a:lnSpc>
            </a:pPr>
            <a:r>
              <a:rPr lang="en-GB" altLang="en-US" sz="900" dirty="0"/>
              <a:t>Team approach versus individual responsibility and control</a:t>
            </a:r>
          </a:p>
          <a:p>
            <a:pPr>
              <a:lnSpc>
                <a:spcPct val="80000"/>
              </a:lnSpc>
            </a:pPr>
            <a:r>
              <a:rPr lang="en-GB" altLang="en-US" sz="900" dirty="0"/>
              <a:t>Still manipulative - not real but directed involvement</a:t>
            </a:r>
          </a:p>
          <a:p>
            <a:pPr>
              <a:lnSpc>
                <a:spcPct val="80000"/>
              </a:lnSpc>
            </a:pPr>
            <a:r>
              <a:rPr lang="en-GB" altLang="en-US" sz="900" dirty="0"/>
              <a:t>Anti-union - competing for the space unions filled</a:t>
            </a:r>
          </a:p>
          <a:p>
            <a:pPr>
              <a:lnSpc>
                <a:spcPct val="80000"/>
              </a:lnSpc>
            </a:pPr>
            <a:r>
              <a:rPr lang="en-GB" altLang="en-US" sz="900" dirty="0"/>
              <a:t>Problems and inconsistencies in theory</a:t>
            </a:r>
          </a:p>
          <a:p>
            <a:pPr>
              <a:lnSpc>
                <a:spcPct val="80000"/>
              </a:lnSpc>
            </a:pPr>
            <a:r>
              <a:rPr lang="en-GB" altLang="en-US" sz="900" dirty="0"/>
              <a:t>Still ‘one best way’ approach </a:t>
            </a:r>
          </a:p>
          <a:p>
            <a:pPr>
              <a:lnSpc>
                <a:spcPct val="80000"/>
              </a:lnSpc>
            </a:pPr>
            <a:r>
              <a:rPr lang="en-GB" altLang="en-US" sz="900" dirty="0"/>
              <a:t>Still fixed in ideas of changeless organisations </a:t>
            </a:r>
          </a:p>
          <a:p>
            <a:pPr>
              <a:lnSpc>
                <a:spcPct val="80000"/>
              </a:lnSpc>
            </a:pPr>
            <a:r>
              <a:rPr lang="en-GB" altLang="en-US" sz="900" dirty="0"/>
              <a:t>       </a:t>
            </a:r>
          </a:p>
          <a:p>
            <a:pPr>
              <a:lnSpc>
                <a:spcPct val="80000"/>
              </a:lnSpc>
            </a:pPr>
            <a:endParaRPr lang="en-US" altLang="en-US" sz="90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2C13D3-2D6D-4838-9D33-96734FAD2752}"/>
              </a:ext>
            </a:extLst>
          </p:cNvPr>
          <p:cNvSpPr>
            <a:spLocks noGrp="1" noChangeArrowheads="1"/>
          </p:cNvSpPr>
          <p:nvPr>
            <p:ph type="sldNum" sz="quarter" idx="5"/>
          </p:nvPr>
        </p:nvSpPr>
        <p:spPr>
          <a:ln/>
        </p:spPr>
        <p:txBody>
          <a:bodyPr/>
          <a:lstStyle/>
          <a:p>
            <a:fld id="{EB084E17-7E58-4FBA-9DE6-FAFC73173FE2}" type="slidenum">
              <a:rPr lang="en-US" altLang="en-US"/>
              <a:pPr/>
              <a:t>14</a:t>
            </a:fld>
            <a:endParaRPr lang="en-US" altLang="en-US"/>
          </a:p>
        </p:txBody>
      </p:sp>
      <p:sp>
        <p:nvSpPr>
          <p:cNvPr id="40962" name="Rectangle 2">
            <a:extLst>
              <a:ext uri="{FF2B5EF4-FFF2-40B4-BE49-F238E27FC236}">
                <a16:creationId xmlns:a16="http://schemas.microsoft.com/office/drawing/2014/main" id="{0620D9C8-97AC-4B28-A332-0CD9DB6F98D1}"/>
              </a:ext>
            </a:extLst>
          </p:cNvPr>
          <p:cNvSpPr>
            <a:spLocks noRot="1" noChangeArrowheads="1" noTextEdit="1"/>
          </p:cNvSpPr>
          <p:nvPr>
            <p:ph type="sldImg"/>
          </p:nvPr>
        </p:nvSpPr>
        <p:spPr>
          <a:ln/>
        </p:spPr>
      </p:sp>
      <p:sp>
        <p:nvSpPr>
          <p:cNvPr id="40963" name="Rectangle 3">
            <a:extLst>
              <a:ext uri="{FF2B5EF4-FFF2-40B4-BE49-F238E27FC236}">
                <a16:creationId xmlns:a16="http://schemas.microsoft.com/office/drawing/2014/main" id="{204E0DB8-BACE-48AE-9B44-B1A09A237F43}"/>
              </a:ext>
            </a:extLst>
          </p:cNvPr>
          <p:cNvSpPr>
            <a:spLocks noGrp="1" noChangeArrowheads="1"/>
          </p:cNvSpPr>
          <p:nvPr>
            <p:ph type="body" idx="1"/>
          </p:nvPr>
        </p:nvSpPr>
        <p:spPr/>
        <p:txBody>
          <a:bodyPr/>
          <a:lstStyle/>
          <a:p>
            <a:r>
              <a:rPr lang="en-GB" altLang="en-US" sz="1000" dirty="0"/>
              <a:t>Contingency theory rejects the notion that management either based on an economic or social model can come up with ‘one best way’ to manage that fits all circumstances.</a:t>
            </a:r>
          </a:p>
          <a:p>
            <a:r>
              <a:rPr lang="en-GB" altLang="en-US" sz="1000" dirty="0"/>
              <a:t>They emphasise that structure and operation is dependent on situational variables, such as the environment, technology and size of the organisation. Managers try to react to uncertainty and certainty in the different environments they operate in.</a:t>
            </a:r>
          </a:p>
          <a:p>
            <a:endParaRPr lang="en-GB" altLang="en-US" sz="1000" dirty="0"/>
          </a:p>
          <a:p>
            <a:r>
              <a:rPr lang="en-GB" altLang="en-US" sz="1000" dirty="0"/>
              <a:t>Burns and Stalker’s research focused on the problems of organisations adapting to change to meet new fast changing conditions in the electronics industry in the 1960s. They devised a continuum between mechanistic approaches, Weber’s approach with highly defined functional roles, responsibilities and hierarchies, suitable for stable conditions, and organismic approaches, more suitable and flexible in responding to fast moving changing conditions.    </a:t>
            </a:r>
          </a:p>
          <a:p>
            <a:r>
              <a:rPr lang="en-GB" altLang="en-US" sz="1000" dirty="0"/>
              <a:t>Thompson argues that management approach is dependent on the degree of external environmental uncertainty and internal interdependence which varies in complexity, rationality and formalisation, some contexts are shielded from different factors to some extent - greater or lesser need or pressures to change, different interdependencies affect the need to change and whether or how change takes place.</a:t>
            </a:r>
          </a:p>
          <a:p>
            <a:endParaRPr lang="en-GB" altLang="en-US" sz="1000" dirty="0"/>
          </a:p>
          <a:p>
            <a:r>
              <a:rPr lang="en-GB" altLang="en-US" sz="1000" dirty="0"/>
              <a:t>Other writers have continued to explore the extent of variations in management approach in different i.e. small and large organisations, different sectors, citing the possibility that different approaches, i.e. bureaucracy in larger organisations, may be appropriate in different organisations. Ideas about organisational fit and change to fit the organisation to the realities of the environment it operates in.    </a:t>
            </a:r>
          </a:p>
          <a:p>
            <a:endParaRPr lang="en-GB" altLang="en-US" sz="1000" dirty="0"/>
          </a:p>
          <a:p>
            <a:r>
              <a:rPr lang="en-GB" altLang="en-US" sz="1000" dirty="0"/>
              <a:t>Change management more about continuous change - uncertainty - fluidity - requiring different management responses</a:t>
            </a:r>
            <a:endParaRPr lang="en-US" altLang="en-US" sz="100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7A816C9-576B-44BF-B1C9-DE32094EBC70}"/>
              </a:ext>
            </a:extLst>
          </p:cNvPr>
          <p:cNvSpPr>
            <a:spLocks noGrp="1" noChangeArrowheads="1"/>
          </p:cNvSpPr>
          <p:nvPr>
            <p:ph type="sldNum" sz="quarter" idx="5"/>
          </p:nvPr>
        </p:nvSpPr>
        <p:spPr>
          <a:ln/>
        </p:spPr>
        <p:txBody>
          <a:bodyPr/>
          <a:lstStyle/>
          <a:p>
            <a:fld id="{237DE080-B6C4-49DC-A20A-437144FB493D}" type="slidenum">
              <a:rPr lang="en-US" altLang="en-US"/>
              <a:pPr/>
              <a:t>15</a:t>
            </a:fld>
            <a:endParaRPr lang="en-US" altLang="en-US"/>
          </a:p>
        </p:txBody>
      </p:sp>
      <p:sp>
        <p:nvSpPr>
          <p:cNvPr id="43010" name="Rectangle 2">
            <a:extLst>
              <a:ext uri="{FF2B5EF4-FFF2-40B4-BE49-F238E27FC236}">
                <a16:creationId xmlns:a16="http://schemas.microsoft.com/office/drawing/2014/main" id="{E1ED42E9-071A-4F14-A672-1232C2726DAF}"/>
              </a:ext>
            </a:extLst>
          </p:cNvPr>
          <p:cNvSpPr>
            <a:spLocks noRot="1" noChangeArrowheads="1" noTextEdit="1"/>
          </p:cNvSpPr>
          <p:nvPr>
            <p:ph type="sldImg"/>
          </p:nvPr>
        </p:nvSpPr>
        <p:spPr>
          <a:ln/>
        </p:spPr>
      </p:sp>
      <p:sp>
        <p:nvSpPr>
          <p:cNvPr id="43011" name="Rectangle 3">
            <a:extLst>
              <a:ext uri="{FF2B5EF4-FFF2-40B4-BE49-F238E27FC236}">
                <a16:creationId xmlns:a16="http://schemas.microsoft.com/office/drawing/2014/main" id="{9CC35AD0-4016-4533-9AB8-EB7984E768E8}"/>
              </a:ext>
            </a:extLst>
          </p:cNvPr>
          <p:cNvSpPr>
            <a:spLocks noGrp="1" noChangeArrowheads="1"/>
          </p:cNvSpPr>
          <p:nvPr>
            <p:ph type="body" idx="1"/>
          </p:nvPr>
        </p:nvSpPr>
        <p:spPr/>
        <p:txBody>
          <a:bodyPr/>
          <a:lstStyle/>
          <a:p>
            <a:r>
              <a:rPr lang="en-GB" altLang="en-US" sz="1000" dirty="0"/>
              <a:t>The idea of organisational development seeks to understand the complex structure and forms of control found in organisations. </a:t>
            </a:r>
          </a:p>
          <a:p>
            <a:r>
              <a:rPr lang="en-GB" altLang="en-US" sz="1000" dirty="0"/>
              <a:t>There are complex variables that affect the need to change and there are many objectives pursued by different parties as part of the change process.</a:t>
            </a:r>
          </a:p>
          <a:p>
            <a:r>
              <a:rPr lang="en-GB" altLang="en-US" sz="1000" dirty="0"/>
              <a:t>The focus on organisational development does not accept ‘one best way’ or textbook solution to these complex environments, even though managers often seek simple solutions and management books often seek to provide quick fixes that managers can use.</a:t>
            </a:r>
          </a:p>
          <a:p>
            <a:endParaRPr lang="en-GB" altLang="en-US" sz="1000" dirty="0"/>
          </a:p>
          <a:p>
            <a:r>
              <a:rPr lang="en-GB" altLang="en-US" sz="1000" dirty="0"/>
              <a:t>Argument that the contemporary environments, associated with late capitalism and globalisation, make the process of managing and managing change more complex. Managers now have to deal with varied organisational cultures, cross-national identity and linguistic issues, social and cultural differences, diverse perspectives and expectations, environmental concerns and pressures that are very different from ‘mass’ age (Discuss the problem of uncertainty in physical global environments - Manitoba example and ever wilder global climate forecasts), ethical concerns and contradictions - can business be ethical? Communication in the global media age - the heightened importance of marketing and presentation but the challenges and uncontrollability of new technological means of communication for organisations, </a:t>
            </a:r>
            <a:r>
              <a:rPr lang="en-GB" altLang="en-US" sz="1000" dirty="0" err="1"/>
              <a:t>i</a:t>
            </a:r>
            <a:r>
              <a:rPr lang="en-GB" altLang="en-US" sz="1000" dirty="0"/>
              <a:t>. e. web campaigns against McDonalds and fur traders.</a:t>
            </a:r>
          </a:p>
          <a:p>
            <a:endParaRPr lang="en-GB" altLang="en-US" sz="1000" dirty="0"/>
          </a:p>
          <a:p>
            <a:r>
              <a:rPr lang="en-GB" altLang="en-US" sz="1000" dirty="0"/>
              <a:t>Change management - a management approach that attempts to move from the ‘old’ approaches, based on relatively stable ‘mass’ environments ‘one best way’ and prescriptive forms of management to proactively promoting and responding to change ‘to stay ahead’ in what are perceived as necessary and rapidly changing and challenging environments. </a:t>
            </a:r>
          </a:p>
          <a:p>
            <a:r>
              <a:rPr lang="en-GB" altLang="en-US" sz="1000" dirty="0"/>
              <a:t>Ideological basis - new approaches needed to survive in an unpredictable and uncertain world that is a specific creation of advanced capitalism and its globalised form - where are we in this cycle?           </a:t>
            </a:r>
            <a:endParaRPr lang="en-US" altLang="en-US" sz="100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89E8573-A48B-45D6-9BF3-C6515D175676}"/>
              </a:ext>
            </a:extLst>
          </p:cNvPr>
          <p:cNvSpPr>
            <a:spLocks noGrp="1" noChangeArrowheads="1"/>
          </p:cNvSpPr>
          <p:nvPr>
            <p:ph type="sldNum" sz="quarter" idx="5"/>
          </p:nvPr>
        </p:nvSpPr>
        <p:spPr>
          <a:ln/>
        </p:spPr>
        <p:txBody>
          <a:bodyPr/>
          <a:lstStyle/>
          <a:p>
            <a:fld id="{EE966774-2F60-4FA0-BCBB-D863B3294E43}" type="slidenum">
              <a:rPr lang="en-US" altLang="en-US"/>
              <a:pPr/>
              <a:t>16</a:t>
            </a:fld>
            <a:endParaRPr lang="en-US" altLang="en-US"/>
          </a:p>
        </p:txBody>
      </p:sp>
      <p:sp>
        <p:nvSpPr>
          <p:cNvPr id="46082" name="Rectangle 2">
            <a:extLst>
              <a:ext uri="{FF2B5EF4-FFF2-40B4-BE49-F238E27FC236}">
                <a16:creationId xmlns:a16="http://schemas.microsoft.com/office/drawing/2014/main" id="{E8062D63-D09C-460B-BF4A-398314258775}"/>
              </a:ext>
            </a:extLst>
          </p:cNvPr>
          <p:cNvSpPr>
            <a:spLocks noRot="1" noChangeArrowheads="1" noTextEdit="1"/>
          </p:cNvSpPr>
          <p:nvPr>
            <p:ph type="sldImg"/>
          </p:nvPr>
        </p:nvSpPr>
        <p:spPr>
          <a:ln/>
        </p:spPr>
      </p:sp>
      <p:sp>
        <p:nvSpPr>
          <p:cNvPr id="46083" name="Rectangle 3">
            <a:extLst>
              <a:ext uri="{FF2B5EF4-FFF2-40B4-BE49-F238E27FC236}">
                <a16:creationId xmlns:a16="http://schemas.microsoft.com/office/drawing/2014/main" id="{FB5117A1-FD55-4C78-B700-303B2A58996D}"/>
              </a:ext>
            </a:extLst>
          </p:cNvPr>
          <p:cNvSpPr>
            <a:spLocks noGrp="1" noChangeArrowheads="1"/>
          </p:cNvSpPr>
          <p:nvPr>
            <p:ph type="body" idx="1"/>
          </p:nvPr>
        </p:nvSpPr>
        <p:spPr/>
        <p:txBody>
          <a:bodyPr/>
          <a:lstStyle/>
          <a:p>
            <a:pPr>
              <a:lnSpc>
                <a:spcPct val="90000"/>
              </a:lnSpc>
            </a:pPr>
            <a:r>
              <a:rPr lang="en-GB" altLang="en-US" sz="1000" dirty="0"/>
              <a:t>Change and the NHS - an example of how change is not easy </a:t>
            </a:r>
          </a:p>
          <a:p>
            <a:pPr>
              <a:lnSpc>
                <a:spcPct val="90000"/>
              </a:lnSpc>
            </a:pPr>
            <a:r>
              <a:rPr lang="en-GB" altLang="en-US" sz="1000" dirty="0"/>
              <a:t>Case studies of the NHS - </a:t>
            </a:r>
            <a:r>
              <a:rPr lang="en-GB" sz="1200" dirty="0">
                <a:hlinkClick r:id="rId3"/>
              </a:rPr>
              <a:t>NHS England » Case studies</a:t>
            </a:r>
            <a:r>
              <a:rPr lang="en-GB" sz="1200" dirty="0"/>
              <a:t> </a:t>
            </a:r>
          </a:p>
          <a:p>
            <a:pPr>
              <a:lnSpc>
                <a:spcPct val="90000"/>
              </a:lnSpc>
            </a:pPr>
            <a:r>
              <a:rPr lang="en-GB" altLang="en-US" sz="1000" dirty="0"/>
              <a:t>https://www.england.nhs.uk/gp/case-studies/</a:t>
            </a:r>
            <a:endParaRPr lang="en-GB" altLang="en-US" sz="1200" dirty="0"/>
          </a:p>
          <a:p>
            <a:pPr>
              <a:lnSpc>
                <a:spcPct val="90000"/>
              </a:lnSpc>
            </a:pPr>
            <a:r>
              <a:rPr lang="en-GB" altLang="en-US" sz="1200" dirty="0"/>
              <a:t>Many to choose from</a:t>
            </a:r>
          </a:p>
          <a:p>
            <a:pPr>
              <a:lnSpc>
                <a:spcPct val="90000"/>
              </a:lnSpc>
            </a:pPr>
            <a:endParaRPr lang="en-GB" altLang="en-US" sz="1000" dirty="0"/>
          </a:p>
          <a:p>
            <a:pPr>
              <a:lnSpc>
                <a:spcPct val="90000"/>
              </a:lnSpc>
            </a:pPr>
            <a:endParaRPr lang="en-GB" altLang="en-US" sz="1000" dirty="0"/>
          </a:p>
          <a:p>
            <a:pPr>
              <a:lnSpc>
                <a:spcPct val="90000"/>
              </a:lnSpc>
            </a:pPr>
            <a:r>
              <a:rPr lang="en-GB" altLang="en-US" sz="1000" dirty="0"/>
              <a:t>If no time this week read and discuss next week.</a:t>
            </a:r>
          </a:p>
          <a:p>
            <a:pPr>
              <a:lnSpc>
                <a:spcPct val="90000"/>
              </a:lnSpc>
            </a:pPr>
            <a:r>
              <a:rPr lang="en-GB" altLang="en-US" sz="1000" dirty="0"/>
              <a:t>Chapter from a book on Blair’s attempts to change the NHS - macro-level discussion - success or failure? </a:t>
            </a:r>
          </a:p>
          <a:p>
            <a:pPr>
              <a:lnSpc>
                <a:spcPct val="90000"/>
              </a:lnSpc>
            </a:pPr>
            <a:endParaRPr lang="en-GB" altLang="en-US" sz="1000" dirty="0"/>
          </a:p>
          <a:p>
            <a:pPr>
              <a:lnSpc>
                <a:spcPct val="90000"/>
              </a:lnSpc>
            </a:pPr>
            <a:r>
              <a:rPr lang="en-GB" altLang="en-US" sz="1000" dirty="0"/>
              <a:t>What problems? Dobson 1997 incremental policy change with positive results ‘after the 2001 election … the prime minister began to describe the NHS as a 1948 style institution which had to change’ . Vast funding poured in to modernisation ‘a very weak capacity to manage or to use new funds in an effective way’. Haphazard spending on new contracts and staffing criticised as ‘excessive and haphazard. Management overload. ‘In many areas the combination of large tax-funded expenditure increases with the central planning of output was regarded as dangerous and completely outmoded. But in the NHS this was regarded as the only feasible and effective way of organising the service’. Inconsistent policies and commitments - funding before reform? ‘a very difficult challenge for the future’  – Can you see any lessons learned that lead to recent response to the Covid-19 pandemic - pressures on staff in the NHS, PPE provisions etc?.</a:t>
            </a:r>
          </a:p>
          <a:p>
            <a:pPr>
              <a:lnSpc>
                <a:spcPct val="90000"/>
              </a:lnSpc>
            </a:pPr>
            <a:endParaRPr lang="en-GB" altLang="en-US" sz="1000" dirty="0"/>
          </a:p>
          <a:p>
            <a:pPr>
              <a:lnSpc>
                <a:spcPct val="90000"/>
              </a:lnSpc>
            </a:pPr>
            <a:r>
              <a:rPr lang="en-GB" altLang="en-US" sz="1000" dirty="0"/>
              <a:t>In the NHS - There have been repeated, continuous change initiatives - massive resistance - marked professional boundaries - embedded cultural practices</a:t>
            </a:r>
          </a:p>
          <a:p>
            <a:pPr>
              <a:lnSpc>
                <a:spcPct val="90000"/>
              </a:lnSpc>
            </a:pPr>
            <a:r>
              <a:rPr lang="en-GB" altLang="en-US" sz="1000" dirty="0"/>
              <a:t>How successful have change initiatives been?</a:t>
            </a:r>
          </a:p>
          <a:p>
            <a:pPr>
              <a:lnSpc>
                <a:spcPct val="90000"/>
              </a:lnSpc>
            </a:pPr>
            <a:r>
              <a:rPr lang="en-GB" altLang="en-US" sz="1000" dirty="0"/>
              <a:t>Why has change not occurred? </a:t>
            </a:r>
          </a:p>
          <a:p>
            <a:pPr>
              <a:lnSpc>
                <a:spcPct val="90000"/>
              </a:lnSpc>
            </a:pPr>
            <a:r>
              <a:rPr lang="en-GB" altLang="en-US" sz="1000" dirty="0"/>
              <a:t>Is a classical approach more appropriate to such a complex national institution? Is that a barrier to change?</a:t>
            </a:r>
          </a:p>
          <a:p>
            <a:pPr>
              <a:lnSpc>
                <a:spcPct val="90000"/>
              </a:lnSpc>
            </a:pPr>
            <a:r>
              <a:rPr lang="en-GB" altLang="en-US" sz="1000" dirty="0"/>
              <a:t>Is further change or a period of stability needed?</a:t>
            </a:r>
          </a:p>
          <a:p>
            <a:pPr>
              <a:lnSpc>
                <a:spcPct val="90000"/>
              </a:lnSpc>
            </a:pPr>
            <a:r>
              <a:rPr lang="en-GB" altLang="en-US" sz="1000" dirty="0"/>
              <a:t>What will be the problems in achieving change at a macro-level?</a:t>
            </a:r>
          </a:p>
          <a:p>
            <a:pPr>
              <a:lnSpc>
                <a:spcPct val="90000"/>
              </a:lnSpc>
            </a:pPr>
            <a:r>
              <a:rPr lang="en-GB" altLang="en-US" sz="1000" dirty="0"/>
              <a:t>What will be the problems in achieving change at a micro-level?</a:t>
            </a:r>
          </a:p>
          <a:p>
            <a:pPr>
              <a:lnSpc>
                <a:spcPct val="90000"/>
              </a:lnSpc>
            </a:pPr>
            <a:endParaRPr lang="en-US" altLang="en-US" sz="100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54DF4A38-94AE-463E-8223-F5BB5B6CDA4A}" type="slidenum">
              <a:rPr lang="en-US" altLang="en-US" smtClean="0"/>
              <a:pPr/>
              <a:t>‹#›</a:t>
            </a:fld>
            <a:endParaRPr lang="en-US" altLang="en-US"/>
          </a:p>
        </p:txBody>
      </p:sp>
    </p:spTree>
    <p:extLst>
      <p:ext uri="{BB962C8B-B14F-4D97-AF65-F5344CB8AC3E}">
        <p14:creationId xmlns:p14="http://schemas.microsoft.com/office/powerpoint/2010/main" val="2545896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4D27ED70-0833-41EA-95CE-B72EBC59478C}" type="slidenum">
              <a:rPr lang="en-US" altLang="en-US" smtClean="0"/>
              <a:pPr/>
              <a:t>‹#›</a:t>
            </a:fld>
            <a:endParaRPr lang="en-US" altLang="en-US"/>
          </a:p>
        </p:txBody>
      </p:sp>
    </p:spTree>
    <p:extLst>
      <p:ext uri="{BB962C8B-B14F-4D97-AF65-F5344CB8AC3E}">
        <p14:creationId xmlns:p14="http://schemas.microsoft.com/office/powerpoint/2010/main" val="2994873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CD1278EC-895B-4950-B13C-1225D7832B82}" type="slidenum">
              <a:rPr lang="en-US" altLang="en-US" smtClean="0"/>
              <a:pPr/>
              <a:t>‹#›</a:t>
            </a:fld>
            <a:endParaRPr lang="en-US" altLang="en-US"/>
          </a:p>
        </p:txBody>
      </p:sp>
    </p:spTree>
    <p:extLst>
      <p:ext uri="{BB962C8B-B14F-4D97-AF65-F5344CB8AC3E}">
        <p14:creationId xmlns:p14="http://schemas.microsoft.com/office/powerpoint/2010/main" val="1087293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1016CF70-6EB0-458C-9B04-8E1843FF0DE8}" type="slidenum">
              <a:rPr lang="en-US" altLang="en-US" smtClean="0"/>
              <a:pPr/>
              <a:t>‹#›</a:t>
            </a:fld>
            <a:endParaRPr lang="en-US" altLang="en-US"/>
          </a:p>
        </p:txBody>
      </p:sp>
    </p:spTree>
    <p:extLst>
      <p:ext uri="{BB962C8B-B14F-4D97-AF65-F5344CB8AC3E}">
        <p14:creationId xmlns:p14="http://schemas.microsoft.com/office/powerpoint/2010/main" val="2471753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E1B62BE2-8809-4173-912D-35AE79EA7F9F}" type="slidenum">
              <a:rPr lang="en-US" altLang="en-US" smtClean="0"/>
              <a:pPr/>
              <a:t>‹#›</a:t>
            </a:fld>
            <a:endParaRPr lang="en-US" altLang="en-US"/>
          </a:p>
        </p:txBody>
      </p:sp>
    </p:spTree>
    <p:extLst>
      <p:ext uri="{BB962C8B-B14F-4D97-AF65-F5344CB8AC3E}">
        <p14:creationId xmlns:p14="http://schemas.microsoft.com/office/powerpoint/2010/main" val="254911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endParaRPr lang="en-US" altLang="en-US"/>
          </a:p>
        </p:txBody>
      </p:sp>
      <p:sp>
        <p:nvSpPr>
          <p:cNvPr id="5" name="Footer Placeholder 3"/>
          <p:cNvSpPr>
            <a:spLocks noGrp="1"/>
          </p:cNvSpPr>
          <p:nvPr>
            <p:ph type="ftr" sz="quarter" idx="11"/>
          </p:nvPr>
        </p:nvSpPr>
        <p:spPr/>
        <p:txBody>
          <a:bodyPr/>
          <a:lstStyle/>
          <a:p>
            <a:endParaRPr lang="en-US" altLang="en-US"/>
          </a:p>
        </p:txBody>
      </p:sp>
      <p:sp>
        <p:nvSpPr>
          <p:cNvPr id="6" name="Slide Number Placeholder 4"/>
          <p:cNvSpPr>
            <a:spLocks noGrp="1"/>
          </p:cNvSpPr>
          <p:nvPr>
            <p:ph type="sldNum" sz="quarter" idx="12"/>
          </p:nvPr>
        </p:nvSpPr>
        <p:spPr/>
        <p:txBody>
          <a:bodyPr/>
          <a:lstStyle/>
          <a:p>
            <a:fld id="{6F60A919-7C1A-41EA-91B0-C30E91EF9C26}" type="slidenum">
              <a:rPr lang="en-US" altLang="en-US" smtClean="0"/>
              <a:pPr/>
              <a:t>‹#›</a:t>
            </a:fld>
            <a:endParaRPr lang="en-US" altLang="en-US"/>
          </a:p>
        </p:txBody>
      </p:sp>
    </p:spTree>
    <p:extLst>
      <p:ext uri="{BB962C8B-B14F-4D97-AF65-F5344CB8AC3E}">
        <p14:creationId xmlns:p14="http://schemas.microsoft.com/office/powerpoint/2010/main" val="1061682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US" altLang="en-US"/>
          </a:p>
        </p:txBody>
      </p:sp>
      <p:sp>
        <p:nvSpPr>
          <p:cNvPr id="5" name="Footer Placeholder 2"/>
          <p:cNvSpPr>
            <a:spLocks noGrp="1"/>
          </p:cNvSpPr>
          <p:nvPr>
            <p:ph type="ftr" sz="quarter" idx="11"/>
          </p:nvPr>
        </p:nvSpPr>
        <p:spPr/>
        <p:txBody>
          <a:bodyPr/>
          <a:lstStyle/>
          <a:p>
            <a:endParaRPr lang="en-US" altLang="en-US"/>
          </a:p>
        </p:txBody>
      </p:sp>
      <p:sp>
        <p:nvSpPr>
          <p:cNvPr id="6" name="Slide Number Placeholder 3"/>
          <p:cNvSpPr>
            <a:spLocks noGrp="1"/>
          </p:cNvSpPr>
          <p:nvPr>
            <p:ph type="sldNum" sz="quarter" idx="12"/>
          </p:nvPr>
        </p:nvSpPr>
        <p:spPr/>
        <p:txBody>
          <a:bodyPr/>
          <a:lstStyle/>
          <a:p>
            <a:fld id="{2CFF9F8D-B24C-41BD-BBCB-78778B2834B4}" type="slidenum">
              <a:rPr lang="en-US" altLang="en-US" smtClean="0"/>
              <a:pPr/>
              <a:t>‹#›</a:t>
            </a:fld>
            <a:endParaRPr lang="en-US" altLang="en-US"/>
          </a:p>
        </p:txBody>
      </p:sp>
    </p:spTree>
    <p:extLst>
      <p:ext uri="{BB962C8B-B14F-4D97-AF65-F5344CB8AC3E}">
        <p14:creationId xmlns:p14="http://schemas.microsoft.com/office/powerpoint/2010/main" val="2241040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endParaRPr lang="en-US" altLang="en-US"/>
          </a:p>
        </p:txBody>
      </p:sp>
      <p:sp>
        <p:nvSpPr>
          <p:cNvPr id="5" name="Footer Placeholder 5"/>
          <p:cNvSpPr>
            <a:spLocks noGrp="1"/>
          </p:cNvSpPr>
          <p:nvPr>
            <p:ph type="ftr" sz="quarter" idx="11"/>
          </p:nvPr>
        </p:nvSpPr>
        <p:spPr/>
        <p:txBody>
          <a:bodyPr/>
          <a:lstStyle/>
          <a:p>
            <a:endParaRPr lang="en-US" altLang="en-US"/>
          </a:p>
        </p:txBody>
      </p:sp>
      <p:sp>
        <p:nvSpPr>
          <p:cNvPr id="6" name="Slide Number Placeholder 6"/>
          <p:cNvSpPr>
            <a:spLocks noGrp="1"/>
          </p:cNvSpPr>
          <p:nvPr>
            <p:ph type="sldNum" sz="quarter" idx="12"/>
          </p:nvPr>
        </p:nvSpPr>
        <p:spPr/>
        <p:txBody>
          <a:bodyPr/>
          <a:lstStyle/>
          <a:p>
            <a:fld id="{B0E2FD3F-AA50-4545-B46A-70C01835C83F}" type="slidenum">
              <a:rPr lang="en-US" altLang="en-US" smtClean="0"/>
              <a:pPr/>
              <a:t>‹#›</a:t>
            </a:fld>
            <a:endParaRPr lang="en-US" altLang="en-US"/>
          </a:p>
        </p:txBody>
      </p:sp>
    </p:spTree>
    <p:extLst>
      <p:ext uri="{BB962C8B-B14F-4D97-AF65-F5344CB8AC3E}">
        <p14:creationId xmlns:p14="http://schemas.microsoft.com/office/powerpoint/2010/main" val="1382258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D30A7CA6-96C3-436D-ABEC-FA6DBB3F14C6}" type="slidenum">
              <a:rPr lang="en-US" altLang="en-US" smtClean="0"/>
              <a:pPr/>
              <a:t>‹#›</a:t>
            </a:fld>
            <a:endParaRPr lang="en-US" altLang="en-US"/>
          </a:p>
        </p:txBody>
      </p:sp>
    </p:spTree>
    <p:extLst>
      <p:ext uri="{BB962C8B-B14F-4D97-AF65-F5344CB8AC3E}">
        <p14:creationId xmlns:p14="http://schemas.microsoft.com/office/powerpoint/2010/main" val="1868583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D6880671-C25D-4586-9D77-8F13073A3C51}" type="slidenum">
              <a:rPr lang="en-US" altLang="en-US" smtClean="0"/>
              <a:pPr/>
              <a:t>‹#›</a:t>
            </a:fld>
            <a:endParaRPr lang="en-US" altLang="en-US"/>
          </a:p>
        </p:txBody>
      </p:sp>
    </p:spTree>
    <p:extLst>
      <p:ext uri="{BB962C8B-B14F-4D97-AF65-F5344CB8AC3E}">
        <p14:creationId xmlns:p14="http://schemas.microsoft.com/office/powerpoint/2010/main" val="5468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D6880671-C25D-4586-9D77-8F13073A3C51}" type="slidenum">
              <a:rPr lang="en-US" altLang="en-US" smtClean="0"/>
              <a:pPr/>
              <a:t>‹#›</a:t>
            </a:fld>
            <a:endParaRPr lang="en-US" altLang="en-US"/>
          </a:p>
        </p:txBody>
      </p:sp>
    </p:spTree>
    <p:extLst>
      <p:ext uri="{BB962C8B-B14F-4D97-AF65-F5344CB8AC3E}">
        <p14:creationId xmlns:p14="http://schemas.microsoft.com/office/powerpoint/2010/main" val="295974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D6880671-C25D-4586-9D77-8F13073A3C51}" type="slidenum">
              <a:rPr lang="en-US" altLang="en-US" smtClean="0"/>
              <a:pPr/>
              <a:t>‹#›</a:t>
            </a:fld>
            <a:endParaRPr lang="en-US"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921478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D6880671-C25D-4586-9D77-8F13073A3C51}" type="slidenum">
              <a:rPr lang="en-US" altLang="en-US" smtClean="0"/>
              <a:pPr/>
              <a:t>‹#›</a:t>
            </a:fld>
            <a:endParaRPr lang="en-US" altLang="en-US"/>
          </a:p>
        </p:txBody>
      </p:sp>
    </p:spTree>
    <p:extLst>
      <p:ext uri="{BB962C8B-B14F-4D97-AF65-F5344CB8AC3E}">
        <p14:creationId xmlns:p14="http://schemas.microsoft.com/office/powerpoint/2010/main" val="2831383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altLang="en-US"/>
          </a:p>
        </p:txBody>
      </p:sp>
      <p:sp>
        <p:nvSpPr>
          <p:cNvPr id="4"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D6880671-C25D-4586-9D77-8F13073A3C51}" type="slidenum">
              <a:rPr lang="en-US" altLang="en-US" smtClean="0"/>
              <a:pPr/>
              <a:t>‹#›</a:t>
            </a:fld>
            <a:endParaRPr lang="en-US" altLang="en-US"/>
          </a:p>
        </p:txBody>
      </p:sp>
    </p:spTree>
    <p:extLst>
      <p:ext uri="{BB962C8B-B14F-4D97-AF65-F5344CB8AC3E}">
        <p14:creationId xmlns:p14="http://schemas.microsoft.com/office/powerpoint/2010/main" val="4256114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altLang="en-US"/>
          </a:p>
        </p:txBody>
      </p:sp>
      <p:sp>
        <p:nvSpPr>
          <p:cNvPr id="4"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D6880671-C25D-4586-9D77-8F13073A3C51}" type="slidenum">
              <a:rPr lang="en-US" altLang="en-US" smtClean="0"/>
              <a:pPr/>
              <a:t>‹#›</a:t>
            </a:fld>
            <a:endParaRPr lang="en-US" altLang="en-US"/>
          </a:p>
        </p:txBody>
      </p:sp>
    </p:spTree>
    <p:extLst>
      <p:ext uri="{BB962C8B-B14F-4D97-AF65-F5344CB8AC3E}">
        <p14:creationId xmlns:p14="http://schemas.microsoft.com/office/powerpoint/2010/main" val="3057514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E7B72C2A-16C7-4F6F-803E-C03CF36F1205}" type="slidenum">
              <a:rPr lang="en-US" altLang="en-US" smtClean="0"/>
              <a:pPr/>
              <a:t>‹#›</a:t>
            </a:fld>
            <a:endParaRPr lang="en-US" altLang="en-US"/>
          </a:p>
        </p:txBody>
      </p:sp>
    </p:spTree>
    <p:extLst>
      <p:ext uri="{BB962C8B-B14F-4D97-AF65-F5344CB8AC3E}">
        <p14:creationId xmlns:p14="http://schemas.microsoft.com/office/powerpoint/2010/main" val="28887161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3A2B9EEE-820D-4806-99E3-181F94744389}" type="slidenum">
              <a:rPr lang="en-US" altLang="en-US" smtClean="0"/>
              <a:pPr/>
              <a:t>‹#›</a:t>
            </a:fld>
            <a:endParaRPr lang="en-US" altLang="en-US"/>
          </a:p>
        </p:txBody>
      </p:sp>
    </p:spTree>
    <p:extLst>
      <p:ext uri="{BB962C8B-B14F-4D97-AF65-F5344CB8AC3E}">
        <p14:creationId xmlns:p14="http://schemas.microsoft.com/office/powerpoint/2010/main" val="700463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US" alt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lt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6880671-C25D-4586-9D77-8F13073A3C51}" type="slidenum">
              <a:rPr lang="en-US" altLang="en-US" smtClean="0"/>
              <a:pPr/>
              <a:t>‹#›</a:t>
            </a:fld>
            <a:endParaRPr lang="en-US" altLang="en-US"/>
          </a:p>
        </p:txBody>
      </p:sp>
    </p:spTree>
    <p:extLst>
      <p:ext uri="{BB962C8B-B14F-4D97-AF65-F5344CB8AC3E}">
        <p14:creationId xmlns:p14="http://schemas.microsoft.com/office/powerpoint/2010/main" val="22511762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6C929B7-C8CC-44FB-A09F-DE92CEAE5F31}"/>
              </a:ext>
            </a:extLst>
          </p:cNvPr>
          <p:cNvSpPr>
            <a:spLocks noGrp="1" noChangeArrowheads="1"/>
          </p:cNvSpPr>
          <p:nvPr>
            <p:ph type="ctrTitle"/>
          </p:nvPr>
        </p:nvSpPr>
        <p:spPr>
          <a:xfrm>
            <a:off x="179512" y="620688"/>
            <a:ext cx="8784976" cy="4056849"/>
          </a:xfrm>
        </p:spPr>
        <p:txBody>
          <a:bodyPr anchor="ctr"/>
          <a:lstStyle/>
          <a:p>
            <a:pPr algn="ctr">
              <a:lnSpc>
                <a:spcPct val="115000"/>
              </a:lnSpc>
              <a:spcAft>
                <a:spcPts val="1000"/>
              </a:spcAft>
            </a:pPr>
            <a:r>
              <a:rPr lang="en-GB" sz="2800" b="1" dirty="0"/>
              <a:t>BMMB7000</a:t>
            </a:r>
            <a:br>
              <a:rPr lang="en-GB" sz="2800" b="1" dirty="0"/>
            </a:br>
            <a:r>
              <a:rPr lang="en-GB" sz="2800" b="1" dirty="0"/>
              <a:t>Change &amp; Stability Management</a:t>
            </a:r>
            <a:br>
              <a:rPr lang="en-GB" sz="1800" dirty="0">
                <a:effectLst/>
                <a:latin typeface="Times New Roman" panose="02020603050405020304" pitchFamily="18" charset="0"/>
                <a:ea typeface="Times New Roman" panose="02020603050405020304" pitchFamily="18" charset="0"/>
              </a:rPr>
            </a:br>
            <a:br>
              <a:rPr lang="en-GB" altLang="en-US" sz="2800" b="1" dirty="0"/>
            </a:br>
            <a:r>
              <a:rPr lang="en-GB" altLang="en-US" sz="2800" b="1" dirty="0"/>
              <a:t>Introduction and Organisational Development</a:t>
            </a:r>
            <a:br>
              <a:rPr lang="en-GB" altLang="en-US" sz="2800" b="1" dirty="0"/>
            </a:br>
            <a:br>
              <a:rPr lang="en-GB" altLang="en-US" sz="2800" b="1" dirty="0"/>
            </a:br>
            <a:br>
              <a:rPr lang="en-GB" altLang="en-US" sz="2800" b="1" dirty="0"/>
            </a:br>
            <a:r>
              <a:rPr lang="en-GB" altLang="en-US" sz="2800" b="1" dirty="0"/>
              <a:t>Dr Roisin Mullins</a:t>
            </a:r>
            <a:br>
              <a:rPr lang="en-GB" altLang="en-US" sz="2800" b="1" dirty="0"/>
            </a:br>
            <a:r>
              <a:rPr lang="en-GB" altLang="en-US" sz="2800" b="1" dirty="0"/>
              <a:t>Carmarthen Business School</a:t>
            </a:r>
            <a:br>
              <a:rPr lang="en-GB" altLang="en-US" sz="2800" b="1" dirty="0"/>
            </a:br>
            <a:r>
              <a:rPr lang="en-GB" altLang="en-US" sz="2800" b="1" dirty="0"/>
              <a:t>r.mullins@uwtsd.ac.uk</a:t>
            </a:r>
            <a:br>
              <a:rPr lang="en-GB" altLang="en-US" sz="2800" b="1" dirty="0"/>
            </a:br>
            <a:endParaRPr lang="en-US" altLang="en-US"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7D5CD2E-86F0-46F0-8081-A24291C88DE3}"/>
              </a:ext>
            </a:extLst>
          </p:cNvPr>
          <p:cNvSpPr>
            <a:spLocks noGrp="1" noChangeArrowheads="1"/>
          </p:cNvSpPr>
          <p:nvPr>
            <p:ph type="title"/>
          </p:nvPr>
        </p:nvSpPr>
        <p:spPr/>
        <p:txBody>
          <a:bodyPr/>
          <a:lstStyle/>
          <a:p>
            <a:r>
              <a:rPr lang="en-GB" altLang="en-US"/>
              <a:t>Background</a:t>
            </a:r>
            <a:endParaRPr lang="en-US" altLang="en-US"/>
          </a:p>
        </p:txBody>
      </p:sp>
      <p:sp>
        <p:nvSpPr>
          <p:cNvPr id="24579" name="Rectangle 3">
            <a:extLst>
              <a:ext uri="{FF2B5EF4-FFF2-40B4-BE49-F238E27FC236}">
                <a16:creationId xmlns:a16="http://schemas.microsoft.com/office/drawing/2014/main" id="{23878C61-C6E3-4E78-93BC-35ECC6841994}"/>
              </a:ext>
            </a:extLst>
          </p:cNvPr>
          <p:cNvSpPr>
            <a:spLocks noGrp="1" noChangeArrowheads="1"/>
          </p:cNvSpPr>
          <p:nvPr>
            <p:ph idx="1"/>
          </p:nvPr>
        </p:nvSpPr>
        <p:spPr>
          <a:xfrm>
            <a:off x="827584" y="1628800"/>
            <a:ext cx="7992888" cy="3888432"/>
          </a:xfrm>
        </p:spPr>
        <p:txBody>
          <a:bodyPr>
            <a:noAutofit/>
          </a:bodyPr>
          <a:lstStyle/>
          <a:p>
            <a:r>
              <a:rPr lang="en-GB" altLang="en-US" sz="3000" dirty="0">
                <a:latin typeface="Arial" panose="020B0604020202020204" pitchFamily="34" charset="0"/>
                <a:cs typeface="Arial" panose="020B0604020202020204" pitchFamily="34" charset="0"/>
              </a:rPr>
              <a:t>Your background/perspective on change</a:t>
            </a:r>
          </a:p>
          <a:p>
            <a:r>
              <a:rPr lang="en-GB" altLang="en-US" sz="3000" dirty="0">
                <a:latin typeface="Arial" panose="020B0604020202020204" pitchFamily="34" charset="0"/>
                <a:cs typeface="Arial" panose="020B0604020202020204" pitchFamily="34" charset="0"/>
              </a:rPr>
              <a:t>Change is constant?</a:t>
            </a:r>
          </a:p>
          <a:p>
            <a:r>
              <a:rPr lang="en-GB" altLang="en-US" sz="3000" dirty="0">
                <a:latin typeface="Arial" panose="020B0604020202020204" pitchFamily="34" charset="0"/>
                <a:cs typeface="Arial" panose="020B0604020202020204" pitchFamily="34" charset="0"/>
              </a:rPr>
              <a:t>Increasing pace of change </a:t>
            </a:r>
          </a:p>
          <a:p>
            <a:r>
              <a:rPr lang="en-GB" altLang="en-US" sz="3000" dirty="0">
                <a:latin typeface="Arial" panose="020B0604020202020204" pitchFamily="34" charset="0"/>
                <a:cs typeface="Arial" panose="020B0604020202020204" pitchFamily="34" charset="0"/>
              </a:rPr>
              <a:t>Specific form of change </a:t>
            </a:r>
          </a:p>
          <a:p>
            <a:r>
              <a:rPr lang="en-GB" altLang="en-US" sz="3000" dirty="0">
                <a:latin typeface="Arial" panose="020B0604020202020204" pitchFamily="34" charset="0"/>
                <a:cs typeface="Arial" panose="020B0604020202020204" pitchFamily="34" charset="0"/>
              </a:rPr>
              <a:t>‘change tended to be managed by imposition and force, rather than negotiation and agreement’ (Burnes 2000p.3)</a:t>
            </a:r>
          </a:p>
          <a:p>
            <a:endParaRPr lang="en-GB" altLang="en-US" sz="3000" dirty="0">
              <a:latin typeface="Arial" panose="020B0604020202020204" pitchFamily="34" charset="0"/>
              <a:cs typeface="Arial" panose="020B0604020202020204" pitchFamily="34" charset="0"/>
            </a:endParaRPr>
          </a:p>
          <a:p>
            <a:endParaRPr lang="en-GB" altLang="en-US" sz="3000" dirty="0">
              <a:latin typeface="Arial" panose="020B0604020202020204" pitchFamily="34" charset="0"/>
              <a:cs typeface="Arial" panose="020B0604020202020204" pitchFamily="34" charset="0"/>
            </a:endParaRPr>
          </a:p>
          <a:p>
            <a:endParaRPr lang="en-US" altLang="en-US" sz="30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AFA7AE9-D001-4B44-9E37-C1BF7025513A}"/>
              </a:ext>
            </a:extLst>
          </p:cNvPr>
          <p:cNvSpPr>
            <a:spLocks noGrp="1" noChangeArrowheads="1"/>
          </p:cNvSpPr>
          <p:nvPr>
            <p:ph type="title"/>
          </p:nvPr>
        </p:nvSpPr>
        <p:spPr/>
        <p:txBody>
          <a:bodyPr/>
          <a:lstStyle/>
          <a:p>
            <a:r>
              <a:rPr lang="en-GB" altLang="en-US"/>
              <a:t>Background (continued)</a:t>
            </a:r>
            <a:endParaRPr lang="en-US" altLang="en-US"/>
          </a:p>
        </p:txBody>
      </p:sp>
      <p:sp>
        <p:nvSpPr>
          <p:cNvPr id="26627" name="Rectangle 3">
            <a:extLst>
              <a:ext uri="{FF2B5EF4-FFF2-40B4-BE49-F238E27FC236}">
                <a16:creationId xmlns:a16="http://schemas.microsoft.com/office/drawing/2014/main" id="{B8395426-015C-4835-804B-F75668F0224B}"/>
              </a:ext>
            </a:extLst>
          </p:cNvPr>
          <p:cNvSpPr>
            <a:spLocks noGrp="1" noChangeArrowheads="1"/>
          </p:cNvSpPr>
          <p:nvPr>
            <p:ph idx="1"/>
          </p:nvPr>
        </p:nvSpPr>
        <p:spPr>
          <a:xfrm>
            <a:off x="683568" y="1331259"/>
            <a:ext cx="7631996" cy="4195481"/>
          </a:xfrm>
        </p:spPr>
        <p:txBody>
          <a:bodyPr>
            <a:noAutofit/>
          </a:bodyPr>
          <a:lstStyle/>
          <a:p>
            <a:r>
              <a:rPr lang="en-GB" altLang="en-US" sz="3000" dirty="0">
                <a:latin typeface="Arial" panose="020B0604020202020204" pitchFamily="34" charset="0"/>
                <a:cs typeface="Arial" panose="020B0604020202020204" pitchFamily="34" charset="0"/>
              </a:rPr>
              <a:t>Stability </a:t>
            </a:r>
          </a:p>
          <a:p>
            <a:r>
              <a:rPr lang="en-GB" altLang="en-US" sz="3000" dirty="0">
                <a:latin typeface="Arial" panose="020B0604020202020204" pitchFamily="34" charset="0"/>
                <a:cs typeface="Arial" panose="020B0604020202020204" pitchFamily="34" charset="0"/>
              </a:rPr>
              <a:t>‘It was a time, much more than now, when people dealt in uncertainties and universal truths’ (Burnes p.3)</a:t>
            </a:r>
          </a:p>
          <a:p>
            <a:r>
              <a:rPr lang="en-GB" altLang="en-US" sz="3000" dirty="0">
                <a:latin typeface="Arial" panose="020B0604020202020204" pitchFamily="34" charset="0"/>
                <a:cs typeface="Arial" panose="020B0604020202020204" pitchFamily="34" charset="0"/>
              </a:rPr>
              <a:t>Post war stability</a:t>
            </a:r>
          </a:p>
          <a:p>
            <a:r>
              <a:rPr lang="en-GB" altLang="en-US" sz="3000" dirty="0">
                <a:latin typeface="Arial" panose="020B0604020202020204" pitchFamily="34" charset="0"/>
                <a:cs typeface="Arial" panose="020B0604020202020204" pitchFamily="34" charset="0"/>
              </a:rPr>
              <a:t>The cold war and the uneasy consensus of the bi-polar world</a:t>
            </a:r>
          </a:p>
          <a:p>
            <a:r>
              <a:rPr lang="en-GB" altLang="en-US" sz="3000" dirty="0">
                <a:latin typeface="Arial" panose="020B0604020202020204" pitchFamily="34" charset="0"/>
                <a:cs typeface="Arial" panose="020B0604020202020204" pitchFamily="34" charset="0"/>
              </a:rPr>
              <a:t>Contemporary Change  </a:t>
            </a:r>
            <a:endParaRPr lang="en-US" altLang="en-US" sz="30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9A3EF7A7-00AF-4E92-BA2E-B706C6844060}"/>
              </a:ext>
            </a:extLst>
          </p:cNvPr>
          <p:cNvSpPr>
            <a:spLocks noGrp="1" noChangeArrowheads="1"/>
          </p:cNvSpPr>
          <p:nvPr>
            <p:ph type="title"/>
          </p:nvPr>
        </p:nvSpPr>
        <p:spPr/>
        <p:txBody>
          <a:bodyPr/>
          <a:lstStyle/>
          <a:p>
            <a:r>
              <a:rPr lang="en-GB" altLang="en-US"/>
              <a:t>Teaching Approach</a:t>
            </a:r>
            <a:endParaRPr lang="en-US" altLang="en-US"/>
          </a:p>
        </p:txBody>
      </p:sp>
      <p:sp>
        <p:nvSpPr>
          <p:cNvPr id="3075" name="Rectangle 3">
            <a:extLst>
              <a:ext uri="{FF2B5EF4-FFF2-40B4-BE49-F238E27FC236}">
                <a16:creationId xmlns:a16="http://schemas.microsoft.com/office/drawing/2014/main" id="{98E1CBB7-B561-4F23-A992-D88885C59DAA}"/>
              </a:ext>
            </a:extLst>
          </p:cNvPr>
          <p:cNvSpPr>
            <a:spLocks noGrp="1" noChangeArrowheads="1"/>
          </p:cNvSpPr>
          <p:nvPr>
            <p:ph idx="1"/>
          </p:nvPr>
        </p:nvSpPr>
        <p:spPr>
          <a:xfrm>
            <a:off x="1043608" y="1484784"/>
            <a:ext cx="6711654" cy="3176275"/>
          </a:xfrm>
        </p:spPr>
        <p:txBody>
          <a:bodyPr>
            <a:noAutofit/>
          </a:bodyPr>
          <a:lstStyle/>
          <a:p>
            <a:r>
              <a:rPr lang="en-GB" altLang="en-US" sz="3000" dirty="0">
                <a:latin typeface="Arial" panose="020B0604020202020204" pitchFamily="34" charset="0"/>
                <a:cs typeface="Arial" panose="020B0604020202020204" pitchFamily="34" charset="0"/>
              </a:rPr>
              <a:t>Presentation</a:t>
            </a:r>
          </a:p>
          <a:p>
            <a:r>
              <a:rPr lang="en-GB" altLang="en-US" sz="3000" dirty="0">
                <a:latin typeface="Arial" panose="020B0604020202020204" pitchFamily="34" charset="0"/>
                <a:cs typeface="Arial" panose="020B0604020202020204" pitchFamily="34" charset="0"/>
              </a:rPr>
              <a:t>Interactive discussions</a:t>
            </a:r>
          </a:p>
          <a:p>
            <a:r>
              <a:rPr lang="en-GB" altLang="en-US" sz="3000" dirty="0">
                <a:latin typeface="Arial" panose="020B0604020202020204" pitchFamily="34" charset="0"/>
                <a:cs typeface="Arial" panose="020B0604020202020204" pitchFamily="34" charset="0"/>
              </a:rPr>
              <a:t>Practical Exercises</a:t>
            </a:r>
          </a:p>
          <a:p>
            <a:r>
              <a:rPr lang="en-GB" altLang="en-US" sz="3000" dirty="0">
                <a:latin typeface="Arial" panose="020B0604020202020204" pitchFamily="34" charset="0"/>
                <a:cs typeface="Arial" panose="020B0604020202020204" pitchFamily="34" charset="0"/>
              </a:rPr>
              <a:t>Videos</a:t>
            </a:r>
          </a:p>
          <a:p>
            <a:r>
              <a:rPr lang="en-GB" altLang="en-US" sz="3000" dirty="0">
                <a:latin typeface="Arial" panose="020B0604020202020204" pitchFamily="34" charset="0"/>
                <a:cs typeface="Arial" panose="020B0604020202020204" pitchFamily="34" charset="0"/>
              </a:rPr>
              <a:t>Readings - Case Study Analysis</a:t>
            </a:r>
          </a:p>
          <a:p>
            <a:r>
              <a:rPr lang="en-GB" altLang="en-US" sz="3000" dirty="0">
                <a:latin typeface="Arial" panose="020B0604020202020204" pitchFamily="34" charset="0"/>
                <a:cs typeface="Arial" panose="020B0604020202020204" pitchFamily="34" charset="0"/>
              </a:rPr>
              <a:t>Scenario Building</a:t>
            </a:r>
          </a:p>
          <a:p>
            <a:r>
              <a:rPr lang="en-GB" altLang="en-US" sz="3000" dirty="0">
                <a:latin typeface="Arial" panose="020B0604020202020204" pitchFamily="34" charset="0"/>
                <a:cs typeface="Arial" panose="020B0604020202020204" pitchFamily="34" charset="0"/>
              </a:rPr>
              <a:t>Discussions</a:t>
            </a:r>
          </a:p>
          <a:p>
            <a:endParaRPr lang="en-US" altLang="en-US" sz="30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D88835E-E669-4163-B25C-69AFA424D2B6}"/>
              </a:ext>
            </a:extLst>
          </p:cNvPr>
          <p:cNvSpPr>
            <a:spLocks noGrp="1" noChangeArrowheads="1"/>
          </p:cNvSpPr>
          <p:nvPr>
            <p:ph type="title"/>
          </p:nvPr>
        </p:nvSpPr>
        <p:spPr/>
        <p:txBody>
          <a:bodyPr/>
          <a:lstStyle/>
          <a:p>
            <a:r>
              <a:rPr lang="en-GB" altLang="en-US" dirty="0"/>
              <a:t>Outline of Programme</a:t>
            </a:r>
            <a:endParaRPr lang="en-US" altLang="en-US" dirty="0"/>
          </a:p>
        </p:txBody>
      </p:sp>
      <p:sp>
        <p:nvSpPr>
          <p:cNvPr id="7171" name="Rectangle 3">
            <a:extLst>
              <a:ext uri="{FF2B5EF4-FFF2-40B4-BE49-F238E27FC236}">
                <a16:creationId xmlns:a16="http://schemas.microsoft.com/office/drawing/2014/main" id="{8A8084D7-0F19-4215-AB48-035FE6126A89}"/>
              </a:ext>
            </a:extLst>
          </p:cNvPr>
          <p:cNvSpPr>
            <a:spLocks noGrp="1" noChangeArrowheads="1"/>
          </p:cNvSpPr>
          <p:nvPr>
            <p:ph idx="1"/>
          </p:nvPr>
        </p:nvSpPr>
        <p:spPr>
          <a:xfrm>
            <a:off x="1115616" y="1484784"/>
            <a:ext cx="6711654" cy="4195481"/>
          </a:xfrm>
        </p:spPr>
        <p:txBody>
          <a:bodyPr>
            <a:normAutofit/>
          </a:bodyPr>
          <a:lstStyle/>
          <a:p>
            <a:pPr marL="609600" indent="-609600">
              <a:lnSpc>
                <a:spcPct val="80000"/>
              </a:lnSpc>
              <a:buClr>
                <a:schemeClr val="tx1"/>
              </a:buClr>
              <a:buFontTx/>
              <a:buAutoNum type="arabicPeriod"/>
            </a:pPr>
            <a:r>
              <a:rPr lang="en-GB" altLang="en-US" sz="2800" b="1" dirty="0"/>
              <a:t>Organisational development </a:t>
            </a:r>
          </a:p>
          <a:p>
            <a:pPr marL="609600" indent="-609600">
              <a:lnSpc>
                <a:spcPct val="80000"/>
              </a:lnSpc>
              <a:buClr>
                <a:schemeClr val="tx1"/>
              </a:buClr>
              <a:buFontTx/>
              <a:buAutoNum type="arabicPeriod"/>
            </a:pPr>
            <a:r>
              <a:rPr lang="en-GB" altLang="en-US" sz="2800" b="1" dirty="0"/>
              <a:t>Attitudes to change</a:t>
            </a:r>
          </a:p>
          <a:p>
            <a:pPr marL="609600" indent="-609600">
              <a:lnSpc>
                <a:spcPct val="80000"/>
              </a:lnSpc>
              <a:buClr>
                <a:schemeClr val="tx1"/>
              </a:buClr>
              <a:buFontTx/>
              <a:buAutoNum type="arabicPeriod"/>
            </a:pPr>
            <a:r>
              <a:rPr lang="en-GB" altLang="en-US" sz="2800" b="1" dirty="0"/>
              <a:t>Approaches to change and  critical perspectives</a:t>
            </a:r>
          </a:p>
          <a:p>
            <a:pPr marL="609600" indent="-609600">
              <a:lnSpc>
                <a:spcPct val="80000"/>
              </a:lnSpc>
              <a:buClr>
                <a:schemeClr val="tx1"/>
              </a:buClr>
              <a:buFontTx/>
              <a:buAutoNum type="arabicPeriod"/>
            </a:pPr>
            <a:r>
              <a:rPr lang="en-GB" altLang="en-US" sz="2800" b="1" dirty="0"/>
              <a:t>Culture, power and politics</a:t>
            </a:r>
            <a:endParaRPr lang="en-US" altLang="en-US" sz="2800" dirty="0"/>
          </a:p>
          <a:p>
            <a:pPr marL="609600" indent="-609600">
              <a:lnSpc>
                <a:spcPct val="80000"/>
              </a:lnSpc>
              <a:buClr>
                <a:schemeClr val="tx1"/>
              </a:buClr>
              <a:buFontTx/>
              <a:buAutoNum type="arabicPeriod"/>
            </a:pPr>
            <a:r>
              <a:rPr lang="en-GB" altLang="en-US" sz="2800" b="1" dirty="0"/>
              <a:t>Resistance to change</a:t>
            </a:r>
            <a:endParaRPr lang="en-US" altLang="en-US" sz="2800" dirty="0"/>
          </a:p>
          <a:p>
            <a:pPr marL="609600" indent="-609600">
              <a:lnSpc>
                <a:spcPct val="80000"/>
              </a:lnSpc>
              <a:buClr>
                <a:schemeClr val="tx1"/>
              </a:buClr>
              <a:buFontTx/>
              <a:buAutoNum type="arabicPeriod"/>
            </a:pPr>
            <a:r>
              <a:rPr lang="en-GB" altLang="en-US" sz="2800" b="1" dirty="0"/>
              <a:t>Change management Theories</a:t>
            </a:r>
          </a:p>
          <a:p>
            <a:pPr marL="609600" indent="-609600">
              <a:lnSpc>
                <a:spcPct val="80000"/>
              </a:lnSpc>
              <a:buClr>
                <a:schemeClr val="tx1"/>
              </a:buClr>
              <a:buFontTx/>
              <a:buAutoNum type="arabicPeriod"/>
            </a:pPr>
            <a:r>
              <a:rPr lang="en-GB" altLang="en-US" sz="2800" b="1" dirty="0"/>
              <a:t>Leading Change</a:t>
            </a:r>
            <a:endParaRPr lang="en-US" altLang="en-US" sz="2800" dirty="0"/>
          </a:p>
          <a:p>
            <a:pPr marL="609600" indent="-609600">
              <a:lnSpc>
                <a:spcPct val="80000"/>
              </a:lnSpc>
              <a:buClr>
                <a:schemeClr val="tx1"/>
              </a:buClr>
              <a:buFontTx/>
              <a:buAutoNum type="arabicPeriod"/>
            </a:pPr>
            <a:r>
              <a:rPr lang="en-GB" altLang="en-US" sz="2800" b="1" dirty="0"/>
              <a:t>The World of change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5E06B00-17E3-424C-A546-A32B6F5F3C8F}"/>
              </a:ext>
            </a:extLst>
          </p:cNvPr>
          <p:cNvSpPr>
            <a:spLocks noGrp="1" noChangeArrowheads="1"/>
          </p:cNvSpPr>
          <p:nvPr>
            <p:ph type="title"/>
          </p:nvPr>
        </p:nvSpPr>
        <p:spPr>
          <a:xfrm>
            <a:off x="317301" y="116632"/>
            <a:ext cx="8509398" cy="2276872"/>
          </a:xfrm>
        </p:spPr>
        <p:txBody>
          <a:bodyPr/>
          <a:lstStyle/>
          <a:p>
            <a:r>
              <a:rPr lang="en-GB" altLang="en-US" sz="3400" b="1" dirty="0">
                <a:latin typeface="Arial" panose="020B0604020202020204" pitchFamily="34" charset="0"/>
                <a:cs typeface="Arial" panose="020B0604020202020204" pitchFamily="34" charset="0"/>
              </a:rPr>
              <a:t>Assignment - 100% weighting</a:t>
            </a:r>
            <a:br>
              <a:rPr lang="en-GB" altLang="en-US" sz="3400" b="1" dirty="0">
                <a:latin typeface="Arial" panose="020B0604020202020204" pitchFamily="34" charset="0"/>
                <a:cs typeface="Arial" panose="020B0604020202020204" pitchFamily="34" charset="0"/>
              </a:rPr>
            </a:br>
            <a:r>
              <a:rPr lang="en-GB" altLang="en-US" sz="3400" b="1" dirty="0">
                <a:solidFill>
                  <a:schemeClr val="accent3">
                    <a:lumMod val="60000"/>
                    <a:lumOff val="40000"/>
                  </a:schemeClr>
                </a:solidFill>
                <a:latin typeface="Arial" panose="020B0604020202020204" pitchFamily="34" charset="0"/>
                <a:cs typeface="Arial" panose="020B0604020202020204" pitchFamily="34" charset="0"/>
              </a:rPr>
              <a:t>Presentation (25%)  </a:t>
            </a:r>
            <a:r>
              <a:rPr lang="en-GB" altLang="en-US" sz="3400" b="1" dirty="0">
                <a:latin typeface="Arial" panose="020B0604020202020204" pitchFamily="34" charset="0"/>
                <a:cs typeface="Arial" panose="020B0604020202020204" pitchFamily="34" charset="0"/>
              </a:rPr>
              <a:t>10 minutes voiceover approx. 2000 words and </a:t>
            </a:r>
            <a:r>
              <a:rPr lang="en-GB" altLang="en-US" sz="3400" b="1" dirty="0">
                <a:solidFill>
                  <a:schemeClr val="accent3">
                    <a:lumMod val="60000"/>
                    <a:lumOff val="40000"/>
                  </a:schemeClr>
                </a:solidFill>
                <a:latin typeface="Arial" panose="020B0604020202020204" pitchFamily="34" charset="0"/>
                <a:cs typeface="Arial" panose="020B0604020202020204" pitchFamily="34" charset="0"/>
              </a:rPr>
              <a:t>Report (75%) </a:t>
            </a:r>
            <a:r>
              <a:rPr lang="en-GB" altLang="en-US" sz="3400" b="1" dirty="0">
                <a:latin typeface="Arial" panose="020B0604020202020204" pitchFamily="34" charset="0"/>
                <a:cs typeface="Arial" panose="020B0604020202020204" pitchFamily="34" charset="0"/>
              </a:rPr>
              <a:t>3000 words</a:t>
            </a:r>
            <a:endParaRPr lang="en-US" altLang="en-US" sz="3400" b="1" dirty="0">
              <a:latin typeface="Arial" panose="020B0604020202020204" pitchFamily="34" charset="0"/>
              <a:cs typeface="Arial" panose="020B0604020202020204" pitchFamily="34" charset="0"/>
            </a:endParaRPr>
          </a:p>
        </p:txBody>
      </p:sp>
      <p:sp>
        <p:nvSpPr>
          <p:cNvPr id="28675" name="Rectangle 3">
            <a:extLst>
              <a:ext uri="{FF2B5EF4-FFF2-40B4-BE49-F238E27FC236}">
                <a16:creationId xmlns:a16="http://schemas.microsoft.com/office/drawing/2014/main" id="{353DFCEA-7DC8-4E3D-A3B3-7CBA8F709C08}"/>
              </a:ext>
            </a:extLst>
          </p:cNvPr>
          <p:cNvSpPr>
            <a:spLocks noGrp="1" noChangeArrowheads="1"/>
          </p:cNvSpPr>
          <p:nvPr>
            <p:ph idx="1"/>
          </p:nvPr>
        </p:nvSpPr>
        <p:spPr>
          <a:xfrm>
            <a:off x="284502" y="2492896"/>
            <a:ext cx="8575179" cy="2276872"/>
          </a:xfrm>
        </p:spPr>
        <p:txBody>
          <a:bodyPr>
            <a:noAutofit/>
          </a:bodyPr>
          <a:lstStyle/>
          <a:p>
            <a:pPr marL="0" indent="0">
              <a:lnSpc>
                <a:spcPct val="90000"/>
              </a:lnSpc>
              <a:buNone/>
            </a:pPr>
            <a:r>
              <a:rPr lang="en-GB" sz="2500" dirty="0">
                <a:effectLst/>
                <a:latin typeface="Arial" panose="020B0604020202020204" pitchFamily="34" charset="0"/>
                <a:ea typeface="Times New Roman" panose="02020603050405020304" pitchFamily="18" charset="0"/>
              </a:rPr>
              <a:t>Acting as a nominated change agent, advise the default case study (see module handbook) </a:t>
            </a:r>
            <a:r>
              <a:rPr lang="en-GB" sz="2500" u="sng" dirty="0">
                <a:effectLst/>
                <a:latin typeface="Arial" panose="020B0604020202020204" pitchFamily="34" charset="0"/>
                <a:ea typeface="Times New Roman" panose="02020603050405020304" pitchFamily="18" charset="0"/>
              </a:rPr>
              <a:t>or</a:t>
            </a:r>
            <a:r>
              <a:rPr lang="en-GB" sz="2500" dirty="0">
                <a:effectLst/>
                <a:latin typeface="Arial" panose="020B0604020202020204" pitchFamily="34" charset="0"/>
                <a:ea typeface="Times New Roman" panose="02020603050405020304" pitchFamily="18" charset="0"/>
              </a:rPr>
              <a:t> an organisation of your choice which is undergoing or has undertaken a large or incremental change programme using a suitable change management framework.  Be mindful of all aspects of change and identify and explore key theme in your report.</a:t>
            </a:r>
            <a:endParaRPr lang="en-US" altLang="en-US" sz="25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CC28506-770A-4E5E-A44E-BE1156DD5BE9}"/>
              </a:ext>
            </a:extLst>
          </p:cNvPr>
          <p:cNvSpPr>
            <a:spLocks noGrp="1" noChangeArrowheads="1"/>
          </p:cNvSpPr>
          <p:nvPr>
            <p:ph type="title"/>
          </p:nvPr>
        </p:nvSpPr>
        <p:spPr>
          <a:xfrm>
            <a:off x="467544" y="184441"/>
            <a:ext cx="7055380" cy="908720"/>
          </a:xfrm>
        </p:spPr>
        <p:txBody>
          <a:bodyPr/>
          <a:lstStyle/>
          <a:p>
            <a:r>
              <a:rPr lang="en-GB" altLang="en-US" sz="4000" b="1" dirty="0"/>
              <a:t>Module Learning Outcomes</a:t>
            </a:r>
            <a:br>
              <a:rPr lang="en-GB" altLang="en-US" sz="4000" b="1" i="1" dirty="0"/>
            </a:br>
            <a:endParaRPr lang="en-US" altLang="en-US" sz="4000" b="1" i="1" dirty="0"/>
          </a:p>
        </p:txBody>
      </p:sp>
      <p:sp>
        <p:nvSpPr>
          <p:cNvPr id="10243" name="Rectangle 3">
            <a:extLst>
              <a:ext uri="{FF2B5EF4-FFF2-40B4-BE49-F238E27FC236}">
                <a16:creationId xmlns:a16="http://schemas.microsoft.com/office/drawing/2014/main" id="{4B6F55E9-2EC8-4C56-826A-13201AD1ACDC}"/>
              </a:ext>
            </a:extLst>
          </p:cNvPr>
          <p:cNvSpPr>
            <a:spLocks noGrp="1" noChangeArrowheads="1"/>
          </p:cNvSpPr>
          <p:nvPr>
            <p:ph idx="1"/>
          </p:nvPr>
        </p:nvSpPr>
        <p:spPr>
          <a:xfrm>
            <a:off x="453599" y="980728"/>
            <a:ext cx="8136904" cy="3294603"/>
          </a:xfrm>
        </p:spPr>
        <p:txBody>
          <a:bodyPr>
            <a:noAutofit/>
          </a:bodyPr>
          <a:lstStyle/>
          <a:p>
            <a:pPr marL="0" indent="0">
              <a:lnSpc>
                <a:spcPct val="80000"/>
              </a:lnSpc>
              <a:buNone/>
            </a:pPr>
            <a:r>
              <a:rPr lang="en-GB" altLang="en-US" sz="2200" b="1" i="1" dirty="0">
                <a:latin typeface="Arial" panose="020B0604020202020204" pitchFamily="34" charset="0"/>
                <a:cs typeface="Arial" panose="020B0604020202020204" pitchFamily="34" charset="0"/>
              </a:rPr>
              <a:t>Students should be able to:</a:t>
            </a:r>
          </a:p>
          <a:p>
            <a:pPr marL="342900" lvl="0" indent="-342900">
              <a:lnSpc>
                <a:spcPct val="115000"/>
              </a:lnSpc>
              <a:spcAft>
                <a:spcPts val="1000"/>
              </a:spcAft>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Arial" panose="020B0604020202020204" pitchFamily="34" charset="0"/>
              </a:rPr>
              <a:t>critically analyse theoretical perspectives and approaches to change management and demonstrate their practical application in a variety of organisational environments;</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15000"/>
              </a:lnSpc>
              <a:spcAft>
                <a:spcPts val="1000"/>
              </a:spcAft>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Arial" panose="020B0604020202020204" pitchFamily="34" charset="0"/>
              </a:rPr>
              <a:t>critically evaluate whether change is beneficial or a hindrance to organisations today by examining key internal and external drivers such as culture, leadership, power, digitalisation, economic and political pressures and the forces of competition. </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9D7E18E-701B-46C7-81C7-3B0A547044CC}"/>
              </a:ext>
            </a:extLst>
          </p:cNvPr>
          <p:cNvSpPr>
            <a:spLocks noGrp="1" noChangeArrowheads="1"/>
          </p:cNvSpPr>
          <p:nvPr>
            <p:ph type="title"/>
          </p:nvPr>
        </p:nvSpPr>
        <p:spPr>
          <a:xfrm>
            <a:off x="755576" y="116632"/>
            <a:ext cx="5872065" cy="936104"/>
          </a:xfrm>
        </p:spPr>
        <p:txBody>
          <a:bodyPr/>
          <a:lstStyle/>
          <a:p>
            <a:r>
              <a:rPr lang="en-GB" altLang="en-US" sz="4000" b="1" dirty="0"/>
              <a:t>Additional reading</a:t>
            </a:r>
            <a:endParaRPr lang="en-US" altLang="en-US" sz="4000" b="1" dirty="0"/>
          </a:p>
        </p:txBody>
      </p:sp>
      <p:sp>
        <p:nvSpPr>
          <p:cNvPr id="11267" name="Rectangle 3">
            <a:extLst>
              <a:ext uri="{FF2B5EF4-FFF2-40B4-BE49-F238E27FC236}">
                <a16:creationId xmlns:a16="http://schemas.microsoft.com/office/drawing/2014/main" id="{5EFF7FED-12D9-4B70-859C-CC24BBB90D1E}"/>
              </a:ext>
            </a:extLst>
          </p:cNvPr>
          <p:cNvSpPr>
            <a:spLocks noGrp="1" noChangeArrowheads="1"/>
          </p:cNvSpPr>
          <p:nvPr>
            <p:ph idx="1"/>
          </p:nvPr>
        </p:nvSpPr>
        <p:spPr>
          <a:xfrm>
            <a:off x="457200" y="980728"/>
            <a:ext cx="8229600" cy="3890233"/>
          </a:xfrm>
        </p:spPr>
        <p:txBody>
          <a:bodyPr>
            <a:noAutofit/>
          </a:bodyPr>
          <a:lstStyle/>
          <a:p>
            <a:pPr>
              <a:lnSpc>
                <a:spcPct val="80000"/>
              </a:lnSpc>
            </a:pPr>
            <a:r>
              <a:rPr lang="en-GB" altLang="en-US" dirty="0">
                <a:latin typeface="Arial" panose="020B0604020202020204" pitchFamily="34" charset="0"/>
                <a:cs typeface="Arial" panose="020B0604020202020204" pitchFamily="34" charset="0"/>
              </a:rPr>
              <a:t>Mabey C &amp; </a:t>
            </a:r>
            <a:r>
              <a:rPr lang="en-GB" altLang="en-US" dirty="0" err="1">
                <a:latin typeface="Arial" panose="020B0604020202020204" pitchFamily="34" charset="0"/>
                <a:cs typeface="Arial" panose="020B0604020202020204" pitchFamily="34" charset="0"/>
              </a:rPr>
              <a:t>Mayton</a:t>
            </a:r>
            <a:r>
              <a:rPr lang="en-GB" altLang="en-US" dirty="0">
                <a:latin typeface="Arial" panose="020B0604020202020204" pitchFamily="34" charset="0"/>
                <a:cs typeface="Arial" panose="020B0604020202020204" pitchFamily="34" charset="0"/>
              </a:rPr>
              <a:t>-White B  (1993) Managing Change, 2nd ed. Sage Publ.</a:t>
            </a:r>
          </a:p>
          <a:p>
            <a:pPr>
              <a:lnSpc>
                <a:spcPct val="80000"/>
              </a:lnSpc>
            </a:pPr>
            <a:r>
              <a:rPr lang="en-GB" altLang="en-US" dirty="0">
                <a:latin typeface="Arial" panose="020B0604020202020204" pitchFamily="34" charset="0"/>
                <a:cs typeface="Arial" panose="020B0604020202020204" pitchFamily="34" charset="0"/>
              </a:rPr>
              <a:t>Paton R A &amp; McCalman J (2000) Change Management, a Guide to effective implementation, Sage Publ.</a:t>
            </a:r>
          </a:p>
          <a:p>
            <a:pPr>
              <a:lnSpc>
                <a:spcPct val="80000"/>
              </a:lnSpc>
            </a:pPr>
            <a:r>
              <a:rPr lang="en-GB" altLang="en-US" dirty="0" err="1">
                <a:latin typeface="Arial" panose="020B0604020202020204" pitchFamily="34" charset="0"/>
                <a:cs typeface="Arial" panose="020B0604020202020204" pitchFamily="34" charset="0"/>
              </a:rPr>
              <a:t>Carnall</a:t>
            </a:r>
            <a:r>
              <a:rPr lang="en-GB" altLang="en-US" dirty="0">
                <a:latin typeface="Arial" panose="020B0604020202020204" pitchFamily="34" charset="0"/>
                <a:cs typeface="Arial" panose="020B0604020202020204" pitchFamily="34" charset="0"/>
              </a:rPr>
              <a:t> C (1999)  Managing Change in Organisations, 3rd ed. FT Prentice Hall</a:t>
            </a:r>
          </a:p>
          <a:p>
            <a:pPr>
              <a:lnSpc>
                <a:spcPct val="80000"/>
              </a:lnSpc>
            </a:pPr>
            <a:r>
              <a:rPr lang="en-GB" altLang="en-US" dirty="0">
                <a:latin typeface="Arial" panose="020B0604020202020204" pitchFamily="34" charset="0"/>
                <a:cs typeface="Arial" panose="020B0604020202020204" pitchFamily="34" charset="0"/>
              </a:rPr>
              <a:t>Burnes B (2000)  Managing Change, A Strategic Approach to Organisational Dynamics, 3rd ed. FT Prentice Hall.</a:t>
            </a:r>
          </a:p>
          <a:p>
            <a:pPr>
              <a:lnSpc>
                <a:spcPct val="80000"/>
              </a:lnSpc>
            </a:pPr>
            <a:r>
              <a:rPr lang="en-GB" altLang="en-US" dirty="0" err="1">
                <a:latin typeface="Arial" panose="020B0604020202020204" pitchFamily="34" charset="0"/>
                <a:cs typeface="Arial" panose="020B0604020202020204" pitchFamily="34" charset="0"/>
              </a:rPr>
              <a:t>Peppard</a:t>
            </a:r>
            <a:r>
              <a:rPr lang="en-GB" altLang="en-US" dirty="0">
                <a:latin typeface="Arial" panose="020B0604020202020204" pitchFamily="34" charset="0"/>
                <a:cs typeface="Arial" panose="020B0604020202020204" pitchFamily="34" charset="0"/>
              </a:rPr>
              <a:t> J, Rowland P (1995)  Essence Business Process Re-Engineering, FT Prentice Hall.</a:t>
            </a:r>
          </a:p>
          <a:p>
            <a:pPr>
              <a:lnSpc>
                <a:spcPct val="80000"/>
              </a:lnSpc>
            </a:pPr>
            <a:r>
              <a:rPr lang="en-GB" altLang="en-US" dirty="0" err="1">
                <a:latin typeface="Arial" panose="020B0604020202020204" pitchFamily="34" charset="0"/>
                <a:cs typeface="Arial" panose="020B0604020202020204" pitchFamily="34" charset="0"/>
              </a:rPr>
              <a:t>Molden</a:t>
            </a:r>
            <a:r>
              <a:rPr lang="en-GB" altLang="en-US" dirty="0">
                <a:latin typeface="Arial" panose="020B0604020202020204" pitchFamily="34" charset="0"/>
                <a:cs typeface="Arial" panose="020B0604020202020204" pitchFamily="34" charset="0"/>
              </a:rPr>
              <a:t> D, NLP Business Masterclass:  Skills for Realising Human Potential, Crown House Publ.</a:t>
            </a:r>
            <a:r>
              <a:rPr lang="en-US" altLang="en-US" dirty="0">
                <a:latin typeface="Arial" panose="020B0604020202020204" pitchFamily="34" charset="0"/>
                <a:cs typeface="Arial" panose="020B0604020202020204" pitchFamily="34" charset="0"/>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F46B089-E165-4F88-AA64-070D6AFBC9D2}"/>
              </a:ext>
            </a:extLst>
          </p:cNvPr>
          <p:cNvSpPr>
            <a:spLocks noGrp="1" noChangeArrowheads="1"/>
          </p:cNvSpPr>
          <p:nvPr>
            <p:ph type="title"/>
          </p:nvPr>
        </p:nvSpPr>
        <p:spPr>
          <a:xfrm>
            <a:off x="539552" y="188640"/>
            <a:ext cx="7055380" cy="1400530"/>
          </a:xfrm>
        </p:spPr>
        <p:txBody>
          <a:bodyPr/>
          <a:lstStyle/>
          <a:p>
            <a:r>
              <a:rPr lang="en-GB" altLang="en-US" dirty="0"/>
              <a:t>Organisational Development</a:t>
            </a:r>
            <a:endParaRPr lang="en-US" altLang="en-US" dirty="0"/>
          </a:p>
        </p:txBody>
      </p:sp>
      <p:sp>
        <p:nvSpPr>
          <p:cNvPr id="19459" name="Rectangle 3">
            <a:extLst>
              <a:ext uri="{FF2B5EF4-FFF2-40B4-BE49-F238E27FC236}">
                <a16:creationId xmlns:a16="http://schemas.microsoft.com/office/drawing/2014/main" id="{D4CB80D7-9829-43A5-9E22-716622C330E2}"/>
              </a:ext>
            </a:extLst>
          </p:cNvPr>
          <p:cNvSpPr>
            <a:spLocks noGrp="1" noChangeArrowheads="1"/>
          </p:cNvSpPr>
          <p:nvPr>
            <p:ph idx="1"/>
          </p:nvPr>
        </p:nvSpPr>
        <p:spPr>
          <a:xfrm>
            <a:off x="1115616" y="2204864"/>
            <a:ext cx="6711654" cy="2448272"/>
          </a:xfrm>
        </p:spPr>
        <p:txBody>
          <a:bodyPr>
            <a:normAutofit/>
          </a:bodyPr>
          <a:lstStyle/>
          <a:p>
            <a:pPr marL="0" indent="0">
              <a:buNone/>
            </a:pPr>
            <a:r>
              <a:rPr lang="en-GB" altLang="en-US" sz="2400" dirty="0">
                <a:latin typeface="Arial" panose="020B0604020202020204" pitchFamily="34" charset="0"/>
                <a:cs typeface="Arial" panose="020B0604020202020204" pitchFamily="34" charset="0"/>
              </a:rPr>
              <a:t>This session will cover:</a:t>
            </a:r>
          </a:p>
          <a:p>
            <a:r>
              <a:rPr lang="en-GB" altLang="en-US" sz="2400" dirty="0">
                <a:latin typeface="Arial" panose="020B0604020202020204" pitchFamily="34" charset="0"/>
                <a:cs typeface="Arial" panose="020B0604020202020204" pitchFamily="34" charset="0"/>
              </a:rPr>
              <a:t>Organisational Development</a:t>
            </a:r>
          </a:p>
          <a:p>
            <a:pPr lvl="2"/>
            <a:r>
              <a:rPr lang="en-GB" altLang="en-US" sz="2400" dirty="0">
                <a:latin typeface="Arial" panose="020B0604020202020204" pitchFamily="34" charset="0"/>
                <a:cs typeface="Arial" panose="020B0604020202020204" pitchFamily="34" charset="0"/>
              </a:rPr>
              <a:t>The Classical Approach</a:t>
            </a:r>
          </a:p>
          <a:p>
            <a:pPr lvl="2"/>
            <a:r>
              <a:rPr lang="en-GB" altLang="en-US" sz="2400" dirty="0">
                <a:latin typeface="Arial" panose="020B0604020202020204" pitchFamily="34" charset="0"/>
                <a:cs typeface="Arial" panose="020B0604020202020204" pitchFamily="34" charset="0"/>
              </a:rPr>
              <a:t>The Human Relations Approach</a:t>
            </a:r>
          </a:p>
          <a:p>
            <a:pPr lvl="2"/>
            <a:r>
              <a:rPr lang="en-GB" altLang="en-US" sz="2400" dirty="0">
                <a:latin typeface="Arial" panose="020B0604020202020204" pitchFamily="34" charset="0"/>
                <a:cs typeface="Arial" panose="020B0604020202020204" pitchFamily="34" charset="0"/>
              </a:rPr>
              <a:t>The Contingency Approach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D9E40119-AA3A-4F04-9234-B84A0E61E090}"/>
              </a:ext>
            </a:extLst>
          </p:cNvPr>
          <p:cNvSpPr>
            <a:spLocks noGrp="1" noChangeArrowheads="1"/>
          </p:cNvSpPr>
          <p:nvPr>
            <p:ph type="title"/>
          </p:nvPr>
        </p:nvSpPr>
        <p:spPr>
          <a:xfrm>
            <a:off x="516690" y="188640"/>
            <a:ext cx="7055380" cy="1400530"/>
          </a:xfrm>
        </p:spPr>
        <p:txBody>
          <a:bodyPr/>
          <a:lstStyle/>
          <a:p>
            <a:r>
              <a:rPr lang="en-GB" altLang="en-US" dirty="0"/>
              <a:t>Organisational Development (OD)</a:t>
            </a:r>
            <a:endParaRPr lang="en-US" altLang="en-US" dirty="0"/>
          </a:p>
        </p:txBody>
      </p:sp>
      <p:sp>
        <p:nvSpPr>
          <p:cNvPr id="20483" name="Rectangle 3">
            <a:extLst>
              <a:ext uri="{FF2B5EF4-FFF2-40B4-BE49-F238E27FC236}">
                <a16:creationId xmlns:a16="http://schemas.microsoft.com/office/drawing/2014/main" id="{9EF7FFF5-63B1-4856-9670-201EF8526EE3}"/>
              </a:ext>
            </a:extLst>
          </p:cNvPr>
          <p:cNvSpPr>
            <a:spLocks noGrp="1" noChangeArrowheads="1"/>
          </p:cNvSpPr>
          <p:nvPr>
            <p:ph idx="1"/>
          </p:nvPr>
        </p:nvSpPr>
        <p:spPr>
          <a:xfrm>
            <a:off x="395536" y="1916833"/>
            <a:ext cx="8059912" cy="3888432"/>
          </a:xfrm>
        </p:spPr>
        <p:txBody>
          <a:bodyPr>
            <a:noAutofit/>
          </a:bodyPr>
          <a:lstStyle/>
          <a:p>
            <a:pPr>
              <a:lnSpc>
                <a:spcPct val="80000"/>
              </a:lnSpc>
            </a:pPr>
            <a:r>
              <a:rPr lang="en-GB" altLang="en-US" sz="2200" dirty="0">
                <a:latin typeface="Arial" panose="020B0604020202020204" pitchFamily="34" charset="0"/>
                <a:cs typeface="Arial" panose="020B0604020202020204" pitchFamily="34" charset="0"/>
              </a:rPr>
              <a:t>‘Organisational Development is an ongoing process of change aimed at resolving issues through the effective diagnosis and management of an organization’s culture’ (Paton and McCalman 2004 p.165)</a:t>
            </a:r>
          </a:p>
          <a:p>
            <a:pPr>
              <a:lnSpc>
                <a:spcPct val="80000"/>
              </a:lnSpc>
            </a:pPr>
            <a:r>
              <a:rPr lang="en-GB" altLang="en-US" sz="2200" dirty="0">
                <a:latin typeface="Arial" panose="020B0604020202020204" pitchFamily="34" charset="0"/>
                <a:cs typeface="Arial" panose="020B0604020202020204" pitchFamily="34" charset="0"/>
              </a:rPr>
              <a:t>OD is a specific philosophy of and approach to managing change </a:t>
            </a:r>
          </a:p>
          <a:p>
            <a:pPr>
              <a:lnSpc>
                <a:spcPct val="80000"/>
              </a:lnSpc>
            </a:pPr>
            <a:r>
              <a:rPr lang="en-GB" altLang="en-US" sz="2200" dirty="0">
                <a:latin typeface="Arial" panose="020B0604020202020204" pitchFamily="34" charset="0"/>
                <a:cs typeface="Arial" panose="020B0604020202020204" pitchFamily="34" charset="0"/>
              </a:rPr>
              <a:t>Manager perception of the need for change - use of consultants</a:t>
            </a:r>
          </a:p>
          <a:p>
            <a:pPr>
              <a:lnSpc>
                <a:spcPct val="80000"/>
              </a:lnSpc>
            </a:pPr>
            <a:r>
              <a:rPr lang="en-GB" altLang="en-US" sz="2200" dirty="0">
                <a:latin typeface="Arial" panose="020B0604020202020204" pitchFamily="34" charset="0"/>
                <a:cs typeface="Arial" panose="020B0604020202020204" pitchFamily="34" charset="0"/>
              </a:rPr>
              <a:t>Planning and management to bring about strategic change</a:t>
            </a:r>
          </a:p>
          <a:p>
            <a:pPr>
              <a:lnSpc>
                <a:spcPct val="80000"/>
              </a:lnSpc>
            </a:pPr>
            <a:r>
              <a:rPr lang="en-GB" altLang="en-US" sz="2200" dirty="0">
                <a:latin typeface="Arial" panose="020B0604020202020204" pitchFamily="34" charset="0"/>
                <a:cs typeface="Arial" panose="020B0604020202020204" pitchFamily="34" charset="0"/>
              </a:rPr>
              <a:t>Team not individual, creating climate for change, focus on interpersonal relationships, encouraging open relationships - changing established management approaches   </a:t>
            </a: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8E304A5-3E7A-490E-A0B9-E92FCA747377}"/>
              </a:ext>
            </a:extLst>
          </p:cNvPr>
          <p:cNvSpPr>
            <a:spLocks noGrp="1" noChangeArrowheads="1"/>
          </p:cNvSpPr>
          <p:nvPr>
            <p:ph type="title"/>
          </p:nvPr>
        </p:nvSpPr>
        <p:spPr>
          <a:xfrm>
            <a:off x="395536" y="188640"/>
            <a:ext cx="7055380" cy="792088"/>
          </a:xfrm>
        </p:spPr>
        <p:txBody>
          <a:bodyPr/>
          <a:lstStyle/>
          <a:p>
            <a:r>
              <a:rPr lang="en-GB" altLang="en-US" dirty="0"/>
              <a:t>The Classical Approach</a:t>
            </a:r>
            <a:endParaRPr lang="en-US" altLang="en-US" dirty="0"/>
          </a:p>
        </p:txBody>
      </p:sp>
      <p:sp>
        <p:nvSpPr>
          <p:cNvPr id="21507" name="Rectangle 3">
            <a:extLst>
              <a:ext uri="{FF2B5EF4-FFF2-40B4-BE49-F238E27FC236}">
                <a16:creationId xmlns:a16="http://schemas.microsoft.com/office/drawing/2014/main" id="{388E536C-33AE-45A1-9797-F6B8B9A78064}"/>
              </a:ext>
            </a:extLst>
          </p:cNvPr>
          <p:cNvSpPr>
            <a:spLocks noGrp="1" noChangeArrowheads="1"/>
          </p:cNvSpPr>
          <p:nvPr>
            <p:ph idx="1"/>
          </p:nvPr>
        </p:nvSpPr>
        <p:spPr>
          <a:xfrm>
            <a:off x="656572" y="1152983"/>
            <a:ext cx="7731851" cy="3744416"/>
          </a:xfrm>
        </p:spPr>
        <p:txBody>
          <a:bodyPr>
            <a:normAutofit fontScale="92500" lnSpcReduction="20000"/>
          </a:bodyPr>
          <a:lstStyle/>
          <a:p>
            <a:r>
              <a:rPr lang="en-GB" altLang="en-US" sz="2800" dirty="0">
                <a:latin typeface="Arial" panose="020B0604020202020204" pitchFamily="34" charset="0"/>
                <a:cs typeface="Arial" panose="020B0604020202020204" pitchFamily="34" charset="0"/>
              </a:rPr>
              <a:t>Scientific Management  </a:t>
            </a:r>
          </a:p>
          <a:p>
            <a:r>
              <a:rPr lang="en-GB" altLang="en-US" sz="2800" dirty="0">
                <a:latin typeface="Arial" panose="020B0604020202020204" pitchFamily="34" charset="0"/>
                <a:cs typeface="Arial" panose="020B0604020202020204" pitchFamily="34" charset="0"/>
              </a:rPr>
              <a:t>Taylor - ‘one best way’ for managers to control production using scientific principles </a:t>
            </a:r>
          </a:p>
          <a:p>
            <a:r>
              <a:rPr lang="en-GB" altLang="en-US" sz="2800" dirty="0">
                <a:latin typeface="Arial" panose="020B0604020202020204" pitchFamily="34" charset="0"/>
                <a:cs typeface="Arial" panose="020B0604020202020204" pitchFamily="34" charset="0"/>
              </a:rPr>
              <a:t>Galbraith - time and motion study</a:t>
            </a:r>
          </a:p>
          <a:p>
            <a:r>
              <a:rPr lang="en-GB" altLang="en-US" sz="2800" dirty="0">
                <a:latin typeface="Arial" panose="020B0604020202020204" pitchFamily="34" charset="0"/>
                <a:cs typeface="Arial" panose="020B0604020202020204" pitchFamily="34" charset="0"/>
              </a:rPr>
              <a:t>Fayol - defined necessary management functions </a:t>
            </a:r>
          </a:p>
          <a:p>
            <a:r>
              <a:rPr lang="en-GB" altLang="en-US" sz="2800" dirty="0">
                <a:latin typeface="Arial" panose="020B0604020202020204" pitchFamily="34" charset="0"/>
                <a:cs typeface="Arial" panose="020B0604020202020204" pitchFamily="34" charset="0"/>
              </a:rPr>
              <a:t>Weber - rational hierarchical control  </a:t>
            </a:r>
          </a:p>
          <a:p>
            <a:r>
              <a:rPr lang="en-GB" altLang="en-US" sz="2800" dirty="0">
                <a:latin typeface="Arial" panose="020B0604020202020204" pitchFamily="34" charset="0"/>
                <a:cs typeface="Arial" panose="020B0604020202020204" pitchFamily="34" charset="0"/>
              </a:rPr>
              <a:t>Structured around the needs of capitalism - worker autonomy to management control </a:t>
            </a: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DA77F7DC-F078-426E-B72B-C9FF140D4E51}"/>
              </a:ext>
            </a:extLst>
          </p:cNvPr>
          <p:cNvSpPr>
            <a:spLocks noGrp="1" noChangeArrowheads="1"/>
          </p:cNvSpPr>
          <p:nvPr>
            <p:ph type="title"/>
          </p:nvPr>
        </p:nvSpPr>
        <p:spPr>
          <a:xfrm>
            <a:off x="483974" y="116632"/>
            <a:ext cx="7055380" cy="1400530"/>
          </a:xfrm>
        </p:spPr>
        <p:txBody>
          <a:bodyPr/>
          <a:lstStyle/>
          <a:p>
            <a:r>
              <a:rPr lang="en-GB" altLang="en-US" sz="4000" dirty="0"/>
              <a:t>Change and the Classical Approach</a:t>
            </a:r>
            <a:endParaRPr lang="en-US" altLang="en-US" sz="4000" dirty="0"/>
          </a:p>
        </p:txBody>
      </p:sp>
      <p:sp>
        <p:nvSpPr>
          <p:cNvPr id="35843" name="Rectangle 3">
            <a:extLst>
              <a:ext uri="{FF2B5EF4-FFF2-40B4-BE49-F238E27FC236}">
                <a16:creationId xmlns:a16="http://schemas.microsoft.com/office/drawing/2014/main" id="{701F74BE-4B2F-40C0-9BCF-B77B5D9C54FD}"/>
              </a:ext>
            </a:extLst>
          </p:cNvPr>
          <p:cNvSpPr>
            <a:spLocks noGrp="1" noChangeArrowheads="1"/>
          </p:cNvSpPr>
          <p:nvPr>
            <p:ph idx="1"/>
          </p:nvPr>
        </p:nvSpPr>
        <p:spPr>
          <a:xfrm>
            <a:off x="483974" y="1844824"/>
            <a:ext cx="7876603" cy="2736304"/>
          </a:xfrm>
        </p:spPr>
        <p:txBody>
          <a:bodyPr>
            <a:normAutofit/>
          </a:bodyPr>
          <a:lstStyle/>
          <a:p>
            <a:pPr>
              <a:lnSpc>
                <a:spcPct val="90000"/>
              </a:lnSpc>
            </a:pPr>
            <a:r>
              <a:rPr lang="en-GB" altLang="en-US" sz="2200" dirty="0">
                <a:latin typeface="Arial" panose="020B0604020202020204" pitchFamily="34" charset="0"/>
                <a:cs typeface="Arial" panose="020B0604020202020204" pitchFamily="34" charset="0"/>
              </a:rPr>
              <a:t>‘The need for a more coherent approach to structuring and running organisations was required: one that legitimated managerial authority, especially to initiate change’ (Burnes 2000 p.49) </a:t>
            </a:r>
          </a:p>
          <a:p>
            <a:pPr>
              <a:lnSpc>
                <a:spcPct val="90000"/>
              </a:lnSpc>
            </a:pPr>
            <a:r>
              <a:rPr lang="en-GB" altLang="en-US" sz="2200" dirty="0">
                <a:latin typeface="Arial" panose="020B0604020202020204" pitchFamily="34" charset="0"/>
                <a:cs typeface="Arial" panose="020B0604020202020204" pitchFamily="34" charset="0"/>
              </a:rPr>
              <a:t>Critiques of the Classical Approach</a:t>
            </a:r>
          </a:p>
          <a:p>
            <a:pPr>
              <a:lnSpc>
                <a:spcPct val="90000"/>
              </a:lnSpc>
            </a:pPr>
            <a:r>
              <a:rPr lang="en-GB" altLang="en-US" sz="2200" dirty="0">
                <a:latin typeface="Arial" panose="020B0604020202020204" pitchFamily="34" charset="0"/>
                <a:cs typeface="Arial" panose="020B0604020202020204" pitchFamily="34" charset="0"/>
              </a:rPr>
              <a:t>Alienation leads to poor performance</a:t>
            </a:r>
          </a:p>
          <a:p>
            <a:pPr>
              <a:lnSpc>
                <a:spcPct val="90000"/>
              </a:lnSpc>
            </a:pPr>
            <a:r>
              <a:rPr lang="en-GB" altLang="en-US" sz="2200" dirty="0">
                <a:latin typeface="Arial" panose="020B0604020202020204" pitchFamily="34" charset="0"/>
                <a:cs typeface="Arial" panose="020B0604020202020204" pitchFamily="34" charset="0"/>
              </a:rPr>
              <a:t>Lack of attention to social and psychological factors</a:t>
            </a: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2B961811-B82E-4DBB-A772-7ED005D7CFF3}"/>
              </a:ext>
            </a:extLst>
          </p:cNvPr>
          <p:cNvSpPr>
            <a:spLocks noGrp="1" noChangeArrowheads="1"/>
          </p:cNvSpPr>
          <p:nvPr>
            <p:ph type="title"/>
          </p:nvPr>
        </p:nvSpPr>
        <p:spPr>
          <a:xfrm>
            <a:off x="467544" y="44624"/>
            <a:ext cx="7055380" cy="600018"/>
          </a:xfrm>
        </p:spPr>
        <p:txBody>
          <a:bodyPr/>
          <a:lstStyle/>
          <a:p>
            <a:r>
              <a:rPr lang="en-GB" altLang="en-US" dirty="0"/>
              <a:t>Human Relations</a:t>
            </a:r>
            <a:endParaRPr lang="en-US" altLang="en-US" dirty="0"/>
          </a:p>
        </p:txBody>
      </p:sp>
      <p:sp>
        <p:nvSpPr>
          <p:cNvPr id="37891" name="Rectangle 3">
            <a:extLst>
              <a:ext uri="{FF2B5EF4-FFF2-40B4-BE49-F238E27FC236}">
                <a16:creationId xmlns:a16="http://schemas.microsoft.com/office/drawing/2014/main" id="{6A8D80E8-06B5-4156-A666-3A8A88512197}"/>
              </a:ext>
            </a:extLst>
          </p:cNvPr>
          <p:cNvSpPr>
            <a:spLocks noGrp="1" noChangeArrowheads="1"/>
          </p:cNvSpPr>
          <p:nvPr>
            <p:ph idx="1"/>
          </p:nvPr>
        </p:nvSpPr>
        <p:spPr>
          <a:xfrm>
            <a:off x="460022" y="664628"/>
            <a:ext cx="8532440" cy="4195481"/>
          </a:xfrm>
        </p:spPr>
        <p:txBody>
          <a:bodyPr>
            <a:noAutofit/>
          </a:bodyPr>
          <a:lstStyle/>
          <a:p>
            <a:pPr>
              <a:lnSpc>
                <a:spcPct val="90000"/>
              </a:lnSpc>
            </a:pPr>
            <a:r>
              <a:rPr lang="en-GB" altLang="en-US" dirty="0"/>
              <a:t>Social not economic focus</a:t>
            </a:r>
          </a:p>
          <a:p>
            <a:pPr>
              <a:lnSpc>
                <a:spcPct val="90000"/>
              </a:lnSpc>
            </a:pPr>
            <a:r>
              <a:rPr lang="en-GB" altLang="en-US" dirty="0"/>
              <a:t>Informal not formal rules</a:t>
            </a:r>
          </a:p>
          <a:p>
            <a:pPr>
              <a:lnSpc>
                <a:spcPct val="90000"/>
              </a:lnSpc>
            </a:pPr>
            <a:r>
              <a:rPr lang="en-GB" altLang="en-US" dirty="0"/>
              <a:t>Mayo - importance of groups and human needs</a:t>
            </a:r>
          </a:p>
          <a:p>
            <a:pPr>
              <a:lnSpc>
                <a:spcPct val="90000"/>
              </a:lnSpc>
            </a:pPr>
            <a:r>
              <a:rPr lang="en-GB" altLang="en-US" dirty="0"/>
              <a:t>‘leadership and communication in order to win over employees’ (Burnes p.62)</a:t>
            </a:r>
          </a:p>
          <a:p>
            <a:pPr>
              <a:lnSpc>
                <a:spcPct val="90000"/>
              </a:lnSpc>
            </a:pPr>
            <a:r>
              <a:rPr lang="en-GB" altLang="en-US" dirty="0"/>
              <a:t>Maslow - hierarchy of needs</a:t>
            </a:r>
          </a:p>
          <a:p>
            <a:pPr>
              <a:lnSpc>
                <a:spcPct val="90000"/>
              </a:lnSpc>
            </a:pPr>
            <a:r>
              <a:rPr lang="en-GB" altLang="en-US" dirty="0"/>
              <a:t>McGregor - theory x and y</a:t>
            </a:r>
          </a:p>
          <a:p>
            <a:pPr>
              <a:lnSpc>
                <a:spcPct val="90000"/>
              </a:lnSpc>
            </a:pPr>
            <a:r>
              <a:rPr lang="en-GB" altLang="en-US" dirty="0"/>
              <a:t>Critique of HR </a:t>
            </a:r>
          </a:p>
          <a:p>
            <a:pPr>
              <a:lnSpc>
                <a:spcPct val="90000"/>
              </a:lnSpc>
            </a:pPr>
            <a:r>
              <a:rPr lang="en-GB" altLang="en-US" dirty="0"/>
              <a:t>Weakness of non-material incentives</a:t>
            </a:r>
          </a:p>
          <a:p>
            <a:pPr>
              <a:lnSpc>
                <a:spcPct val="90000"/>
              </a:lnSpc>
            </a:pPr>
            <a:r>
              <a:rPr lang="en-GB" altLang="en-US" dirty="0"/>
              <a:t>Team versus individual responsibility </a:t>
            </a:r>
          </a:p>
          <a:p>
            <a:pPr>
              <a:lnSpc>
                <a:spcPct val="90000"/>
              </a:lnSpc>
            </a:pPr>
            <a:r>
              <a:rPr lang="en-GB" altLang="en-US" dirty="0"/>
              <a:t>Still ‘one best way’ - changeless organisations</a:t>
            </a:r>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BD2B1AB3-3E88-4365-BEA0-0F025B235100}"/>
              </a:ext>
            </a:extLst>
          </p:cNvPr>
          <p:cNvSpPr>
            <a:spLocks noGrp="1" noChangeArrowheads="1"/>
          </p:cNvSpPr>
          <p:nvPr>
            <p:ph type="title"/>
          </p:nvPr>
        </p:nvSpPr>
        <p:spPr>
          <a:xfrm>
            <a:off x="467544" y="620688"/>
            <a:ext cx="7055380" cy="816042"/>
          </a:xfrm>
        </p:spPr>
        <p:txBody>
          <a:bodyPr/>
          <a:lstStyle/>
          <a:p>
            <a:r>
              <a:rPr lang="en-GB" altLang="en-US" dirty="0"/>
              <a:t>Contingency Theory </a:t>
            </a:r>
            <a:endParaRPr lang="en-US" altLang="en-US" dirty="0"/>
          </a:p>
        </p:txBody>
      </p:sp>
      <p:sp>
        <p:nvSpPr>
          <p:cNvPr id="39939" name="Rectangle 3">
            <a:extLst>
              <a:ext uri="{FF2B5EF4-FFF2-40B4-BE49-F238E27FC236}">
                <a16:creationId xmlns:a16="http://schemas.microsoft.com/office/drawing/2014/main" id="{9F3179C5-5AFD-41C5-8F47-D45846DCFE05}"/>
              </a:ext>
            </a:extLst>
          </p:cNvPr>
          <p:cNvSpPr>
            <a:spLocks noGrp="1" noChangeArrowheads="1"/>
          </p:cNvSpPr>
          <p:nvPr>
            <p:ph idx="1"/>
          </p:nvPr>
        </p:nvSpPr>
        <p:spPr>
          <a:xfrm>
            <a:off x="620143" y="1556792"/>
            <a:ext cx="7903714" cy="4195481"/>
          </a:xfrm>
        </p:spPr>
        <p:txBody>
          <a:bodyPr>
            <a:normAutofit/>
          </a:bodyPr>
          <a:lstStyle/>
          <a:p>
            <a:pPr>
              <a:lnSpc>
                <a:spcPct val="90000"/>
              </a:lnSpc>
            </a:pPr>
            <a:r>
              <a:rPr lang="en-GB" altLang="en-US" sz="2200" dirty="0">
                <a:latin typeface="Arial" panose="020B0604020202020204" pitchFamily="34" charset="0"/>
                <a:cs typeface="Arial" panose="020B0604020202020204" pitchFamily="34" charset="0"/>
              </a:rPr>
              <a:t>Rejects ‘one best way’</a:t>
            </a:r>
          </a:p>
          <a:p>
            <a:pPr>
              <a:lnSpc>
                <a:spcPct val="90000"/>
              </a:lnSpc>
            </a:pPr>
            <a:r>
              <a:rPr lang="en-GB" altLang="en-US" sz="2200" dirty="0">
                <a:latin typeface="Arial" panose="020B0604020202020204" pitchFamily="34" charset="0"/>
                <a:cs typeface="Arial" panose="020B0604020202020204" pitchFamily="34" charset="0"/>
              </a:rPr>
              <a:t>Structures dependent/contingent on variables i.e. internal and external environment, technology and scale of operation</a:t>
            </a:r>
          </a:p>
          <a:p>
            <a:pPr>
              <a:lnSpc>
                <a:spcPct val="90000"/>
              </a:lnSpc>
            </a:pPr>
            <a:r>
              <a:rPr lang="en-GB" altLang="en-US" sz="2200" dirty="0">
                <a:latin typeface="Arial" panose="020B0604020202020204" pitchFamily="34" charset="0"/>
                <a:cs typeface="Arial" panose="020B0604020202020204" pitchFamily="34" charset="0"/>
              </a:rPr>
              <a:t>Burns and Stalker - mechanistic/organismic</a:t>
            </a:r>
          </a:p>
          <a:p>
            <a:pPr>
              <a:lnSpc>
                <a:spcPct val="90000"/>
              </a:lnSpc>
            </a:pPr>
            <a:r>
              <a:rPr lang="en-GB" altLang="en-US" sz="2200" dirty="0">
                <a:latin typeface="Arial" panose="020B0604020202020204" pitchFamily="34" charset="0"/>
                <a:cs typeface="Arial" panose="020B0604020202020204" pitchFamily="34" charset="0"/>
              </a:rPr>
              <a:t>Lawrence and Lorsch - fit with environment, confronting conflict</a:t>
            </a:r>
          </a:p>
          <a:p>
            <a:pPr>
              <a:lnSpc>
                <a:spcPct val="90000"/>
              </a:lnSpc>
            </a:pPr>
            <a:r>
              <a:rPr lang="en-GB" altLang="en-US" sz="2200" dirty="0">
                <a:latin typeface="Arial" panose="020B0604020202020204" pitchFamily="34" charset="0"/>
                <a:cs typeface="Arial" panose="020B0604020202020204" pitchFamily="34" charset="0"/>
              </a:rPr>
              <a:t>Thompson - environmental uncertainty, limited autonomy and interdependencies</a:t>
            </a:r>
          </a:p>
          <a:p>
            <a:pPr>
              <a:lnSpc>
                <a:spcPct val="90000"/>
              </a:lnSpc>
            </a:pPr>
            <a:r>
              <a:rPr lang="en-GB" altLang="en-US" sz="2200" dirty="0">
                <a:latin typeface="Arial" panose="020B0604020202020204" pitchFamily="34" charset="0"/>
                <a:cs typeface="Arial" panose="020B0604020202020204" pitchFamily="34" charset="0"/>
              </a:rPr>
              <a:t>Questions of change in </a:t>
            </a:r>
            <a:r>
              <a:rPr lang="en-GB" altLang="en-US" sz="2200" dirty="0" err="1">
                <a:latin typeface="Arial" panose="020B0604020202020204" pitchFamily="34" charset="0"/>
                <a:cs typeface="Arial" panose="020B0604020202020204" pitchFamily="34" charset="0"/>
              </a:rPr>
              <a:t>organsiational</a:t>
            </a:r>
            <a:r>
              <a:rPr lang="en-GB" altLang="en-US" sz="2200" dirty="0">
                <a:latin typeface="Arial" panose="020B0604020202020204" pitchFamily="34" charset="0"/>
                <a:cs typeface="Arial" panose="020B0604020202020204" pitchFamily="34" charset="0"/>
              </a:rPr>
              <a:t> structure and approach to fit internal and external environment</a:t>
            </a: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02F0FAF1-DB5F-4A2B-A6AD-425FE98C8B32}"/>
              </a:ext>
            </a:extLst>
          </p:cNvPr>
          <p:cNvSpPr>
            <a:spLocks noGrp="1" noChangeArrowheads="1"/>
          </p:cNvSpPr>
          <p:nvPr>
            <p:ph type="title"/>
          </p:nvPr>
        </p:nvSpPr>
        <p:spPr/>
        <p:txBody>
          <a:bodyPr/>
          <a:lstStyle/>
          <a:p>
            <a:r>
              <a:rPr lang="en-GB" altLang="en-US"/>
              <a:t>Summary</a:t>
            </a:r>
            <a:endParaRPr lang="en-US" altLang="en-US"/>
          </a:p>
        </p:txBody>
      </p:sp>
      <p:sp>
        <p:nvSpPr>
          <p:cNvPr id="41987" name="Rectangle 3">
            <a:extLst>
              <a:ext uri="{FF2B5EF4-FFF2-40B4-BE49-F238E27FC236}">
                <a16:creationId xmlns:a16="http://schemas.microsoft.com/office/drawing/2014/main" id="{4C117407-E348-4130-A7BB-869A35EE7BBE}"/>
              </a:ext>
            </a:extLst>
          </p:cNvPr>
          <p:cNvSpPr>
            <a:spLocks noGrp="1" noChangeArrowheads="1"/>
          </p:cNvSpPr>
          <p:nvPr>
            <p:ph idx="1"/>
          </p:nvPr>
        </p:nvSpPr>
        <p:spPr>
          <a:xfrm>
            <a:off x="511404" y="1331259"/>
            <a:ext cx="8381075" cy="4195481"/>
          </a:xfrm>
        </p:spPr>
        <p:txBody>
          <a:bodyPr>
            <a:noAutofit/>
          </a:bodyPr>
          <a:lstStyle/>
          <a:p>
            <a:pPr>
              <a:lnSpc>
                <a:spcPct val="80000"/>
              </a:lnSpc>
            </a:pPr>
            <a:r>
              <a:rPr lang="en-GB" altLang="en-US" sz="2200" dirty="0">
                <a:latin typeface="Arial" panose="020B0604020202020204" pitchFamily="34" charset="0"/>
                <a:cs typeface="Arial" panose="020B0604020202020204" pitchFamily="34" charset="0"/>
              </a:rPr>
              <a:t>Structure and organisation is affected by complex variables and conflicting objectives</a:t>
            </a:r>
          </a:p>
          <a:p>
            <a:pPr>
              <a:lnSpc>
                <a:spcPct val="80000"/>
              </a:lnSpc>
            </a:pPr>
            <a:r>
              <a:rPr lang="en-GB" altLang="en-US" sz="2200" dirty="0">
                <a:latin typeface="Arial" panose="020B0604020202020204" pitchFamily="34" charset="0"/>
                <a:cs typeface="Arial" panose="020B0604020202020204" pitchFamily="34" charset="0"/>
              </a:rPr>
              <a:t>No ‘one best way’ </a:t>
            </a:r>
          </a:p>
          <a:p>
            <a:pPr>
              <a:lnSpc>
                <a:spcPct val="80000"/>
              </a:lnSpc>
            </a:pPr>
            <a:r>
              <a:rPr lang="en-GB" altLang="en-US" sz="2200" dirty="0">
                <a:latin typeface="Arial" panose="020B0604020202020204" pitchFamily="34" charset="0"/>
                <a:cs typeface="Arial" panose="020B0604020202020204" pitchFamily="34" charset="0"/>
              </a:rPr>
              <a:t>Strategic choice</a:t>
            </a:r>
          </a:p>
          <a:p>
            <a:pPr>
              <a:lnSpc>
                <a:spcPct val="80000"/>
              </a:lnSpc>
            </a:pPr>
            <a:r>
              <a:rPr lang="en-GB" altLang="en-US" sz="2200" dirty="0">
                <a:latin typeface="Arial" panose="020B0604020202020204" pitchFamily="34" charset="0"/>
                <a:cs typeface="Arial" panose="020B0604020202020204" pitchFamily="34" charset="0"/>
              </a:rPr>
              <a:t>Managers seek simple solutions - a quick fix</a:t>
            </a:r>
          </a:p>
          <a:p>
            <a:pPr>
              <a:lnSpc>
                <a:spcPct val="80000"/>
              </a:lnSpc>
            </a:pPr>
            <a:r>
              <a:rPr lang="en-GB" altLang="en-US" sz="2200" dirty="0">
                <a:latin typeface="Arial" panose="020B0604020202020204" pitchFamily="34" charset="0"/>
                <a:cs typeface="Arial" panose="020B0604020202020204" pitchFamily="34" charset="0"/>
              </a:rPr>
              <a:t>Contemporary environments are more complex, i.e. organisational cultures, national issues, social differences and expectations, environmental, ethical and presentational considerations</a:t>
            </a:r>
          </a:p>
          <a:p>
            <a:pPr>
              <a:lnSpc>
                <a:spcPct val="80000"/>
              </a:lnSpc>
            </a:pPr>
            <a:r>
              <a:rPr lang="en-GB" altLang="en-US" sz="2200" dirty="0">
                <a:latin typeface="Arial" panose="020B0604020202020204" pitchFamily="34" charset="0"/>
                <a:cs typeface="Arial" panose="020B0604020202020204" pitchFamily="34" charset="0"/>
              </a:rPr>
              <a:t>Change Management as a management approach as ‘old’ approaches based on stability and ‘one best way’ are perceived as inadequate and ‘new’ approaches are needed to survive in an unpredictable and uncertain global capitalist environment   </a:t>
            </a: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877A33D6-EC95-4438-96D7-DF1EF74D1EE3}"/>
              </a:ext>
            </a:extLst>
          </p:cNvPr>
          <p:cNvSpPr>
            <a:spLocks noGrp="1" noChangeArrowheads="1"/>
          </p:cNvSpPr>
          <p:nvPr>
            <p:ph type="title"/>
          </p:nvPr>
        </p:nvSpPr>
        <p:spPr>
          <a:xfrm>
            <a:off x="323528" y="126952"/>
            <a:ext cx="1440160" cy="600018"/>
          </a:xfrm>
        </p:spPr>
        <p:txBody>
          <a:bodyPr/>
          <a:lstStyle/>
          <a:p>
            <a:r>
              <a:rPr lang="en-GB" altLang="en-US" dirty="0"/>
              <a:t>Task</a:t>
            </a:r>
            <a:endParaRPr lang="en-US" altLang="en-US" dirty="0"/>
          </a:p>
        </p:txBody>
      </p:sp>
      <p:sp>
        <p:nvSpPr>
          <p:cNvPr id="44035" name="Rectangle 3">
            <a:extLst>
              <a:ext uri="{FF2B5EF4-FFF2-40B4-BE49-F238E27FC236}">
                <a16:creationId xmlns:a16="http://schemas.microsoft.com/office/drawing/2014/main" id="{C3491152-D237-44A1-A20B-C258C002CB3C}"/>
              </a:ext>
            </a:extLst>
          </p:cNvPr>
          <p:cNvSpPr>
            <a:spLocks noGrp="1" noChangeArrowheads="1"/>
          </p:cNvSpPr>
          <p:nvPr>
            <p:ph idx="1"/>
          </p:nvPr>
        </p:nvSpPr>
        <p:spPr>
          <a:xfrm>
            <a:off x="1475656" y="980728"/>
            <a:ext cx="7272808" cy="3958069"/>
          </a:xfrm>
        </p:spPr>
        <p:txBody>
          <a:bodyPr>
            <a:noAutofit/>
          </a:bodyPr>
          <a:lstStyle/>
          <a:p>
            <a:pPr>
              <a:lnSpc>
                <a:spcPct val="90000"/>
              </a:lnSpc>
            </a:pPr>
            <a:r>
              <a:rPr lang="en-GB" altLang="en-US" sz="2100" dirty="0">
                <a:latin typeface="Arial" panose="020B0604020202020204" pitchFamily="34" charset="0"/>
                <a:cs typeface="Arial" panose="020B0604020202020204" pitchFamily="34" charset="0"/>
              </a:rPr>
              <a:t>Start thinking about a case study.  To get you thinking, there are many National Health Service (NHS) UK based, case studies.</a:t>
            </a:r>
          </a:p>
          <a:p>
            <a:pPr>
              <a:lnSpc>
                <a:spcPct val="90000"/>
              </a:lnSpc>
            </a:pPr>
            <a:r>
              <a:rPr lang="en-GB" altLang="en-US" sz="2100" dirty="0">
                <a:latin typeface="Arial" panose="020B0604020202020204" pitchFamily="34" charset="0"/>
                <a:cs typeface="Arial" panose="020B0604020202020204" pitchFamily="34" charset="0"/>
              </a:rPr>
              <a:t>Read case study material </a:t>
            </a:r>
          </a:p>
          <a:p>
            <a:pPr>
              <a:lnSpc>
                <a:spcPct val="90000"/>
              </a:lnSpc>
            </a:pPr>
            <a:r>
              <a:rPr lang="en-GB" altLang="en-US" sz="2100" dirty="0">
                <a:latin typeface="Arial" panose="020B0604020202020204" pitchFamily="34" charset="0"/>
                <a:cs typeface="Arial" panose="020B0604020202020204" pitchFamily="34" charset="0"/>
              </a:rPr>
              <a:t>Discuss in relation to classical, human relations and contingency theories of management </a:t>
            </a:r>
          </a:p>
          <a:p>
            <a:pPr>
              <a:lnSpc>
                <a:spcPct val="90000"/>
              </a:lnSpc>
            </a:pPr>
            <a:r>
              <a:rPr lang="en-GB" altLang="en-US" sz="2100" dirty="0">
                <a:latin typeface="Arial" panose="020B0604020202020204" pitchFamily="34" charset="0"/>
                <a:cs typeface="Arial" panose="020B0604020202020204" pitchFamily="34" charset="0"/>
              </a:rPr>
              <a:t>Repeated change initiatives or new ones?</a:t>
            </a:r>
          </a:p>
          <a:p>
            <a:pPr>
              <a:lnSpc>
                <a:spcPct val="90000"/>
              </a:lnSpc>
            </a:pPr>
            <a:r>
              <a:rPr lang="en-GB" altLang="en-US" sz="2100" dirty="0">
                <a:latin typeface="Arial" panose="020B0604020202020204" pitchFamily="34" charset="0"/>
                <a:cs typeface="Arial" panose="020B0604020202020204" pitchFamily="34" charset="0"/>
              </a:rPr>
              <a:t>Is change necessary?</a:t>
            </a:r>
          </a:p>
          <a:p>
            <a:pPr>
              <a:lnSpc>
                <a:spcPct val="90000"/>
              </a:lnSpc>
            </a:pPr>
            <a:r>
              <a:rPr lang="en-GB" altLang="en-US" sz="2100" dirty="0">
                <a:latin typeface="Arial" panose="020B0604020202020204" pitchFamily="34" charset="0"/>
                <a:cs typeface="Arial" panose="020B0604020202020204" pitchFamily="34" charset="0"/>
              </a:rPr>
              <a:t>How successful has change been?</a:t>
            </a:r>
          </a:p>
          <a:p>
            <a:pPr>
              <a:lnSpc>
                <a:spcPct val="90000"/>
              </a:lnSpc>
            </a:pPr>
            <a:r>
              <a:rPr lang="en-GB" altLang="en-US" sz="2100" dirty="0">
                <a:latin typeface="Arial" panose="020B0604020202020204" pitchFamily="34" charset="0"/>
                <a:cs typeface="Arial" panose="020B0604020202020204" pitchFamily="34" charset="0"/>
              </a:rPr>
              <a:t>Why has change not been successful?</a:t>
            </a:r>
            <a:endParaRPr lang="en-US" altLang="en-US" sz="2100"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8E97-CCBD-4B88-991B-BD4D4D1CC751}"/>
              </a:ext>
            </a:extLst>
          </p:cNvPr>
          <p:cNvSpPr>
            <a:spLocks noGrp="1"/>
          </p:cNvSpPr>
          <p:nvPr>
            <p:ph type="title"/>
          </p:nvPr>
        </p:nvSpPr>
        <p:spPr>
          <a:xfrm>
            <a:off x="484710" y="452718"/>
            <a:ext cx="7270552" cy="1400530"/>
          </a:xfrm>
        </p:spPr>
        <p:txBody>
          <a:bodyPr/>
          <a:lstStyle/>
          <a:p>
            <a:r>
              <a:rPr lang="en-GB" sz="4000" dirty="0"/>
              <a:t>I hope this short lectures helped set the scene for the module</a:t>
            </a:r>
          </a:p>
        </p:txBody>
      </p:sp>
      <p:sp>
        <p:nvSpPr>
          <p:cNvPr id="3" name="Content Placeholder 2">
            <a:extLst>
              <a:ext uri="{FF2B5EF4-FFF2-40B4-BE49-F238E27FC236}">
                <a16:creationId xmlns:a16="http://schemas.microsoft.com/office/drawing/2014/main" id="{B28B100A-008C-499D-B90E-519775B6FB81}"/>
              </a:ext>
            </a:extLst>
          </p:cNvPr>
          <p:cNvSpPr>
            <a:spLocks noGrp="1"/>
          </p:cNvSpPr>
          <p:nvPr>
            <p:ph idx="1"/>
          </p:nvPr>
        </p:nvSpPr>
        <p:spPr>
          <a:xfrm>
            <a:off x="611560" y="3068960"/>
            <a:ext cx="7704856" cy="1800200"/>
          </a:xfrm>
        </p:spPr>
        <p:txBody>
          <a:bodyPr>
            <a:noAutofit/>
          </a:bodyPr>
          <a:lstStyle/>
          <a:p>
            <a:r>
              <a:rPr lang="en-GB" sz="3000" dirty="0"/>
              <a:t>Enjoy the Activities, and I look forward to reading your discussion posts.</a:t>
            </a:r>
          </a:p>
        </p:txBody>
      </p:sp>
    </p:spTree>
    <p:extLst>
      <p:ext uri="{BB962C8B-B14F-4D97-AF65-F5344CB8AC3E}">
        <p14:creationId xmlns:p14="http://schemas.microsoft.com/office/powerpoint/2010/main" val="3564696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4525</Words>
  <Application>Microsoft Office PowerPoint</Application>
  <PresentationFormat>On-screen Show (4:3)</PresentationFormat>
  <Paragraphs>292</Paragraphs>
  <Slides>17</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宋体</vt:lpstr>
      <vt:lpstr>Ion</vt:lpstr>
      <vt:lpstr>BMMB7000 Change &amp; Stability Management  Introduction and Organisational Development   Dr Roisin Mullins Carmarthen Business School r.mullins@uwtsd.ac.uk </vt:lpstr>
      <vt:lpstr>Background</vt:lpstr>
      <vt:lpstr>Background (continued)</vt:lpstr>
      <vt:lpstr>Teaching Approach</vt:lpstr>
      <vt:lpstr>Outline of Programme</vt:lpstr>
      <vt:lpstr>Assignment - 100% weighting Presentation (25%)  10 minutes voiceover approx. 2000 words and Report (75%) 3000 words</vt:lpstr>
      <vt:lpstr>Module Learning Outcomes </vt:lpstr>
      <vt:lpstr>Additional reading</vt:lpstr>
      <vt:lpstr>Organisational Development</vt:lpstr>
      <vt:lpstr>Organisational Development (OD)</vt:lpstr>
      <vt:lpstr>The Classical Approach</vt:lpstr>
      <vt:lpstr>Change and the Classical Approach</vt:lpstr>
      <vt:lpstr>Human Relations</vt:lpstr>
      <vt:lpstr>Contingency Theory </vt:lpstr>
      <vt:lpstr>Summary</vt:lpstr>
      <vt:lpstr>Task</vt:lpstr>
      <vt:lpstr>I hope this short lectures helped set the scene for the module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 MMIT2610</dc:title>
  <dc:creator>RM</dc:creator>
  <cp:lastModifiedBy>Roisin Mullins</cp:lastModifiedBy>
  <cp:revision>46</cp:revision>
  <dcterms:created xsi:type="dcterms:W3CDTF">2007-12-17T15:31:09Z</dcterms:created>
  <dcterms:modified xsi:type="dcterms:W3CDTF">2022-03-07T21:09:03Z</dcterms:modified>
</cp:coreProperties>
</file>