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0" r:id="rId6"/>
    <p:sldId id="266" r:id="rId7"/>
    <p:sldId id="263" r:id="rId8"/>
    <p:sldId id="262" r:id="rId9"/>
    <p:sldId id="264" r:id="rId10"/>
    <p:sldId id="261" r:id="rId11"/>
    <p:sldId id="265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6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6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7759FE-B233-4405-9B8D-07DB3E5242DE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21E842-3776-41BC-9F8D-32A2BB83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80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Kotter’s Theory developed by Harvard Business School professor John P Kotter. This is divided into eight  stages.</a:t>
            </a:r>
          </a:p>
          <a:p>
            <a:r>
              <a:rPr lang="en-GB" dirty="0"/>
              <a:t>Kotter does a great job of building enthusiasm and understanding the need for change by building a check list that serves as a guide. However, the top-down model neglects to include a stage that calls for employee feedback, so there is a risk that employee resistance will stall the process.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21E842-3776-41BC-9F8D-32A2BB837C4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809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Friday, February 2, 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15132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February 2,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115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Friday, February 2,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446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Friday, February 2,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876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Friday, February 2,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707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February 2,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46951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Friday, February 2,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344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February 2,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54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Friday, February 2,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302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February 2,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563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Friday, February 2,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478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February 2, 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7612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16" r:id="rId6"/>
    <p:sldLayoutId id="2147483712" r:id="rId7"/>
    <p:sldLayoutId id="2147483713" r:id="rId8"/>
    <p:sldLayoutId id="2147483714" r:id="rId9"/>
    <p:sldLayoutId id="2147483715" r:id="rId10"/>
    <p:sldLayoutId id="214748371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6BFE7-9CF9-F4CE-FDA0-5534881A87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03950" y="549275"/>
            <a:ext cx="5437187" cy="2986234"/>
          </a:xfrm>
        </p:spPr>
        <p:txBody>
          <a:bodyPr anchor="b">
            <a:normAutofit/>
          </a:bodyPr>
          <a:lstStyle/>
          <a:p>
            <a:r>
              <a:rPr lang="en-GB" b="1" dirty="0"/>
              <a:t>Managing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D5FC91-0522-8274-1FAC-6C6F2AC859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3950" y="3827610"/>
            <a:ext cx="5437187" cy="226521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alpha val="60000"/>
                  </a:schemeClr>
                </a:solidFill>
              </a:rPr>
              <a:t>Navigating the Path to Success</a:t>
            </a:r>
          </a:p>
          <a:p>
            <a:r>
              <a:rPr lang="en-GB" b="1">
                <a:solidFill>
                  <a:schemeClr val="tx1">
                    <a:alpha val="60000"/>
                  </a:schemeClr>
                </a:solidFill>
              </a:rPr>
              <a:t>Jan Howells-Johnson</a:t>
            </a:r>
          </a:p>
          <a:p>
            <a:r>
              <a:rPr lang="en-GB" b="1">
                <a:solidFill>
                  <a:schemeClr val="tx1">
                    <a:alpha val="60000"/>
                  </a:schemeClr>
                </a:solidFill>
              </a:rPr>
              <a:t>02/02/2024</a:t>
            </a:r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2FDDD656-A7AA-335E-6F88-80447E53FC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25" r="19332"/>
          <a:stretch/>
        </p:blipFill>
        <p:spPr>
          <a:xfrm>
            <a:off x="1479005" y="549275"/>
            <a:ext cx="3245940" cy="5761037"/>
          </a:xfrm>
          <a:custGeom>
            <a:avLst/>
            <a:gdLst/>
            <a:ahLst/>
            <a:cxnLst/>
            <a:rect l="l" t="t" r="r" b="b"/>
            <a:pathLst>
              <a:path w="5102225" h="5761037">
                <a:moveTo>
                  <a:pt x="0" y="0"/>
                </a:moveTo>
                <a:lnTo>
                  <a:pt x="5102225" y="0"/>
                </a:lnTo>
                <a:lnTo>
                  <a:pt x="5102225" y="5761037"/>
                </a:lnTo>
                <a:lnTo>
                  <a:pt x="0" y="576103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6500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19034-7F00-4C9B-DE01-91180A558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42176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Strategies for Effective Organisational Transformation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C167C-4F5A-4CD9-6409-1AF565FD84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Define Change Management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Importance of Managing Change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Overview of Presentation</a:t>
            </a:r>
          </a:p>
        </p:txBody>
      </p:sp>
    </p:spTree>
    <p:extLst>
      <p:ext uri="{BB962C8B-B14F-4D97-AF65-F5344CB8AC3E}">
        <p14:creationId xmlns:p14="http://schemas.microsoft.com/office/powerpoint/2010/main" val="2635667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23E32-0D91-CF39-D666-DAFB4986B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need for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661D-2F5A-BDF4-3551-1C371CA4DD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Reasons for the change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External and Internal factors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Market Trends and Competitor Analysis</a:t>
            </a:r>
          </a:p>
        </p:txBody>
      </p:sp>
    </p:spTree>
    <p:extLst>
      <p:ext uri="{BB962C8B-B14F-4D97-AF65-F5344CB8AC3E}">
        <p14:creationId xmlns:p14="http://schemas.microsoft.com/office/powerpoint/2010/main" val="3820933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98973-5268-0273-E0EB-FD80804C9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Benefits of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6C2FF-9C65-3F04-30BC-CCED579838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Improved Efficiency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Enhanced productivity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Increased Innovation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Competitive Advantage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819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91FCF-1FAA-3C59-DD24-C2D255BFB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Change Management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CE9AF-DF6B-595D-C487-EAA320643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Brief Overview of Popular Models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Kotter’s 8 step Model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ADKAR Model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Lewin’s Change Management Model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 err="1"/>
              <a:t>Kubbler</a:t>
            </a:r>
            <a:r>
              <a:rPr lang="en-GB" b="1" dirty="0"/>
              <a:t>-Ross Change Curve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The Mc Kinsey 7- S Model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Deming Cycle (PDCA)</a:t>
            </a:r>
          </a:p>
        </p:txBody>
      </p:sp>
    </p:spTree>
    <p:extLst>
      <p:ext uri="{BB962C8B-B14F-4D97-AF65-F5344CB8AC3E}">
        <p14:creationId xmlns:p14="http://schemas.microsoft.com/office/powerpoint/2010/main" val="128093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Applying the Enhanced Kotter’s 8 Step Change Model">
            <a:extLst>
              <a:ext uri="{FF2B5EF4-FFF2-40B4-BE49-F238E27FC236}">
                <a16:creationId xmlns:a16="http://schemas.microsoft.com/office/drawing/2014/main" id="{463D7814-6AA5-2772-E795-C0C27BC8FA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738" y="1233488"/>
            <a:ext cx="4962525" cy="439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5639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dkar-model">
            <a:extLst>
              <a:ext uri="{FF2B5EF4-FFF2-40B4-BE49-F238E27FC236}">
                <a16:creationId xmlns:a16="http://schemas.microsoft.com/office/drawing/2014/main" id="{55CF112F-4A5B-9DB7-FDEC-B61BB33A35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95525"/>
            <a:ext cx="9753600" cy="226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1511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lewins change model">
            <a:extLst>
              <a:ext uri="{FF2B5EF4-FFF2-40B4-BE49-F238E27FC236}">
                <a16:creationId xmlns:a16="http://schemas.microsoft.com/office/drawing/2014/main" id="{40502C28-DBDF-E9C6-F800-639AC3BA78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0512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hange-curve-example">
            <a:extLst>
              <a:ext uri="{FF2B5EF4-FFF2-40B4-BE49-F238E27FC236}">
                <a16:creationId xmlns:a16="http://schemas.microsoft.com/office/drawing/2014/main" id="{DAA1E1AD-7126-536F-3929-411A86645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103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ckinsey-7s-model-elements">
            <a:extLst>
              <a:ext uri="{FF2B5EF4-FFF2-40B4-BE49-F238E27FC236}">
                <a16:creationId xmlns:a16="http://schemas.microsoft.com/office/drawing/2014/main" id="{F152A17F-DDCA-06B4-04BB-0CA9DDF6E6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311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dca-cycle-example">
            <a:extLst>
              <a:ext uri="{FF2B5EF4-FFF2-40B4-BE49-F238E27FC236}">
                <a16:creationId xmlns:a16="http://schemas.microsoft.com/office/drawing/2014/main" id="{47574A43-70C2-4B7D-BABB-051B5B9CFF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87879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39F77-7CA5-322D-F1EA-64EA2D771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Stages of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0D8D8-EC9C-016E-B063-56C50C1954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Unfreeze, Transition, Refreeze (Kurt Lewin’s Model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Planning, Implementing, Embedding (ADKAR Model)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22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A9629-BA5E-81E9-F1E1-893A8938F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Communication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E832F-CA9D-0676-942D-B78E13480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Importance of Clear Communication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Stakeholder Analysis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Key Messages and Channels</a:t>
            </a:r>
          </a:p>
        </p:txBody>
      </p:sp>
    </p:spTree>
    <p:extLst>
      <p:ext uri="{BB962C8B-B14F-4D97-AF65-F5344CB8AC3E}">
        <p14:creationId xmlns:p14="http://schemas.microsoft.com/office/powerpoint/2010/main" val="692676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34AA3-FE00-9578-3EA6-191C60C33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Leadership Involvement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B2D04-3AB0-B003-6531-7D7C4E337D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Role of Leadership in Change Management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Leading by Example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Building a change ready Culture</a:t>
            </a:r>
          </a:p>
        </p:txBody>
      </p:sp>
    </p:spTree>
    <p:extLst>
      <p:ext uri="{BB962C8B-B14F-4D97-AF65-F5344CB8AC3E}">
        <p14:creationId xmlns:p14="http://schemas.microsoft.com/office/powerpoint/2010/main" val="39877939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8C580-91EE-A288-C45A-1EF47FA38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D33C8-BB56-5B5E-D864-98921633EC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Involving Employees in the Change Process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Addressing Resistance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Training and Development Opportunities</a:t>
            </a:r>
          </a:p>
        </p:txBody>
      </p:sp>
    </p:spTree>
    <p:extLst>
      <p:ext uri="{BB962C8B-B14F-4D97-AF65-F5344CB8AC3E}">
        <p14:creationId xmlns:p14="http://schemas.microsoft.com/office/powerpoint/2010/main" val="3746634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EACFB-0E72-D3A5-496E-BAD08E935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Monitoring and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59F37-0528-9EB9-5E4F-66EFA94B97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Key Performance Indicators (KPI’s)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Regular Assessment and Feedback Loops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Adjustment and Continuous Improvement</a:t>
            </a:r>
          </a:p>
        </p:txBody>
      </p:sp>
    </p:spTree>
    <p:extLst>
      <p:ext uri="{BB962C8B-B14F-4D97-AF65-F5344CB8AC3E}">
        <p14:creationId xmlns:p14="http://schemas.microsoft.com/office/powerpoint/2010/main" val="31520751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DE9AF-EA3A-6D58-8636-A659B99E3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B9BE5-E914-8967-89ED-0ED8ED0C6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Success Stories of Organisations that Effectively Managed Change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Lessons Learned and Best Practice</a:t>
            </a:r>
          </a:p>
        </p:txBody>
      </p:sp>
    </p:spTree>
    <p:extLst>
      <p:ext uri="{BB962C8B-B14F-4D97-AF65-F5344CB8AC3E}">
        <p14:creationId xmlns:p14="http://schemas.microsoft.com/office/powerpoint/2010/main" val="29176694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D5504-8ABA-4E9C-B8F3-28A9245A1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Challenges in Change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A2A80-163F-61C8-87AD-56C16FD72D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Common Challenges Faced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Strategies to Overcome Challenges</a:t>
            </a:r>
          </a:p>
        </p:txBody>
      </p:sp>
    </p:spTree>
    <p:extLst>
      <p:ext uri="{BB962C8B-B14F-4D97-AF65-F5344CB8AC3E}">
        <p14:creationId xmlns:p14="http://schemas.microsoft.com/office/powerpoint/2010/main" val="30722886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74B0C-40DD-F8EC-B9CF-D3DDE7C73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Tips for Successful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56F6E-4BC0-CEB4-D2ED-74E53CB8D7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Flexibility and Adaptability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Celebrating Milestones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Recognising and Rewarding Efforts</a:t>
            </a:r>
          </a:p>
        </p:txBody>
      </p:sp>
    </p:spTree>
    <p:extLst>
      <p:ext uri="{BB962C8B-B14F-4D97-AF65-F5344CB8AC3E}">
        <p14:creationId xmlns:p14="http://schemas.microsoft.com/office/powerpoint/2010/main" val="5566847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C4A29-9978-F964-3362-D00C01A7D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Future Outlook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B483C-C2AE-B292-4CC0-7511F8F2E3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Sustaining Change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Preparing for Future Changes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Continuous Improvement Culture</a:t>
            </a:r>
          </a:p>
        </p:txBody>
      </p:sp>
    </p:spTree>
    <p:extLst>
      <p:ext uri="{BB962C8B-B14F-4D97-AF65-F5344CB8AC3E}">
        <p14:creationId xmlns:p14="http://schemas.microsoft.com/office/powerpoint/2010/main" val="33165145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3B28A-1907-D3A0-3220-66D0594FB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B57CE-FF52-C264-52F3-3135722D70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Please summarise the Key Points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Encouragement for Embracing Change</a:t>
            </a:r>
          </a:p>
        </p:txBody>
      </p:sp>
    </p:spTree>
    <p:extLst>
      <p:ext uri="{BB962C8B-B14F-4D97-AF65-F5344CB8AC3E}">
        <p14:creationId xmlns:p14="http://schemas.microsoft.com/office/powerpoint/2010/main" val="38297865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11611-00DA-D46E-5FD5-FC495600C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F3FDA-739F-B9EC-FF29-6EE60F51C4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4000" b="1" dirty="0"/>
              <a:t>Do you have any Questions.</a:t>
            </a:r>
          </a:p>
          <a:p>
            <a:pPr algn="ctr"/>
            <a:endParaRPr lang="en-GB" sz="4000" b="1" dirty="0"/>
          </a:p>
          <a:p>
            <a:pPr algn="ctr"/>
            <a:r>
              <a:rPr lang="en-GB" sz="4000" b="1"/>
              <a:t>Jan Howells-Johnson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4165815962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312</Words>
  <Application>Microsoft Office PowerPoint</Application>
  <PresentationFormat>Widescreen</PresentationFormat>
  <Paragraphs>97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Avenir Next LT Pro</vt:lpstr>
      <vt:lpstr>Calibri</vt:lpstr>
      <vt:lpstr>Wingdings</vt:lpstr>
      <vt:lpstr>3DFloatVTI</vt:lpstr>
      <vt:lpstr>Managing Change</vt:lpstr>
      <vt:lpstr>Strategies for Effective Organisational Transformation</vt:lpstr>
      <vt:lpstr>The need for change</vt:lpstr>
      <vt:lpstr>Benefits of Change</vt:lpstr>
      <vt:lpstr>Change Management Models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Stages of Change</vt:lpstr>
      <vt:lpstr>Communication Strategy</vt:lpstr>
      <vt:lpstr>Leadership Involvement</vt:lpstr>
      <vt:lpstr>Employee Engagement</vt:lpstr>
      <vt:lpstr>Monitoring and Evaluation</vt:lpstr>
      <vt:lpstr>Case Studies</vt:lpstr>
      <vt:lpstr>Challenges in Change Management</vt:lpstr>
      <vt:lpstr>Tips for Successful Change</vt:lpstr>
      <vt:lpstr>Future Outlook</vt:lpstr>
      <vt:lpstr>Conclusion  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Change</dc:title>
  <dc:creator>Janet Howells-Johnson</dc:creator>
  <cp:lastModifiedBy>Janet Howells-Johnson</cp:lastModifiedBy>
  <cp:revision>1</cp:revision>
  <dcterms:created xsi:type="dcterms:W3CDTF">2024-02-02T16:41:49Z</dcterms:created>
  <dcterms:modified xsi:type="dcterms:W3CDTF">2024-02-02T19:54:28Z</dcterms:modified>
</cp:coreProperties>
</file>