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4" r:id="rId6"/>
    <p:sldMasterId id="2147483655" r:id="rId7"/>
    <p:sldMasterId id="2147483658" r:id="rId8"/>
    <p:sldMasterId id="2147483660" r:id="rId9"/>
    <p:sldMasterId id="2147483661" r:id="rId10"/>
  </p:sldMasterIdLst>
  <p:notesMasterIdLst>
    <p:notesMasterId r:id="rId57"/>
  </p:notesMasterIdLst>
  <p:sldIdLst>
    <p:sldId id="261" r:id="rId11"/>
    <p:sldId id="639" r:id="rId12"/>
    <p:sldId id="508" r:id="rId13"/>
    <p:sldId id="325" r:id="rId14"/>
    <p:sldId id="662" r:id="rId15"/>
    <p:sldId id="375" r:id="rId16"/>
    <p:sldId id="432" r:id="rId17"/>
    <p:sldId id="640" r:id="rId18"/>
    <p:sldId id="423" r:id="rId19"/>
    <p:sldId id="641" r:id="rId20"/>
    <p:sldId id="642" r:id="rId21"/>
    <p:sldId id="643" r:id="rId22"/>
    <p:sldId id="476" r:id="rId23"/>
    <p:sldId id="478" r:id="rId24"/>
    <p:sldId id="664" r:id="rId25"/>
    <p:sldId id="663" r:id="rId26"/>
    <p:sldId id="480" r:id="rId27"/>
    <p:sldId id="482" r:id="rId28"/>
    <p:sldId id="646" r:id="rId29"/>
    <p:sldId id="665" r:id="rId30"/>
    <p:sldId id="485" r:id="rId31"/>
    <p:sldId id="648" r:id="rId32"/>
    <p:sldId id="434" r:id="rId33"/>
    <p:sldId id="649" r:id="rId34"/>
    <p:sldId id="650" r:id="rId35"/>
    <p:sldId id="651" r:id="rId36"/>
    <p:sldId id="666" r:id="rId37"/>
    <p:sldId id="297" r:id="rId38"/>
    <p:sldId id="667" r:id="rId39"/>
    <p:sldId id="437" r:id="rId40"/>
    <p:sldId id="653" r:id="rId41"/>
    <p:sldId id="509" r:id="rId42"/>
    <p:sldId id="668" r:id="rId43"/>
    <p:sldId id="655" r:id="rId44"/>
    <p:sldId id="656" r:id="rId45"/>
    <p:sldId id="657" r:id="rId46"/>
    <p:sldId id="500" r:id="rId47"/>
    <p:sldId id="658" r:id="rId48"/>
    <p:sldId id="502" r:id="rId49"/>
    <p:sldId id="659" r:id="rId50"/>
    <p:sldId id="660" r:id="rId51"/>
    <p:sldId id="661" r:id="rId52"/>
    <p:sldId id="669" r:id="rId53"/>
    <p:sldId id="270" r:id="rId54"/>
    <p:sldId id="370" r:id="rId55"/>
    <p:sldId id="272"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F8EF3B-7597-44CC-702D-A83EA88CA36E}" v="42" dt="2025-04-23T15:39:36.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757" autoAdjust="0"/>
    <p:restoredTop sz="94364" autoAdjust="0"/>
  </p:normalViewPr>
  <p:slideViewPr>
    <p:cSldViewPr snapToGrid="0">
      <p:cViewPr varScale="1">
        <p:scale>
          <a:sx n="63" d="100"/>
          <a:sy n="63" d="100"/>
        </p:scale>
        <p:origin x="96" y="9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slide" Target="slides/slide45.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slide" Target="slides/slide46.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slide" Target="slides/slide44.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notesMaster" Target="notesMasters/notesMaster1.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C637F972-79C0-4C9C-8D08-0A4CFCAD0680}"/>
    <pc:docChg chg="undo custSel addSld delSld modSld sldOrd">
      <pc:chgData name="Ejike Udeogu" userId="692df98c-5a84-4ce8-b765-f488e825945b" providerId="ADAL" clId="{C637F972-79C0-4C9C-8D08-0A4CFCAD0680}" dt="2025-04-18T21:08:00.216" v="678" actId="14100"/>
      <pc:docMkLst>
        <pc:docMk/>
      </pc:docMkLst>
      <pc:sldChg chg="addSp modSp mod">
        <pc:chgData name="Ejike Udeogu" userId="692df98c-5a84-4ce8-b765-f488e825945b" providerId="ADAL" clId="{C637F972-79C0-4C9C-8D08-0A4CFCAD0680}" dt="2025-04-18T21:08:00.216" v="678" actId="14100"/>
        <pc:sldMkLst>
          <pc:docMk/>
          <pc:sldMk cId="3872427794" sldId="261"/>
        </pc:sldMkLst>
        <pc:spChg chg="add mod">
          <ac:chgData name="Ejike Udeogu" userId="692df98c-5a84-4ce8-b765-f488e825945b" providerId="ADAL" clId="{C637F972-79C0-4C9C-8D08-0A4CFCAD0680}" dt="2025-04-18T21:07:41.148" v="674" actId="1076"/>
          <ac:spMkLst>
            <pc:docMk/>
            <pc:sldMk cId="3872427794" sldId="261"/>
            <ac:spMk id="3" creationId="{AABC56EF-A18F-6A3D-51C7-0AC91D1C7BA4}"/>
          </ac:spMkLst>
        </pc:spChg>
        <pc:spChg chg="mod">
          <ac:chgData name="Ejike Udeogu" userId="692df98c-5a84-4ce8-b765-f488e825945b" providerId="ADAL" clId="{C637F972-79C0-4C9C-8D08-0A4CFCAD0680}" dt="2025-04-18T21:07:43.791" v="675" actId="1076"/>
          <ac:spMkLst>
            <pc:docMk/>
            <pc:sldMk cId="3872427794" sldId="261"/>
            <ac:spMk id="5" creationId="{00000000-0000-0000-0000-000000000000}"/>
          </ac:spMkLst>
        </pc:spChg>
        <pc:spChg chg="mod">
          <ac:chgData name="Ejike Udeogu" userId="692df98c-5a84-4ce8-b765-f488e825945b" providerId="ADAL" clId="{C637F972-79C0-4C9C-8D08-0A4CFCAD0680}" dt="2025-04-18T21:08:00.216" v="678" actId="14100"/>
          <ac:spMkLst>
            <pc:docMk/>
            <pc:sldMk cId="3872427794" sldId="261"/>
            <ac:spMk id="6" creationId="{00000000-0000-0000-0000-000000000000}"/>
          </ac:spMkLst>
        </pc:spChg>
      </pc:sldChg>
      <pc:sldChg chg="modSp add mod">
        <pc:chgData name="Ejike Udeogu" userId="692df98c-5a84-4ce8-b765-f488e825945b" providerId="ADAL" clId="{C637F972-79C0-4C9C-8D08-0A4CFCAD0680}" dt="2025-04-18T16:19:41.669" v="669" actId="403"/>
        <pc:sldMkLst>
          <pc:docMk/>
          <pc:sldMk cId="1310868303" sldId="270"/>
        </pc:sldMkLst>
        <pc:spChg chg="mod">
          <ac:chgData name="Ejike Udeogu" userId="692df98c-5a84-4ce8-b765-f488e825945b" providerId="ADAL" clId="{C637F972-79C0-4C9C-8D08-0A4CFCAD0680}" dt="2025-04-18T16:19:41.669" v="669" actId="403"/>
          <ac:spMkLst>
            <pc:docMk/>
            <pc:sldMk cId="1310868303" sldId="270"/>
            <ac:spMk id="3" creationId="{00000000-0000-0000-0000-000000000000}"/>
          </ac:spMkLst>
        </pc:spChg>
        <pc:spChg chg="mod">
          <ac:chgData name="Ejike Udeogu" userId="692df98c-5a84-4ce8-b765-f488e825945b" providerId="ADAL" clId="{C637F972-79C0-4C9C-8D08-0A4CFCAD0680}" dt="2025-04-18T16:19:22.388" v="661" actId="403"/>
          <ac:spMkLst>
            <pc:docMk/>
            <pc:sldMk cId="1310868303" sldId="270"/>
            <ac:spMk id="4" creationId="{00000000-0000-0000-0000-000000000000}"/>
          </ac:spMkLst>
        </pc:spChg>
        <pc:picChg chg="mod">
          <ac:chgData name="Ejike Udeogu" userId="692df98c-5a84-4ce8-b765-f488e825945b" providerId="ADAL" clId="{C637F972-79C0-4C9C-8D08-0A4CFCAD0680}" dt="2025-04-18T16:19:30.039" v="663" actId="1076"/>
          <ac:picMkLst>
            <pc:docMk/>
            <pc:sldMk cId="1310868303" sldId="270"/>
            <ac:picMk id="2" creationId="{00000000-0000-0000-0000-000000000000}"/>
          </ac:picMkLst>
        </pc:picChg>
      </pc:sldChg>
      <pc:sldChg chg="add">
        <pc:chgData name="Ejike Udeogu" userId="692df98c-5a84-4ce8-b765-f488e825945b" providerId="ADAL" clId="{C637F972-79C0-4C9C-8D08-0A4CFCAD0680}" dt="2025-04-18T16:09:51.068" v="533"/>
        <pc:sldMkLst>
          <pc:docMk/>
          <pc:sldMk cId="104648216" sldId="297"/>
        </pc:sldMkLst>
      </pc:sldChg>
      <pc:sldChg chg="modSp add del mod">
        <pc:chgData name="Ejike Udeogu" userId="692df98c-5a84-4ce8-b765-f488e825945b" providerId="ADAL" clId="{C637F972-79C0-4C9C-8D08-0A4CFCAD0680}" dt="2025-04-18T16:09:41.720" v="532" actId="2696"/>
        <pc:sldMkLst>
          <pc:docMk/>
          <pc:sldMk cId="532007633" sldId="297"/>
        </pc:sldMkLst>
        <pc:picChg chg="mod">
          <ac:chgData name="Ejike Udeogu" userId="692df98c-5a84-4ce8-b765-f488e825945b" providerId="ADAL" clId="{C637F972-79C0-4C9C-8D08-0A4CFCAD0680}" dt="2025-04-18T15:59:42.476" v="361" actId="14100"/>
          <ac:picMkLst>
            <pc:docMk/>
            <pc:sldMk cId="532007633" sldId="297"/>
            <ac:picMk id="5" creationId="{00000000-0000-0000-0000-000000000000}"/>
          </ac:picMkLst>
        </pc:picChg>
      </pc:sldChg>
      <pc:sldChg chg="del">
        <pc:chgData name="Ejike Udeogu" userId="692df98c-5a84-4ce8-b765-f488e825945b" providerId="ADAL" clId="{C637F972-79C0-4C9C-8D08-0A4CFCAD0680}" dt="2025-04-18T15:59:06.728" v="353" actId="2696"/>
        <pc:sldMkLst>
          <pc:docMk/>
          <pc:sldMk cId="3059051799" sldId="297"/>
        </pc:sldMkLst>
      </pc:sldChg>
      <pc:sldChg chg="del">
        <pc:chgData name="Ejike Udeogu" userId="692df98c-5a84-4ce8-b765-f488e825945b" providerId="ADAL" clId="{C637F972-79C0-4C9C-8D08-0A4CFCAD0680}" dt="2025-04-18T15:41:54.021" v="167" actId="47"/>
        <pc:sldMkLst>
          <pc:docMk/>
          <pc:sldMk cId="4020388188" sldId="301"/>
        </pc:sldMkLst>
      </pc:sldChg>
      <pc:sldChg chg="modSp mod">
        <pc:chgData name="Ejike Udeogu" userId="692df98c-5a84-4ce8-b765-f488e825945b" providerId="ADAL" clId="{C637F972-79C0-4C9C-8D08-0A4CFCAD0680}" dt="2025-04-18T15:46:57.748" v="215" actId="1076"/>
        <pc:sldMkLst>
          <pc:docMk/>
          <pc:sldMk cId="526715970" sldId="325"/>
        </pc:sldMkLst>
        <pc:spChg chg="mod">
          <ac:chgData name="Ejike Udeogu" userId="692df98c-5a84-4ce8-b765-f488e825945b" providerId="ADAL" clId="{C637F972-79C0-4C9C-8D08-0A4CFCAD0680}" dt="2025-04-18T15:45:12.067" v="176" actId="20577"/>
          <ac:spMkLst>
            <pc:docMk/>
            <pc:sldMk cId="526715970" sldId="325"/>
            <ac:spMk id="4" creationId="{00000000-0000-0000-0000-000000000000}"/>
          </ac:spMkLst>
        </pc:spChg>
        <pc:spChg chg="mod">
          <ac:chgData name="Ejike Udeogu" userId="692df98c-5a84-4ce8-b765-f488e825945b" providerId="ADAL" clId="{C637F972-79C0-4C9C-8D08-0A4CFCAD0680}" dt="2025-04-18T15:46:57.748" v="215" actId="1076"/>
          <ac:spMkLst>
            <pc:docMk/>
            <pc:sldMk cId="526715970" sldId="325"/>
            <ac:spMk id="5" creationId="{00000000-0000-0000-0000-000000000000}"/>
          </ac:spMkLst>
        </pc:spChg>
      </pc:sldChg>
      <pc:sldChg chg="modSp add mod">
        <pc:chgData name="Ejike Udeogu" userId="692df98c-5a84-4ce8-b765-f488e825945b" providerId="ADAL" clId="{C637F972-79C0-4C9C-8D08-0A4CFCAD0680}" dt="2025-04-18T16:10:35.887" v="540" actId="20577"/>
        <pc:sldMkLst>
          <pc:docMk/>
          <pc:sldMk cId="1899170024" sldId="370"/>
        </pc:sldMkLst>
        <pc:spChg chg="mod">
          <ac:chgData name="Ejike Udeogu" userId="692df98c-5a84-4ce8-b765-f488e825945b" providerId="ADAL" clId="{C637F972-79C0-4C9C-8D08-0A4CFCAD0680}" dt="2025-04-18T16:10:35.887" v="540" actId="20577"/>
          <ac:spMkLst>
            <pc:docMk/>
            <pc:sldMk cId="1899170024" sldId="370"/>
            <ac:spMk id="4" creationId="{9D7E4325-449A-2F58-0A1A-73421F6DDD9B}"/>
          </ac:spMkLst>
        </pc:spChg>
      </pc:sldChg>
      <pc:sldChg chg="modSp add mod">
        <pc:chgData name="Ejike Udeogu" userId="692df98c-5a84-4ce8-b765-f488e825945b" providerId="ADAL" clId="{C637F972-79C0-4C9C-8D08-0A4CFCAD0680}" dt="2025-04-18T15:51:48.307" v="254" actId="20577"/>
        <pc:sldMkLst>
          <pc:docMk/>
          <pc:sldMk cId="1173413297" sldId="375"/>
        </pc:sldMkLst>
        <pc:spChg chg="mod">
          <ac:chgData name="Ejike Udeogu" userId="692df98c-5a84-4ce8-b765-f488e825945b" providerId="ADAL" clId="{C637F972-79C0-4C9C-8D08-0A4CFCAD0680}" dt="2025-04-18T15:49:58.276" v="245" actId="20577"/>
          <ac:spMkLst>
            <pc:docMk/>
            <pc:sldMk cId="1173413297" sldId="375"/>
            <ac:spMk id="2" creationId="{AAA24612-5700-60BA-CADB-1A1AEC87A707}"/>
          </ac:spMkLst>
        </pc:spChg>
        <pc:spChg chg="mod">
          <ac:chgData name="Ejike Udeogu" userId="692df98c-5a84-4ce8-b765-f488e825945b" providerId="ADAL" clId="{C637F972-79C0-4C9C-8D08-0A4CFCAD0680}" dt="2025-04-18T15:51:48.307" v="254" actId="20577"/>
          <ac:spMkLst>
            <pc:docMk/>
            <pc:sldMk cId="1173413297" sldId="375"/>
            <ac:spMk id="3" creationId="{2646EA99-2256-3817-36D1-C50BB73803FF}"/>
          </ac:spMkLst>
        </pc:spChg>
        <pc:picChg chg="mod">
          <ac:chgData name="Ejike Udeogu" userId="692df98c-5a84-4ce8-b765-f488e825945b" providerId="ADAL" clId="{C637F972-79C0-4C9C-8D08-0A4CFCAD0680}" dt="2025-04-18T15:50:32.787" v="251" actId="14100"/>
          <ac:picMkLst>
            <pc:docMk/>
            <pc:sldMk cId="1173413297" sldId="375"/>
            <ac:picMk id="5" creationId="{CA52939A-D231-4762-CF00-45E586DBDE07}"/>
          </ac:picMkLst>
        </pc:picChg>
      </pc:sldChg>
      <pc:sldChg chg="modSp mod">
        <pc:chgData name="Ejike Udeogu" userId="692df98c-5a84-4ce8-b765-f488e825945b" providerId="ADAL" clId="{C637F972-79C0-4C9C-8D08-0A4CFCAD0680}" dt="2025-04-18T16:04:04.757" v="432" actId="1076"/>
        <pc:sldMkLst>
          <pc:docMk/>
          <pc:sldMk cId="4104765185" sldId="480"/>
        </pc:sldMkLst>
        <pc:spChg chg="mod">
          <ac:chgData name="Ejike Udeogu" userId="692df98c-5a84-4ce8-b765-f488e825945b" providerId="ADAL" clId="{C637F972-79C0-4C9C-8D08-0A4CFCAD0680}" dt="2025-04-18T16:04:04.757" v="432" actId="1076"/>
          <ac:spMkLst>
            <pc:docMk/>
            <pc:sldMk cId="4104765185" sldId="480"/>
            <ac:spMk id="5" creationId="{00000000-0000-0000-0000-000000000000}"/>
          </ac:spMkLst>
        </pc:spChg>
      </pc:sldChg>
      <pc:sldChg chg="modSp add mod modClrScheme chgLayout">
        <pc:chgData name="Ejike Udeogu" userId="692df98c-5a84-4ce8-b765-f488e825945b" providerId="ADAL" clId="{C637F972-79C0-4C9C-8D08-0A4CFCAD0680}" dt="2025-04-18T16:02:49.297" v="424" actId="14100"/>
        <pc:sldMkLst>
          <pc:docMk/>
          <pc:sldMk cId="318886273" sldId="508"/>
        </pc:sldMkLst>
        <pc:spChg chg="mod ord">
          <ac:chgData name="Ejike Udeogu" userId="692df98c-5a84-4ce8-b765-f488e825945b" providerId="ADAL" clId="{C637F972-79C0-4C9C-8D08-0A4CFCAD0680}" dt="2025-04-18T16:02:31.019" v="416" actId="113"/>
          <ac:spMkLst>
            <pc:docMk/>
            <pc:sldMk cId="318886273" sldId="508"/>
            <ac:spMk id="2" creationId="{102CDB18-25ED-43FD-BB24-3BA0371FC05F}"/>
          </ac:spMkLst>
        </pc:spChg>
        <pc:spChg chg="mod ord">
          <ac:chgData name="Ejike Udeogu" userId="692df98c-5a84-4ce8-b765-f488e825945b" providerId="ADAL" clId="{C637F972-79C0-4C9C-8D08-0A4CFCAD0680}" dt="2025-04-18T16:02:49.297" v="424" actId="14100"/>
          <ac:spMkLst>
            <pc:docMk/>
            <pc:sldMk cId="318886273" sldId="508"/>
            <ac:spMk id="3" creationId="{5AC2C494-152F-4A81-995C-00BBA040C05C}"/>
          </ac:spMkLst>
        </pc:spChg>
        <pc:picChg chg="mod">
          <ac:chgData name="Ejike Udeogu" userId="692df98c-5a84-4ce8-b765-f488e825945b" providerId="ADAL" clId="{C637F972-79C0-4C9C-8D08-0A4CFCAD0680}" dt="2025-04-18T16:02:43.727" v="422" actId="14100"/>
          <ac:picMkLst>
            <pc:docMk/>
            <pc:sldMk cId="318886273" sldId="508"/>
            <ac:picMk id="4" creationId="{86566AC2-E500-4259-9703-127DF3E1716B}"/>
          </ac:picMkLst>
        </pc:picChg>
      </pc:sldChg>
      <pc:sldChg chg="modSp mod">
        <pc:chgData name="Ejike Udeogu" userId="692df98c-5a84-4ce8-b765-f488e825945b" providerId="ADAL" clId="{C637F972-79C0-4C9C-8D08-0A4CFCAD0680}" dt="2025-04-18T16:11:41.437" v="545" actId="1076"/>
        <pc:sldMkLst>
          <pc:docMk/>
          <pc:sldMk cId="2692593321" sldId="509"/>
        </pc:sldMkLst>
        <pc:picChg chg="mod">
          <ac:chgData name="Ejike Udeogu" userId="692df98c-5a84-4ce8-b765-f488e825945b" providerId="ADAL" clId="{C637F972-79C0-4C9C-8D08-0A4CFCAD0680}" dt="2025-04-18T16:11:41.437" v="545" actId="1076"/>
          <ac:picMkLst>
            <pc:docMk/>
            <pc:sldMk cId="2692593321" sldId="509"/>
            <ac:picMk id="8" creationId="{00000000-0000-0000-0000-000000000000}"/>
          </ac:picMkLst>
        </pc:picChg>
      </pc:sldChg>
      <pc:sldChg chg="del">
        <pc:chgData name="Ejike Udeogu" userId="692df98c-5a84-4ce8-b765-f488e825945b" providerId="ADAL" clId="{C637F972-79C0-4C9C-8D08-0A4CFCAD0680}" dt="2025-04-18T16:19:52.976" v="670" actId="2696"/>
        <pc:sldMkLst>
          <pc:docMk/>
          <pc:sldMk cId="219723172" sldId="511"/>
        </pc:sldMkLst>
      </pc:sldChg>
      <pc:sldChg chg="del">
        <pc:chgData name="Ejike Udeogu" userId="692df98c-5a84-4ce8-b765-f488e825945b" providerId="ADAL" clId="{C637F972-79C0-4C9C-8D08-0A4CFCAD0680}" dt="2025-04-18T15:41:54.021" v="167" actId="47"/>
        <pc:sldMkLst>
          <pc:docMk/>
          <pc:sldMk cId="3106943203" sldId="522"/>
        </pc:sldMkLst>
      </pc:sldChg>
      <pc:sldChg chg="del">
        <pc:chgData name="Ejike Udeogu" userId="692df98c-5a84-4ce8-b765-f488e825945b" providerId="ADAL" clId="{C637F972-79C0-4C9C-8D08-0A4CFCAD0680}" dt="2025-04-18T15:41:54.021" v="167" actId="47"/>
        <pc:sldMkLst>
          <pc:docMk/>
          <pc:sldMk cId="2437014079" sldId="523"/>
        </pc:sldMkLst>
      </pc:sldChg>
      <pc:sldChg chg="del">
        <pc:chgData name="Ejike Udeogu" userId="692df98c-5a84-4ce8-b765-f488e825945b" providerId="ADAL" clId="{C637F972-79C0-4C9C-8D08-0A4CFCAD0680}" dt="2025-04-18T15:41:54.021" v="167" actId="47"/>
        <pc:sldMkLst>
          <pc:docMk/>
          <pc:sldMk cId="1567314479" sldId="526"/>
        </pc:sldMkLst>
      </pc:sldChg>
      <pc:sldChg chg="modSp del mod">
        <pc:chgData name="Ejike Udeogu" userId="692df98c-5a84-4ce8-b765-f488e825945b" providerId="ADAL" clId="{C637F972-79C0-4C9C-8D08-0A4CFCAD0680}" dt="2025-04-18T15:41:54.021" v="167" actId="47"/>
        <pc:sldMkLst>
          <pc:docMk/>
          <pc:sldMk cId="653281762" sldId="531"/>
        </pc:sldMkLst>
        <pc:spChg chg="mod">
          <ac:chgData name="Ejike Udeogu" userId="692df98c-5a84-4ce8-b765-f488e825945b" providerId="ADAL" clId="{C637F972-79C0-4C9C-8D08-0A4CFCAD0680}" dt="2025-04-18T15:32:04.262" v="15" actId="27636"/>
          <ac:spMkLst>
            <pc:docMk/>
            <pc:sldMk cId="653281762" sldId="531"/>
            <ac:spMk id="4" creationId="{00000000-0000-0000-0000-000000000000}"/>
          </ac:spMkLst>
        </pc:spChg>
      </pc:sldChg>
      <pc:sldChg chg="del">
        <pc:chgData name="Ejike Udeogu" userId="692df98c-5a84-4ce8-b765-f488e825945b" providerId="ADAL" clId="{C637F972-79C0-4C9C-8D08-0A4CFCAD0680}" dt="2025-04-18T15:41:54.021" v="167" actId="47"/>
        <pc:sldMkLst>
          <pc:docMk/>
          <pc:sldMk cId="4206858412" sldId="536"/>
        </pc:sldMkLst>
      </pc:sldChg>
      <pc:sldChg chg="del">
        <pc:chgData name="Ejike Udeogu" userId="692df98c-5a84-4ce8-b765-f488e825945b" providerId="ADAL" clId="{C637F972-79C0-4C9C-8D08-0A4CFCAD0680}" dt="2025-04-18T15:41:54.021" v="167" actId="47"/>
        <pc:sldMkLst>
          <pc:docMk/>
          <pc:sldMk cId="4243051066" sldId="537"/>
        </pc:sldMkLst>
      </pc:sldChg>
      <pc:sldChg chg="del">
        <pc:chgData name="Ejike Udeogu" userId="692df98c-5a84-4ce8-b765-f488e825945b" providerId="ADAL" clId="{C637F972-79C0-4C9C-8D08-0A4CFCAD0680}" dt="2025-04-18T15:41:54.021" v="167" actId="47"/>
        <pc:sldMkLst>
          <pc:docMk/>
          <pc:sldMk cId="2347120475" sldId="542"/>
        </pc:sldMkLst>
      </pc:sldChg>
      <pc:sldChg chg="del">
        <pc:chgData name="Ejike Udeogu" userId="692df98c-5a84-4ce8-b765-f488e825945b" providerId="ADAL" clId="{C637F972-79C0-4C9C-8D08-0A4CFCAD0680}" dt="2025-04-18T15:41:54.021" v="167" actId="47"/>
        <pc:sldMkLst>
          <pc:docMk/>
          <pc:sldMk cId="550678397" sldId="543"/>
        </pc:sldMkLst>
      </pc:sldChg>
      <pc:sldChg chg="del">
        <pc:chgData name="Ejike Udeogu" userId="692df98c-5a84-4ce8-b765-f488e825945b" providerId="ADAL" clId="{C637F972-79C0-4C9C-8D08-0A4CFCAD0680}" dt="2025-04-18T15:41:54.021" v="167" actId="47"/>
        <pc:sldMkLst>
          <pc:docMk/>
          <pc:sldMk cId="471062601" sldId="544"/>
        </pc:sldMkLst>
      </pc:sldChg>
      <pc:sldChg chg="del">
        <pc:chgData name="Ejike Udeogu" userId="692df98c-5a84-4ce8-b765-f488e825945b" providerId="ADAL" clId="{C637F972-79C0-4C9C-8D08-0A4CFCAD0680}" dt="2025-04-18T15:41:54.021" v="167" actId="47"/>
        <pc:sldMkLst>
          <pc:docMk/>
          <pc:sldMk cId="335258338" sldId="545"/>
        </pc:sldMkLst>
      </pc:sldChg>
      <pc:sldChg chg="del">
        <pc:chgData name="Ejike Udeogu" userId="692df98c-5a84-4ce8-b765-f488e825945b" providerId="ADAL" clId="{C637F972-79C0-4C9C-8D08-0A4CFCAD0680}" dt="2025-04-18T15:41:54.021" v="167" actId="47"/>
        <pc:sldMkLst>
          <pc:docMk/>
          <pc:sldMk cId="403110311" sldId="546"/>
        </pc:sldMkLst>
      </pc:sldChg>
      <pc:sldChg chg="del">
        <pc:chgData name="Ejike Udeogu" userId="692df98c-5a84-4ce8-b765-f488e825945b" providerId="ADAL" clId="{C637F972-79C0-4C9C-8D08-0A4CFCAD0680}" dt="2025-04-18T15:41:54.021" v="167" actId="47"/>
        <pc:sldMkLst>
          <pc:docMk/>
          <pc:sldMk cId="2302535384" sldId="547"/>
        </pc:sldMkLst>
      </pc:sldChg>
      <pc:sldChg chg="del">
        <pc:chgData name="Ejike Udeogu" userId="692df98c-5a84-4ce8-b765-f488e825945b" providerId="ADAL" clId="{C637F972-79C0-4C9C-8D08-0A4CFCAD0680}" dt="2025-04-18T15:41:54.021" v="167" actId="47"/>
        <pc:sldMkLst>
          <pc:docMk/>
          <pc:sldMk cId="3805894515" sldId="549"/>
        </pc:sldMkLst>
      </pc:sldChg>
      <pc:sldChg chg="del">
        <pc:chgData name="Ejike Udeogu" userId="692df98c-5a84-4ce8-b765-f488e825945b" providerId="ADAL" clId="{C637F972-79C0-4C9C-8D08-0A4CFCAD0680}" dt="2025-04-18T15:41:54.021" v="167" actId="47"/>
        <pc:sldMkLst>
          <pc:docMk/>
          <pc:sldMk cId="2538670760" sldId="550"/>
        </pc:sldMkLst>
      </pc:sldChg>
      <pc:sldChg chg="del">
        <pc:chgData name="Ejike Udeogu" userId="692df98c-5a84-4ce8-b765-f488e825945b" providerId="ADAL" clId="{C637F972-79C0-4C9C-8D08-0A4CFCAD0680}" dt="2025-04-18T15:41:54.021" v="167" actId="47"/>
        <pc:sldMkLst>
          <pc:docMk/>
          <pc:sldMk cId="3787278708" sldId="551"/>
        </pc:sldMkLst>
      </pc:sldChg>
      <pc:sldChg chg="del">
        <pc:chgData name="Ejike Udeogu" userId="692df98c-5a84-4ce8-b765-f488e825945b" providerId="ADAL" clId="{C637F972-79C0-4C9C-8D08-0A4CFCAD0680}" dt="2025-04-18T15:41:54.021" v="167" actId="47"/>
        <pc:sldMkLst>
          <pc:docMk/>
          <pc:sldMk cId="2887934672" sldId="552"/>
        </pc:sldMkLst>
      </pc:sldChg>
      <pc:sldChg chg="del">
        <pc:chgData name="Ejike Udeogu" userId="692df98c-5a84-4ce8-b765-f488e825945b" providerId="ADAL" clId="{C637F972-79C0-4C9C-8D08-0A4CFCAD0680}" dt="2025-04-18T15:41:54.021" v="167" actId="47"/>
        <pc:sldMkLst>
          <pc:docMk/>
          <pc:sldMk cId="2851509919" sldId="553"/>
        </pc:sldMkLst>
      </pc:sldChg>
      <pc:sldChg chg="del">
        <pc:chgData name="Ejike Udeogu" userId="692df98c-5a84-4ce8-b765-f488e825945b" providerId="ADAL" clId="{C637F972-79C0-4C9C-8D08-0A4CFCAD0680}" dt="2025-04-18T15:41:54.021" v="167" actId="47"/>
        <pc:sldMkLst>
          <pc:docMk/>
          <pc:sldMk cId="1694086890" sldId="554"/>
        </pc:sldMkLst>
      </pc:sldChg>
      <pc:sldChg chg="del">
        <pc:chgData name="Ejike Udeogu" userId="692df98c-5a84-4ce8-b765-f488e825945b" providerId="ADAL" clId="{C637F972-79C0-4C9C-8D08-0A4CFCAD0680}" dt="2025-04-18T15:41:54.021" v="167" actId="47"/>
        <pc:sldMkLst>
          <pc:docMk/>
          <pc:sldMk cId="4178342644" sldId="555"/>
        </pc:sldMkLst>
      </pc:sldChg>
      <pc:sldChg chg="del">
        <pc:chgData name="Ejike Udeogu" userId="692df98c-5a84-4ce8-b765-f488e825945b" providerId="ADAL" clId="{C637F972-79C0-4C9C-8D08-0A4CFCAD0680}" dt="2025-04-18T15:41:54.021" v="167" actId="47"/>
        <pc:sldMkLst>
          <pc:docMk/>
          <pc:sldMk cId="1418422226" sldId="556"/>
        </pc:sldMkLst>
      </pc:sldChg>
      <pc:sldChg chg="del">
        <pc:chgData name="Ejike Udeogu" userId="692df98c-5a84-4ce8-b765-f488e825945b" providerId="ADAL" clId="{C637F972-79C0-4C9C-8D08-0A4CFCAD0680}" dt="2025-04-18T15:41:54.021" v="167" actId="47"/>
        <pc:sldMkLst>
          <pc:docMk/>
          <pc:sldMk cId="4229849316" sldId="557"/>
        </pc:sldMkLst>
      </pc:sldChg>
      <pc:sldChg chg="del">
        <pc:chgData name="Ejike Udeogu" userId="692df98c-5a84-4ce8-b765-f488e825945b" providerId="ADAL" clId="{C637F972-79C0-4C9C-8D08-0A4CFCAD0680}" dt="2025-04-18T15:41:54.021" v="167" actId="47"/>
        <pc:sldMkLst>
          <pc:docMk/>
          <pc:sldMk cId="2591095731" sldId="558"/>
        </pc:sldMkLst>
      </pc:sldChg>
      <pc:sldChg chg="del">
        <pc:chgData name="Ejike Udeogu" userId="692df98c-5a84-4ce8-b765-f488e825945b" providerId="ADAL" clId="{C637F972-79C0-4C9C-8D08-0A4CFCAD0680}" dt="2025-04-18T15:41:54.021" v="167" actId="47"/>
        <pc:sldMkLst>
          <pc:docMk/>
          <pc:sldMk cId="2666260958" sldId="559"/>
        </pc:sldMkLst>
      </pc:sldChg>
      <pc:sldChg chg="del">
        <pc:chgData name="Ejike Udeogu" userId="692df98c-5a84-4ce8-b765-f488e825945b" providerId="ADAL" clId="{C637F972-79C0-4C9C-8D08-0A4CFCAD0680}" dt="2025-04-18T15:41:54.021" v="167" actId="47"/>
        <pc:sldMkLst>
          <pc:docMk/>
          <pc:sldMk cId="2381573749" sldId="560"/>
        </pc:sldMkLst>
      </pc:sldChg>
      <pc:sldChg chg="del">
        <pc:chgData name="Ejike Udeogu" userId="692df98c-5a84-4ce8-b765-f488e825945b" providerId="ADAL" clId="{C637F972-79C0-4C9C-8D08-0A4CFCAD0680}" dt="2025-04-18T15:41:54.021" v="167" actId="47"/>
        <pc:sldMkLst>
          <pc:docMk/>
          <pc:sldMk cId="461738067" sldId="561"/>
        </pc:sldMkLst>
      </pc:sldChg>
      <pc:sldChg chg="del">
        <pc:chgData name="Ejike Udeogu" userId="692df98c-5a84-4ce8-b765-f488e825945b" providerId="ADAL" clId="{C637F972-79C0-4C9C-8D08-0A4CFCAD0680}" dt="2025-04-18T15:41:54.021" v="167" actId="47"/>
        <pc:sldMkLst>
          <pc:docMk/>
          <pc:sldMk cId="2219387394" sldId="562"/>
        </pc:sldMkLst>
      </pc:sldChg>
      <pc:sldChg chg="del">
        <pc:chgData name="Ejike Udeogu" userId="692df98c-5a84-4ce8-b765-f488e825945b" providerId="ADAL" clId="{C637F972-79C0-4C9C-8D08-0A4CFCAD0680}" dt="2025-04-18T15:41:54.021" v="167" actId="47"/>
        <pc:sldMkLst>
          <pc:docMk/>
          <pc:sldMk cId="2969468431" sldId="563"/>
        </pc:sldMkLst>
      </pc:sldChg>
      <pc:sldChg chg="del">
        <pc:chgData name="Ejike Udeogu" userId="692df98c-5a84-4ce8-b765-f488e825945b" providerId="ADAL" clId="{C637F972-79C0-4C9C-8D08-0A4CFCAD0680}" dt="2025-04-18T15:41:54.021" v="167" actId="47"/>
        <pc:sldMkLst>
          <pc:docMk/>
          <pc:sldMk cId="2933268353" sldId="564"/>
        </pc:sldMkLst>
      </pc:sldChg>
      <pc:sldChg chg="del">
        <pc:chgData name="Ejike Udeogu" userId="692df98c-5a84-4ce8-b765-f488e825945b" providerId="ADAL" clId="{C637F972-79C0-4C9C-8D08-0A4CFCAD0680}" dt="2025-04-18T15:41:54.021" v="167" actId="47"/>
        <pc:sldMkLst>
          <pc:docMk/>
          <pc:sldMk cId="722691174" sldId="565"/>
        </pc:sldMkLst>
      </pc:sldChg>
      <pc:sldChg chg="del">
        <pc:chgData name="Ejike Udeogu" userId="692df98c-5a84-4ce8-b765-f488e825945b" providerId="ADAL" clId="{C637F972-79C0-4C9C-8D08-0A4CFCAD0680}" dt="2025-04-18T15:41:54.021" v="167" actId="47"/>
        <pc:sldMkLst>
          <pc:docMk/>
          <pc:sldMk cId="1799630492" sldId="566"/>
        </pc:sldMkLst>
      </pc:sldChg>
      <pc:sldChg chg="del">
        <pc:chgData name="Ejike Udeogu" userId="692df98c-5a84-4ce8-b765-f488e825945b" providerId="ADAL" clId="{C637F972-79C0-4C9C-8D08-0A4CFCAD0680}" dt="2025-04-18T15:41:54.021" v="167" actId="47"/>
        <pc:sldMkLst>
          <pc:docMk/>
          <pc:sldMk cId="2315485417" sldId="568"/>
        </pc:sldMkLst>
      </pc:sldChg>
      <pc:sldChg chg="del">
        <pc:chgData name="Ejike Udeogu" userId="692df98c-5a84-4ce8-b765-f488e825945b" providerId="ADAL" clId="{C637F972-79C0-4C9C-8D08-0A4CFCAD0680}" dt="2025-04-18T15:41:54.021" v="167" actId="47"/>
        <pc:sldMkLst>
          <pc:docMk/>
          <pc:sldMk cId="812073813" sldId="569"/>
        </pc:sldMkLst>
      </pc:sldChg>
      <pc:sldChg chg="del">
        <pc:chgData name="Ejike Udeogu" userId="692df98c-5a84-4ce8-b765-f488e825945b" providerId="ADAL" clId="{C637F972-79C0-4C9C-8D08-0A4CFCAD0680}" dt="2025-04-18T15:41:54.021" v="167" actId="47"/>
        <pc:sldMkLst>
          <pc:docMk/>
          <pc:sldMk cId="4036019739" sldId="570"/>
        </pc:sldMkLst>
      </pc:sldChg>
      <pc:sldChg chg="modSp mod">
        <pc:chgData name="Ejike Udeogu" userId="692df98c-5a84-4ce8-b765-f488e825945b" providerId="ADAL" clId="{C637F972-79C0-4C9C-8D08-0A4CFCAD0680}" dt="2025-04-18T15:33:58.557" v="115" actId="1076"/>
        <pc:sldMkLst>
          <pc:docMk/>
          <pc:sldMk cId="2861006948" sldId="639"/>
        </pc:sldMkLst>
        <pc:spChg chg="mod">
          <ac:chgData name="Ejike Udeogu" userId="692df98c-5a84-4ce8-b765-f488e825945b" providerId="ADAL" clId="{C637F972-79C0-4C9C-8D08-0A4CFCAD0680}" dt="2025-04-18T15:33:58.557" v="115" actId="1076"/>
          <ac:spMkLst>
            <pc:docMk/>
            <pc:sldMk cId="2861006948" sldId="639"/>
            <ac:spMk id="5" creationId="{00000000-0000-0000-0000-000000000000}"/>
          </ac:spMkLst>
        </pc:spChg>
      </pc:sldChg>
      <pc:sldChg chg="modSp mod">
        <pc:chgData name="Ejike Udeogu" userId="692df98c-5a84-4ce8-b765-f488e825945b" providerId="ADAL" clId="{C637F972-79C0-4C9C-8D08-0A4CFCAD0680}" dt="2025-04-18T15:53:11.717" v="256" actId="14100"/>
        <pc:sldMkLst>
          <pc:docMk/>
          <pc:sldMk cId="224676429" sldId="640"/>
        </pc:sldMkLst>
        <pc:spChg chg="mod">
          <ac:chgData name="Ejike Udeogu" userId="692df98c-5a84-4ce8-b765-f488e825945b" providerId="ADAL" clId="{C637F972-79C0-4C9C-8D08-0A4CFCAD0680}" dt="2025-04-18T15:53:11.717" v="256" actId="14100"/>
          <ac:spMkLst>
            <pc:docMk/>
            <pc:sldMk cId="224676429" sldId="640"/>
            <ac:spMk id="5" creationId="{00000000-0000-0000-0000-000000000000}"/>
          </ac:spMkLst>
        </pc:spChg>
      </pc:sldChg>
      <pc:sldChg chg="modSp mod">
        <pc:chgData name="Ejike Udeogu" userId="692df98c-5a84-4ce8-b765-f488e825945b" providerId="ADAL" clId="{C637F972-79C0-4C9C-8D08-0A4CFCAD0680}" dt="2025-04-18T16:06:25.979" v="463" actId="20577"/>
        <pc:sldMkLst>
          <pc:docMk/>
          <pc:sldMk cId="2072512671" sldId="646"/>
        </pc:sldMkLst>
        <pc:spChg chg="mod">
          <ac:chgData name="Ejike Udeogu" userId="692df98c-5a84-4ce8-b765-f488e825945b" providerId="ADAL" clId="{C637F972-79C0-4C9C-8D08-0A4CFCAD0680}" dt="2025-04-18T16:06:25.979" v="463" actId="20577"/>
          <ac:spMkLst>
            <pc:docMk/>
            <pc:sldMk cId="2072512671" sldId="646"/>
            <ac:spMk id="4" creationId="{00000000-0000-0000-0000-000000000000}"/>
          </ac:spMkLst>
        </pc:spChg>
        <pc:spChg chg="mod">
          <ac:chgData name="Ejike Udeogu" userId="692df98c-5a84-4ce8-b765-f488e825945b" providerId="ADAL" clId="{C637F972-79C0-4C9C-8D08-0A4CFCAD0680}" dt="2025-04-18T16:04:56.249" v="438" actId="403"/>
          <ac:spMkLst>
            <pc:docMk/>
            <pc:sldMk cId="2072512671" sldId="646"/>
            <ac:spMk id="5" creationId="{00000000-0000-0000-0000-000000000000}"/>
          </ac:spMkLst>
        </pc:spChg>
      </pc:sldChg>
      <pc:sldChg chg="modSp mod">
        <pc:chgData name="Ejike Udeogu" userId="692df98c-5a84-4ce8-b765-f488e825945b" providerId="ADAL" clId="{C637F972-79C0-4C9C-8D08-0A4CFCAD0680}" dt="2025-04-18T16:06:16.498" v="459" actId="20577"/>
        <pc:sldMkLst>
          <pc:docMk/>
          <pc:sldMk cId="2203120306" sldId="648"/>
        </pc:sldMkLst>
        <pc:spChg chg="mod">
          <ac:chgData name="Ejike Udeogu" userId="692df98c-5a84-4ce8-b765-f488e825945b" providerId="ADAL" clId="{C637F972-79C0-4C9C-8D08-0A4CFCAD0680}" dt="2025-04-18T16:06:16.498" v="459" actId="20577"/>
          <ac:spMkLst>
            <pc:docMk/>
            <pc:sldMk cId="2203120306" sldId="648"/>
            <ac:spMk id="4" creationId="{00000000-0000-0000-0000-000000000000}"/>
          </ac:spMkLst>
        </pc:spChg>
      </pc:sldChg>
      <pc:sldChg chg="modSp add mod">
        <pc:chgData name="Ejike Udeogu" userId="692df98c-5a84-4ce8-b765-f488e825945b" providerId="ADAL" clId="{C637F972-79C0-4C9C-8D08-0A4CFCAD0680}" dt="2025-04-18T15:46:23.711" v="209" actId="403"/>
        <pc:sldMkLst>
          <pc:docMk/>
          <pc:sldMk cId="3703071361" sldId="662"/>
        </pc:sldMkLst>
        <pc:spChg chg="mod">
          <ac:chgData name="Ejike Udeogu" userId="692df98c-5a84-4ce8-b765-f488e825945b" providerId="ADAL" clId="{C637F972-79C0-4C9C-8D08-0A4CFCAD0680}" dt="2025-04-18T15:46:23.711" v="209" actId="403"/>
          <ac:spMkLst>
            <pc:docMk/>
            <pc:sldMk cId="3703071361" sldId="662"/>
            <ac:spMk id="4" creationId="{20F26153-B66C-6A83-AFA7-CB659DAF6678}"/>
          </ac:spMkLst>
        </pc:spChg>
        <pc:spChg chg="mod">
          <ac:chgData name="Ejike Udeogu" userId="692df98c-5a84-4ce8-b765-f488e825945b" providerId="ADAL" clId="{C637F972-79C0-4C9C-8D08-0A4CFCAD0680}" dt="2025-04-18T15:46:15.848" v="205" actId="27636"/>
          <ac:spMkLst>
            <pc:docMk/>
            <pc:sldMk cId="3703071361" sldId="662"/>
            <ac:spMk id="5" creationId="{77D0079E-B3DD-48D9-2055-2E26A1BE24D7}"/>
          </ac:spMkLst>
        </pc:spChg>
      </pc:sldChg>
      <pc:sldChg chg="modSp new mod ord">
        <pc:chgData name="Ejike Udeogu" userId="692df98c-5a84-4ce8-b765-f488e825945b" providerId="ADAL" clId="{C637F972-79C0-4C9C-8D08-0A4CFCAD0680}" dt="2025-04-18T15:56:08.877" v="302"/>
        <pc:sldMkLst>
          <pc:docMk/>
          <pc:sldMk cId="273728735" sldId="663"/>
        </pc:sldMkLst>
        <pc:spChg chg="mod">
          <ac:chgData name="Ejike Udeogu" userId="692df98c-5a84-4ce8-b765-f488e825945b" providerId="ADAL" clId="{C637F972-79C0-4C9C-8D08-0A4CFCAD0680}" dt="2025-04-18T15:55:46.139" v="296" actId="403"/>
          <ac:spMkLst>
            <pc:docMk/>
            <pc:sldMk cId="273728735" sldId="663"/>
            <ac:spMk id="2" creationId="{C5154589-9797-3219-69C4-427104B6D802}"/>
          </ac:spMkLst>
        </pc:spChg>
      </pc:sldChg>
      <pc:sldChg chg="del">
        <pc:chgData name="Ejike Udeogu" userId="692df98c-5a84-4ce8-b765-f488e825945b" providerId="ADAL" clId="{C637F972-79C0-4C9C-8D08-0A4CFCAD0680}" dt="2025-04-18T15:41:54.021" v="167" actId="47"/>
        <pc:sldMkLst>
          <pc:docMk/>
          <pc:sldMk cId="722047024" sldId="663"/>
        </pc:sldMkLst>
      </pc:sldChg>
      <pc:sldChg chg="modSp add mod">
        <pc:chgData name="Ejike Udeogu" userId="692df98c-5a84-4ce8-b765-f488e825945b" providerId="ADAL" clId="{C637F972-79C0-4C9C-8D08-0A4CFCAD0680}" dt="2025-04-18T15:58:38.187" v="352" actId="20577"/>
        <pc:sldMkLst>
          <pc:docMk/>
          <pc:sldMk cId="1673923215" sldId="664"/>
        </pc:sldMkLst>
        <pc:spChg chg="mod">
          <ac:chgData name="Ejike Udeogu" userId="692df98c-5a84-4ce8-b765-f488e825945b" providerId="ADAL" clId="{C637F972-79C0-4C9C-8D08-0A4CFCAD0680}" dt="2025-04-18T15:57:49.287" v="325" actId="14100"/>
          <ac:spMkLst>
            <pc:docMk/>
            <pc:sldMk cId="1673923215" sldId="664"/>
            <ac:spMk id="2" creationId="{E8BEABE8-D0A9-0C89-AA77-EFD3673D36AF}"/>
          </ac:spMkLst>
        </pc:spChg>
        <pc:spChg chg="mod">
          <ac:chgData name="Ejike Udeogu" userId="692df98c-5a84-4ce8-b765-f488e825945b" providerId="ADAL" clId="{C637F972-79C0-4C9C-8D08-0A4CFCAD0680}" dt="2025-04-18T15:58:38.187" v="352" actId="20577"/>
          <ac:spMkLst>
            <pc:docMk/>
            <pc:sldMk cId="1673923215" sldId="664"/>
            <ac:spMk id="3" creationId="{A35BF298-F5EF-EB4B-07DC-50C9579006BD}"/>
          </ac:spMkLst>
        </pc:spChg>
      </pc:sldChg>
      <pc:sldChg chg="del">
        <pc:chgData name="Ejike Udeogu" userId="692df98c-5a84-4ce8-b765-f488e825945b" providerId="ADAL" clId="{C637F972-79C0-4C9C-8D08-0A4CFCAD0680}" dt="2025-04-18T15:41:54.021" v="167" actId="47"/>
        <pc:sldMkLst>
          <pc:docMk/>
          <pc:sldMk cId="2951356939" sldId="664"/>
        </pc:sldMkLst>
      </pc:sldChg>
      <pc:sldChg chg="modSp add mod">
        <pc:chgData name="Ejike Udeogu" userId="692df98c-5a84-4ce8-b765-f488e825945b" providerId="ADAL" clId="{C637F972-79C0-4C9C-8D08-0A4CFCAD0680}" dt="2025-04-18T16:06:21.269" v="461" actId="20577"/>
        <pc:sldMkLst>
          <pc:docMk/>
          <pc:sldMk cId="988186014" sldId="665"/>
        </pc:sldMkLst>
        <pc:spChg chg="mod">
          <ac:chgData name="Ejike Udeogu" userId="692df98c-5a84-4ce8-b765-f488e825945b" providerId="ADAL" clId="{C637F972-79C0-4C9C-8D08-0A4CFCAD0680}" dt="2025-04-18T16:06:21.269" v="461" actId="20577"/>
          <ac:spMkLst>
            <pc:docMk/>
            <pc:sldMk cId="988186014" sldId="665"/>
            <ac:spMk id="4" creationId="{EB279C7E-F18B-6EF0-0BB9-D3F269884C34}"/>
          </ac:spMkLst>
        </pc:spChg>
        <pc:spChg chg="mod">
          <ac:chgData name="Ejike Udeogu" userId="692df98c-5a84-4ce8-b765-f488e825945b" providerId="ADAL" clId="{C637F972-79C0-4C9C-8D08-0A4CFCAD0680}" dt="2025-04-18T16:05:52.626" v="453" actId="1076"/>
          <ac:spMkLst>
            <pc:docMk/>
            <pc:sldMk cId="988186014" sldId="665"/>
            <ac:spMk id="5" creationId="{BD10BD5F-41CC-70F3-0FC2-CBED253A831E}"/>
          </ac:spMkLst>
        </pc:spChg>
      </pc:sldChg>
      <pc:sldChg chg="del">
        <pc:chgData name="Ejike Udeogu" userId="692df98c-5a84-4ce8-b765-f488e825945b" providerId="ADAL" clId="{C637F972-79C0-4C9C-8D08-0A4CFCAD0680}" dt="2025-04-18T15:41:54.021" v="167" actId="47"/>
        <pc:sldMkLst>
          <pc:docMk/>
          <pc:sldMk cId="3274162402" sldId="665"/>
        </pc:sldMkLst>
      </pc:sldChg>
      <pc:sldChg chg="modSp add mod">
        <pc:chgData name="Ejike Udeogu" userId="692df98c-5a84-4ce8-b765-f488e825945b" providerId="ADAL" clId="{C637F972-79C0-4C9C-8D08-0A4CFCAD0680}" dt="2025-04-18T16:08:44.137" v="493" actId="14100"/>
        <pc:sldMkLst>
          <pc:docMk/>
          <pc:sldMk cId="790253266" sldId="666"/>
        </pc:sldMkLst>
        <pc:spChg chg="mod">
          <ac:chgData name="Ejike Udeogu" userId="692df98c-5a84-4ce8-b765-f488e825945b" providerId="ADAL" clId="{C637F972-79C0-4C9C-8D08-0A4CFCAD0680}" dt="2025-04-18T16:08:16.471" v="477" actId="14100"/>
          <ac:spMkLst>
            <pc:docMk/>
            <pc:sldMk cId="790253266" sldId="666"/>
            <ac:spMk id="2" creationId="{DDB862BC-1832-1123-6C53-204D7F6B450F}"/>
          </ac:spMkLst>
        </pc:spChg>
        <pc:spChg chg="mod">
          <ac:chgData name="Ejike Udeogu" userId="692df98c-5a84-4ce8-b765-f488e825945b" providerId="ADAL" clId="{C637F972-79C0-4C9C-8D08-0A4CFCAD0680}" dt="2025-04-18T16:08:44.137" v="493" actId="14100"/>
          <ac:spMkLst>
            <pc:docMk/>
            <pc:sldMk cId="790253266" sldId="666"/>
            <ac:spMk id="3" creationId="{A388566C-1F98-FAEA-61A9-F5BE3728BC90}"/>
          </ac:spMkLst>
        </pc:spChg>
        <pc:picChg chg="mod">
          <ac:chgData name="Ejike Udeogu" userId="692df98c-5a84-4ce8-b765-f488e825945b" providerId="ADAL" clId="{C637F972-79C0-4C9C-8D08-0A4CFCAD0680}" dt="2025-04-18T16:08:40.441" v="492" actId="14100"/>
          <ac:picMkLst>
            <pc:docMk/>
            <pc:sldMk cId="790253266" sldId="666"/>
            <ac:picMk id="5" creationId="{9CD29A9E-582A-3E78-BEF6-8D228EC817BF}"/>
          </ac:picMkLst>
        </pc:picChg>
      </pc:sldChg>
      <pc:sldChg chg="modSp new mod">
        <pc:chgData name="Ejike Udeogu" userId="692df98c-5a84-4ce8-b765-f488e825945b" providerId="ADAL" clId="{C637F972-79C0-4C9C-8D08-0A4CFCAD0680}" dt="2025-04-18T16:09:26.719" v="531" actId="1076"/>
        <pc:sldMkLst>
          <pc:docMk/>
          <pc:sldMk cId="3253769720" sldId="667"/>
        </pc:sldMkLst>
        <pc:spChg chg="mod">
          <ac:chgData name="Ejike Udeogu" userId="692df98c-5a84-4ce8-b765-f488e825945b" providerId="ADAL" clId="{C637F972-79C0-4C9C-8D08-0A4CFCAD0680}" dt="2025-04-18T16:09:26.719" v="531" actId="1076"/>
          <ac:spMkLst>
            <pc:docMk/>
            <pc:sldMk cId="3253769720" sldId="667"/>
            <ac:spMk id="2" creationId="{5AD148EE-1C1F-BFB1-5947-9A5258011ADC}"/>
          </ac:spMkLst>
        </pc:spChg>
      </pc:sldChg>
      <pc:sldChg chg="del">
        <pc:chgData name="Ejike Udeogu" userId="692df98c-5a84-4ce8-b765-f488e825945b" providerId="ADAL" clId="{C637F972-79C0-4C9C-8D08-0A4CFCAD0680}" dt="2025-04-18T15:41:54.021" v="167" actId="47"/>
        <pc:sldMkLst>
          <pc:docMk/>
          <pc:sldMk cId="3470191636" sldId="667"/>
        </pc:sldMkLst>
      </pc:sldChg>
      <pc:sldChg chg="modSp add mod">
        <pc:chgData name="Ejike Udeogu" userId="692df98c-5a84-4ce8-b765-f488e825945b" providerId="ADAL" clId="{C637F972-79C0-4C9C-8D08-0A4CFCAD0680}" dt="2025-04-18T16:15:01.497" v="611" actId="20577"/>
        <pc:sldMkLst>
          <pc:docMk/>
          <pc:sldMk cId="2338573153" sldId="668"/>
        </pc:sldMkLst>
        <pc:spChg chg="mod">
          <ac:chgData name="Ejike Udeogu" userId="692df98c-5a84-4ce8-b765-f488e825945b" providerId="ADAL" clId="{C637F972-79C0-4C9C-8D08-0A4CFCAD0680}" dt="2025-04-18T16:14:16.717" v="589" actId="1076"/>
          <ac:spMkLst>
            <pc:docMk/>
            <pc:sldMk cId="2338573153" sldId="668"/>
            <ac:spMk id="2" creationId="{D999E0C2-0C23-6F64-9D2E-EEECAADA2982}"/>
          </ac:spMkLst>
        </pc:spChg>
        <pc:spChg chg="mod">
          <ac:chgData name="Ejike Udeogu" userId="692df98c-5a84-4ce8-b765-f488e825945b" providerId="ADAL" clId="{C637F972-79C0-4C9C-8D08-0A4CFCAD0680}" dt="2025-04-18T16:15:01.497" v="611" actId="20577"/>
          <ac:spMkLst>
            <pc:docMk/>
            <pc:sldMk cId="2338573153" sldId="668"/>
            <ac:spMk id="3" creationId="{EAA43951-CEB5-E388-2CB5-D3607A1607F1}"/>
          </ac:spMkLst>
        </pc:spChg>
      </pc:sldChg>
      <pc:sldChg chg="del">
        <pc:chgData name="Ejike Udeogu" userId="692df98c-5a84-4ce8-b765-f488e825945b" providerId="ADAL" clId="{C637F972-79C0-4C9C-8D08-0A4CFCAD0680}" dt="2025-04-18T15:41:54.021" v="167" actId="47"/>
        <pc:sldMkLst>
          <pc:docMk/>
          <pc:sldMk cId="2466255067" sldId="668"/>
        </pc:sldMkLst>
      </pc:sldChg>
      <pc:sldChg chg="del">
        <pc:chgData name="Ejike Udeogu" userId="692df98c-5a84-4ce8-b765-f488e825945b" providerId="ADAL" clId="{C637F972-79C0-4C9C-8D08-0A4CFCAD0680}" dt="2025-04-18T15:41:54.021" v="167" actId="47"/>
        <pc:sldMkLst>
          <pc:docMk/>
          <pc:sldMk cId="1069045578" sldId="669"/>
        </pc:sldMkLst>
      </pc:sldChg>
      <pc:sldChg chg="modSp add mod">
        <pc:chgData name="Ejike Udeogu" userId="692df98c-5a84-4ce8-b765-f488e825945b" providerId="ADAL" clId="{C637F972-79C0-4C9C-8D08-0A4CFCAD0680}" dt="2025-04-18T16:17:18.815" v="649" actId="20577"/>
        <pc:sldMkLst>
          <pc:docMk/>
          <pc:sldMk cId="1754800689" sldId="669"/>
        </pc:sldMkLst>
        <pc:spChg chg="mod">
          <ac:chgData name="Ejike Udeogu" userId="692df98c-5a84-4ce8-b765-f488e825945b" providerId="ADAL" clId="{C637F972-79C0-4C9C-8D08-0A4CFCAD0680}" dt="2025-04-18T16:16:43.715" v="636" actId="20577"/>
          <ac:spMkLst>
            <pc:docMk/>
            <pc:sldMk cId="1754800689" sldId="669"/>
            <ac:spMk id="2" creationId="{58948672-5B5E-A332-76B3-887CA604FF54}"/>
          </ac:spMkLst>
        </pc:spChg>
        <pc:spChg chg="mod">
          <ac:chgData name="Ejike Udeogu" userId="692df98c-5a84-4ce8-b765-f488e825945b" providerId="ADAL" clId="{C637F972-79C0-4C9C-8D08-0A4CFCAD0680}" dt="2025-04-18T16:17:18.815" v="649" actId="20577"/>
          <ac:spMkLst>
            <pc:docMk/>
            <pc:sldMk cId="1754800689" sldId="669"/>
            <ac:spMk id="3" creationId="{FC411521-3C73-CECF-B7C1-B843635564A5}"/>
          </ac:spMkLst>
        </pc:spChg>
      </pc:sldChg>
      <pc:sldChg chg="del">
        <pc:chgData name="Ejike Udeogu" userId="692df98c-5a84-4ce8-b765-f488e825945b" providerId="ADAL" clId="{C637F972-79C0-4C9C-8D08-0A4CFCAD0680}" dt="2025-04-18T15:41:54.021" v="167" actId="47"/>
        <pc:sldMkLst>
          <pc:docMk/>
          <pc:sldMk cId="3744274433" sldId="670"/>
        </pc:sldMkLst>
      </pc:sldChg>
      <pc:sldChg chg="del">
        <pc:chgData name="Ejike Udeogu" userId="692df98c-5a84-4ce8-b765-f488e825945b" providerId="ADAL" clId="{C637F972-79C0-4C9C-8D08-0A4CFCAD0680}" dt="2025-04-18T15:41:54.021" v="167" actId="47"/>
        <pc:sldMkLst>
          <pc:docMk/>
          <pc:sldMk cId="1982297278" sldId="671"/>
        </pc:sldMkLst>
      </pc:sldChg>
      <pc:sldChg chg="del">
        <pc:chgData name="Ejike Udeogu" userId="692df98c-5a84-4ce8-b765-f488e825945b" providerId="ADAL" clId="{C637F972-79C0-4C9C-8D08-0A4CFCAD0680}" dt="2025-04-18T15:41:54.021" v="167" actId="47"/>
        <pc:sldMkLst>
          <pc:docMk/>
          <pc:sldMk cId="3873002457" sldId="673"/>
        </pc:sldMkLst>
      </pc:sldChg>
      <pc:sldChg chg="del">
        <pc:chgData name="Ejike Udeogu" userId="692df98c-5a84-4ce8-b765-f488e825945b" providerId="ADAL" clId="{C637F972-79C0-4C9C-8D08-0A4CFCAD0680}" dt="2025-04-18T15:41:54.021" v="167" actId="47"/>
        <pc:sldMkLst>
          <pc:docMk/>
          <pc:sldMk cId="3786126367" sldId="674"/>
        </pc:sldMkLst>
      </pc:sldChg>
      <pc:sldChg chg="del">
        <pc:chgData name="Ejike Udeogu" userId="692df98c-5a84-4ce8-b765-f488e825945b" providerId="ADAL" clId="{C637F972-79C0-4C9C-8D08-0A4CFCAD0680}" dt="2025-04-18T15:41:54.021" v="167" actId="47"/>
        <pc:sldMkLst>
          <pc:docMk/>
          <pc:sldMk cId="513810962" sldId="675"/>
        </pc:sldMkLst>
      </pc:sldChg>
      <pc:sldChg chg="del">
        <pc:chgData name="Ejike Udeogu" userId="692df98c-5a84-4ce8-b765-f488e825945b" providerId="ADAL" clId="{C637F972-79C0-4C9C-8D08-0A4CFCAD0680}" dt="2025-04-18T15:41:54.021" v="167" actId="47"/>
        <pc:sldMkLst>
          <pc:docMk/>
          <pc:sldMk cId="167878828" sldId="678"/>
        </pc:sldMkLst>
      </pc:sldChg>
      <pc:sldChg chg="del">
        <pc:chgData name="Ejike Udeogu" userId="692df98c-5a84-4ce8-b765-f488e825945b" providerId="ADAL" clId="{C637F972-79C0-4C9C-8D08-0A4CFCAD0680}" dt="2025-04-18T15:41:54.021" v="167" actId="47"/>
        <pc:sldMkLst>
          <pc:docMk/>
          <pc:sldMk cId="3041366567" sldId="679"/>
        </pc:sldMkLst>
      </pc:sldChg>
      <pc:sldChg chg="del">
        <pc:chgData name="Ejike Udeogu" userId="692df98c-5a84-4ce8-b765-f488e825945b" providerId="ADAL" clId="{C637F972-79C0-4C9C-8D08-0A4CFCAD0680}" dt="2025-04-18T15:41:54.021" v="167" actId="47"/>
        <pc:sldMkLst>
          <pc:docMk/>
          <pc:sldMk cId="3639048147" sldId="680"/>
        </pc:sldMkLst>
      </pc:sldChg>
      <pc:sldChg chg="del">
        <pc:chgData name="Ejike Udeogu" userId="692df98c-5a84-4ce8-b765-f488e825945b" providerId="ADAL" clId="{C637F972-79C0-4C9C-8D08-0A4CFCAD0680}" dt="2025-04-18T15:41:54.021" v="167" actId="47"/>
        <pc:sldMkLst>
          <pc:docMk/>
          <pc:sldMk cId="4135692176" sldId="681"/>
        </pc:sldMkLst>
      </pc:sldChg>
      <pc:sldChg chg="del">
        <pc:chgData name="Ejike Udeogu" userId="692df98c-5a84-4ce8-b765-f488e825945b" providerId="ADAL" clId="{C637F972-79C0-4C9C-8D08-0A4CFCAD0680}" dt="2025-04-18T15:41:54.021" v="167" actId="47"/>
        <pc:sldMkLst>
          <pc:docMk/>
          <pc:sldMk cId="2942915565" sldId="682"/>
        </pc:sldMkLst>
      </pc:sldChg>
      <pc:sldChg chg="del">
        <pc:chgData name="Ejike Udeogu" userId="692df98c-5a84-4ce8-b765-f488e825945b" providerId="ADAL" clId="{C637F972-79C0-4C9C-8D08-0A4CFCAD0680}" dt="2025-04-18T15:41:54.021" v="167" actId="47"/>
        <pc:sldMkLst>
          <pc:docMk/>
          <pc:sldMk cId="1961655968" sldId="683"/>
        </pc:sldMkLst>
      </pc:sldChg>
      <pc:sldChg chg="del">
        <pc:chgData name="Ejike Udeogu" userId="692df98c-5a84-4ce8-b765-f488e825945b" providerId="ADAL" clId="{C637F972-79C0-4C9C-8D08-0A4CFCAD0680}" dt="2025-04-18T15:41:54.021" v="167" actId="47"/>
        <pc:sldMkLst>
          <pc:docMk/>
          <pc:sldMk cId="1448880541" sldId="684"/>
        </pc:sldMkLst>
      </pc:sldChg>
      <pc:sldMasterChg chg="delSldLayout">
        <pc:chgData name="Ejike Udeogu" userId="692df98c-5a84-4ce8-b765-f488e825945b" providerId="ADAL" clId="{C637F972-79C0-4C9C-8D08-0A4CFCAD0680}" dt="2025-04-18T15:59:06.728" v="353" actId="2696"/>
        <pc:sldMasterMkLst>
          <pc:docMk/>
          <pc:sldMasterMk cId="3508390215" sldId="2147483661"/>
        </pc:sldMasterMkLst>
        <pc:sldLayoutChg chg="del">
          <pc:chgData name="Ejike Udeogu" userId="692df98c-5a84-4ce8-b765-f488e825945b" providerId="ADAL" clId="{C637F972-79C0-4C9C-8D08-0A4CFCAD0680}" dt="2025-04-18T15:59:06.728" v="353" actId="2696"/>
          <pc:sldLayoutMkLst>
            <pc:docMk/>
            <pc:sldMasterMk cId="3508390215" sldId="2147483661"/>
            <pc:sldLayoutMk cId="1866575668" sldId="2147483714"/>
          </pc:sldLayoutMkLst>
        </pc:sldLayoutChg>
        <pc:sldLayoutChg chg="del">
          <pc:chgData name="Ejike Udeogu" userId="692df98c-5a84-4ce8-b765-f488e825945b" providerId="ADAL" clId="{C637F972-79C0-4C9C-8D08-0A4CFCAD0680}" dt="2025-04-18T15:41:54.021" v="167" actId="47"/>
          <pc:sldLayoutMkLst>
            <pc:docMk/>
            <pc:sldMasterMk cId="3508390215" sldId="2147483661"/>
            <pc:sldLayoutMk cId="1400047126" sldId="2147483726"/>
          </pc:sldLayoutMkLst>
        </pc:sldLayoutChg>
      </pc:sldMasterChg>
    </pc:docChg>
  </pc:docChgLst>
  <pc:docChgLst>
    <pc:chgData name="Ejike Udeogu" userId="S::e.udeogu@uwtsd.ac.uk::692df98c-5a84-4ce8-b765-f488e825945b" providerId="AD" clId="Web-{EAF8EF3B-7597-44CC-702D-A83EA88CA36E}"/>
    <pc:docChg chg="modSld">
      <pc:chgData name="Ejike Udeogu" userId="S::e.udeogu@uwtsd.ac.uk::692df98c-5a84-4ce8-b765-f488e825945b" providerId="AD" clId="Web-{EAF8EF3B-7597-44CC-702D-A83EA88CA36E}" dt="2025-04-23T15:39:33.958" v="20" actId="20577"/>
      <pc:docMkLst>
        <pc:docMk/>
      </pc:docMkLst>
      <pc:sldChg chg="modSp">
        <pc:chgData name="Ejike Udeogu" userId="S::e.udeogu@uwtsd.ac.uk::692df98c-5a84-4ce8-b765-f488e825945b" providerId="AD" clId="Web-{EAF8EF3B-7597-44CC-702D-A83EA88CA36E}" dt="2025-04-23T15:39:33.958" v="20" actId="20577"/>
        <pc:sldMkLst>
          <pc:docMk/>
          <pc:sldMk cId="3872427794" sldId="261"/>
        </pc:sldMkLst>
        <pc:spChg chg="mod">
          <ac:chgData name="Ejike Udeogu" userId="S::e.udeogu@uwtsd.ac.uk::692df98c-5a84-4ce8-b765-f488e825945b" providerId="AD" clId="Web-{EAF8EF3B-7597-44CC-702D-A83EA88CA36E}" dt="2025-04-23T15:39:33.958" v="20" actId="20577"/>
          <ac:spMkLst>
            <pc:docMk/>
            <pc:sldMk cId="3872427794" sldId="261"/>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23/04/2025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44</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sure you take a note of the contact details on the screen</a:t>
            </a:r>
          </a:p>
          <a:p>
            <a:endParaRPr lang="en-GB" dirty="0"/>
          </a:p>
          <a:p>
            <a:r>
              <a:rPr lang="en-GB" dirty="0"/>
              <a:t>Q&amp;A</a:t>
            </a:r>
          </a:p>
        </p:txBody>
      </p:sp>
      <p:sp>
        <p:nvSpPr>
          <p:cNvPr id="4" name="Slide Number Placeholder 3"/>
          <p:cNvSpPr>
            <a:spLocks noGrp="1"/>
          </p:cNvSpPr>
          <p:nvPr>
            <p:ph type="sldNum" sz="quarter" idx="5"/>
          </p:nvPr>
        </p:nvSpPr>
        <p:spPr/>
        <p:txBody>
          <a:bodyPr/>
          <a:lstStyle/>
          <a:p>
            <a:fld id="{217E4384-E1C8-440C-9927-88C0AE6CCBAA}" type="slidenum">
              <a:rPr lang="en-GB" smtClean="0"/>
              <a:t>46</a:t>
            </a:fld>
            <a:endParaRPr lang="en-GB"/>
          </a:p>
        </p:txBody>
      </p:sp>
    </p:spTree>
    <p:extLst>
      <p:ext uri="{BB962C8B-B14F-4D97-AF65-F5344CB8AC3E}">
        <p14:creationId xmlns:p14="http://schemas.microsoft.com/office/powerpoint/2010/main" val="97746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376518"/>
            <a:ext cx="10972799" cy="1041120"/>
          </a:xfrm>
        </p:spPr>
        <p:txBody>
          <a:bodyPr/>
          <a:lstStyle>
            <a:lvl1pPr algn="ctr">
              <a:defRPr sz="3600" b="1">
                <a:solidFill>
                  <a:srgbClr val="231F1F"/>
                </a:solidFill>
              </a:defRPr>
            </a:lvl1pPr>
          </a:lstStyle>
          <a:p>
            <a:endParaRPr lang="en-US" dirty="0"/>
          </a:p>
        </p:txBody>
      </p:sp>
      <p:sp>
        <p:nvSpPr>
          <p:cNvPr id="6" name="Text Placeholder 5"/>
          <p:cNvSpPr>
            <a:spLocks noGrp="1"/>
          </p:cNvSpPr>
          <p:nvPr>
            <p:ph type="body" sz="quarter" idx="10"/>
          </p:nvPr>
        </p:nvSpPr>
        <p:spPr>
          <a:xfrm>
            <a:off x="609600" y="1666876"/>
            <a:ext cx="10972800" cy="4657725"/>
          </a:xfrm>
        </p:spPr>
        <p:txBody>
          <a:bodyPr/>
          <a:lstStyle>
            <a:lvl1pPr>
              <a:buClr>
                <a:srgbClr val="231F1F"/>
              </a:buClr>
              <a:defRPr sz="2800">
                <a:solidFill>
                  <a:srgbClr val="231F1F"/>
                </a:solidFill>
              </a:defRPr>
            </a:lvl1pPr>
            <a:lvl2pPr marL="742950" indent="-285750">
              <a:buClr>
                <a:srgbClr val="231F1F"/>
              </a:buClr>
              <a:buFont typeface="Arial" panose="020B0604020202020204" pitchFamily="34" charset="0"/>
              <a:buChar char="•"/>
              <a:defRPr sz="2400">
                <a:solidFill>
                  <a:srgbClr val="231F1F"/>
                </a:solidFill>
              </a:defRPr>
            </a:lvl2pPr>
            <a:lvl3pPr>
              <a:buClr>
                <a:srgbClr val="231F1F"/>
              </a:buClr>
              <a:defRPr sz="2000">
                <a:solidFill>
                  <a:srgbClr val="231F1F"/>
                </a:solidFill>
              </a:defRPr>
            </a:lvl3pPr>
            <a:lvl4pPr marL="1600200" indent="-228600">
              <a:buClr>
                <a:srgbClr val="231F1F"/>
              </a:buClr>
              <a:buFont typeface="Arial" panose="020B0604020202020204" pitchFamily="34" charset="0"/>
              <a:buChar char="•"/>
              <a:defRPr sz="1800">
                <a:solidFill>
                  <a:srgbClr val="231F1F"/>
                </a:solidFill>
              </a:defRPr>
            </a:lvl4pPr>
            <a:lvl5pPr marL="1828800" indent="0">
              <a:buClr>
                <a:srgbClr val="BE002F"/>
              </a:buClr>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cxnSp>
        <p:nvCxnSpPr>
          <p:cNvPr id="5" name="Straight Connector 4"/>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3571442469"/>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4724400"/>
          </a:xfrm>
        </p:spPr>
        <p:txBody>
          <a:bodyPr/>
          <a:lstStyle/>
          <a:p>
            <a:endParaRPr lang="en-US" dirty="0"/>
          </a:p>
        </p:txBody>
      </p:sp>
    </p:spTree>
    <p:extLst>
      <p:ext uri="{BB962C8B-B14F-4D97-AF65-F5344CB8AC3E}">
        <p14:creationId xmlns:p14="http://schemas.microsoft.com/office/powerpoint/2010/main" val="73562338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408790"/>
            <a:ext cx="10972799" cy="1008848"/>
          </a:xfrm>
        </p:spPr>
        <p:txBody>
          <a:bodyPr/>
          <a:lstStyle>
            <a:lvl1pPr algn="l">
              <a:defRPr sz="3600" b="1">
                <a:solidFill>
                  <a:srgbClr val="231F1F"/>
                </a:solidFill>
              </a:defRPr>
            </a:lvl1pPr>
          </a:lstStyle>
          <a:p>
            <a:endParaRPr lang="en-US" dirty="0"/>
          </a:p>
        </p:txBody>
      </p:sp>
      <p:sp>
        <p:nvSpPr>
          <p:cNvPr id="8" name="Text Placeholder 7"/>
          <p:cNvSpPr>
            <a:spLocks noGrp="1"/>
          </p:cNvSpPr>
          <p:nvPr>
            <p:ph type="body" sz="quarter" idx="10"/>
          </p:nvPr>
        </p:nvSpPr>
        <p:spPr>
          <a:xfrm>
            <a:off x="609600" y="1646238"/>
            <a:ext cx="10972800" cy="4678362"/>
          </a:xfrm>
          <a:solidFill>
            <a:srgbClr val="F0EDE8"/>
          </a:solidFill>
          <a:ln>
            <a:noFill/>
          </a:ln>
        </p:spPr>
        <p:txBody>
          <a:bodyPr/>
          <a:lstStyle>
            <a:lvl1pPr marL="0" indent="0">
              <a:buClr>
                <a:srgbClr val="9FBACB"/>
              </a:buClr>
              <a:buNone/>
              <a:defRPr sz="2800"/>
            </a:lvl1pPr>
          </a:lstStyle>
          <a:p>
            <a:pPr lvl="0"/>
            <a:r>
              <a:rPr lang="en-US" dirty="0"/>
              <a:t>Click to edit Master text styles</a:t>
            </a:r>
          </a:p>
        </p:txBody>
      </p:sp>
      <p:cxnSp>
        <p:nvCxnSpPr>
          <p:cNvPr id="13" name="Straight Connector 12"/>
          <p:cNvCxnSpPr/>
          <p:nvPr userDrawn="1"/>
        </p:nvCxnSpPr>
        <p:spPr bwMode="auto">
          <a:xfrm flipH="1">
            <a:off x="609600" y="1417638"/>
            <a:ext cx="11582400" cy="0"/>
          </a:xfrm>
          <a:prstGeom prst="line">
            <a:avLst/>
          </a:prstGeom>
          <a:noFill/>
          <a:ln w="34925" cap="flat" cmpd="sng" algn="ctr">
            <a:solidFill>
              <a:srgbClr val="F8AB28"/>
            </a:solidFill>
            <a:prstDash val="solid"/>
            <a:round/>
            <a:headEnd type="none" w="med" len="med"/>
            <a:tailEnd type="none" w="med" len="med"/>
          </a:ln>
          <a:effectLst/>
        </p:spPr>
      </p:cxnSp>
    </p:spTree>
    <p:extLst>
      <p:ext uri="{BB962C8B-B14F-4D97-AF65-F5344CB8AC3E}">
        <p14:creationId xmlns:p14="http://schemas.microsoft.com/office/powerpoint/2010/main" val="54102786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6" name="Table Placeholder 5"/>
          <p:cNvSpPr>
            <a:spLocks noGrp="1"/>
          </p:cNvSpPr>
          <p:nvPr>
            <p:ph type="tbl" sz="quarter" idx="10"/>
          </p:nvPr>
        </p:nvSpPr>
        <p:spPr>
          <a:xfrm>
            <a:off x="609600" y="1600200"/>
            <a:ext cx="10972800" cy="4800600"/>
          </a:xfrm>
        </p:spPr>
        <p:txBody>
          <a:bodyPr/>
          <a:lstStyle/>
          <a:p>
            <a:endParaRPr lang="en-US" dirty="0"/>
          </a:p>
        </p:txBody>
      </p:sp>
    </p:spTree>
    <p:extLst>
      <p:ext uri="{BB962C8B-B14F-4D97-AF65-F5344CB8AC3E}">
        <p14:creationId xmlns:p14="http://schemas.microsoft.com/office/powerpoint/2010/main" val="520570980"/>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9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3" y="376518"/>
            <a:ext cx="10972797" cy="1041120"/>
          </a:xfrm>
        </p:spPr>
        <p:txBody>
          <a:bodyPr/>
          <a:lstStyle>
            <a:lvl1pPr algn="ctr">
              <a:defRPr sz="3600" b="1">
                <a:solidFill>
                  <a:srgbClr val="231F1F"/>
                </a:solidFill>
              </a:defRPr>
            </a:lvl1pPr>
          </a:lstStyle>
          <a:p>
            <a:endParaRPr lang="en-US" dirty="0"/>
          </a:p>
        </p:txBody>
      </p:sp>
      <p:cxnSp>
        <p:nvCxnSpPr>
          <p:cNvPr id="5" name="Straight Connector 4"/>
          <p:cNvCxnSpPr/>
          <p:nvPr userDrawn="1"/>
        </p:nvCxnSpPr>
        <p:spPr bwMode="auto">
          <a:xfrm flipH="1">
            <a:off x="609602" y="1417638"/>
            <a:ext cx="11582399" cy="0"/>
          </a:xfrm>
          <a:prstGeom prst="line">
            <a:avLst/>
          </a:prstGeom>
          <a:noFill/>
          <a:ln w="34925" cap="flat" cmpd="sng" algn="ctr">
            <a:solidFill>
              <a:srgbClr val="F8AB28"/>
            </a:solidFill>
            <a:prstDash val="solid"/>
            <a:round/>
            <a:headEnd type="none" w="med" len="med"/>
            <a:tailEnd type="none" w="med" len="med"/>
          </a:ln>
          <a:effectLst/>
        </p:spPr>
      </p:cxnSp>
      <p:sp>
        <p:nvSpPr>
          <p:cNvPr id="4" name="Picture Placeholder 3"/>
          <p:cNvSpPr>
            <a:spLocks noGrp="1"/>
          </p:cNvSpPr>
          <p:nvPr>
            <p:ph type="pic" sz="quarter" idx="11"/>
          </p:nvPr>
        </p:nvSpPr>
        <p:spPr>
          <a:xfrm>
            <a:off x="609601" y="1600200"/>
            <a:ext cx="10972800" cy="2209800"/>
          </a:xfrm>
        </p:spPr>
        <p:txBody>
          <a:bodyPr/>
          <a:lstStyle/>
          <a:p>
            <a:endParaRPr lang="en-US" dirty="0"/>
          </a:p>
        </p:txBody>
      </p:sp>
      <p:sp>
        <p:nvSpPr>
          <p:cNvPr id="6" name="Picture Placeholder 5"/>
          <p:cNvSpPr>
            <a:spLocks noGrp="1"/>
          </p:cNvSpPr>
          <p:nvPr>
            <p:ph type="pic" sz="quarter" idx="12"/>
          </p:nvPr>
        </p:nvSpPr>
        <p:spPr>
          <a:xfrm>
            <a:off x="609600" y="3962400"/>
            <a:ext cx="10972800" cy="2286000"/>
          </a:xfrm>
        </p:spPr>
        <p:txBody>
          <a:bodyPr/>
          <a:lstStyle/>
          <a:p>
            <a:endParaRPr lang="en-US" dirty="0"/>
          </a:p>
        </p:txBody>
      </p:sp>
    </p:spTree>
    <p:extLst>
      <p:ext uri="{BB962C8B-B14F-4D97-AF65-F5344CB8AC3E}">
        <p14:creationId xmlns:p14="http://schemas.microsoft.com/office/powerpoint/2010/main" val="1797102831"/>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4/23/2025</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8272993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4/23/2025</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1192994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10"/>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0" r:id="rId2"/>
    <p:sldLayoutId id="2147483719" r:id="rId3"/>
    <p:sldLayoutId id="2147483722" r:id="rId4"/>
    <p:sldLayoutId id="2147483724" r:id="rId5"/>
    <p:sldLayoutId id="2147483725" r:id="rId6"/>
    <p:sldLayoutId id="2147483727" r:id="rId7"/>
    <p:sldLayoutId id="214748372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a:lstStyle/>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endParaRPr lang="en-GB" dirty="0"/>
          </a:p>
        </p:txBody>
      </p:sp>
      <p:sp>
        <p:nvSpPr>
          <p:cNvPr id="5" name="Rectangle 4"/>
          <p:cNvSpPr/>
          <p:nvPr/>
        </p:nvSpPr>
        <p:spPr>
          <a:xfrm>
            <a:off x="1476375" y="2739562"/>
            <a:ext cx="9239250" cy="830997"/>
          </a:xfrm>
          <a:prstGeom prst="rect">
            <a:avLst/>
          </a:prstGeom>
          <a:noFill/>
        </p:spPr>
        <p:txBody>
          <a:bodyPr wrap="square">
            <a:spAutoFit/>
          </a:bodyPr>
          <a:lstStyle/>
          <a:p>
            <a:pPr algn="ctr">
              <a:defRPr/>
            </a:pPr>
            <a:r>
              <a:rPr lang="en-GB" sz="4800" b="1" dirty="0">
                <a:solidFill>
                  <a:schemeClr val="bg1"/>
                </a:solidFill>
              </a:rPr>
              <a:t>LCMB7003 - Strategic Management</a:t>
            </a:r>
          </a:p>
        </p:txBody>
      </p:sp>
      <p:sp>
        <p:nvSpPr>
          <p:cNvPr id="6" name="Rectangle 5"/>
          <p:cNvSpPr/>
          <p:nvPr/>
        </p:nvSpPr>
        <p:spPr>
          <a:xfrm>
            <a:off x="757287" y="3909562"/>
            <a:ext cx="10428873" cy="1200329"/>
          </a:xfrm>
          <a:prstGeom prst="rect">
            <a:avLst/>
          </a:prstGeom>
          <a:noFill/>
        </p:spPr>
        <p:txBody>
          <a:bodyPr wrap="square" lIns="91440" tIns="45720" rIns="91440" bIns="45720" anchor="t">
            <a:spAutoFit/>
          </a:bodyPr>
          <a:lstStyle/>
          <a:p>
            <a:pPr algn="ctr">
              <a:defRPr/>
            </a:pPr>
            <a:r>
              <a:rPr lang="en-GB" sz="3600" b="1" dirty="0">
                <a:solidFill>
                  <a:schemeClr val="accent4">
                    <a:lumMod val="60000"/>
                    <a:lumOff val="40000"/>
                  </a:schemeClr>
                </a:solidFill>
              </a:rPr>
              <a:t>WEEK 8: </a:t>
            </a:r>
          </a:p>
          <a:p>
            <a:pPr algn="ctr">
              <a:defRPr/>
            </a:pPr>
            <a:r>
              <a:rPr lang="en-GB" sz="3600" b="1" dirty="0">
                <a:solidFill>
                  <a:schemeClr val="accent4">
                    <a:lumMod val="60000"/>
                    <a:lumOff val="40000"/>
                  </a:schemeClr>
                </a:solidFill>
              </a:rPr>
              <a:t>Corporate Governance and Controls</a:t>
            </a:r>
            <a:endParaRPr lang="en-GB" sz="3600" b="1" dirty="0">
              <a:solidFill>
                <a:schemeClr val="accent4">
                  <a:lumMod val="60000"/>
                  <a:lumOff val="40000"/>
                </a:schemeClr>
              </a:solidFill>
              <a:ea typeface="Calibri"/>
              <a:cs typeface="Calibri"/>
            </a:endParaRPr>
          </a:p>
        </p:txBody>
      </p:sp>
      <p:sp>
        <p:nvSpPr>
          <p:cNvPr id="3" name="TextBox 3">
            <a:extLst>
              <a:ext uri="{FF2B5EF4-FFF2-40B4-BE49-F238E27FC236}">
                <a16:creationId xmlns:a16="http://schemas.microsoft.com/office/drawing/2014/main" id="{AABC56EF-A18F-6A3D-51C7-0AC91D1C7BA4}"/>
              </a:ext>
            </a:extLst>
          </p:cNvPr>
          <p:cNvSpPr txBox="1"/>
          <p:nvPr/>
        </p:nvSpPr>
        <p:spPr>
          <a:xfrm>
            <a:off x="1660264" y="1470581"/>
            <a:ext cx="10273553" cy="83099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4800" b="1" dirty="0">
                <a:solidFill>
                  <a:srgbClr val="00B0F0"/>
                </a:solidFill>
              </a:rPr>
              <a:t>Master of Business Administration</a:t>
            </a:r>
            <a:endParaRPr lang="en-GB" sz="4800" b="1" dirty="0">
              <a:solidFill>
                <a:srgbClr val="00B0F0"/>
              </a:solidFill>
            </a:endParaRPr>
          </a:p>
        </p:txBody>
      </p:sp>
    </p:spTree>
    <p:extLst>
      <p:ext uri="{BB962C8B-B14F-4D97-AF65-F5344CB8AC3E}">
        <p14:creationId xmlns:p14="http://schemas.microsoft.com/office/powerpoint/2010/main" val="3872427794"/>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43300" y="134470"/>
            <a:ext cx="4754880" cy="1008848"/>
          </a:xfrm>
        </p:spPr>
        <p:txBody>
          <a:bodyPr/>
          <a:lstStyle/>
          <a:p>
            <a:r>
              <a:rPr lang="en-US" dirty="0">
                <a:solidFill>
                  <a:schemeClr val="bg1"/>
                </a:solidFill>
              </a:rPr>
              <a:t>LEARNING OBJECTIVES</a:t>
            </a:r>
            <a:endParaRPr lang="en-US" sz="1800" dirty="0">
              <a:solidFill>
                <a:schemeClr val="bg1"/>
              </a:solidFill>
            </a:endParaRPr>
          </a:p>
        </p:txBody>
      </p:sp>
      <p:sp>
        <p:nvSpPr>
          <p:cNvPr id="5" name="Text Placeholder 4"/>
          <p:cNvSpPr>
            <a:spLocks noGrp="1"/>
          </p:cNvSpPr>
          <p:nvPr>
            <p:ph type="body" sz="quarter" idx="10"/>
          </p:nvPr>
        </p:nvSpPr>
        <p:spPr>
          <a:xfrm>
            <a:off x="488196" y="1615242"/>
            <a:ext cx="11215607" cy="4678362"/>
          </a:xfrm>
          <a:noFill/>
        </p:spPr>
        <p:txBody>
          <a:bodyPr>
            <a:normAutofit lnSpcReduction="10000"/>
          </a:bodyPr>
          <a:lstStyle/>
          <a:p>
            <a:pPr>
              <a:spcBef>
                <a:spcPts val="600"/>
              </a:spcBef>
            </a:pPr>
            <a:r>
              <a:rPr lang="en-US" sz="2400" b="1" dirty="0"/>
              <a:t>Completing this session should provide you with the strategic management knowledge needed to:</a:t>
            </a:r>
          </a:p>
          <a:p>
            <a:pPr marL="742950" indent="-742950">
              <a:spcBef>
                <a:spcPts val="600"/>
              </a:spcBef>
              <a:buFont typeface="Arial" panose="020B0604020202020204" pitchFamily="34" charset="0"/>
              <a:buChar char="•"/>
              <a:tabLst>
                <a:tab pos="742950" algn="l"/>
              </a:tabLst>
            </a:pPr>
            <a:r>
              <a:rPr lang="en-US" sz="2400" dirty="0"/>
              <a:t>Define corporate governance and explain why it is used to monitor and control top-level managers’ decisions.</a:t>
            </a:r>
          </a:p>
          <a:p>
            <a:pPr marL="742950" indent="-742950">
              <a:spcBef>
                <a:spcPts val="600"/>
              </a:spcBef>
              <a:buFont typeface="Arial" panose="020B0604020202020204" pitchFamily="34" charset="0"/>
              <a:buChar char="•"/>
              <a:tabLst>
                <a:tab pos="742950" algn="l"/>
              </a:tabLst>
            </a:pPr>
            <a:r>
              <a:rPr lang="en-US" sz="2400" dirty="0"/>
              <a:t>Explain why ownership is largely separated from managerial control in organizations.</a:t>
            </a:r>
          </a:p>
          <a:p>
            <a:pPr marL="742950" indent="-742950">
              <a:spcBef>
                <a:spcPts val="600"/>
              </a:spcBef>
              <a:buFont typeface="Arial" panose="020B0604020202020204" pitchFamily="34" charset="0"/>
              <a:buChar char="•"/>
              <a:tabLst>
                <a:tab pos="742950" algn="l"/>
              </a:tabLst>
            </a:pPr>
            <a:r>
              <a:rPr lang="en-US" sz="2400" dirty="0"/>
              <a:t>Define an agency relationship and managerial opportunism and describe their strategic implications.</a:t>
            </a:r>
          </a:p>
          <a:p>
            <a:pPr marL="742950" indent="-742950">
              <a:spcBef>
                <a:spcPts val="600"/>
              </a:spcBef>
              <a:buFont typeface="Arial" panose="020B0604020202020204" pitchFamily="34" charset="0"/>
              <a:buChar char="•"/>
              <a:tabLst>
                <a:tab pos="742950" algn="l"/>
              </a:tabLst>
            </a:pPr>
            <a:r>
              <a:rPr lang="en-US" sz="2400" dirty="0"/>
              <a:t>Explain the use of three internal governance mechanisms to monitor and control managers’ decisions.</a:t>
            </a:r>
          </a:p>
          <a:p>
            <a:pPr marL="742950" indent="-742950">
              <a:spcBef>
                <a:spcPts val="600"/>
              </a:spcBef>
              <a:buFont typeface="Arial" panose="020B0604020202020204" pitchFamily="34" charset="0"/>
              <a:buChar char="•"/>
              <a:tabLst>
                <a:tab pos="742950" algn="l"/>
              </a:tabLst>
            </a:pPr>
            <a:r>
              <a:rPr lang="en-US" sz="2400" dirty="0"/>
              <a:t>Describe how the external corporate governance mechanism—the market for corporate control—restrains top-level managers’ decisions.</a:t>
            </a:r>
          </a:p>
          <a:p>
            <a:pPr marL="742950" indent="-742950">
              <a:spcBef>
                <a:spcPts val="600"/>
              </a:spcBef>
              <a:buFont typeface="Arial" panose="020B0604020202020204" pitchFamily="34" charset="0"/>
              <a:buChar char="•"/>
              <a:tabLst>
                <a:tab pos="742950" algn="l"/>
              </a:tabLst>
            </a:pPr>
            <a:r>
              <a:rPr lang="en-US" sz="2400" dirty="0"/>
              <a:t>Describe how corporate governance fosters ethical decisions by a firm’s top-level managers.</a:t>
            </a:r>
          </a:p>
        </p:txBody>
      </p:sp>
    </p:spTree>
    <p:extLst>
      <p:ext uri="{BB962C8B-B14F-4D97-AF65-F5344CB8AC3E}">
        <p14:creationId xmlns:p14="http://schemas.microsoft.com/office/powerpoint/2010/main" val="2861006948"/>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CDB18-25ED-43FD-BB24-3BA0371FC05F}"/>
              </a:ext>
            </a:extLst>
          </p:cNvPr>
          <p:cNvSpPr>
            <a:spLocks noGrp="1"/>
          </p:cNvSpPr>
          <p:nvPr>
            <p:ph type="title"/>
          </p:nvPr>
        </p:nvSpPr>
        <p:spPr>
          <a:xfrm>
            <a:off x="3302000" y="0"/>
            <a:ext cx="5160075" cy="1325563"/>
          </a:xfrm>
        </p:spPr>
        <p:txBody>
          <a:bodyPr anchor="ctr">
            <a:normAutofit/>
          </a:bodyPr>
          <a:lstStyle/>
          <a:p>
            <a:r>
              <a:rPr lang="en-US" b="1">
                <a:solidFill>
                  <a:schemeClr val="bg1"/>
                </a:solidFill>
              </a:rPr>
              <a:t>Previous Week Recap</a:t>
            </a:r>
          </a:p>
        </p:txBody>
      </p:sp>
      <p:sp>
        <p:nvSpPr>
          <p:cNvPr id="3" name="Text Placeholder 2">
            <a:extLst>
              <a:ext uri="{FF2B5EF4-FFF2-40B4-BE49-F238E27FC236}">
                <a16:creationId xmlns:a16="http://schemas.microsoft.com/office/drawing/2014/main" id="{5AC2C494-152F-4A81-995C-00BBA040C05C}"/>
              </a:ext>
            </a:extLst>
          </p:cNvPr>
          <p:cNvSpPr>
            <a:spLocks noGrp="1"/>
          </p:cNvSpPr>
          <p:nvPr>
            <p:ph sz="half" idx="1"/>
          </p:nvPr>
        </p:nvSpPr>
        <p:spPr>
          <a:xfrm>
            <a:off x="294036" y="1553706"/>
            <a:ext cx="6178385" cy="4955582"/>
          </a:xfrm>
        </p:spPr>
        <p:txBody>
          <a:bodyPr>
            <a:normAutofit lnSpcReduction="10000"/>
          </a:bodyPr>
          <a:lstStyle/>
          <a:p>
            <a:r>
              <a:rPr lang="en-US" sz="2000" dirty="0"/>
              <a:t>What incentives influence firms to use international strategies?</a:t>
            </a:r>
          </a:p>
          <a:p>
            <a:r>
              <a:rPr lang="en-US" sz="2000" dirty="0"/>
              <a:t>What are the three basic benefits firms can gain by successfully implementing an international strategy?</a:t>
            </a:r>
          </a:p>
          <a:p>
            <a:r>
              <a:rPr lang="en-US" sz="2000" dirty="0"/>
              <a:t>What four factors are determinants of national advantage and serve as a basis for international business-level strategies?</a:t>
            </a:r>
          </a:p>
          <a:p>
            <a:r>
              <a:rPr lang="en-US" sz="2000" dirty="0"/>
              <a:t>What are the three international corporate-level strategies? What are the advantages and disadvantages associated with these strategies?</a:t>
            </a:r>
          </a:p>
          <a:p>
            <a:r>
              <a:rPr lang="en-US" sz="2000" dirty="0"/>
              <a:t>What five entry modes do firms use to enter international markets? What is the typical sequence in which firms use these entry modes?</a:t>
            </a:r>
          </a:p>
          <a:p>
            <a:r>
              <a:rPr lang="en-US" sz="2000" dirty="0"/>
              <a:t>What are two important issues that can potentially affect a firm’s ability to successfully use international strategies?</a:t>
            </a:r>
          </a:p>
        </p:txBody>
      </p:sp>
      <p:pic>
        <p:nvPicPr>
          <p:cNvPr id="4" name="Picture 2">
            <a:extLst>
              <a:ext uri="{FF2B5EF4-FFF2-40B4-BE49-F238E27FC236}">
                <a16:creationId xmlns:a16="http://schemas.microsoft.com/office/drawing/2014/main" id="{86566AC2-E500-4259-9703-127DF3E1716B}"/>
              </a:ext>
              <a:ext uri="{C183D7F6-B498-43B3-948B-1728B52AA6E4}">
                <adec:decorative xmlns:adec="http://schemas.microsoft.com/office/drawing/2017/decorative" val="1"/>
              </a:ext>
            </a:extLst>
          </p:cNvPr>
          <p:cNvPicPr>
            <a:picLocks noChangeAspect="1" noChangeArrowheads="1"/>
          </p:cNvPicPr>
          <p:nvPr/>
        </p:nvPicPr>
        <p:blipFill>
          <a:blip r:embed="rId2" cstate="email">
            <a:extLst>
              <a:ext uri="{28A0092B-C50C-407E-A947-70E740481C1C}">
                <a14:useLocalDpi xmlns:a14="http://schemas.microsoft.com/office/drawing/2010/main" val="0"/>
              </a:ext>
            </a:extLst>
          </a:blip>
          <a:stretch>
            <a:fillRect/>
          </a:stretch>
        </p:blipFill>
        <p:spPr bwMode="auto">
          <a:xfrm>
            <a:off x="6472422" y="1867724"/>
            <a:ext cx="5109977" cy="3277713"/>
          </a:xfrm>
          <a:prstGeom prst="rect">
            <a:avLst/>
          </a:prstGeom>
          <a:solidFill>
            <a:srgbClr val="FFFFFF"/>
          </a:solidFill>
        </p:spPr>
      </p:pic>
    </p:spTree>
    <p:extLst>
      <p:ext uri="{BB962C8B-B14F-4D97-AF65-F5344CB8AC3E}">
        <p14:creationId xmlns:p14="http://schemas.microsoft.com/office/powerpoint/2010/main" val="31888627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39358"/>
            <a:ext cx="10972799" cy="1041120"/>
          </a:xfrm>
        </p:spPr>
        <p:txBody>
          <a:bodyPr/>
          <a:lstStyle/>
          <a:p>
            <a:r>
              <a:rPr lang="en-US" dirty="0">
                <a:solidFill>
                  <a:schemeClr val="bg1"/>
                </a:solidFill>
              </a:rPr>
              <a:t>Introduction</a:t>
            </a:r>
            <a:endParaRPr lang="en-US" sz="1800" dirty="0">
              <a:solidFill>
                <a:schemeClr val="bg1"/>
              </a:solidFill>
            </a:endParaRPr>
          </a:p>
        </p:txBody>
      </p:sp>
      <p:sp>
        <p:nvSpPr>
          <p:cNvPr id="5" name="Text Placeholder 4"/>
          <p:cNvSpPr>
            <a:spLocks noGrp="1"/>
          </p:cNvSpPr>
          <p:nvPr>
            <p:ph type="body" sz="quarter" idx="10"/>
          </p:nvPr>
        </p:nvSpPr>
        <p:spPr>
          <a:xfrm>
            <a:off x="418841" y="1714500"/>
            <a:ext cx="11590020" cy="5143500"/>
          </a:xfrm>
        </p:spPr>
        <p:txBody>
          <a:bodyPr>
            <a:normAutofit/>
          </a:bodyPr>
          <a:lstStyle/>
          <a:p>
            <a:r>
              <a:rPr lang="en-US" sz="3200" b="1" dirty="0"/>
              <a:t>Corporate governance </a:t>
            </a:r>
            <a:r>
              <a:rPr lang="en-US" sz="3200" dirty="0"/>
              <a:t>is the set of mechanisms used to manage the relationships among stakeholders and to determine and control the strategic direction and performance of organizations.</a:t>
            </a:r>
          </a:p>
          <a:p>
            <a:r>
              <a:rPr lang="en-US" sz="3200" dirty="0"/>
              <a:t>Corporate governance:</a:t>
            </a:r>
          </a:p>
          <a:p>
            <a:pPr lvl="1"/>
            <a:r>
              <a:rPr lang="en-US" dirty="0"/>
              <a:t>Is an increasingly important part of the strategic management process</a:t>
            </a:r>
          </a:p>
          <a:p>
            <a:pPr lvl="1"/>
            <a:r>
              <a:rPr lang="en-US" dirty="0"/>
              <a:t>Is concerned with identifying ways to ensure that decisions (especially strategic decisions):</a:t>
            </a:r>
          </a:p>
          <a:p>
            <a:pPr lvl="2"/>
            <a:r>
              <a:rPr lang="en-US" dirty="0"/>
              <a:t>Are made effectively</a:t>
            </a:r>
          </a:p>
          <a:p>
            <a:pPr lvl="2"/>
            <a:r>
              <a:rPr lang="en-US" dirty="0"/>
              <a:t>Facilitate a firm’s efforts to achieve strategic competitiveness</a:t>
            </a:r>
          </a:p>
          <a:p>
            <a:pPr lvl="1"/>
            <a:r>
              <a:rPr lang="en-US" dirty="0"/>
              <a:t>Can be thought of as a means to establish and maintain harmony between a firm’s owners and its top-level managers</a:t>
            </a:r>
          </a:p>
          <a:p>
            <a:pPr marL="457200" lvl="1" indent="0">
              <a:buNone/>
            </a:pPr>
            <a:endParaRPr lang="en-US" dirty="0"/>
          </a:p>
        </p:txBody>
      </p:sp>
    </p:spTree>
    <p:extLst>
      <p:ext uri="{BB962C8B-B14F-4D97-AF65-F5344CB8AC3E}">
        <p14:creationId xmlns:p14="http://schemas.microsoft.com/office/powerpoint/2010/main" val="52671597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2AC37-1869-6D80-D9B9-7A3F1EDF55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0F26153-B66C-6A83-AFA7-CB659DAF6678}"/>
              </a:ext>
            </a:extLst>
          </p:cNvPr>
          <p:cNvSpPr>
            <a:spLocks noGrp="1"/>
          </p:cNvSpPr>
          <p:nvPr>
            <p:ph type="title"/>
          </p:nvPr>
        </p:nvSpPr>
        <p:spPr>
          <a:xfrm>
            <a:off x="609599" y="0"/>
            <a:ext cx="10972799" cy="1041120"/>
          </a:xfrm>
        </p:spPr>
        <p:txBody>
          <a:bodyPr>
            <a:normAutofit/>
          </a:bodyPr>
          <a:lstStyle/>
          <a:p>
            <a:r>
              <a:rPr lang="en-US" sz="4800" dirty="0">
                <a:solidFill>
                  <a:schemeClr val="bg1"/>
                </a:solidFill>
              </a:rPr>
              <a:t>Introduction (cont’d)</a:t>
            </a:r>
            <a:endParaRPr lang="en-US" sz="2800" dirty="0">
              <a:solidFill>
                <a:schemeClr val="bg1"/>
              </a:solidFill>
            </a:endParaRPr>
          </a:p>
        </p:txBody>
      </p:sp>
      <p:sp>
        <p:nvSpPr>
          <p:cNvPr id="5" name="Text Placeholder 4">
            <a:extLst>
              <a:ext uri="{FF2B5EF4-FFF2-40B4-BE49-F238E27FC236}">
                <a16:creationId xmlns:a16="http://schemas.microsoft.com/office/drawing/2014/main" id="{77D0079E-B3DD-48D9-2055-2E26A1BE24D7}"/>
              </a:ext>
            </a:extLst>
          </p:cNvPr>
          <p:cNvSpPr>
            <a:spLocks noGrp="1"/>
          </p:cNvSpPr>
          <p:nvPr>
            <p:ph type="body" sz="quarter" idx="10"/>
          </p:nvPr>
        </p:nvSpPr>
        <p:spPr>
          <a:xfrm>
            <a:off x="300989" y="1590514"/>
            <a:ext cx="11590020" cy="5143500"/>
          </a:xfrm>
        </p:spPr>
        <p:txBody>
          <a:bodyPr>
            <a:normAutofit lnSpcReduction="10000"/>
          </a:bodyPr>
          <a:lstStyle/>
          <a:p>
            <a:r>
              <a:rPr lang="en-US" sz="3200" dirty="0"/>
              <a:t>Effective governance that aligns managers’ decisions with shareholders’ interests can help produce a competitive advantage for the firm.</a:t>
            </a:r>
          </a:p>
          <a:p>
            <a:r>
              <a:rPr lang="en-US" sz="3200" dirty="0"/>
              <a:t>Three internal governance mechanisms are used in the modern corporation:</a:t>
            </a:r>
          </a:p>
          <a:p>
            <a:pPr marL="800100" lvl="1" indent="-342900">
              <a:buFont typeface="+mj-lt"/>
              <a:buAutoNum type="arabicPeriod"/>
            </a:pPr>
            <a:r>
              <a:rPr lang="en-US" dirty="0"/>
              <a:t>Ownership concentration (represented by types of shareholders and their different incentives to monitor managers)</a:t>
            </a:r>
          </a:p>
          <a:p>
            <a:pPr marL="800100" lvl="1" indent="-342900">
              <a:buFont typeface="+mj-lt"/>
              <a:buAutoNum type="arabicPeriod"/>
            </a:pPr>
            <a:r>
              <a:rPr lang="en-US" dirty="0"/>
              <a:t>The board of directors</a:t>
            </a:r>
          </a:p>
          <a:p>
            <a:pPr marL="800100" lvl="1" indent="-342900">
              <a:buFont typeface="+mj-lt"/>
              <a:buAutoNum type="arabicPeriod"/>
            </a:pPr>
            <a:r>
              <a:rPr lang="en-US" dirty="0"/>
              <a:t>Executive compensation</a:t>
            </a:r>
          </a:p>
          <a:p>
            <a:r>
              <a:rPr lang="en-US" sz="3200" dirty="0"/>
              <a:t>The market for corporate control is an external governance mechanism influencing managers’ decisions and the outcomes resulting from them.</a:t>
            </a:r>
            <a:endParaRPr lang="en-US" sz="2400" dirty="0"/>
          </a:p>
        </p:txBody>
      </p:sp>
    </p:spTree>
    <p:extLst>
      <p:ext uri="{BB962C8B-B14F-4D97-AF65-F5344CB8AC3E}">
        <p14:creationId xmlns:p14="http://schemas.microsoft.com/office/powerpoint/2010/main" val="370307136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24612-5700-60BA-CADB-1A1AEC87A707}"/>
              </a:ext>
            </a:extLst>
          </p:cNvPr>
          <p:cNvSpPr>
            <a:spLocks noGrp="1"/>
          </p:cNvSpPr>
          <p:nvPr>
            <p:ph type="title"/>
          </p:nvPr>
        </p:nvSpPr>
        <p:spPr>
          <a:xfrm>
            <a:off x="3352800" y="56338"/>
            <a:ext cx="5486400" cy="1041120"/>
          </a:xfrm>
        </p:spPr>
        <p:txBody>
          <a:bodyPr>
            <a:noAutofit/>
          </a:bodyPr>
          <a:lstStyle/>
          <a:p>
            <a:r>
              <a:rPr lang="en-GB" dirty="0">
                <a:solidFill>
                  <a:schemeClr val="bg1"/>
                </a:solidFill>
              </a:rPr>
              <a:t>Activity 1 – Terminology Quiz (5 Mins)</a:t>
            </a:r>
          </a:p>
        </p:txBody>
      </p:sp>
      <p:sp>
        <p:nvSpPr>
          <p:cNvPr id="3" name="Picture Placeholder 2">
            <a:extLst>
              <a:ext uri="{FF2B5EF4-FFF2-40B4-BE49-F238E27FC236}">
                <a16:creationId xmlns:a16="http://schemas.microsoft.com/office/drawing/2014/main" id="{2646EA99-2256-3817-36D1-C50BB73803FF}"/>
              </a:ext>
            </a:extLst>
          </p:cNvPr>
          <p:cNvSpPr>
            <a:spLocks noGrp="1"/>
          </p:cNvSpPr>
          <p:nvPr>
            <p:ph type="pic" sz="quarter" idx="11"/>
          </p:nvPr>
        </p:nvSpPr>
        <p:spPr>
          <a:xfrm>
            <a:off x="778125" y="1751798"/>
            <a:ext cx="4864537" cy="4724400"/>
          </a:xfrm>
        </p:spPr>
        <p:txBody>
          <a:bodyPr>
            <a:normAutofit/>
          </a:bodyPr>
          <a:lstStyle/>
          <a:p>
            <a:r>
              <a:rPr lang="en-GB" sz="3200" dirty="0">
                <a:solidFill>
                  <a:srgbClr val="231F1F"/>
                </a:solidFill>
              </a:rPr>
              <a:t>Students match terms (corporate governance, agency relationship, managerial opportunism) to examples. </a:t>
            </a:r>
          </a:p>
        </p:txBody>
      </p:sp>
      <p:pic>
        <p:nvPicPr>
          <p:cNvPr id="5" name="Picture 4" descr="3D box skeletons">
            <a:extLst>
              <a:ext uri="{FF2B5EF4-FFF2-40B4-BE49-F238E27FC236}">
                <a16:creationId xmlns:a16="http://schemas.microsoft.com/office/drawing/2014/main" id="{CA52939A-D231-4762-CF00-45E586DBDE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9340" y="1751797"/>
            <a:ext cx="5215635" cy="3889585"/>
          </a:xfrm>
          <a:prstGeom prst="rect">
            <a:avLst/>
          </a:prstGeom>
        </p:spPr>
      </p:pic>
    </p:spTree>
    <p:extLst>
      <p:ext uri="{BB962C8B-B14F-4D97-AF65-F5344CB8AC3E}">
        <p14:creationId xmlns:p14="http://schemas.microsoft.com/office/powerpoint/2010/main" val="117341329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2431" y="136488"/>
            <a:ext cx="10972799" cy="1041120"/>
          </a:xfrm>
        </p:spPr>
        <p:txBody>
          <a:bodyPr>
            <a:normAutofit fontScale="90000"/>
          </a:bodyPr>
          <a:lstStyle/>
          <a:p>
            <a:r>
              <a:rPr lang="en-US" dirty="0">
                <a:solidFill>
                  <a:schemeClr val="bg1"/>
                </a:solidFill>
              </a:rPr>
              <a:t>Separation of Ownership </a:t>
            </a:r>
            <a:br>
              <a:rPr lang="en-US" dirty="0">
                <a:solidFill>
                  <a:schemeClr val="bg1"/>
                </a:solidFill>
              </a:rPr>
            </a:br>
            <a:r>
              <a:rPr lang="en-US" dirty="0">
                <a:solidFill>
                  <a:schemeClr val="bg1"/>
                </a:solidFill>
              </a:rPr>
              <a:t>and Managerial Control</a:t>
            </a:r>
            <a:endParaRPr lang="en-US" sz="1050" dirty="0">
              <a:solidFill>
                <a:schemeClr val="bg1"/>
              </a:solidFill>
            </a:endParaRPr>
          </a:p>
        </p:txBody>
      </p:sp>
      <p:sp>
        <p:nvSpPr>
          <p:cNvPr id="5" name="Text Placeholder 4"/>
          <p:cNvSpPr>
            <a:spLocks noGrp="1"/>
          </p:cNvSpPr>
          <p:nvPr>
            <p:ph type="body" sz="quarter" idx="10"/>
          </p:nvPr>
        </p:nvSpPr>
        <p:spPr/>
        <p:txBody>
          <a:bodyPr/>
          <a:lstStyle/>
          <a:p>
            <a:r>
              <a:rPr lang="en-US" dirty="0"/>
              <a:t>Except in a number of small firms and family-owned firms, ownership is separated from control in the modern corporation.</a:t>
            </a:r>
          </a:p>
          <a:p>
            <a:pPr lvl="1"/>
            <a:r>
              <a:rPr lang="en-US" dirty="0"/>
              <a:t>Supporting the separation is a basic legal premise suggesting that the primary objective of a firm’s activities is to increase the corporation’s profit and, thereby, the owners’ (shareholders’) financial gains.</a:t>
            </a:r>
          </a:p>
          <a:p>
            <a:r>
              <a:rPr lang="en-US" dirty="0"/>
              <a:t>The separation of ownership and managerial control allows shareholders to purchase stock, which entitles them to income (residual returns) from the firm’s operations after paying expenses.</a:t>
            </a:r>
          </a:p>
          <a:p>
            <a:pPr lvl="1"/>
            <a:r>
              <a:rPr lang="en-US" dirty="0"/>
              <a:t>This right requires that shareholders take a risk that the firm’s expenses may exceed its revenues.</a:t>
            </a:r>
          </a:p>
          <a:p>
            <a:pPr lvl="2"/>
            <a:r>
              <a:rPr lang="en-US" dirty="0"/>
              <a:t>To manage this investment risk, shareholders maintain a diversified portfolio by investing in several companies to reduce their overall risk.</a:t>
            </a:r>
          </a:p>
        </p:txBody>
      </p:sp>
    </p:spTree>
    <p:extLst>
      <p:ext uri="{BB962C8B-B14F-4D97-AF65-F5344CB8AC3E}">
        <p14:creationId xmlns:p14="http://schemas.microsoft.com/office/powerpoint/2010/main" val="386626895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59348"/>
            <a:ext cx="10972799" cy="1041120"/>
          </a:xfrm>
        </p:spPr>
        <p:txBody>
          <a:bodyPr/>
          <a:lstStyle/>
          <a:p>
            <a:r>
              <a:rPr lang="en-US" dirty="0">
                <a:solidFill>
                  <a:schemeClr val="bg1"/>
                </a:solidFill>
              </a:rPr>
              <a:t>Agency Relationships</a:t>
            </a:r>
            <a:endParaRPr lang="en-US" sz="600" dirty="0">
              <a:solidFill>
                <a:schemeClr val="bg1"/>
              </a:solidFill>
            </a:endParaRPr>
          </a:p>
        </p:txBody>
      </p:sp>
      <p:sp>
        <p:nvSpPr>
          <p:cNvPr id="5" name="Text Placeholder 4"/>
          <p:cNvSpPr>
            <a:spLocks noGrp="1"/>
          </p:cNvSpPr>
          <p:nvPr>
            <p:ph type="body" sz="quarter" idx="10"/>
          </p:nvPr>
        </p:nvSpPr>
        <p:spPr>
          <a:xfrm>
            <a:off x="387457" y="1666876"/>
            <a:ext cx="11530739" cy="4657725"/>
          </a:xfrm>
        </p:spPr>
        <p:txBody>
          <a:bodyPr>
            <a:normAutofit lnSpcReduction="10000"/>
          </a:bodyPr>
          <a:lstStyle/>
          <a:p>
            <a:r>
              <a:rPr lang="en-US" sz="3200" dirty="0"/>
              <a:t>Modern corporations are characterized by an agency relationship between owners and managers.</a:t>
            </a:r>
          </a:p>
          <a:p>
            <a:pPr lvl="1"/>
            <a:r>
              <a:rPr lang="en-US" sz="2800" dirty="0"/>
              <a:t>An </a:t>
            </a:r>
            <a:r>
              <a:rPr lang="en-US" sz="2800" b="1" dirty="0"/>
              <a:t>agency relationship </a:t>
            </a:r>
            <a:r>
              <a:rPr lang="en-US" sz="2800" dirty="0"/>
              <a:t>exists when one party delegates decision-making responsibility to a second party for compensation.</a:t>
            </a:r>
          </a:p>
          <a:p>
            <a:pPr lvl="1"/>
            <a:r>
              <a:rPr lang="en-US" sz="2800" dirty="0"/>
              <a:t>The agency relationship between owners and managers works as follows:</a:t>
            </a:r>
          </a:p>
          <a:p>
            <a:pPr lvl="2"/>
            <a:r>
              <a:rPr lang="en-US" sz="2400" dirty="0"/>
              <a:t>Owners (principals) hire managers (agents) to make decisions that maximize the firm’s value.</a:t>
            </a:r>
          </a:p>
          <a:p>
            <a:pPr lvl="2"/>
            <a:r>
              <a:rPr lang="en-US" sz="2400" dirty="0"/>
              <a:t>As risk-bearing specialists, owners diversify their risk by investing in multiple corporations with different risk profiles.</a:t>
            </a:r>
          </a:p>
          <a:p>
            <a:pPr lvl="2"/>
            <a:r>
              <a:rPr lang="en-US" sz="2400" dirty="0"/>
              <a:t>Owners expect their agents (the firm’s top-level managers, who are decision-making specialists) to make decisions that will help to maximize the value of their firm.</a:t>
            </a:r>
          </a:p>
        </p:txBody>
      </p:sp>
    </p:spTree>
    <p:extLst>
      <p:ext uri="{BB962C8B-B14F-4D97-AF65-F5344CB8AC3E}">
        <p14:creationId xmlns:p14="http://schemas.microsoft.com/office/powerpoint/2010/main" val="224676429"/>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2" y="193638"/>
            <a:ext cx="10972797" cy="1041120"/>
          </a:xfrm>
        </p:spPr>
        <p:txBody>
          <a:bodyPr/>
          <a:lstStyle/>
          <a:p>
            <a:r>
              <a:rPr lang="en-US" sz="2800" dirty="0">
                <a:solidFill>
                  <a:schemeClr val="bg1"/>
                </a:solidFill>
              </a:rPr>
              <a:t>An Agency Relationship</a:t>
            </a:r>
          </a:p>
        </p:txBody>
      </p:sp>
      <p:pic>
        <p:nvPicPr>
          <p:cNvPr id="3" name="Picture Placeholder 2" descr="Figure 10.1 is a model that shows an agency relationship. &#10;&#10;At the top-left of the model is a rectangle labeled Shareholders, left parenthesis, Principals, right parenthesis. Below the label is the following bulleted point: Owners. An arrow extends downward and to the right from the bottom-right corner of the rectangle. The arrow is labeled Hire. The arrow leads to a rectangle in the middle of the model labeled Managers, left parenthesis, Agents, right parenthesis. Below the label is the following bulleted point: Decision makers. An arrow extends downward and to the right from the bottom-right corner of the rectangle. The arrow is labeled and create. The arrow leads to a rectangle in the bottom-right of the model. The rectangle is labeled An Agency Relationship. Below the label is the following bulleted points: Risk-bearing specialist, left parenthesis, principal, right parenthesis, paying compensation to A managerial decision-making specialist, left parenthesis, agent, right parenthesis." title="Figure 10.1 – An Agency Relationship"/>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209801" y="1524000"/>
            <a:ext cx="7772400" cy="4761890"/>
          </a:xfrm>
        </p:spPr>
      </p:pic>
    </p:spTree>
    <p:extLst>
      <p:ext uri="{BB962C8B-B14F-4D97-AF65-F5344CB8AC3E}">
        <p14:creationId xmlns:p14="http://schemas.microsoft.com/office/powerpoint/2010/main" val="2076038990"/>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36488"/>
            <a:ext cx="10972799" cy="1041120"/>
          </a:xfrm>
        </p:spPr>
        <p:txBody>
          <a:bodyPr/>
          <a:lstStyle/>
          <a:p>
            <a:r>
              <a:rPr lang="en-US" dirty="0">
                <a:solidFill>
                  <a:schemeClr val="bg1"/>
                </a:solidFill>
              </a:rPr>
              <a:t>Agency Relationships</a:t>
            </a:r>
            <a:endParaRPr lang="en-US" sz="6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dirty="0"/>
              <a:t>The separation between ownership and managerial control can create problems.</a:t>
            </a:r>
          </a:p>
          <a:p>
            <a:pPr lvl="1"/>
            <a:r>
              <a:rPr lang="en-US" dirty="0"/>
              <a:t>The principal and the agent may have different interests and goals.</a:t>
            </a:r>
          </a:p>
          <a:p>
            <a:pPr lvl="1"/>
            <a:r>
              <a:rPr lang="en-US" dirty="0"/>
              <a:t>The agent may make decisions that result in pursuing goals that conflict with those of the principal.</a:t>
            </a:r>
          </a:p>
          <a:p>
            <a:pPr marL="342900" lvl="1" indent="-342900"/>
            <a:r>
              <a:rPr lang="en-US" sz="2800" dirty="0"/>
              <a:t>These divergent interests and goals between principals and agents may lead to managerial opportunism.</a:t>
            </a:r>
          </a:p>
          <a:p>
            <a:pPr marL="742950" lvl="2" indent="-342900"/>
            <a:r>
              <a:rPr lang="en-US" sz="2400" b="1" dirty="0"/>
              <a:t>Managerial opportunism </a:t>
            </a:r>
            <a:r>
              <a:rPr lang="en-US" sz="2400" dirty="0"/>
              <a:t>is the seeking of self-interest with guile (i.e., cunning or deceit).</a:t>
            </a:r>
          </a:p>
          <a:p>
            <a:pPr marL="742950" lvl="2" indent="-342900"/>
            <a:r>
              <a:rPr lang="en-US" sz="2400" dirty="0"/>
              <a:t>Managerial opportunism prevents the maximization of shareholder wealth.</a:t>
            </a:r>
          </a:p>
          <a:p>
            <a:pPr marL="342900" lvl="1" indent="-342900"/>
            <a:r>
              <a:rPr lang="en-US" sz="2800" dirty="0"/>
              <a:t>Principals establish governance and control mechanisms to prevent agents from acting opportunistically.</a:t>
            </a:r>
          </a:p>
        </p:txBody>
      </p:sp>
    </p:spTree>
    <p:extLst>
      <p:ext uri="{BB962C8B-B14F-4D97-AF65-F5344CB8AC3E}">
        <p14:creationId xmlns:p14="http://schemas.microsoft.com/office/powerpoint/2010/main" val="415498134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97530" y="113628"/>
            <a:ext cx="5772150" cy="1041120"/>
          </a:xfrm>
        </p:spPr>
        <p:txBody>
          <a:bodyPr>
            <a:normAutofit fontScale="90000"/>
          </a:bodyPr>
          <a:lstStyle/>
          <a:p>
            <a:r>
              <a:rPr lang="en-US" sz="3200" dirty="0">
                <a:solidFill>
                  <a:schemeClr val="bg1"/>
                </a:solidFill>
              </a:rPr>
              <a:t>Product Diversification as an Example of an Agency Problem </a:t>
            </a:r>
            <a:r>
              <a:rPr lang="en-US" sz="1800" dirty="0">
                <a:solidFill>
                  <a:schemeClr val="bg1"/>
                </a:solidFill>
              </a:rPr>
              <a:t>(slide 1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Product diversification is a potential agency problem that could result in principals incurring costs to control their agents’ behavior.</a:t>
            </a:r>
          </a:p>
          <a:p>
            <a:r>
              <a:rPr lang="en-US" dirty="0"/>
              <a:t>Product diversification can create two benefits for top-level managers that shareholders do not enjoy.</a:t>
            </a:r>
          </a:p>
          <a:p>
            <a:pPr marL="800100" lvl="1" indent="-342900">
              <a:buFont typeface="+mj-lt"/>
              <a:buAutoNum type="arabicPeriod"/>
            </a:pPr>
            <a:r>
              <a:rPr lang="en-US" dirty="0"/>
              <a:t>Top-level managers can increase their compensation.</a:t>
            </a:r>
          </a:p>
          <a:p>
            <a:pPr lvl="2"/>
            <a:r>
              <a:rPr lang="en-US" dirty="0"/>
              <a:t>Product diversification usually increases the size of a firm, and size is positively related to executive compensation.</a:t>
            </a:r>
          </a:p>
          <a:p>
            <a:pPr marL="800100" lvl="1" indent="-342900">
              <a:buNone/>
            </a:pPr>
            <a:r>
              <a:rPr lang="en-US" spc="-20" dirty="0"/>
              <a:t>2.	</a:t>
            </a:r>
            <a:r>
              <a:rPr lang="en-US" i="1" spc="-40" dirty="0"/>
              <a:t>Managerial employment risk</a:t>
            </a:r>
            <a:r>
              <a:rPr lang="en-US" spc="-40" dirty="0"/>
              <a:t>—the</a:t>
            </a:r>
            <a:r>
              <a:rPr lang="en-US" i="1" spc="-40" dirty="0"/>
              <a:t> </a:t>
            </a:r>
            <a:r>
              <a:rPr lang="en-US" spc="-40" dirty="0"/>
              <a:t>risk of job loss, loss of compensation, and loss of managerial reputation—can be reduced.</a:t>
            </a:r>
          </a:p>
          <a:p>
            <a:pPr lvl="2"/>
            <a:r>
              <a:rPr lang="en-US" dirty="0"/>
              <a:t>Increased diversification reduces managerial employment risk because a firm and its upper-level managers are less vulnerable to the reduction in demand associated with a single or limited number of product lines or businesses.</a:t>
            </a:r>
            <a:endParaRPr lang="en-US" sz="2800" dirty="0"/>
          </a:p>
        </p:txBody>
      </p:sp>
    </p:spTree>
    <p:extLst>
      <p:ext uri="{BB962C8B-B14F-4D97-AF65-F5344CB8AC3E}">
        <p14:creationId xmlns:p14="http://schemas.microsoft.com/office/powerpoint/2010/main" val="226707647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23210" y="90768"/>
            <a:ext cx="6343650" cy="1041120"/>
          </a:xfrm>
        </p:spPr>
        <p:txBody>
          <a:bodyPr/>
          <a:lstStyle/>
          <a:p>
            <a:r>
              <a:rPr lang="en-US" sz="3200" dirty="0">
                <a:solidFill>
                  <a:schemeClr val="bg1"/>
                </a:solidFill>
              </a:rPr>
              <a:t>Product Diversification as an Example of an Agency Problem </a:t>
            </a:r>
            <a:r>
              <a:rPr lang="en-US" sz="1800" dirty="0">
                <a:solidFill>
                  <a:schemeClr val="bg1"/>
                </a:solidFill>
              </a:rPr>
              <a:t>(slide 2 of 2)</a:t>
            </a:r>
            <a:endParaRPr lang="en-US" sz="600" dirty="0">
              <a:solidFill>
                <a:schemeClr val="bg1"/>
              </a:solidFill>
            </a:endParaRPr>
          </a:p>
        </p:txBody>
      </p:sp>
      <p:sp>
        <p:nvSpPr>
          <p:cNvPr id="5" name="Text Placeholder 4"/>
          <p:cNvSpPr>
            <a:spLocks noGrp="1"/>
          </p:cNvSpPr>
          <p:nvPr>
            <p:ph type="body" sz="quarter" idx="10"/>
          </p:nvPr>
        </p:nvSpPr>
        <p:spPr>
          <a:xfrm>
            <a:off x="434340" y="1666876"/>
            <a:ext cx="11532870" cy="4973954"/>
          </a:xfrm>
        </p:spPr>
        <p:txBody>
          <a:bodyPr>
            <a:normAutofit fontScale="92500" lnSpcReduction="20000"/>
          </a:bodyPr>
          <a:lstStyle/>
          <a:p>
            <a:r>
              <a:rPr lang="en-US" dirty="0"/>
              <a:t>Free cash flow—the cash remaining after the firm has invested in all projects that have positive net present value within its current businesses—is the source of another potential agency problem.</a:t>
            </a:r>
          </a:p>
          <a:p>
            <a:pPr lvl="1"/>
            <a:r>
              <a:rPr lang="en-US" dirty="0"/>
              <a:t>To increase the firm’s degree of diversification, top-level managers may decide to invest free cash flow in product lines that are not associated with the firm’s current lines of business and do not have a strong possibility of creating additional value for shareholders.</a:t>
            </a:r>
          </a:p>
          <a:p>
            <a:pPr lvl="1"/>
            <a:r>
              <a:rPr lang="en-US" dirty="0"/>
              <a:t>Shareholders may prefer that free cash flow be distributed to them as dividends or stock buybacks, so they can control how the cash is invested.</a:t>
            </a:r>
          </a:p>
          <a:p>
            <a:r>
              <a:rPr lang="en-US" dirty="0"/>
              <a:t>Both principals (owners) and agents (managers) seek different optimal levels of diversification.</a:t>
            </a:r>
          </a:p>
          <a:p>
            <a:pPr lvl="1"/>
            <a:r>
              <a:rPr lang="en-US" dirty="0"/>
              <a:t>As the firm’s owners, shareholders seek the level of diversification that reduces the risk of the firm’s total failure while simultaneously increasing its value by developing economies of scale and scope.</a:t>
            </a:r>
          </a:p>
          <a:p>
            <a:pPr lvl="1"/>
            <a:r>
              <a:rPr lang="en-US" dirty="0"/>
              <a:t>Managers prefer a higher level of diversification, but only to a level that falls short of the point at which it increases their employment risk and reduces their employment opportunities.</a:t>
            </a:r>
          </a:p>
        </p:txBody>
      </p:sp>
    </p:spTree>
    <p:extLst>
      <p:ext uri="{BB962C8B-B14F-4D97-AF65-F5344CB8AC3E}">
        <p14:creationId xmlns:p14="http://schemas.microsoft.com/office/powerpoint/2010/main" val="131969720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63190" y="182208"/>
            <a:ext cx="6393181" cy="1041120"/>
          </a:xfrm>
        </p:spPr>
        <p:txBody>
          <a:bodyPr/>
          <a:lstStyle/>
          <a:p>
            <a:r>
              <a:rPr lang="en-US" sz="2800" dirty="0">
                <a:solidFill>
                  <a:schemeClr val="bg1"/>
                </a:solidFill>
              </a:rPr>
              <a:t>Manager and Shareholder Risk and Diversification</a:t>
            </a:r>
          </a:p>
        </p:txBody>
      </p:sp>
      <p:pic>
        <p:nvPicPr>
          <p:cNvPr id="3" name="Picture Placeholder 2" descr="Figure 10.2 is a graph that shows manager and shareholder risk and diversification. &#10;&#10;The horizontal, or x, axis is labeled Diversification and contains the following: Dominant business, Related-constrained, Related-linked, and Unrelated business. The vertical, or y, axis is labeled Risk. Two horizontal concave lines drawn on a graph intersect at the tips. The first line is labeled S and represents the Shareholder, left parenthesis, business, right parenthesis, risk profile. The second line is labeled M and represents the Managerial, left parenthesis, employment, right parenthesis, risk profile. A vertical dashed line connects the midpoint of each of the concave lines to the x axis at points A and B respectively. Point A is midway between Dominant business and Related-constrained, and point B is midway between Related-linked and unrelated businesses. " title="Figure 10.2 – Manager and Shareholder Risk and Diversification"/>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2758441" y="1524001"/>
            <a:ext cx="6675120" cy="4739335"/>
          </a:xfrm>
        </p:spPr>
      </p:pic>
    </p:spTree>
    <p:extLst>
      <p:ext uri="{BB962C8B-B14F-4D97-AF65-F5344CB8AC3E}">
        <p14:creationId xmlns:p14="http://schemas.microsoft.com/office/powerpoint/2010/main" val="264550288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54680" y="136488"/>
            <a:ext cx="5657850" cy="1041120"/>
          </a:xfrm>
        </p:spPr>
        <p:txBody>
          <a:bodyPr>
            <a:normAutofit fontScale="90000"/>
          </a:bodyPr>
          <a:lstStyle/>
          <a:p>
            <a:r>
              <a:rPr lang="en-US" dirty="0">
                <a:solidFill>
                  <a:schemeClr val="bg1"/>
                </a:solidFill>
              </a:rPr>
              <a:t>Agency Costs and Governance Mechanisms</a:t>
            </a:r>
            <a:endParaRPr lang="en-US" sz="200" dirty="0">
              <a:solidFill>
                <a:schemeClr val="bg1"/>
              </a:solidFill>
            </a:endParaRPr>
          </a:p>
        </p:txBody>
      </p:sp>
      <p:sp>
        <p:nvSpPr>
          <p:cNvPr id="5" name="Text Placeholder 4"/>
          <p:cNvSpPr>
            <a:spLocks noGrp="1"/>
          </p:cNvSpPr>
          <p:nvPr>
            <p:ph type="body" sz="quarter" idx="10"/>
          </p:nvPr>
        </p:nvSpPr>
        <p:spPr>
          <a:xfrm>
            <a:off x="422910" y="1485900"/>
            <a:ext cx="11544300" cy="4838701"/>
          </a:xfrm>
        </p:spPr>
        <p:txBody>
          <a:bodyPr>
            <a:normAutofit lnSpcReduction="10000"/>
          </a:bodyPr>
          <a:lstStyle/>
          <a:p>
            <a:r>
              <a:rPr lang="en-US" sz="2400" b="1" dirty="0"/>
              <a:t>Agency costs </a:t>
            </a:r>
            <a:r>
              <a:rPr lang="en-US" sz="2400" dirty="0"/>
              <a:t>are the sum of incentive costs, monitoring costs, enforcement costs, and individual financial losses incurred by principals because governance mechanisms cannot guarantee total compliance by the agent.</a:t>
            </a:r>
          </a:p>
          <a:p>
            <a:pPr lvl="1"/>
            <a:r>
              <a:rPr lang="en-US" sz="2000" dirty="0"/>
              <a:t>Principals’ agency costs are larger in diversified firms due to the additional complexity of diversification.</a:t>
            </a:r>
          </a:p>
          <a:p>
            <a:r>
              <a:rPr lang="en-US" sz="2400" dirty="0"/>
              <a:t>The effects of governance mechanisms are influenced by how weak or strong they are.</a:t>
            </a:r>
          </a:p>
          <a:p>
            <a:pPr lvl="1"/>
            <a:r>
              <a:rPr lang="en-US" sz="2100" dirty="0"/>
              <a:t>When governance mechanisms are weak and ineffective, managerial interests may prevail, such as in situations where managers have a significant amount of autonomy to make strategic decisions.</a:t>
            </a:r>
          </a:p>
          <a:p>
            <a:pPr lvl="1"/>
            <a:r>
              <a:rPr lang="en-US" sz="2100" dirty="0"/>
              <a:t>If strong governance mechanisms are used, such as a board of directors controlling managerial autonomy, the firm’s strategies should better reflect stakeholders’ interests.</a:t>
            </a:r>
          </a:p>
          <a:p>
            <a:r>
              <a:rPr lang="en-US" sz="2400" dirty="0"/>
              <a:t>In recent years, corporate governance mechanisms have received greater scrutiny due to the passing of:</a:t>
            </a:r>
          </a:p>
          <a:p>
            <a:pPr lvl="1"/>
            <a:r>
              <a:rPr lang="en-US" sz="2100" dirty="0"/>
              <a:t>The Sarbanes-Oxley Act (S</a:t>
            </a:r>
            <a:r>
              <a:rPr lang="en-US" sz="2100" spc="-1000" dirty="0"/>
              <a:t> </a:t>
            </a:r>
            <a:r>
              <a:rPr lang="en-US" sz="2100" dirty="0"/>
              <a:t>O</a:t>
            </a:r>
            <a:r>
              <a:rPr lang="en-US" sz="2100" spc="-1000" dirty="0"/>
              <a:t> </a:t>
            </a:r>
            <a:r>
              <a:rPr lang="en-US" sz="2100" dirty="0"/>
              <a:t>X) of 2002</a:t>
            </a:r>
          </a:p>
          <a:p>
            <a:pPr lvl="1"/>
            <a:r>
              <a:rPr lang="en-US" sz="2100" dirty="0"/>
              <a:t>The Dodd-Frank Wall Street Reform and Consumer Protection Act (Dodd-Frank) of 2010</a:t>
            </a:r>
          </a:p>
        </p:txBody>
      </p:sp>
    </p:spTree>
    <p:extLst>
      <p:ext uri="{BB962C8B-B14F-4D97-AF65-F5344CB8AC3E}">
        <p14:creationId xmlns:p14="http://schemas.microsoft.com/office/powerpoint/2010/main" val="717095830"/>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84A80-F319-A9D1-B743-28C3DF87D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BEABE8-D0A9-0C89-AA77-EFD3673D36AF}"/>
              </a:ext>
            </a:extLst>
          </p:cNvPr>
          <p:cNvSpPr>
            <a:spLocks noGrp="1"/>
          </p:cNvSpPr>
          <p:nvPr>
            <p:ph type="title"/>
          </p:nvPr>
        </p:nvSpPr>
        <p:spPr>
          <a:xfrm>
            <a:off x="3352800" y="56338"/>
            <a:ext cx="5215635" cy="1041120"/>
          </a:xfrm>
        </p:spPr>
        <p:txBody>
          <a:bodyPr>
            <a:noAutofit/>
          </a:bodyPr>
          <a:lstStyle/>
          <a:p>
            <a:r>
              <a:rPr lang="en-GB" dirty="0">
                <a:solidFill>
                  <a:schemeClr val="bg1"/>
                </a:solidFill>
              </a:rPr>
              <a:t>Activity 2 – Case Analysis (10 Mins)</a:t>
            </a:r>
          </a:p>
        </p:txBody>
      </p:sp>
      <p:sp>
        <p:nvSpPr>
          <p:cNvPr id="3" name="Picture Placeholder 2">
            <a:extLst>
              <a:ext uri="{FF2B5EF4-FFF2-40B4-BE49-F238E27FC236}">
                <a16:creationId xmlns:a16="http://schemas.microsoft.com/office/drawing/2014/main" id="{A35BF298-F5EF-EB4B-07DC-50C9579006BD}"/>
              </a:ext>
            </a:extLst>
          </p:cNvPr>
          <p:cNvSpPr>
            <a:spLocks noGrp="1"/>
          </p:cNvSpPr>
          <p:nvPr>
            <p:ph type="pic" sz="quarter" idx="11"/>
          </p:nvPr>
        </p:nvSpPr>
        <p:spPr>
          <a:xfrm>
            <a:off x="778125" y="1751798"/>
            <a:ext cx="5002743" cy="4724400"/>
          </a:xfrm>
        </p:spPr>
        <p:txBody>
          <a:bodyPr>
            <a:normAutofit/>
          </a:bodyPr>
          <a:lstStyle/>
          <a:p>
            <a:r>
              <a:rPr lang="en-GB" sz="3200" dirty="0">
                <a:solidFill>
                  <a:srgbClr val="231F1F"/>
                </a:solidFill>
              </a:rPr>
              <a:t>Groups </a:t>
            </a:r>
            <a:r>
              <a:rPr lang="en-GB" sz="3200" dirty="0" err="1">
                <a:solidFill>
                  <a:srgbClr val="231F1F"/>
                </a:solidFill>
              </a:rPr>
              <a:t>analyze</a:t>
            </a:r>
            <a:r>
              <a:rPr lang="en-GB" sz="3200" dirty="0">
                <a:solidFill>
                  <a:srgbClr val="231F1F"/>
                </a:solidFill>
              </a:rPr>
              <a:t> a mini-case (e.g., General Electric’s diversification issues). </a:t>
            </a:r>
          </a:p>
          <a:p>
            <a:r>
              <a:rPr lang="en-GB" sz="3200" dirty="0">
                <a:solidFill>
                  <a:srgbClr val="231F1F"/>
                </a:solidFill>
              </a:rPr>
              <a:t>Identify one agency problem and propose a governance solution. </a:t>
            </a:r>
          </a:p>
          <a:p>
            <a:r>
              <a:rPr lang="en-GB" sz="3200" dirty="0">
                <a:solidFill>
                  <a:srgbClr val="231F1F"/>
                </a:solidFill>
              </a:rPr>
              <a:t>Reference last figure (Risk and Diversification).</a:t>
            </a:r>
          </a:p>
        </p:txBody>
      </p:sp>
      <p:pic>
        <p:nvPicPr>
          <p:cNvPr id="5" name="Picture 4" descr="3D box skeletons">
            <a:extLst>
              <a:ext uri="{FF2B5EF4-FFF2-40B4-BE49-F238E27FC236}">
                <a16:creationId xmlns:a16="http://schemas.microsoft.com/office/drawing/2014/main" id="{F42CDB36-9B18-84F7-30DE-0AE542B75D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9340" y="1751797"/>
            <a:ext cx="5215635" cy="3889585"/>
          </a:xfrm>
          <a:prstGeom prst="rect">
            <a:avLst/>
          </a:prstGeom>
        </p:spPr>
      </p:pic>
    </p:spTree>
    <p:extLst>
      <p:ext uri="{BB962C8B-B14F-4D97-AF65-F5344CB8AC3E}">
        <p14:creationId xmlns:p14="http://schemas.microsoft.com/office/powerpoint/2010/main" val="1673923215"/>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5154589-9797-3219-69C4-427104B6D802}"/>
              </a:ext>
            </a:extLst>
          </p:cNvPr>
          <p:cNvSpPr>
            <a:spLocks noGrp="1"/>
          </p:cNvSpPr>
          <p:nvPr>
            <p:ph idx="1"/>
          </p:nvPr>
        </p:nvSpPr>
        <p:spPr>
          <a:xfrm>
            <a:off x="630810" y="2913681"/>
            <a:ext cx="10803903" cy="1131377"/>
          </a:xfrm>
        </p:spPr>
        <p:txBody>
          <a:bodyPr/>
          <a:lstStyle/>
          <a:p>
            <a:pPr algn="ctr"/>
            <a:r>
              <a:rPr lang="en-GB" sz="5400" dirty="0"/>
              <a:t>Internal Governance Mechanisms</a:t>
            </a:r>
          </a:p>
        </p:txBody>
      </p:sp>
    </p:spTree>
    <p:extLst>
      <p:ext uri="{BB962C8B-B14F-4D97-AF65-F5344CB8AC3E}">
        <p14:creationId xmlns:p14="http://schemas.microsoft.com/office/powerpoint/2010/main" val="2737287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3871" y="159348"/>
            <a:ext cx="10972799" cy="1041120"/>
          </a:xfrm>
        </p:spPr>
        <p:txBody>
          <a:bodyPr/>
          <a:lstStyle/>
          <a:p>
            <a:r>
              <a:rPr lang="en-US" dirty="0">
                <a:solidFill>
                  <a:schemeClr val="bg1"/>
                </a:solidFill>
              </a:rPr>
              <a:t>Ownership Concentration </a:t>
            </a:r>
            <a:endParaRPr lang="en-US" sz="200" dirty="0">
              <a:solidFill>
                <a:schemeClr val="bg1"/>
              </a:solidFill>
            </a:endParaRPr>
          </a:p>
        </p:txBody>
      </p:sp>
      <p:sp>
        <p:nvSpPr>
          <p:cNvPr id="5" name="Text Placeholder 4"/>
          <p:cNvSpPr>
            <a:spLocks noGrp="1"/>
          </p:cNvSpPr>
          <p:nvPr>
            <p:ph type="body" sz="quarter" idx="10"/>
          </p:nvPr>
        </p:nvSpPr>
        <p:spPr>
          <a:xfrm>
            <a:off x="483871" y="1678465"/>
            <a:ext cx="11540489" cy="4784327"/>
          </a:xfrm>
        </p:spPr>
        <p:txBody>
          <a:bodyPr>
            <a:normAutofit fontScale="92500"/>
          </a:bodyPr>
          <a:lstStyle/>
          <a:p>
            <a:r>
              <a:rPr lang="en-US" sz="2600" b="1" dirty="0"/>
              <a:t>Ownership concentration </a:t>
            </a:r>
            <a:r>
              <a:rPr lang="en-US" sz="2600" dirty="0"/>
              <a:t>is defined by the number of large-block shareholders and the total percentage of the firm’s shares they own.</a:t>
            </a:r>
          </a:p>
          <a:p>
            <a:pPr lvl="1"/>
            <a:r>
              <a:rPr lang="en-US" b="1" dirty="0"/>
              <a:t>Large-block shareholders </a:t>
            </a:r>
            <a:r>
              <a:rPr lang="en-US" dirty="0"/>
              <a:t>typically own at least 5 percent of a company’s issued shares.</a:t>
            </a:r>
          </a:p>
          <a:p>
            <a:pPr lvl="2"/>
            <a:r>
              <a:rPr lang="en-US" dirty="0"/>
              <a:t>Large-block shareholders are increasingly active in their demands that firms adopt effective governance mechanisms to control managerial decisions so that they will best represent owners’ interests.</a:t>
            </a:r>
          </a:p>
          <a:p>
            <a:pPr lvl="2"/>
            <a:r>
              <a:rPr lang="en-US" dirty="0"/>
              <a:t>In recent years, the number of large-block shareholders has declined.</a:t>
            </a:r>
          </a:p>
          <a:p>
            <a:pPr lvl="3"/>
            <a:r>
              <a:rPr lang="en-US" dirty="0"/>
              <a:t>Institutional owners have replaced individuals as large-block shareholders.</a:t>
            </a:r>
          </a:p>
          <a:p>
            <a:r>
              <a:rPr lang="en-US" sz="2600" dirty="0"/>
              <a:t>Ownership concentration influences decisions made about the strategies a firm will use, and the value created by their use.</a:t>
            </a:r>
          </a:p>
          <a:p>
            <a:pPr lvl="1"/>
            <a:r>
              <a:rPr lang="en-US" dirty="0"/>
              <a:t>In general, diffuse ownership (many shareholders with small holdings and few, if any, large-block shareholders) produces weak monitoring and control of managerial decisions.</a:t>
            </a:r>
          </a:p>
          <a:p>
            <a:pPr lvl="1"/>
            <a:r>
              <a:rPr lang="en-US" dirty="0"/>
              <a:t>With high degrees of ownership concentration, the probability is greater that managers’ decisions will be designed to maximize shareholder value.</a:t>
            </a:r>
          </a:p>
        </p:txBody>
      </p:sp>
    </p:spTree>
    <p:extLst>
      <p:ext uri="{BB962C8B-B14F-4D97-AF65-F5344CB8AC3E}">
        <p14:creationId xmlns:p14="http://schemas.microsoft.com/office/powerpoint/2010/main" val="4104765185"/>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82208"/>
            <a:ext cx="10972799" cy="1041120"/>
          </a:xfrm>
        </p:spPr>
        <p:txBody>
          <a:bodyPr>
            <a:normAutofit fontScale="90000"/>
          </a:bodyPr>
          <a:lstStyle/>
          <a:p>
            <a:r>
              <a:rPr lang="en-US" dirty="0">
                <a:solidFill>
                  <a:schemeClr val="bg1"/>
                </a:solidFill>
              </a:rPr>
              <a:t> The Increasing Influence </a:t>
            </a:r>
            <a:br>
              <a:rPr lang="en-US" dirty="0">
                <a:solidFill>
                  <a:schemeClr val="bg1"/>
                </a:solidFill>
              </a:rPr>
            </a:br>
            <a:r>
              <a:rPr lang="en-US" dirty="0">
                <a:solidFill>
                  <a:schemeClr val="bg1"/>
                </a:solidFill>
              </a:rPr>
              <a:t>of Institutional Owners</a:t>
            </a:r>
            <a:endParaRPr lang="en-US" sz="2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z="3200" b="1" dirty="0"/>
              <a:t>Institutional owners </a:t>
            </a:r>
            <a:r>
              <a:rPr lang="en-US" sz="3200" dirty="0"/>
              <a:t>are financial institutions, such as mutual funds and pension funds, that control large-block shareholder positions.</a:t>
            </a:r>
          </a:p>
          <a:p>
            <a:r>
              <a:rPr lang="en-US" sz="3200" dirty="0"/>
              <a:t>Institutional owners:</a:t>
            </a:r>
          </a:p>
          <a:p>
            <a:pPr lvl="1"/>
            <a:r>
              <a:rPr lang="en-US" sz="2800" dirty="0"/>
              <a:t>Are a powerful force in corporate America</a:t>
            </a:r>
          </a:p>
          <a:p>
            <a:pPr lvl="2"/>
            <a:r>
              <a:rPr lang="en-US" sz="2400" dirty="0"/>
              <a:t>Estimates of the amount of equity in U.S. firms held by institutional owners range from 60 to 75 percent.</a:t>
            </a:r>
          </a:p>
          <a:p>
            <a:pPr lvl="1"/>
            <a:r>
              <a:rPr lang="en-US" sz="2800" dirty="0"/>
              <a:t>Can significantly influence a firm’s choice of strategies and strategic decisions</a:t>
            </a:r>
          </a:p>
          <a:p>
            <a:pPr lvl="2"/>
            <a:r>
              <a:rPr lang="en-US" sz="2400" dirty="0"/>
              <a:t>By using their positions of concentrated ownership, institutional owners can force managers and boards of directors to make decisions that best serve shareholders’ interests.</a:t>
            </a:r>
          </a:p>
        </p:txBody>
      </p:sp>
    </p:spTree>
    <p:extLst>
      <p:ext uri="{BB962C8B-B14F-4D97-AF65-F5344CB8AC3E}">
        <p14:creationId xmlns:p14="http://schemas.microsoft.com/office/powerpoint/2010/main" val="394834551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82208"/>
            <a:ext cx="10972799" cy="1041120"/>
          </a:xfrm>
        </p:spPr>
        <p:txBody>
          <a:bodyPr/>
          <a:lstStyle/>
          <a:p>
            <a:r>
              <a:rPr lang="en-US" dirty="0">
                <a:solidFill>
                  <a:schemeClr val="bg1"/>
                </a:solidFill>
              </a:rPr>
              <a:t>Board of Directors </a:t>
            </a:r>
            <a:r>
              <a:rPr lang="en-US" sz="1800" dirty="0">
                <a:solidFill>
                  <a:schemeClr val="bg1"/>
                </a:solidFill>
              </a:rPr>
              <a:t>(slide 1 of 3)</a:t>
            </a:r>
            <a:endParaRPr lang="en-US" sz="1050" dirty="0">
              <a:solidFill>
                <a:schemeClr val="bg1"/>
              </a:solidFill>
            </a:endParaRPr>
          </a:p>
        </p:txBody>
      </p:sp>
      <p:sp>
        <p:nvSpPr>
          <p:cNvPr id="5" name="Text Placeholder 4"/>
          <p:cNvSpPr>
            <a:spLocks noGrp="1"/>
          </p:cNvSpPr>
          <p:nvPr>
            <p:ph type="body" sz="quarter" idx="10"/>
          </p:nvPr>
        </p:nvSpPr>
        <p:spPr>
          <a:xfrm>
            <a:off x="431047" y="1692312"/>
            <a:ext cx="11578590" cy="4983480"/>
          </a:xfrm>
        </p:spPr>
        <p:txBody>
          <a:bodyPr>
            <a:normAutofit/>
          </a:bodyPr>
          <a:lstStyle/>
          <a:p>
            <a:r>
              <a:rPr lang="en-US" sz="3200" dirty="0"/>
              <a:t>A </a:t>
            </a:r>
            <a:r>
              <a:rPr lang="en-US" sz="3200" b="1" dirty="0"/>
              <a:t>board of directors </a:t>
            </a:r>
            <a:r>
              <a:rPr lang="en-US" sz="3200" dirty="0"/>
              <a:t>is a group of elected individuals whose primary responsibility is to act in the owners’ best interests by formally monitoring and controlling the firm’s top-level managers.</a:t>
            </a:r>
          </a:p>
          <a:p>
            <a:r>
              <a:rPr lang="en-US" sz="3200" dirty="0"/>
              <a:t>Shareholders elect the members of a firm’s board of directors.</a:t>
            </a:r>
          </a:p>
          <a:p>
            <a:r>
              <a:rPr lang="en-US" sz="3200" dirty="0"/>
              <a:t>Generally, board members are classified into one of three groups:</a:t>
            </a:r>
          </a:p>
          <a:p>
            <a:pPr lvl="1">
              <a:buFont typeface="+mj-lt"/>
              <a:buAutoNum type="arabicPeriod"/>
            </a:pPr>
            <a:r>
              <a:rPr lang="en-US" sz="2800" dirty="0"/>
              <a:t>Insiders</a:t>
            </a:r>
          </a:p>
          <a:p>
            <a:pPr lvl="1">
              <a:buFont typeface="+mj-lt"/>
              <a:buAutoNum type="arabicPeriod"/>
            </a:pPr>
            <a:r>
              <a:rPr lang="en-US" sz="2800" dirty="0"/>
              <a:t>Related outsiders</a:t>
            </a:r>
          </a:p>
          <a:p>
            <a:pPr lvl="1">
              <a:buFont typeface="+mj-lt"/>
              <a:buAutoNum type="arabicPeriod"/>
            </a:pPr>
            <a:r>
              <a:rPr lang="en-US" sz="2800" dirty="0"/>
              <a:t>Outsiders</a:t>
            </a:r>
          </a:p>
        </p:txBody>
      </p:sp>
    </p:spTree>
    <p:extLst>
      <p:ext uri="{BB962C8B-B14F-4D97-AF65-F5344CB8AC3E}">
        <p14:creationId xmlns:p14="http://schemas.microsoft.com/office/powerpoint/2010/main" val="207251267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3E69ED-B125-74A0-DE76-FE3A04EFB1C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B279C7E-F18B-6EF0-0BB9-D3F269884C34}"/>
              </a:ext>
            </a:extLst>
          </p:cNvPr>
          <p:cNvSpPr>
            <a:spLocks noGrp="1"/>
          </p:cNvSpPr>
          <p:nvPr>
            <p:ph type="title"/>
          </p:nvPr>
        </p:nvSpPr>
        <p:spPr>
          <a:xfrm>
            <a:off x="609600" y="182208"/>
            <a:ext cx="10972799" cy="1041120"/>
          </a:xfrm>
        </p:spPr>
        <p:txBody>
          <a:bodyPr/>
          <a:lstStyle/>
          <a:p>
            <a:r>
              <a:rPr lang="en-US" dirty="0">
                <a:solidFill>
                  <a:schemeClr val="bg1"/>
                </a:solidFill>
              </a:rPr>
              <a:t>Board of Directors </a:t>
            </a:r>
            <a:r>
              <a:rPr lang="en-US" sz="1800" dirty="0">
                <a:solidFill>
                  <a:schemeClr val="bg1"/>
                </a:solidFill>
              </a:rPr>
              <a:t>(slide 2 of 3)</a:t>
            </a:r>
            <a:endParaRPr lang="en-US" sz="1050" dirty="0">
              <a:solidFill>
                <a:schemeClr val="bg1"/>
              </a:solidFill>
            </a:endParaRPr>
          </a:p>
        </p:txBody>
      </p:sp>
      <p:sp>
        <p:nvSpPr>
          <p:cNvPr id="5" name="Text Placeholder 4">
            <a:extLst>
              <a:ext uri="{FF2B5EF4-FFF2-40B4-BE49-F238E27FC236}">
                <a16:creationId xmlns:a16="http://schemas.microsoft.com/office/drawing/2014/main" id="{BD10BD5F-41CC-70F3-0FC2-CBED253A831E}"/>
              </a:ext>
            </a:extLst>
          </p:cNvPr>
          <p:cNvSpPr>
            <a:spLocks noGrp="1"/>
          </p:cNvSpPr>
          <p:nvPr>
            <p:ph type="body" sz="quarter" idx="10"/>
          </p:nvPr>
        </p:nvSpPr>
        <p:spPr>
          <a:xfrm>
            <a:off x="609599" y="1523484"/>
            <a:ext cx="10972799" cy="4983480"/>
          </a:xfrm>
        </p:spPr>
        <p:txBody>
          <a:bodyPr>
            <a:normAutofit/>
          </a:bodyPr>
          <a:lstStyle/>
          <a:p>
            <a:pPr>
              <a:spcAft>
                <a:spcPts val="600"/>
              </a:spcAft>
            </a:pPr>
            <a:r>
              <a:rPr lang="en-US" sz="3200" dirty="0"/>
              <a:t>Historically, inside managers dominated a firm’s board of directors.</a:t>
            </a:r>
          </a:p>
          <a:p>
            <a:pPr lvl="1">
              <a:spcAft>
                <a:spcPts val="600"/>
              </a:spcAft>
            </a:pPr>
            <a:r>
              <a:rPr lang="en-US" sz="2800" dirty="0"/>
              <a:t>There are benefits and drawbacks to having insider-dominated boards.</a:t>
            </a:r>
          </a:p>
          <a:p>
            <a:pPr lvl="2">
              <a:spcAft>
                <a:spcPts val="600"/>
              </a:spcAft>
            </a:pPr>
            <a:r>
              <a:rPr lang="en-US" sz="2400" dirty="0"/>
              <a:t>Because they work with and lead the firm daily, insiders have access to information that facilitates forming and implementing appropriate strategies.</a:t>
            </a:r>
          </a:p>
          <a:p>
            <a:pPr lvl="2">
              <a:spcAft>
                <a:spcPts val="600"/>
              </a:spcAft>
            </a:pPr>
            <a:r>
              <a:rPr lang="en-US" sz="2400" spc="-30" dirty="0"/>
              <a:t>However, a widely accepted view is that a board with a significant percentage of its membership from insiders provides relatively weak monitoring and control of managerial decisions.</a:t>
            </a:r>
          </a:p>
          <a:p>
            <a:pPr lvl="3">
              <a:spcAft>
                <a:spcPts val="600"/>
              </a:spcAft>
            </a:pPr>
            <a:r>
              <a:rPr lang="en-US" sz="2200" dirty="0"/>
              <a:t>Because of this, many critics advocate reforms to ensure that independent outside directors are a significant majority of a board’s total membership.</a:t>
            </a:r>
          </a:p>
        </p:txBody>
      </p:sp>
    </p:spTree>
    <p:extLst>
      <p:ext uri="{BB962C8B-B14F-4D97-AF65-F5344CB8AC3E}">
        <p14:creationId xmlns:p14="http://schemas.microsoft.com/office/powerpoint/2010/main" val="98818601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293" y="159348"/>
            <a:ext cx="6202677" cy="1041120"/>
          </a:xfrm>
        </p:spPr>
        <p:txBody>
          <a:bodyPr/>
          <a:lstStyle/>
          <a:p>
            <a:r>
              <a:rPr lang="en-US" sz="2800" dirty="0">
                <a:solidFill>
                  <a:schemeClr val="bg1"/>
                </a:solidFill>
              </a:rPr>
              <a:t>Classification of Board of Directors’ Members</a:t>
            </a:r>
          </a:p>
        </p:txBody>
      </p:sp>
      <p:graphicFrame>
        <p:nvGraphicFramePr>
          <p:cNvPr id="3" name="Table Placeholder 2" descr="A table lists and defines the three classifications of board members." title="Table 10.1 – Classification of Board of Directors' Members"/>
          <p:cNvGraphicFramePr>
            <a:graphicFrameLocks noGrp="1"/>
          </p:cNvGraphicFramePr>
          <p:nvPr>
            <p:ph type="tbl" sz="quarter" idx="10"/>
            <p:extLst>
              <p:ext uri="{D42A27DB-BD31-4B8C-83A1-F6EECF244321}">
                <p14:modId xmlns:p14="http://schemas.microsoft.com/office/powerpoint/2010/main" val="3915616833"/>
              </p:ext>
            </p:extLst>
          </p:nvPr>
        </p:nvGraphicFramePr>
        <p:xfrm>
          <a:off x="1520190" y="1965960"/>
          <a:ext cx="8983980" cy="3451860"/>
        </p:xfrm>
        <a:graphic>
          <a:graphicData uri="http://schemas.openxmlformats.org/drawingml/2006/table">
            <a:tbl>
              <a:tblPr firstRow="1" bandRow="1">
                <a:tableStyleId>{5C22544A-7EE6-4342-B048-85BDC9FD1C3A}</a:tableStyleId>
              </a:tblPr>
              <a:tblGrid>
                <a:gridCol w="8983980">
                  <a:extLst>
                    <a:ext uri="{9D8B030D-6E8A-4147-A177-3AD203B41FA5}">
                      <a16:colId xmlns:a16="http://schemas.microsoft.com/office/drawing/2014/main" val="20000"/>
                    </a:ext>
                  </a:extLst>
                </a:gridCol>
              </a:tblGrid>
              <a:tr h="463209">
                <a:tc>
                  <a:txBody>
                    <a:bodyPr/>
                    <a:lstStyle/>
                    <a:p>
                      <a:r>
                        <a:rPr lang="en-US" i="1" dirty="0">
                          <a:solidFill>
                            <a:schemeClr val="tx1"/>
                          </a:solidFill>
                        </a:rPr>
                        <a:t>Insiders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0"/>
                  </a:ext>
                </a:extLst>
              </a:tr>
              <a:tr h="463209">
                <a:tc>
                  <a:txBody>
                    <a:bodyPr/>
                    <a:lstStyle/>
                    <a:p>
                      <a:pPr marL="228600" indent="-228600">
                        <a:buFont typeface="Arial" panose="020B0604020202020204" pitchFamily="34" charset="0"/>
                        <a:buChar char="•"/>
                      </a:pPr>
                      <a:r>
                        <a:rPr lang="en-US" dirty="0"/>
                        <a:t>The firm’s CEO and other top-level managers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1"/>
                  </a:ext>
                </a:extLst>
              </a:tr>
              <a:tr h="463209">
                <a:tc>
                  <a:txBody>
                    <a:bodyPr/>
                    <a:lstStyle/>
                    <a:p>
                      <a:r>
                        <a:rPr lang="en-US" b="1" i="1" dirty="0"/>
                        <a:t>Related outsiders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2"/>
                  </a:ext>
                </a:extLst>
              </a:tr>
              <a:tr h="799512">
                <a:tc>
                  <a:txBody>
                    <a:bodyPr/>
                    <a:lstStyle/>
                    <a:p>
                      <a:pPr marL="228600" indent="-228600">
                        <a:buFont typeface="Arial" panose="020B0604020202020204" pitchFamily="34" charset="0"/>
                        <a:buChar char="•"/>
                      </a:pPr>
                      <a:r>
                        <a:rPr lang="en-US" dirty="0"/>
                        <a:t>Individuals not involved with the firm’s day-to-day</a:t>
                      </a:r>
                      <a:r>
                        <a:rPr lang="en-US" baseline="0" dirty="0"/>
                        <a:t> operations, but who have a relationship with the company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3"/>
                  </a:ext>
                </a:extLst>
              </a:tr>
              <a:tr h="463209">
                <a:tc>
                  <a:txBody>
                    <a:bodyPr/>
                    <a:lstStyle/>
                    <a:p>
                      <a:r>
                        <a:rPr lang="en-US" b="1" i="1" dirty="0"/>
                        <a:t>Outsiders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CD2AB"/>
                    </a:solidFill>
                  </a:tcPr>
                </a:tc>
                <a:extLst>
                  <a:ext uri="{0D108BD9-81ED-4DB2-BD59-A6C34878D82A}">
                    <a16:rowId xmlns:a16="http://schemas.microsoft.com/office/drawing/2014/main" val="10004"/>
                  </a:ext>
                </a:extLst>
              </a:tr>
              <a:tr h="799512">
                <a:tc>
                  <a:txBody>
                    <a:bodyPr/>
                    <a:lstStyle/>
                    <a:p>
                      <a:pPr marL="228600" indent="-228600">
                        <a:buFont typeface="Arial" panose="020B0604020202020204" pitchFamily="34" charset="0"/>
                        <a:buChar char="•"/>
                      </a:pPr>
                      <a:r>
                        <a:rPr lang="en-US" dirty="0"/>
                        <a:t>Individuals who are independent of the firm in terms of day-to-day operations and other relationships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BA53"/>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136550300"/>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05068"/>
            <a:ext cx="10972799" cy="1041120"/>
          </a:xfrm>
        </p:spPr>
        <p:txBody>
          <a:bodyPr/>
          <a:lstStyle/>
          <a:p>
            <a:r>
              <a:rPr lang="en-US" dirty="0">
                <a:solidFill>
                  <a:schemeClr val="bg1"/>
                </a:solidFill>
              </a:rPr>
              <a:t>Board of Directors </a:t>
            </a:r>
            <a:r>
              <a:rPr lang="en-US" sz="1800" dirty="0">
                <a:solidFill>
                  <a:schemeClr val="bg1"/>
                </a:solidFill>
              </a:rPr>
              <a:t>(slide 3 of 3)</a:t>
            </a:r>
            <a:endParaRPr lang="en-US" sz="105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sz="3200" dirty="0"/>
              <a:t>Having a large number of outside board members can also create some problems.</a:t>
            </a:r>
          </a:p>
          <a:p>
            <a:pPr lvl="1"/>
            <a:r>
              <a:rPr lang="en-US" sz="2800" dirty="0"/>
              <a:t>Because outsiders typically do not have contact with the firm’s day-to-day operations and do not have ready access to detailed information:</a:t>
            </a:r>
          </a:p>
          <a:p>
            <a:pPr lvl="2"/>
            <a:r>
              <a:rPr lang="en-US" sz="2400" dirty="0"/>
              <a:t>They lack the insights required to fully and effectively evaluate managers’ decisions and initiatives.</a:t>
            </a:r>
          </a:p>
          <a:p>
            <a:pPr lvl="2"/>
            <a:r>
              <a:rPr lang="en-US" sz="2400" dirty="0"/>
              <a:t>They may emphasize financial, as opposed to strategic, controls to gather performance information to evaluate managers’ and business units’ performance.</a:t>
            </a:r>
          </a:p>
          <a:p>
            <a:pPr lvl="3"/>
            <a:r>
              <a:rPr lang="en-US" sz="2000" dirty="0"/>
              <a:t>A virtually exclusive reliance on financial evaluations shifts risk to top-level managers who, in turn, may make decisions to maximize their interests and reduce their employment risk.</a:t>
            </a:r>
          </a:p>
        </p:txBody>
      </p:sp>
    </p:spTree>
    <p:extLst>
      <p:ext uri="{BB962C8B-B14F-4D97-AF65-F5344CB8AC3E}">
        <p14:creationId xmlns:p14="http://schemas.microsoft.com/office/powerpoint/2010/main" val="2203120306"/>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68980" y="125058"/>
            <a:ext cx="5429250" cy="1041120"/>
          </a:xfrm>
        </p:spPr>
        <p:txBody>
          <a:bodyPr>
            <a:normAutofit fontScale="90000"/>
          </a:bodyPr>
          <a:lstStyle/>
          <a:p>
            <a:r>
              <a:rPr lang="en-US" dirty="0">
                <a:solidFill>
                  <a:schemeClr val="bg1"/>
                </a:solidFill>
              </a:rPr>
              <a:t>Enhancing the Effectiveness of the Board of Directors</a:t>
            </a:r>
            <a:endParaRPr lang="en-US" sz="18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Because of increased scrutiny from shareholders and the importance of boards of directors in corporate governance, the performances of boards are being evaluated more formally and with greater intensity.</a:t>
            </a:r>
          </a:p>
          <a:p>
            <a:pPr lvl="1"/>
            <a:r>
              <a:rPr lang="en-US" spc="-20" dirty="0"/>
              <a:t>The demand for improved performance and greater accountability is stimulating many boards to make changes, such as:</a:t>
            </a:r>
          </a:p>
          <a:p>
            <a:pPr lvl="2"/>
            <a:r>
              <a:rPr lang="en-US" dirty="0"/>
              <a:t>Increasing the diversity of the backgrounds of board members</a:t>
            </a:r>
          </a:p>
          <a:p>
            <a:pPr lvl="2"/>
            <a:r>
              <a:rPr lang="en-US" spc="-10" dirty="0"/>
              <a:t>Strengthening internal management and accounting control systems</a:t>
            </a:r>
          </a:p>
          <a:p>
            <a:pPr lvl="2"/>
            <a:r>
              <a:rPr lang="en-US" dirty="0"/>
              <a:t>Establishing and consistently using formal processes to evaluate board members’ performance</a:t>
            </a:r>
          </a:p>
          <a:p>
            <a:pPr lvl="2"/>
            <a:r>
              <a:rPr lang="en-US" dirty="0"/>
              <a:t>Modifying the compensation of directors, especially reducing or eliminating stock options as part of their package</a:t>
            </a:r>
          </a:p>
          <a:p>
            <a:pPr lvl="2"/>
            <a:r>
              <a:rPr lang="en-US" spc="-30" dirty="0"/>
              <a:t>Creating a “lead director” role that has strong powers with regard to the board agenda and oversight of non-management board activities</a:t>
            </a:r>
          </a:p>
        </p:txBody>
      </p:sp>
    </p:spTree>
    <p:extLst>
      <p:ext uri="{BB962C8B-B14F-4D97-AF65-F5344CB8AC3E}">
        <p14:creationId xmlns:p14="http://schemas.microsoft.com/office/powerpoint/2010/main" val="1171611107"/>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8171" y="239358"/>
            <a:ext cx="10972799" cy="1041120"/>
          </a:xfrm>
        </p:spPr>
        <p:txBody>
          <a:bodyPr/>
          <a:lstStyle/>
          <a:p>
            <a:r>
              <a:rPr lang="en-US" dirty="0">
                <a:solidFill>
                  <a:schemeClr val="bg1"/>
                </a:solidFill>
              </a:rPr>
              <a:t>Executive Compensation</a:t>
            </a:r>
            <a:endParaRPr lang="en-US" sz="1050" dirty="0">
              <a:solidFill>
                <a:schemeClr val="bg1"/>
              </a:solidFill>
            </a:endParaRPr>
          </a:p>
        </p:txBody>
      </p:sp>
      <p:sp>
        <p:nvSpPr>
          <p:cNvPr id="5" name="Text Placeholder 4"/>
          <p:cNvSpPr>
            <a:spLocks noGrp="1"/>
          </p:cNvSpPr>
          <p:nvPr>
            <p:ph type="body" sz="quarter" idx="10"/>
          </p:nvPr>
        </p:nvSpPr>
        <p:spPr>
          <a:xfrm>
            <a:off x="422910" y="1554480"/>
            <a:ext cx="11544300" cy="5063490"/>
          </a:xfrm>
        </p:spPr>
        <p:txBody>
          <a:bodyPr>
            <a:normAutofit lnSpcReduction="10000"/>
          </a:bodyPr>
          <a:lstStyle/>
          <a:p>
            <a:r>
              <a:rPr lang="en-US" sz="2400" b="1" dirty="0"/>
              <a:t>Executive compensation </a:t>
            </a:r>
            <a:r>
              <a:rPr lang="en-US" sz="2400" dirty="0"/>
              <a:t>is a governance mechanism that seeks to align the interests of managers and owners through salaries, bonuses, and long-term incentives such as stock awards and options.</a:t>
            </a:r>
          </a:p>
          <a:p>
            <a:r>
              <a:rPr lang="en-US" sz="2400" dirty="0"/>
              <a:t>Executive compensation is a highly visible and often criticized governance mechanism.</a:t>
            </a:r>
          </a:p>
          <a:p>
            <a:pPr lvl="1"/>
            <a:r>
              <a:rPr lang="en-US" sz="2000" dirty="0"/>
              <a:t>Some believe that top-management team members, and certainly C</a:t>
            </a:r>
            <a:r>
              <a:rPr lang="en-US" sz="2000" spc="-1000" dirty="0"/>
              <a:t> </a:t>
            </a:r>
            <a:r>
              <a:rPr lang="en-US" sz="2000" dirty="0"/>
              <a:t>E</a:t>
            </a:r>
            <a:r>
              <a:rPr lang="en-US" sz="2000" spc="-1000" dirty="0"/>
              <a:t> </a:t>
            </a:r>
            <a:r>
              <a:rPr lang="en-US" sz="2000" dirty="0"/>
              <a:t>Os, have a great deal of responsibility for a firm’s performance and that they should be rewarded accordingly.</a:t>
            </a:r>
          </a:p>
          <a:p>
            <a:pPr lvl="1"/>
            <a:r>
              <a:rPr lang="en-US" sz="2000" dirty="0"/>
              <a:t>Others conclude that these individuals are greatly overpaid and that their compensation is not as strongly related to firm performance as should be the case.</a:t>
            </a:r>
          </a:p>
          <a:p>
            <a:r>
              <a:rPr lang="en-US" sz="2400" dirty="0"/>
              <a:t>Effectively using executive compensation as a governance mechanism is particularly challenging for firms implementing international strategies.</a:t>
            </a:r>
          </a:p>
          <a:p>
            <a:pPr lvl="1"/>
            <a:r>
              <a:rPr lang="en-US" sz="2000" dirty="0"/>
              <a:t>Developing an array of unique compensation plans requires additional monitoring, potentially increasing the firm’s agency costs.</a:t>
            </a:r>
          </a:p>
          <a:p>
            <a:pPr lvl="1"/>
            <a:r>
              <a:rPr lang="en-US" sz="2000" dirty="0"/>
              <a:t>Pay levels vary by regions of the world.</a:t>
            </a:r>
          </a:p>
          <a:p>
            <a:pPr lvl="1"/>
            <a:r>
              <a:rPr lang="en-US" sz="2000" dirty="0"/>
              <a:t>Acquiring firms and participating in joint ventures in other countries increases the complexity associated with a board of directors’ efforts to use executive compensation as an effective internal corporate governance mechanism.</a:t>
            </a:r>
            <a:endParaRPr lang="en-US" sz="1600" dirty="0"/>
          </a:p>
        </p:txBody>
      </p:sp>
    </p:spTree>
    <p:extLst>
      <p:ext uri="{BB962C8B-B14F-4D97-AF65-F5344CB8AC3E}">
        <p14:creationId xmlns:p14="http://schemas.microsoft.com/office/powerpoint/2010/main" val="2308103057"/>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48940" y="182208"/>
            <a:ext cx="5806440" cy="1041120"/>
          </a:xfrm>
        </p:spPr>
        <p:txBody>
          <a:bodyPr>
            <a:normAutofit fontScale="90000"/>
          </a:bodyPr>
          <a:lstStyle/>
          <a:p>
            <a:r>
              <a:rPr lang="en-US" dirty="0">
                <a:solidFill>
                  <a:schemeClr val="bg1"/>
                </a:solidFill>
              </a:rPr>
              <a:t>The Effectiveness of Executive Compensation </a:t>
            </a:r>
            <a:r>
              <a:rPr lang="en-US" sz="1800" dirty="0">
                <a:solidFill>
                  <a:schemeClr val="bg1"/>
                </a:solidFill>
              </a:rPr>
              <a:t>(slide 1 of 2)</a:t>
            </a:r>
            <a:endParaRPr lang="en-US" sz="600" dirty="0">
              <a:solidFill>
                <a:schemeClr val="bg1"/>
              </a:solidFill>
            </a:endParaRPr>
          </a:p>
        </p:txBody>
      </p:sp>
      <p:sp>
        <p:nvSpPr>
          <p:cNvPr id="5" name="Text Placeholder 4"/>
          <p:cNvSpPr>
            <a:spLocks noGrp="1"/>
          </p:cNvSpPr>
          <p:nvPr>
            <p:ph type="body" sz="quarter" idx="10"/>
          </p:nvPr>
        </p:nvSpPr>
        <p:spPr/>
        <p:txBody>
          <a:bodyPr>
            <a:normAutofit/>
          </a:bodyPr>
          <a:lstStyle/>
          <a:p>
            <a:r>
              <a:rPr lang="en-US" dirty="0"/>
              <a:t>As an internal governance mechanism, executive compensation—especially long-term incentive compensation—is complicated, for several reasons.</a:t>
            </a:r>
          </a:p>
          <a:p>
            <a:pPr lvl="1"/>
            <a:r>
              <a:rPr lang="en-US" dirty="0"/>
              <a:t>Because strategic decisions top-level managers make are complex and non</a:t>
            </a:r>
            <a:r>
              <a:rPr lang="en-US" spc="-1000" dirty="0"/>
              <a:t> </a:t>
            </a:r>
            <a:r>
              <a:rPr lang="en-US" dirty="0"/>
              <a:t>routine, direct supervision (even by the firm’s board of directors) is likely to be ineffective as a means of judging the quality of their decisions.</a:t>
            </a:r>
          </a:p>
          <a:p>
            <a:pPr lvl="1"/>
            <a:r>
              <a:rPr lang="en-US" dirty="0"/>
              <a:t>It is difficult to assess the effects of top-level managers’ decisions on a regular basis (e.g., annually) because they are stronger on the firm’s long-term performance than its short-term performance.</a:t>
            </a:r>
          </a:p>
          <a:p>
            <a:pPr lvl="1"/>
            <a:r>
              <a:rPr lang="en-US" dirty="0"/>
              <a:t>It is difficult to separate the effects of unpredictable changes in segments (economic, demographic, political</a:t>
            </a:r>
            <a:r>
              <a:rPr lang="en-US" spc="-1000" dirty="0"/>
              <a:t> </a:t>
            </a:r>
            <a:r>
              <a:rPr lang="en-US" dirty="0"/>
              <a:t>/</a:t>
            </a:r>
            <a:r>
              <a:rPr lang="en-US" spc="-1000" dirty="0"/>
              <a:t> </a:t>
            </a:r>
            <a:r>
              <a:rPr lang="en-US" dirty="0"/>
              <a:t>legal, e</a:t>
            </a:r>
            <a:r>
              <a:rPr lang="en-US" spc="-1000" dirty="0"/>
              <a:t> </a:t>
            </a:r>
            <a:r>
              <a:rPr lang="en-US" dirty="0"/>
              <a:t>t</a:t>
            </a:r>
            <a:r>
              <a:rPr lang="en-US" spc="-1000" dirty="0"/>
              <a:t> </a:t>
            </a:r>
            <a:r>
              <a:rPr lang="en-US" dirty="0"/>
              <a:t>c.) on a firm’s performance from the effects of top-level managerial decisions and behavior.</a:t>
            </a:r>
          </a:p>
        </p:txBody>
      </p:sp>
    </p:spTree>
    <p:extLst>
      <p:ext uri="{BB962C8B-B14F-4D97-AF65-F5344CB8AC3E}">
        <p14:creationId xmlns:p14="http://schemas.microsoft.com/office/powerpoint/2010/main" val="521852210"/>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2785" y="125058"/>
            <a:ext cx="5726430" cy="1041120"/>
          </a:xfrm>
        </p:spPr>
        <p:txBody>
          <a:bodyPr>
            <a:normAutofit fontScale="90000"/>
          </a:bodyPr>
          <a:lstStyle/>
          <a:p>
            <a:r>
              <a:rPr lang="en-US" dirty="0">
                <a:solidFill>
                  <a:schemeClr val="bg1"/>
                </a:solidFill>
              </a:rPr>
              <a:t>The Effectiveness of Executive Compensation </a:t>
            </a:r>
            <a:r>
              <a:rPr lang="en-US" sz="1800" dirty="0">
                <a:solidFill>
                  <a:schemeClr val="bg1"/>
                </a:solidFill>
              </a:rPr>
              <a:t>(slide 2 of 2)</a:t>
            </a:r>
            <a:endParaRPr lang="en-US" sz="6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r>
              <a:rPr lang="en-US" dirty="0"/>
              <a:t>Executive compensation as a governance mechanism has a number of potential drawbacks.</a:t>
            </a:r>
          </a:p>
          <a:p>
            <a:pPr lvl="1"/>
            <a:r>
              <a:rPr lang="en-US" dirty="0"/>
              <a:t>Incentive compensation is subject to managerial manipulation.</a:t>
            </a:r>
          </a:p>
          <a:p>
            <a:pPr lvl="1"/>
            <a:r>
              <a:rPr lang="en-US" dirty="0"/>
              <a:t>Annual bonuses may provide incentives to pursue short-run objectives at the expense of the firm’s long-term interests.</a:t>
            </a:r>
          </a:p>
          <a:p>
            <a:pPr lvl="1"/>
            <a:r>
              <a:rPr lang="en-US" dirty="0"/>
              <a:t>Long-term, performance-based incentives increase executive exposure to risks associated with uncontrollable events, such as market fluctuations and industry decline.</a:t>
            </a:r>
          </a:p>
          <a:p>
            <a:pPr lvl="1"/>
            <a:r>
              <a:rPr lang="en-US" spc="-20" dirty="0"/>
              <a:t>Long-term incentives tie a manager’s overall wealth to the firm in an inflexible way, and such incentives may not be valued as highly by a manager as by outside investors who have the opportunity to diversify their wealth in a number of other financial investments.</a:t>
            </a:r>
          </a:p>
          <a:p>
            <a:pPr lvl="2"/>
            <a:r>
              <a:rPr lang="en-US" dirty="0"/>
              <a:t>Thus, firms may have to overcompensate for managers using long-term incentives.</a:t>
            </a:r>
          </a:p>
        </p:txBody>
      </p:sp>
    </p:spTree>
    <p:extLst>
      <p:ext uri="{BB962C8B-B14F-4D97-AF65-F5344CB8AC3E}">
        <p14:creationId xmlns:p14="http://schemas.microsoft.com/office/powerpoint/2010/main" val="1368487571"/>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AE8C1-EE9D-0CE3-20A3-F5262224B4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B862BC-1832-1123-6C53-204D7F6B450F}"/>
              </a:ext>
            </a:extLst>
          </p:cNvPr>
          <p:cNvSpPr>
            <a:spLocks noGrp="1"/>
          </p:cNvSpPr>
          <p:nvPr>
            <p:ph type="title"/>
          </p:nvPr>
        </p:nvSpPr>
        <p:spPr>
          <a:xfrm>
            <a:off x="3015484" y="113505"/>
            <a:ext cx="5927038" cy="1041120"/>
          </a:xfrm>
        </p:spPr>
        <p:txBody>
          <a:bodyPr>
            <a:noAutofit/>
          </a:bodyPr>
          <a:lstStyle/>
          <a:p>
            <a:r>
              <a:rPr lang="en-GB" sz="3200" dirty="0">
                <a:solidFill>
                  <a:schemeClr val="bg1"/>
                </a:solidFill>
              </a:rPr>
              <a:t>Activity 3 – Governance Problem-Solving (15 min): (10 Mins)</a:t>
            </a:r>
          </a:p>
        </p:txBody>
      </p:sp>
      <p:sp>
        <p:nvSpPr>
          <p:cNvPr id="3" name="Picture Placeholder 2">
            <a:extLst>
              <a:ext uri="{FF2B5EF4-FFF2-40B4-BE49-F238E27FC236}">
                <a16:creationId xmlns:a16="http://schemas.microsoft.com/office/drawing/2014/main" id="{A388566C-1F98-FAEA-61A9-F5BE3728BC90}"/>
              </a:ext>
            </a:extLst>
          </p:cNvPr>
          <p:cNvSpPr>
            <a:spLocks noGrp="1"/>
          </p:cNvSpPr>
          <p:nvPr>
            <p:ph type="pic" sz="quarter" idx="11"/>
          </p:nvPr>
        </p:nvSpPr>
        <p:spPr>
          <a:xfrm>
            <a:off x="778125" y="1751798"/>
            <a:ext cx="5238614" cy="4724400"/>
          </a:xfrm>
        </p:spPr>
        <p:txBody>
          <a:bodyPr>
            <a:normAutofit/>
          </a:bodyPr>
          <a:lstStyle/>
          <a:p>
            <a:r>
              <a:rPr lang="en-GB" sz="3200" dirty="0">
                <a:solidFill>
                  <a:srgbClr val="231F1F"/>
                </a:solidFill>
              </a:rPr>
              <a:t>Provide a failed governance scenario (e.g., excessive CEO bonus despite poor performance). </a:t>
            </a:r>
          </a:p>
          <a:p>
            <a:r>
              <a:rPr lang="en-GB" sz="3200" dirty="0">
                <a:solidFill>
                  <a:srgbClr val="231F1F"/>
                </a:solidFill>
              </a:rPr>
              <a:t>Pairs identify one mechanism (e.g., board oversight) and propose improvements. </a:t>
            </a:r>
          </a:p>
          <a:p>
            <a:r>
              <a:rPr lang="en-GB" sz="3200" dirty="0">
                <a:solidFill>
                  <a:srgbClr val="231F1F"/>
                </a:solidFill>
              </a:rPr>
              <a:t>Share with class.</a:t>
            </a:r>
          </a:p>
        </p:txBody>
      </p:sp>
      <p:pic>
        <p:nvPicPr>
          <p:cNvPr id="5" name="Picture 4" descr="3D box skeletons">
            <a:extLst>
              <a:ext uri="{FF2B5EF4-FFF2-40B4-BE49-F238E27FC236}">
                <a16:creationId xmlns:a16="http://schemas.microsoft.com/office/drawing/2014/main" id="{9CD29A9E-582A-3E78-BEF6-8D228EC817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5262" y="1751797"/>
            <a:ext cx="5589714" cy="4168556"/>
          </a:xfrm>
          <a:prstGeom prst="rect">
            <a:avLst/>
          </a:prstGeom>
        </p:spPr>
      </p:pic>
    </p:spTree>
    <p:extLst>
      <p:ext uri="{BB962C8B-B14F-4D97-AF65-F5344CB8AC3E}">
        <p14:creationId xmlns:p14="http://schemas.microsoft.com/office/powerpoint/2010/main" val="79025326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104648216"/>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D148EE-1C1F-BFB1-5947-9A5258011ADC}"/>
              </a:ext>
            </a:extLst>
          </p:cNvPr>
          <p:cNvSpPr>
            <a:spLocks noGrp="1"/>
          </p:cNvSpPr>
          <p:nvPr>
            <p:ph idx="1"/>
          </p:nvPr>
        </p:nvSpPr>
        <p:spPr>
          <a:xfrm>
            <a:off x="694048" y="2896246"/>
            <a:ext cx="10803903" cy="1065508"/>
          </a:xfrm>
        </p:spPr>
        <p:txBody>
          <a:bodyPr/>
          <a:lstStyle/>
          <a:p>
            <a:pPr algn="ctr"/>
            <a:r>
              <a:rPr lang="en-GB" sz="4800" dirty="0"/>
              <a:t>Market For Corporate Control</a:t>
            </a:r>
          </a:p>
        </p:txBody>
      </p:sp>
    </p:spTree>
    <p:extLst>
      <p:ext uri="{BB962C8B-B14F-4D97-AF65-F5344CB8AC3E}">
        <p14:creationId xmlns:p14="http://schemas.microsoft.com/office/powerpoint/2010/main" val="32537697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13628"/>
            <a:ext cx="10972799" cy="1041120"/>
          </a:xfrm>
        </p:spPr>
        <p:txBody>
          <a:bodyPr/>
          <a:lstStyle/>
          <a:p>
            <a:r>
              <a:rPr lang="en-US" dirty="0">
                <a:solidFill>
                  <a:schemeClr val="bg1"/>
                </a:solidFill>
              </a:rPr>
              <a:t>Market for Corporate Control</a:t>
            </a:r>
            <a:endParaRPr lang="en-US" sz="1050" dirty="0">
              <a:solidFill>
                <a:schemeClr val="bg1"/>
              </a:solidFill>
            </a:endParaRPr>
          </a:p>
        </p:txBody>
      </p:sp>
      <p:sp>
        <p:nvSpPr>
          <p:cNvPr id="5" name="Text Placeholder 4"/>
          <p:cNvSpPr>
            <a:spLocks noGrp="1"/>
          </p:cNvSpPr>
          <p:nvPr>
            <p:ph type="body" sz="quarter" idx="10"/>
          </p:nvPr>
        </p:nvSpPr>
        <p:spPr>
          <a:xfrm>
            <a:off x="502920" y="1623060"/>
            <a:ext cx="11327130" cy="4701541"/>
          </a:xfrm>
        </p:spPr>
        <p:txBody>
          <a:bodyPr>
            <a:normAutofit/>
          </a:bodyPr>
          <a:lstStyle/>
          <a:p>
            <a:r>
              <a:rPr lang="en-US" sz="2400" dirty="0"/>
              <a:t>The </a:t>
            </a:r>
            <a:r>
              <a:rPr lang="en-US" sz="2400" b="1" dirty="0"/>
              <a:t>market for corporate control </a:t>
            </a:r>
            <a:r>
              <a:rPr lang="en-US" sz="2400" dirty="0"/>
              <a:t>is an external governance mechanism that is active when a firm’s internal governance mechanisms fail.</a:t>
            </a:r>
          </a:p>
          <a:p>
            <a:r>
              <a:rPr lang="en-US" sz="2400" dirty="0"/>
              <a:t>The market for corporate control is composed of individuals and firms that buy ownership positions in or purchase all of potentially undervalued corporations typically for the purpose of forming new divisions in established companies or merging two previously separate firms.</a:t>
            </a:r>
          </a:p>
          <a:p>
            <a:r>
              <a:rPr lang="en-US" sz="2400" dirty="0"/>
              <a:t>An effective market for corporate control ensures that ineffective and/or opportunistic top-level managers are disciplined.</a:t>
            </a:r>
          </a:p>
          <a:p>
            <a:pPr lvl="1"/>
            <a:r>
              <a:rPr lang="en-US" sz="2000" dirty="0"/>
              <a:t>Because the top-level managers are assumed to be responsible for the undervalued firm’s poor performance, they are usually replaced.</a:t>
            </a:r>
          </a:p>
          <a:p>
            <a:pPr marL="342900" lvl="1" indent="-342900"/>
            <a:r>
              <a:rPr lang="en-US" dirty="0"/>
              <a:t>As a governance mechanism, investors sometimes use the market for corporate control to take an ownership position in firms that are performing well.</a:t>
            </a:r>
          </a:p>
          <a:p>
            <a:pPr marL="742950" lvl="2" indent="-342900"/>
            <a:r>
              <a:rPr lang="en-US" dirty="0"/>
              <a:t>This suggests that the market for corporate control is an imperfect governance mechanism.</a:t>
            </a:r>
          </a:p>
        </p:txBody>
      </p:sp>
    </p:spTree>
    <p:extLst>
      <p:ext uri="{BB962C8B-B14F-4D97-AF65-F5344CB8AC3E}">
        <p14:creationId xmlns:p14="http://schemas.microsoft.com/office/powerpoint/2010/main" val="145177349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12771" y="125058"/>
            <a:ext cx="5459729" cy="1041120"/>
          </a:xfrm>
        </p:spPr>
        <p:txBody>
          <a:bodyPr/>
          <a:lstStyle/>
          <a:p>
            <a:r>
              <a:rPr lang="en-US" dirty="0">
                <a:solidFill>
                  <a:schemeClr val="bg1"/>
                </a:solidFill>
              </a:rPr>
              <a:t>Managerial Defense Tactics </a:t>
            </a:r>
            <a:r>
              <a:rPr lang="en-US" sz="1800" dirty="0">
                <a:solidFill>
                  <a:schemeClr val="bg1"/>
                </a:solidFill>
              </a:rPr>
              <a:t>(slide 1 of 2)</a:t>
            </a:r>
            <a:endParaRPr lang="en-US" sz="100" dirty="0">
              <a:solidFill>
                <a:schemeClr val="bg1"/>
              </a:solidFill>
            </a:endParaRPr>
          </a:p>
        </p:txBody>
      </p:sp>
      <p:sp>
        <p:nvSpPr>
          <p:cNvPr id="5" name="Text Placeholder 4"/>
          <p:cNvSpPr>
            <a:spLocks noGrp="1"/>
          </p:cNvSpPr>
          <p:nvPr>
            <p:ph type="body" sz="quarter" idx="10"/>
          </p:nvPr>
        </p:nvSpPr>
        <p:spPr>
          <a:xfrm>
            <a:off x="571500" y="1508760"/>
            <a:ext cx="11304270" cy="4869180"/>
          </a:xfrm>
        </p:spPr>
        <p:txBody>
          <a:bodyPr>
            <a:normAutofit lnSpcReduction="10000"/>
          </a:bodyPr>
          <a:lstStyle/>
          <a:p>
            <a:pPr marL="342900" lvl="1" indent="-342900"/>
            <a:r>
              <a:rPr lang="en-US" sz="2800" dirty="0">
                <a:ea typeface="+mn-ea"/>
                <a:cs typeface="+mn-cs"/>
              </a:rPr>
              <a:t>In the majority of cases, hostile takeovers are the principal means by which the market for corporate control is activated.</a:t>
            </a:r>
          </a:p>
          <a:p>
            <a:pPr marL="742950" lvl="2" indent="-342900"/>
            <a:r>
              <a:rPr lang="en-US" sz="2400" dirty="0">
                <a:ea typeface="+mn-ea"/>
                <a:cs typeface="+mn-cs"/>
              </a:rPr>
              <a:t>A </a:t>
            </a:r>
            <a:r>
              <a:rPr lang="en-US" sz="2400" i="1" dirty="0">
                <a:ea typeface="+mn-ea"/>
                <a:cs typeface="+mn-cs"/>
              </a:rPr>
              <a:t>hostile takeover </a:t>
            </a:r>
            <a:r>
              <a:rPr lang="en-US" sz="2400" dirty="0">
                <a:ea typeface="+mn-ea"/>
                <a:cs typeface="+mn-cs"/>
              </a:rPr>
              <a:t>is an acquisition of a target company by an acquiring firm that is accomplished not by coming to an agreement with the target company’s management but by going directly to the company’s shareholders or fighting to replace management in order to get the acquisition approved.</a:t>
            </a:r>
          </a:p>
          <a:p>
            <a:pPr marL="342900" lvl="1" indent="-342900"/>
            <a:r>
              <a:rPr lang="en-US" sz="2800" dirty="0">
                <a:ea typeface="+mn-ea"/>
                <a:cs typeface="+mn-cs"/>
              </a:rPr>
              <a:t>Firms targeted for a hostile takeover may use multiple defense tactics to fend off the takeover attempt.</a:t>
            </a:r>
          </a:p>
          <a:p>
            <a:pPr marL="742950" lvl="2" indent="-342900"/>
            <a:r>
              <a:rPr lang="en-US" sz="2400" dirty="0">
                <a:ea typeface="+mn-ea"/>
                <a:cs typeface="+mn-cs"/>
              </a:rPr>
              <a:t>Increased use of the market for corporate control has enhanced the sophistication and variety of managerial defense tactics that are used in takeovers.</a:t>
            </a:r>
          </a:p>
          <a:p>
            <a:pPr marL="342900" lvl="1" indent="-342900"/>
            <a:r>
              <a:rPr lang="en-US" sz="2800" dirty="0"/>
              <a:t>In general, managers’ use of defense tactics is considered self-serving in nature.</a:t>
            </a:r>
          </a:p>
          <a:p>
            <a:pPr marL="742950" lvl="2" indent="-342900"/>
            <a:r>
              <a:rPr lang="en-US" sz="2400" dirty="0"/>
              <a:t>Most institutional investors oppose the use of defense tactics because such defenses are generally seen as a way to entrench top managers in their positions.</a:t>
            </a:r>
          </a:p>
        </p:txBody>
      </p:sp>
    </p:spTree>
    <p:extLst>
      <p:ext uri="{BB962C8B-B14F-4D97-AF65-F5344CB8AC3E}">
        <p14:creationId xmlns:p14="http://schemas.microsoft.com/office/powerpoint/2010/main" val="204191450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2" y="182208"/>
            <a:ext cx="10972797" cy="1041120"/>
          </a:xfrm>
        </p:spPr>
        <p:txBody>
          <a:bodyPr/>
          <a:lstStyle/>
          <a:p>
            <a:r>
              <a:rPr lang="en-US" sz="2800" dirty="0">
                <a:solidFill>
                  <a:schemeClr val="bg1"/>
                </a:solidFill>
              </a:rPr>
              <a:t>Hostile Takeover Defense Strategies</a:t>
            </a:r>
          </a:p>
        </p:txBody>
      </p:sp>
      <p:pic>
        <p:nvPicPr>
          <p:cNvPr id="8" name="Picture Placeholder 7" descr="A table lists and defines the different types of hostile takeover defense strategies and states their level of success and effects on shareholder wealth. The table has three columns, which contain the following column headings: Defense strategy, Success as a strategy, and Effects on shareholder wealth.&#10;&#10;The first defense strategy listed is Capital structure change, which is Dilution of the target firm's stock, making it more costly for an acquiring firm to continue purchasing the target's shares. Employee stock option plans, left parenthesis, E S O P s, right parenthesis, recapitalization, issuance of additional debt, and share buybacks are actions associated with this strategy. Its success as a strategy is Medium, and its Effects on shareholder wealth are Inconclusive.&#10;&#10;The second defense strategy listed is Corporate charter amendment, which is An amendment to the target firm's charter for the purpose of staggering the elections of members to its board of directors so that all are not elected during the same year. This change to the firm's charter prevents a potential acquirer from installing a completely new board in a single year. Its success as a strategy is Very low, and its Effects on shareholder wealth are Negative to Negligible. &#10;&#10;The third defense strategy listed is Golden parachute, which is A lump-sum payment of cash that is given to one or more top-level managers when the firm is acquired in a takeover bid. Its Success as a strategy is Low, and its Effects on shareholder wealth are Negligible.&#10;&#10;The fourth defense strategy listed is Greenmail, which is The repurchase of the target firm's shares of stock that were obtained by the acquiring firm at a premium in exchange for an agreement that the acquirer will no longer target the company for takeover. Its success as a strategy is Medium, and its Effects on shareholder wealth are Negative.&#10;&#10;The fifth defense strategy listed is Litigation, which is Lawsuits that help the target firm stall hostile takeover attempts. Antitrust charges and inadequate disclosure are examples of the grounds on which the target firm could file. Its success as a strategy is Low, and its Effects on shareholder wealth are Positive.&#10;&#10;The sixth defense strategy listed is Poison pill, which is An action the target firm takes to make its stock less attractive to a potential acquirer. Its Sucess as a strategy is High, and its Effects on shareholder wealth are Positive.&#10;The seventh defense strategy listed is Standstill agreement, which is A contract between the target firm and the potential acquirer specifying that the acquirer will not purchase additional shares of the target firm for a specified period of time in exchange for a fee paid by the target firm. Its Success as a strategy is Low, and its Effects on shareholder wealth are Negative." title="Table 10.2 – Hostile Takeover Defense Strategies"/>
          <p:cNvPicPr>
            <a:picLocks noGrp="1" noChangeAspect="1"/>
          </p:cNvPicPr>
          <p:nvPr>
            <p:ph type="pic" sz="quarter" idx="11"/>
          </p:nvPr>
        </p:nvPicPr>
        <p:blipFill>
          <a:blip r:embed="rId2" cstate="email">
            <a:extLst>
              <a:ext uri="{28A0092B-C50C-407E-A947-70E740481C1C}">
                <a14:useLocalDpi xmlns:a14="http://schemas.microsoft.com/office/drawing/2010/main" val="0"/>
              </a:ext>
            </a:extLst>
          </a:blip>
          <a:stretch>
            <a:fillRect/>
          </a:stretch>
        </p:blipFill>
        <p:spPr>
          <a:xfrm>
            <a:off x="728420" y="1223328"/>
            <a:ext cx="10972797" cy="5627306"/>
          </a:xfrm>
        </p:spPr>
      </p:pic>
    </p:spTree>
    <p:extLst>
      <p:ext uri="{BB962C8B-B14F-4D97-AF65-F5344CB8AC3E}">
        <p14:creationId xmlns:p14="http://schemas.microsoft.com/office/powerpoint/2010/main" val="2692593321"/>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45339E-FD17-67FE-C163-3C32656AE9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99E0C2-0C23-6F64-9D2E-EEECAADA2982}"/>
              </a:ext>
            </a:extLst>
          </p:cNvPr>
          <p:cNvSpPr>
            <a:spLocks noGrp="1"/>
          </p:cNvSpPr>
          <p:nvPr>
            <p:ph type="title"/>
          </p:nvPr>
        </p:nvSpPr>
        <p:spPr>
          <a:xfrm>
            <a:off x="3603410" y="0"/>
            <a:ext cx="4826658" cy="1041120"/>
          </a:xfrm>
        </p:spPr>
        <p:txBody>
          <a:bodyPr>
            <a:noAutofit/>
          </a:bodyPr>
          <a:lstStyle/>
          <a:p>
            <a:r>
              <a:rPr lang="en-GB" sz="3200" dirty="0">
                <a:solidFill>
                  <a:schemeClr val="bg1"/>
                </a:solidFill>
              </a:rPr>
              <a:t>Activity 4 – Success Checklist (10 Mins)</a:t>
            </a:r>
          </a:p>
        </p:txBody>
      </p:sp>
      <p:sp>
        <p:nvSpPr>
          <p:cNvPr id="3" name="Picture Placeholder 2">
            <a:extLst>
              <a:ext uri="{FF2B5EF4-FFF2-40B4-BE49-F238E27FC236}">
                <a16:creationId xmlns:a16="http://schemas.microsoft.com/office/drawing/2014/main" id="{EAA43951-CEB5-E388-2CB5-D3607A1607F1}"/>
              </a:ext>
            </a:extLst>
          </p:cNvPr>
          <p:cNvSpPr>
            <a:spLocks noGrp="1"/>
          </p:cNvSpPr>
          <p:nvPr>
            <p:ph type="pic" sz="quarter" idx="11"/>
          </p:nvPr>
        </p:nvSpPr>
        <p:spPr>
          <a:xfrm>
            <a:off x="778125" y="1751798"/>
            <a:ext cx="5238614" cy="4724400"/>
          </a:xfrm>
        </p:spPr>
        <p:txBody>
          <a:bodyPr>
            <a:normAutofit/>
          </a:bodyPr>
          <a:lstStyle/>
          <a:p>
            <a:r>
              <a:rPr lang="en-GB" sz="3200" dirty="0">
                <a:solidFill>
                  <a:srgbClr val="231F1F"/>
                </a:solidFill>
              </a:rPr>
              <a:t>Groups create a 5-point checklist for effective governance to prevent takeovers, based on Table above. </a:t>
            </a:r>
          </a:p>
          <a:p>
            <a:r>
              <a:rPr lang="en-GB" sz="3200" dirty="0">
                <a:solidFill>
                  <a:srgbClr val="231F1F"/>
                </a:solidFill>
              </a:rPr>
              <a:t>Apply to a hypothetical firm facing a hostile bid. Discuss.</a:t>
            </a:r>
          </a:p>
        </p:txBody>
      </p:sp>
      <p:pic>
        <p:nvPicPr>
          <p:cNvPr id="5" name="Picture 4" descr="3D box skeletons">
            <a:extLst>
              <a:ext uri="{FF2B5EF4-FFF2-40B4-BE49-F238E27FC236}">
                <a16:creationId xmlns:a16="http://schemas.microsoft.com/office/drawing/2014/main" id="{5BC51C25-9FDD-4508-0D4D-C7626C010B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5262" y="1751797"/>
            <a:ext cx="5589714" cy="4168556"/>
          </a:xfrm>
          <a:prstGeom prst="rect">
            <a:avLst/>
          </a:prstGeom>
        </p:spPr>
      </p:pic>
    </p:spTree>
    <p:extLst>
      <p:ext uri="{BB962C8B-B14F-4D97-AF65-F5344CB8AC3E}">
        <p14:creationId xmlns:p14="http://schemas.microsoft.com/office/powerpoint/2010/main" val="2338573153"/>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2198"/>
            <a:ext cx="10972799" cy="1041120"/>
          </a:xfrm>
        </p:spPr>
        <p:txBody>
          <a:bodyPr>
            <a:normAutofit fontScale="90000"/>
          </a:bodyPr>
          <a:lstStyle/>
          <a:p>
            <a:r>
              <a:rPr lang="en-US" dirty="0">
                <a:solidFill>
                  <a:schemeClr val="bg1"/>
                </a:solidFill>
              </a:rPr>
              <a:t>International </a:t>
            </a:r>
            <a:br>
              <a:rPr lang="en-US" dirty="0">
                <a:solidFill>
                  <a:schemeClr val="bg1"/>
                </a:solidFill>
              </a:rPr>
            </a:br>
            <a:r>
              <a:rPr lang="en-US" dirty="0">
                <a:solidFill>
                  <a:schemeClr val="bg1"/>
                </a:solidFill>
              </a:rPr>
              <a:t>Corporate Governance</a:t>
            </a:r>
            <a:endParaRPr lang="en-US" sz="600" dirty="0">
              <a:solidFill>
                <a:schemeClr val="bg1"/>
              </a:solidFill>
            </a:endParaRPr>
          </a:p>
        </p:txBody>
      </p:sp>
      <p:sp>
        <p:nvSpPr>
          <p:cNvPr id="5" name="Text Placeholder 4"/>
          <p:cNvSpPr>
            <a:spLocks noGrp="1"/>
          </p:cNvSpPr>
          <p:nvPr>
            <p:ph type="body" sz="quarter" idx="10"/>
          </p:nvPr>
        </p:nvSpPr>
        <p:spPr/>
        <p:txBody>
          <a:bodyPr>
            <a:normAutofit lnSpcReduction="10000"/>
          </a:bodyPr>
          <a:lstStyle/>
          <a:p>
            <a:pPr marL="342900" lvl="1" indent="-342900"/>
            <a:r>
              <a:rPr lang="en-US" sz="2800" dirty="0"/>
              <a:t>Corporate governance is an increasingly important issue in economies around the world, including emerging economies.</a:t>
            </a:r>
          </a:p>
          <a:p>
            <a:pPr marL="342900" lvl="1" indent="-342900"/>
            <a:r>
              <a:rPr lang="en-US" sz="2800" dirty="0"/>
              <a:t>Globalization in trade, investments, and equity markets is stimulating an increase in the intensity of efforts to:</a:t>
            </a:r>
          </a:p>
          <a:p>
            <a:pPr marL="742950" lvl="2" indent="-342900"/>
            <a:r>
              <a:rPr lang="en-US" sz="2400" dirty="0"/>
              <a:t>Improve corporate governance</a:t>
            </a:r>
          </a:p>
          <a:p>
            <a:pPr marL="742950" lvl="2" indent="-342900"/>
            <a:r>
              <a:rPr lang="en-US" sz="2400" dirty="0"/>
              <a:t>Potentially reduce the variation in regions’ and nations’ governance systems</a:t>
            </a:r>
          </a:p>
          <a:p>
            <a:pPr marL="342900" lvl="1" indent="-342900"/>
            <a:r>
              <a:rPr lang="en-US" sz="2800" dirty="0"/>
              <a:t>However, the reality remains that different nations have different governance systems in place.</a:t>
            </a:r>
          </a:p>
          <a:p>
            <a:pPr marL="742950" lvl="2" indent="-342900"/>
            <a:r>
              <a:rPr lang="en-US" sz="2400" dirty="0"/>
              <a:t>Recognizing and understanding differences in various countries’ governance systems, as well as changes taking place within those systems, improves the likelihood a firm will be able to compete successfully in the international markets it chooses to enter.</a:t>
            </a:r>
          </a:p>
        </p:txBody>
      </p:sp>
    </p:spTree>
    <p:extLst>
      <p:ext uri="{BB962C8B-B14F-4D97-AF65-F5344CB8AC3E}">
        <p14:creationId xmlns:p14="http://schemas.microsoft.com/office/powerpoint/2010/main" val="528791681"/>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219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Germany and Japan </a:t>
            </a:r>
            <a:r>
              <a:rPr lang="en-US" sz="1800" dirty="0">
                <a:solidFill>
                  <a:schemeClr val="bg1"/>
                </a:solidFill>
              </a:rPr>
              <a:t>(slide 1 of 6)</a:t>
            </a:r>
            <a:endParaRPr lang="en-US" sz="100" dirty="0">
              <a:solidFill>
                <a:schemeClr val="bg1"/>
              </a:solidFill>
            </a:endParaRPr>
          </a:p>
        </p:txBody>
      </p:sp>
      <p:sp>
        <p:nvSpPr>
          <p:cNvPr id="5" name="Text Placeholder 4"/>
          <p:cNvSpPr>
            <a:spLocks noGrp="1"/>
          </p:cNvSpPr>
          <p:nvPr>
            <p:ph type="body" sz="quarter" idx="10"/>
          </p:nvPr>
        </p:nvSpPr>
        <p:spPr/>
        <p:txBody>
          <a:bodyPr>
            <a:normAutofit fontScale="92500"/>
          </a:bodyPr>
          <a:lstStyle/>
          <a:p>
            <a:pPr marL="342900" lvl="1" indent="-342900"/>
            <a:r>
              <a:rPr lang="en-US" sz="2800" dirty="0"/>
              <a:t>Concentration of ownership is an important means of corporate governance in Germany.</a:t>
            </a:r>
          </a:p>
          <a:p>
            <a:pPr marL="742950" lvl="2" indent="-342900"/>
            <a:r>
              <a:rPr lang="en-US" sz="2400" dirty="0"/>
              <a:t>In many private German firms, the owner and manager may be the same individual.</a:t>
            </a:r>
          </a:p>
          <a:p>
            <a:pPr marL="742950" lvl="2" indent="-342900"/>
            <a:r>
              <a:rPr lang="en-US" sz="2400" dirty="0"/>
              <a:t>In publicly traded German corporations, a single shareholder is often dominant.</a:t>
            </a:r>
          </a:p>
          <a:p>
            <a:pPr marL="342900" lvl="1" indent="-342900"/>
            <a:r>
              <a:rPr lang="en-US" sz="2800" dirty="0"/>
              <a:t>Historically, banks occupied the center of the German corporate governance system.</a:t>
            </a:r>
          </a:p>
          <a:p>
            <a:pPr marL="742950" lvl="2" indent="-342900"/>
            <a:r>
              <a:rPr lang="en-US" sz="2400" dirty="0"/>
              <a:t>The banks monitor and control managers, both as lenders and as shareholders, by electing representatives to supervisory boards.</a:t>
            </a:r>
          </a:p>
          <a:p>
            <a:pPr marL="342900" lvl="1" indent="-342900"/>
            <a:r>
              <a:rPr lang="en-US" sz="2800" spc="-20" dirty="0"/>
              <a:t>The corporate governance practices in Germany make it difficult to restructure companies as quickly as can be done in the United States.</a:t>
            </a:r>
          </a:p>
          <a:p>
            <a:pPr marL="342900" lvl="1" indent="-342900"/>
            <a:r>
              <a:rPr lang="en-US" sz="2800" dirty="0"/>
              <a:t>There is a significant amount of cross-shareholdings among firms, which makes takeovers more difficult.</a:t>
            </a:r>
          </a:p>
        </p:txBody>
      </p:sp>
    </p:spTree>
    <p:extLst>
      <p:ext uri="{BB962C8B-B14F-4D97-AF65-F5344CB8AC3E}">
        <p14:creationId xmlns:p14="http://schemas.microsoft.com/office/powerpoint/2010/main" val="4013322238"/>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3648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Germany and Japan </a:t>
            </a:r>
            <a:r>
              <a:rPr lang="en-US" sz="1800" dirty="0">
                <a:solidFill>
                  <a:schemeClr val="bg1"/>
                </a:solidFill>
              </a:rPr>
              <a:t>(slide 2 of 6)</a:t>
            </a:r>
            <a:endParaRPr lang="en-US" sz="100" dirty="0">
              <a:solidFill>
                <a:schemeClr val="bg1"/>
              </a:solidFill>
            </a:endParaRPr>
          </a:p>
        </p:txBody>
      </p:sp>
      <p:sp>
        <p:nvSpPr>
          <p:cNvPr id="5" name="Text Placeholder 4"/>
          <p:cNvSpPr>
            <a:spLocks noGrp="1"/>
          </p:cNvSpPr>
          <p:nvPr>
            <p:ph type="body" sz="quarter" idx="10"/>
          </p:nvPr>
        </p:nvSpPr>
        <p:spPr/>
        <p:txBody>
          <a:bodyPr>
            <a:normAutofit fontScale="92500" lnSpcReduction="10000"/>
          </a:bodyPr>
          <a:lstStyle/>
          <a:p>
            <a:pPr marL="342900" lvl="1" indent="-342900"/>
            <a:r>
              <a:rPr lang="en-US" sz="2800" dirty="0"/>
              <a:t>German firms with more than 2,000 employees are required to have a two-tiered board structure that places the responsibility for monitoring and controlling managerial (or supervisory) decisions and actions in the hands of a separate group.</a:t>
            </a:r>
          </a:p>
          <a:p>
            <a:pPr marL="742950" lvl="2" indent="-342900"/>
            <a:r>
              <a:rPr lang="en-US" sz="2400" dirty="0"/>
              <a:t>The management board, which controls all the functions of strategy and management, is known as the Vorstand.</a:t>
            </a:r>
          </a:p>
          <a:p>
            <a:pPr marL="742950" lvl="2" indent="-342900"/>
            <a:r>
              <a:rPr lang="en-US" sz="2400" dirty="0"/>
              <a:t>The supervisory tier is called the Aufsichtsrat.</a:t>
            </a:r>
          </a:p>
          <a:p>
            <a:pPr marL="342900" lvl="1" indent="-342900"/>
            <a:r>
              <a:rPr lang="en-US" sz="2800" dirty="0"/>
              <a:t>The appointment of members to each tier differs.</a:t>
            </a:r>
          </a:p>
          <a:p>
            <a:pPr marL="742950" lvl="2" indent="-342900"/>
            <a:r>
              <a:rPr lang="en-US" sz="2400" dirty="0"/>
              <a:t>Members of the Aufsichtsrat are appointed by the Vorstand.</a:t>
            </a:r>
          </a:p>
          <a:p>
            <a:pPr marL="742950" lvl="2" indent="-342900"/>
            <a:r>
              <a:rPr lang="en-US" sz="2400" dirty="0"/>
              <a:t>Employees, union members, and shareholders appoint members to the Aufsichstrat.</a:t>
            </a:r>
          </a:p>
          <a:p>
            <a:pPr marL="342900" lvl="1" indent="-342900"/>
            <a:r>
              <a:rPr lang="en-US" sz="2800" dirty="0"/>
              <a:t>The German two-tiered system has both supporters and critics.</a:t>
            </a:r>
          </a:p>
          <a:p>
            <a:pPr marL="742950" lvl="2" indent="-342900"/>
            <a:r>
              <a:rPr lang="en-US" sz="2400" dirty="0"/>
              <a:t>Proponents suggest it helps prevent corporate wrongdoing and rash decisions by “dictatorial C</a:t>
            </a:r>
            <a:r>
              <a:rPr lang="en-US" sz="2400" spc="-1000" dirty="0"/>
              <a:t> </a:t>
            </a:r>
            <a:r>
              <a:rPr lang="en-US" sz="2400" dirty="0"/>
              <a:t>E</a:t>
            </a:r>
            <a:r>
              <a:rPr lang="en-US" sz="2400" spc="-1000" dirty="0"/>
              <a:t> </a:t>
            </a:r>
            <a:r>
              <a:rPr lang="en-US" sz="2400" dirty="0"/>
              <a:t>Os.”</a:t>
            </a:r>
          </a:p>
          <a:p>
            <a:pPr marL="742950" lvl="2" indent="-342900"/>
            <a:r>
              <a:rPr lang="en-US" sz="2400" dirty="0"/>
              <a:t>Critics say that it slows decision making and often ties a C</a:t>
            </a:r>
            <a:r>
              <a:rPr lang="en-US" sz="2400" spc="-1000" dirty="0"/>
              <a:t> </a:t>
            </a:r>
            <a:r>
              <a:rPr lang="en-US" sz="2400" dirty="0"/>
              <a:t>E</a:t>
            </a:r>
            <a:r>
              <a:rPr lang="en-US" sz="2400" spc="-1000" dirty="0"/>
              <a:t> </a:t>
            </a:r>
            <a:r>
              <a:rPr lang="en-US" sz="2400" dirty="0"/>
              <a:t>O’s hands.</a:t>
            </a:r>
            <a:endParaRPr lang="en-US" dirty="0"/>
          </a:p>
        </p:txBody>
      </p:sp>
    </p:spTree>
    <p:extLst>
      <p:ext uri="{BB962C8B-B14F-4D97-AF65-F5344CB8AC3E}">
        <p14:creationId xmlns:p14="http://schemas.microsoft.com/office/powerpoint/2010/main" val="3954412664"/>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2505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Germany and Japan </a:t>
            </a:r>
            <a:r>
              <a:rPr lang="en-US" sz="1800" dirty="0">
                <a:solidFill>
                  <a:schemeClr val="bg1"/>
                </a:solidFill>
              </a:rPr>
              <a:t>(slide 3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t>Historically, German executives have not been dedicated to maximizing shareholder wealth to the degree that is the case for top-level managers in the United States and United Kingdom.</a:t>
            </a:r>
          </a:p>
          <a:p>
            <a:pPr marL="742950" lvl="2" indent="-342900"/>
            <a:r>
              <a:rPr lang="en-US" sz="2400" dirty="0"/>
              <a:t>Because of the role of local government (through the board structure) and the power of banks in Germany’s corporate governance structure, private shareholders rarely have major ownership positions in German firms.</a:t>
            </a:r>
          </a:p>
          <a:p>
            <a:pPr marL="742950" lvl="2" indent="-342900"/>
            <a:r>
              <a:rPr lang="en-US" sz="2400" dirty="0"/>
              <a:t>Large institutional investors, such as pension funds (outside of banks and insurance companies), are relatively insignificant owners of corporate stock.</a:t>
            </a:r>
          </a:p>
          <a:p>
            <a:pPr marL="342900" lvl="1" indent="-342900"/>
            <a:r>
              <a:rPr lang="en-US" sz="2800" dirty="0"/>
              <a:t>However, corporate governance practices used in Germany have been changing in recent years and are gravitating toward U.S. governance mechanisms.</a:t>
            </a:r>
            <a:endParaRPr lang="en-US" dirty="0"/>
          </a:p>
        </p:txBody>
      </p:sp>
    </p:spTree>
    <p:extLst>
      <p:ext uri="{BB962C8B-B14F-4D97-AF65-F5344CB8AC3E}">
        <p14:creationId xmlns:p14="http://schemas.microsoft.com/office/powerpoint/2010/main" val="2151771156"/>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0219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Germany and Japan </a:t>
            </a:r>
            <a:r>
              <a:rPr lang="en-US" sz="1800" dirty="0">
                <a:solidFill>
                  <a:schemeClr val="bg1"/>
                </a:solidFill>
              </a:rPr>
              <a:t>(slide 4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t>Attitudes toward corporate governance in Japan are affected by the concepts of:</a:t>
            </a:r>
          </a:p>
          <a:p>
            <a:pPr marL="742950" lvl="2" indent="-342900"/>
            <a:r>
              <a:rPr lang="en-US" sz="2400" dirty="0"/>
              <a:t>Obligation</a:t>
            </a:r>
          </a:p>
          <a:p>
            <a:pPr marL="742950" lvl="2" indent="-342900"/>
            <a:r>
              <a:rPr lang="en-US" sz="2400" dirty="0"/>
              <a:t>Family</a:t>
            </a:r>
          </a:p>
          <a:p>
            <a:pPr marL="1200150" lvl="3" indent="-342900"/>
            <a:r>
              <a:rPr lang="en-US" sz="2000" dirty="0"/>
              <a:t>A company is considered a family; families command the attention and allegiance of parties throughout corporations.</a:t>
            </a:r>
          </a:p>
          <a:p>
            <a:pPr marL="1200150" lvl="3" indent="-342900"/>
            <a:r>
              <a:rPr lang="en-US" sz="2000" dirty="0"/>
              <a:t>A </a:t>
            </a:r>
            <a:r>
              <a:rPr lang="en-US" sz="2000" i="1" dirty="0"/>
              <a:t>keiretsu</a:t>
            </a:r>
            <a:r>
              <a:rPr lang="en-US" sz="2000" dirty="0"/>
              <a:t> (a group of firms tied together by cross-shareholdings) is more than an economic concept—it, too, is a family.</a:t>
            </a:r>
          </a:p>
          <a:p>
            <a:pPr marL="742950" lvl="2" indent="-342900"/>
            <a:r>
              <a:rPr lang="en-US" sz="2400" dirty="0"/>
              <a:t>Consensus</a:t>
            </a:r>
          </a:p>
          <a:p>
            <a:pPr marL="1200150" lvl="3" indent="-342900"/>
            <a:r>
              <a:rPr lang="en-US" sz="2000" dirty="0"/>
              <a:t>Consensus calls for the expenditure of significant amounts of energy to win the hearts and minds of people whenever possible, as opposed to top-level managers issuing edicts.</a:t>
            </a:r>
          </a:p>
          <a:p>
            <a:pPr marL="1200150" lvl="3" indent="-342900"/>
            <a:r>
              <a:rPr lang="en-US" sz="2000" dirty="0"/>
              <a:t>Consensus is valued even when it results in a slow and cumbersome decision-making process.</a:t>
            </a:r>
          </a:p>
        </p:txBody>
      </p:sp>
    </p:spTree>
    <p:extLst>
      <p:ext uri="{BB962C8B-B14F-4D97-AF65-F5344CB8AC3E}">
        <p14:creationId xmlns:p14="http://schemas.microsoft.com/office/powerpoint/2010/main" val="1995850501"/>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13648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Germany and Japan </a:t>
            </a:r>
            <a:r>
              <a:rPr lang="en-US" sz="1800" dirty="0">
                <a:solidFill>
                  <a:schemeClr val="bg1"/>
                </a:solidFill>
              </a:rPr>
              <a:t>(slide 5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3600" dirty="0"/>
              <a:t>Banks in Japan have an important role as a corporate governance mechanism in large public firms.</a:t>
            </a:r>
          </a:p>
          <a:p>
            <a:pPr marL="742950" lvl="2" indent="-342900"/>
            <a:r>
              <a:rPr lang="en-US" sz="3200" dirty="0"/>
              <a:t>The main bank in the keiretsu:</a:t>
            </a:r>
          </a:p>
          <a:p>
            <a:pPr marL="1200150" lvl="3" indent="-342900"/>
            <a:r>
              <a:rPr lang="en-US" sz="2800" dirty="0"/>
              <a:t>Owns a large share position and holds a large amount of corporate debt</a:t>
            </a:r>
          </a:p>
          <a:p>
            <a:pPr marL="1200150" lvl="3" indent="-342900"/>
            <a:r>
              <a:rPr lang="en-US" sz="2800" dirty="0"/>
              <a:t>Has the closest relationship with a firm’s top-level managers</a:t>
            </a:r>
          </a:p>
          <a:p>
            <a:pPr marL="1200150" lvl="3" indent="-342900"/>
            <a:r>
              <a:rPr lang="en-US" sz="2800" dirty="0"/>
              <a:t>Provides financial advice to the firm</a:t>
            </a:r>
          </a:p>
          <a:p>
            <a:pPr marL="1200150" lvl="3" indent="-342900"/>
            <a:r>
              <a:rPr lang="en-US" sz="2800" dirty="0"/>
              <a:t>Closely monitors managers</a:t>
            </a:r>
          </a:p>
        </p:txBody>
      </p:sp>
    </p:spTree>
    <p:extLst>
      <p:ext uri="{BB962C8B-B14F-4D97-AF65-F5344CB8AC3E}">
        <p14:creationId xmlns:p14="http://schemas.microsoft.com/office/powerpoint/2010/main" val="104428880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2505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Germany and Japan </a:t>
            </a:r>
            <a:r>
              <a:rPr lang="en-US" sz="1800" dirty="0">
                <a:solidFill>
                  <a:schemeClr val="bg1"/>
                </a:solidFill>
              </a:rPr>
              <a:t>(slide 6 of 6)</a:t>
            </a:r>
            <a:endParaRPr lang="en-US" sz="100" dirty="0">
              <a:solidFill>
                <a:schemeClr val="bg1"/>
              </a:solidFill>
            </a:endParaRPr>
          </a:p>
        </p:txBody>
      </p:sp>
      <p:sp>
        <p:nvSpPr>
          <p:cNvPr id="5" name="Text Placeholder 4"/>
          <p:cNvSpPr>
            <a:spLocks noGrp="1"/>
          </p:cNvSpPr>
          <p:nvPr>
            <p:ph type="body" sz="quarter" idx="10"/>
          </p:nvPr>
        </p:nvSpPr>
        <p:spPr/>
        <p:txBody>
          <a:bodyPr>
            <a:normAutofit/>
          </a:bodyPr>
          <a:lstStyle/>
          <a:p>
            <a:pPr marL="342900" lvl="1" indent="-342900"/>
            <a:r>
              <a:rPr lang="en-US" sz="2800" dirty="0"/>
              <a:t>Japan’s corporate governance practices have been changing in recent years.</a:t>
            </a:r>
          </a:p>
          <a:p>
            <a:pPr marL="742950" lvl="2" indent="-342900"/>
            <a:r>
              <a:rPr lang="en-US" sz="2400" dirty="0"/>
              <a:t>Japanese banks’ role in the monitoring and control of managerial behavior and firm outcomes is less significant than in the past.</a:t>
            </a:r>
          </a:p>
          <a:p>
            <a:pPr marL="742950" lvl="2" indent="-342900"/>
            <a:r>
              <a:rPr lang="en-US" sz="2400" dirty="0"/>
              <a:t>Deregulation in the financial sector has:</a:t>
            </a:r>
          </a:p>
          <a:p>
            <a:pPr marL="1200150" lvl="3" indent="-342900"/>
            <a:r>
              <a:rPr lang="en-US" sz="2000" dirty="0"/>
              <a:t>Reduced the cost of mounting hostile takeovers</a:t>
            </a:r>
          </a:p>
          <a:p>
            <a:pPr marL="1200150" lvl="3" indent="-342900"/>
            <a:r>
              <a:rPr lang="en-US" sz="2000" dirty="0"/>
              <a:t>Facilitated additional activity in Japan’s market for corporate control, which was nonexistent in past years</a:t>
            </a:r>
          </a:p>
          <a:p>
            <a:pPr marL="742950" lvl="2" indent="-342900"/>
            <a:r>
              <a:rPr lang="en-US" sz="2400" dirty="0"/>
              <a:t>Independent, non</a:t>
            </a:r>
            <a:r>
              <a:rPr lang="en-US" sz="2400" spc="-1000" dirty="0"/>
              <a:t> </a:t>
            </a:r>
            <a:r>
              <a:rPr lang="en-US" sz="2400" dirty="0"/>
              <a:t>executive board members are increasingly important in Japanese firms.</a:t>
            </a:r>
          </a:p>
          <a:p>
            <a:pPr marL="742950" lvl="2" indent="-342900"/>
            <a:r>
              <a:rPr lang="en-US" sz="2400" dirty="0"/>
              <a:t>Long-term executive compensation (e.g., stock options) is increasingly important to foster improved performance.</a:t>
            </a:r>
          </a:p>
        </p:txBody>
      </p:sp>
    </p:spTree>
    <p:extLst>
      <p:ext uri="{BB962C8B-B14F-4D97-AF65-F5344CB8AC3E}">
        <p14:creationId xmlns:p14="http://schemas.microsoft.com/office/powerpoint/2010/main" val="2361183055"/>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13628"/>
            <a:ext cx="10972799" cy="1041120"/>
          </a:xfrm>
        </p:spPr>
        <p:txBody>
          <a:bodyPr>
            <a:normAutofit fontScale="90000"/>
          </a:bodyPr>
          <a:lstStyle/>
          <a:p>
            <a:r>
              <a:rPr lang="en-US" dirty="0">
                <a:solidFill>
                  <a:schemeClr val="bg1"/>
                </a:solidFill>
              </a:rPr>
              <a:t>Corporate Governance </a:t>
            </a:r>
            <a:br>
              <a:rPr lang="en-US" dirty="0">
                <a:solidFill>
                  <a:schemeClr val="bg1"/>
                </a:solidFill>
              </a:rPr>
            </a:br>
            <a:r>
              <a:rPr lang="en-US" dirty="0">
                <a:solidFill>
                  <a:schemeClr val="bg1"/>
                </a:solidFill>
              </a:rPr>
              <a:t>in China</a:t>
            </a:r>
            <a:endParaRPr lang="en-US" sz="100" dirty="0">
              <a:solidFill>
                <a:schemeClr val="bg1"/>
              </a:solidFill>
            </a:endParaRPr>
          </a:p>
        </p:txBody>
      </p:sp>
      <p:sp>
        <p:nvSpPr>
          <p:cNvPr id="5" name="Text Placeholder 4"/>
          <p:cNvSpPr>
            <a:spLocks noGrp="1"/>
          </p:cNvSpPr>
          <p:nvPr>
            <p:ph type="body" sz="quarter" idx="10"/>
          </p:nvPr>
        </p:nvSpPr>
        <p:spPr>
          <a:xfrm>
            <a:off x="457200" y="1554480"/>
            <a:ext cx="11464290" cy="4960620"/>
          </a:xfrm>
        </p:spPr>
        <p:txBody>
          <a:bodyPr>
            <a:normAutofit lnSpcReduction="10000"/>
          </a:bodyPr>
          <a:lstStyle/>
          <a:p>
            <a:pPr marL="342900" lvl="1" indent="-342900"/>
            <a:r>
              <a:rPr lang="en-US" sz="2800" dirty="0"/>
              <a:t>The stock markets of China, which were once weak due to significant insider trading, are still young and developing.</a:t>
            </a:r>
          </a:p>
          <a:p>
            <a:pPr marL="342900" lvl="1" indent="-342900"/>
            <a:r>
              <a:rPr lang="en-US" sz="2800" dirty="0"/>
              <a:t>There has been a gradual decline in China in the equity held in state-owned enterprises, while the number and percentage of private firms has grown.</a:t>
            </a:r>
          </a:p>
          <a:p>
            <a:pPr marL="742950" lvl="2" indent="-342900"/>
            <a:r>
              <a:rPr lang="en-US" sz="2400" dirty="0"/>
              <a:t>However, the state still relies on direct and</a:t>
            </a:r>
            <a:r>
              <a:rPr lang="en-US" sz="2400" spc="-1000" dirty="0"/>
              <a:t> </a:t>
            </a:r>
            <a:r>
              <a:rPr lang="en-US" sz="2400" dirty="0"/>
              <a:t>/</a:t>
            </a:r>
            <a:r>
              <a:rPr lang="en-US" sz="2400" spc="-1000" dirty="0"/>
              <a:t> </a:t>
            </a:r>
            <a:r>
              <a:rPr lang="en-US" sz="2400" dirty="0"/>
              <a:t>or indirect controls to influence the strategies firms use.</a:t>
            </a:r>
          </a:p>
          <a:p>
            <a:pPr marL="1200150" lvl="3" indent="-342900"/>
            <a:r>
              <a:rPr lang="en-US" sz="2000" dirty="0"/>
              <a:t>Private firms try to develop political ties with the government because of their role in providing access to resources and to the economy.</a:t>
            </a:r>
          </a:p>
          <a:p>
            <a:pPr marL="342900" lvl="1" indent="-342900"/>
            <a:r>
              <a:rPr lang="en-US" sz="2800" dirty="0"/>
              <a:t>In light of the increasing privatization of businesses and the development of equity markets, the government has done much to improve the corporate governance of listed companies.</a:t>
            </a:r>
          </a:p>
          <a:p>
            <a:pPr marL="742950" lvl="2" indent="-342900"/>
            <a:r>
              <a:rPr lang="en-US" sz="2400" dirty="0"/>
              <a:t>Some evidence suggests that corporate governance in China may be tilting toward the Western model.</a:t>
            </a:r>
            <a:endParaRPr lang="en-US" sz="1800" dirty="0"/>
          </a:p>
        </p:txBody>
      </p:sp>
    </p:spTree>
    <p:extLst>
      <p:ext uri="{BB962C8B-B14F-4D97-AF65-F5344CB8AC3E}">
        <p14:creationId xmlns:p14="http://schemas.microsoft.com/office/powerpoint/2010/main" val="2497774871"/>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1" y="159348"/>
            <a:ext cx="10972799" cy="1041120"/>
          </a:xfrm>
        </p:spPr>
        <p:txBody>
          <a:bodyPr>
            <a:normAutofit fontScale="90000"/>
          </a:bodyPr>
          <a:lstStyle/>
          <a:p>
            <a:r>
              <a:rPr lang="en-US" dirty="0">
                <a:solidFill>
                  <a:schemeClr val="bg1"/>
                </a:solidFill>
              </a:rPr>
              <a:t>Governance Mechanisms </a:t>
            </a:r>
            <a:br>
              <a:rPr lang="en-US" dirty="0">
                <a:solidFill>
                  <a:schemeClr val="bg1"/>
                </a:solidFill>
              </a:rPr>
            </a:br>
            <a:r>
              <a:rPr lang="en-US" dirty="0">
                <a:solidFill>
                  <a:schemeClr val="bg1"/>
                </a:solidFill>
              </a:rPr>
              <a:t>and Ethical Behavior</a:t>
            </a:r>
            <a:endParaRPr lang="en-US" sz="100" dirty="0">
              <a:solidFill>
                <a:schemeClr val="bg1"/>
              </a:solidFill>
            </a:endParaRPr>
          </a:p>
        </p:txBody>
      </p:sp>
      <p:sp>
        <p:nvSpPr>
          <p:cNvPr id="5" name="Text Placeholder 4"/>
          <p:cNvSpPr>
            <a:spLocks noGrp="1"/>
          </p:cNvSpPr>
          <p:nvPr>
            <p:ph type="body" sz="quarter" idx="10"/>
          </p:nvPr>
        </p:nvSpPr>
        <p:spPr>
          <a:xfrm>
            <a:off x="365760" y="1474470"/>
            <a:ext cx="11647170" cy="5166360"/>
          </a:xfrm>
        </p:spPr>
        <p:txBody>
          <a:bodyPr>
            <a:normAutofit fontScale="92500" lnSpcReduction="10000"/>
          </a:bodyPr>
          <a:lstStyle/>
          <a:p>
            <a:pPr marL="342900" lvl="1" indent="-342900"/>
            <a:r>
              <a:rPr lang="en-US" sz="2600" dirty="0"/>
              <a:t>Effective governance mechanisms ensure that the interests of all stakeholders are served.</a:t>
            </a:r>
          </a:p>
          <a:p>
            <a:pPr marL="742950" lvl="2" indent="-342900"/>
            <a:r>
              <a:rPr lang="en-US" sz="2400" dirty="0"/>
              <a:t>Thus, strategic competitiveness results when firms are governed in ways that permit at least minimal satisfaction of:</a:t>
            </a:r>
          </a:p>
          <a:p>
            <a:pPr marL="1143000" lvl="3" indent="-285750"/>
            <a:r>
              <a:rPr lang="en-US" sz="2000" dirty="0"/>
              <a:t>Capital market stakeholders (e.g., shareholders)</a:t>
            </a:r>
          </a:p>
          <a:p>
            <a:pPr marL="1143000" lvl="3" indent="-285750"/>
            <a:r>
              <a:rPr lang="en-US" sz="2000" dirty="0"/>
              <a:t>Product market stakeholders (e.g., customers and suppliers)</a:t>
            </a:r>
          </a:p>
          <a:p>
            <a:pPr marL="1143000" lvl="3" indent="-285750"/>
            <a:r>
              <a:rPr lang="en-US" sz="2000" dirty="0"/>
              <a:t>Organizational stakeholders (e.g., managerial and non-managerial employees)</a:t>
            </a:r>
          </a:p>
          <a:p>
            <a:pPr marL="342900" lvl="1" indent="-342900"/>
            <a:r>
              <a:rPr lang="en-US" sz="2600" dirty="0"/>
              <a:t>Otherwise, a firm risks seeing its dissatisfied stakeholders withdraw their support from the firm and provide it to another.</a:t>
            </a:r>
          </a:p>
          <a:p>
            <a:pPr marL="742950" lvl="2" indent="-342900"/>
            <a:r>
              <a:rPr lang="en-US" sz="2400" b="1" dirty="0"/>
              <a:t>Example: </a:t>
            </a:r>
            <a:r>
              <a:rPr lang="en-US" sz="2400" dirty="0"/>
              <a:t>Customers will purchase products from a supplier offering an acceptable substitute.</a:t>
            </a:r>
          </a:p>
          <a:p>
            <a:pPr marL="342900" lvl="1" indent="-342900"/>
            <a:r>
              <a:rPr lang="en-US" sz="2600" dirty="0"/>
              <a:t>Some believe that the internal corporate governance mechanisms designed and used by ethically responsible leaders and companies increase the likelihood the firm will be able to, at least, minimally satisfy all stakeholders’ interests.</a:t>
            </a:r>
          </a:p>
          <a:p>
            <a:pPr marL="742950" lvl="2" indent="-342900"/>
            <a:r>
              <a:rPr lang="en-US" sz="2400" dirty="0"/>
              <a:t>The most effective boards of directors set boundaries for their firms’ business ethics and values.</a:t>
            </a:r>
          </a:p>
          <a:p>
            <a:pPr marL="1200150" lvl="3" indent="-342900"/>
            <a:r>
              <a:rPr lang="en-US" sz="2000" dirty="0"/>
              <a:t>As agents of the firm’s owners, the board—acting as an internal governance mechanism—holds top-level managers fully accountable for developing and supporting an organizational culture in which only ethical behaviors are permitted.</a:t>
            </a:r>
            <a:endParaRPr lang="en-US" sz="1400" dirty="0"/>
          </a:p>
        </p:txBody>
      </p:sp>
    </p:spTree>
    <p:extLst>
      <p:ext uri="{BB962C8B-B14F-4D97-AF65-F5344CB8AC3E}">
        <p14:creationId xmlns:p14="http://schemas.microsoft.com/office/powerpoint/2010/main" val="3182166663"/>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345C8-A17A-05F9-BD37-A2D3CF0ECF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948672-5B5E-A332-76B3-887CA604FF54}"/>
              </a:ext>
            </a:extLst>
          </p:cNvPr>
          <p:cNvSpPr>
            <a:spLocks noGrp="1"/>
          </p:cNvSpPr>
          <p:nvPr>
            <p:ph type="title"/>
          </p:nvPr>
        </p:nvSpPr>
        <p:spPr>
          <a:xfrm>
            <a:off x="3603410" y="0"/>
            <a:ext cx="4826658" cy="1041120"/>
          </a:xfrm>
        </p:spPr>
        <p:txBody>
          <a:bodyPr>
            <a:noAutofit/>
          </a:bodyPr>
          <a:lstStyle/>
          <a:p>
            <a:r>
              <a:rPr lang="en-GB" sz="3200" dirty="0">
                <a:solidFill>
                  <a:schemeClr val="bg1"/>
                </a:solidFill>
              </a:rPr>
              <a:t>Activity 5 – Ethical Dilemma Match (10 Mins)</a:t>
            </a:r>
          </a:p>
        </p:txBody>
      </p:sp>
      <p:sp>
        <p:nvSpPr>
          <p:cNvPr id="3" name="Picture Placeholder 2">
            <a:extLst>
              <a:ext uri="{FF2B5EF4-FFF2-40B4-BE49-F238E27FC236}">
                <a16:creationId xmlns:a16="http://schemas.microsoft.com/office/drawing/2014/main" id="{FC411521-3C73-CECF-B7C1-B843635564A5}"/>
              </a:ext>
            </a:extLst>
          </p:cNvPr>
          <p:cNvSpPr>
            <a:spLocks noGrp="1"/>
          </p:cNvSpPr>
          <p:nvPr>
            <p:ph type="pic" sz="quarter" idx="11"/>
          </p:nvPr>
        </p:nvSpPr>
        <p:spPr>
          <a:xfrm>
            <a:off x="778125" y="1751798"/>
            <a:ext cx="5238614" cy="4724400"/>
          </a:xfrm>
        </p:spPr>
        <p:txBody>
          <a:bodyPr>
            <a:normAutofit/>
          </a:bodyPr>
          <a:lstStyle/>
          <a:p>
            <a:r>
              <a:rPr lang="en-GB" sz="3200" dirty="0">
                <a:solidFill>
                  <a:srgbClr val="231F1F"/>
                </a:solidFill>
              </a:rPr>
              <a:t>Provide examples (e.g., China’s state-driven goals vs. shareholder value). </a:t>
            </a:r>
          </a:p>
          <a:p>
            <a:r>
              <a:rPr lang="en-GB" sz="3200" dirty="0">
                <a:solidFill>
                  <a:srgbClr val="231F1F"/>
                </a:solidFill>
              </a:rPr>
              <a:t>Pairs classify governance systems and predict ethical outcomes. </a:t>
            </a:r>
          </a:p>
          <a:p>
            <a:r>
              <a:rPr lang="en-GB" sz="3200" dirty="0">
                <a:solidFill>
                  <a:srgbClr val="231F1F"/>
                </a:solidFill>
              </a:rPr>
              <a:t>Discuss using a comparison table.</a:t>
            </a:r>
          </a:p>
        </p:txBody>
      </p:sp>
      <p:pic>
        <p:nvPicPr>
          <p:cNvPr id="5" name="Picture 4" descr="3D box skeletons">
            <a:extLst>
              <a:ext uri="{FF2B5EF4-FFF2-40B4-BE49-F238E27FC236}">
                <a16:creationId xmlns:a16="http://schemas.microsoft.com/office/drawing/2014/main" id="{E73F8DBD-6066-6848-F777-5176E03AD9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5262" y="1751797"/>
            <a:ext cx="5589714" cy="4168556"/>
          </a:xfrm>
          <a:prstGeom prst="rect">
            <a:avLst/>
          </a:prstGeom>
        </p:spPr>
      </p:pic>
    </p:spTree>
    <p:extLst>
      <p:ext uri="{BB962C8B-B14F-4D97-AF65-F5344CB8AC3E}">
        <p14:creationId xmlns:p14="http://schemas.microsoft.com/office/powerpoint/2010/main" val="1754800689"/>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1194179"/>
            <a:ext cx="12192000" cy="5663821"/>
          </a:xfrm>
          <a:prstGeom prst="rect">
            <a:avLst/>
          </a:prstGeom>
        </p:spPr>
      </p:pic>
      <p:sp>
        <p:nvSpPr>
          <p:cNvPr id="3" name="Title 2"/>
          <p:cNvSpPr>
            <a:spLocks noGrp="1"/>
          </p:cNvSpPr>
          <p:nvPr>
            <p:ph type="title"/>
          </p:nvPr>
        </p:nvSpPr>
        <p:spPr>
          <a:xfrm>
            <a:off x="1981200" y="3429000"/>
            <a:ext cx="8229600" cy="857250"/>
          </a:xfrm>
        </p:spPr>
        <p:txBody>
          <a:bodyPr>
            <a:noAutofit/>
          </a:bodyPr>
          <a:lstStyle/>
          <a:p>
            <a:pPr lvl="0" algn="ctr"/>
            <a:r>
              <a:rPr lang="en-US" sz="8000" b="1" dirty="0">
                <a:solidFill>
                  <a:srgbClr val="FFFF00"/>
                </a:solidFill>
                <a:latin typeface="Corbel" panose="020B0503020204020204" pitchFamily="34" charset="0"/>
              </a:rPr>
              <a:t>Exit Quiz</a:t>
            </a:r>
            <a:endParaRPr lang="en-US" sz="6000" b="1" dirty="0">
              <a:solidFill>
                <a:srgbClr val="FFFF00"/>
              </a:solidFill>
              <a:latin typeface="Corbel" panose="020B0503020204020204" pitchFamily="34" charset="0"/>
            </a:endParaRPr>
          </a:p>
        </p:txBody>
      </p:sp>
      <p:sp>
        <p:nvSpPr>
          <p:cNvPr id="4" name="Content Placeholder 3"/>
          <p:cNvSpPr>
            <a:spLocks noGrp="1"/>
          </p:cNvSpPr>
          <p:nvPr>
            <p:ph idx="1"/>
          </p:nvPr>
        </p:nvSpPr>
        <p:spPr>
          <a:xfrm>
            <a:off x="1802855" y="5201503"/>
            <a:ext cx="8229600" cy="924635"/>
          </a:xfrm>
        </p:spPr>
        <p:txBody>
          <a:bodyPr>
            <a:normAutofit/>
          </a:bodyPr>
          <a:lstStyle/>
          <a:p>
            <a:pPr marL="0" lvl="1" indent="0" algn="ctr">
              <a:buNone/>
            </a:pPr>
            <a:r>
              <a:rPr lang="en-US" sz="3600" i="1" dirty="0">
                <a:solidFill>
                  <a:srgbClr val="FFFF00"/>
                </a:solidFill>
                <a:latin typeface="Corbel" panose="020B0503020204020204" pitchFamily="34" charset="0"/>
              </a:rPr>
              <a:t>Please complete the week 8 quiz on Moodle:</a:t>
            </a:r>
            <a:endParaRPr lang="en-US" sz="3600" dirty="0">
              <a:solidFill>
                <a:srgbClr val="FFFF00"/>
              </a:solidFill>
              <a:latin typeface="Corbel" panose="020B0503020204020204" pitchFamily="34" charset="0"/>
            </a:endParaRPr>
          </a:p>
          <a:p>
            <a:pPr marL="342900" lvl="1"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a:p>
            <a:pPr marL="0" indent="0">
              <a:buNone/>
            </a:pPr>
            <a:endParaRPr lang="en-US" sz="4000" dirty="0">
              <a:solidFill>
                <a:srgbClr val="FFFF00"/>
              </a:solidFill>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5EBD7-87D4-DCA4-A692-A0D973D074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FC88A-682C-B3A0-0A79-BA9F17F642B2}"/>
              </a:ext>
            </a:extLst>
          </p:cNvPr>
          <p:cNvSpPr>
            <a:spLocks noGrp="1"/>
          </p:cNvSpPr>
          <p:nvPr>
            <p:ph type="title"/>
          </p:nvPr>
        </p:nvSpPr>
        <p:spPr>
          <a:xfrm>
            <a:off x="3223646" y="274638"/>
            <a:ext cx="6987153" cy="562074"/>
          </a:xfrm>
        </p:spPr>
        <p:txBody>
          <a:bodyPr>
            <a:noAutofit/>
          </a:bodyPr>
          <a:lstStyle/>
          <a:p>
            <a:r>
              <a:rPr lang="en-GB" sz="4800" b="1" dirty="0">
                <a:solidFill>
                  <a:schemeClr val="bg1"/>
                </a:solidFill>
              </a:rPr>
              <a:t>References</a:t>
            </a:r>
          </a:p>
        </p:txBody>
      </p:sp>
      <p:sp>
        <p:nvSpPr>
          <p:cNvPr id="4" name="Content Placeholder 3">
            <a:extLst>
              <a:ext uri="{FF2B5EF4-FFF2-40B4-BE49-F238E27FC236}">
                <a16:creationId xmlns:a16="http://schemas.microsoft.com/office/drawing/2014/main" id="{9D7E4325-449A-2F58-0A1A-73421F6DDD9B}"/>
              </a:ext>
            </a:extLst>
          </p:cNvPr>
          <p:cNvSpPr>
            <a:spLocks noGrp="1"/>
          </p:cNvSpPr>
          <p:nvPr>
            <p:ph idx="1"/>
          </p:nvPr>
        </p:nvSpPr>
        <p:spPr>
          <a:xfrm>
            <a:off x="601852" y="1534136"/>
            <a:ext cx="11099368" cy="4732815"/>
          </a:xfrm>
        </p:spPr>
        <p:txBody>
          <a:bodyPr>
            <a:normAutofit/>
          </a:bodyPr>
          <a:lstStyle/>
          <a:p>
            <a:pPr marL="0" indent="0">
              <a:spcBef>
                <a:spcPts val="0"/>
              </a:spcBef>
              <a:spcAft>
                <a:spcPts val="600"/>
              </a:spcAft>
              <a:buNone/>
            </a:pPr>
            <a:r>
              <a:rPr lang="en-GB" sz="2400" b="1" dirty="0"/>
              <a:t>Essential: </a:t>
            </a:r>
          </a:p>
          <a:p>
            <a:pPr>
              <a:spcBef>
                <a:spcPts val="0"/>
              </a:spcBef>
              <a:spcAft>
                <a:spcPts val="600"/>
              </a:spcAft>
            </a:pPr>
            <a:r>
              <a:rPr lang="en-GB" sz="2400" dirty="0"/>
              <a:t>Hitt, M. A., Ireland, R. D. and </a:t>
            </a:r>
            <a:r>
              <a:rPr lang="en-GB" sz="2400" dirty="0" err="1"/>
              <a:t>Hoskisson</a:t>
            </a:r>
            <a:r>
              <a:rPr lang="en-GB" sz="2400" dirty="0"/>
              <a:t>, R. E. (2019, Ch. 10) </a:t>
            </a:r>
            <a:r>
              <a:rPr lang="en-GB" sz="2400" i="1" dirty="0"/>
              <a:t>Strategic Management: Competitiveness &amp; Globalization: Concepts &amp; Cases</a:t>
            </a:r>
            <a:r>
              <a:rPr lang="en-GB" sz="2400" dirty="0"/>
              <a:t>. Cengage learning. </a:t>
            </a:r>
          </a:p>
          <a:p>
            <a:pPr>
              <a:spcBef>
                <a:spcPts val="0"/>
              </a:spcBef>
              <a:spcAft>
                <a:spcPts val="600"/>
              </a:spcAft>
            </a:pPr>
            <a:r>
              <a:rPr lang="en-GB" sz="2400" dirty="0"/>
              <a:t>David F. R., David, F. R and David, M. E.(2017). </a:t>
            </a:r>
            <a:r>
              <a:rPr lang="en-GB" sz="2400" i="1" dirty="0"/>
              <a:t>Strategic Management: Concepts and Cases: A Competitive Advantage Approach</a:t>
            </a:r>
            <a:r>
              <a:rPr lang="en-GB" sz="2400" dirty="0"/>
              <a:t>. Pearson</a:t>
            </a:r>
          </a:p>
          <a:p>
            <a:pPr marL="0" indent="0">
              <a:spcBef>
                <a:spcPts val="1200"/>
              </a:spcBef>
              <a:spcAft>
                <a:spcPts val="600"/>
              </a:spcAft>
              <a:buNone/>
            </a:pPr>
            <a:r>
              <a:rPr lang="en-GB" sz="2400" b="1" dirty="0"/>
              <a:t>Further reading:</a:t>
            </a:r>
          </a:p>
          <a:p>
            <a:pPr>
              <a:spcBef>
                <a:spcPts val="0"/>
              </a:spcBef>
              <a:spcAft>
                <a:spcPts val="600"/>
              </a:spcAft>
            </a:pPr>
            <a:r>
              <a:rPr lang="en-GB" sz="2400" dirty="0"/>
              <a:t>Johnson, G and </a:t>
            </a:r>
            <a:r>
              <a:rPr lang="en-GB" sz="2400" dirty="0" err="1"/>
              <a:t>Schole</a:t>
            </a:r>
            <a:r>
              <a:rPr lang="en-GB" sz="2400" dirty="0"/>
              <a:t>, K. (2010). </a:t>
            </a:r>
            <a:r>
              <a:rPr lang="en-GB" sz="2400" i="1" dirty="0"/>
              <a:t>Exploring Strategy</a:t>
            </a:r>
            <a:r>
              <a:rPr lang="en-GB" sz="2400" dirty="0"/>
              <a:t>. Harlow: FT Prentice Hall.</a:t>
            </a:r>
          </a:p>
          <a:p>
            <a:pPr>
              <a:spcBef>
                <a:spcPts val="0"/>
              </a:spcBef>
              <a:spcAft>
                <a:spcPts val="600"/>
              </a:spcAft>
            </a:pPr>
            <a:r>
              <a:rPr lang="en-GB" sz="2400" dirty="0"/>
              <a:t>Lynch, R., Corporate Strategy, Harlow: FT Prentice Hall, 2010.</a:t>
            </a:r>
          </a:p>
          <a:p>
            <a:pPr>
              <a:spcBef>
                <a:spcPts val="0"/>
              </a:spcBef>
              <a:spcAft>
                <a:spcPts val="600"/>
              </a:spcAft>
            </a:pPr>
            <a:r>
              <a:rPr lang="en-GB" sz="2400" dirty="0"/>
              <a:t>Mintzberg, H., Ahlstrand, B., and Lampel, J. (2008). </a:t>
            </a:r>
            <a:r>
              <a:rPr lang="en-GB" sz="2400" i="1" dirty="0"/>
              <a:t>Strategy Safari: The Complete Guide Through the Wilds of Strategic Management.</a:t>
            </a:r>
            <a:r>
              <a:rPr lang="en-GB" sz="2400" dirty="0"/>
              <a:t> Harlow: FT Prentice Hall, 2008. </a:t>
            </a:r>
          </a:p>
          <a:p>
            <a:pPr>
              <a:spcBef>
                <a:spcPts val="0"/>
              </a:spcBef>
              <a:spcAft>
                <a:spcPts val="600"/>
              </a:spcAft>
            </a:pPr>
            <a:r>
              <a:rPr lang="en-GB" sz="2400" dirty="0"/>
              <a:t>Hayes, J., (2010). </a:t>
            </a:r>
            <a:r>
              <a:rPr lang="en-GB" sz="2400" i="1" dirty="0"/>
              <a:t>The Theory and Practice of Change Management.</a:t>
            </a:r>
            <a:r>
              <a:rPr lang="en-GB" sz="2400" dirty="0"/>
              <a:t> Palgrave </a:t>
            </a:r>
          </a:p>
        </p:txBody>
      </p:sp>
    </p:spTree>
    <p:extLst>
      <p:ext uri="{BB962C8B-B14F-4D97-AF65-F5344CB8AC3E}">
        <p14:creationId xmlns:p14="http://schemas.microsoft.com/office/powerpoint/2010/main" val="1899170024"/>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6929610"/>
      </p:ext>
    </p:extLst>
  </p:cSld>
  <p:clrMapOvr>
    <a:masterClrMapping/>
  </p:clrMapOvr>
  <p:transition spd="slow">
    <p:push dir="u"/>
  </p:transition>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515</TotalTime>
  <Words>4488</Words>
  <Application>Microsoft Office PowerPoint</Application>
  <PresentationFormat>Widescreen</PresentationFormat>
  <Paragraphs>285</Paragraphs>
  <Slides>46</Slides>
  <Notes>3</Notes>
  <HiddenSlides>0</HiddenSlides>
  <MMClips>0</MMClips>
  <ScaleCrop>false</ScaleCrop>
  <HeadingPairs>
    <vt:vector size="4" baseType="variant">
      <vt:variant>
        <vt:lpstr>Theme</vt:lpstr>
      </vt:variant>
      <vt:variant>
        <vt:i4>7</vt:i4>
      </vt:variant>
      <vt:variant>
        <vt:lpstr>Slide Titles</vt:lpstr>
      </vt:variant>
      <vt:variant>
        <vt:i4>46</vt:i4>
      </vt:variant>
    </vt:vector>
  </HeadingPairs>
  <TitlesOfParts>
    <vt:vector size="53" baseType="lpstr">
      <vt:lpstr>UWTSD 200_Title Page</vt:lpstr>
      <vt:lpstr>UWTSD 200_Title Page 1</vt:lpstr>
      <vt:lpstr>UWTSD 200_Subtitle 1</vt:lpstr>
      <vt:lpstr>UWTSD 200_Subtitle 2</vt:lpstr>
      <vt:lpstr>UWTSD 200_Text 1</vt:lpstr>
      <vt:lpstr>UWTSD 200_Text 2</vt:lpstr>
      <vt:lpstr>UWTSD 200_Text 4</vt:lpstr>
      <vt:lpstr>PowerPoint Presentation</vt:lpstr>
      <vt:lpstr>LEARNING OBJECTIVES</vt:lpstr>
      <vt:lpstr>Previous Week Recap</vt:lpstr>
      <vt:lpstr>Introduction</vt:lpstr>
      <vt:lpstr>Introduction (cont’d)</vt:lpstr>
      <vt:lpstr>Activity 1 – Terminology Quiz (5 Mins)</vt:lpstr>
      <vt:lpstr>Separation of Ownership  and Managerial Control</vt:lpstr>
      <vt:lpstr>Agency Relationships</vt:lpstr>
      <vt:lpstr>An Agency Relationship</vt:lpstr>
      <vt:lpstr>Agency Relationships</vt:lpstr>
      <vt:lpstr>Product Diversification as an Example of an Agency Problem (slide 1 of 2)</vt:lpstr>
      <vt:lpstr>Product Diversification as an Example of an Agency Problem (slide 2 of 2)</vt:lpstr>
      <vt:lpstr>Manager and Shareholder Risk and Diversification</vt:lpstr>
      <vt:lpstr>Agency Costs and Governance Mechanisms</vt:lpstr>
      <vt:lpstr>Activity 2 – Case Analysis (10 Mins)</vt:lpstr>
      <vt:lpstr>PowerPoint Presentation</vt:lpstr>
      <vt:lpstr>Ownership Concentration </vt:lpstr>
      <vt:lpstr> The Increasing Influence  of Institutional Owners</vt:lpstr>
      <vt:lpstr>Board of Directors (slide 1 of 3)</vt:lpstr>
      <vt:lpstr>Board of Directors (slide 2 of 3)</vt:lpstr>
      <vt:lpstr>Classification of Board of Directors’ Members</vt:lpstr>
      <vt:lpstr>Board of Directors (slide 3 of 3)</vt:lpstr>
      <vt:lpstr>Enhancing the Effectiveness of the Board of Directors</vt:lpstr>
      <vt:lpstr>Executive Compensation</vt:lpstr>
      <vt:lpstr>The Effectiveness of Executive Compensation (slide 1 of 2)</vt:lpstr>
      <vt:lpstr>The Effectiveness of Executive Compensation (slide 2 of 2)</vt:lpstr>
      <vt:lpstr>Activity 3 – Governance Problem-Solving (15 min): (10 Mins)</vt:lpstr>
      <vt:lpstr>PowerPoint Presentation</vt:lpstr>
      <vt:lpstr>PowerPoint Presentation</vt:lpstr>
      <vt:lpstr>Market for Corporate Control</vt:lpstr>
      <vt:lpstr>Managerial Defense Tactics (slide 1 of 2)</vt:lpstr>
      <vt:lpstr>Hostile Takeover Defense Strategies</vt:lpstr>
      <vt:lpstr>Activity 4 – Success Checklist (10 Mins)</vt:lpstr>
      <vt:lpstr>International  Corporate Governance</vt:lpstr>
      <vt:lpstr>Corporate Governance  in Germany and Japan (slide 1 of 6)</vt:lpstr>
      <vt:lpstr>Corporate Governance  in Germany and Japan (slide 2 of 6)</vt:lpstr>
      <vt:lpstr>Corporate Governance  in Germany and Japan (slide 3 of 6)</vt:lpstr>
      <vt:lpstr>Corporate Governance  in Germany and Japan (slide 4 of 6)</vt:lpstr>
      <vt:lpstr>Corporate Governance  in Germany and Japan (slide 5 of 6)</vt:lpstr>
      <vt:lpstr>Corporate Governance  in Germany and Japan (slide 6 of 6)</vt:lpstr>
      <vt:lpstr>Corporate Governance  in China</vt:lpstr>
      <vt:lpstr>Governance Mechanisms  and Ethical Behavior</vt:lpstr>
      <vt:lpstr>Activity 5 – Ethical Dilemma Match (10 Mins)</vt:lpstr>
      <vt:lpstr>Exit Quiz</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Ejike Udeogu</cp:lastModifiedBy>
  <cp:revision>95</cp:revision>
  <dcterms:created xsi:type="dcterms:W3CDTF">2021-03-09T15:35:42Z</dcterms:created>
  <dcterms:modified xsi:type="dcterms:W3CDTF">2025-04-23T15:39:39Z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