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16" r:id="rId4"/>
    <p:sldMasterId id="2147483929" r:id="rId5"/>
    <p:sldMasterId id="2147483932" r:id="rId6"/>
  </p:sldMasterIdLst>
  <p:notesMasterIdLst>
    <p:notesMasterId r:id="rId48"/>
  </p:notesMasterIdLst>
  <p:handoutMasterIdLst>
    <p:handoutMasterId r:id="rId49"/>
  </p:handoutMasterIdLst>
  <p:sldIdLst>
    <p:sldId id="257" r:id="rId7"/>
    <p:sldId id="258" r:id="rId8"/>
    <p:sldId id="285" r:id="rId9"/>
    <p:sldId id="448" r:id="rId10"/>
    <p:sldId id="491" r:id="rId11"/>
    <p:sldId id="449" r:id="rId12"/>
    <p:sldId id="447" r:id="rId13"/>
    <p:sldId id="450" r:id="rId14"/>
    <p:sldId id="451" r:id="rId15"/>
    <p:sldId id="452" r:id="rId16"/>
    <p:sldId id="453" r:id="rId17"/>
    <p:sldId id="454" r:id="rId18"/>
    <p:sldId id="456" r:id="rId19"/>
    <p:sldId id="458" r:id="rId20"/>
    <p:sldId id="459" r:id="rId21"/>
    <p:sldId id="460" r:id="rId22"/>
    <p:sldId id="461" r:id="rId23"/>
    <p:sldId id="462" r:id="rId24"/>
    <p:sldId id="463" r:id="rId25"/>
    <p:sldId id="466" r:id="rId26"/>
    <p:sldId id="467" r:id="rId27"/>
    <p:sldId id="496" r:id="rId28"/>
    <p:sldId id="497" r:id="rId29"/>
    <p:sldId id="471" r:id="rId30"/>
    <p:sldId id="499" r:id="rId31"/>
    <p:sldId id="472" r:id="rId32"/>
    <p:sldId id="475" r:id="rId33"/>
    <p:sldId id="476" r:id="rId34"/>
    <p:sldId id="477" r:id="rId35"/>
    <p:sldId id="492" r:id="rId36"/>
    <p:sldId id="493" r:id="rId37"/>
    <p:sldId id="494" r:id="rId38"/>
    <p:sldId id="495" r:id="rId39"/>
    <p:sldId id="479" r:id="rId40"/>
    <p:sldId id="435" r:id="rId41"/>
    <p:sldId id="434" r:id="rId42"/>
    <p:sldId id="484" r:id="rId43"/>
    <p:sldId id="485" r:id="rId44"/>
    <p:sldId id="498" r:id="rId45"/>
    <p:sldId id="488" r:id="rId46"/>
    <p:sldId id="489" r:id="rId47"/>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2" autoAdjust="0"/>
    <p:restoredTop sz="92558" autoAdjust="0"/>
  </p:normalViewPr>
  <p:slideViewPr>
    <p:cSldViewPr>
      <p:cViewPr varScale="1">
        <p:scale>
          <a:sx n="106" d="100"/>
          <a:sy n="106" d="100"/>
        </p:scale>
        <p:origin x="1512"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4104" y="114"/>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3" name="Rectangle 3"/>
          <p:cNvSpPr>
            <a:spLocks noGrp="1" noChangeArrowheads="1"/>
          </p:cNvSpPr>
          <p:nvPr>
            <p:ph type="dt" sz="quarter" idx="1"/>
          </p:nvPr>
        </p:nvSpPr>
        <p:spPr bwMode="auto">
          <a:xfrm>
            <a:off x="3808333"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5364" name="Rectangle 4"/>
          <p:cNvSpPr>
            <a:spLocks noGrp="1" noChangeArrowheads="1"/>
          </p:cNvSpPr>
          <p:nvPr>
            <p:ph type="ftr" sz="quarter" idx="2"/>
          </p:nvPr>
        </p:nvSpPr>
        <p:spPr bwMode="auto">
          <a:xfrm>
            <a:off x="0"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5" name="Rectangle 5"/>
          <p:cNvSpPr>
            <a:spLocks noGrp="1" noChangeArrowheads="1"/>
          </p:cNvSpPr>
          <p:nvPr>
            <p:ph type="sldNum" sz="quarter" idx="3"/>
          </p:nvPr>
        </p:nvSpPr>
        <p:spPr bwMode="auto">
          <a:xfrm>
            <a:off x="3808333"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lgn="r" eaLnBrk="0" hangingPunct="0">
              <a:defRPr sz="1200"/>
            </a:lvl1pPr>
          </a:lstStyle>
          <a:p>
            <a:pPr>
              <a:defRPr/>
            </a:pPr>
            <a:fld id="{3A4CD148-2CFD-42A4-B79E-4DE962AC99FF}" type="slidenum">
              <a:rPr lang="cy-GB" altLang="en-US"/>
              <a:pPr>
                <a:defRPr/>
              </a:pPr>
              <a:t>‹#›</a:t>
            </a:fld>
            <a:endParaRPr lang="cy-GB" altLang="en-US"/>
          </a:p>
        </p:txBody>
      </p:sp>
    </p:spTree>
    <p:extLst>
      <p:ext uri="{BB962C8B-B14F-4D97-AF65-F5344CB8AC3E}">
        <p14:creationId xmlns:p14="http://schemas.microsoft.com/office/powerpoint/2010/main" val="3340421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1" name="Rectangle 3"/>
          <p:cNvSpPr>
            <a:spLocks noGrp="1" noChangeArrowheads="1"/>
          </p:cNvSpPr>
          <p:nvPr>
            <p:ph type="dt" idx="1"/>
          </p:nvPr>
        </p:nvSpPr>
        <p:spPr bwMode="auto">
          <a:xfrm>
            <a:off x="3808333"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434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2152" y="4642489"/>
            <a:ext cx="5380348" cy="4398642"/>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5" name="Rectangle 7"/>
          <p:cNvSpPr>
            <a:spLocks noGrp="1" noChangeArrowheads="1"/>
          </p:cNvSpPr>
          <p:nvPr>
            <p:ph type="sldNum" sz="quarter" idx="5"/>
          </p:nvPr>
        </p:nvSpPr>
        <p:spPr bwMode="auto">
          <a:xfrm>
            <a:off x="3808333"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lgn="r" eaLnBrk="0" hangingPunct="0">
              <a:defRPr sz="1200"/>
            </a:lvl1pPr>
          </a:lstStyle>
          <a:p>
            <a:pPr>
              <a:defRPr/>
            </a:pPr>
            <a:fld id="{02D1B66F-14E2-4F68-A85F-A86846CB4A05}" type="slidenum">
              <a:rPr lang="cy-GB" altLang="en-US"/>
              <a:pPr>
                <a:defRPr/>
              </a:pPr>
              <a:t>‹#›</a:t>
            </a:fld>
            <a:endParaRPr lang="cy-GB" altLang="en-US"/>
          </a:p>
        </p:txBody>
      </p:sp>
    </p:spTree>
    <p:extLst>
      <p:ext uri="{BB962C8B-B14F-4D97-AF65-F5344CB8AC3E}">
        <p14:creationId xmlns:p14="http://schemas.microsoft.com/office/powerpoint/2010/main" val="15285817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2859" indent="-281869" eaLnBrk="0" hangingPunct="0">
              <a:spcBef>
                <a:spcPct val="30000"/>
              </a:spcBef>
              <a:defRPr sz="1200">
                <a:solidFill>
                  <a:schemeClr val="tx1"/>
                </a:solidFill>
                <a:latin typeface="Arial" charset="0"/>
                <a:ea typeface="ＭＳ Ｐゴシック" pitchFamily="34" charset="-128"/>
              </a:defRPr>
            </a:lvl2pPr>
            <a:lvl3pPr marL="1127475" indent="-225495" eaLnBrk="0" hangingPunct="0">
              <a:spcBef>
                <a:spcPct val="30000"/>
              </a:spcBef>
              <a:defRPr sz="1200">
                <a:solidFill>
                  <a:schemeClr val="tx1"/>
                </a:solidFill>
                <a:latin typeface="Arial" charset="0"/>
                <a:ea typeface="ＭＳ Ｐゴシック" pitchFamily="34" charset="-128"/>
              </a:defRPr>
            </a:lvl3pPr>
            <a:lvl4pPr marL="1578464" indent="-225495" eaLnBrk="0" hangingPunct="0">
              <a:spcBef>
                <a:spcPct val="30000"/>
              </a:spcBef>
              <a:defRPr sz="1200">
                <a:solidFill>
                  <a:schemeClr val="tx1"/>
                </a:solidFill>
                <a:latin typeface="Arial" charset="0"/>
                <a:ea typeface="ＭＳ Ｐゴシック" pitchFamily="34" charset="-128"/>
              </a:defRPr>
            </a:lvl4pPr>
            <a:lvl5pPr marL="2029454" indent="-225495" eaLnBrk="0" hangingPunct="0">
              <a:spcBef>
                <a:spcPct val="30000"/>
              </a:spcBef>
              <a:defRPr sz="1200">
                <a:solidFill>
                  <a:schemeClr val="tx1"/>
                </a:solidFill>
                <a:latin typeface="Arial" charset="0"/>
                <a:ea typeface="ＭＳ Ｐゴシック" pitchFamily="34" charset="-128"/>
              </a:defRPr>
            </a:lvl5pPr>
            <a:lvl6pPr marL="2480444" indent="-225495" eaLnBrk="0" fontAlgn="base" hangingPunct="0">
              <a:spcBef>
                <a:spcPct val="30000"/>
              </a:spcBef>
              <a:spcAft>
                <a:spcPct val="0"/>
              </a:spcAft>
              <a:defRPr sz="1200">
                <a:solidFill>
                  <a:schemeClr val="tx1"/>
                </a:solidFill>
                <a:latin typeface="Arial" charset="0"/>
                <a:ea typeface="ＭＳ Ｐゴシック" pitchFamily="34" charset="-128"/>
              </a:defRPr>
            </a:lvl6pPr>
            <a:lvl7pPr marL="2931433" indent="-225495" eaLnBrk="0" fontAlgn="base" hangingPunct="0">
              <a:spcBef>
                <a:spcPct val="30000"/>
              </a:spcBef>
              <a:spcAft>
                <a:spcPct val="0"/>
              </a:spcAft>
              <a:defRPr sz="1200">
                <a:solidFill>
                  <a:schemeClr val="tx1"/>
                </a:solidFill>
                <a:latin typeface="Arial" charset="0"/>
                <a:ea typeface="ＭＳ Ｐゴシック" pitchFamily="34" charset="-128"/>
              </a:defRPr>
            </a:lvl7pPr>
            <a:lvl8pPr marL="3382423" indent="-225495" eaLnBrk="0" fontAlgn="base" hangingPunct="0">
              <a:spcBef>
                <a:spcPct val="30000"/>
              </a:spcBef>
              <a:spcAft>
                <a:spcPct val="0"/>
              </a:spcAft>
              <a:defRPr sz="1200">
                <a:solidFill>
                  <a:schemeClr val="tx1"/>
                </a:solidFill>
                <a:latin typeface="Arial" charset="0"/>
                <a:ea typeface="ＭＳ Ｐゴシック" pitchFamily="34" charset="-128"/>
              </a:defRPr>
            </a:lvl8pPr>
            <a:lvl9pPr marL="3833413" indent="-225495"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4</a:t>
            </a:fld>
            <a:endParaRPr lang="en-GB" altLang="en-US"/>
          </a:p>
        </p:txBody>
      </p:sp>
      <p:sp>
        <p:nvSpPr>
          <p:cNvPr id="27651" name="Rectangle 2"/>
          <p:cNvSpPr>
            <a:spLocks noGrp="1" noRot="1" noChangeAspect="1" noChangeArrowheads="1" noTextEdit="1"/>
          </p:cNvSpPr>
          <p:nvPr>
            <p:ph type="sldImg"/>
          </p:nvPr>
        </p:nvSpPr>
        <p:spPr>
          <a:xfrm>
            <a:off x="919163" y="733425"/>
            <a:ext cx="4886325" cy="3665538"/>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1688765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9163" y="733425"/>
            <a:ext cx="4886325" cy="36655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6</a:t>
            </a:fld>
            <a:endParaRPr lang="cy-GB" altLang="en-US"/>
          </a:p>
        </p:txBody>
      </p:sp>
    </p:spTree>
    <p:extLst>
      <p:ext uri="{BB962C8B-B14F-4D97-AF65-F5344CB8AC3E}">
        <p14:creationId xmlns:p14="http://schemas.microsoft.com/office/powerpoint/2010/main" val="1943657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19163" y="733425"/>
            <a:ext cx="4886325" cy="3665538"/>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4F24981-6E3E-4F1E-B170-B24EBAC5D4CD}" type="slidenum">
              <a:rPr lang="cy-GB" altLang="en-US" smtClean="0"/>
              <a:pPr/>
              <a:t>8</a:t>
            </a:fld>
            <a:endParaRPr lang="cy-GB" altLang="en-US"/>
          </a:p>
        </p:txBody>
      </p:sp>
    </p:spTree>
    <p:extLst>
      <p:ext uri="{BB962C8B-B14F-4D97-AF65-F5344CB8AC3E}">
        <p14:creationId xmlns:p14="http://schemas.microsoft.com/office/powerpoint/2010/main" val="1712862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9</a:t>
            </a:fld>
            <a:endParaRPr lang="cy-GB" altLang="en-US"/>
          </a:p>
        </p:txBody>
      </p:sp>
    </p:spTree>
    <p:extLst>
      <p:ext uri="{BB962C8B-B14F-4D97-AF65-F5344CB8AC3E}">
        <p14:creationId xmlns:p14="http://schemas.microsoft.com/office/powerpoint/2010/main" val="2937159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10</a:t>
            </a:fld>
            <a:endParaRPr lang="cy-GB" altLang="en-US"/>
          </a:p>
        </p:txBody>
      </p:sp>
    </p:spTree>
    <p:extLst>
      <p:ext uri="{BB962C8B-B14F-4D97-AF65-F5344CB8AC3E}">
        <p14:creationId xmlns:p14="http://schemas.microsoft.com/office/powerpoint/2010/main" val="2349234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11</a:t>
            </a:fld>
            <a:endParaRPr lang="cy-GB" altLang="en-US"/>
          </a:p>
        </p:txBody>
      </p:sp>
    </p:spTree>
    <p:extLst>
      <p:ext uri="{BB962C8B-B14F-4D97-AF65-F5344CB8AC3E}">
        <p14:creationId xmlns:p14="http://schemas.microsoft.com/office/powerpoint/2010/main" val="3809980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12</a:t>
            </a:fld>
            <a:endParaRPr lang="cy-GB" altLang="en-US"/>
          </a:p>
        </p:txBody>
      </p:sp>
    </p:spTree>
    <p:extLst>
      <p:ext uri="{BB962C8B-B14F-4D97-AF65-F5344CB8AC3E}">
        <p14:creationId xmlns:p14="http://schemas.microsoft.com/office/powerpoint/2010/main" val="2050443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9163" y="733425"/>
            <a:ext cx="4886325" cy="3665538"/>
          </a:xfrm>
        </p:spPr>
      </p:sp>
      <p:sp>
        <p:nvSpPr>
          <p:cNvPr id="3" name="Notes Placeholder 2"/>
          <p:cNvSpPr>
            <a:spLocks noGrp="1"/>
          </p:cNvSpPr>
          <p:nvPr>
            <p:ph type="body" idx="1"/>
          </p:nvPr>
        </p:nvSpPr>
        <p:spPr/>
        <p:txBody>
          <a:bodyPr/>
          <a:lstStyle/>
          <a:p>
            <a:pPr marL="229652" indent="-229652">
              <a:buAutoNum type="arabicPeriod"/>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13</a:t>
            </a:fld>
            <a:endParaRPr lang="cy-GB" altLang="en-US"/>
          </a:p>
        </p:txBody>
      </p:sp>
    </p:spTree>
    <p:extLst>
      <p:ext uri="{BB962C8B-B14F-4D97-AF65-F5344CB8AC3E}">
        <p14:creationId xmlns:p14="http://schemas.microsoft.com/office/powerpoint/2010/main" val="1339695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9163" y="733425"/>
            <a:ext cx="4886325" cy="3665538"/>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3D69ABB7-7512-4331-B373-4E7A7578651E}" type="slidenum">
              <a:rPr lang="cy-GB" altLang="en-US" smtClean="0">
                <a:cs typeface="Arial" panose="020B0604020202020204" pitchFamily="34" charset="0"/>
              </a:rPr>
              <a:pPr>
                <a:spcBef>
                  <a:spcPct val="0"/>
                </a:spcBef>
              </a:pPr>
              <a:t>14</a:t>
            </a:fld>
            <a:endParaRPr lang="cy-GB" altLang="en-US">
              <a:cs typeface="Arial" panose="020B0604020202020204" pitchFamily="34" charset="0"/>
            </a:endParaRPr>
          </a:p>
        </p:txBody>
      </p:sp>
    </p:spTree>
    <p:extLst>
      <p:ext uri="{BB962C8B-B14F-4D97-AF65-F5344CB8AC3E}">
        <p14:creationId xmlns:p14="http://schemas.microsoft.com/office/powerpoint/2010/main" val="2863097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19163" y="733425"/>
            <a:ext cx="4886325" cy="3665538"/>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0" dirty="0">
              <a:latin typeface="Arial" panose="020B0604020202020204" pitchFamily="34" charset="0"/>
              <a:ea typeface="ＭＳ Ｐゴシック" panose="020B0600070205080204" pitchFamily="34" charset="-128"/>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DD4353C-F79B-4F59-89DA-82ACAB0A7066}" type="slidenum">
              <a:rPr lang="cy-GB" altLang="en-US" smtClean="0">
                <a:cs typeface="Arial" panose="020B0604020202020204" pitchFamily="34" charset="0"/>
              </a:rPr>
              <a:pPr>
                <a:spcBef>
                  <a:spcPct val="0"/>
                </a:spcBef>
              </a:pPr>
              <a:t>15</a:t>
            </a:fld>
            <a:endParaRPr lang="cy-GB" altLang="en-US">
              <a:cs typeface="Arial" panose="020B0604020202020204" pitchFamily="34" charset="0"/>
            </a:endParaRPr>
          </a:p>
        </p:txBody>
      </p:sp>
    </p:spTree>
    <p:extLst>
      <p:ext uri="{BB962C8B-B14F-4D97-AF65-F5344CB8AC3E}">
        <p14:creationId xmlns:p14="http://schemas.microsoft.com/office/powerpoint/2010/main" val="1099693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19163" y="733425"/>
            <a:ext cx="4886325" cy="3665538"/>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a typeface="ＭＳ Ｐゴシック" panose="020B0600070205080204" pitchFamily="34" charset="-128"/>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0D3F022-DBC2-4C7C-A613-068F8A725931}" type="slidenum">
              <a:rPr lang="cy-GB" altLang="en-US" smtClean="0">
                <a:cs typeface="Arial" panose="020B0604020202020204" pitchFamily="34" charset="0"/>
              </a:rPr>
              <a:pPr>
                <a:spcBef>
                  <a:spcPct val="0"/>
                </a:spcBef>
              </a:pPr>
              <a:t>16</a:t>
            </a:fld>
            <a:endParaRPr lang="cy-GB" altLang="en-US">
              <a:cs typeface="Arial" panose="020B0604020202020204" pitchFamily="34" charset="0"/>
            </a:endParaRPr>
          </a:p>
        </p:txBody>
      </p:sp>
    </p:spTree>
    <p:extLst>
      <p:ext uri="{BB962C8B-B14F-4D97-AF65-F5344CB8AC3E}">
        <p14:creationId xmlns:p14="http://schemas.microsoft.com/office/powerpoint/2010/main" val="5563219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919163" y="733425"/>
            <a:ext cx="4886325" cy="3665538"/>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874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919163" y="733425"/>
            <a:ext cx="4886325" cy="3665538"/>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71297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919163" y="733425"/>
            <a:ext cx="4886325" cy="3665538"/>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solidFill>
                <a:srgbClr val="0070C0"/>
              </a:solidFill>
              <a:latin typeface="PrintLucida Sans"/>
            </a:endParaRP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31421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xfrm>
            <a:off x="919163" y="733425"/>
            <a:ext cx="4886325" cy="3665538"/>
          </a:xfrm>
          <a:ln/>
        </p:spPr>
      </p:sp>
      <p:sp>
        <p:nvSpPr>
          <p:cNvPr id="39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491541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919163" y="733425"/>
            <a:ext cx="4886325" cy="3665538"/>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158453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22</a:t>
            </a:fld>
            <a:endParaRPr lang="cy-GB" altLang="en-US"/>
          </a:p>
        </p:txBody>
      </p:sp>
    </p:spTree>
    <p:extLst>
      <p:ext uri="{BB962C8B-B14F-4D97-AF65-F5344CB8AC3E}">
        <p14:creationId xmlns:p14="http://schemas.microsoft.com/office/powerpoint/2010/main" val="3938035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23</a:t>
            </a:fld>
            <a:endParaRPr lang="cy-GB" altLang="en-US"/>
          </a:p>
        </p:txBody>
      </p:sp>
    </p:spTree>
    <p:extLst>
      <p:ext uri="{BB962C8B-B14F-4D97-AF65-F5344CB8AC3E}">
        <p14:creationId xmlns:p14="http://schemas.microsoft.com/office/powerpoint/2010/main" val="2926315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19163" y="733425"/>
            <a:ext cx="4886325" cy="3665538"/>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24</a:t>
            </a:fld>
            <a:endParaRPr lang="en-GB" altLang="en-US"/>
          </a:p>
        </p:txBody>
      </p:sp>
    </p:spTree>
    <p:extLst>
      <p:ext uri="{BB962C8B-B14F-4D97-AF65-F5344CB8AC3E}">
        <p14:creationId xmlns:p14="http://schemas.microsoft.com/office/powerpoint/2010/main" val="2438593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19163" y="733425"/>
            <a:ext cx="4886325" cy="3665538"/>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25</a:t>
            </a:fld>
            <a:endParaRPr lang="en-GB" altLang="en-US"/>
          </a:p>
        </p:txBody>
      </p:sp>
    </p:spTree>
    <p:extLst>
      <p:ext uri="{BB962C8B-B14F-4D97-AF65-F5344CB8AC3E}">
        <p14:creationId xmlns:p14="http://schemas.microsoft.com/office/powerpoint/2010/main" val="25971500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26</a:t>
            </a:fld>
            <a:endParaRPr lang="cy-GB" altLang="en-US"/>
          </a:p>
        </p:txBody>
      </p:sp>
    </p:spTree>
    <p:extLst>
      <p:ext uri="{BB962C8B-B14F-4D97-AF65-F5344CB8AC3E}">
        <p14:creationId xmlns:p14="http://schemas.microsoft.com/office/powerpoint/2010/main" val="29329861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27</a:t>
            </a:fld>
            <a:endParaRPr lang="cy-GB" altLang="en-US"/>
          </a:p>
        </p:txBody>
      </p:sp>
    </p:spTree>
    <p:extLst>
      <p:ext uri="{BB962C8B-B14F-4D97-AF65-F5344CB8AC3E}">
        <p14:creationId xmlns:p14="http://schemas.microsoft.com/office/powerpoint/2010/main" val="23343670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28</a:t>
            </a:fld>
            <a:endParaRPr lang="cy-GB" altLang="en-US"/>
          </a:p>
        </p:txBody>
      </p:sp>
    </p:spTree>
    <p:extLst>
      <p:ext uri="{BB962C8B-B14F-4D97-AF65-F5344CB8AC3E}">
        <p14:creationId xmlns:p14="http://schemas.microsoft.com/office/powerpoint/2010/main" val="26990656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29</a:t>
            </a:fld>
            <a:endParaRPr lang="cy-GB" altLang="en-US"/>
          </a:p>
        </p:txBody>
      </p:sp>
    </p:spTree>
    <p:extLst>
      <p:ext uri="{BB962C8B-B14F-4D97-AF65-F5344CB8AC3E}">
        <p14:creationId xmlns:p14="http://schemas.microsoft.com/office/powerpoint/2010/main" val="37995904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31</a:t>
            </a:fld>
            <a:endParaRPr lang="cy-GB" altLang="en-US"/>
          </a:p>
        </p:txBody>
      </p:sp>
    </p:spTree>
    <p:extLst>
      <p:ext uri="{BB962C8B-B14F-4D97-AF65-F5344CB8AC3E}">
        <p14:creationId xmlns:p14="http://schemas.microsoft.com/office/powerpoint/2010/main" val="16482858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Such as Hawaiian…</a:t>
            </a:r>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32</a:t>
            </a:fld>
            <a:endParaRPr lang="cy-GB" altLang="en-US"/>
          </a:p>
        </p:txBody>
      </p:sp>
    </p:spTree>
    <p:extLst>
      <p:ext uri="{BB962C8B-B14F-4D97-AF65-F5344CB8AC3E}">
        <p14:creationId xmlns:p14="http://schemas.microsoft.com/office/powerpoint/2010/main" val="5122730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Such as Chinese Mandarin…</a:t>
            </a:r>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33</a:t>
            </a:fld>
            <a:endParaRPr lang="cy-GB" altLang="en-US"/>
          </a:p>
        </p:txBody>
      </p:sp>
    </p:spTree>
    <p:extLst>
      <p:ext uri="{BB962C8B-B14F-4D97-AF65-F5344CB8AC3E}">
        <p14:creationId xmlns:p14="http://schemas.microsoft.com/office/powerpoint/2010/main" val="26788857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34</a:t>
            </a:fld>
            <a:endParaRPr lang="cy-GB" altLang="en-US"/>
          </a:p>
        </p:txBody>
      </p:sp>
    </p:spTree>
    <p:extLst>
      <p:ext uri="{BB962C8B-B14F-4D97-AF65-F5344CB8AC3E}">
        <p14:creationId xmlns:p14="http://schemas.microsoft.com/office/powerpoint/2010/main" val="14468917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40</a:t>
            </a:fld>
            <a:endParaRPr lang="cy-GB" altLang="en-US"/>
          </a:p>
        </p:txBody>
      </p:sp>
    </p:spTree>
    <p:extLst>
      <p:ext uri="{BB962C8B-B14F-4D97-AF65-F5344CB8AC3E}">
        <p14:creationId xmlns:p14="http://schemas.microsoft.com/office/powerpoint/2010/main" val="33651478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41</a:t>
            </a:fld>
            <a:endParaRPr lang="cy-GB" altLang="en-US"/>
          </a:p>
        </p:txBody>
      </p:sp>
    </p:spTree>
    <p:extLst>
      <p:ext uri="{BB962C8B-B14F-4D97-AF65-F5344CB8AC3E}">
        <p14:creationId xmlns:p14="http://schemas.microsoft.com/office/powerpoint/2010/main" val="16057197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60045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669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06915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4364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8457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8372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0850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4569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75572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3351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6547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18/09/2024</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3974336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80123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501595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409984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666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5545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09601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505767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14325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9/18/2024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1485015"/>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08046001"/>
      </p:ext>
    </p:extLst>
  </p:cSld>
  <p:clrMap bg1="lt1" tx1="dk1" bg2="lt2" tx2="dk2" accent1="accent1" accent2="accent2" accent3="accent3" accent4="accent4" accent5="accent5" accent6="accent6" hlink="hlink" folHlink="folHlink"/>
  <p:sldLayoutIdLst>
    <p:sldLayoutId id="2147483930" r:id="rId1"/>
    <p:sldLayoutId id="214748393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416594069"/>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shorts/VBaCQJzvjwM" TargetMode="External"/><Relationship Id="rId2" Type="http://schemas.openxmlformats.org/officeDocument/2006/relationships/slideLayout" Target="../slideLayouts/slideLayout17.xml"/><Relationship Id="rId1" Type="http://schemas.openxmlformats.org/officeDocument/2006/relationships/video" Target="https://www.youtube.com/embed/VBaCQJzvjwM?feature=oembed" TargetMode="Externa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7.xml"/><Relationship Id="rId1" Type="http://schemas.openxmlformats.org/officeDocument/2006/relationships/vmlDrawing" Target="../drawings/vmlDrawing1.vml"/><Relationship Id="rId5" Type="http://schemas.openxmlformats.org/officeDocument/2006/relationships/image" Target="../media/image16.png"/><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6.xml"/><Relationship Id="rId1" Type="http://schemas.openxmlformats.org/officeDocument/2006/relationships/vmlDrawing" Target="../drawings/vmlDrawing2.vml"/><Relationship Id="rId5" Type="http://schemas.openxmlformats.org/officeDocument/2006/relationships/image" Target="../media/image17.png"/><Relationship Id="rId4" Type="http://schemas.openxmlformats.org/officeDocument/2006/relationships/oleObject" Target="../embeddings/oleObject2.bin"/></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6.xml"/><Relationship Id="rId1" Type="http://schemas.openxmlformats.org/officeDocument/2006/relationships/vmlDrawing" Target="../drawings/vmlDrawing3.vml"/><Relationship Id="rId5" Type="http://schemas.openxmlformats.org/officeDocument/2006/relationships/image" Target="../media/image18.png"/><Relationship Id="rId4" Type="http://schemas.openxmlformats.org/officeDocument/2006/relationships/oleObject" Target="../embeddings/oleObject3.bin"/></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hyperlink" Target="https://www.theseus.fi/bitstream/handle/10024/753216/Bai_Li_Liu.pdf?sequence=2" TargetMode="External"/><Relationship Id="rId7" Type="http://schemas.openxmlformats.org/officeDocument/2006/relationships/hyperlink" Target="https://www.psychologytoday.com/gb/blog/the-asymmetric-brain/202004/the-worlds-biggest-study-on-left-handedness" TargetMode="External"/><Relationship Id="rId2" Type="http://schemas.openxmlformats.org/officeDocument/2006/relationships/notesSlide" Target="../notesSlides/notesSlide31.xml"/><Relationship Id="rId1" Type="http://schemas.openxmlformats.org/officeDocument/2006/relationships/slideLayout" Target="../slideLayouts/slideLayout16.xml"/><Relationship Id="rId6" Type="http://schemas.openxmlformats.org/officeDocument/2006/relationships/hyperlink" Target="https://www.press.jhu.edu/newsroom/stuttering-and-retraining-left-handed-children-mid-century-us#:~:text=In%20the%20early%2Dtwentieth%2Dcentury,handers%20to%20become%20right%2Dhanded" TargetMode="External"/><Relationship Id="rId5" Type="http://schemas.openxmlformats.org/officeDocument/2006/relationships/hyperlink" Target="https://gov.wales/docs/dcells/publications/150225-successful-futures-en.pdf" TargetMode="External"/><Relationship Id="rId4" Type="http://schemas.openxmlformats.org/officeDocument/2006/relationships/hyperlink" Target="https://scholar.google.co.uk/scholar?hl=en&amp;as_sdt=0%2C5&amp;as_ylo=2015&amp;as_yhi=2024&amp;q=Emergent+Writing+%22print+awareness%22&amp;btnG="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scholarworks.uaeu.ac.ae/cgi/viewcontent.cgi?article=1897&amp;context=all_theses" TargetMode="External"/><Relationship Id="rId2" Type="http://schemas.openxmlformats.org/officeDocument/2006/relationships/notesSlide" Target="../notesSlides/notesSlide32.xml"/><Relationship Id="rId1" Type="http://schemas.openxmlformats.org/officeDocument/2006/relationships/slideLayout" Target="../slideLayouts/slideLayout16.xml"/><Relationship Id="rId5" Type="http://schemas.openxmlformats.org/officeDocument/2006/relationships/hyperlink" Target="https://hwb.gov.wales/storage/4373f5ea-f77e-4b10-a20f-4b06eb02f6a0/draft-statutory-guidance-languages-literacy-and-communication.pdf" TargetMode="External"/><Relationship Id="rId4" Type="http://schemas.openxmlformats.org/officeDocument/2006/relationships/hyperlink" Target="https://bgro.repository.guildhe.ac.uk/id/eprint/235/1/educationUndergraduate9.pdf#page=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67544" y="1385455"/>
            <a:ext cx="8434001"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Writing</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628650" y="0"/>
            <a:ext cx="7886700" cy="1325563"/>
          </a:xfrm>
        </p:spPr>
        <p:txBody>
          <a:bodyPr>
            <a:normAutofit/>
          </a:bodyPr>
          <a:lstStyle/>
          <a:p>
            <a:pPr algn="ctr"/>
            <a:r>
              <a:rPr lang="cy-GB" b="1" dirty="0" err="1">
                <a:latin typeface="Arial" panose="020B0604020202020204" pitchFamily="34" charset="0"/>
                <a:cs typeface="Arial" panose="020B0604020202020204" pitchFamily="34" charset="0"/>
              </a:rPr>
              <a:t>Contents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473993" y="1054894"/>
            <a:ext cx="8196014" cy="3809862"/>
          </a:xfrm>
        </p:spPr>
        <p:txBody>
          <a:bodyPr>
            <a:noAutofit/>
          </a:bodyPr>
          <a:lstStyle/>
          <a:p>
            <a:pPr>
              <a:lnSpc>
                <a:spcPct val="150000"/>
              </a:lnSpc>
            </a:pPr>
            <a:r>
              <a:rPr lang="en-GB" altLang="en-US" sz="2000" dirty="0">
                <a:latin typeface="Arial" panose="020B0604020202020204" pitchFamily="34" charset="0"/>
              </a:rPr>
              <a:t>Early mark making;</a:t>
            </a:r>
          </a:p>
          <a:p>
            <a:pPr>
              <a:lnSpc>
                <a:spcPct val="150000"/>
              </a:lnSpc>
            </a:pPr>
            <a:r>
              <a:rPr lang="en-GB" altLang="en-US" sz="2000" dirty="0">
                <a:latin typeface="Arial" panose="020B0604020202020204" pitchFamily="34" charset="0"/>
              </a:rPr>
              <a:t>‘Stages’ of writing;</a:t>
            </a:r>
          </a:p>
          <a:p>
            <a:pPr>
              <a:lnSpc>
                <a:spcPct val="150000"/>
              </a:lnSpc>
            </a:pPr>
            <a:r>
              <a:rPr lang="en-GB" altLang="en-US" sz="2000" dirty="0">
                <a:latin typeface="Arial" panose="020B0604020202020204" pitchFamily="34" charset="0"/>
              </a:rPr>
              <a:t>Work of Viktor Lowenfeld;</a:t>
            </a:r>
          </a:p>
          <a:p>
            <a:pPr>
              <a:lnSpc>
                <a:spcPct val="150000"/>
              </a:lnSpc>
            </a:pPr>
            <a:r>
              <a:rPr lang="en-GB" altLang="en-US" sz="2000" dirty="0">
                <a:latin typeface="Arial" panose="020B0604020202020204" pitchFamily="34" charset="0"/>
              </a:rPr>
              <a:t>Curricula</a:t>
            </a:r>
            <a:r>
              <a:rPr lang="en-GB" altLang="en-US" sz="2000" dirty="0" smtClean="0">
                <a:latin typeface="Arial" panose="020B0604020202020204" pitchFamily="34" charset="0"/>
              </a:rPr>
              <a:t>;</a:t>
            </a:r>
          </a:p>
          <a:p>
            <a:pPr>
              <a:lnSpc>
                <a:spcPct val="170000"/>
              </a:lnSpc>
            </a:pPr>
            <a:r>
              <a:rPr lang="en-GB" altLang="en-US" sz="2000" dirty="0">
                <a:latin typeface="Arial" panose="020B0604020202020204" pitchFamily="34" charset="0"/>
              </a:rPr>
              <a:t>Role of the adult;</a:t>
            </a:r>
          </a:p>
          <a:p>
            <a:pPr>
              <a:lnSpc>
                <a:spcPct val="170000"/>
              </a:lnSpc>
            </a:pPr>
            <a:r>
              <a:rPr lang="en-GB" altLang="en-US" sz="2000" dirty="0">
                <a:latin typeface="Arial" panose="020B0604020202020204" pitchFamily="34" charset="0"/>
              </a:rPr>
              <a:t>Left-handedness;</a:t>
            </a:r>
          </a:p>
          <a:p>
            <a:pPr>
              <a:lnSpc>
                <a:spcPct val="170000"/>
              </a:lnSpc>
            </a:pPr>
            <a:r>
              <a:rPr lang="en-GB" altLang="en-US" sz="2000" dirty="0">
                <a:latin typeface="Arial" panose="020B0604020202020204" pitchFamily="34" charset="0"/>
              </a:rPr>
              <a:t>Multicultural writing;</a:t>
            </a:r>
          </a:p>
          <a:p>
            <a:pPr>
              <a:lnSpc>
                <a:spcPct val="170000"/>
              </a:lnSpc>
            </a:pPr>
            <a:r>
              <a:rPr lang="en-GB" altLang="en-US" sz="2000" dirty="0">
                <a:latin typeface="Arial" panose="020B0604020202020204" pitchFamily="34" charset="0"/>
              </a:rPr>
              <a:t>Digital literacy.</a:t>
            </a:r>
          </a:p>
          <a:p>
            <a:pPr>
              <a:lnSpc>
                <a:spcPct val="150000"/>
              </a:lnSpc>
            </a:pPr>
            <a:endParaRPr lang="en-GB" altLang="en-US" dirty="0">
              <a:latin typeface="Arial" panose="020B0604020202020204" pitchFamily="34" charset="0"/>
            </a:endParaRPr>
          </a:p>
          <a:p>
            <a:pPr marL="0" indent="0">
              <a:buNone/>
            </a:pPr>
            <a:endParaRPr lang="en-GB" dirty="0"/>
          </a:p>
        </p:txBody>
      </p:sp>
      <p:pic>
        <p:nvPicPr>
          <p:cNvPr id="2" name="Picture 1"/>
          <p:cNvPicPr>
            <a:picLocks noChangeAspect="1"/>
          </p:cNvPicPr>
          <p:nvPr/>
        </p:nvPicPr>
        <p:blipFill>
          <a:blip r:embed="rId3"/>
          <a:stretch>
            <a:fillRect/>
          </a:stretch>
        </p:blipFill>
        <p:spPr>
          <a:xfrm>
            <a:off x="4139952" y="1054894"/>
            <a:ext cx="2534558" cy="1798042"/>
          </a:xfrm>
          <a:prstGeom prst="rect">
            <a:avLst/>
          </a:prstGeom>
        </p:spPr>
      </p:pic>
      <p:pic>
        <p:nvPicPr>
          <p:cNvPr id="5" name="Picture 4"/>
          <p:cNvPicPr>
            <a:picLocks noChangeAspect="1"/>
          </p:cNvPicPr>
          <p:nvPr/>
        </p:nvPicPr>
        <p:blipFill>
          <a:blip r:embed="rId4"/>
          <a:stretch>
            <a:fillRect/>
          </a:stretch>
        </p:blipFill>
        <p:spPr>
          <a:xfrm>
            <a:off x="4067944" y="3429000"/>
            <a:ext cx="4858336" cy="2088232"/>
          </a:xfrm>
          <a:prstGeom prst="rect">
            <a:avLst/>
          </a:prstGeom>
        </p:spPr>
      </p:pic>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b="1" dirty="0">
                <a:latin typeface="Arial" panose="020B0604020202020204" pitchFamily="34" charset="0"/>
              </a:rPr>
              <a:t>Employability/Transferable Skills</a:t>
            </a: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b="1"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a:xfrm>
            <a:off x="611560" y="1825625"/>
            <a:ext cx="7903790" cy="3809862"/>
          </a:xfrm>
        </p:spPr>
        <p:txBody>
          <a:bodyPr>
            <a:normAutofit/>
          </a:bodyPr>
          <a:lstStyle/>
          <a:p>
            <a:pPr>
              <a:lnSpc>
                <a:spcPct val="150000"/>
              </a:lnSpc>
            </a:pPr>
            <a:r>
              <a:rPr lang="en-GB" dirty="0">
                <a:latin typeface="Arial" panose="020B0604020202020204" pitchFamily="34" charset="0"/>
              </a:rPr>
              <a:t>Organisation and Planning;</a:t>
            </a:r>
          </a:p>
          <a:p>
            <a:pPr>
              <a:lnSpc>
                <a:spcPct val="150000"/>
              </a:lnSpc>
            </a:pPr>
            <a:r>
              <a:rPr lang="en-GB" dirty="0">
                <a:latin typeface="Arial" panose="020B0604020202020204" pitchFamily="34" charset="0"/>
              </a:rPr>
              <a:t>Researching and Note taking;</a:t>
            </a:r>
          </a:p>
          <a:p>
            <a:pPr>
              <a:lnSpc>
                <a:spcPct val="150000"/>
              </a:lnSpc>
            </a:pPr>
            <a:r>
              <a:rPr lang="en-GB" dirty="0">
                <a:latin typeface="Arial" panose="020B0604020202020204" pitchFamily="34" charset="0"/>
              </a:rPr>
              <a:t>Discussing;</a:t>
            </a:r>
          </a:p>
          <a:p>
            <a:pPr>
              <a:lnSpc>
                <a:spcPct val="150000"/>
              </a:lnSpc>
            </a:pPr>
            <a:r>
              <a:rPr lang="en-GB" dirty="0">
                <a:latin typeface="Arial" panose="020B0604020202020204" pitchFamily="34" charset="0"/>
              </a:rPr>
              <a:t>Linking theory to practice.</a:t>
            </a:r>
          </a:p>
        </p:txBody>
      </p:sp>
      <p:pic>
        <p:nvPicPr>
          <p:cNvPr id="5" name="Picture 4"/>
          <p:cNvPicPr>
            <a:picLocks noChangeAspect="1"/>
          </p:cNvPicPr>
          <p:nvPr/>
        </p:nvPicPr>
        <p:blipFill>
          <a:blip r:embed="rId2"/>
          <a:stretch>
            <a:fillRect/>
          </a:stretch>
        </p:blipFill>
        <p:spPr>
          <a:xfrm>
            <a:off x="5220072" y="3547255"/>
            <a:ext cx="3728986" cy="2088232"/>
          </a:xfrm>
          <a:prstGeom prst="rect">
            <a:avLst/>
          </a:prstGeom>
        </p:spPr>
      </p:pic>
    </p:spTree>
    <p:extLst>
      <p:ext uri="{BB962C8B-B14F-4D97-AF65-F5344CB8AC3E}">
        <p14:creationId xmlns:p14="http://schemas.microsoft.com/office/powerpoint/2010/main" val="375672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Autofit/>
          </a:bodyPr>
          <a:lstStyle/>
          <a:p>
            <a:pPr algn="ctr" eaLnBrk="1" hangingPunct="1"/>
            <a:r>
              <a:rPr lang="en-GB" altLang="en-US" sz="4000" b="1" dirty="0">
                <a:latin typeface="Arial" panose="020B0604020202020204" pitchFamily="34" charset="0"/>
              </a:rPr>
              <a:t>Resources</a:t>
            </a:r>
          </a:p>
        </p:txBody>
      </p:sp>
      <p:sp>
        <p:nvSpPr>
          <p:cNvPr id="11268" name="Content Placeholder 1"/>
          <p:cNvSpPr>
            <a:spLocks noGrp="1"/>
          </p:cNvSpPr>
          <p:nvPr>
            <p:ph sz="half" idx="2"/>
          </p:nvPr>
        </p:nvSpPr>
        <p:spPr>
          <a:xfrm>
            <a:off x="395536" y="1700808"/>
            <a:ext cx="8119814" cy="4476155"/>
          </a:xfrm>
        </p:spPr>
        <p:txBody>
          <a:bodyPr>
            <a:normAutofit/>
          </a:bodyPr>
          <a:lstStyle/>
          <a:p>
            <a:pPr>
              <a:lnSpc>
                <a:spcPct val="150000"/>
              </a:lnSpc>
            </a:pPr>
            <a:r>
              <a:rPr lang="en-GB" dirty="0">
                <a:latin typeface="Arial" panose="020B0604020202020204" pitchFamily="34" charset="0"/>
              </a:rPr>
              <a:t>PP for the lecture;</a:t>
            </a:r>
          </a:p>
          <a:p>
            <a:pPr>
              <a:lnSpc>
                <a:spcPct val="150000"/>
              </a:lnSpc>
            </a:pPr>
            <a:r>
              <a:rPr lang="en-GB" dirty="0">
                <a:latin typeface="Arial" panose="020B0604020202020204" pitchFamily="34" charset="0"/>
              </a:rPr>
              <a:t>Research;</a:t>
            </a:r>
          </a:p>
          <a:p>
            <a:pPr>
              <a:lnSpc>
                <a:spcPct val="150000"/>
              </a:lnSpc>
            </a:pPr>
            <a:r>
              <a:rPr lang="en-GB" dirty="0">
                <a:latin typeface="Arial" panose="020B0604020202020204" pitchFamily="34" charset="0"/>
              </a:rPr>
              <a:t>Video clips;</a:t>
            </a:r>
          </a:p>
          <a:p>
            <a:pPr>
              <a:lnSpc>
                <a:spcPct val="150000"/>
              </a:lnSpc>
            </a:pPr>
            <a:r>
              <a:rPr lang="en-GB" dirty="0">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algn="r" rtl="0" eaLnBrk="0" fontAlgn="base" hangingPunct="0">
              <a:spcBef>
                <a:spcPct val="0"/>
              </a:spcBef>
              <a:spcAft>
                <a:spcPct val="0"/>
              </a:spcAft>
              <a:defRPr sz="1200" kern="1200">
                <a:solidFill>
                  <a:schemeClr val="tx1">
                    <a:tint val="75000"/>
                  </a:schemeClr>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4</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pic>
        <p:nvPicPr>
          <p:cNvPr id="7" name="Picture 2" descr="White papers, working papers, preprints: What's the differ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7515" y="2132856"/>
            <a:ext cx="4252488" cy="23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192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2C7F-140E-44F3-2310-0BB1F299A78F}"/>
              </a:ext>
            </a:extLst>
          </p:cNvPr>
          <p:cNvSpPr>
            <a:spLocks noGrp="1"/>
          </p:cNvSpPr>
          <p:nvPr>
            <p:ph type="title"/>
          </p:nvPr>
        </p:nvSpPr>
        <p:spPr>
          <a:xfrm>
            <a:off x="628650" y="365125"/>
            <a:ext cx="7886700" cy="831627"/>
          </a:xfrm>
        </p:spPr>
        <p:txBody>
          <a:bodyPr/>
          <a:lstStyle/>
          <a:p>
            <a:pPr algn="ctr"/>
            <a:r>
              <a:rPr lang="en-GB" b="1" dirty="0">
                <a:latin typeface="Arial" panose="020B0604020202020204" pitchFamily="34" charset="0"/>
                <a:cs typeface="Arial" panose="020B0604020202020204" pitchFamily="34" charset="0"/>
              </a:rPr>
              <a:t>Glossary</a:t>
            </a:r>
          </a:p>
        </p:txBody>
      </p:sp>
      <p:sp>
        <p:nvSpPr>
          <p:cNvPr id="5" name="Content Placeholder 4">
            <a:extLst>
              <a:ext uri="{FF2B5EF4-FFF2-40B4-BE49-F238E27FC236}">
                <a16:creationId xmlns:a16="http://schemas.microsoft.com/office/drawing/2014/main" id="{70F6375F-6727-043A-82F7-959F52B76906}"/>
              </a:ext>
            </a:extLst>
          </p:cNvPr>
          <p:cNvSpPr>
            <a:spLocks noGrp="1"/>
          </p:cNvSpPr>
          <p:nvPr>
            <p:ph idx="1"/>
          </p:nvPr>
        </p:nvSpPr>
        <p:spPr>
          <a:xfrm>
            <a:off x="179512" y="1124744"/>
            <a:ext cx="8784976" cy="4824535"/>
          </a:xfrm>
        </p:spPr>
        <p:txBody>
          <a:bodyPr>
            <a:normAutofit fontScale="70000" lnSpcReduction="20000"/>
          </a:bodyPr>
          <a:lstStyle/>
          <a:p>
            <a:pPr>
              <a:lnSpc>
                <a:spcPct val="150000"/>
              </a:lnSpc>
            </a:pPr>
            <a:r>
              <a:rPr lang="en-GB" b="1" dirty="0">
                <a:latin typeface="Arial" panose="020B0604020202020204" pitchFamily="34" charset="0"/>
                <a:cs typeface="Arial" panose="020B0604020202020204" pitchFamily="34" charset="0"/>
              </a:rPr>
              <a:t>Diglossia</a:t>
            </a:r>
            <a:r>
              <a:rPr lang="en-GB" dirty="0">
                <a:latin typeface="Arial" panose="020B0604020202020204" pitchFamily="34" charset="0"/>
                <a:cs typeface="Arial" panose="020B0604020202020204" pitchFamily="34" charset="0"/>
              </a:rPr>
              <a:t> – when two varieties of a language are used within a single language community;</a:t>
            </a:r>
          </a:p>
          <a:p>
            <a:pPr>
              <a:lnSpc>
                <a:spcPct val="150000"/>
              </a:lnSpc>
            </a:pPr>
            <a:r>
              <a:rPr lang="en-GB" b="1" dirty="0">
                <a:latin typeface="Arial" panose="020B0604020202020204" pitchFamily="34" charset="0"/>
                <a:cs typeface="Arial" panose="020B0604020202020204" pitchFamily="34" charset="0"/>
              </a:rPr>
              <a:t>Emergent literacy </a:t>
            </a:r>
            <a:r>
              <a:rPr lang="en-GB" dirty="0">
                <a:latin typeface="Arial" panose="020B0604020202020204" pitchFamily="34" charset="0"/>
                <a:cs typeface="Arial" panose="020B0604020202020204" pitchFamily="34" charset="0"/>
              </a:rPr>
              <a:t>– the early stages of a child’s development in reading and writing;</a:t>
            </a:r>
          </a:p>
          <a:p>
            <a:pPr>
              <a:lnSpc>
                <a:spcPct val="150000"/>
              </a:lnSpc>
            </a:pPr>
            <a:r>
              <a:rPr lang="en-GB" b="1" dirty="0">
                <a:latin typeface="Arial" panose="020B0604020202020204" pitchFamily="34" charset="0"/>
                <a:cs typeface="Arial" panose="020B0604020202020204" pitchFamily="34" charset="0"/>
              </a:rPr>
              <a:t>Mark making </a:t>
            </a:r>
            <a:r>
              <a:rPr lang="en-GB" dirty="0">
                <a:latin typeface="Arial" panose="020B0604020202020204" pitchFamily="34" charset="0"/>
                <a:cs typeface="Arial" panose="020B0604020202020204" pitchFamily="34" charset="0"/>
              </a:rPr>
              <a:t>– the process of creating lines, patterns and shapes on a surface;</a:t>
            </a:r>
          </a:p>
          <a:p>
            <a:pPr>
              <a:lnSpc>
                <a:spcPct val="150000"/>
              </a:lnSpc>
            </a:pPr>
            <a:r>
              <a:rPr lang="en-GB" b="1" dirty="0">
                <a:latin typeface="Arial" panose="020B0604020202020204" pitchFamily="34" charset="0"/>
                <a:cs typeface="Arial" panose="020B0604020202020204" pitchFamily="34" charset="0"/>
              </a:rPr>
              <a:t>Orthography</a:t>
            </a:r>
            <a:r>
              <a:rPr lang="en-GB" dirty="0">
                <a:latin typeface="Arial" panose="020B0604020202020204" pitchFamily="34" charset="0"/>
                <a:cs typeface="Arial" panose="020B0604020202020204" pitchFamily="34" charset="0"/>
              </a:rPr>
              <a:t> – the set of conventions (spelling, punctuation, capitalization) for writing a language;</a:t>
            </a:r>
          </a:p>
          <a:p>
            <a:pPr>
              <a:lnSpc>
                <a:spcPct val="150000"/>
              </a:lnSpc>
            </a:pPr>
            <a:r>
              <a:rPr lang="en-GB" b="1" dirty="0">
                <a:latin typeface="Arial" panose="020B0604020202020204" pitchFamily="34" charset="0"/>
                <a:cs typeface="Arial" panose="020B0604020202020204" pitchFamily="34" charset="0"/>
              </a:rPr>
              <a:t>Writing system </a:t>
            </a:r>
            <a:r>
              <a:rPr lang="en-GB" dirty="0">
                <a:latin typeface="Arial" panose="020B0604020202020204" pitchFamily="34" charset="0"/>
                <a:cs typeface="Arial" panose="020B0604020202020204" pitchFamily="34" charset="0"/>
              </a:rPr>
              <a:t>– a method of visually representing verbal communication, such as an alphabet.</a:t>
            </a:r>
          </a:p>
          <a:p>
            <a:endParaRPr lang="en-GB" dirty="0"/>
          </a:p>
        </p:txBody>
      </p:sp>
    </p:spTree>
    <p:extLst>
      <p:ext uri="{BB962C8B-B14F-4D97-AF65-F5344CB8AC3E}">
        <p14:creationId xmlns:p14="http://schemas.microsoft.com/office/powerpoint/2010/main" val="2404850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sz="4000" b="1" dirty="0">
                <a:latin typeface="Arial" panose="020B0604020202020204" pitchFamily="34" charset="0"/>
              </a:rPr>
              <a:t>Early Mark Making</a:t>
            </a:r>
            <a:endParaRPr lang="en-GB" sz="4000" b="1" dirty="0"/>
          </a:p>
        </p:txBody>
      </p:sp>
      <p:sp>
        <p:nvSpPr>
          <p:cNvPr id="4" name="Content Placeholder 3"/>
          <p:cNvSpPr>
            <a:spLocks noGrp="1"/>
          </p:cNvSpPr>
          <p:nvPr>
            <p:ph sz="half" idx="2"/>
          </p:nvPr>
        </p:nvSpPr>
        <p:spPr>
          <a:xfrm>
            <a:off x="628650" y="2132855"/>
            <a:ext cx="8335838" cy="4044108"/>
          </a:xfrm>
        </p:spPr>
        <p:txBody>
          <a:bodyPr>
            <a:normAutofit/>
          </a:bodyPr>
          <a:lstStyle/>
          <a:p>
            <a:pPr lvl="0" eaLnBrk="1" hangingPunct="1">
              <a:buFontTx/>
              <a:buChar char="•"/>
            </a:pPr>
            <a:r>
              <a:rPr lang="en-GB" altLang="en-US" dirty="0">
                <a:latin typeface="Arial" panose="020B0604020202020204" pitchFamily="34" charset="0"/>
                <a:cs typeface="Arial" panose="020B0604020202020204" pitchFamily="34" charset="0"/>
              </a:rPr>
              <a:t>Initially look like scribbles;</a:t>
            </a:r>
          </a:p>
          <a:p>
            <a:pPr lvl="0" eaLnBrk="1" hangingPunct="1">
              <a:buFontTx/>
              <a:buChar char="•"/>
            </a:pPr>
            <a:r>
              <a:rPr lang="en-GB" altLang="en-US" dirty="0">
                <a:latin typeface="Arial" panose="020B0604020202020204" pitchFamily="34" charset="0"/>
                <a:cs typeface="Arial" panose="020B0604020202020204" pitchFamily="34" charset="0"/>
              </a:rPr>
              <a:t>Enables progression towards writing</a:t>
            </a:r>
          </a:p>
          <a:p>
            <a:pPr marL="0" lvl="0" indent="0" algn="r" eaLnBrk="1" hangingPunct="1">
              <a:buNone/>
            </a:pPr>
            <a:r>
              <a:rPr lang="en-GB" altLang="en-US" sz="1900" dirty="0">
                <a:latin typeface="Arial" panose="020B0604020202020204" pitchFamily="34" charset="0"/>
                <a:cs typeface="Arial" panose="020B0604020202020204" pitchFamily="34" charset="0"/>
              </a:rPr>
              <a:t>(Tomlinson, 2017).</a:t>
            </a:r>
          </a:p>
          <a:p>
            <a:r>
              <a:rPr lang="en-GB" altLang="en-US" dirty="0">
                <a:latin typeface="Arial" panose="020B0604020202020204" pitchFamily="34" charset="0"/>
                <a:cs typeface="Arial" panose="020B0604020202020204" pitchFamily="34" charset="0"/>
              </a:rPr>
              <a:t>Meaningful;</a:t>
            </a:r>
          </a:p>
          <a:p>
            <a:pPr lvl="0" eaLnBrk="1" hangingPunct="1">
              <a:buFontTx/>
              <a:buChar char="•"/>
            </a:pPr>
            <a:r>
              <a:rPr lang="en-GB" altLang="en-US" dirty="0">
                <a:latin typeface="Arial" panose="020B0604020202020204" pitchFamily="34" charset="0"/>
                <a:cs typeface="Arial" panose="020B0604020202020204" pitchFamily="34" charset="0"/>
              </a:rPr>
              <a:t>Convey messages;</a:t>
            </a:r>
          </a:p>
          <a:p>
            <a:pPr lvl="0" eaLnBrk="1" hangingPunct="1">
              <a:buFontTx/>
              <a:buChar char="•"/>
            </a:pPr>
            <a:r>
              <a:rPr lang="en-GB" altLang="en-US" dirty="0">
                <a:latin typeface="Arial" panose="020B0604020202020204" pitchFamily="34" charset="0"/>
                <a:cs typeface="Arial" panose="020B0604020202020204" pitchFamily="34" charset="0"/>
              </a:rPr>
              <a:t>Represent ideas and thoughts</a:t>
            </a:r>
          </a:p>
          <a:p>
            <a:pPr marL="0" lvl="0" indent="0" algn="r" eaLnBrk="1" hangingPunct="1">
              <a:buNone/>
            </a:pPr>
            <a:r>
              <a:rPr lang="en-GB" altLang="en-US" sz="1900" dirty="0">
                <a:latin typeface="Arial" panose="020B0604020202020204" pitchFamily="34" charset="0"/>
                <a:cs typeface="Arial" panose="020B0604020202020204" pitchFamily="34" charset="0"/>
              </a:rPr>
              <a:t>(</a:t>
            </a:r>
            <a:r>
              <a:rPr lang="en-GB" altLang="en-US" sz="1900" dirty="0" err="1">
                <a:latin typeface="Arial" panose="020B0604020202020204" pitchFamily="34" charset="0"/>
                <a:cs typeface="Arial" panose="020B0604020202020204" pitchFamily="34" charset="0"/>
              </a:rPr>
              <a:t>Raeesi</a:t>
            </a:r>
            <a:r>
              <a:rPr lang="en-GB" altLang="en-US" sz="1900" dirty="0">
                <a:latin typeface="Arial" panose="020B0604020202020204" pitchFamily="34" charset="0"/>
                <a:cs typeface="Arial" panose="020B0604020202020204" pitchFamily="34" charset="0"/>
              </a:rPr>
              <a:t>, 2020).</a:t>
            </a:r>
          </a:p>
          <a:p>
            <a:pPr lvl="0" eaLnBrk="1" hangingPunct="1">
              <a:buFontTx/>
              <a:buChar char="•"/>
            </a:pPr>
            <a:endParaRPr lang="en-GB" altLang="en-US"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77358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96CB1-F251-945B-4496-941AD1518715}"/>
              </a:ext>
            </a:extLst>
          </p:cNvPr>
          <p:cNvSpPr>
            <a:spLocks noGrp="1"/>
          </p:cNvSpPr>
          <p:nvPr>
            <p:ph type="title"/>
          </p:nvPr>
        </p:nvSpPr>
        <p:spPr/>
        <p:txBody>
          <a:bodyPr/>
          <a:lstStyle/>
          <a:p>
            <a:pPr algn="ctr"/>
            <a:r>
              <a:rPr lang="en-GB" altLang="en-US" sz="4400" b="1" dirty="0">
                <a:latin typeface="Arial" panose="020B0604020202020204" pitchFamily="34" charset="0"/>
              </a:rPr>
              <a:t>Early Mark Making</a:t>
            </a:r>
            <a:endParaRPr lang="en-GB" b="1" dirty="0"/>
          </a:p>
        </p:txBody>
      </p:sp>
      <p:sp>
        <p:nvSpPr>
          <p:cNvPr id="3" name="Content Placeholder 2">
            <a:extLst>
              <a:ext uri="{FF2B5EF4-FFF2-40B4-BE49-F238E27FC236}">
                <a16:creationId xmlns:a16="http://schemas.microsoft.com/office/drawing/2014/main" id="{A80FB24B-035B-8BFF-9B48-A4E177EA87E7}"/>
              </a:ext>
            </a:extLst>
          </p:cNvPr>
          <p:cNvSpPr>
            <a:spLocks noGrp="1"/>
          </p:cNvSpPr>
          <p:nvPr>
            <p:ph sz="half" idx="1"/>
          </p:nvPr>
        </p:nvSpPr>
        <p:spPr/>
        <p:txBody>
          <a:bodyPr>
            <a:normAutofit fontScale="92500" lnSpcReduction="20000"/>
          </a:bodyPr>
          <a:lstStyle/>
          <a:p>
            <a:pPr marL="0" indent="0">
              <a:lnSpc>
                <a:spcPct val="150000"/>
              </a:lnSpc>
              <a:buNone/>
            </a:pPr>
            <a:r>
              <a:rPr lang="en-GB" dirty="0">
                <a:latin typeface="Arial" panose="020B0604020202020204" pitchFamily="34" charset="0"/>
              </a:rPr>
              <a:t>Sandhu, J. (2018) </a:t>
            </a:r>
            <a:r>
              <a:rPr lang="en-GB" i="1" dirty="0">
                <a:latin typeface="Arial" panose="020B0604020202020204" pitchFamily="34" charset="0"/>
              </a:rPr>
              <a:t>Baby drawing with yogurt. </a:t>
            </a:r>
            <a:r>
              <a:rPr lang="en-GB" dirty="0">
                <a:latin typeface="Arial" panose="020B0604020202020204" pitchFamily="34" charset="0"/>
              </a:rPr>
              <a:t>Available at: </a:t>
            </a:r>
            <a:r>
              <a:rPr lang="en-GB" dirty="0">
                <a:latin typeface="Arial" panose="020B0604020202020204" pitchFamily="34" charset="0"/>
                <a:hlinkClick r:id="rId3"/>
              </a:rPr>
              <a:t>https://www.youtube.com/shorts/VBaCQJzvjwM</a:t>
            </a:r>
            <a:r>
              <a:rPr lang="en-GB" dirty="0">
                <a:latin typeface="Arial" panose="020B0604020202020204" pitchFamily="34" charset="0"/>
              </a:rPr>
              <a:t> [Accessed: </a:t>
            </a:r>
            <a:r>
              <a:rPr lang="en-GB" dirty="0" smtClean="0">
                <a:latin typeface="Arial" panose="020B0604020202020204" pitchFamily="34" charset="0"/>
              </a:rPr>
              <a:t>September 16 2024].</a:t>
            </a:r>
            <a:endParaRPr lang="en-GB" dirty="0">
              <a:latin typeface="Arial" panose="020B0604020202020204" pitchFamily="34" charset="0"/>
            </a:endParaRPr>
          </a:p>
          <a:p>
            <a:endParaRPr lang="en-GB" dirty="0"/>
          </a:p>
        </p:txBody>
      </p:sp>
      <p:pic>
        <p:nvPicPr>
          <p:cNvPr id="5" name="Online Media 4" title="Baby drawing with yogurt">
            <a:hlinkClick r:id="" action="ppaction://media"/>
            <a:extLst>
              <a:ext uri="{FF2B5EF4-FFF2-40B4-BE49-F238E27FC236}">
                <a16:creationId xmlns:a16="http://schemas.microsoft.com/office/drawing/2014/main" id="{471FB6C5-0557-9D11-057A-237573F47D21}"/>
              </a:ext>
            </a:extLst>
          </p:cNvPr>
          <p:cNvPicPr>
            <a:picLocks noGrp="1" noRot="1" noChangeAspect="1"/>
          </p:cNvPicPr>
          <p:nvPr>
            <p:ph sz="half" idx="2"/>
            <a:videoFile r:link="rId1"/>
          </p:nvPr>
        </p:nvPicPr>
        <p:blipFill>
          <a:blip r:embed="rId4"/>
          <a:stretch>
            <a:fillRect/>
          </a:stretch>
        </p:blipFill>
        <p:spPr>
          <a:xfrm>
            <a:off x="4572000" y="1825625"/>
            <a:ext cx="4032448" cy="3810000"/>
          </a:xfrm>
          <a:prstGeom prst="rect">
            <a:avLst/>
          </a:prstGeom>
        </p:spPr>
      </p:pic>
    </p:spTree>
    <p:extLst>
      <p:ext uri="{BB962C8B-B14F-4D97-AF65-F5344CB8AC3E}">
        <p14:creationId xmlns:p14="http://schemas.microsoft.com/office/powerpoint/2010/main" val="118952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11560" y="167863"/>
            <a:ext cx="7886700" cy="1325563"/>
          </a:xfrm>
        </p:spPr>
        <p:txBody>
          <a:bodyPr>
            <a:normAutofit/>
          </a:bodyPr>
          <a:lstStyle/>
          <a:p>
            <a:pPr algn="ctr"/>
            <a:r>
              <a:rPr lang="en-GB" altLang="en-US" sz="4000" b="1" dirty="0">
                <a:latin typeface="Arial" panose="020B0604020202020204" pitchFamily="34" charset="0"/>
              </a:rPr>
              <a:t>Stages of emergent writing</a:t>
            </a:r>
          </a:p>
        </p:txBody>
      </p:sp>
      <p:sp>
        <p:nvSpPr>
          <p:cNvPr id="3" name="Content Placeholder 2">
            <a:extLst>
              <a:ext uri="{FF2B5EF4-FFF2-40B4-BE49-F238E27FC236}">
                <a16:creationId xmlns:a16="http://schemas.microsoft.com/office/drawing/2014/main" id="{7F7C189B-3540-7141-CBC1-29ADC29EBED7}"/>
              </a:ext>
            </a:extLst>
          </p:cNvPr>
          <p:cNvSpPr>
            <a:spLocks noGrp="1"/>
          </p:cNvSpPr>
          <p:nvPr>
            <p:ph sz="half" idx="2"/>
          </p:nvPr>
        </p:nvSpPr>
        <p:spPr>
          <a:xfrm>
            <a:off x="395536" y="1484784"/>
            <a:ext cx="8640960" cy="4320480"/>
          </a:xfrm>
        </p:spPr>
        <p:txBody>
          <a:bodyPr>
            <a:noAutofit/>
          </a:bodyPr>
          <a:lstStyle/>
          <a:p>
            <a:pPr>
              <a:lnSpc>
                <a:spcPct val="150000"/>
              </a:lnSpc>
            </a:pPr>
            <a:r>
              <a:rPr lang="en-GB" sz="1600" dirty="0">
                <a:latin typeface="Arial" panose="020B0604020202020204" pitchFamily="34" charset="0"/>
                <a:cs typeface="Arial" panose="020B0604020202020204" pitchFamily="34" charset="0"/>
              </a:rPr>
              <a:t>Fisted grasp;</a:t>
            </a:r>
          </a:p>
          <a:p>
            <a:pPr>
              <a:lnSpc>
                <a:spcPct val="150000"/>
              </a:lnSpc>
            </a:pPr>
            <a:r>
              <a:rPr lang="en-GB" sz="1600" dirty="0">
                <a:latin typeface="Arial" panose="020B0604020202020204" pitchFamily="34" charset="0"/>
                <a:cs typeface="Arial" panose="020B0604020202020204" pitchFamily="34" charset="0"/>
              </a:rPr>
              <a:t>Palmar grasp;</a:t>
            </a:r>
          </a:p>
          <a:p>
            <a:pPr>
              <a:lnSpc>
                <a:spcPct val="150000"/>
              </a:lnSpc>
            </a:pPr>
            <a:r>
              <a:rPr lang="en-GB" sz="1600" dirty="0">
                <a:latin typeface="Arial" panose="020B0604020202020204" pitchFamily="34" charset="0"/>
                <a:cs typeface="Arial" panose="020B0604020202020204" pitchFamily="34" charset="0"/>
              </a:rPr>
              <a:t>Static tripod grasp;</a:t>
            </a:r>
          </a:p>
          <a:p>
            <a:pPr>
              <a:lnSpc>
                <a:spcPct val="150000"/>
              </a:lnSpc>
            </a:pPr>
            <a:r>
              <a:rPr lang="en-GB" sz="1600" dirty="0">
                <a:latin typeface="Arial" panose="020B0604020202020204" pitchFamily="34" charset="0"/>
                <a:cs typeface="Arial" panose="020B0604020202020204" pitchFamily="34" charset="0"/>
              </a:rPr>
              <a:t>Dynamic tripod grasp</a:t>
            </a:r>
            <a:r>
              <a:rPr lang="en-GB" sz="1600" dirty="0" smtClean="0">
                <a:latin typeface="Arial" panose="020B0604020202020204" pitchFamily="34" charset="0"/>
                <a:cs typeface="Arial" panose="020B0604020202020204" pitchFamily="34" charset="0"/>
              </a:rPr>
              <a:t>.</a:t>
            </a:r>
          </a:p>
          <a:p>
            <a:pPr marL="0" indent="0">
              <a:lnSpc>
                <a:spcPct val="150000"/>
              </a:lnSpc>
              <a:buNone/>
            </a:pPr>
            <a:r>
              <a:rPr lang="en-GB" sz="1600" dirty="0">
                <a:solidFill>
                  <a:srgbClr val="333333"/>
                </a:solidFill>
                <a:latin typeface="Arial" panose="020B0604020202020204" pitchFamily="34" charset="0"/>
                <a:cs typeface="Arial" panose="020B0604020202020204" pitchFamily="34" charset="0"/>
              </a:rPr>
              <a:t>Moving through the different stages of pencil grasp development is an important part of early childhood development. As children develop, they will naturally hold their crayons and pencils in different ways. Each stage of holding a writing utensil is dependent on how developed the shoulder and arm muscles are. </a:t>
            </a:r>
            <a:endParaRPr lang="en-GB" sz="1600" dirty="0" smtClean="0">
              <a:solidFill>
                <a:srgbClr val="333333"/>
              </a:solidFill>
              <a:latin typeface="Arial" panose="020B0604020202020204" pitchFamily="34" charset="0"/>
              <a:cs typeface="Arial" panose="020B0604020202020204" pitchFamily="34" charset="0"/>
            </a:endParaRPr>
          </a:p>
          <a:p>
            <a:pPr marL="0" indent="0">
              <a:lnSpc>
                <a:spcPct val="150000"/>
              </a:lnSpc>
              <a:buNone/>
            </a:pPr>
            <a:r>
              <a:rPr lang="en-GB" sz="1600" dirty="0">
                <a:solidFill>
                  <a:srgbClr val="333333"/>
                </a:solidFill>
                <a:latin typeface="Arial" panose="020B0604020202020204" pitchFamily="34" charset="0"/>
                <a:cs typeface="Arial" panose="020B0604020202020204" pitchFamily="34" charset="0"/>
              </a:rPr>
              <a:t>Most children will develop an efficient writing utensil grasp by using and mastering the following grasps: fisted grasp, palmar grasp, static tripod grasp and dynamic tripod grasp</a:t>
            </a:r>
            <a:endParaRPr lang="en-GB" altLang="en-US" sz="16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50000"/>
              </a:lnSpc>
              <a:buNone/>
            </a:pPr>
            <a:endParaRPr lang="en-GB" sz="1600" dirty="0">
              <a:solidFill>
                <a:srgbClr val="333333"/>
              </a:solidFill>
              <a:latin typeface="Arial" panose="020B0604020202020204" pitchFamily="34" charset="0"/>
              <a:cs typeface="Arial" panose="020B0604020202020204" pitchFamily="34" charset="0"/>
            </a:endParaRPr>
          </a:p>
          <a:p>
            <a:pPr>
              <a:lnSpc>
                <a:spcPct val="150000"/>
              </a:lnSpc>
            </a:pPr>
            <a:endParaRPr lang="en-GB" sz="1600" dirty="0">
              <a:solidFill>
                <a:srgbClr val="333333"/>
              </a:solidFill>
              <a:latin typeface="Arial" panose="020B0604020202020204" pitchFamily="34" charset="0"/>
              <a:cs typeface="Arial" panose="020B0604020202020204" pitchFamily="34" charset="0"/>
            </a:endParaRPr>
          </a:p>
          <a:p>
            <a:pPr marL="0" indent="0">
              <a:lnSpc>
                <a:spcPct val="150000"/>
              </a:lnSpc>
              <a:buNone/>
            </a:pPr>
            <a:endParaRPr lang="en-GB" sz="1600" dirty="0" smtClean="0">
              <a:solidFill>
                <a:srgbClr val="333333"/>
              </a:solidFill>
              <a:latin typeface="Arial" panose="020B0604020202020204" pitchFamily="34" charset="0"/>
              <a:cs typeface="Arial" panose="020B0604020202020204" pitchFamily="34" charset="0"/>
            </a:endParaRPr>
          </a:p>
          <a:p>
            <a:pPr marL="0" indent="0">
              <a:lnSpc>
                <a:spcPct val="150000"/>
              </a:lnSpc>
              <a:buNone/>
            </a:pPr>
            <a:r>
              <a:rPr lang="en-GB" sz="1600" dirty="0" smtClean="0">
                <a:solidFill>
                  <a:srgbClr val="333333"/>
                </a:solidFill>
                <a:latin typeface="Arial" panose="020B0604020202020204" pitchFamily="34" charset="0"/>
                <a:cs typeface="Arial" panose="020B0604020202020204" pitchFamily="34" charset="0"/>
              </a:rPr>
              <a:t>Most </a:t>
            </a:r>
            <a:r>
              <a:rPr lang="en-GB" sz="1600" dirty="0">
                <a:solidFill>
                  <a:srgbClr val="333333"/>
                </a:solidFill>
                <a:latin typeface="Arial" panose="020B0604020202020204" pitchFamily="34" charset="0"/>
                <a:cs typeface="Arial" panose="020B0604020202020204" pitchFamily="34" charset="0"/>
              </a:rPr>
              <a:t>children will develop an efficient writing utensil grasp by using and mastering the following grasps: fisted grasp, palmar grasp, static tripod grasp and dynamic tripod grasp</a:t>
            </a:r>
            <a:endParaRPr lang="en-GB" altLang="en-US" sz="1600" dirty="0">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p:txBody>
      </p:sp>
      <p:pic>
        <p:nvPicPr>
          <p:cNvPr id="4098" name="Picture 2" descr="The Development Of Pencil Grasp In Childr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6665" y="1484784"/>
            <a:ext cx="4828931" cy="165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77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C84D0-2141-18F3-95F2-5A16D4BC30C3}"/>
              </a:ext>
            </a:extLst>
          </p:cNvPr>
          <p:cNvSpPr>
            <a:spLocks noGrp="1"/>
          </p:cNvSpPr>
          <p:nvPr>
            <p:ph type="title"/>
          </p:nvPr>
        </p:nvSpPr>
        <p:spPr>
          <a:xfrm>
            <a:off x="107504" y="260648"/>
            <a:ext cx="3816424" cy="5544616"/>
          </a:xfrm>
        </p:spPr>
        <p:txBody>
          <a:bodyPr>
            <a:normAutofit fontScale="90000"/>
          </a:bodyPr>
          <a:lstStyle/>
          <a:p>
            <a:pPr algn="ctr">
              <a:lnSpc>
                <a:spcPct val="150000"/>
              </a:lnSpc>
            </a:pP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Fisted grasp</a:t>
            </a: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2000" dirty="0">
                <a:solidFill>
                  <a:srgbClr val="333333"/>
                </a:solidFill>
                <a:latin typeface="Arial" panose="020B0604020202020204" pitchFamily="34" charset="0"/>
                <a:cs typeface="Arial" panose="020B0604020202020204" pitchFamily="34" charset="0"/>
              </a:rPr>
              <a:t>In the beginning stages, it is typical for young children to hold their writing tool with the entire hand, making a fist. Since muscle strength is in the early phase, a child will utilize their full arm to accomplish the task. At this age, children usually start scribbling and making dots.</a:t>
            </a:r>
            <a:r>
              <a:rPr lang="en-GB" sz="2000" dirty="0">
                <a:latin typeface="Arial" panose="020B0604020202020204" pitchFamily="34" charset="0"/>
                <a:cs typeface="Arial" panose="020B0604020202020204" pitchFamily="34" charset="0"/>
              </a:rPr>
              <a:t/>
            </a:r>
            <a:br>
              <a:rPr lang="en-GB" sz="2000"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F6FCD269-84A7-EB64-9CC5-DAB73E89DB61}"/>
              </a:ext>
            </a:extLst>
          </p:cNvPr>
          <p:cNvPicPr>
            <a:picLocks noGrp="1" noChangeAspect="1"/>
          </p:cNvPicPr>
          <p:nvPr>
            <p:ph sz="half" idx="1"/>
          </p:nvPr>
        </p:nvPicPr>
        <p:blipFill>
          <a:blip r:embed="rId3"/>
          <a:stretch>
            <a:fillRect/>
          </a:stretch>
        </p:blipFill>
        <p:spPr>
          <a:xfrm>
            <a:off x="3923928" y="692696"/>
            <a:ext cx="4752528" cy="4680520"/>
          </a:xfrm>
          <a:prstGeom prst="rect">
            <a:avLst/>
          </a:prstGeom>
        </p:spPr>
      </p:pic>
    </p:spTree>
    <p:extLst>
      <p:ext uri="{BB962C8B-B14F-4D97-AF65-F5344CB8AC3E}">
        <p14:creationId xmlns:p14="http://schemas.microsoft.com/office/powerpoint/2010/main" val="782487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88D283-FFFB-57F6-4C1D-439E2FB0E84F}"/>
              </a:ext>
            </a:extLst>
          </p:cNvPr>
          <p:cNvPicPr>
            <a:picLocks noGrp="1" noChangeAspect="1"/>
          </p:cNvPicPr>
          <p:nvPr>
            <p:ph sz="half" idx="1"/>
          </p:nvPr>
        </p:nvPicPr>
        <p:blipFill>
          <a:blip r:embed="rId3"/>
          <a:stretch>
            <a:fillRect/>
          </a:stretch>
        </p:blipFill>
        <p:spPr>
          <a:xfrm>
            <a:off x="251520" y="620688"/>
            <a:ext cx="4377630" cy="4824536"/>
          </a:xfrm>
          <a:prstGeom prst="rect">
            <a:avLst/>
          </a:prstGeom>
        </p:spPr>
      </p:pic>
      <p:sp>
        <p:nvSpPr>
          <p:cNvPr id="4" name="Content Placeholder 3">
            <a:extLst>
              <a:ext uri="{FF2B5EF4-FFF2-40B4-BE49-F238E27FC236}">
                <a16:creationId xmlns:a16="http://schemas.microsoft.com/office/drawing/2014/main" id="{CC127145-7192-90FE-4551-7E036B20BF76}"/>
              </a:ext>
            </a:extLst>
          </p:cNvPr>
          <p:cNvSpPr>
            <a:spLocks noGrp="1"/>
          </p:cNvSpPr>
          <p:nvPr>
            <p:ph sz="half" idx="2"/>
          </p:nvPr>
        </p:nvSpPr>
        <p:spPr>
          <a:xfrm>
            <a:off x="4716016" y="404664"/>
            <a:ext cx="4320480" cy="5772299"/>
          </a:xfrm>
        </p:spPr>
        <p:txBody>
          <a:bodyPr>
            <a:normAutofit fontScale="77500" lnSpcReduction="20000"/>
          </a:bodyPr>
          <a:lstStyle/>
          <a:p>
            <a:pPr marL="0" indent="0" algn="ctr">
              <a:buNone/>
            </a:pPr>
            <a:r>
              <a:rPr lang="en-GB" sz="4100" b="1" dirty="0"/>
              <a:t>Palmar </a:t>
            </a:r>
            <a:r>
              <a:rPr lang="en-GB" sz="4100" b="1" dirty="0" smtClean="0"/>
              <a:t>grasp</a:t>
            </a:r>
          </a:p>
          <a:p>
            <a:pPr marL="0" indent="0" algn="ctr">
              <a:lnSpc>
                <a:spcPct val="150000"/>
              </a:lnSpc>
              <a:buNone/>
            </a:pPr>
            <a:r>
              <a:rPr lang="en-GB" sz="3200" dirty="0" smtClean="0">
                <a:solidFill>
                  <a:srgbClr val="333333"/>
                </a:solidFill>
                <a:latin typeface="Raleway" pitchFamily="2" charset="0"/>
              </a:rPr>
              <a:t>For </a:t>
            </a:r>
            <a:r>
              <a:rPr lang="en-GB" sz="3200" dirty="0">
                <a:solidFill>
                  <a:srgbClr val="333333"/>
                </a:solidFill>
                <a:latin typeface="Raleway" pitchFamily="2" charset="0"/>
              </a:rPr>
              <a:t>palmar grasp, all fingers are around the writing tool. Children begin to stabilize their shoulders and movement comes mostly from the elbow. At this age, children should start being able to copy a horizontal, vertical, and circular line.</a:t>
            </a:r>
            <a:endParaRPr lang="en-GB" sz="3200" dirty="0"/>
          </a:p>
          <a:p>
            <a:pPr marL="0" indent="0" algn="ctr">
              <a:lnSpc>
                <a:spcPct val="150000"/>
              </a:lnSpc>
              <a:buNone/>
            </a:pPr>
            <a:endParaRPr lang="en-GB" sz="3200" b="1" dirty="0"/>
          </a:p>
        </p:txBody>
      </p:sp>
    </p:spTree>
    <p:extLst>
      <p:ext uri="{BB962C8B-B14F-4D97-AF65-F5344CB8AC3E}">
        <p14:creationId xmlns:p14="http://schemas.microsoft.com/office/powerpoint/2010/main" val="3331218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63E85-F788-23BF-23E1-8EAF83BC14B0}"/>
              </a:ext>
            </a:extLst>
          </p:cNvPr>
          <p:cNvSpPr>
            <a:spLocks noGrp="1"/>
          </p:cNvSpPr>
          <p:nvPr>
            <p:ph type="title"/>
          </p:nvPr>
        </p:nvSpPr>
        <p:spPr>
          <a:xfrm>
            <a:off x="395536" y="15781"/>
            <a:ext cx="4824536" cy="6005507"/>
          </a:xfrm>
        </p:spPr>
        <p:txBody>
          <a:bodyPr>
            <a:normAutofit fontScale="90000"/>
          </a:bodyPr>
          <a:lstStyle/>
          <a:p>
            <a:pPr algn="ctr">
              <a:lnSpc>
                <a:spcPct val="150000"/>
              </a:lnSpc>
            </a:pPr>
            <a:r>
              <a:rPr lang="en-GB" sz="3600" b="1" dirty="0">
                <a:latin typeface="Arial" panose="020B0604020202020204" pitchFamily="34" charset="0"/>
                <a:cs typeface="Arial" panose="020B0604020202020204" pitchFamily="34" charset="0"/>
              </a:rPr>
              <a:t>Static tripod </a:t>
            </a:r>
            <a:r>
              <a:rPr lang="en-GB" sz="3600" b="1" dirty="0" smtClean="0">
                <a:latin typeface="Arial" panose="020B0604020202020204" pitchFamily="34" charset="0"/>
                <a:cs typeface="Arial" panose="020B0604020202020204" pitchFamily="34" charset="0"/>
              </a:rPr>
              <a:t>grasp</a:t>
            </a: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2200" dirty="0">
                <a:solidFill>
                  <a:srgbClr val="333333"/>
                </a:solidFill>
                <a:latin typeface="Raleway" pitchFamily="2" charset="0"/>
              </a:rPr>
              <a:t>At this age, children will switch to a static tripod grasp. There still may be some whole arm movement at times, with the wrists being still and not gracefully moving, or static. This grasp utilizes 4 fingers where the thumb, index, and middle finger work together on the pencil and rest on the 4th finger. At this age, children typically should be able to copy a diagonal line, square, diagonal cross, circle, and triangle.</a:t>
            </a:r>
            <a:r>
              <a:rPr lang="en-GB" sz="2200" dirty="0"/>
              <a:t/>
            </a:r>
            <a:br>
              <a:rPr lang="en-GB" sz="2200" dirty="0"/>
            </a:br>
            <a:endParaRPr lang="en-GB" sz="22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A7509F82-4319-C49E-DFC8-F5422075B3AA}"/>
              </a:ext>
            </a:extLst>
          </p:cNvPr>
          <p:cNvPicPr>
            <a:picLocks noGrp="1" noChangeAspect="1"/>
          </p:cNvPicPr>
          <p:nvPr>
            <p:ph sz="half" idx="1"/>
          </p:nvPr>
        </p:nvPicPr>
        <p:blipFill>
          <a:blip r:embed="rId3"/>
          <a:stretch>
            <a:fillRect/>
          </a:stretch>
        </p:blipFill>
        <p:spPr>
          <a:xfrm>
            <a:off x="5076056" y="1916832"/>
            <a:ext cx="4174831" cy="2592288"/>
          </a:xfrm>
          <a:prstGeom prst="rect">
            <a:avLst/>
          </a:prstGeom>
        </p:spPr>
      </p:pic>
    </p:spTree>
    <p:extLst>
      <p:ext uri="{BB962C8B-B14F-4D97-AF65-F5344CB8AC3E}">
        <p14:creationId xmlns:p14="http://schemas.microsoft.com/office/powerpoint/2010/main" val="2457940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0CD867-924C-369B-EFC5-043ECCB6375C}"/>
              </a:ext>
            </a:extLst>
          </p:cNvPr>
          <p:cNvSpPr>
            <a:spLocks noGrp="1"/>
          </p:cNvSpPr>
          <p:nvPr>
            <p:ph sz="half" idx="1"/>
          </p:nvPr>
        </p:nvSpPr>
        <p:spPr>
          <a:xfrm>
            <a:off x="128812" y="548680"/>
            <a:ext cx="4788024" cy="5832648"/>
          </a:xfrm>
        </p:spPr>
        <p:txBody>
          <a:bodyPr>
            <a:normAutofit fontScale="77500" lnSpcReduction="20000"/>
          </a:bodyPr>
          <a:lstStyle/>
          <a:p>
            <a:pPr marL="0" indent="0" algn="ctr">
              <a:buNone/>
            </a:pPr>
            <a:r>
              <a:rPr lang="en-GB" sz="4100" b="1" dirty="0" smtClean="0">
                <a:latin typeface="Arial" panose="020B0604020202020204" pitchFamily="34" charset="0"/>
                <a:cs typeface="Arial" panose="020B0604020202020204" pitchFamily="34" charset="0"/>
              </a:rPr>
              <a:t>Dynamic </a:t>
            </a:r>
            <a:r>
              <a:rPr lang="en-GB" sz="4100" b="1" dirty="0">
                <a:latin typeface="Arial" panose="020B0604020202020204" pitchFamily="34" charset="0"/>
                <a:cs typeface="Arial" panose="020B0604020202020204" pitchFamily="34" charset="0"/>
              </a:rPr>
              <a:t>tripod </a:t>
            </a:r>
            <a:r>
              <a:rPr lang="en-GB" sz="4100" b="1" dirty="0" smtClean="0">
                <a:latin typeface="Arial" panose="020B0604020202020204" pitchFamily="34" charset="0"/>
                <a:cs typeface="Arial" panose="020B0604020202020204" pitchFamily="34" charset="0"/>
              </a:rPr>
              <a:t>grasp</a:t>
            </a:r>
          </a:p>
          <a:p>
            <a:pPr marL="0" indent="0" algn="ctr">
              <a:lnSpc>
                <a:spcPct val="150000"/>
              </a:lnSpc>
              <a:buNone/>
            </a:pPr>
            <a:r>
              <a:rPr lang="en-GB" dirty="0">
                <a:solidFill>
                  <a:srgbClr val="333333"/>
                </a:solidFill>
                <a:latin typeface="Raleway" pitchFamily="2" charset="0"/>
              </a:rPr>
              <a:t>A dynamic tripod grasp utilizes the tips of the child’s fingers on the writing utensil and they also hold the utensil more at an angle than vertical. Wrist movements are considered dynamic when the child moves them back and forth without any full arm movement. The dynamic tripod grasp has traditionally been considered the preferred grip for writing speed, control, and form.</a:t>
            </a:r>
            <a:endParaRPr lang="en-GB" dirty="0"/>
          </a:p>
          <a:p>
            <a:pPr marL="0" indent="0" algn="ctr">
              <a:buNone/>
            </a:pPr>
            <a:endParaRPr lang="en-GB"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CE86F252-D8AC-C9F7-BB11-24D9621BBEB7}"/>
              </a:ext>
            </a:extLst>
          </p:cNvPr>
          <p:cNvPicPr>
            <a:picLocks noGrp="1" noChangeAspect="1"/>
          </p:cNvPicPr>
          <p:nvPr>
            <p:ph sz="half" idx="2"/>
          </p:nvPr>
        </p:nvPicPr>
        <p:blipFill>
          <a:blip r:embed="rId3"/>
          <a:stretch>
            <a:fillRect/>
          </a:stretch>
        </p:blipFill>
        <p:spPr>
          <a:xfrm>
            <a:off x="4932040" y="980728"/>
            <a:ext cx="3810219" cy="4320480"/>
          </a:xfrm>
          <a:prstGeom prst="rect">
            <a:avLst/>
          </a:prstGeom>
        </p:spPr>
      </p:pic>
    </p:spTree>
    <p:extLst>
      <p:ext uri="{BB962C8B-B14F-4D97-AF65-F5344CB8AC3E}">
        <p14:creationId xmlns:p14="http://schemas.microsoft.com/office/powerpoint/2010/main" val="1730984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altLang="en-US" sz="4000" b="1" dirty="0">
                <a:solidFill>
                  <a:prstClr val="black"/>
                </a:solidFill>
                <a:latin typeface="Arial" panose="020B0604020202020204" pitchFamily="34" charset="0"/>
                <a:cs typeface="Arial" panose="020B0604020202020204" pitchFamily="34" charset="0"/>
              </a:rPr>
              <a:t>Viktor Lowenfeld 1903-1960                            </a:t>
            </a:r>
            <a:r>
              <a:rPr lang="en-GB" altLang="en-US" sz="3200" b="1" dirty="0">
                <a:solidFill>
                  <a:srgbClr val="000000"/>
                </a:solidFill>
                <a:latin typeface="Arial" panose="020B0604020202020204" pitchFamily="34" charset="0"/>
              </a:rPr>
              <a:t/>
            </a:r>
            <a:br>
              <a:rPr lang="en-GB" altLang="en-US" sz="3200" b="1" dirty="0">
                <a:solidFill>
                  <a:srgbClr val="000000"/>
                </a:solidFill>
                <a:latin typeface="Arial" panose="020B0604020202020204" pitchFamily="34" charset="0"/>
              </a:rPr>
            </a:br>
            <a:endParaRPr lang="en-GB" sz="3200" b="1" dirty="0">
              <a:solidFill>
                <a:srgbClr val="0000FF"/>
              </a:solidFill>
            </a:endParaRPr>
          </a:p>
        </p:txBody>
      </p:sp>
      <p:sp>
        <p:nvSpPr>
          <p:cNvPr id="6" name="Content Placeholder 5"/>
          <p:cNvSpPr>
            <a:spLocks noGrp="1"/>
          </p:cNvSpPr>
          <p:nvPr>
            <p:ph sz="half" idx="1"/>
          </p:nvPr>
        </p:nvSpPr>
        <p:spPr>
          <a:xfrm>
            <a:off x="395536" y="1268760"/>
            <a:ext cx="4987008" cy="4366727"/>
          </a:xfrm>
        </p:spPr>
        <p:txBody>
          <a:bodyPr>
            <a:noAutofit/>
          </a:bodyPr>
          <a:lstStyle/>
          <a:p>
            <a:pPr marL="0" lvl="0" indent="0" algn="ctr">
              <a:buNone/>
            </a:pPr>
            <a:r>
              <a:rPr lang="en-GB" altLang="en-US" sz="1400" b="1" dirty="0" smtClean="0">
                <a:latin typeface="Arial" panose="020B0604020202020204" pitchFamily="34" charset="0"/>
              </a:rPr>
              <a:t>Theory </a:t>
            </a:r>
            <a:r>
              <a:rPr lang="en-GB" altLang="en-US" sz="1400" b="1" dirty="0">
                <a:latin typeface="Arial" panose="020B0604020202020204" pitchFamily="34" charset="0"/>
              </a:rPr>
              <a:t>of children’s artistic </a:t>
            </a:r>
            <a:r>
              <a:rPr lang="en-GB" altLang="en-US" sz="1400" b="1" dirty="0" smtClean="0">
                <a:latin typeface="Arial" panose="020B0604020202020204" pitchFamily="34" charset="0"/>
              </a:rPr>
              <a:t>development</a:t>
            </a:r>
          </a:p>
          <a:p>
            <a:pPr marL="0" indent="0">
              <a:lnSpc>
                <a:spcPct val="170000"/>
              </a:lnSpc>
              <a:buNone/>
            </a:pPr>
            <a:r>
              <a:rPr lang="en-GB" sz="1400" dirty="0" smtClean="0">
                <a:latin typeface="Arial" panose="020B0604020202020204" pitchFamily="34" charset="0"/>
                <a:cs typeface="Arial" panose="020B0604020202020204" pitchFamily="34" charset="0"/>
              </a:rPr>
              <a:t>Viktor </a:t>
            </a:r>
            <a:r>
              <a:rPr lang="en-GB" sz="1400" dirty="0" err="1">
                <a:latin typeface="Arial" panose="020B0604020202020204" pitchFamily="34" charset="0"/>
                <a:cs typeface="Arial" panose="020B0604020202020204" pitchFamily="34" charset="0"/>
              </a:rPr>
              <a:t>Lowenfeld</a:t>
            </a:r>
            <a:r>
              <a:rPr lang="en-GB" sz="1400" dirty="0">
                <a:latin typeface="Arial" panose="020B0604020202020204" pitchFamily="34" charset="0"/>
                <a:cs typeface="Arial" panose="020B0604020202020204" pitchFamily="34" charset="0"/>
              </a:rPr>
              <a:t> was a contemporary art educator from Austria who studied children's art for many years. In 1957, he divided children's development into six stages according to the characteristics of children's mental growth. Although each child develops differently and at different paces, it is generally similar. Children basically must go through one stage to get to the next. </a:t>
            </a:r>
          </a:p>
          <a:p>
            <a:pPr marL="229652" indent="-229652">
              <a:lnSpc>
                <a:spcPct val="170000"/>
              </a:lnSpc>
              <a:buAutoNum type="arabicPeriod"/>
            </a:pPr>
            <a:r>
              <a:rPr lang="en-GB" sz="1400" dirty="0">
                <a:latin typeface="Arial" panose="020B0604020202020204" pitchFamily="34" charset="0"/>
                <a:cs typeface="Arial" panose="020B0604020202020204" pitchFamily="34" charset="0"/>
              </a:rPr>
              <a:t>Disordered scribbling</a:t>
            </a:r>
          </a:p>
          <a:p>
            <a:pPr marL="229652" indent="-229652">
              <a:lnSpc>
                <a:spcPct val="170000"/>
              </a:lnSpc>
              <a:buAutoNum type="arabicPeriod"/>
            </a:pPr>
            <a:r>
              <a:rPr lang="en-GB" sz="1400" dirty="0">
                <a:latin typeface="Arial" panose="020B0604020202020204" pitchFamily="34" charset="0"/>
                <a:cs typeface="Arial" panose="020B0604020202020204" pitchFamily="34" charset="0"/>
              </a:rPr>
              <a:t>Controlled scribbling</a:t>
            </a:r>
          </a:p>
          <a:p>
            <a:pPr marL="229652" indent="-229652">
              <a:lnSpc>
                <a:spcPct val="170000"/>
              </a:lnSpc>
              <a:buAutoNum type="arabicPeriod"/>
            </a:pPr>
            <a:r>
              <a:rPr lang="en-GB" sz="1400" dirty="0">
                <a:latin typeface="Arial" panose="020B0604020202020204" pitchFamily="34" charset="0"/>
                <a:cs typeface="Arial" panose="020B0604020202020204" pitchFamily="34" charset="0"/>
              </a:rPr>
              <a:t>Naming of scribbling</a:t>
            </a:r>
          </a:p>
          <a:p>
            <a:pPr marL="0" lvl="0" indent="0" algn="ctr">
              <a:buNone/>
            </a:pPr>
            <a:endParaRPr lang="en-GB" altLang="en-US" sz="1600" b="1" dirty="0">
              <a:latin typeface="Arial" panose="020B0604020202020204" pitchFamily="34" charset="0"/>
            </a:endParaRPr>
          </a:p>
          <a:p>
            <a:pPr marL="0" lvl="0" indent="0">
              <a:buNone/>
            </a:pPr>
            <a:r>
              <a:rPr lang="en-GB" altLang="en-US" sz="1800" dirty="0">
                <a:latin typeface="Arial" panose="020B0604020202020204" pitchFamily="34" charset="0"/>
              </a:rPr>
              <a:t> </a:t>
            </a:r>
            <a:endParaRPr lang="en-GB" sz="1800" dirty="0"/>
          </a:p>
          <a:p>
            <a:pPr marL="0" indent="0">
              <a:buNone/>
            </a:pPr>
            <a:endParaRPr lang="en-GB" dirty="0"/>
          </a:p>
        </p:txBody>
      </p:sp>
      <p:pic>
        <p:nvPicPr>
          <p:cNvPr id="2" name="Content Placeholder 1">
            <a:extLst>
              <a:ext uri="{FF2B5EF4-FFF2-40B4-BE49-F238E27FC236}">
                <a16:creationId xmlns:a16="http://schemas.microsoft.com/office/drawing/2014/main" id="{46EC4423-E0F8-4892-5C2D-79121E68A06A}"/>
              </a:ext>
            </a:extLst>
          </p:cNvPr>
          <p:cNvPicPr>
            <a:picLocks noGrp="1" noChangeAspect="1"/>
          </p:cNvPicPr>
          <p:nvPr>
            <p:ph sz="half" idx="2"/>
          </p:nvPr>
        </p:nvPicPr>
        <p:blipFill>
          <a:blip r:embed="rId3"/>
          <a:stretch>
            <a:fillRect/>
          </a:stretch>
        </p:blipFill>
        <p:spPr>
          <a:xfrm>
            <a:off x="5400675" y="1340769"/>
            <a:ext cx="3096544" cy="4279776"/>
          </a:xfrm>
          <a:prstGeom prst="rect">
            <a:avLst/>
          </a:prstGeom>
        </p:spPr>
      </p:pic>
    </p:spTree>
    <p:extLst>
      <p:ext uri="{BB962C8B-B14F-4D97-AF65-F5344CB8AC3E}">
        <p14:creationId xmlns:p14="http://schemas.microsoft.com/office/powerpoint/2010/main" val="740013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sz="half" idx="1"/>
          </p:nvPr>
        </p:nvSpPr>
        <p:spPr>
          <a:xfrm>
            <a:off x="179512" y="0"/>
            <a:ext cx="7200800" cy="5472956"/>
          </a:xfrm>
        </p:spPr>
        <p:txBody>
          <a:bodyPr>
            <a:noAutofit/>
          </a:bodyPr>
          <a:lstStyle/>
          <a:p>
            <a:pPr marL="0" indent="0" eaLnBrk="1" hangingPunct="1">
              <a:buNone/>
            </a:pPr>
            <a:r>
              <a:rPr lang="en-GB" altLang="en-US" sz="1100" dirty="0" smtClean="0">
                <a:latin typeface="Arial" panose="020B0604020202020204" pitchFamily="34" charset="0"/>
                <a:cs typeface="Arial" panose="020B0604020202020204" pitchFamily="34" charset="0"/>
              </a:rPr>
              <a:t>From </a:t>
            </a:r>
            <a:r>
              <a:rPr lang="en-GB" altLang="en-US" sz="1100" dirty="0">
                <a:latin typeface="Arial" panose="020B0604020202020204" pitchFamily="34" charset="0"/>
                <a:cs typeface="Arial" panose="020B0604020202020204" pitchFamily="34" charset="0"/>
              </a:rPr>
              <a:t>scribbles to representational </a:t>
            </a:r>
            <a:r>
              <a:rPr lang="en-GB" altLang="en-US" sz="1100" dirty="0" smtClean="0">
                <a:latin typeface="Arial" panose="020B0604020202020204" pitchFamily="34" charset="0"/>
                <a:cs typeface="Arial" panose="020B0604020202020204" pitchFamily="34" charset="0"/>
              </a:rPr>
              <a:t>drawings</a:t>
            </a:r>
            <a:endParaRPr lang="en-GB" altLang="en-US"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Disordered scribbling</a:t>
            </a:r>
          </a:p>
          <a:p>
            <a:pPr marL="172239" indent="-172239"/>
            <a:r>
              <a:rPr lang="en-GB" sz="1100" dirty="0">
                <a:latin typeface="Arial" panose="020B0604020202020204" pitchFamily="34" charset="0"/>
                <a:cs typeface="Arial" panose="020B0604020202020204" pitchFamily="34" charset="0"/>
              </a:rPr>
              <a:t>Happens around 2 years old.</a:t>
            </a:r>
          </a:p>
          <a:p>
            <a:pPr marL="172239" indent="-172239"/>
            <a:r>
              <a:rPr lang="en-GB" sz="1100" dirty="0">
                <a:latin typeface="Arial" panose="020B0604020202020204" pitchFamily="34" charset="0"/>
                <a:cs typeface="Arial" panose="020B0604020202020204" pitchFamily="34" charset="0"/>
              </a:rPr>
              <a:t>Children have a fisted grasp of crayons/pencils etc…</a:t>
            </a:r>
          </a:p>
          <a:p>
            <a:pPr marL="172239" indent="-172239"/>
            <a:r>
              <a:rPr lang="en-GB" sz="1100" dirty="0">
                <a:latin typeface="Arial" panose="020B0604020202020204" pitchFamily="34" charset="0"/>
                <a:cs typeface="Arial" panose="020B0604020202020204" pitchFamily="34" charset="0"/>
              </a:rPr>
              <a:t>They use the shoulder to control the movement across the paper. </a:t>
            </a:r>
          </a:p>
          <a:p>
            <a:pPr marL="172239" indent="-172239"/>
            <a:r>
              <a:rPr lang="en-GB" sz="1100" dirty="0">
                <a:latin typeface="Arial" panose="020B0604020202020204" pitchFamily="34" charset="0"/>
                <a:cs typeface="Arial" panose="020B0604020202020204" pitchFamily="34" charset="0"/>
              </a:rPr>
              <a:t>Their eyes are not necessarily on the paper while they are scribbling.</a:t>
            </a:r>
          </a:p>
          <a:p>
            <a:pPr marL="172239" indent="-172239"/>
            <a:endParaRPr lang="en-GB" altLang="en-US" sz="1100" i="1" dirty="0">
              <a:latin typeface="Arial" panose="020B0604020202020204" pitchFamily="34" charset="0"/>
              <a:ea typeface="ＭＳ Ｐゴシック" panose="020B0600070205080204" pitchFamily="34" charset="-128"/>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Controlled scribbling</a:t>
            </a:r>
          </a:p>
          <a:p>
            <a:pPr marL="172239" indent="-172239"/>
            <a:r>
              <a:rPr lang="en-GB" sz="1100" dirty="0">
                <a:latin typeface="Arial" panose="020B0604020202020204" pitchFamily="34" charset="0"/>
                <a:cs typeface="Arial" panose="020B0604020202020204" pitchFamily="34" charset="0"/>
              </a:rPr>
              <a:t>Happens around 2.5 years old.</a:t>
            </a:r>
          </a:p>
          <a:p>
            <a:pPr marL="172239" indent="-172239"/>
            <a:r>
              <a:rPr lang="en-GB" sz="1100" dirty="0">
                <a:latin typeface="Arial" panose="020B0604020202020204" pitchFamily="34" charset="0"/>
                <a:cs typeface="Arial" panose="020B0604020202020204" pitchFamily="34" charset="0"/>
              </a:rPr>
              <a:t>Children scribble with repeated movements, a certain level of hand-eye coordination and control ability, often with repeated horizontal lines. </a:t>
            </a:r>
          </a:p>
          <a:p>
            <a:pPr marL="172239" indent="-172239"/>
            <a:r>
              <a:rPr lang="en-GB" sz="1100" dirty="0">
                <a:latin typeface="Arial" panose="020B0604020202020204" pitchFamily="34" charset="0"/>
                <a:cs typeface="Arial" panose="020B0604020202020204" pitchFamily="34" charset="0"/>
              </a:rPr>
              <a:t>Children already have some control over the elbow joint. </a:t>
            </a:r>
          </a:p>
          <a:p>
            <a:pPr marL="172239" indent="-172239"/>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Naming of scribbling</a:t>
            </a:r>
          </a:p>
          <a:p>
            <a:pPr marL="172239" indent="-172239"/>
            <a:r>
              <a:rPr lang="en-GB" sz="1100" dirty="0">
                <a:latin typeface="Arial" panose="020B0604020202020204" pitchFamily="34" charset="0"/>
                <a:cs typeface="Arial" panose="020B0604020202020204" pitchFamily="34" charset="0"/>
              </a:rPr>
              <a:t>Naming of scribbling. </a:t>
            </a:r>
          </a:p>
          <a:p>
            <a:pPr marL="172239" indent="-172239"/>
            <a:r>
              <a:rPr lang="en-GB" sz="1100" dirty="0">
                <a:latin typeface="Arial" panose="020B0604020202020204" pitchFamily="34" charset="0"/>
                <a:cs typeface="Arial" panose="020B0604020202020204" pitchFamily="34" charset="0"/>
              </a:rPr>
              <a:t>Happens around the age of 3 to 4 years old.</a:t>
            </a:r>
          </a:p>
          <a:p>
            <a:pPr marL="172239" indent="-172239"/>
            <a:r>
              <a:rPr lang="en-GB" sz="1100" dirty="0">
                <a:latin typeface="Arial" panose="020B0604020202020204" pitchFamily="34" charset="0"/>
                <a:cs typeface="Arial" panose="020B0604020202020204" pitchFamily="34" charset="0"/>
              </a:rPr>
              <a:t>Children tend to name the drawing, linking the content of the drawing with the visual world. </a:t>
            </a:r>
          </a:p>
          <a:p>
            <a:pPr marL="172239" indent="-172239"/>
            <a:r>
              <a:rPr lang="en-GB" sz="1100" dirty="0">
                <a:latin typeface="Arial" panose="020B0604020202020204" pitchFamily="34" charset="0"/>
                <a:cs typeface="Arial" panose="020B0604020202020204" pitchFamily="34" charset="0"/>
              </a:rPr>
              <a:t>They give meaning to their scribbles, but the image is still difficult to recognize. </a:t>
            </a:r>
          </a:p>
          <a:p>
            <a:pPr marL="172239" indent="-172239"/>
            <a:r>
              <a:rPr lang="en-GB" sz="1100" dirty="0">
                <a:latin typeface="Arial" panose="020B0604020202020204" pitchFamily="34" charset="0"/>
                <a:cs typeface="Arial" panose="020B0604020202020204" pitchFamily="34" charset="0"/>
              </a:rPr>
              <a:t>The name is changeable, for example, they might claim what they are drawing is a rocket but change it to something else after finishing. </a:t>
            </a:r>
          </a:p>
          <a:p>
            <a:pPr marL="172239" indent="-172239"/>
            <a:r>
              <a:rPr lang="en-GB" sz="1100" dirty="0">
                <a:latin typeface="Arial" panose="020B0604020202020204" pitchFamily="34" charset="0"/>
                <a:cs typeface="Arial" panose="020B0604020202020204" pitchFamily="34" charset="0"/>
              </a:rPr>
              <a:t>You can detect the connection between the drawing and the objects that they draw, but not the spatial relationship of the objects</a:t>
            </a:r>
            <a:r>
              <a:rPr lang="en-GB" sz="1100" dirty="0" smtClean="0">
                <a:latin typeface="Arial" panose="020B0604020202020204" pitchFamily="34" charset="0"/>
                <a:cs typeface="Arial" panose="020B0604020202020204" pitchFamily="34" charset="0"/>
              </a:rPr>
              <a:t>.</a:t>
            </a:r>
            <a:endParaRPr lang="en-US" altLang="en-US" sz="1100" i="1" dirty="0">
              <a:latin typeface="Arial" panose="020B0604020202020204" pitchFamily="34" charset="0"/>
              <a:ea typeface="ＭＳ Ｐゴシック" panose="020B0600070205080204" pitchFamily="34" charset="-128"/>
              <a:cs typeface="Arial" panose="020B0604020202020204" pitchFamily="34" charset="0"/>
            </a:endParaRPr>
          </a:p>
        </p:txBody>
      </p:sp>
      <p:graphicFrame>
        <p:nvGraphicFramePr>
          <p:cNvPr id="28675" name="Object 3"/>
          <p:cNvGraphicFramePr>
            <a:graphicFrameLocks noGrp="1" noChangeAspect="1"/>
          </p:cNvGraphicFramePr>
          <p:nvPr>
            <p:ph idx="4294967295"/>
            <p:extLst>
              <p:ext uri="{D42A27DB-BD31-4B8C-83A1-F6EECF244321}">
                <p14:modId xmlns:p14="http://schemas.microsoft.com/office/powerpoint/2010/main" val="3921086367"/>
              </p:ext>
            </p:extLst>
          </p:nvPr>
        </p:nvGraphicFramePr>
        <p:xfrm>
          <a:off x="6948264" y="3284984"/>
          <a:ext cx="2049795" cy="2636738"/>
        </p:xfrm>
        <a:graphic>
          <a:graphicData uri="http://schemas.openxmlformats.org/presentationml/2006/ole">
            <mc:AlternateContent xmlns:mc="http://schemas.openxmlformats.org/markup-compatibility/2006">
              <mc:Choice xmlns:v="urn:schemas-microsoft-com:vml" Requires="v">
                <p:oleObj spid="_x0000_s1029" name="Photo Editor Photo" r:id="rId4" imgW="19828571" imgH="25514286" progId="MSPhotoEd.3">
                  <p:embed/>
                </p:oleObj>
              </mc:Choice>
              <mc:Fallback>
                <p:oleObj name="Photo Editor Photo" r:id="rId4" imgW="19828571" imgH="25514286" progId="MSPhotoEd.3">
                  <p:embed/>
                  <p:pic>
                    <p:nvPicPr>
                      <p:cNvPr id="28675" name="Object 3"/>
                      <p:cNvPicPr>
                        <a:picLocks noChangeAspect="1" noChangeArrowheads="1"/>
                      </p:cNvPicPr>
                      <p:nvPr/>
                    </p:nvPicPr>
                    <p:blipFill>
                      <a:blip r:embed="rId5">
                        <a:lum contrast="24000"/>
                        <a:extLst>
                          <a:ext uri="{28A0092B-C50C-407E-A947-70E740481C1C}">
                            <a14:useLocalDpi xmlns:a14="http://schemas.microsoft.com/office/drawing/2010/main" val="0"/>
                          </a:ext>
                        </a:extLst>
                      </a:blip>
                      <a:srcRect/>
                      <a:stretch>
                        <a:fillRect/>
                      </a:stretch>
                    </p:blipFill>
                    <p:spPr bwMode="auto">
                      <a:xfrm>
                        <a:off x="6948264" y="3284984"/>
                        <a:ext cx="2049795" cy="2636738"/>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558011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28650" y="116633"/>
            <a:ext cx="7886700" cy="720080"/>
          </a:xfrm>
        </p:spPr>
        <p:txBody>
          <a:bodyPr>
            <a:normAutofit fontScale="90000"/>
          </a:bodyPr>
          <a:lstStyle/>
          <a:p>
            <a:pPr algn="ctr" eaLnBrk="1" hangingPunct="1"/>
            <a:r>
              <a:rPr lang="en-GB" altLang="en-US" sz="2800" b="1" dirty="0">
                <a:latin typeface="Arial" panose="020B0604020202020204" pitchFamily="34" charset="0"/>
              </a:rPr>
              <a:t>From scribbles to representational drawings</a:t>
            </a:r>
            <a:r>
              <a:rPr lang="en-GB" altLang="en-US" sz="2700" b="1" dirty="0"/>
              <a:t/>
            </a:r>
            <a:br>
              <a:rPr lang="en-GB" altLang="en-US" sz="2700" b="1" dirty="0"/>
            </a:br>
            <a:endParaRPr lang="en-GB" altLang="en-US" sz="2700" b="1" dirty="0"/>
          </a:p>
        </p:txBody>
      </p:sp>
      <p:graphicFrame>
        <p:nvGraphicFramePr>
          <p:cNvPr id="30723" name="Object 3"/>
          <p:cNvGraphicFramePr>
            <a:graphicFrameLocks noGrp="1" noChangeAspect="1"/>
          </p:cNvGraphicFramePr>
          <p:nvPr>
            <p:ph idx="1"/>
            <p:extLst>
              <p:ext uri="{D42A27DB-BD31-4B8C-83A1-F6EECF244321}">
                <p14:modId xmlns:p14="http://schemas.microsoft.com/office/powerpoint/2010/main" val="48982402"/>
              </p:ext>
            </p:extLst>
          </p:nvPr>
        </p:nvGraphicFramePr>
        <p:xfrm>
          <a:off x="6084168" y="2019917"/>
          <a:ext cx="2910123" cy="2520280"/>
        </p:xfrm>
        <a:graphic>
          <a:graphicData uri="http://schemas.openxmlformats.org/presentationml/2006/ole">
            <mc:AlternateContent xmlns:mc="http://schemas.openxmlformats.org/markup-compatibility/2006">
              <mc:Choice xmlns:v="urn:schemas-microsoft-com:vml" Requires="v">
                <p:oleObj spid="_x0000_s2053" name="Photo Editor Photo" r:id="rId4" imgW="24466667" imgH="21209524" progId="MSPhotoEd.3">
                  <p:embed/>
                </p:oleObj>
              </mc:Choice>
              <mc:Fallback>
                <p:oleObj name="Photo Editor Photo" r:id="rId4" imgW="24466667" imgH="21209524" progId="MSPhotoEd.3">
                  <p:embed/>
                  <p:pic>
                    <p:nvPicPr>
                      <p:cNvPr id="30723"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168" y="2019917"/>
                        <a:ext cx="2910123" cy="2520280"/>
                      </a:xfrm>
                      <a:prstGeom prst="rect">
                        <a:avLst/>
                      </a:prstGeom>
                      <a:noFill/>
                      <a:ln>
                        <a:noFill/>
                      </a:ln>
                      <a:effectLst/>
                      <a:extLst/>
                    </p:spPr>
                  </p:pic>
                </p:oleObj>
              </mc:Fallback>
            </mc:AlternateContent>
          </a:graphicData>
        </a:graphic>
      </p:graphicFrame>
      <p:sp>
        <p:nvSpPr>
          <p:cNvPr id="2" name="Rectangle 1"/>
          <p:cNvSpPr/>
          <p:nvPr/>
        </p:nvSpPr>
        <p:spPr>
          <a:xfrm>
            <a:off x="107504" y="620688"/>
            <a:ext cx="6264696" cy="5156668"/>
          </a:xfrm>
          <a:prstGeom prst="rect">
            <a:avLst/>
          </a:prstGeom>
        </p:spPr>
        <p:txBody>
          <a:bodyPr wrap="square">
            <a:spAutoFit/>
          </a:bodyPr>
          <a:lstStyle/>
          <a:p>
            <a:pPr>
              <a:lnSpc>
                <a:spcPct val="150000"/>
              </a:lnSpc>
            </a:pPr>
            <a:r>
              <a:rPr lang="en-GB" sz="1300" dirty="0"/>
              <a:t>The pre-schematic stage: 4-7 years old </a:t>
            </a:r>
          </a:p>
          <a:p>
            <a:pPr>
              <a:lnSpc>
                <a:spcPct val="150000"/>
              </a:lnSpc>
            </a:pPr>
            <a:endParaRPr lang="en-GB" sz="1300" dirty="0"/>
          </a:p>
          <a:p>
            <a:pPr>
              <a:lnSpc>
                <a:spcPct val="150000"/>
              </a:lnSpc>
            </a:pPr>
            <a:r>
              <a:rPr lang="en-GB" sz="1300" dirty="0"/>
              <a:t>As children’s exposure to the environment expands, they love to explore the world rather than controlling their own body. They realize the representational possibility. They start to discover the relationship between reality, thoughts and painting, and constantly accept new concepts, so they often change their painting concept and image. This period is obviously different from the scribbling stage. At this time, painting has a purpose and is a behaviour of consciously expressing their own thoughts. They advance from scribbling simple lines to preliminary shapes of people, animals and objects. These symbolic drawings don't look very realistic, but for children, it's a qualitative change in thinking. </a:t>
            </a:r>
          </a:p>
          <a:p>
            <a:pPr>
              <a:lnSpc>
                <a:spcPct val="150000"/>
              </a:lnSpc>
            </a:pPr>
            <a:endParaRPr lang="en-GB" sz="1300" dirty="0"/>
          </a:p>
          <a:p>
            <a:pPr>
              <a:lnSpc>
                <a:spcPct val="150000"/>
              </a:lnSpc>
            </a:pPr>
            <a:r>
              <a:rPr lang="en-GB" sz="1300" dirty="0"/>
              <a:t>In pre-schematic stage, they tend to draw tadpole-human figure to represent human. Tadpole-human figures comprise of common circles and lines. There is no spatial order and objects are scattered all over the place. The children probably have ideas of what they want to draw before he or she starts writing and have the awareness of telling emotions in their world with circles or lines. </a:t>
            </a:r>
            <a:endParaRPr lang="en-US" altLang="en-US" sz="1300" dirty="0"/>
          </a:p>
        </p:txBody>
      </p:sp>
    </p:spTree>
    <p:extLst>
      <p:ext uri="{BB962C8B-B14F-4D97-AF65-F5344CB8AC3E}">
        <p14:creationId xmlns:p14="http://schemas.microsoft.com/office/powerpoint/2010/main" val="3802837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eaLnBrk="1" hangingPunct="1"/>
            <a:r>
              <a:rPr lang="en-GB" altLang="en-US" sz="2800" b="1" dirty="0">
                <a:latin typeface="Arial" panose="020B0604020202020204" pitchFamily="34" charset="0"/>
              </a:rPr>
              <a:t>From scribbles to representational drawings</a:t>
            </a:r>
            <a:r>
              <a:rPr lang="en-GB" altLang="en-US" sz="2300" b="1" dirty="0"/>
              <a:t/>
            </a:r>
            <a:br>
              <a:rPr lang="en-GB" altLang="en-US" sz="2300" b="1" dirty="0"/>
            </a:br>
            <a:endParaRPr lang="en-GB" altLang="en-US" sz="2300" b="1" dirty="0"/>
          </a:p>
        </p:txBody>
      </p:sp>
      <p:graphicFrame>
        <p:nvGraphicFramePr>
          <p:cNvPr id="32771" name="Object 3"/>
          <p:cNvGraphicFramePr>
            <a:graphicFrameLocks noGrp="1" noChangeAspect="1"/>
          </p:cNvGraphicFramePr>
          <p:nvPr>
            <p:ph idx="1"/>
            <p:extLst>
              <p:ext uri="{D42A27DB-BD31-4B8C-83A1-F6EECF244321}">
                <p14:modId xmlns:p14="http://schemas.microsoft.com/office/powerpoint/2010/main" val="3564687989"/>
              </p:ext>
            </p:extLst>
          </p:nvPr>
        </p:nvGraphicFramePr>
        <p:xfrm>
          <a:off x="1716881" y="1268760"/>
          <a:ext cx="5710237" cy="4525963"/>
        </p:xfrm>
        <a:graphic>
          <a:graphicData uri="http://schemas.openxmlformats.org/presentationml/2006/ole">
            <mc:AlternateContent xmlns:mc="http://schemas.openxmlformats.org/markup-compatibility/2006">
              <mc:Choice xmlns:v="urn:schemas-microsoft-com:vml" Requires="v">
                <p:oleObj spid="_x0000_s3077" name="Photo Editor Photo" r:id="rId4" imgW="25580952" imgH="20295238" progId="MSPhotoEd.3">
                  <p:embed/>
                </p:oleObj>
              </mc:Choice>
              <mc:Fallback>
                <p:oleObj name="Photo Editor Photo" r:id="rId4" imgW="25580952" imgH="20295238" progId="MSPhotoEd.3">
                  <p:embed/>
                  <p:pic>
                    <p:nvPicPr>
                      <p:cNvPr id="32771"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6881" y="1268760"/>
                        <a:ext cx="57102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047295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28650" y="365125"/>
            <a:ext cx="7886700" cy="1119660"/>
          </a:xfrm>
        </p:spPr>
        <p:txBody>
          <a:bodyPr>
            <a:normAutofit fontScale="90000"/>
          </a:bodyPr>
          <a:lstStyle/>
          <a:p>
            <a:pPr algn="ctr" eaLnBrk="1" hangingPunct="1"/>
            <a:r>
              <a:rPr lang="en-GB" altLang="en-US" sz="4000" b="1" dirty="0">
                <a:latin typeface="Arial" panose="020B0604020202020204" pitchFamily="34" charset="0"/>
              </a:rPr>
              <a:t/>
            </a:r>
            <a:br>
              <a:rPr lang="en-GB" altLang="en-US" sz="4000" b="1" dirty="0">
                <a:latin typeface="Arial" panose="020B0604020202020204" pitchFamily="34" charset="0"/>
              </a:rPr>
            </a:br>
            <a:r>
              <a:rPr lang="en-GB" altLang="en-US" sz="4000" b="1" dirty="0">
                <a:latin typeface="Arial" panose="020B0604020202020204" pitchFamily="34" charset="0"/>
              </a:rPr>
              <a:t>Group task</a:t>
            </a:r>
          </a:p>
        </p:txBody>
      </p:sp>
      <p:sp>
        <p:nvSpPr>
          <p:cNvPr id="3" name="Content Placeholder 2"/>
          <p:cNvSpPr>
            <a:spLocks noGrp="1"/>
          </p:cNvSpPr>
          <p:nvPr>
            <p:ph sz="half" idx="2"/>
          </p:nvPr>
        </p:nvSpPr>
        <p:spPr>
          <a:xfrm>
            <a:off x="539552" y="1700808"/>
            <a:ext cx="7975798" cy="4044108"/>
          </a:xfrm>
        </p:spPr>
        <p:txBody>
          <a:bodyPr/>
          <a:lstStyle/>
          <a:p>
            <a:pPr marL="0" indent="0">
              <a:lnSpc>
                <a:spcPct val="150000"/>
              </a:lnSpc>
              <a:buNone/>
            </a:pPr>
            <a:r>
              <a:rPr lang="en-GB" sz="3600" dirty="0">
                <a:latin typeface="Arial" panose="020B0604020202020204" pitchFamily="34" charset="0"/>
              </a:rPr>
              <a:t>From the handout shared on the next screen, can you arrange the images using </a:t>
            </a:r>
            <a:r>
              <a:rPr lang="en-GB" sz="3600" dirty="0" err="1">
                <a:latin typeface="Arial" panose="020B0604020202020204" pitchFamily="34" charset="0"/>
              </a:rPr>
              <a:t>Lowenfeld’s</a:t>
            </a:r>
            <a:r>
              <a:rPr lang="en-GB" sz="3600" dirty="0">
                <a:latin typeface="Arial" panose="020B0604020202020204" pitchFamily="34" charset="0"/>
              </a:rPr>
              <a:t> “stages of artistic development?”</a:t>
            </a:r>
          </a:p>
          <a:p>
            <a:endParaRPr lang="en-GB" sz="2400" dirty="0">
              <a:solidFill>
                <a:srgbClr val="0070C0"/>
              </a:solidFill>
              <a:latin typeface="PrintLucida Sans"/>
            </a:endParaRP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246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pic>
        <p:nvPicPr>
          <p:cNvPr id="7" name="Picture 6"/>
          <p:cNvPicPr/>
          <p:nvPr/>
        </p:nvPicPr>
        <p:blipFill rotWithShape="1">
          <a:blip r:embed="rId3"/>
          <a:srcRect l="4220" t="14834" r="20553" b="5943"/>
          <a:stretch/>
        </p:blipFill>
        <p:spPr bwMode="auto">
          <a:xfrm>
            <a:off x="0" y="0"/>
            <a:ext cx="9144000"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3521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28650" y="231229"/>
            <a:ext cx="7886700" cy="1325563"/>
          </a:xfrm>
        </p:spPr>
        <p:txBody>
          <a:bodyPr>
            <a:normAutofit/>
          </a:bodyPr>
          <a:lstStyle/>
          <a:p>
            <a:pPr algn="ctr" eaLnBrk="1" hangingPunct="1"/>
            <a:r>
              <a:rPr lang="en-GB" altLang="en-US" sz="3600" b="1" dirty="0">
                <a:latin typeface="Arial" panose="020B0604020202020204" pitchFamily="34" charset="0"/>
              </a:rPr>
              <a:t>Emergent Writing</a:t>
            </a:r>
          </a:p>
        </p:txBody>
      </p:sp>
      <p:sp>
        <p:nvSpPr>
          <p:cNvPr id="3" name="Content Placeholder 2"/>
          <p:cNvSpPr>
            <a:spLocks noGrp="1"/>
          </p:cNvSpPr>
          <p:nvPr>
            <p:ph sz="half" idx="2"/>
          </p:nvPr>
        </p:nvSpPr>
        <p:spPr>
          <a:xfrm>
            <a:off x="243379" y="1236440"/>
            <a:ext cx="8129588" cy="4620171"/>
          </a:xfrm>
        </p:spPr>
        <p:txBody>
          <a:bodyPr>
            <a:normAutofit/>
          </a:bodyPr>
          <a:lstStyle/>
          <a:p>
            <a:pPr>
              <a:lnSpc>
                <a:spcPct val="150000"/>
              </a:lnSpc>
            </a:pPr>
            <a:r>
              <a:rPr lang="en-GB" dirty="0">
                <a:latin typeface="Arial" panose="020B0604020202020204" pitchFamily="34" charset="0"/>
              </a:rPr>
              <a:t>Print awareness;</a:t>
            </a:r>
          </a:p>
          <a:p>
            <a:pPr>
              <a:lnSpc>
                <a:spcPct val="150000"/>
              </a:lnSpc>
            </a:pPr>
            <a:r>
              <a:rPr lang="en-GB" dirty="0">
                <a:latin typeface="Arial" panose="020B0604020202020204" pitchFamily="34" charset="0"/>
              </a:rPr>
              <a:t>Understand writing has a function;</a:t>
            </a:r>
          </a:p>
          <a:p>
            <a:pPr>
              <a:lnSpc>
                <a:spcPct val="150000"/>
              </a:lnSpc>
            </a:pPr>
            <a:r>
              <a:rPr lang="en-GB" dirty="0">
                <a:latin typeface="Arial" panose="020B0604020202020204" pitchFamily="34" charset="0"/>
              </a:rPr>
              <a:t>Talk about writing;</a:t>
            </a:r>
          </a:p>
          <a:p>
            <a:pPr>
              <a:lnSpc>
                <a:spcPct val="150000"/>
              </a:lnSpc>
            </a:pPr>
            <a:r>
              <a:rPr lang="en-GB" dirty="0">
                <a:latin typeface="Arial" panose="020B0604020202020204" pitchFamily="34" charset="0"/>
              </a:rPr>
              <a:t>Metalinguistic awareness.</a:t>
            </a:r>
          </a:p>
          <a:p>
            <a:pPr marL="0" indent="0" algn="r">
              <a:buNone/>
            </a:pPr>
            <a:r>
              <a:rPr lang="en-GB" sz="2400" dirty="0">
                <a:latin typeface="Arial" panose="020B0604020202020204" pitchFamily="34" charset="0"/>
              </a:rPr>
              <a:t>(</a:t>
            </a:r>
            <a:r>
              <a:rPr lang="en-GB" sz="2400" dirty="0" err="1">
                <a:latin typeface="Arial" panose="020B0604020202020204" pitchFamily="34" charset="0"/>
              </a:rPr>
              <a:t>Cremin</a:t>
            </a:r>
            <a:r>
              <a:rPr lang="en-GB" sz="2400" dirty="0">
                <a:latin typeface="Arial" panose="020B0604020202020204" pitchFamily="34" charset="0"/>
              </a:rPr>
              <a:t>, 2016)</a:t>
            </a: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pic>
        <p:nvPicPr>
          <p:cNvPr id="5122" name="Picture 2" descr="Are you busy next... - Spread the Happiness with Shonette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0536" y="1290415"/>
            <a:ext cx="2122431" cy="2998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43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21276" y="188640"/>
            <a:ext cx="7886700" cy="1325563"/>
          </a:xfrm>
        </p:spPr>
        <p:txBody>
          <a:bodyPr>
            <a:normAutofit/>
          </a:bodyPr>
          <a:lstStyle/>
          <a:p>
            <a:pPr algn="ctr" eaLnBrk="1" hangingPunct="1"/>
            <a:r>
              <a:rPr lang="en-GB" altLang="en-US" sz="4000" b="1" dirty="0">
                <a:latin typeface="Arial" panose="020B0604020202020204" pitchFamily="34" charset="0"/>
              </a:rPr>
              <a:t>The business of writing</a:t>
            </a:r>
          </a:p>
        </p:txBody>
      </p:sp>
      <p:sp>
        <p:nvSpPr>
          <p:cNvPr id="38916" name="Rectangle 4"/>
          <p:cNvSpPr>
            <a:spLocks noChangeArrowheads="1"/>
          </p:cNvSpPr>
          <p:nvPr/>
        </p:nvSpPr>
        <p:spPr bwMode="auto">
          <a:xfrm>
            <a:off x="111878" y="1340768"/>
            <a:ext cx="8924617" cy="4436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lvl="1" eaLnBrk="1" hangingPunct="1">
              <a:lnSpc>
                <a:spcPct val="150000"/>
              </a:lnSpc>
              <a:buFont typeface="Arial" panose="020B0604020202020204" pitchFamily="34" charset="0"/>
              <a:buChar char="•"/>
            </a:pPr>
            <a:r>
              <a:rPr lang="en-GB" altLang="en-US" dirty="0">
                <a:latin typeface="Arial" panose="020B0604020202020204" pitchFamily="34" charset="0"/>
                <a:cs typeface="Arial" panose="020B0604020202020204" pitchFamily="34" charset="0"/>
              </a:rPr>
              <a:t>Purpose;</a:t>
            </a:r>
          </a:p>
          <a:p>
            <a:pPr lvl="1" eaLnBrk="1" hangingPunct="1">
              <a:lnSpc>
                <a:spcPct val="150000"/>
              </a:lnSpc>
              <a:buFont typeface="Arial" panose="020B0604020202020204" pitchFamily="34" charset="0"/>
              <a:buChar char="•"/>
            </a:pPr>
            <a:r>
              <a:rPr lang="en-GB" altLang="en-US" dirty="0">
                <a:latin typeface="Arial" panose="020B0604020202020204" pitchFamily="34" charset="0"/>
                <a:cs typeface="Arial" panose="020B0604020202020204" pitchFamily="34" charset="0"/>
              </a:rPr>
              <a:t>Audience;</a:t>
            </a:r>
          </a:p>
          <a:p>
            <a:pPr lvl="1" eaLnBrk="1" hangingPunct="1">
              <a:lnSpc>
                <a:spcPct val="150000"/>
              </a:lnSpc>
              <a:buFont typeface="Arial" panose="020B0604020202020204" pitchFamily="34" charset="0"/>
              <a:buChar char="•"/>
            </a:pPr>
            <a:r>
              <a:rPr lang="en-GB" altLang="en-US" dirty="0">
                <a:latin typeface="Arial" panose="020B0604020202020204" pitchFamily="34" charset="0"/>
                <a:cs typeface="Arial" panose="020B0604020202020204" pitchFamily="34" charset="0"/>
              </a:rPr>
              <a:t>Punctuation;</a:t>
            </a:r>
          </a:p>
          <a:p>
            <a:pPr lvl="1" eaLnBrk="1" hangingPunct="1">
              <a:lnSpc>
                <a:spcPct val="150000"/>
              </a:lnSpc>
              <a:buFont typeface="Arial" panose="020B0604020202020204" pitchFamily="34" charset="0"/>
              <a:buChar char="•"/>
            </a:pPr>
            <a:r>
              <a:rPr lang="en-GB" altLang="en-US" dirty="0">
                <a:latin typeface="Arial" panose="020B0604020202020204" pitchFamily="34" charset="0"/>
                <a:cs typeface="Arial" panose="020B0604020202020204" pitchFamily="34" charset="0"/>
              </a:rPr>
              <a:t>Spelling and Grammar;</a:t>
            </a:r>
          </a:p>
          <a:p>
            <a:pPr lvl="1" eaLnBrk="1" hangingPunct="1">
              <a:lnSpc>
                <a:spcPct val="150000"/>
              </a:lnSpc>
              <a:buFont typeface="Arial" panose="020B0604020202020204" pitchFamily="34" charset="0"/>
              <a:buChar char="•"/>
            </a:pPr>
            <a:r>
              <a:rPr lang="en-GB" altLang="en-US" dirty="0">
                <a:latin typeface="Arial" panose="020B0604020202020204" pitchFamily="34" charset="0"/>
                <a:cs typeface="Arial" panose="020B0604020202020204" pitchFamily="34" charset="0"/>
              </a:rPr>
              <a:t>Organisation to give meaning</a:t>
            </a:r>
            <a:r>
              <a:rPr lang="en-GB" altLang="en-US" dirty="0">
                <a:solidFill>
                  <a:srgbClr val="0070C0"/>
                </a:solidFill>
                <a:latin typeface="Arial" panose="020B0604020202020204" pitchFamily="34" charset="0"/>
                <a:cs typeface="Arial" panose="020B0604020202020204" pitchFamily="34" charset="0"/>
              </a:rPr>
              <a:t>.</a:t>
            </a:r>
          </a:p>
        </p:txBody>
      </p:sp>
      <p:pic>
        <p:nvPicPr>
          <p:cNvPr id="2" name="Picture 1"/>
          <p:cNvPicPr>
            <a:picLocks noChangeAspect="1"/>
          </p:cNvPicPr>
          <p:nvPr/>
        </p:nvPicPr>
        <p:blipFill>
          <a:blip r:embed="rId3"/>
          <a:stretch>
            <a:fillRect/>
          </a:stretch>
        </p:blipFill>
        <p:spPr>
          <a:xfrm>
            <a:off x="4742572" y="1514203"/>
            <a:ext cx="4029663" cy="2365536"/>
          </a:xfrm>
          <a:prstGeom prst="rect">
            <a:avLst/>
          </a:prstGeom>
        </p:spPr>
      </p:pic>
    </p:spTree>
    <p:extLst>
      <p:ext uri="{BB962C8B-B14F-4D97-AF65-F5344CB8AC3E}">
        <p14:creationId xmlns:p14="http://schemas.microsoft.com/office/powerpoint/2010/main" val="1012447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229600" cy="706437"/>
          </a:xfrm>
        </p:spPr>
        <p:txBody>
          <a:bodyPr/>
          <a:lstStyle/>
          <a:p>
            <a:pPr algn="ctr" eaLnBrk="1" hangingPunct="1"/>
            <a:r>
              <a:rPr lang="en-GB" altLang="en-US" sz="3600" b="1" dirty="0">
                <a:latin typeface="Arial" panose="020B0604020202020204" pitchFamily="34" charset="0"/>
              </a:rPr>
              <a:t>Montessori</a:t>
            </a:r>
          </a:p>
        </p:txBody>
      </p:sp>
      <p:pic>
        <p:nvPicPr>
          <p:cNvPr id="4096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35150" y="908050"/>
            <a:ext cx="5400675" cy="5218113"/>
          </a:xfrm>
          <a:noFill/>
        </p:spPr>
      </p:pic>
    </p:spTree>
    <p:extLst>
      <p:ext uri="{BB962C8B-B14F-4D97-AF65-F5344CB8AC3E}">
        <p14:creationId xmlns:p14="http://schemas.microsoft.com/office/powerpoint/2010/main" val="3586229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4944-72A6-BB08-8B53-E48A7804B87A}"/>
              </a:ext>
            </a:extLst>
          </p:cNvPr>
          <p:cNvSpPr>
            <a:spLocks noGrp="1"/>
          </p:cNvSpPr>
          <p:nvPr>
            <p:ph type="title"/>
          </p:nvPr>
        </p:nvSpPr>
        <p:spPr>
          <a:xfrm>
            <a:off x="628650" y="365125"/>
            <a:ext cx="7886700" cy="759619"/>
          </a:xfrm>
        </p:spPr>
        <p:txBody>
          <a:bodyPr/>
          <a:lstStyle/>
          <a:p>
            <a:pPr algn="ctr"/>
            <a:r>
              <a:rPr lang="en-GB" b="1" dirty="0">
                <a:latin typeface="Arial" panose="020B0604020202020204" pitchFamily="34" charset="0"/>
                <a:cs typeface="Arial" panose="020B0604020202020204" pitchFamily="34" charset="0"/>
              </a:rPr>
              <a:t>Diglossia</a:t>
            </a:r>
          </a:p>
        </p:txBody>
      </p:sp>
      <p:sp>
        <p:nvSpPr>
          <p:cNvPr id="5" name="Content Placeholder 4">
            <a:extLst>
              <a:ext uri="{FF2B5EF4-FFF2-40B4-BE49-F238E27FC236}">
                <a16:creationId xmlns:a16="http://schemas.microsoft.com/office/drawing/2014/main" id="{7062416F-1ED9-6B31-F622-2C5A20B5A074}"/>
              </a:ext>
            </a:extLst>
          </p:cNvPr>
          <p:cNvSpPr>
            <a:spLocks noGrp="1"/>
          </p:cNvSpPr>
          <p:nvPr>
            <p:ph sz="half" idx="2"/>
          </p:nvPr>
        </p:nvSpPr>
        <p:spPr>
          <a:xfrm>
            <a:off x="467544" y="1412776"/>
            <a:ext cx="8424936" cy="4392488"/>
          </a:xfrm>
        </p:spPr>
        <p:txBody>
          <a:bodyPr/>
          <a:lstStyle/>
          <a:p>
            <a:pPr marL="0" indent="0">
              <a:lnSpc>
                <a:spcPct val="150000"/>
              </a:lnSpc>
              <a:buNone/>
            </a:pPr>
            <a:r>
              <a:rPr lang="en-GB" dirty="0">
                <a:latin typeface="Arial" panose="020B0604020202020204" pitchFamily="34" charset="0"/>
                <a:cs typeface="Arial" panose="020B0604020202020204" pitchFamily="34" charset="0"/>
              </a:rPr>
              <a:t>Spoken language that differs to its standard written form;</a:t>
            </a:r>
          </a:p>
          <a:p>
            <a:pPr marL="514350" indent="-514350">
              <a:lnSpc>
                <a:spcPct val="150000"/>
              </a:lnSpc>
              <a:buAutoNum type="arabicPeriod"/>
            </a:pPr>
            <a:r>
              <a:rPr lang="en-GB" dirty="0">
                <a:latin typeface="Arial" panose="020B0604020202020204" pitchFamily="34" charset="0"/>
                <a:cs typeface="Arial" panose="020B0604020202020204" pitchFamily="34" charset="0"/>
              </a:rPr>
              <a:t>Formal language spoken in an academic setting;</a:t>
            </a:r>
          </a:p>
          <a:p>
            <a:pPr marL="514350" indent="-514350">
              <a:lnSpc>
                <a:spcPct val="150000"/>
              </a:lnSpc>
              <a:buAutoNum type="arabicPeriod"/>
            </a:pPr>
            <a:r>
              <a:rPr lang="en-GB" dirty="0">
                <a:latin typeface="Arial" panose="020B0604020202020204" pitchFamily="34" charset="0"/>
                <a:cs typeface="Arial" panose="020B0604020202020204" pitchFamily="34" charset="0"/>
              </a:rPr>
              <a:t>Conversational language with family/friends.</a:t>
            </a:r>
          </a:p>
          <a:p>
            <a:pPr marL="0" indent="0" algn="r">
              <a:buNone/>
            </a:pPr>
            <a:r>
              <a:rPr lang="en-GB" sz="1800" dirty="0">
                <a:latin typeface="Arial" panose="020B0604020202020204" pitchFamily="34" charset="0"/>
                <a:cs typeface="Arial" panose="020B0604020202020204" pitchFamily="34" charset="0"/>
              </a:rPr>
              <a:t>(Lems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a:t>
            </a:r>
          </a:p>
        </p:txBody>
      </p:sp>
      <p:pic>
        <p:nvPicPr>
          <p:cNvPr id="6146" name="Picture 2" descr="Jay-Z and the Shades of Digloss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800000" flipV="1">
            <a:off x="179512" y="4365104"/>
            <a:ext cx="2544217" cy="2035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881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4944-72A6-BB08-8B53-E48A7804B87A}"/>
              </a:ext>
            </a:extLst>
          </p:cNvPr>
          <p:cNvSpPr>
            <a:spLocks noGrp="1"/>
          </p:cNvSpPr>
          <p:nvPr>
            <p:ph type="title"/>
          </p:nvPr>
        </p:nvSpPr>
        <p:spPr>
          <a:xfrm>
            <a:off x="628650" y="365125"/>
            <a:ext cx="7886700" cy="759619"/>
          </a:xfrm>
        </p:spPr>
        <p:txBody>
          <a:bodyPr/>
          <a:lstStyle/>
          <a:p>
            <a:pPr algn="ctr"/>
            <a:r>
              <a:rPr lang="en-GB" b="1" dirty="0">
                <a:latin typeface="Arial" panose="020B0604020202020204" pitchFamily="34" charset="0"/>
                <a:cs typeface="Arial" panose="020B0604020202020204" pitchFamily="34" charset="0"/>
              </a:rPr>
              <a:t>Diglossia</a:t>
            </a:r>
          </a:p>
        </p:txBody>
      </p:sp>
      <p:sp>
        <p:nvSpPr>
          <p:cNvPr id="5" name="Content Placeholder 4">
            <a:extLst>
              <a:ext uri="{FF2B5EF4-FFF2-40B4-BE49-F238E27FC236}">
                <a16:creationId xmlns:a16="http://schemas.microsoft.com/office/drawing/2014/main" id="{7062416F-1ED9-6B31-F622-2C5A20B5A074}"/>
              </a:ext>
            </a:extLst>
          </p:cNvPr>
          <p:cNvSpPr>
            <a:spLocks noGrp="1"/>
          </p:cNvSpPr>
          <p:nvPr>
            <p:ph sz="half" idx="2"/>
          </p:nvPr>
        </p:nvSpPr>
        <p:spPr>
          <a:xfrm>
            <a:off x="539552" y="1268760"/>
            <a:ext cx="8352928" cy="4536504"/>
          </a:xfrm>
        </p:spPr>
        <p:txBody>
          <a:bodyPr>
            <a:normAutofit/>
          </a:bodyPr>
          <a:lstStyle/>
          <a:p>
            <a:pPr>
              <a:lnSpc>
                <a:spcPct val="150000"/>
              </a:lnSpc>
            </a:pPr>
            <a:r>
              <a:rPr lang="en-GB" dirty="0">
                <a:latin typeface="Arial" panose="020B0604020202020204" pitchFamily="34" charset="0"/>
                <a:cs typeface="Arial" panose="020B0604020202020204" pitchFamily="34" charset="0"/>
              </a:rPr>
              <a:t>Children become more confident if the written word and spoken word are the same;</a:t>
            </a:r>
          </a:p>
          <a:p>
            <a:pPr>
              <a:lnSpc>
                <a:spcPct val="150000"/>
              </a:lnSpc>
            </a:pPr>
            <a:r>
              <a:rPr lang="en-GB" dirty="0">
                <a:latin typeface="Arial" panose="020B0604020202020204" pitchFamily="34" charset="0"/>
                <a:cs typeface="Arial" panose="020B0604020202020204" pitchFamily="34" charset="0"/>
              </a:rPr>
              <a:t>If there is a significant difference between the written word and spoken word, it can take longer for children to recognise;</a:t>
            </a:r>
          </a:p>
          <a:p>
            <a:pPr>
              <a:lnSpc>
                <a:spcPct val="150000"/>
              </a:lnSpc>
            </a:pPr>
            <a:r>
              <a:rPr lang="en-GB" dirty="0">
                <a:latin typeface="Arial" panose="020B0604020202020204" pitchFamily="34" charset="0"/>
                <a:cs typeface="Arial" panose="020B0604020202020204" pitchFamily="34" charset="0"/>
              </a:rPr>
              <a:t>Examples?</a:t>
            </a:r>
          </a:p>
          <a:p>
            <a:endParaRPr lang="en-GB" dirty="0">
              <a:solidFill>
                <a:srgbClr val="0070C0"/>
              </a:solidFill>
              <a:latin typeface="Arial" panose="020B0604020202020204" pitchFamily="34" charset="0"/>
              <a:cs typeface="Arial" panose="020B0604020202020204" pitchFamily="34" charset="0"/>
            </a:endParaRPr>
          </a:p>
        </p:txBody>
      </p:sp>
      <p:pic>
        <p:nvPicPr>
          <p:cNvPr id="7172" name="Picture 4" descr="The Effects of Diglossia on Cognition - Centre for Literacy and  Multilinguali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3062" y="4222509"/>
            <a:ext cx="2592288" cy="1730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803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pPr algn="ctr">
              <a:defRPr/>
            </a:pPr>
            <a:r>
              <a:rPr lang="en-GB" sz="4000" b="1" dirty="0">
                <a:solidFill>
                  <a:srgbClr val="0070C0"/>
                </a:solidFill>
                <a:latin typeface="Arial" panose="020B0604020202020204" pitchFamily="34" charset="0"/>
              </a:rPr>
              <a:t/>
            </a:r>
            <a:br>
              <a:rPr lang="en-GB" sz="4000" b="1" dirty="0">
                <a:solidFill>
                  <a:srgbClr val="0070C0"/>
                </a:solidFill>
                <a:latin typeface="Arial" panose="020B0604020202020204" pitchFamily="34" charset="0"/>
              </a:rPr>
            </a:br>
            <a:r>
              <a:rPr lang="en-GB" sz="4000" b="1" dirty="0">
                <a:latin typeface="Arial" panose="020B0604020202020204" pitchFamily="34" charset="0"/>
              </a:rPr>
              <a:t>Children with ALN</a:t>
            </a:r>
          </a:p>
        </p:txBody>
      </p:sp>
      <p:sp>
        <p:nvSpPr>
          <p:cNvPr id="47107" name="Content Placeholder 2"/>
          <p:cNvSpPr>
            <a:spLocks noGrp="1"/>
          </p:cNvSpPr>
          <p:nvPr>
            <p:ph sz="half" idx="1"/>
          </p:nvPr>
        </p:nvSpPr>
        <p:spPr>
          <a:xfrm>
            <a:off x="251520" y="1412776"/>
            <a:ext cx="8712968" cy="4176812"/>
          </a:xfrm>
        </p:spPr>
        <p:txBody>
          <a:bodyPr>
            <a:noAutofit/>
          </a:bodyPr>
          <a:lstStyle/>
          <a:p>
            <a:pPr marL="0" indent="0">
              <a:lnSpc>
                <a:spcPct val="170000"/>
              </a:lnSpc>
              <a:buNone/>
            </a:pPr>
            <a:r>
              <a:rPr lang="en-GB" sz="2000" dirty="0">
                <a:latin typeface="Arial" panose="020B0604020202020204" pitchFamily="34" charset="0"/>
              </a:rPr>
              <a:t>“</a:t>
            </a:r>
            <a:r>
              <a:rPr lang="en-GB" sz="2000" i="1" dirty="0">
                <a:latin typeface="Arial" panose="020B0604020202020204" pitchFamily="34" charset="0"/>
              </a:rPr>
              <a:t>It is recognised that some of our youngest learners may come to school with a language delay. Any additional support with the physical aspects of writing, e.g. the specific requirements of left-handed learners, should be planned for. In all circumstances professionals should be encouraged to plan for and support young children’s linguistic development in line with child development, recognising, for example, the importance of young learners developing their speaking skills well enough before focusing on writing”</a:t>
            </a:r>
          </a:p>
          <a:p>
            <a:pPr marL="0" indent="0" algn="r">
              <a:buNone/>
            </a:pPr>
            <a:r>
              <a:rPr lang="en-GB" altLang="en-US" sz="1900" dirty="0">
                <a:latin typeface="Arial" panose="020B0604020202020204" pitchFamily="34" charset="0"/>
              </a:rPr>
              <a:t>(Welsh Government, 2019, p. 10).</a:t>
            </a:r>
            <a:endParaRPr lang="en-GB" altLang="en-US" sz="1700" dirty="0">
              <a:latin typeface="Arial" panose="020B0604020202020204" pitchFamily="34" charset="0"/>
            </a:endParaRPr>
          </a:p>
        </p:txBody>
      </p:sp>
    </p:spTree>
    <p:extLst>
      <p:ext uri="{BB962C8B-B14F-4D97-AF65-F5344CB8AC3E}">
        <p14:creationId xmlns:p14="http://schemas.microsoft.com/office/powerpoint/2010/main" val="4173978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pPr algn="ctr">
              <a:defRPr/>
            </a:pPr>
            <a:r>
              <a:rPr lang="en-GB" sz="4000" b="1" dirty="0">
                <a:solidFill>
                  <a:srgbClr val="0070C0"/>
                </a:solidFill>
                <a:latin typeface="Arial" panose="020B0604020202020204" pitchFamily="34" charset="0"/>
              </a:rPr>
              <a:t/>
            </a:r>
            <a:br>
              <a:rPr lang="en-GB" sz="4000" b="1" dirty="0">
                <a:solidFill>
                  <a:srgbClr val="0070C0"/>
                </a:solidFill>
                <a:latin typeface="Arial" panose="020B0604020202020204" pitchFamily="34" charset="0"/>
              </a:rPr>
            </a:br>
            <a:r>
              <a:rPr lang="en-GB" sz="4000" b="1" dirty="0" smtClean="0">
                <a:latin typeface="Arial" panose="020B0604020202020204" pitchFamily="34" charset="0"/>
              </a:rPr>
              <a:t>The Early Years Framework</a:t>
            </a:r>
            <a:endParaRPr lang="en-GB" sz="4000" b="1" dirty="0">
              <a:latin typeface="Arial" panose="020B0604020202020204" pitchFamily="34" charset="0"/>
            </a:endParaRPr>
          </a:p>
        </p:txBody>
      </p:sp>
      <p:sp>
        <p:nvSpPr>
          <p:cNvPr id="47107" name="Content Placeholder 2"/>
          <p:cNvSpPr>
            <a:spLocks noGrp="1"/>
          </p:cNvSpPr>
          <p:nvPr>
            <p:ph sz="half" idx="1"/>
          </p:nvPr>
        </p:nvSpPr>
        <p:spPr>
          <a:xfrm>
            <a:off x="251520" y="1412776"/>
            <a:ext cx="8712968" cy="4176812"/>
          </a:xfrm>
        </p:spPr>
        <p:txBody>
          <a:bodyPr>
            <a:noAutofit/>
          </a:bodyPr>
          <a:lstStyle/>
          <a:p>
            <a:pPr marL="0" indent="0">
              <a:lnSpc>
                <a:spcPct val="150000"/>
              </a:lnSpc>
              <a:buNone/>
            </a:pPr>
            <a:r>
              <a:rPr lang="en-GB" sz="1800" dirty="0" smtClean="0">
                <a:latin typeface="Arial" panose="020B0604020202020204" pitchFamily="34" charset="0"/>
                <a:cs typeface="Arial" panose="020B0604020202020204" pitchFamily="34" charset="0"/>
              </a:rPr>
              <a:t>“Providers </a:t>
            </a:r>
            <a:r>
              <a:rPr lang="en-GB" sz="1800" dirty="0">
                <a:latin typeface="Arial" panose="020B0604020202020204" pitchFamily="34" charset="0"/>
                <a:cs typeface="Arial" panose="020B0604020202020204" pitchFamily="34" charset="0"/>
              </a:rPr>
              <a:t>must have arrangements in place to support children with Special Education Needs and Disabilities (SEND). Maintained schools, maintained nursery schools and all providers who are funded by the local authority to deliver early education places must take into account the Special Educational Needs Code of Practice. Maintained schools and maintained nursery schools must identify a member of staff to act as Special Educational Needs Co-ordinator (SENCO) and other providers (in group provision) are expected to identify a SENCO. Providers may find it helpful to familiarise themselves with the early years section of the SEND Code of Practice</a:t>
            </a:r>
            <a:r>
              <a:rPr lang="en-GB" sz="1800" dirty="0" smtClean="0">
                <a:latin typeface="Arial" panose="020B0604020202020204" pitchFamily="34" charset="0"/>
                <a:cs typeface="Arial" panose="020B0604020202020204" pitchFamily="34" charset="0"/>
              </a:rPr>
              <a:t>.”</a:t>
            </a:r>
          </a:p>
          <a:p>
            <a:pPr marL="0" indent="0" algn="r">
              <a:buNone/>
            </a:pPr>
            <a:r>
              <a:rPr lang="en-GB" altLang="en-US" sz="1900" dirty="0" smtClean="0">
                <a:latin typeface="Arial" panose="020B0604020202020204" pitchFamily="34" charset="0"/>
              </a:rPr>
              <a:t>(UK Government, 2023 p.34)</a:t>
            </a:r>
            <a:endParaRPr lang="en-GB" altLang="en-US" sz="1700" dirty="0">
              <a:latin typeface="Arial" panose="020B0604020202020204" pitchFamily="34" charset="0"/>
            </a:endParaRPr>
          </a:p>
        </p:txBody>
      </p:sp>
    </p:spTree>
    <p:extLst>
      <p:ext uri="{BB962C8B-B14F-4D97-AF65-F5344CB8AC3E}">
        <p14:creationId xmlns:p14="http://schemas.microsoft.com/office/powerpoint/2010/main" val="19365859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Autofit/>
          </a:bodyPr>
          <a:lstStyle/>
          <a:p>
            <a:pPr algn="ctr"/>
            <a:r>
              <a:rPr lang="en-GB" sz="4000" b="1" dirty="0">
                <a:latin typeface="Arial" panose="020B0604020202020204" pitchFamily="34" charset="0"/>
              </a:rPr>
              <a:t>Left handedness </a:t>
            </a:r>
          </a:p>
        </p:txBody>
      </p:sp>
      <p:sp>
        <p:nvSpPr>
          <p:cNvPr id="4" name="Content Placeholder 3"/>
          <p:cNvSpPr>
            <a:spLocks noGrp="1"/>
          </p:cNvSpPr>
          <p:nvPr>
            <p:ph sz="half" idx="2"/>
          </p:nvPr>
        </p:nvSpPr>
        <p:spPr>
          <a:xfrm>
            <a:off x="323528" y="1628800"/>
            <a:ext cx="8568952" cy="4548163"/>
          </a:xfrm>
        </p:spPr>
        <p:txBody>
          <a:bodyPr>
            <a:normAutofit fontScale="85000" lnSpcReduction="10000"/>
          </a:bodyPr>
          <a:lstStyle/>
          <a:p>
            <a:pPr>
              <a:lnSpc>
                <a:spcPct val="150000"/>
              </a:lnSpc>
            </a:pPr>
            <a:r>
              <a:rPr lang="en-GB" sz="3200" dirty="0">
                <a:latin typeface="Arial" panose="020B0604020202020204" pitchFamily="34" charset="0"/>
              </a:rPr>
              <a:t>10% of population is left-handed</a:t>
            </a:r>
          </a:p>
          <a:p>
            <a:pPr>
              <a:lnSpc>
                <a:spcPct val="150000"/>
              </a:lnSpc>
            </a:pPr>
            <a:r>
              <a:rPr lang="en-GB" sz="3200" dirty="0">
                <a:latin typeface="Arial" panose="020B0604020202020204" pitchFamily="34" charset="0"/>
              </a:rPr>
              <a:t>Trait already present at 18 months</a:t>
            </a:r>
          </a:p>
          <a:p>
            <a:pPr marL="0" indent="0" algn="r">
              <a:lnSpc>
                <a:spcPct val="150000"/>
              </a:lnSpc>
              <a:buNone/>
            </a:pPr>
            <a:r>
              <a:rPr lang="en-GB" sz="2400" dirty="0">
                <a:latin typeface="Arial" panose="020B0604020202020204" pitchFamily="34" charset="0"/>
              </a:rPr>
              <a:t>(</a:t>
            </a:r>
            <a:r>
              <a:rPr lang="en-GB" sz="2400" dirty="0" err="1">
                <a:latin typeface="Arial" panose="020B0604020202020204" pitchFamily="34" charset="0"/>
              </a:rPr>
              <a:t>Ocklenburg</a:t>
            </a:r>
            <a:r>
              <a:rPr lang="en-GB" sz="2400" dirty="0">
                <a:latin typeface="Arial" panose="020B0604020202020204" pitchFamily="34" charset="0"/>
              </a:rPr>
              <a:t>, 2024)</a:t>
            </a:r>
          </a:p>
          <a:p>
            <a:pPr>
              <a:lnSpc>
                <a:spcPct val="150000"/>
              </a:lnSpc>
            </a:pPr>
            <a:r>
              <a:rPr lang="en-GB" sz="3200" dirty="0">
                <a:latin typeface="Arial" panose="020B0604020202020204" pitchFamily="34" charset="0"/>
              </a:rPr>
              <a:t>Learning to write can be a more difficult process - </a:t>
            </a:r>
            <a:r>
              <a:rPr lang="en-GB" sz="3200" b="1" dirty="0">
                <a:latin typeface="Arial" panose="020B0604020202020204" pitchFamily="34" charset="0"/>
              </a:rPr>
              <a:t>why could this be</a:t>
            </a:r>
            <a:r>
              <a:rPr lang="en-GB" sz="3200" dirty="0">
                <a:latin typeface="Arial" panose="020B0604020202020204" pitchFamily="34" charset="0"/>
              </a:rPr>
              <a:t>?</a:t>
            </a:r>
          </a:p>
          <a:p>
            <a:pPr>
              <a:lnSpc>
                <a:spcPct val="150000"/>
              </a:lnSpc>
            </a:pPr>
            <a:r>
              <a:rPr lang="en-GB" sz="3200" dirty="0">
                <a:latin typeface="Arial" panose="020B0604020202020204" pitchFamily="34" charset="0"/>
              </a:rPr>
              <a:t>Writing from left to right is more challenging – </a:t>
            </a:r>
            <a:r>
              <a:rPr lang="en-GB" sz="3200" b="1" dirty="0">
                <a:latin typeface="Arial" panose="020B0604020202020204" pitchFamily="34" charset="0"/>
              </a:rPr>
              <a:t>why could this be?</a:t>
            </a:r>
          </a:p>
        </p:txBody>
      </p:sp>
    </p:spTree>
    <p:extLst>
      <p:ext uri="{BB962C8B-B14F-4D97-AF65-F5344CB8AC3E}">
        <p14:creationId xmlns:p14="http://schemas.microsoft.com/office/powerpoint/2010/main" val="991092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01228"/>
            <a:ext cx="8496944" cy="759618"/>
          </a:xfrm>
        </p:spPr>
        <p:txBody>
          <a:bodyPr>
            <a:noAutofit/>
          </a:bodyPr>
          <a:lstStyle/>
          <a:p>
            <a:pPr algn="ctr"/>
            <a:r>
              <a:rPr lang="en-GB" sz="2800" b="1" dirty="0">
                <a:latin typeface="Arial" panose="020B0604020202020204" pitchFamily="34" charset="0"/>
              </a:rPr>
              <a:t/>
            </a:r>
            <a:br>
              <a:rPr lang="en-GB" sz="2800" b="1" dirty="0">
                <a:latin typeface="Arial" panose="020B0604020202020204" pitchFamily="34" charset="0"/>
              </a:rPr>
            </a:br>
            <a:r>
              <a:rPr lang="en-GB" sz="3600" b="1" dirty="0">
                <a:latin typeface="Arial" panose="020B0604020202020204" pitchFamily="34" charset="0"/>
              </a:rPr>
              <a:t>Left handedness – historical attitude</a:t>
            </a:r>
          </a:p>
        </p:txBody>
      </p:sp>
      <p:sp>
        <p:nvSpPr>
          <p:cNvPr id="4" name="Content Placeholder 3"/>
          <p:cNvSpPr>
            <a:spLocks noGrp="1"/>
          </p:cNvSpPr>
          <p:nvPr>
            <p:ph sz="half" idx="2"/>
          </p:nvPr>
        </p:nvSpPr>
        <p:spPr>
          <a:xfrm>
            <a:off x="251520" y="1340768"/>
            <a:ext cx="8640960" cy="4836195"/>
          </a:xfrm>
        </p:spPr>
        <p:txBody>
          <a:bodyPr>
            <a:noAutofit/>
          </a:bodyPr>
          <a:lstStyle/>
          <a:p>
            <a:pPr marL="0" indent="0">
              <a:lnSpc>
                <a:spcPct val="150000"/>
              </a:lnSpc>
              <a:buNone/>
            </a:pPr>
            <a:r>
              <a:rPr lang="en-GB" sz="2000" i="1" dirty="0">
                <a:latin typeface="Arial" panose="020B0604020202020204" pitchFamily="34" charset="0"/>
              </a:rPr>
              <a:t>“….many educators and physicians believed that left-handers more often exhibited mental and cognitive disabilities. To reduce this risk they advocated “retraining” left-handers to become right-handed. The methods employed were often tortuous, including corporal punishment, tying a child’s left hand to immobilize it, and humiliation of children resisters. Psychoanalyst Abram </a:t>
            </a:r>
            <a:r>
              <a:rPr lang="en-GB" sz="2000" i="1" dirty="0" err="1">
                <a:latin typeface="Arial" panose="020B0604020202020204" pitchFamily="34" charset="0"/>
              </a:rPr>
              <a:t>Blau</a:t>
            </a:r>
            <a:r>
              <a:rPr lang="en-GB" sz="2000" i="1" dirty="0">
                <a:latin typeface="Arial" panose="020B0604020202020204" pitchFamily="34" charset="0"/>
              </a:rPr>
              <a:t>, summed up the views of advocates of retraining in 1946 book, warning that, unless retrained, left-handed children risked severe and life-long mental and cognitive deficits”</a:t>
            </a:r>
            <a:endParaRPr lang="en-GB" sz="2000" b="1" dirty="0">
              <a:solidFill>
                <a:srgbClr val="0000FF"/>
              </a:solidFill>
              <a:latin typeface="Arial" panose="020B0604020202020204" pitchFamily="34" charset="0"/>
            </a:endParaRPr>
          </a:p>
          <a:p>
            <a:pPr marL="0" indent="0" algn="r">
              <a:buNone/>
            </a:pPr>
            <a:r>
              <a:rPr lang="en-GB" sz="1800" dirty="0">
                <a:latin typeface="Arial" panose="020B0604020202020204" pitchFamily="34" charset="0"/>
              </a:rPr>
              <a:t>(John Hopkins University Press, 2017, no page).</a:t>
            </a:r>
          </a:p>
        </p:txBody>
      </p:sp>
    </p:spTree>
    <p:extLst>
      <p:ext uri="{BB962C8B-B14F-4D97-AF65-F5344CB8AC3E}">
        <p14:creationId xmlns:p14="http://schemas.microsoft.com/office/powerpoint/2010/main" val="1284216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3"/>
          </a:xfrm>
        </p:spPr>
        <p:txBody>
          <a:bodyPr>
            <a:noAutofit/>
          </a:bodyPr>
          <a:lstStyle/>
          <a:p>
            <a:pPr algn="ctr"/>
            <a:r>
              <a:rPr lang="en-GB" sz="4000" b="1" dirty="0">
                <a:latin typeface="Arial" panose="020B0604020202020204" pitchFamily="34" charset="0"/>
              </a:rPr>
              <a:t>Supporting left-handed children </a:t>
            </a:r>
          </a:p>
        </p:txBody>
      </p:sp>
      <p:sp>
        <p:nvSpPr>
          <p:cNvPr id="4" name="Content Placeholder 3"/>
          <p:cNvSpPr>
            <a:spLocks noGrp="1"/>
          </p:cNvSpPr>
          <p:nvPr>
            <p:ph sz="half" idx="2"/>
          </p:nvPr>
        </p:nvSpPr>
        <p:spPr>
          <a:xfrm>
            <a:off x="251520" y="1196752"/>
            <a:ext cx="8640960" cy="4752528"/>
          </a:xfrm>
        </p:spPr>
        <p:txBody>
          <a:bodyPr>
            <a:noAutofit/>
          </a:bodyPr>
          <a:lstStyle/>
          <a:p>
            <a:pPr>
              <a:lnSpc>
                <a:spcPct val="150000"/>
              </a:lnSpc>
            </a:pPr>
            <a:r>
              <a:rPr lang="en-GB" sz="2000" dirty="0">
                <a:latin typeface="Arial" panose="020B0604020202020204" pitchFamily="34" charset="0"/>
              </a:rPr>
              <a:t>Paper should be placed slightly to the left of centre, and angled downwards. This makes it easier for children to see the nib as they're writing;</a:t>
            </a:r>
          </a:p>
          <a:p>
            <a:pPr>
              <a:lnSpc>
                <a:spcPct val="150000"/>
              </a:lnSpc>
            </a:pPr>
            <a:r>
              <a:rPr lang="en-GB" sz="2000" dirty="0">
                <a:latin typeface="Arial" panose="020B0604020202020204" pitchFamily="34" charset="0"/>
              </a:rPr>
              <a:t>Children should pinch the shaft of the pencil, not the sharpened nib. This helps to prevent the hand from obscuring what the child is writing;</a:t>
            </a:r>
          </a:p>
          <a:p>
            <a:pPr>
              <a:lnSpc>
                <a:spcPct val="150000"/>
              </a:lnSpc>
            </a:pPr>
            <a:r>
              <a:rPr lang="en-GB" sz="2000" dirty="0">
                <a:latin typeface="Arial" panose="020B0604020202020204" pitchFamily="34" charset="0"/>
              </a:rPr>
              <a:t>By placing their right hand flat on the right-hand side of the paper, children can prevent the page from moving about as they write;</a:t>
            </a:r>
          </a:p>
          <a:p>
            <a:pPr>
              <a:lnSpc>
                <a:spcPct val="150000"/>
              </a:lnSpc>
            </a:pPr>
            <a:r>
              <a:rPr lang="en-GB" sz="2000" dirty="0">
                <a:latin typeface="Arial" panose="020B0604020202020204" pitchFamily="34" charset="0"/>
              </a:rPr>
              <a:t>Sit left-handed children on the left. If your left-handed child sits to the right of a right-handed child, their elbows will clash as they write. </a:t>
            </a:r>
          </a:p>
        </p:txBody>
      </p:sp>
    </p:spTree>
    <p:extLst>
      <p:ext uri="{BB962C8B-B14F-4D97-AF65-F5344CB8AC3E}">
        <p14:creationId xmlns:p14="http://schemas.microsoft.com/office/powerpoint/2010/main" val="3133196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052"/>
            <a:ext cx="8424936" cy="883568"/>
          </a:xfrm>
        </p:spPr>
        <p:txBody>
          <a:bodyPr>
            <a:noAutofit/>
          </a:bodyPr>
          <a:lstStyle/>
          <a:p>
            <a:pPr algn="ctr"/>
            <a:r>
              <a:rPr lang="en-GB" sz="4000" b="1" dirty="0">
                <a:latin typeface="Arial" panose="020B0604020202020204" pitchFamily="34" charset="0"/>
              </a:rPr>
              <a:t>What about other cultures? </a:t>
            </a:r>
          </a:p>
        </p:txBody>
      </p:sp>
      <p:sp>
        <p:nvSpPr>
          <p:cNvPr id="5" name="Content Placeholder 4"/>
          <p:cNvSpPr>
            <a:spLocks noGrp="1"/>
          </p:cNvSpPr>
          <p:nvPr>
            <p:ph idx="1"/>
          </p:nvPr>
        </p:nvSpPr>
        <p:spPr>
          <a:xfrm>
            <a:off x="3887390" y="1412776"/>
            <a:ext cx="5149106" cy="4448275"/>
          </a:xfrm>
        </p:spPr>
        <p:txBody>
          <a:bodyPr>
            <a:normAutofit/>
          </a:bodyPr>
          <a:lstStyle/>
          <a:p>
            <a:pPr>
              <a:lnSpc>
                <a:spcPct val="150000"/>
              </a:lnSpc>
            </a:pPr>
            <a:r>
              <a:rPr lang="en-GB" sz="2800" dirty="0" smtClean="0">
                <a:latin typeface="Arial" panose="020B0604020202020204" pitchFamily="34" charset="0"/>
              </a:rPr>
              <a:t>Not </a:t>
            </a:r>
            <a:r>
              <a:rPr lang="en-GB" sz="2800" dirty="0">
                <a:latin typeface="Arial" panose="020B0604020202020204" pitchFamily="34" charset="0"/>
              </a:rPr>
              <a:t>all cultures read and write from left to right;</a:t>
            </a:r>
          </a:p>
          <a:p>
            <a:pPr>
              <a:lnSpc>
                <a:spcPct val="150000"/>
              </a:lnSpc>
            </a:pPr>
            <a:r>
              <a:rPr lang="en-GB" sz="2800" dirty="0">
                <a:latin typeface="Arial" panose="020B0604020202020204" pitchFamily="34" charset="0"/>
              </a:rPr>
              <a:t>Consider how you could support multicultural writing in early years’ settings.</a:t>
            </a:r>
          </a:p>
          <a:p>
            <a:endParaRPr lang="en-GB" dirty="0"/>
          </a:p>
        </p:txBody>
      </p:sp>
      <p:pic>
        <p:nvPicPr>
          <p:cNvPr id="7" name="Picture 6"/>
          <p:cNvPicPr>
            <a:picLocks noChangeAspect="1"/>
          </p:cNvPicPr>
          <p:nvPr/>
        </p:nvPicPr>
        <p:blipFill>
          <a:blip r:embed="rId3"/>
          <a:stretch>
            <a:fillRect/>
          </a:stretch>
        </p:blipFill>
        <p:spPr>
          <a:xfrm>
            <a:off x="107503" y="1628799"/>
            <a:ext cx="3779887" cy="4016227"/>
          </a:xfrm>
          <a:prstGeom prst="rect">
            <a:avLst/>
          </a:prstGeom>
        </p:spPr>
      </p:pic>
    </p:spTree>
    <p:extLst>
      <p:ext uri="{BB962C8B-B14F-4D97-AF65-F5344CB8AC3E}">
        <p14:creationId xmlns:p14="http://schemas.microsoft.com/office/powerpoint/2010/main" val="17729921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0FD9A8-DDB6-6843-1D12-FDD93A3188D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Writing systems</a:t>
            </a:r>
          </a:p>
        </p:txBody>
      </p:sp>
      <p:sp>
        <p:nvSpPr>
          <p:cNvPr id="7" name="Content Placeholder 6">
            <a:extLst>
              <a:ext uri="{FF2B5EF4-FFF2-40B4-BE49-F238E27FC236}">
                <a16:creationId xmlns:a16="http://schemas.microsoft.com/office/drawing/2014/main" id="{22325F4D-138E-2FCB-A105-5982E1D4F473}"/>
              </a:ext>
            </a:extLst>
          </p:cNvPr>
          <p:cNvSpPr>
            <a:spLocks noGrp="1"/>
          </p:cNvSpPr>
          <p:nvPr>
            <p:ph sz="half" idx="2"/>
          </p:nvPr>
        </p:nvSpPr>
        <p:spPr>
          <a:xfrm>
            <a:off x="323528" y="1825624"/>
            <a:ext cx="8640960" cy="4123655"/>
          </a:xfrm>
        </p:spPr>
        <p:txBody>
          <a:bodyPr>
            <a:normAutofit fontScale="92500" lnSpcReduction="10000"/>
          </a:bodyPr>
          <a:lstStyle/>
          <a:p>
            <a:pPr>
              <a:lnSpc>
                <a:spcPct val="150000"/>
              </a:lnSpc>
            </a:pPr>
            <a:r>
              <a:rPr lang="en-GB" dirty="0">
                <a:latin typeface="Arial" panose="020B0604020202020204" pitchFamily="34" charset="0"/>
                <a:cs typeface="Arial" panose="020B0604020202020204" pitchFamily="34" charset="0"/>
              </a:rPr>
              <a:t>Alphabetic system – letter/letters to represent sounds of words;</a:t>
            </a:r>
          </a:p>
          <a:p>
            <a:pPr>
              <a:lnSpc>
                <a:spcPct val="150000"/>
              </a:lnSpc>
            </a:pPr>
            <a:r>
              <a:rPr lang="en-GB" dirty="0">
                <a:latin typeface="Arial" panose="020B0604020202020204" pitchFamily="34" charset="0"/>
                <a:cs typeface="Arial" panose="020B0604020202020204" pitchFamily="34" charset="0"/>
              </a:rPr>
              <a:t>Syllabic system – syllables used to represent sounds of words;</a:t>
            </a:r>
          </a:p>
          <a:p>
            <a:pPr>
              <a:lnSpc>
                <a:spcPct val="150000"/>
              </a:lnSpc>
            </a:pPr>
            <a:r>
              <a:rPr lang="en-GB" dirty="0">
                <a:latin typeface="Arial" panose="020B0604020202020204" pitchFamily="34" charset="0"/>
                <a:cs typeface="Arial" panose="020B0604020202020204" pitchFamily="34" charset="0"/>
              </a:rPr>
              <a:t>Logographic system – use of whole words to represent words.</a:t>
            </a:r>
          </a:p>
          <a:p>
            <a:pPr marL="0" indent="0" algn="r">
              <a:buNone/>
            </a:pPr>
            <a:r>
              <a:rPr lang="en-GB" sz="1900" dirty="0">
                <a:latin typeface="Arial" panose="020B0604020202020204" pitchFamily="34" charset="0"/>
                <a:cs typeface="Arial" panose="020B0604020202020204" pitchFamily="34" charset="0"/>
              </a:rPr>
              <a:t>(Lems </a:t>
            </a:r>
            <a:r>
              <a:rPr lang="en-GB" sz="1900" i="1" dirty="0">
                <a:latin typeface="Arial" panose="020B0604020202020204" pitchFamily="34" charset="0"/>
                <a:cs typeface="Arial" panose="020B0604020202020204" pitchFamily="34" charset="0"/>
              </a:rPr>
              <a:t>et al., </a:t>
            </a:r>
            <a:r>
              <a:rPr lang="en-GB" sz="1900" dirty="0">
                <a:latin typeface="Arial" panose="020B0604020202020204" pitchFamily="34" charset="0"/>
                <a:cs typeface="Arial" panose="020B0604020202020204" pitchFamily="34" charset="0"/>
              </a:rPr>
              <a:t>2024)</a:t>
            </a:r>
          </a:p>
        </p:txBody>
      </p:sp>
    </p:spTree>
    <p:extLst>
      <p:ext uri="{BB962C8B-B14F-4D97-AF65-F5344CB8AC3E}">
        <p14:creationId xmlns:p14="http://schemas.microsoft.com/office/powerpoint/2010/main" val="29197037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C9AE2-B588-A082-DFE4-96F77FFEC0FD}"/>
              </a:ext>
            </a:extLst>
          </p:cNvPr>
          <p:cNvSpPr>
            <a:spLocks noGrp="1"/>
          </p:cNvSpPr>
          <p:nvPr>
            <p:ph type="title"/>
          </p:nvPr>
        </p:nvSpPr>
        <p:spPr>
          <a:xfrm>
            <a:off x="628650" y="365125"/>
            <a:ext cx="7886700" cy="975643"/>
          </a:xfrm>
        </p:spPr>
        <p:txBody>
          <a:bodyPr>
            <a:normAutofit/>
          </a:bodyPr>
          <a:lstStyle/>
          <a:p>
            <a:pPr algn="ctr"/>
            <a:r>
              <a:rPr lang="en-GB" b="1" dirty="0">
                <a:latin typeface="Arial" panose="020B0604020202020204" pitchFamily="34" charset="0"/>
                <a:cs typeface="Arial" panose="020B0604020202020204" pitchFamily="34" charset="0"/>
              </a:rPr>
              <a:t>Alphabetic system</a:t>
            </a:r>
          </a:p>
        </p:txBody>
      </p:sp>
      <p:pic>
        <p:nvPicPr>
          <p:cNvPr id="1034" name="Picture 10">
            <a:extLst>
              <a:ext uri="{FF2B5EF4-FFF2-40B4-BE49-F238E27FC236}">
                <a16:creationId xmlns:a16="http://schemas.microsoft.com/office/drawing/2014/main" id="{272711A8-FC90-08A4-D270-05EAFEBC3DC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340768"/>
            <a:ext cx="7829550" cy="367240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39552" y="5301208"/>
            <a:ext cx="8280920" cy="369332"/>
          </a:xfrm>
          <a:prstGeom prst="rect">
            <a:avLst/>
          </a:prstGeom>
        </p:spPr>
        <p:txBody>
          <a:bodyPr wrap="square">
            <a:spAutoFit/>
          </a:bodyPr>
          <a:lstStyle/>
          <a:p>
            <a:r>
              <a:rPr lang="en-GB" dirty="0" smtClean="0"/>
              <a:t>It is interesting to note how </a:t>
            </a:r>
            <a:r>
              <a:rPr lang="en-GB" dirty="0"/>
              <a:t>letters used in the English language have </a:t>
            </a:r>
            <a:r>
              <a:rPr lang="en-GB" dirty="0" smtClean="0"/>
              <a:t>evolved</a:t>
            </a:r>
            <a:endParaRPr lang="en-GB" dirty="0"/>
          </a:p>
        </p:txBody>
      </p:sp>
    </p:spTree>
    <p:extLst>
      <p:ext uri="{BB962C8B-B14F-4D97-AF65-F5344CB8AC3E}">
        <p14:creationId xmlns:p14="http://schemas.microsoft.com/office/powerpoint/2010/main" val="27942218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66D58-2925-D15D-D8D1-9336B384FD0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Syllabic </a:t>
            </a:r>
            <a:r>
              <a:rPr lang="en-GB" b="1" dirty="0" smtClean="0">
                <a:latin typeface="Arial" panose="020B0604020202020204" pitchFamily="34" charset="0"/>
                <a:cs typeface="Arial" panose="020B0604020202020204" pitchFamily="34" charset="0"/>
              </a:rPr>
              <a:t>system</a:t>
            </a:r>
            <a:br>
              <a:rPr lang="en-GB" b="1" dirty="0" smtClean="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such as </a:t>
            </a:r>
            <a:r>
              <a:rPr lang="en-GB" sz="1200" b="1" dirty="0" smtClean="0">
                <a:latin typeface="Arial" panose="020B0604020202020204" pitchFamily="34" charset="0"/>
                <a:cs typeface="Arial" panose="020B0604020202020204" pitchFamily="34" charset="0"/>
              </a:rPr>
              <a:t>Hawaiian</a:t>
            </a:r>
            <a:endParaRPr lang="en-GB" sz="1200" b="1" dirty="0"/>
          </a:p>
        </p:txBody>
      </p:sp>
      <p:pic>
        <p:nvPicPr>
          <p:cNvPr id="2050" name="Picture 2" descr="The Hakalama: the ʻAha Pūnana Leo's Syllabic Hawaiian Reading Program —  Mokuola Honua">
            <a:extLst>
              <a:ext uri="{FF2B5EF4-FFF2-40B4-BE49-F238E27FC236}">
                <a16:creationId xmlns:a16="http://schemas.microsoft.com/office/drawing/2014/main" id="{91607906-2D9B-6FD4-7B69-04FB44F286C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825624"/>
            <a:ext cx="8136904" cy="3979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610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A94E-36A3-4933-98DE-C8AEDFDA612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Logographic </a:t>
            </a:r>
            <a:r>
              <a:rPr lang="en-GB" b="1" dirty="0" smtClean="0">
                <a:latin typeface="Arial" panose="020B0604020202020204" pitchFamily="34" charset="0"/>
                <a:cs typeface="Arial" panose="020B0604020202020204" pitchFamily="34" charset="0"/>
              </a:rPr>
              <a:t>system</a:t>
            </a:r>
            <a:br>
              <a:rPr lang="en-GB" b="1" dirty="0" smtClean="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a:t>
            </a:r>
            <a:r>
              <a:rPr lang="en-GB" sz="1200" b="1" dirty="0" smtClean="0">
                <a:latin typeface="Arial" panose="020B0604020202020204" pitchFamily="34" charset="0"/>
                <a:cs typeface="Arial" panose="020B0604020202020204" pitchFamily="34" charset="0"/>
              </a:rPr>
              <a:t>uch as Chinese Mandarin</a:t>
            </a:r>
            <a:endParaRPr lang="en-GB" b="1" dirty="0"/>
          </a:p>
        </p:txBody>
      </p:sp>
      <p:pic>
        <p:nvPicPr>
          <p:cNvPr id="3074" name="Picture 2" descr="Best Guide to Chinese Characters and Letters For Language Enthusiast-WuKong  Blog">
            <a:extLst>
              <a:ext uri="{FF2B5EF4-FFF2-40B4-BE49-F238E27FC236}">
                <a16:creationId xmlns:a16="http://schemas.microsoft.com/office/drawing/2014/main" id="{16CCCD90-BCE7-AC07-35A2-AA1FFEEA37F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1978818"/>
            <a:ext cx="8568952" cy="3898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9325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628650" y="365127"/>
            <a:ext cx="7886700" cy="471586"/>
          </a:xfrm>
        </p:spPr>
        <p:txBody>
          <a:bodyPr>
            <a:noAutofit/>
          </a:bodyPr>
          <a:lstStyle/>
          <a:p>
            <a:pPr algn="ctr"/>
            <a:r>
              <a:rPr lang="en-GB" altLang="en-US" sz="4000" b="1" dirty="0">
                <a:latin typeface="Arial" panose="020B0604020202020204" pitchFamily="34" charset="0"/>
              </a:rPr>
              <a:t>Role of the adult</a:t>
            </a:r>
          </a:p>
        </p:txBody>
      </p:sp>
      <p:sp>
        <p:nvSpPr>
          <p:cNvPr id="53252" name="Content Placeholder 3"/>
          <p:cNvSpPr>
            <a:spLocks noGrp="1"/>
          </p:cNvSpPr>
          <p:nvPr>
            <p:ph sz="half" idx="2"/>
          </p:nvPr>
        </p:nvSpPr>
        <p:spPr>
          <a:xfrm>
            <a:off x="323528" y="1412776"/>
            <a:ext cx="8568952" cy="4608512"/>
          </a:xfrm>
        </p:spPr>
        <p:txBody>
          <a:bodyPr>
            <a:normAutofit fontScale="92500" lnSpcReduction="20000"/>
          </a:bodyPr>
          <a:lstStyle/>
          <a:p>
            <a:pPr>
              <a:lnSpc>
                <a:spcPct val="150000"/>
              </a:lnSpc>
            </a:pPr>
            <a:r>
              <a:rPr lang="en-GB" altLang="en-US" sz="2600" dirty="0">
                <a:latin typeface="Arial" panose="020B0604020202020204" pitchFamily="34" charset="0"/>
              </a:rPr>
              <a:t>To provide writing opportunities;</a:t>
            </a:r>
          </a:p>
          <a:p>
            <a:pPr>
              <a:lnSpc>
                <a:spcPct val="150000"/>
              </a:lnSpc>
              <a:buFontTx/>
              <a:buChar char="-"/>
            </a:pPr>
            <a:r>
              <a:rPr lang="en-GB" altLang="en-US" sz="2600" dirty="0">
                <a:latin typeface="Arial" panose="020B0604020202020204" pitchFamily="34" charset="0"/>
              </a:rPr>
              <a:t>environmental print;</a:t>
            </a:r>
          </a:p>
          <a:p>
            <a:pPr>
              <a:lnSpc>
                <a:spcPct val="150000"/>
              </a:lnSpc>
              <a:buFontTx/>
              <a:buChar char="-"/>
            </a:pPr>
            <a:r>
              <a:rPr lang="en-GB" altLang="en-US" sz="2600" dirty="0">
                <a:latin typeface="Arial" panose="020B0604020202020204" pitchFamily="34" charset="0"/>
              </a:rPr>
              <a:t>play;</a:t>
            </a:r>
          </a:p>
          <a:p>
            <a:pPr>
              <a:lnSpc>
                <a:spcPct val="150000"/>
              </a:lnSpc>
            </a:pPr>
            <a:r>
              <a:rPr lang="en-GB" altLang="en-US" sz="2600" dirty="0">
                <a:latin typeface="Arial" panose="020B0604020202020204" pitchFamily="34" charset="0"/>
              </a:rPr>
              <a:t>Model writing;</a:t>
            </a:r>
          </a:p>
          <a:p>
            <a:pPr>
              <a:lnSpc>
                <a:spcPct val="150000"/>
              </a:lnSpc>
            </a:pPr>
            <a:r>
              <a:rPr lang="en-GB" altLang="en-US" sz="2600" dirty="0">
                <a:latin typeface="Arial" panose="020B0604020202020204" pitchFamily="34" charset="0"/>
              </a:rPr>
              <a:t>Encourage writing;</a:t>
            </a:r>
            <a:endParaRPr lang="en-GB" altLang="en-US" sz="1600" dirty="0">
              <a:latin typeface="Arial" panose="020B0604020202020204" pitchFamily="34" charset="0"/>
            </a:endParaRPr>
          </a:p>
          <a:p>
            <a:pPr>
              <a:lnSpc>
                <a:spcPct val="150000"/>
              </a:lnSpc>
            </a:pPr>
            <a:r>
              <a:rPr lang="en-GB" altLang="en-US" sz="2600" dirty="0">
                <a:latin typeface="Arial" panose="020B0604020202020204" pitchFamily="34" charset="0"/>
              </a:rPr>
              <a:t>Share in enjoyment and fulfilment of writing;</a:t>
            </a:r>
          </a:p>
          <a:p>
            <a:pPr>
              <a:lnSpc>
                <a:spcPct val="150000"/>
              </a:lnSpc>
            </a:pPr>
            <a:r>
              <a:rPr lang="en-GB" altLang="en-US" sz="2600" dirty="0">
                <a:latin typeface="Arial" panose="020B0604020202020204" pitchFamily="34" charset="0"/>
              </a:rPr>
              <a:t>Scaffold.</a:t>
            </a:r>
          </a:p>
          <a:p>
            <a:pPr marL="0" indent="0" algn="r">
              <a:buNone/>
            </a:pPr>
            <a:r>
              <a:rPr lang="en-GB" altLang="en-US" sz="1800" dirty="0">
                <a:latin typeface="Arial" panose="020B0604020202020204" pitchFamily="34" charset="0"/>
              </a:rPr>
              <a:t>(Tomlinson, 2017)</a:t>
            </a:r>
          </a:p>
        </p:txBody>
      </p:sp>
    </p:spTree>
    <p:extLst>
      <p:ext uri="{BB962C8B-B14F-4D97-AF65-F5344CB8AC3E}">
        <p14:creationId xmlns:p14="http://schemas.microsoft.com/office/powerpoint/2010/main" val="15342231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850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A4B80-009B-4753-A204-96890F56CBEF}"/>
              </a:ext>
            </a:extLst>
          </p:cNvPr>
          <p:cNvSpPr>
            <a:spLocks noGrp="1"/>
          </p:cNvSpPr>
          <p:nvPr>
            <p:ph type="title"/>
          </p:nvPr>
        </p:nvSpPr>
        <p:spPr>
          <a:xfrm>
            <a:off x="6660232" y="618681"/>
            <a:ext cx="2120294" cy="4794567"/>
          </a:xfrm>
        </p:spPr>
        <p:txBody>
          <a:bodyPr vert="horz" lIns="91440" tIns="45720" rIns="91440" bIns="45720" rtlCol="0" anchor="ctr">
            <a:normAutofit/>
          </a:bodyPr>
          <a:lstStyle/>
          <a:p>
            <a:r>
              <a:rPr lang="en-US" sz="3100" dirty="0">
                <a:solidFill>
                  <a:srgbClr val="FFFFFF"/>
                </a:solidFill>
                <a:latin typeface="Arial" panose="020B0604020202020204" pitchFamily="34" charset="0"/>
              </a:rPr>
              <a:t/>
            </a:r>
            <a:br>
              <a:rPr lang="en-US" sz="3100" dirty="0">
                <a:solidFill>
                  <a:srgbClr val="FFFFFF"/>
                </a:solidFill>
                <a:latin typeface="Arial" panose="020B0604020202020204" pitchFamily="34" charset="0"/>
              </a:rPr>
            </a:br>
            <a:r>
              <a:rPr lang="en-US" sz="3100" dirty="0">
                <a:solidFill>
                  <a:srgbClr val="FFFFFF"/>
                </a:solidFill>
                <a:latin typeface="Arial" panose="020B0604020202020204" pitchFamily="34" charset="0"/>
              </a:rPr>
              <a:t/>
            </a:r>
            <a:br>
              <a:rPr lang="en-US" sz="3100" dirty="0">
                <a:solidFill>
                  <a:srgbClr val="FFFFFF"/>
                </a:solidFill>
                <a:latin typeface="Arial" panose="020B0604020202020204" pitchFamily="34" charset="0"/>
              </a:rPr>
            </a:br>
            <a:r>
              <a:rPr lang="en-US" sz="3100" dirty="0">
                <a:solidFill>
                  <a:srgbClr val="92D050"/>
                </a:solidFill>
                <a:latin typeface="Arial" panose="020B0604020202020204" pitchFamily="34" charset="0"/>
              </a:rPr>
              <a:t>Still an important skill?</a:t>
            </a:r>
          </a:p>
        </p:txBody>
      </p:sp>
      <p:sp>
        <p:nvSpPr>
          <p:cNvPr id="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E5B1C4C5-9595-4D86-A597-3F527BD4EC85}"/>
              </a:ext>
            </a:extLst>
          </p:cNvPr>
          <p:cNvPicPr>
            <a:picLocks noGrp="1" noChangeAspect="1"/>
          </p:cNvPicPr>
          <p:nvPr>
            <p:ph idx="1"/>
          </p:nvPr>
        </p:nvPicPr>
        <p:blipFill rotWithShape="1">
          <a:blip r:embed="rId2"/>
          <a:srcRect l="31688" r="12446"/>
          <a:stretch/>
        </p:blipFill>
        <p:spPr>
          <a:xfrm>
            <a:off x="732188" y="942538"/>
            <a:ext cx="5372416" cy="4808332"/>
          </a:xfrm>
          <a:prstGeom prst="rect">
            <a:avLst/>
          </a:prstGeom>
          <a:effectLst/>
        </p:spPr>
      </p:pic>
    </p:spTree>
    <p:extLst>
      <p:ext uri="{BB962C8B-B14F-4D97-AF65-F5344CB8AC3E}">
        <p14:creationId xmlns:p14="http://schemas.microsoft.com/office/powerpoint/2010/main" val="12022913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8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5EC7D-55AA-40DC-9BDF-379CD6BA07BB}"/>
              </a:ext>
            </a:extLst>
          </p:cNvPr>
          <p:cNvSpPr>
            <a:spLocks noGrp="1"/>
          </p:cNvSpPr>
          <p:nvPr>
            <p:ph type="title"/>
          </p:nvPr>
        </p:nvSpPr>
        <p:spPr>
          <a:xfrm>
            <a:off x="6660232" y="618681"/>
            <a:ext cx="2120294" cy="4794567"/>
          </a:xfrm>
        </p:spPr>
        <p:txBody>
          <a:bodyPr vert="horz" lIns="91440" tIns="45720" rIns="91440" bIns="45720" rtlCol="0" anchor="ctr">
            <a:normAutofit/>
          </a:bodyPr>
          <a:lstStyle/>
          <a:p>
            <a:r>
              <a:rPr lang="en-US" sz="3100" dirty="0">
                <a:solidFill>
                  <a:srgbClr val="FFFFFF"/>
                </a:solidFill>
              </a:rPr>
              <a:t/>
            </a:r>
            <a:br>
              <a:rPr lang="en-US" sz="3100" dirty="0">
                <a:solidFill>
                  <a:srgbClr val="FFFFFF"/>
                </a:solidFill>
              </a:rPr>
            </a:br>
            <a:r>
              <a:rPr lang="en-US" sz="3100" dirty="0">
                <a:solidFill>
                  <a:srgbClr val="FFFFFF"/>
                </a:solidFill>
              </a:rPr>
              <a:t/>
            </a:r>
            <a:br>
              <a:rPr lang="en-US" sz="3100" dirty="0">
                <a:solidFill>
                  <a:srgbClr val="FFFFFF"/>
                </a:solidFill>
              </a:rPr>
            </a:br>
            <a:r>
              <a:rPr lang="en-US" sz="3100" dirty="0">
                <a:solidFill>
                  <a:srgbClr val="92D050"/>
                </a:solidFill>
                <a:latin typeface="Arial" panose="020B0604020202020204" pitchFamily="34" charset="0"/>
              </a:rPr>
              <a:t>Or, is this the only skill required?</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1DE7C2C-9E72-EBB1-9AAA-621BBF993A14}"/>
              </a:ext>
            </a:extLst>
          </p:cNvPr>
          <p:cNvPicPr>
            <a:picLocks noChangeAspect="1"/>
          </p:cNvPicPr>
          <p:nvPr/>
        </p:nvPicPr>
        <p:blipFill>
          <a:blip r:embed="rId2"/>
          <a:stretch>
            <a:fillRect/>
          </a:stretch>
        </p:blipFill>
        <p:spPr>
          <a:xfrm>
            <a:off x="683569" y="836712"/>
            <a:ext cx="5410060" cy="5112568"/>
          </a:xfrm>
          <a:prstGeom prst="rect">
            <a:avLst/>
          </a:prstGeom>
        </p:spPr>
      </p:pic>
    </p:spTree>
    <p:extLst>
      <p:ext uri="{BB962C8B-B14F-4D97-AF65-F5344CB8AC3E}">
        <p14:creationId xmlns:p14="http://schemas.microsoft.com/office/powerpoint/2010/main" val="4577189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B80E9-9475-4991-9718-0B96990F2268}"/>
              </a:ext>
            </a:extLst>
          </p:cNvPr>
          <p:cNvSpPr>
            <a:spLocks noGrp="1"/>
          </p:cNvSpPr>
          <p:nvPr>
            <p:ph type="title"/>
          </p:nvPr>
        </p:nvSpPr>
        <p:spPr>
          <a:xfrm>
            <a:off x="107504" y="365126"/>
            <a:ext cx="8407846" cy="1325563"/>
          </a:xfrm>
        </p:spPr>
        <p:txBody>
          <a:bodyPr>
            <a:noAutofit/>
          </a:bodyPr>
          <a:lstStyle/>
          <a:p>
            <a:pPr algn="ctr"/>
            <a:r>
              <a:rPr lang="en-GB" sz="4000" b="1" dirty="0">
                <a:latin typeface="Arial" panose="020B0604020202020204" pitchFamily="34" charset="0"/>
              </a:rPr>
              <a:t>New techno-literacy practices</a:t>
            </a:r>
          </a:p>
        </p:txBody>
      </p:sp>
      <p:sp>
        <p:nvSpPr>
          <p:cNvPr id="4" name="Content Placeholder 3">
            <a:extLst>
              <a:ext uri="{FF2B5EF4-FFF2-40B4-BE49-F238E27FC236}">
                <a16:creationId xmlns:a16="http://schemas.microsoft.com/office/drawing/2014/main" id="{A93AA56F-EFF9-483D-9251-F0FA09F477A9}"/>
              </a:ext>
            </a:extLst>
          </p:cNvPr>
          <p:cNvSpPr>
            <a:spLocks noGrp="1"/>
          </p:cNvSpPr>
          <p:nvPr>
            <p:ph sz="half" idx="2"/>
          </p:nvPr>
        </p:nvSpPr>
        <p:spPr>
          <a:xfrm>
            <a:off x="611560" y="1825625"/>
            <a:ext cx="7903790" cy="3809862"/>
          </a:xfrm>
        </p:spPr>
        <p:txBody>
          <a:bodyPr>
            <a:normAutofit/>
          </a:bodyPr>
          <a:lstStyle/>
          <a:p>
            <a:pPr>
              <a:lnSpc>
                <a:spcPct val="150000"/>
              </a:lnSpc>
            </a:pPr>
            <a:r>
              <a:rPr lang="en-GB" dirty="0">
                <a:latin typeface="Arial" panose="020B0604020202020204" pitchFamily="34" charset="0"/>
              </a:rPr>
              <a:t>On-screen encounters with letters;</a:t>
            </a:r>
          </a:p>
          <a:p>
            <a:pPr>
              <a:lnSpc>
                <a:spcPct val="150000"/>
              </a:lnSpc>
            </a:pPr>
            <a:r>
              <a:rPr lang="en-GB" dirty="0">
                <a:latin typeface="Arial" panose="020B0604020202020204" pitchFamily="34" charset="0"/>
              </a:rPr>
              <a:t>Writing-with-new-technology;</a:t>
            </a:r>
          </a:p>
          <a:p>
            <a:pPr>
              <a:lnSpc>
                <a:spcPct val="150000"/>
              </a:lnSpc>
            </a:pPr>
            <a:r>
              <a:rPr lang="en-GB" dirty="0">
                <a:latin typeface="Arial" panose="020B0604020202020204" pitchFamily="34" charset="0"/>
              </a:rPr>
              <a:t>On-screen writing;</a:t>
            </a:r>
          </a:p>
          <a:p>
            <a:pPr>
              <a:lnSpc>
                <a:spcPct val="150000"/>
              </a:lnSpc>
            </a:pPr>
            <a:r>
              <a:rPr lang="en-GB" dirty="0">
                <a:latin typeface="Arial" panose="020B0604020202020204" pitchFamily="34" charset="0"/>
              </a:rPr>
              <a:t>Screen-based communication.</a:t>
            </a:r>
          </a:p>
        </p:txBody>
      </p:sp>
    </p:spTree>
    <p:extLst>
      <p:ext uri="{BB962C8B-B14F-4D97-AF65-F5344CB8AC3E}">
        <p14:creationId xmlns:p14="http://schemas.microsoft.com/office/powerpoint/2010/main" val="38418369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327F2F78-9BFE-43A6-99AB-E67542E91D77}"/>
              </a:ext>
            </a:extLst>
          </p:cNvPr>
          <p:cNvSpPr>
            <a:spLocks noGrp="1"/>
          </p:cNvSpPr>
          <p:nvPr>
            <p:ph sz="half" idx="1"/>
          </p:nvPr>
        </p:nvSpPr>
        <p:spPr>
          <a:xfrm>
            <a:off x="540743" y="1941362"/>
            <a:ext cx="3744911" cy="2419097"/>
          </a:xfrm>
        </p:spPr>
        <p:txBody>
          <a:bodyPr vert="horz" lIns="91440" tIns="45720" rIns="91440" bIns="45720" rtlCol="0" anchor="t">
            <a:normAutofit/>
          </a:bodyPr>
          <a:lstStyle/>
          <a:p>
            <a:pPr marL="0" indent="0">
              <a:buNone/>
            </a:pPr>
            <a:r>
              <a:rPr lang="en-US" sz="4000" b="1" dirty="0">
                <a:latin typeface="Arial" panose="020B0604020202020204" pitchFamily="34" charset="0"/>
              </a:rPr>
              <a:t>Digital </a:t>
            </a:r>
            <a:r>
              <a:rPr lang="en-US" sz="4000" b="1" dirty="0" smtClean="0">
                <a:latin typeface="Arial" panose="020B0604020202020204" pitchFamily="34" charset="0"/>
              </a:rPr>
              <a:t>writing</a:t>
            </a:r>
          </a:p>
          <a:p>
            <a:pPr marL="0" indent="0">
              <a:buNone/>
            </a:pPr>
            <a:r>
              <a:rPr lang="en-US" sz="2000" b="1" dirty="0" smtClean="0">
                <a:latin typeface="Arial" panose="020B0604020202020204" pitchFamily="34" charset="0"/>
              </a:rPr>
              <a:t>Is this encouraged in your settings?</a:t>
            </a:r>
          </a:p>
          <a:p>
            <a:pPr marL="0" indent="0">
              <a:buNone/>
            </a:pPr>
            <a:r>
              <a:rPr lang="en-US" sz="2000" b="1" dirty="0" smtClean="0">
                <a:latin typeface="Arial" panose="020B0604020202020204" pitchFamily="34" charset="0"/>
              </a:rPr>
              <a:t>Consider how digital writing is used in your setting.</a:t>
            </a:r>
            <a:endParaRPr lang="en-US" sz="2000" b="1" dirty="0">
              <a:latin typeface="Arial" panose="020B0604020202020204" pitchFamily="34" charset="0"/>
            </a:endParaRPr>
          </a:p>
        </p:txBody>
      </p:sp>
      <p:pic>
        <p:nvPicPr>
          <p:cNvPr id="7" name="Picture 6">
            <a:extLst>
              <a:ext uri="{FF2B5EF4-FFF2-40B4-BE49-F238E27FC236}">
                <a16:creationId xmlns:a16="http://schemas.microsoft.com/office/drawing/2014/main" id="{BB1A42A0-9F8F-4551-A90C-3299788DCD20}"/>
              </a:ext>
            </a:extLst>
          </p:cNvPr>
          <p:cNvPicPr>
            <a:picLocks noChangeAspect="1"/>
          </p:cNvPicPr>
          <p:nvPr/>
        </p:nvPicPr>
        <p:blipFill rotWithShape="1">
          <a:blip r:embed="rId2"/>
          <a:srcRect l="9300" r="14010" b="-2"/>
          <a:stretch/>
        </p:blipFill>
        <p:spPr>
          <a:xfrm>
            <a:off x="4285655" y="361702"/>
            <a:ext cx="126873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pic>
        <p:nvPicPr>
          <p:cNvPr id="9" name="Content Placeholder 8">
            <a:extLst>
              <a:ext uri="{FF2B5EF4-FFF2-40B4-BE49-F238E27FC236}">
                <a16:creationId xmlns:a16="http://schemas.microsoft.com/office/drawing/2014/main" id="{43C30FA9-4FBE-45FD-A4B7-D7ACA1866C19}"/>
              </a:ext>
            </a:extLst>
          </p:cNvPr>
          <p:cNvPicPr>
            <a:picLocks noGrp="1" noChangeAspect="1"/>
          </p:cNvPicPr>
          <p:nvPr>
            <p:ph sz="half" idx="2"/>
          </p:nvPr>
        </p:nvPicPr>
        <p:blipFill rotWithShape="1">
          <a:blip r:embed="rId3"/>
          <a:srcRect l="47999" r="10003" b="3"/>
          <a:stretch/>
        </p:blipFill>
        <p:spPr>
          <a:xfrm>
            <a:off x="4414515" y="2715337"/>
            <a:ext cx="20574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5" name="Content Placeholder 4">
            <a:extLst>
              <a:ext uri="{FF2B5EF4-FFF2-40B4-BE49-F238E27FC236}">
                <a16:creationId xmlns:a16="http://schemas.microsoft.com/office/drawing/2014/main" id="{0F7064A5-9710-435C-A0D1-520EF226E86B}"/>
              </a:ext>
            </a:extLst>
          </p:cNvPr>
          <p:cNvPicPr>
            <a:picLocks noChangeAspect="1"/>
          </p:cNvPicPr>
          <p:nvPr/>
        </p:nvPicPr>
        <p:blipFill rotWithShape="1">
          <a:blip r:embed="rId4"/>
          <a:srcRect l="25538" r="24208" b="-1"/>
          <a:stretch/>
        </p:blipFill>
        <p:spPr>
          <a:xfrm>
            <a:off x="6208968" y="2"/>
            <a:ext cx="2935032"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14" name="Picture 13">
            <a:extLst>
              <a:ext uri="{FF2B5EF4-FFF2-40B4-BE49-F238E27FC236}">
                <a16:creationId xmlns:a16="http://schemas.microsoft.com/office/drawing/2014/main" id="{68C439C8-675C-49D2-91F2-89586BC161E5}"/>
              </a:ext>
            </a:extLst>
          </p:cNvPr>
          <p:cNvPicPr>
            <a:picLocks noChangeAspect="1"/>
          </p:cNvPicPr>
          <p:nvPr/>
        </p:nvPicPr>
        <p:blipFill rotWithShape="1">
          <a:blip r:embed="rId5"/>
          <a:srcRect t="5888" r="2" b="2"/>
          <a:stretch/>
        </p:blipFill>
        <p:spPr>
          <a:xfrm>
            <a:off x="1363960" y="4769536"/>
            <a:ext cx="2962656"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pic>
        <p:nvPicPr>
          <p:cNvPr id="6" name="Content Placeholder 5">
            <a:extLst>
              <a:ext uri="{FF2B5EF4-FFF2-40B4-BE49-F238E27FC236}">
                <a16:creationId xmlns:a16="http://schemas.microsoft.com/office/drawing/2014/main" id="{88702430-ABDF-4BBC-A55B-0ECFA699B128}"/>
              </a:ext>
            </a:extLst>
          </p:cNvPr>
          <p:cNvPicPr>
            <a:picLocks noChangeAspect="1"/>
          </p:cNvPicPr>
          <p:nvPr/>
        </p:nvPicPr>
        <p:blipFill rotWithShape="1">
          <a:blip r:embed="rId6"/>
          <a:srcRect l="5462" r="50816" b="3"/>
          <a:stretch/>
        </p:blipFill>
        <p:spPr>
          <a:xfrm>
            <a:off x="6757062" y="4131546"/>
            <a:ext cx="2384184"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12340940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972EF-889D-4AB0-956F-9F126AC65A3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Assignment</a:t>
            </a:r>
          </a:p>
        </p:txBody>
      </p:sp>
      <p:sp>
        <p:nvSpPr>
          <p:cNvPr id="4" name="Content Placeholder 3">
            <a:extLst>
              <a:ext uri="{FF2B5EF4-FFF2-40B4-BE49-F238E27FC236}">
                <a16:creationId xmlns:a16="http://schemas.microsoft.com/office/drawing/2014/main" id="{52D001CF-4C39-03ED-BED4-7BB7D500D916}"/>
              </a:ext>
            </a:extLst>
          </p:cNvPr>
          <p:cNvSpPr>
            <a:spLocks noGrp="1"/>
          </p:cNvSpPr>
          <p:nvPr>
            <p:ph sz="half" idx="2"/>
          </p:nvPr>
        </p:nvSpPr>
        <p:spPr>
          <a:xfrm>
            <a:off x="467544" y="1556792"/>
            <a:ext cx="8335838" cy="4843736"/>
          </a:xfrm>
        </p:spPr>
        <p:txBody>
          <a:bodyPr>
            <a:normAutofit/>
          </a:bodyPr>
          <a:lstStyle/>
          <a:p>
            <a:pPr>
              <a:lnSpc>
                <a:spcPct val="150000"/>
              </a:lnSpc>
            </a:pPr>
            <a:r>
              <a:rPr lang="en-GB" dirty="0">
                <a:latin typeface="Arial" panose="020B0604020202020204" pitchFamily="34" charset="0"/>
                <a:cs typeface="Arial" panose="020B0604020202020204" pitchFamily="34" charset="0"/>
              </a:rPr>
              <a:t>Consider your storytelling skills…</a:t>
            </a:r>
          </a:p>
          <a:p>
            <a:pPr>
              <a:lnSpc>
                <a:spcPct val="150000"/>
              </a:lnSpc>
            </a:pPr>
            <a:r>
              <a:rPr lang="en-GB" dirty="0">
                <a:latin typeface="Arial" panose="020B0604020202020204" pitchFamily="34" charset="0"/>
                <a:cs typeface="Arial" panose="020B0604020202020204" pitchFamily="34" charset="0"/>
              </a:rPr>
              <a:t>How might you promote children’s writing?</a:t>
            </a:r>
          </a:p>
          <a:p>
            <a:pPr>
              <a:lnSpc>
                <a:spcPct val="150000"/>
              </a:lnSpc>
            </a:pPr>
            <a:r>
              <a:rPr lang="en-GB" dirty="0">
                <a:latin typeface="Arial" panose="020B0604020202020204" pitchFamily="34" charset="0"/>
                <a:cs typeface="Arial" panose="020B0604020202020204" pitchFamily="34" charset="0"/>
              </a:rPr>
              <a:t>How might you promote children’s digital literacy?</a:t>
            </a:r>
          </a:p>
          <a:p>
            <a:pPr>
              <a:lnSpc>
                <a:spcPct val="150000"/>
              </a:lnSpc>
            </a:pPr>
            <a:r>
              <a:rPr lang="en-GB" dirty="0">
                <a:latin typeface="Arial" panose="020B0604020202020204" pitchFamily="34" charset="0"/>
                <a:cs typeface="Arial" panose="020B0604020202020204" pitchFamily="34" charset="0"/>
              </a:rPr>
              <a:t>Any links with theory?</a:t>
            </a:r>
          </a:p>
        </p:txBody>
      </p:sp>
    </p:spTree>
    <p:extLst>
      <p:ext uri="{BB962C8B-B14F-4D97-AF65-F5344CB8AC3E}">
        <p14:creationId xmlns:p14="http://schemas.microsoft.com/office/powerpoint/2010/main" val="12757548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28796" y="-1902"/>
            <a:ext cx="8435280" cy="850106"/>
          </a:xfrm>
        </p:spPr>
        <p:txBody>
          <a:bodyPr>
            <a:normAutofit/>
          </a:bodyPr>
          <a:lstStyle/>
          <a:p>
            <a:pPr algn="ctr"/>
            <a:r>
              <a:rPr lang="en-GB" altLang="en-US" sz="2800" b="1" dirty="0" smtClean="0">
                <a:latin typeface="Arial" panose="020B0604020202020204" pitchFamily="34" charset="0"/>
              </a:rPr>
              <a:t>Reference list</a:t>
            </a:r>
            <a:endParaRPr lang="en-GB" altLang="en-US" sz="2800" b="1" dirty="0">
              <a:latin typeface="Arial" panose="020B0604020202020204" pitchFamily="34" charset="0"/>
            </a:endParaRPr>
          </a:p>
        </p:txBody>
      </p:sp>
      <p:sp>
        <p:nvSpPr>
          <p:cNvPr id="2" name="Content Placeholder 1"/>
          <p:cNvSpPr>
            <a:spLocks noGrp="1"/>
          </p:cNvSpPr>
          <p:nvPr>
            <p:ph idx="1"/>
          </p:nvPr>
        </p:nvSpPr>
        <p:spPr>
          <a:xfrm>
            <a:off x="251520" y="693172"/>
            <a:ext cx="8784976" cy="4968552"/>
          </a:xfrm>
        </p:spPr>
        <p:txBody>
          <a:bodyPr>
            <a:noAutofit/>
          </a:bodyPr>
          <a:lstStyle/>
          <a:p>
            <a:pPr marL="0" indent="0">
              <a:lnSpc>
                <a:spcPct val="160000"/>
              </a:lnSpc>
              <a:buNone/>
            </a:pPr>
            <a:r>
              <a:rPr lang="en-GB" sz="1200" b="0" i="0" dirty="0" smtClean="0">
                <a:solidFill>
                  <a:srgbClr val="222222"/>
                </a:solidFill>
                <a:effectLst/>
                <a:latin typeface="Arial" panose="020B0604020202020204" pitchFamily="34" charset="0"/>
                <a:cs typeface="Arial" panose="020B0604020202020204" pitchFamily="34" charset="0"/>
              </a:rPr>
              <a:t>Bai, L. </a:t>
            </a:r>
            <a:r>
              <a:rPr lang="en-GB" sz="1200" b="0" i="1" dirty="0" smtClean="0">
                <a:solidFill>
                  <a:srgbClr val="222222"/>
                </a:solidFill>
                <a:effectLst/>
                <a:latin typeface="Arial" panose="020B0604020202020204" pitchFamily="34" charset="0"/>
                <a:cs typeface="Arial" panose="020B0604020202020204" pitchFamily="34" charset="0"/>
              </a:rPr>
              <a:t>et al</a:t>
            </a:r>
            <a:r>
              <a:rPr lang="en-GB" sz="1200" b="0" i="0" dirty="0" smtClean="0">
                <a:solidFill>
                  <a:srgbClr val="222222"/>
                </a:solidFill>
                <a:effectLst/>
                <a:latin typeface="Arial" panose="020B0604020202020204" pitchFamily="34" charset="0"/>
                <a:cs typeface="Arial" panose="020B0604020202020204" pitchFamily="34" charset="0"/>
              </a:rPr>
              <a:t>. (2022) </a:t>
            </a:r>
            <a:r>
              <a:rPr lang="en-GB" sz="1200" b="0" i="1" dirty="0" smtClean="0">
                <a:solidFill>
                  <a:srgbClr val="222222"/>
                </a:solidFill>
                <a:effectLst/>
                <a:latin typeface="Arial" panose="020B0604020202020204" pitchFamily="34" charset="0"/>
                <a:cs typeface="Arial" panose="020B0604020202020204" pitchFamily="34" charset="0"/>
              </a:rPr>
              <a:t>Developing Visual Art Education in Early Childhood Education. </a:t>
            </a:r>
            <a:r>
              <a:rPr lang="en-GB" sz="1200" b="0" i="0" dirty="0" smtClean="0">
                <a:solidFill>
                  <a:srgbClr val="222222"/>
                </a:solidFill>
                <a:effectLst/>
                <a:latin typeface="Arial" panose="020B0604020202020204" pitchFamily="34" charset="0"/>
                <a:cs typeface="Arial" panose="020B0604020202020204" pitchFamily="34" charset="0"/>
              </a:rPr>
              <a:t>Available at: </a:t>
            </a:r>
            <a:r>
              <a:rPr lang="en-GB" sz="1200" dirty="0" smtClean="0">
                <a:latin typeface="Arial" panose="020B0604020202020204" pitchFamily="34" charset="0"/>
                <a:cs typeface="Arial" panose="020B0604020202020204" pitchFamily="34" charset="0"/>
                <a:hlinkClick r:id="rId3"/>
              </a:rPr>
              <a:t>Bai_Li_Liu.pdf (theseus.fi)</a:t>
            </a:r>
            <a:r>
              <a:rPr lang="en-GB" sz="1200" dirty="0" smtClean="0">
                <a:latin typeface="Arial" panose="020B0604020202020204" pitchFamily="34" charset="0"/>
                <a:cs typeface="Arial" panose="020B0604020202020204" pitchFamily="34" charset="0"/>
              </a:rPr>
              <a:t> [Accessed: August 10 2022].</a:t>
            </a:r>
          </a:p>
          <a:p>
            <a:pPr marL="0" indent="0">
              <a:lnSpc>
                <a:spcPct val="160000"/>
              </a:lnSpc>
              <a:buNone/>
            </a:pPr>
            <a:r>
              <a:rPr lang="en-GB" sz="1200" dirty="0" err="1" smtClean="0">
                <a:latin typeface="Arial" panose="020B0604020202020204" pitchFamily="34" charset="0"/>
                <a:cs typeface="Arial" panose="020B0604020202020204" pitchFamily="34" charset="0"/>
              </a:rPr>
              <a:t>Cremin</a:t>
            </a:r>
            <a:r>
              <a:rPr lang="en-GB" sz="1200" dirty="0" smtClean="0">
                <a:latin typeface="Arial" panose="020B0604020202020204" pitchFamily="34" charset="0"/>
                <a:cs typeface="Arial" panose="020B0604020202020204" pitchFamily="34" charset="0"/>
              </a:rPr>
              <a:t>, T. (2016) </a:t>
            </a:r>
            <a:r>
              <a:rPr lang="en-GB" sz="1200" i="1" dirty="0" smtClean="0">
                <a:latin typeface="Arial" panose="020B0604020202020204" pitchFamily="34" charset="0"/>
                <a:cs typeface="Arial" panose="020B0604020202020204" pitchFamily="34" charset="0"/>
              </a:rPr>
              <a:t>Apprentice story writers: Exploring young children’s print awareness and agency in early story authoring. </a:t>
            </a:r>
            <a:r>
              <a:rPr lang="en-GB" sz="1200" dirty="0" smtClean="0">
                <a:latin typeface="Arial" panose="020B0604020202020204" pitchFamily="34" charset="0"/>
                <a:cs typeface="Arial" panose="020B0604020202020204" pitchFamily="34" charset="0"/>
              </a:rPr>
              <a:t>Available at: </a:t>
            </a:r>
            <a:r>
              <a:rPr lang="en-GB" sz="1200" dirty="0" smtClean="0">
                <a:latin typeface="Arial" panose="020B0604020202020204" pitchFamily="34" charset="0"/>
                <a:cs typeface="Arial" panose="020B0604020202020204" pitchFamily="34" charset="0"/>
                <a:hlinkClick r:id="rId4"/>
              </a:rPr>
              <a:t>https://scholar.google.co.uk/scholar?hl=en&amp;as_sdt=0%2C5&amp;as_ylo=2015&amp;as_yhi=2024&amp;q=Emergent+Writing+%22print+awareness%22&amp;btnG=</a:t>
            </a:r>
            <a:r>
              <a:rPr lang="en-GB" sz="1200" dirty="0" smtClean="0">
                <a:latin typeface="Arial" panose="020B0604020202020204" pitchFamily="34" charset="0"/>
                <a:cs typeface="Arial" panose="020B0604020202020204" pitchFamily="34" charset="0"/>
              </a:rPr>
              <a:t> [Accessed: August 21 2024].</a:t>
            </a:r>
          </a:p>
          <a:p>
            <a:pPr marL="0" indent="0">
              <a:lnSpc>
                <a:spcPct val="160000"/>
              </a:lnSpc>
              <a:buNone/>
            </a:pPr>
            <a:r>
              <a:rPr lang="en-GB" sz="1200" dirty="0" smtClean="0">
                <a:latin typeface="Arial" panose="020B0604020202020204" pitchFamily="34" charset="0"/>
                <a:cs typeface="Arial" panose="020B0604020202020204" pitchFamily="34" charset="0"/>
              </a:rPr>
              <a:t>Donaldson, G. (2015) </a:t>
            </a:r>
            <a:r>
              <a:rPr lang="en-GB" sz="1200" i="1" dirty="0" smtClean="0">
                <a:latin typeface="Arial" panose="020B0604020202020204" pitchFamily="34" charset="0"/>
                <a:cs typeface="Arial" panose="020B0604020202020204" pitchFamily="34" charset="0"/>
              </a:rPr>
              <a:t>Successful Futures Independent Review of Curriculum  and Assessment Arrangements in Wales, </a:t>
            </a:r>
            <a:r>
              <a:rPr lang="en-GB" sz="1200" dirty="0" smtClean="0">
                <a:latin typeface="Arial" panose="020B0604020202020204" pitchFamily="34" charset="0"/>
                <a:cs typeface="Arial" panose="020B0604020202020204" pitchFamily="34" charset="0"/>
                <a:hlinkClick r:id="rId5"/>
              </a:rPr>
              <a:t>https://gov.wales/docs/dcells/publications/150225-successful-futures-en.pdf</a:t>
            </a:r>
            <a:r>
              <a:rPr lang="en-GB" sz="1200" dirty="0" smtClean="0">
                <a:latin typeface="Arial" panose="020B0604020202020204" pitchFamily="34" charset="0"/>
                <a:cs typeface="Arial" panose="020B0604020202020204" pitchFamily="34" charset="0"/>
              </a:rPr>
              <a:t> [Accessed: November 2 2018].</a:t>
            </a:r>
          </a:p>
          <a:p>
            <a:pPr marL="0" indent="0">
              <a:lnSpc>
                <a:spcPct val="160000"/>
              </a:lnSpc>
              <a:buNone/>
            </a:pPr>
            <a:r>
              <a:rPr lang="en-GB" sz="1200" dirty="0" smtClean="0">
                <a:latin typeface="Arial" panose="020B0604020202020204" pitchFamily="34" charset="0"/>
                <a:cs typeface="Arial" panose="020B0604020202020204" pitchFamily="34" charset="0"/>
              </a:rPr>
              <a:t>John Hopkins University Press (2017) </a:t>
            </a:r>
            <a:r>
              <a:rPr lang="en-GB" sz="1200" i="1" dirty="0" smtClean="0">
                <a:latin typeface="Arial" panose="020B0604020202020204" pitchFamily="34" charset="0"/>
                <a:cs typeface="Arial" panose="020B0604020202020204" pitchFamily="34" charset="0"/>
              </a:rPr>
              <a:t>Stuttering and “retraining” left-handed children in mid-century U.S.. </a:t>
            </a:r>
            <a:r>
              <a:rPr lang="en-GB" sz="1200" dirty="0" smtClean="0">
                <a:latin typeface="Arial" panose="020B0604020202020204" pitchFamily="34" charset="0"/>
                <a:cs typeface="Arial" panose="020B0604020202020204" pitchFamily="34" charset="0"/>
              </a:rPr>
              <a:t>Available at: </a:t>
            </a:r>
            <a:r>
              <a:rPr lang="en-GB" sz="1200" dirty="0" smtClean="0">
                <a:latin typeface="Arial" panose="020B0604020202020204" pitchFamily="34" charset="0"/>
                <a:cs typeface="Arial" panose="020B0604020202020204" pitchFamily="34" charset="0"/>
                <a:hlinkClick r:id="rId6"/>
              </a:rPr>
              <a:t>https://www.press.jhu.edu/newsroom/stuttering-and-retraining-left-handed-children-mid-century-us#:~:text=In%20the%20early%2Dtwentieth%2Dcentury,handers%20to%20become%20right%2Dhanded</a:t>
            </a:r>
            <a:r>
              <a:rPr lang="en-GB" sz="1200" dirty="0" smtClean="0">
                <a:latin typeface="Arial" panose="020B0604020202020204" pitchFamily="34" charset="0"/>
                <a:cs typeface="Arial" panose="020B0604020202020204" pitchFamily="34" charset="0"/>
              </a:rPr>
              <a:t>. [Accessed: August 21 2024].</a:t>
            </a:r>
            <a:endParaRPr lang="en-GB" sz="1200" i="1" dirty="0" smtClean="0">
              <a:latin typeface="Arial" panose="020B0604020202020204" pitchFamily="34" charset="0"/>
              <a:cs typeface="Arial" panose="020B0604020202020204" pitchFamily="34" charset="0"/>
            </a:endParaRPr>
          </a:p>
          <a:p>
            <a:pPr marL="0" indent="0">
              <a:lnSpc>
                <a:spcPct val="160000"/>
              </a:lnSpc>
              <a:buNone/>
            </a:pPr>
            <a:r>
              <a:rPr lang="en-GB" sz="1200" dirty="0" err="1" smtClean="0">
                <a:latin typeface="Arial" panose="020B0604020202020204" pitchFamily="34" charset="0"/>
                <a:cs typeface="Arial" panose="020B0604020202020204" pitchFamily="34" charset="0"/>
              </a:rPr>
              <a:t>Lems</a:t>
            </a:r>
            <a:r>
              <a:rPr lang="en-GB" sz="1200" dirty="0" smtClean="0">
                <a:latin typeface="Arial" panose="020B0604020202020204" pitchFamily="34" charset="0"/>
                <a:cs typeface="Arial" panose="020B0604020202020204" pitchFamily="34" charset="0"/>
              </a:rPr>
              <a:t>, K. </a:t>
            </a:r>
            <a:r>
              <a:rPr lang="en-GB" sz="1200" i="1" dirty="0" smtClean="0">
                <a:latin typeface="Arial" panose="020B0604020202020204" pitchFamily="34" charset="0"/>
                <a:cs typeface="Arial" panose="020B0604020202020204" pitchFamily="34" charset="0"/>
              </a:rPr>
              <a:t>et al</a:t>
            </a:r>
            <a:r>
              <a:rPr lang="en-GB" sz="1200" dirty="0" smtClean="0">
                <a:latin typeface="Arial" panose="020B0604020202020204" pitchFamily="34" charset="0"/>
                <a:cs typeface="Arial" panose="020B0604020202020204" pitchFamily="34" charset="0"/>
              </a:rPr>
              <a:t>. (2024) </a:t>
            </a:r>
            <a:r>
              <a:rPr lang="en-GB" sz="1200" i="1" dirty="0" smtClean="0">
                <a:latin typeface="Arial" panose="020B0604020202020204" pitchFamily="34" charset="0"/>
                <a:cs typeface="Arial" panose="020B0604020202020204" pitchFamily="34" charset="0"/>
              </a:rPr>
              <a:t>Building literacy with multilingual learners: insights from linguistics. </a:t>
            </a:r>
            <a:r>
              <a:rPr lang="en-GB" sz="1200" dirty="0" smtClean="0">
                <a:latin typeface="Arial" panose="020B0604020202020204" pitchFamily="34" charset="0"/>
                <a:cs typeface="Arial" panose="020B0604020202020204" pitchFamily="34" charset="0"/>
              </a:rPr>
              <a:t>London: The Guilford Press.</a:t>
            </a:r>
          </a:p>
          <a:p>
            <a:pPr marL="0" indent="0">
              <a:lnSpc>
                <a:spcPct val="160000"/>
              </a:lnSpc>
              <a:buNone/>
            </a:pPr>
            <a:r>
              <a:rPr lang="en-GB" sz="1200" dirty="0" err="1" smtClean="0">
                <a:latin typeface="Arial" panose="020B0604020202020204" pitchFamily="34" charset="0"/>
                <a:cs typeface="Arial" panose="020B0604020202020204" pitchFamily="34" charset="0"/>
              </a:rPr>
              <a:t>Ocklenburg</a:t>
            </a:r>
            <a:r>
              <a:rPr lang="en-GB" sz="1200" dirty="0" smtClean="0">
                <a:latin typeface="Arial" panose="020B0604020202020204" pitchFamily="34" charset="0"/>
                <a:cs typeface="Arial" panose="020B0604020202020204" pitchFamily="34" charset="0"/>
              </a:rPr>
              <a:t>, S. (2024) </a:t>
            </a:r>
            <a:r>
              <a:rPr lang="en-GB" sz="1200" i="1" dirty="0" smtClean="0">
                <a:latin typeface="Arial" panose="020B0604020202020204" pitchFamily="34" charset="0"/>
                <a:cs typeface="Arial" panose="020B0604020202020204" pitchFamily="34" charset="0"/>
              </a:rPr>
              <a:t>The world’s biggest study on left-handedness. </a:t>
            </a:r>
            <a:r>
              <a:rPr lang="en-GB" sz="1200" dirty="0" smtClean="0">
                <a:latin typeface="Arial" panose="020B0604020202020204" pitchFamily="34" charset="0"/>
                <a:cs typeface="Arial" panose="020B0604020202020204" pitchFamily="34" charset="0"/>
              </a:rPr>
              <a:t>Available at: </a:t>
            </a:r>
            <a:r>
              <a:rPr lang="en-GB" sz="1200" dirty="0" smtClean="0">
                <a:latin typeface="Arial" panose="020B0604020202020204" pitchFamily="34" charset="0"/>
                <a:cs typeface="Arial" panose="020B0604020202020204" pitchFamily="34" charset="0"/>
                <a:hlinkClick r:id="rId7"/>
              </a:rPr>
              <a:t>https://www.psychologytoday.com/gb/blog/the-asymmetric-brain/202004/the-worlds-biggest-study-on-left-handedness</a:t>
            </a:r>
            <a:r>
              <a:rPr lang="en-GB" sz="1200" dirty="0" smtClean="0">
                <a:latin typeface="Arial" panose="020B0604020202020204" pitchFamily="34" charset="0"/>
                <a:cs typeface="Arial" panose="020B0604020202020204" pitchFamily="34" charset="0"/>
              </a:rPr>
              <a:t> [Accessed: August 21 2024].</a:t>
            </a:r>
            <a:endParaRPr lang="en-GB" sz="1200" i="1" dirty="0" smtClean="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endParaRP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15452964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51520" y="274638"/>
            <a:ext cx="8435280" cy="562074"/>
          </a:xfrm>
        </p:spPr>
        <p:txBody>
          <a:bodyPr>
            <a:normAutofit/>
          </a:bodyPr>
          <a:lstStyle/>
          <a:p>
            <a:pPr algn="ctr"/>
            <a:r>
              <a:rPr lang="en-GB" altLang="en-US" sz="2400" b="1" dirty="0">
                <a:latin typeface="Arial" panose="020B0604020202020204" pitchFamily="34" charset="0"/>
              </a:rPr>
              <a:t>Reference list</a:t>
            </a:r>
          </a:p>
        </p:txBody>
      </p:sp>
      <p:sp>
        <p:nvSpPr>
          <p:cNvPr id="2" name="Content Placeholder 1"/>
          <p:cNvSpPr>
            <a:spLocks noGrp="1"/>
          </p:cNvSpPr>
          <p:nvPr>
            <p:ph idx="1"/>
          </p:nvPr>
        </p:nvSpPr>
        <p:spPr>
          <a:xfrm>
            <a:off x="76672" y="692696"/>
            <a:ext cx="8784976" cy="5184576"/>
          </a:xfrm>
        </p:spPr>
        <p:txBody>
          <a:bodyPr>
            <a:noAutofit/>
          </a:bodyPr>
          <a:lstStyle/>
          <a:p>
            <a:pPr marL="0" indent="0">
              <a:lnSpc>
                <a:spcPct val="160000"/>
              </a:lnSpc>
              <a:buNone/>
            </a:pPr>
            <a:r>
              <a:rPr lang="en-GB" sz="1250" dirty="0" err="1">
                <a:latin typeface="Arial" panose="020B0604020202020204" pitchFamily="34" charset="0"/>
                <a:cs typeface="Arial" panose="020B0604020202020204" pitchFamily="34" charset="0"/>
              </a:rPr>
              <a:t>Raeesi</a:t>
            </a:r>
            <a:r>
              <a:rPr lang="en-GB" sz="1250" dirty="0">
                <a:latin typeface="Arial" panose="020B0604020202020204" pitchFamily="34" charset="0"/>
                <a:cs typeface="Arial" panose="020B0604020202020204" pitchFamily="34" charset="0"/>
              </a:rPr>
              <a:t>, A. Y. A. (2020) ‘Exploring </a:t>
            </a:r>
            <a:r>
              <a:rPr lang="en-GB" sz="1250" dirty="0" err="1">
                <a:latin typeface="Arial" panose="020B0604020202020204" pitchFamily="34" charset="0"/>
                <a:cs typeface="Arial" panose="020B0604020202020204" pitchFamily="34" charset="0"/>
              </a:rPr>
              <a:t>english</a:t>
            </a:r>
            <a:r>
              <a:rPr lang="en-GB" sz="1250" dirty="0">
                <a:latin typeface="Arial" panose="020B0604020202020204" pitchFamily="34" charset="0"/>
                <a:cs typeface="Arial" panose="020B0604020202020204" pitchFamily="34" charset="0"/>
              </a:rPr>
              <a:t> </a:t>
            </a:r>
            <a:r>
              <a:rPr lang="en-GB" sz="1250" dirty="0" err="1">
                <a:latin typeface="Arial" panose="020B0604020202020204" pitchFamily="34" charset="0"/>
                <a:cs typeface="Arial" panose="020B0604020202020204" pitchFamily="34" charset="0"/>
              </a:rPr>
              <a:t>teachers’views</a:t>
            </a:r>
            <a:r>
              <a:rPr lang="en-GB" sz="1250" dirty="0">
                <a:latin typeface="Arial" panose="020B0604020202020204" pitchFamily="34" charset="0"/>
                <a:cs typeface="Arial" panose="020B0604020202020204" pitchFamily="34" charset="0"/>
              </a:rPr>
              <a:t> on their kindergarten emergent writing practices: a mixed method study’. [online]. Available at: </a:t>
            </a:r>
            <a:r>
              <a:rPr lang="en-GB" sz="1250" dirty="0">
                <a:latin typeface="Arial" panose="020B0604020202020204" pitchFamily="34" charset="0"/>
                <a:cs typeface="Arial" panose="020B0604020202020204" pitchFamily="34" charset="0"/>
                <a:hlinkClick r:id="rId3"/>
              </a:rPr>
              <a:t>https://scholarworks.uaeu.ac.ae/cgi/viewcontent.cgi?article=1897&amp;context=all_theses</a:t>
            </a:r>
            <a:r>
              <a:rPr lang="en-GB" sz="1250" dirty="0">
                <a:latin typeface="Arial" panose="020B0604020202020204" pitchFamily="34" charset="0"/>
                <a:cs typeface="Arial" panose="020B0604020202020204" pitchFamily="34" charset="0"/>
              </a:rPr>
              <a:t> [Accessed: August 21 2024].</a:t>
            </a:r>
          </a:p>
          <a:p>
            <a:pPr marL="0" indent="0">
              <a:lnSpc>
                <a:spcPct val="160000"/>
              </a:lnSpc>
              <a:buNone/>
            </a:pPr>
            <a:r>
              <a:rPr lang="en-GB" sz="1250" dirty="0">
                <a:latin typeface="Arial" panose="020B0604020202020204" pitchFamily="34" charset="0"/>
                <a:cs typeface="Arial" panose="020B0604020202020204" pitchFamily="34" charset="0"/>
              </a:rPr>
              <a:t>Rose, E. (2016) </a:t>
            </a:r>
            <a:r>
              <a:rPr lang="en-GB" sz="1250" i="1" dirty="0">
                <a:latin typeface="Arial" panose="020B0604020202020204" pitchFamily="34" charset="0"/>
                <a:cs typeface="Arial" panose="020B0604020202020204" pitchFamily="34" charset="0"/>
              </a:rPr>
              <a:t>Lowenfeld’s 5 stages, </a:t>
            </a:r>
            <a:r>
              <a:rPr lang="en-GB" sz="1250" dirty="0">
                <a:latin typeface="Arial" panose="020B0604020202020204" pitchFamily="34" charset="0"/>
                <a:cs typeface="Arial" panose="020B0604020202020204" pitchFamily="34" charset="0"/>
              </a:rPr>
              <a:t>https://www.youtube.com/watch?v=DcLcUjRVY24 [Accessed: November 1 2018].</a:t>
            </a:r>
            <a:endParaRPr lang="en-GB" sz="1250" dirty="0">
              <a:latin typeface="Arial" panose="020B0604020202020204" pitchFamily="34" charset="0"/>
            </a:endParaRPr>
          </a:p>
          <a:p>
            <a:pPr marL="0" indent="0">
              <a:lnSpc>
                <a:spcPct val="160000"/>
              </a:lnSpc>
              <a:buNone/>
            </a:pPr>
            <a:r>
              <a:rPr lang="en-GB" sz="1250" dirty="0">
                <a:latin typeface="Arial" panose="020B0604020202020204" pitchFamily="34" charset="0"/>
              </a:rPr>
              <a:t>Sandhu, J. (2018) </a:t>
            </a:r>
            <a:r>
              <a:rPr lang="en-GB" sz="1250" i="1" dirty="0">
                <a:latin typeface="Arial" panose="020B0604020202020204" pitchFamily="34" charset="0"/>
              </a:rPr>
              <a:t>Baby drawing with yogurt, </a:t>
            </a:r>
            <a:r>
              <a:rPr lang="en-GB" sz="1250" dirty="0">
                <a:latin typeface="Arial" panose="020B0604020202020204" pitchFamily="34" charset="0"/>
              </a:rPr>
              <a:t>https://www.youtube.com/watch?v=VBaCQJzvjwM [Accessed: November 1 2018].</a:t>
            </a:r>
          </a:p>
          <a:p>
            <a:pPr marL="0" indent="0">
              <a:lnSpc>
                <a:spcPct val="160000"/>
              </a:lnSpc>
              <a:buNone/>
            </a:pPr>
            <a:r>
              <a:rPr lang="en-GB" sz="1250" dirty="0">
                <a:latin typeface="Arial" panose="020B0604020202020204" pitchFamily="34" charset="0"/>
              </a:rPr>
              <a:t>Sherman, D. (2014) </a:t>
            </a:r>
            <a:r>
              <a:rPr lang="en-GB" sz="1250" i="1" dirty="0">
                <a:latin typeface="Arial" panose="020B0604020202020204" pitchFamily="34" charset="0"/>
              </a:rPr>
              <a:t>Developmental Writing Stages - Whiteboard Animation</a:t>
            </a:r>
            <a:r>
              <a:rPr lang="en-GB" sz="1250" dirty="0">
                <a:latin typeface="Arial" panose="020B0604020202020204" pitchFamily="34" charset="0"/>
              </a:rPr>
              <a:t>, https://www.youtube.com/watch?v=TQdNGnc54QM [Accessed: November 1 2018].</a:t>
            </a:r>
          </a:p>
          <a:p>
            <a:pPr marL="0" indent="0">
              <a:lnSpc>
                <a:spcPct val="160000"/>
              </a:lnSpc>
              <a:buNone/>
            </a:pPr>
            <a:r>
              <a:rPr lang="en-GB" sz="1250" dirty="0">
                <a:latin typeface="Arial" panose="020B0604020202020204" pitchFamily="34" charset="0"/>
              </a:rPr>
              <a:t>Tomlinson, L. (2017) ‘Making marks: the road to literacy? An exploratory study into the role of the practitioner and the strategies used to support children’s emergent writing in the early years’, </a:t>
            </a:r>
            <a:r>
              <a:rPr lang="en-GB" sz="1250" i="1" dirty="0">
                <a:latin typeface="Arial" panose="020B0604020202020204" pitchFamily="34" charset="0"/>
              </a:rPr>
              <a:t>BG Research Online</a:t>
            </a:r>
            <a:r>
              <a:rPr lang="en-GB" sz="1250" dirty="0">
                <a:latin typeface="Arial" panose="020B0604020202020204" pitchFamily="34" charset="0"/>
              </a:rPr>
              <a:t>, 9, p.37. [online]. Available at: </a:t>
            </a:r>
            <a:r>
              <a:rPr lang="en-GB" sz="1250" dirty="0">
                <a:latin typeface="Arial" panose="020B0604020202020204" pitchFamily="34" charset="0"/>
                <a:hlinkClick r:id="rId4"/>
              </a:rPr>
              <a:t>https://bgro.repository.guildhe.ac.uk/id/eprint/235/1/educationUndergraduate9.pdf#page=42</a:t>
            </a:r>
            <a:r>
              <a:rPr lang="en-GB" sz="1250" dirty="0">
                <a:latin typeface="Arial" panose="020B0604020202020204" pitchFamily="34" charset="0"/>
              </a:rPr>
              <a:t> [Accessed: August 21 2024].</a:t>
            </a:r>
          </a:p>
          <a:p>
            <a:pPr marL="0" indent="0">
              <a:lnSpc>
                <a:spcPct val="160000"/>
              </a:lnSpc>
              <a:buNone/>
            </a:pPr>
            <a:r>
              <a:rPr lang="en-GB" sz="1250" dirty="0">
                <a:latin typeface="Arial" panose="020B0604020202020204" pitchFamily="34" charset="0"/>
              </a:rPr>
              <a:t>Welsh Government (2019) Draft Statutory Area of Learning and Experience: Languages, Literacy and Communication, </a:t>
            </a:r>
            <a:r>
              <a:rPr lang="en-GB" sz="1250" dirty="0">
                <a:latin typeface="Arial" panose="020B0604020202020204" pitchFamily="34" charset="0"/>
                <a:hlinkClick r:id="rId5"/>
              </a:rPr>
              <a:t>https://hwb.gov.wales/storage/4373f5ea-f77e-4b10-a20f-4b06eb02f6a0/draft-statutory-guidance-languages-literacy-and-communication.pdf</a:t>
            </a:r>
            <a:r>
              <a:rPr lang="en-GB" sz="1250" dirty="0">
                <a:latin typeface="Arial" panose="020B0604020202020204" pitchFamily="34" charset="0"/>
              </a:rPr>
              <a:t> [Accessed: November 9 2020].</a:t>
            </a:r>
          </a:p>
          <a:p>
            <a:pPr marL="0" indent="0">
              <a:buNone/>
            </a:pPr>
            <a:endParaRPr lang="en-GB" sz="1800" dirty="0">
              <a:latin typeface="Arial" panose="020B0604020202020204" pitchFamily="34" charset="0"/>
            </a:endParaRP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41670392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D98E82-3D5E-4E25-840D-A3754AD12B53}">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4a72011-89be-41d7-bd49-565121a9e247"/>
    <ds:schemaRef ds:uri="16bfc89a-06a0-41d6-ae50-6ff65b36cb8b"/>
    <ds:schemaRef ds:uri="http://www.w3.org/XML/1998/namespace"/>
    <ds:schemaRef ds:uri="http://purl.org/dc/dcmitype/"/>
  </ds:schemaRefs>
</ds:datastoreItem>
</file>

<file path=customXml/itemProps2.xml><?xml version="1.0" encoding="utf-8"?>
<ds:datastoreItem xmlns:ds="http://schemas.openxmlformats.org/officeDocument/2006/customXml" ds:itemID="{5138FA36-B5F0-46D9-ACFF-34AF48C9692E}">
  <ds:schemaRefs>
    <ds:schemaRef ds:uri="http://schemas.microsoft.com/sharepoint/v3/contenttype/forms"/>
  </ds:schemaRefs>
</ds:datastoreItem>
</file>

<file path=customXml/itemProps3.xml><?xml version="1.0" encoding="utf-8"?>
<ds:datastoreItem xmlns:ds="http://schemas.openxmlformats.org/officeDocument/2006/customXml" ds:itemID="{82D35B1C-02CC-4E9E-8E6F-D4AED353BD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196</TotalTime>
  <Words>2391</Words>
  <Application>Microsoft Office PowerPoint</Application>
  <PresentationFormat>On-screen Show (4:3)</PresentationFormat>
  <Paragraphs>216</Paragraphs>
  <Slides>41</Slides>
  <Notes>32</Notes>
  <HiddenSlides>0</HiddenSlides>
  <MMClips>1</MMClips>
  <ScaleCrop>false</ScaleCrop>
  <HeadingPairs>
    <vt:vector size="8" baseType="variant">
      <vt:variant>
        <vt:lpstr>Fonts Used</vt:lpstr>
      </vt:variant>
      <vt:variant>
        <vt:i4>9</vt:i4>
      </vt:variant>
      <vt:variant>
        <vt:lpstr>Theme</vt:lpstr>
      </vt:variant>
      <vt:variant>
        <vt:i4>3</vt:i4>
      </vt:variant>
      <vt:variant>
        <vt:lpstr>Embedded OLE Servers</vt:lpstr>
      </vt:variant>
      <vt:variant>
        <vt:i4>1</vt:i4>
      </vt:variant>
      <vt:variant>
        <vt:lpstr>Slide Titles</vt:lpstr>
      </vt:variant>
      <vt:variant>
        <vt:i4>41</vt:i4>
      </vt:variant>
    </vt:vector>
  </HeadingPairs>
  <TitlesOfParts>
    <vt:vector size="54" baseType="lpstr">
      <vt:lpstr>ＭＳ Ｐゴシック</vt:lpstr>
      <vt:lpstr>Arial</vt:lpstr>
      <vt:lpstr>Calibri</vt:lpstr>
      <vt:lpstr>Calibri Light</vt:lpstr>
      <vt:lpstr>Myriad Pro</vt:lpstr>
      <vt:lpstr>PrintLucida Sans</vt:lpstr>
      <vt:lpstr>Raleway</vt:lpstr>
      <vt:lpstr>Times</vt:lpstr>
      <vt:lpstr>Wingdings</vt:lpstr>
      <vt:lpstr>Office Theme</vt:lpstr>
      <vt:lpstr>Sub Title 1</vt:lpstr>
      <vt:lpstr>Accessible 2</vt:lpstr>
      <vt:lpstr>Photo Editor Photo</vt:lpstr>
      <vt:lpstr>PowerPoint Presentation</vt:lpstr>
      <vt:lpstr>Contents</vt:lpstr>
      <vt:lpstr>Employability/Transferable Skills </vt:lpstr>
      <vt:lpstr>Resources</vt:lpstr>
      <vt:lpstr>Glossary</vt:lpstr>
      <vt:lpstr>Early Mark Making</vt:lpstr>
      <vt:lpstr>Early Mark Making</vt:lpstr>
      <vt:lpstr>Stages of emergent writing</vt:lpstr>
      <vt:lpstr>        Fisted grasp In the beginning stages, it is typical for young children to hold their writing tool with the entire hand, making a fist. Since muscle strength is in the early phase, a child will utilize their full arm to accomplish the task. At this age, children usually start scribbling and making dots.         </vt:lpstr>
      <vt:lpstr>PowerPoint Presentation</vt:lpstr>
      <vt:lpstr>Static tripod grasp At this age, children will switch to a static tripod grasp. There still may be some whole arm movement at times, with the wrists being still and not gracefully moving, or static. This grasp utilizes 4 fingers where the thumb, index, and middle finger work together on the pencil and rest on the 4th finger. At this age, children typically should be able to copy a diagonal line, square, diagonal cross, circle, and triangle. </vt:lpstr>
      <vt:lpstr>PowerPoint Presentation</vt:lpstr>
      <vt:lpstr>Viktor Lowenfeld 1903-1960                             </vt:lpstr>
      <vt:lpstr>PowerPoint Presentation</vt:lpstr>
      <vt:lpstr>From scribbles to representational drawings </vt:lpstr>
      <vt:lpstr>From scribbles to representational drawings </vt:lpstr>
      <vt:lpstr> Group task</vt:lpstr>
      <vt:lpstr>PowerPoint Presentation</vt:lpstr>
      <vt:lpstr>Emergent Writing</vt:lpstr>
      <vt:lpstr>The business of writing</vt:lpstr>
      <vt:lpstr>Montessori</vt:lpstr>
      <vt:lpstr>Diglossia</vt:lpstr>
      <vt:lpstr>Diglossia</vt:lpstr>
      <vt:lpstr> Children with ALN</vt:lpstr>
      <vt:lpstr> The Early Years Framework</vt:lpstr>
      <vt:lpstr>Left handedness </vt:lpstr>
      <vt:lpstr> Left handedness – historical attitude</vt:lpstr>
      <vt:lpstr>Supporting left-handed children </vt:lpstr>
      <vt:lpstr>What about other cultures? </vt:lpstr>
      <vt:lpstr>Writing systems</vt:lpstr>
      <vt:lpstr>Alphabetic system</vt:lpstr>
      <vt:lpstr>Syllabic system such as Hawaiian</vt:lpstr>
      <vt:lpstr>Logographic system such as Chinese Mandarin</vt:lpstr>
      <vt:lpstr>Role of the adult</vt:lpstr>
      <vt:lpstr>  Still an important skill?</vt:lpstr>
      <vt:lpstr>  Or, is this the only skill required?</vt:lpstr>
      <vt:lpstr>New techno-literacy practices</vt:lpstr>
      <vt:lpstr>PowerPoint Presentation</vt:lpstr>
      <vt:lpstr>Assignment</vt:lpstr>
      <vt:lpstr>Reference list</vt:lpstr>
      <vt:lpstr>Reference list</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BHAVISHA BHANDERI</cp:lastModifiedBy>
  <cp:revision>170</cp:revision>
  <cp:lastPrinted>2023-02-08T08:37:27Z</cp:lastPrinted>
  <dcterms:created xsi:type="dcterms:W3CDTF">2010-09-01T10:27:19Z</dcterms:created>
  <dcterms:modified xsi:type="dcterms:W3CDTF">2024-09-18T11:56:50Z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0x010100B144F219396AFE458016C97602F34B7A</vt:lpwstr>
  </property>
</Properties>
</file>