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93" r:id="rId2"/>
    <p:sldId id="300" r:id="rId3"/>
    <p:sldId id="311" r:id="rId4"/>
    <p:sldId id="294" r:id="rId5"/>
    <p:sldId id="295" r:id="rId6"/>
    <p:sldId id="296" r:id="rId7"/>
    <p:sldId id="297" r:id="rId8"/>
    <p:sldId id="298" r:id="rId9"/>
    <p:sldId id="299" r:id="rId10"/>
    <p:sldId id="301" r:id="rId11"/>
    <p:sldId id="302" r:id="rId12"/>
    <p:sldId id="303" r:id="rId13"/>
    <p:sldId id="304" r:id="rId14"/>
    <p:sldId id="305" r:id="rId15"/>
    <p:sldId id="258" r:id="rId16"/>
    <p:sldId id="307" r:id="rId17"/>
    <p:sldId id="306" r:id="rId18"/>
    <p:sldId id="308" r:id="rId19"/>
    <p:sldId id="273" r:id="rId20"/>
    <p:sldId id="290" r:id="rId21"/>
    <p:sldId id="289" r:id="rId22"/>
    <p:sldId id="277" r:id="rId23"/>
    <p:sldId id="278" r:id="rId24"/>
    <p:sldId id="286" r:id="rId25"/>
    <p:sldId id="287" r:id="rId26"/>
    <p:sldId id="285" r:id="rId27"/>
    <p:sldId id="280" r:id="rId28"/>
    <p:sldId id="279" r:id="rId29"/>
    <p:sldId id="310" r:id="rId30"/>
    <p:sldId id="281" r:id="rId31"/>
    <p:sldId id="282" r:id="rId32"/>
    <p:sldId id="283" r:id="rId33"/>
    <p:sldId id="309" r:id="rId3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67055" autoAdjust="0"/>
  </p:normalViewPr>
  <p:slideViewPr>
    <p:cSldViewPr snapToGrid="0">
      <p:cViewPr varScale="1">
        <p:scale>
          <a:sx n="62" d="100"/>
          <a:sy n="62" d="100"/>
        </p:scale>
        <p:origin x="92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46621C-12A5-46B8-B2B4-3AA52D136EF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FFF7ADA-B106-4C7F-9E88-802C808DCE25}">
      <dgm:prSet/>
      <dgm:spPr/>
      <dgm:t>
        <a:bodyPr/>
        <a:lstStyle/>
        <a:p>
          <a:r>
            <a:rPr lang="en-GB" dirty="0"/>
            <a:t>Victims do not get ‘used’ to crime and suffer many emotional side-effects even when victimisation episodes appear individually trivial. </a:t>
          </a:r>
          <a:endParaRPr lang="en-US" dirty="0"/>
        </a:p>
      </dgm:t>
    </dgm:pt>
    <dgm:pt modelId="{01F5C86A-F8CC-45B8-8A71-E70C1A8082DA}" type="parTrans" cxnId="{5244E692-D546-4770-BED6-E4F875DF10D0}">
      <dgm:prSet/>
      <dgm:spPr/>
      <dgm:t>
        <a:bodyPr/>
        <a:lstStyle/>
        <a:p>
          <a:endParaRPr lang="en-US"/>
        </a:p>
      </dgm:t>
    </dgm:pt>
    <dgm:pt modelId="{8B10390C-9E27-453B-9E28-FCF9CE6E8B02}" type="sibTrans" cxnId="{5244E692-D546-4770-BED6-E4F875DF10D0}">
      <dgm:prSet/>
      <dgm:spPr/>
      <dgm:t>
        <a:bodyPr/>
        <a:lstStyle/>
        <a:p>
          <a:endParaRPr lang="en-US"/>
        </a:p>
      </dgm:t>
    </dgm:pt>
    <dgm:pt modelId="{D2166B49-1736-45BF-B9F0-EE45827DA13A}">
      <dgm:prSet/>
      <dgm:spPr/>
      <dgm:t>
        <a:bodyPr/>
        <a:lstStyle/>
        <a:p>
          <a:r>
            <a:rPr lang="en-GB"/>
            <a:t>It can be compared to a bereavement process where victims go through various stages after each incident and this applies to relatively trivial crimes as well as those viewed as more serious by society</a:t>
          </a:r>
          <a:endParaRPr lang="en-US"/>
        </a:p>
      </dgm:t>
    </dgm:pt>
    <dgm:pt modelId="{EB99DE4E-22FB-4F17-9FC6-E54761120C1F}" type="parTrans" cxnId="{71592208-AD9D-47EB-9291-C84497B03F9A}">
      <dgm:prSet/>
      <dgm:spPr/>
      <dgm:t>
        <a:bodyPr/>
        <a:lstStyle/>
        <a:p>
          <a:endParaRPr lang="en-US"/>
        </a:p>
      </dgm:t>
    </dgm:pt>
    <dgm:pt modelId="{73E974C2-17BA-4D35-951F-9A393D0A1D4E}" type="sibTrans" cxnId="{71592208-AD9D-47EB-9291-C84497B03F9A}">
      <dgm:prSet/>
      <dgm:spPr/>
      <dgm:t>
        <a:bodyPr/>
        <a:lstStyle/>
        <a:p>
          <a:endParaRPr lang="en-US"/>
        </a:p>
      </dgm:t>
    </dgm:pt>
    <dgm:pt modelId="{564F28C4-54E3-4212-9D98-B2657FFC0751}" type="pres">
      <dgm:prSet presAssocID="{8746621C-12A5-46B8-B2B4-3AA52D136EF9}" presName="vert0" presStyleCnt="0">
        <dgm:presLayoutVars>
          <dgm:dir/>
          <dgm:animOne val="branch"/>
          <dgm:animLvl val="lvl"/>
        </dgm:presLayoutVars>
      </dgm:prSet>
      <dgm:spPr/>
    </dgm:pt>
    <dgm:pt modelId="{3A77FD29-ACFB-43EF-A3BE-83159FE2A76B}" type="pres">
      <dgm:prSet presAssocID="{5FFF7ADA-B106-4C7F-9E88-802C808DCE25}" presName="thickLine" presStyleLbl="alignNode1" presStyleIdx="0" presStyleCnt="2"/>
      <dgm:spPr/>
    </dgm:pt>
    <dgm:pt modelId="{6EDDCD32-13B9-4244-B16C-96FE2805247B}" type="pres">
      <dgm:prSet presAssocID="{5FFF7ADA-B106-4C7F-9E88-802C808DCE25}" presName="horz1" presStyleCnt="0"/>
      <dgm:spPr/>
    </dgm:pt>
    <dgm:pt modelId="{3889DB3B-26BC-4037-997B-31C32A503E07}" type="pres">
      <dgm:prSet presAssocID="{5FFF7ADA-B106-4C7F-9E88-802C808DCE25}" presName="tx1" presStyleLbl="revTx" presStyleIdx="0" presStyleCnt="2"/>
      <dgm:spPr/>
    </dgm:pt>
    <dgm:pt modelId="{77B26E0B-AC18-4CF1-855E-FDB201449724}" type="pres">
      <dgm:prSet presAssocID="{5FFF7ADA-B106-4C7F-9E88-802C808DCE25}" presName="vert1" presStyleCnt="0"/>
      <dgm:spPr/>
    </dgm:pt>
    <dgm:pt modelId="{4BBC6C4F-AA89-499A-ADE2-82B7E733C5DC}" type="pres">
      <dgm:prSet presAssocID="{D2166B49-1736-45BF-B9F0-EE45827DA13A}" presName="thickLine" presStyleLbl="alignNode1" presStyleIdx="1" presStyleCnt="2"/>
      <dgm:spPr/>
    </dgm:pt>
    <dgm:pt modelId="{AC9300AA-2DF7-4C0D-8597-18A71AE5B92E}" type="pres">
      <dgm:prSet presAssocID="{D2166B49-1736-45BF-B9F0-EE45827DA13A}" presName="horz1" presStyleCnt="0"/>
      <dgm:spPr/>
    </dgm:pt>
    <dgm:pt modelId="{8102085C-66EF-4B7C-8937-B038635905B9}" type="pres">
      <dgm:prSet presAssocID="{D2166B49-1736-45BF-B9F0-EE45827DA13A}" presName="tx1" presStyleLbl="revTx" presStyleIdx="1" presStyleCnt="2"/>
      <dgm:spPr/>
    </dgm:pt>
    <dgm:pt modelId="{727743DA-0621-4555-A9D6-14B4DB19F1A5}" type="pres">
      <dgm:prSet presAssocID="{D2166B49-1736-45BF-B9F0-EE45827DA13A}" presName="vert1" presStyleCnt="0"/>
      <dgm:spPr/>
    </dgm:pt>
  </dgm:ptLst>
  <dgm:cxnLst>
    <dgm:cxn modelId="{71592208-AD9D-47EB-9291-C84497B03F9A}" srcId="{8746621C-12A5-46B8-B2B4-3AA52D136EF9}" destId="{D2166B49-1736-45BF-B9F0-EE45827DA13A}" srcOrd="1" destOrd="0" parTransId="{EB99DE4E-22FB-4F17-9FC6-E54761120C1F}" sibTransId="{73E974C2-17BA-4D35-951F-9A393D0A1D4E}"/>
    <dgm:cxn modelId="{5244E692-D546-4770-BED6-E4F875DF10D0}" srcId="{8746621C-12A5-46B8-B2B4-3AA52D136EF9}" destId="{5FFF7ADA-B106-4C7F-9E88-802C808DCE25}" srcOrd="0" destOrd="0" parTransId="{01F5C86A-F8CC-45B8-8A71-E70C1A8082DA}" sibTransId="{8B10390C-9E27-453B-9E28-FCF9CE6E8B02}"/>
    <dgm:cxn modelId="{5A9D5297-F3C1-4EDB-9AC2-8CB7C06B4330}" type="presOf" srcId="{5FFF7ADA-B106-4C7F-9E88-802C808DCE25}" destId="{3889DB3B-26BC-4037-997B-31C32A503E07}" srcOrd="0" destOrd="0" presId="urn:microsoft.com/office/officeart/2008/layout/LinedList"/>
    <dgm:cxn modelId="{B47F319D-4313-4EAE-99E1-8DEC92DEEF2B}" type="presOf" srcId="{8746621C-12A5-46B8-B2B4-3AA52D136EF9}" destId="{564F28C4-54E3-4212-9D98-B2657FFC0751}" srcOrd="0" destOrd="0" presId="urn:microsoft.com/office/officeart/2008/layout/LinedList"/>
    <dgm:cxn modelId="{81A8EFCA-3412-4738-9D9E-289D05D31D9E}" type="presOf" srcId="{D2166B49-1736-45BF-B9F0-EE45827DA13A}" destId="{8102085C-66EF-4B7C-8937-B038635905B9}" srcOrd="0" destOrd="0" presId="urn:microsoft.com/office/officeart/2008/layout/LinedList"/>
    <dgm:cxn modelId="{18F95BC9-FB87-4186-9B35-6E8B3ED0C59C}" type="presParOf" srcId="{564F28C4-54E3-4212-9D98-B2657FFC0751}" destId="{3A77FD29-ACFB-43EF-A3BE-83159FE2A76B}" srcOrd="0" destOrd="0" presId="urn:microsoft.com/office/officeart/2008/layout/LinedList"/>
    <dgm:cxn modelId="{51212347-B964-4D05-BF1C-907887CF13DC}" type="presParOf" srcId="{564F28C4-54E3-4212-9D98-B2657FFC0751}" destId="{6EDDCD32-13B9-4244-B16C-96FE2805247B}" srcOrd="1" destOrd="0" presId="urn:microsoft.com/office/officeart/2008/layout/LinedList"/>
    <dgm:cxn modelId="{3907E9EA-F6A9-4F3A-B5B8-74213002CA11}" type="presParOf" srcId="{6EDDCD32-13B9-4244-B16C-96FE2805247B}" destId="{3889DB3B-26BC-4037-997B-31C32A503E07}" srcOrd="0" destOrd="0" presId="urn:microsoft.com/office/officeart/2008/layout/LinedList"/>
    <dgm:cxn modelId="{B9637A8A-C267-4124-8AAE-1E16F0126AC9}" type="presParOf" srcId="{6EDDCD32-13B9-4244-B16C-96FE2805247B}" destId="{77B26E0B-AC18-4CF1-855E-FDB201449724}" srcOrd="1" destOrd="0" presId="urn:microsoft.com/office/officeart/2008/layout/LinedList"/>
    <dgm:cxn modelId="{913001FA-FC72-4117-ACD4-DED8996CE611}" type="presParOf" srcId="{564F28C4-54E3-4212-9D98-B2657FFC0751}" destId="{4BBC6C4F-AA89-499A-ADE2-82B7E733C5DC}" srcOrd="2" destOrd="0" presId="urn:microsoft.com/office/officeart/2008/layout/LinedList"/>
    <dgm:cxn modelId="{3C2BBBAB-41DC-4D98-B1B1-E18EF3493780}" type="presParOf" srcId="{564F28C4-54E3-4212-9D98-B2657FFC0751}" destId="{AC9300AA-2DF7-4C0D-8597-18A71AE5B92E}" srcOrd="3" destOrd="0" presId="urn:microsoft.com/office/officeart/2008/layout/LinedList"/>
    <dgm:cxn modelId="{CD584BD5-8E6A-4F89-8079-F90AC6C76094}" type="presParOf" srcId="{AC9300AA-2DF7-4C0D-8597-18A71AE5B92E}" destId="{8102085C-66EF-4B7C-8937-B038635905B9}" srcOrd="0" destOrd="0" presId="urn:microsoft.com/office/officeart/2008/layout/LinedList"/>
    <dgm:cxn modelId="{E511B794-481B-4C33-9041-B59E35D5D104}" type="presParOf" srcId="{AC9300AA-2DF7-4C0D-8597-18A71AE5B92E}" destId="{727743DA-0621-4555-A9D6-14B4DB19F1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C0920B-5210-4644-8DB6-4AA3EEA2AD5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3B7FCE2-317A-441B-9797-5ED2650F9320}">
      <dgm:prSet/>
      <dgm:spPr/>
      <dgm:t>
        <a:bodyPr/>
        <a:lstStyle/>
        <a:p>
          <a:r>
            <a:rPr lang="en-US" b="1" u="sng"/>
            <a:t>Social Services and Wellbeing (Wales) Act 2014</a:t>
          </a:r>
          <a:endParaRPr lang="en-US"/>
        </a:p>
      </dgm:t>
    </dgm:pt>
    <dgm:pt modelId="{D5F30647-9804-4588-BA28-093EB1CFA5BD}" type="parTrans" cxnId="{4214FBC9-2316-49C8-87F7-DE866EFF0CCA}">
      <dgm:prSet/>
      <dgm:spPr/>
      <dgm:t>
        <a:bodyPr/>
        <a:lstStyle/>
        <a:p>
          <a:endParaRPr lang="en-US"/>
        </a:p>
      </dgm:t>
    </dgm:pt>
    <dgm:pt modelId="{206A2216-6974-48A5-956A-608FC5CD8059}" type="sibTrans" cxnId="{4214FBC9-2316-49C8-87F7-DE866EFF0CCA}">
      <dgm:prSet/>
      <dgm:spPr/>
      <dgm:t>
        <a:bodyPr/>
        <a:lstStyle/>
        <a:p>
          <a:endParaRPr lang="en-US"/>
        </a:p>
      </dgm:t>
    </dgm:pt>
    <dgm:pt modelId="{B6961D18-98F9-4902-A8F7-C2D19A909B90}">
      <dgm:prSet/>
      <dgm:spPr/>
      <dgm:t>
        <a:bodyPr/>
        <a:lstStyle/>
        <a:p>
          <a:r>
            <a:rPr lang="en-US" b="1"/>
            <a:t>Section 128  Duty to report adults at risk</a:t>
          </a:r>
          <a:endParaRPr lang="en-US"/>
        </a:p>
      </dgm:t>
    </dgm:pt>
    <dgm:pt modelId="{DD6061E2-4268-401A-9DC8-00363FAFEB2F}" type="parTrans" cxnId="{29B44D08-8DA3-440A-ADB4-3C5045A3A393}">
      <dgm:prSet/>
      <dgm:spPr/>
      <dgm:t>
        <a:bodyPr/>
        <a:lstStyle/>
        <a:p>
          <a:endParaRPr lang="en-US"/>
        </a:p>
      </dgm:t>
    </dgm:pt>
    <dgm:pt modelId="{EC20A01B-83F9-485E-BF45-E2B81105D1E9}" type="sibTrans" cxnId="{29B44D08-8DA3-440A-ADB4-3C5045A3A393}">
      <dgm:prSet/>
      <dgm:spPr/>
      <dgm:t>
        <a:bodyPr/>
        <a:lstStyle/>
        <a:p>
          <a:endParaRPr lang="en-US"/>
        </a:p>
      </dgm:t>
    </dgm:pt>
    <dgm:pt modelId="{2AE6890A-8879-44E8-A1EA-940102D34B40}">
      <dgm:prSet/>
      <dgm:spPr/>
      <dgm:t>
        <a:bodyPr/>
        <a:lstStyle/>
        <a:p>
          <a:r>
            <a:rPr lang="en-US" b="1"/>
            <a:t>Relevant partners have a duty to report any incidents involving an Adult at Risk</a:t>
          </a:r>
          <a:endParaRPr lang="en-US"/>
        </a:p>
      </dgm:t>
    </dgm:pt>
    <dgm:pt modelId="{C0688B1B-D787-4FB1-959E-1ED70908FFE1}" type="parTrans" cxnId="{11BD2031-3EBD-40CA-9E61-E16D3A6F12CC}">
      <dgm:prSet/>
      <dgm:spPr/>
      <dgm:t>
        <a:bodyPr/>
        <a:lstStyle/>
        <a:p>
          <a:endParaRPr lang="en-US"/>
        </a:p>
      </dgm:t>
    </dgm:pt>
    <dgm:pt modelId="{9464E561-1AA3-43D7-8BC0-FA923BBF6EBD}" type="sibTrans" cxnId="{11BD2031-3EBD-40CA-9E61-E16D3A6F12CC}">
      <dgm:prSet/>
      <dgm:spPr/>
      <dgm:t>
        <a:bodyPr/>
        <a:lstStyle/>
        <a:p>
          <a:endParaRPr lang="en-US"/>
        </a:p>
      </dgm:t>
    </dgm:pt>
    <dgm:pt modelId="{1E26798A-9796-43CB-9877-924164365E11}" type="pres">
      <dgm:prSet presAssocID="{DAC0920B-5210-4644-8DB6-4AA3EEA2AD50}" presName="linear" presStyleCnt="0">
        <dgm:presLayoutVars>
          <dgm:animLvl val="lvl"/>
          <dgm:resizeHandles val="exact"/>
        </dgm:presLayoutVars>
      </dgm:prSet>
      <dgm:spPr/>
    </dgm:pt>
    <dgm:pt modelId="{A7C46152-0C21-4ECA-B461-08AC3055A5E5}" type="pres">
      <dgm:prSet presAssocID="{03B7FCE2-317A-441B-9797-5ED2650F93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F74444B-CEC0-44E6-BA3A-6DB0A1D8BFF6}" type="pres">
      <dgm:prSet presAssocID="{206A2216-6974-48A5-956A-608FC5CD8059}" presName="spacer" presStyleCnt="0"/>
      <dgm:spPr/>
    </dgm:pt>
    <dgm:pt modelId="{2B16A54D-0CFF-422E-A886-9A7EBBB2F042}" type="pres">
      <dgm:prSet presAssocID="{B6961D18-98F9-4902-A8F7-C2D19A909B9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7996E3-0F24-4644-8B03-6A8FC4775684}" type="pres">
      <dgm:prSet presAssocID="{EC20A01B-83F9-485E-BF45-E2B81105D1E9}" presName="spacer" presStyleCnt="0"/>
      <dgm:spPr/>
    </dgm:pt>
    <dgm:pt modelId="{480C8E5F-C060-4F2A-BE50-0B66725D3B9E}" type="pres">
      <dgm:prSet presAssocID="{2AE6890A-8879-44E8-A1EA-940102D34B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9B44D08-8DA3-440A-ADB4-3C5045A3A393}" srcId="{DAC0920B-5210-4644-8DB6-4AA3EEA2AD50}" destId="{B6961D18-98F9-4902-A8F7-C2D19A909B90}" srcOrd="1" destOrd="0" parTransId="{DD6061E2-4268-401A-9DC8-00363FAFEB2F}" sibTransId="{EC20A01B-83F9-485E-BF45-E2B81105D1E9}"/>
    <dgm:cxn modelId="{355BCB20-4316-44B8-91D9-042DF57D673E}" type="presOf" srcId="{DAC0920B-5210-4644-8DB6-4AA3EEA2AD50}" destId="{1E26798A-9796-43CB-9877-924164365E11}" srcOrd="0" destOrd="0" presId="urn:microsoft.com/office/officeart/2005/8/layout/vList2"/>
    <dgm:cxn modelId="{11BD2031-3EBD-40CA-9E61-E16D3A6F12CC}" srcId="{DAC0920B-5210-4644-8DB6-4AA3EEA2AD50}" destId="{2AE6890A-8879-44E8-A1EA-940102D34B40}" srcOrd="2" destOrd="0" parTransId="{C0688B1B-D787-4FB1-959E-1ED70908FFE1}" sibTransId="{9464E561-1AA3-43D7-8BC0-FA923BBF6EBD}"/>
    <dgm:cxn modelId="{487A717B-9C82-4D1C-A137-8198B9513B45}" type="presOf" srcId="{03B7FCE2-317A-441B-9797-5ED2650F9320}" destId="{A7C46152-0C21-4ECA-B461-08AC3055A5E5}" srcOrd="0" destOrd="0" presId="urn:microsoft.com/office/officeart/2005/8/layout/vList2"/>
    <dgm:cxn modelId="{6D2878A3-2B5D-4FB2-BDE9-A5A41C69C77E}" type="presOf" srcId="{2AE6890A-8879-44E8-A1EA-940102D34B40}" destId="{480C8E5F-C060-4F2A-BE50-0B66725D3B9E}" srcOrd="0" destOrd="0" presId="urn:microsoft.com/office/officeart/2005/8/layout/vList2"/>
    <dgm:cxn modelId="{4214FBC9-2316-49C8-87F7-DE866EFF0CCA}" srcId="{DAC0920B-5210-4644-8DB6-4AA3EEA2AD50}" destId="{03B7FCE2-317A-441B-9797-5ED2650F9320}" srcOrd="0" destOrd="0" parTransId="{D5F30647-9804-4588-BA28-093EB1CFA5BD}" sibTransId="{206A2216-6974-48A5-956A-608FC5CD8059}"/>
    <dgm:cxn modelId="{017E70DD-AAB9-4970-8BCC-A4005267A98A}" type="presOf" srcId="{B6961D18-98F9-4902-A8F7-C2D19A909B90}" destId="{2B16A54D-0CFF-422E-A886-9A7EBBB2F042}" srcOrd="0" destOrd="0" presId="urn:microsoft.com/office/officeart/2005/8/layout/vList2"/>
    <dgm:cxn modelId="{20B1FF38-A91C-4237-906D-EA177C1BB27D}" type="presParOf" srcId="{1E26798A-9796-43CB-9877-924164365E11}" destId="{A7C46152-0C21-4ECA-B461-08AC3055A5E5}" srcOrd="0" destOrd="0" presId="urn:microsoft.com/office/officeart/2005/8/layout/vList2"/>
    <dgm:cxn modelId="{BE2CE6D3-0085-494B-BEA4-21C24DDA7D70}" type="presParOf" srcId="{1E26798A-9796-43CB-9877-924164365E11}" destId="{BF74444B-CEC0-44E6-BA3A-6DB0A1D8BFF6}" srcOrd="1" destOrd="0" presId="urn:microsoft.com/office/officeart/2005/8/layout/vList2"/>
    <dgm:cxn modelId="{57E9A13A-35B2-4A1B-AC35-5D2CEAA31382}" type="presParOf" srcId="{1E26798A-9796-43CB-9877-924164365E11}" destId="{2B16A54D-0CFF-422E-A886-9A7EBBB2F042}" srcOrd="2" destOrd="0" presId="urn:microsoft.com/office/officeart/2005/8/layout/vList2"/>
    <dgm:cxn modelId="{5D960769-DEAE-4ED1-AA94-5398026F9388}" type="presParOf" srcId="{1E26798A-9796-43CB-9877-924164365E11}" destId="{817996E3-0F24-4644-8B03-6A8FC4775684}" srcOrd="3" destOrd="0" presId="urn:microsoft.com/office/officeart/2005/8/layout/vList2"/>
    <dgm:cxn modelId="{85EC073A-7A8C-4A42-A9F5-01EA5A323842}" type="presParOf" srcId="{1E26798A-9796-43CB-9877-924164365E11}" destId="{480C8E5F-C060-4F2A-BE50-0B66725D3B9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8F07D8-4146-4856-B19F-EEEDC2785C9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C5745C-7A60-461D-B635-6EE05DAF0088}">
      <dgm:prSet/>
      <dgm:spPr/>
      <dgm:t>
        <a:bodyPr/>
        <a:lstStyle/>
        <a:p>
          <a:r>
            <a:rPr lang="en-GB"/>
            <a:t>Risk factors – are characteristics at the biological, psychological, family, community or cultural level that precede and are associated with a higher likelihood of negative outcomes.</a:t>
          </a:r>
          <a:endParaRPr lang="en-US"/>
        </a:p>
      </dgm:t>
    </dgm:pt>
    <dgm:pt modelId="{66F4898F-98F2-4E82-9354-0345FAB3E42F}" type="parTrans" cxnId="{E8791895-BB73-4288-9C24-1473268B138A}">
      <dgm:prSet/>
      <dgm:spPr/>
      <dgm:t>
        <a:bodyPr/>
        <a:lstStyle/>
        <a:p>
          <a:endParaRPr lang="en-US"/>
        </a:p>
      </dgm:t>
    </dgm:pt>
    <dgm:pt modelId="{85F3F7B8-6E4B-4F63-BDC3-F504A1065F34}" type="sibTrans" cxnId="{E8791895-BB73-4288-9C24-1473268B138A}">
      <dgm:prSet/>
      <dgm:spPr/>
      <dgm:t>
        <a:bodyPr/>
        <a:lstStyle/>
        <a:p>
          <a:endParaRPr lang="en-US"/>
        </a:p>
      </dgm:t>
    </dgm:pt>
    <dgm:pt modelId="{4607013D-5C3D-446C-884B-A030BBCEFFE8}">
      <dgm:prSet/>
      <dgm:spPr/>
      <dgm:t>
        <a:bodyPr/>
        <a:lstStyle/>
        <a:p>
          <a:r>
            <a:rPr lang="en-GB"/>
            <a:t>Protective factors are characteristics associated with a lower likelihood of negative outcomes or that reduce a risk factor’s impact. Protective factors may be seen as positive countering events.</a:t>
          </a:r>
          <a:endParaRPr lang="en-US"/>
        </a:p>
      </dgm:t>
    </dgm:pt>
    <dgm:pt modelId="{5B9C516F-4018-406C-859E-EDB6C6FEC64E}" type="parTrans" cxnId="{49AB8E9C-DEA5-4B25-B203-616019B48DB0}">
      <dgm:prSet/>
      <dgm:spPr/>
      <dgm:t>
        <a:bodyPr/>
        <a:lstStyle/>
        <a:p>
          <a:endParaRPr lang="en-US"/>
        </a:p>
      </dgm:t>
    </dgm:pt>
    <dgm:pt modelId="{0C4DEE19-14B4-4C87-AB31-B6220D7F1509}" type="sibTrans" cxnId="{49AB8E9C-DEA5-4B25-B203-616019B48DB0}">
      <dgm:prSet/>
      <dgm:spPr/>
      <dgm:t>
        <a:bodyPr/>
        <a:lstStyle/>
        <a:p>
          <a:endParaRPr lang="en-US"/>
        </a:p>
      </dgm:t>
    </dgm:pt>
    <dgm:pt modelId="{647DE763-22D5-4CD2-B0F2-DB964DE20AC0}" type="pres">
      <dgm:prSet presAssocID="{288F07D8-4146-4856-B19F-EEEDC2785C9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7525A58-3F47-4DD2-AFB7-63A5666E85F6}" type="pres">
      <dgm:prSet presAssocID="{8AC5745C-7A60-461D-B635-6EE05DAF0088}" presName="hierRoot1" presStyleCnt="0"/>
      <dgm:spPr/>
    </dgm:pt>
    <dgm:pt modelId="{0FF65792-DABC-43D5-A87E-9EFDEBC09AA7}" type="pres">
      <dgm:prSet presAssocID="{8AC5745C-7A60-461D-B635-6EE05DAF0088}" presName="composite" presStyleCnt="0"/>
      <dgm:spPr/>
    </dgm:pt>
    <dgm:pt modelId="{A1D7E344-F043-4B4B-B96E-611E4898812A}" type="pres">
      <dgm:prSet presAssocID="{8AC5745C-7A60-461D-B635-6EE05DAF0088}" presName="background" presStyleLbl="node0" presStyleIdx="0" presStyleCnt="2"/>
      <dgm:spPr/>
    </dgm:pt>
    <dgm:pt modelId="{682B8305-70F5-45DC-A596-46F8ECADE487}" type="pres">
      <dgm:prSet presAssocID="{8AC5745C-7A60-461D-B635-6EE05DAF0088}" presName="text" presStyleLbl="fgAcc0" presStyleIdx="0" presStyleCnt="2">
        <dgm:presLayoutVars>
          <dgm:chPref val="3"/>
        </dgm:presLayoutVars>
      </dgm:prSet>
      <dgm:spPr/>
    </dgm:pt>
    <dgm:pt modelId="{A4323CB9-80FB-46BF-9FA4-C70937B937D4}" type="pres">
      <dgm:prSet presAssocID="{8AC5745C-7A60-461D-B635-6EE05DAF0088}" presName="hierChild2" presStyleCnt="0"/>
      <dgm:spPr/>
    </dgm:pt>
    <dgm:pt modelId="{75BFBB6D-2537-43C6-921F-3CD07AC75B95}" type="pres">
      <dgm:prSet presAssocID="{4607013D-5C3D-446C-884B-A030BBCEFFE8}" presName="hierRoot1" presStyleCnt="0"/>
      <dgm:spPr/>
    </dgm:pt>
    <dgm:pt modelId="{B523EC16-5675-4D10-B00F-32B64E3AE901}" type="pres">
      <dgm:prSet presAssocID="{4607013D-5C3D-446C-884B-A030BBCEFFE8}" presName="composite" presStyleCnt="0"/>
      <dgm:spPr/>
    </dgm:pt>
    <dgm:pt modelId="{2CEB3A6E-5BCA-4C92-920E-0A6F0B3FA738}" type="pres">
      <dgm:prSet presAssocID="{4607013D-5C3D-446C-884B-A030BBCEFFE8}" presName="background" presStyleLbl="node0" presStyleIdx="1" presStyleCnt="2"/>
      <dgm:spPr/>
    </dgm:pt>
    <dgm:pt modelId="{5C12103F-A2EF-40EF-A039-6DEA656F4142}" type="pres">
      <dgm:prSet presAssocID="{4607013D-5C3D-446C-884B-A030BBCEFFE8}" presName="text" presStyleLbl="fgAcc0" presStyleIdx="1" presStyleCnt="2">
        <dgm:presLayoutVars>
          <dgm:chPref val="3"/>
        </dgm:presLayoutVars>
      </dgm:prSet>
      <dgm:spPr/>
    </dgm:pt>
    <dgm:pt modelId="{9ECA3B6E-9B78-4851-9C0B-EB1D74001712}" type="pres">
      <dgm:prSet presAssocID="{4607013D-5C3D-446C-884B-A030BBCEFFE8}" presName="hierChild2" presStyleCnt="0"/>
      <dgm:spPr/>
    </dgm:pt>
  </dgm:ptLst>
  <dgm:cxnLst>
    <dgm:cxn modelId="{49BA9E8B-A6F5-400C-972C-F1A10457EA63}" type="presOf" srcId="{288F07D8-4146-4856-B19F-EEEDC2785C93}" destId="{647DE763-22D5-4CD2-B0F2-DB964DE20AC0}" srcOrd="0" destOrd="0" presId="urn:microsoft.com/office/officeart/2005/8/layout/hierarchy1"/>
    <dgm:cxn modelId="{E8791895-BB73-4288-9C24-1473268B138A}" srcId="{288F07D8-4146-4856-B19F-EEEDC2785C93}" destId="{8AC5745C-7A60-461D-B635-6EE05DAF0088}" srcOrd="0" destOrd="0" parTransId="{66F4898F-98F2-4E82-9354-0345FAB3E42F}" sibTransId="{85F3F7B8-6E4B-4F63-BDC3-F504A1065F34}"/>
    <dgm:cxn modelId="{49AB8E9C-DEA5-4B25-B203-616019B48DB0}" srcId="{288F07D8-4146-4856-B19F-EEEDC2785C93}" destId="{4607013D-5C3D-446C-884B-A030BBCEFFE8}" srcOrd="1" destOrd="0" parTransId="{5B9C516F-4018-406C-859E-EDB6C6FEC64E}" sibTransId="{0C4DEE19-14B4-4C87-AB31-B6220D7F1509}"/>
    <dgm:cxn modelId="{032A4ABD-5CF5-4F1C-86D8-AF6E9A34CBD7}" type="presOf" srcId="{4607013D-5C3D-446C-884B-A030BBCEFFE8}" destId="{5C12103F-A2EF-40EF-A039-6DEA656F4142}" srcOrd="0" destOrd="0" presId="urn:microsoft.com/office/officeart/2005/8/layout/hierarchy1"/>
    <dgm:cxn modelId="{0917A8E9-CA03-4518-B5AF-AF9B537E4FBB}" type="presOf" srcId="{8AC5745C-7A60-461D-B635-6EE05DAF0088}" destId="{682B8305-70F5-45DC-A596-46F8ECADE487}" srcOrd="0" destOrd="0" presId="urn:microsoft.com/office/officeart/2005/8/layout/hierarchy1"/>
    <dgm:cxn modelId="{FEB29581-4A8E-4611-817C-C0B661008132}" type="presParOf" srcId="{647DE763-22D5-4CD2-B0F2-DB964DE20AC0}" destId="{87525A58-3F47-4DD2-AFB7-63A5666E85F6}" srcOrd="0" destOrd="0" presId="urn:microsoft.com/office/officeart/2005/8/layout/hierarchy1"/>
    <dgm:cxn modelId="{C563FD53-8DB1-485F-BE4B-59D1F660D2F0}" type="presParOf" srcId="{87525A58-3F47-4DD2-AFB7-63A5666E85F6}" destId="{0FF65792-DABC-43D5-A87E-9EFDEBC09AA7}" srcOrd="0" destOrd="0" presId="urn:microsoft.com/office/officeart/2005/8/layout/hierarchy1"/>
    <dgm:cxn modelId="{82309D75-7EF6-466E-B3BD-1EF903607804}" type="presParOf" srcId="{0FF65792-DABC-43D5-A87E-9EFDEBC09AA7}" destId="{A1D7E344-F043-4B4B-B96E-611E4898812A}" srcOrd="0" destOrd="0" presId="urn:microsoft.com/office/officeart/2005/8/layout/hierarchy1"/>
    <dgm:cxn modelId="{0A63FAE2-8AF5-4940-A31D-C4E7282DB728}" type="presParOf" srcId="{0FF65792-DABC-43D5-A87E-9EFDEBC09AA7}" destId="{682B8305-70F5-45DC-A596-46F8ECADE487}" srcOrd="1" destOrd="0" presId="urn:microsoft.com/office/officeart/2005/8/layout/hierarchy1"/>
    <dgm:cxn modelId="{59B252EE-76B5-4A84-BCEF-DA0AB2C8DAB0}" type="presParOf" srcId="{87525A58-3F47-4DD2-AFB7-63A5666E85F6}" destId="{A4323CB9-80FB-46BF-9FA4-C70937B937D4}" srcOrd="1" destOrd="0" presId="urn:microsoft.com/office/officeart/2005/8/layout/hierarchy1"/>
    <dgm:cxn modelId="{2B72F831-13F1-457F-9A55-C4FC2F2D3728}" type="presParOf" srcId="{647DE763-22D5-4CD2-B0F2-DB964DE20AC0}" destId="{75BFBB6D-2537-43C6-921F-3CD07AC75B95}" srcOrd="1" destOrd="0" presId="urn:microsoft.com/office/officeart/2005/8/layout/hierarchy1"/>
    <dgm:cxn modelId="{50601D46-8868-4C57-B357-546E5BFC2565}" type="presParOf" srcId="{75BFBB6D-2537-43C6-921F-3CD07AC75B95}" destId="{B523EC16-5675-4D10-B00F-32B64E3AE901}" srcOrd="0" destOrd="0" presId="urn:microsoft.com/office/officeart/2005/8/layout/hierarchy1"/>
    <dgm:cxn modelId="{18AB52B8-9FF4-4261-ADB2-7DAB9C3A8C4F}" type="presParOf" srcId="{B523EC16-5675-4D10-B00F-32B64E3AE901}" destId="{2CEB3A6E-5BCA-4C92-920E-0A6F0B3FA738}" srcOrd="0" destOrd="0" presId="urn:microsoft.com/office/officeart/2005/8/layout/hierarchy1"/>
    <dgm:cxn modelId="{4285A13A-46F6-4727-B37D-D4E078FFBF1B}" type="presParOf" srcId="{B523EC16-5675-4D10-B00F-32B64E3AE901}" destId="{5C12103F-A2EF-40EF-A039-6DEA656F4142}" srcOrd="1" destOrd="0" presId="urn:microsoft.com/office/officeart/2005/8/layout/hierarchy1"/>
    <dgm:cxn modelId="{3E2731BD-8C97-4B98-8FFF-0A25B63DA8DF}" type="presParOf" srcId="{75BFBB6D-2537-43C6-921F-3CD07AC75B95}" destId="{9ECA3B6E-9B78-4851-9C0B-EB1D7400171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7FD29-ACFB-43EF-A3BE-83159FE2A76B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9DB3B-26BC-4037-997B-31C32A503E07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Victims do not get ‘used’ to crime and suffer many emotional side-effects even when victimisation episodes appear individually trivial. </a:t>
          </a:r>
          <a:endParaRPr lang="en-US" sz="3000" kern="1200" dirty="0"/>
        </a:p>
      </dsp:txBody>
      <dsp:txXfrm>
        <a:off x="0" y="0"/>
        <a:ext cx="6900512" cy="2768070"/>
      </dsp:txXfrm>
    </dsp:sp>
    <dsp:sp modelId="{4BBC6C4F-AA89-499A-ADE2-82B7E733C5D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2085C-66EF-4B7C-8937-B038635905B9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It can be compared to a bereavement process where victims go through various stages after each incident and this applies to relatively trivial crimes as well as those viewed as more serious by society</a:t>
          </a:r>
          <a:endParaRPr lang="en-US" sz="3000" kern="1200"/>
        </a:p>
      </dsp:txBody>
      <dsp:txXfrm>
        <a:off x="0" y="2768070"/>
        <a:ext cx="6900512" cy="2768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46152-0C21-4ECA-B461-08AC3055A5E5}">
      <dsp:nvSpPr>
        <dsp:cNvPr id="0" name=""/>
        <dsp:cNvSpPr/>
      </dsp:nvSpPr>
      <dsp:spPr>
        <a:xfrm>
          <a:off x="0" y="11147"/>
          <a:ext cx="6253721" cy="16222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u="sng" kern="1200"/>
            <a:t>Social Services and Wellbeing (Wales) Act 2014</a:t>
          </a:r>
          <a:endParaRPr lang="en-US" sz="2900" kern="1200"/>
        </a:p>
      </dsp:txBody>
      <dsp:txXfrm>
        <a:off x="79193" y="90340"/>
        <a:ext cx="6095335" cy="1463892"/>
      </dsp:txXfrm>
    </dsp:sp>
    <dsp:sp modelId="{2B16A54D-0CFF-422E-A886-9A7EBBB2F042}">
      <dsp:nvSpPr>
        <dsp:cNvPr id="0" name=""/>
        <dsp:cNvSpPr/>
      </dsp:nvSpPr>
      <dsp:spPr>
        <a:xfrm>
          <a:off x="0" y="1716945"/>
          <a:ext cx="6253721" cy="16222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Section 128  Duty to report adults at risk</a:t>
          </a:r>
          <a:endParaRPr lang="en-US" sz="2900" kern="1200"/>
        </a:p>
      </dsp:txBody>
      <dsp:txXfrm>
        <a:off x="79193" y="1796138"/>
        <a:ext cx="6095335" cy="1463892"/>
      </dsp:txXfrm>
    </dsp:sp>
    <dsp:sp modelId="{480C8E5F-C060-4F2A-BE50-0B66725D3B9E}">
      <dsp:nvSpPr>
        <dsp:cNvPr id="0" name=""/>
        <dsp:cNvSpPr/>
      </dsp:nvSpPr>
      <dsp:spPr>
        <a:xfrm>
          <a:off x="0" y="3422744"/>
          <a:ext cx="6253721" cy="16222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Relevant partners have a duty to report any incidents involving an Adult at Risk</a:t>
          </a:r>
          <a:endParaRPr lang="en-US" sz="2900" kern="1200"/>
        </a:p>
      </dsp:txBody>
      <dsp:txXfrm>
        <a:off x="79193" y="3501937"/>
        <a:ext cx="6095335" cy="14638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D7E344-F043-4B4B-B96E-611E4898812A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B8305-70F5-45DC-A596-46F8ECADE487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Risk factors – are characteristics at the biological, psychological, family, community or cultural level that precede and are associated with a higher likelihood of negative outcomes.</a:t>
          </a:r>
          <a:endParaRPr lang="en-US" sz="2400" kern="1200"/>
        </a:p>
      </dsp:txBody>
      <dsp:txXfrm>
        <a:off x="696297" y="538547"/>
        <a:ext cx="4171627" cy="2590157"/>
      </dsp:txXfrm>
    </dsp:sp>
    <dsp:sp modelId="{2CEB3A6E-5BCA-4C92-920E-0A6F0B3FA738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2103F-A2EF-40EF-A039-6DEA656F4142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Protective factors are characteristics associated with a lower likelihood of negative outcomes or that reduce a risk factor’s impact. Protective factors may be seen as positive countering events.</a:t>
          </a:r>
          <a:endParaRPr lang="en-US" sz="2400" kern="1200"/>
        </a:p>
      </dsp:txBody>
      <dsp:txXfrm>
        <a:off x="5991936" y="538547"/>
        <a:ext cx="4171627" cy="259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958723-113F-4E1F-99D9-E34F227E9B42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978CA1-7D05-47D2-9128-B1B412284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501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ALupHU5A-0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370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21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25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4717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19DD7-300D-4A0C-AFA8-CFBF03F13E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353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0390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536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3819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652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013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5401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4307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8857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3655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A19DD7-300D-4A0C-AFA8-CFBF03F13EA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294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0588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184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889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 legal definition – Dictionary Definition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144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A19DD7-300D-4A0C-AFA8-CFBF03F13EA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5252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1829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2472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5562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QTS</a:t>
            </a:r>
            <a:r>
              <a:rPr lang="en-GB" dirty="0"/>
              <a:t> – What is a risk factor? What is a protective factor?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02159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7549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https://www.youtube.com/watch?v=lALupHU5A-0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500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Police cannot alter those personal factors that make an</a:t>
            </a:r>
            <a:r>
              <a:rPr lang="en-GB" baseline="0" dirty="0"/>
              <a:t> individual vulnerable.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95458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2826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3248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https://gov.wales/topics/health/socialcare/safeguarding/?lang=en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49122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6704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220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F1B09-41AA-8722-72AB-8C17E08E5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F012F8-8EED-3DCD-20BB-B5616668C7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A887B3-DD12-3F48-14C8-EF8B08FC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88ED0-99FC-3028-8ECA-B418F2B7C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63133-F94E-1916-CB8D-98C699C30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1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87D68-E75D-7FFC-8E1A-99EA473DB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86AF9-7513-9140-C177-B86FE585E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1E977-CC7E-B197-DBEF-97400C70B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CC4D04-16D5-E7B0-3575-8C549C00B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E69AF-7574-0A17-157F-B9E258C90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72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72EE8-7144-C062-1842-FCEF89B78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8ADD4-F369-A2C4-47E7-FEDAEFE7AC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7AB8F-1AD3-5B14-13DD-8FA3F9F73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51E41-10B5-ED17-5893-80CF2059C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A62DA-6BBA-409F-A2EA-E0E1EF75A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794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F1443-41A2-091A-F10A-8FF5FD9CA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F4E93-55A7-60CB-6447-1B804629FC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7826F-7772-482F-CF08-032F2ADF50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B77B30-1943-5E78-6CB9-EF27E0735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79ED5F-05A1-3635-E9E6-A6E989E1D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4BEEEF-7380-B43D-B398-6634EDA17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729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A252-FB75-5D28-CB1E-D47FD3280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6FE9A-DD59-FA4E-E78E-4E6969E596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CC03F-F431-08B9-1DEA-7BAF15A93A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81803C-0D71-0942-E13E-F30FAC983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43A35A-4F3A-B996-FFF2-98F3E9E02C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D83DE2-FF6E-1F5F-5289-A07A4A97B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18B4CB-BCE7-13C3-9EC2-3373D0480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F94A14-5AAD-4CCC-EB31-89F6F7184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564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C2665-2F63-146E-C21F-AA27465A8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8FBFC-E9E1-98FE-4026-4098E0DCF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64AEBE-AE18-C21A-366C-76C07C7A7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AB3951-DAEC-ED0E-5930-18050F009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365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732F29-41AA-6D61-E02D-94AB12C94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41F140-E5F7-C113-52A8-A3D6CC0EA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4E0AA8-0ECB-497D-0020-1F3D2DEF4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996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38A65-955A-3932-945D-132AA4BC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A8CC6-13D0-890E-D342-B88ACAC0F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C110E-B652-081D-C72F-7FC4AC1112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734134-3323-7105-77B3-419B6E02A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A2197-03BD-B305-D46B-9BFBCC574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FABC04-BE90-6CC9-1552-5418FC4A6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87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147B7-A40F-7943-7D3B-331D549D8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F34F33-8B4C-353D-E16F-B492770D95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D080AE-F1EB-B7B5-F4EE-88FE1079D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9F4B4-DBBF-E2E2-1985-3B213DF41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ACD06-579A-3106-3C8F-C7C357B33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B8AD2F-3EF6-D000-855F-E5235A8E0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4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1BF38-485A-1D8E-145D-BCDD16A6B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E42A4A-5F8D-17D8-6466-605C930CEC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4D05-0DF5-0EB8-B2FB-B0C678614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61AA3-FB81-5FEC-81E6-15B26D38A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C53E4-7CE3-1742-6EDB-689EF9BA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6A7DEC-2DCB-9635-F27F-33517A0630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FD0583-6174-7667-6A22-91A21056F1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9442E-20F0-9D47-E1DE-63726BBC6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0644F5-770A-E5BD-DD3E-5F8AA12D0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BB369-C889-9472-9DF3-A89BD5ECA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588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14FBB1-F91B-9209-132F-9902AB9C5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4417B-D7A2-7EDB-EC41-A0FCE521B9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21A62-3EC3-C9CB-E344-600F32456D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1E527-1248-4814-88C7-0D4E90BEE730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E666A-8E6E-3EC3-F62E-6541891A44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D5D2B-2D5B-F047-F130-4FE87DC775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073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Wozv3rluI8?feature=oembed" TargetMode="External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statistics/crime-in-england-and-wales-year-ending-march-2022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ALupHU5A-0?feature=oembed" TargetMode="Externa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1CE2CC-AEF6-494D-E796-EAEF0070CC10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Crime and Vulnerability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BMCP6000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Padlock on computer motherboard">
            <a:extLst>
              <a:ext uri="{FF2B5EF4-FFF2-40B4-BE49-F238E27FC236}">
                <a16:creationId xmlns:a16="http://schemas.microsoft.com/office/drawing/2014/main" id="{15BEFEB6-A5E5-F5FB-2BA5-6E672D3A9B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8" r="27472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37281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5B915A-2B89-FCC0-211F-82D0ED0575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224"/>
          <a:stretch/>
        </p:blipFill>
        <p:spPr>
          <a:xfrm>
            <a:off x="470018" y="727521"/>
            <a:ext cx="5025525" cy="485877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AD0F4D2-80E7-4A78-82EE-BEAEE4945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00ADE-71A9-6AB2-402C-8E9210646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4264" y="1944061"/>
            <a:ext cx="4892040" cy="4164131"/>
          </a:xfrm>
        </p:spPr>
        <p:txBody>
          <a:bodyPr anchor="t">
            <a:normAutofit/>
          </a:bodyPr>
          <a:lstStyle/>
          <a:p>
            <a:r>
              <a:rPr lang="en-GB" dirty="0"/>
              <a:t>The nature of this module covers some particularly sensitive areas. If you feel the need to leave the classroom at any point, then please feel free to do so. </a:t>
            </a:r>
          </a:p>
        </p:txBody>
      </p:sp>
    </p:spTree>
    <p:extLst>
      <p:ext uri="{BB962C8B-B14F-4D97-AF65-F5344CB8AC3E}">
        <p14:creationId xmlns:p14="http://schemas.microsoft.com/office/powerpoint/2010/main" val="1647960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456C1E7D-E67D-A91D-1B52-5729286834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79889" y="643467"/>
            <a:ext cx="663222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112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C1EB7-C64A-71F6-4C77-68D59B8F6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5C1096-8419-8091-DF22-ABDF853F00DC}"/>
              </a:ext>
            </a:extLst>
          </p:cNvPr>
          <p:cNvSpPr txBox="1"/>
          <p:nvPr/>
        </p:nvSpPr>
        <p:spPr>
          <a:xfrm>
            <a:off x="876693" y="2533476"/>
            <a:ext cx="3455821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Please note this may be subject to change without prior notice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7701505-F0DD-D90C-D5C5-AE33730939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250192"/>
              </p:ext>
            </p:extLst>
          </p:nvPr>
        </p:nvGraphicFramePr>
        <p:xfrm>
          <a:off x="5221213" y="741391"/>
          <a:ext cx="5922264" cy="5384530"/>
        </p:xfrm>
        <a:graphic>
          <a:graphicData uri="http://schemas.openxmlformats.org/drawingml/2006/table">
            <a:tbl>
              <a:tblPr firstRow="1" firstCol="1" bandRow="1"/>
              <a:tblGrid>
                <a:gridCol w="1906053">
                  <a:extLst>
                    <a:ext uri="{9D8B030D-6E8A-4147-A177-3AD203B41FA5}">
                      <a16:colId xmlns:a16="http://schemas.microsoft.com/office/drawing/2014/main" val="2597698731"/>
                    </a:ext>
                  </a:extLst>
                </a:gridCol>
                <a:gridCol w="4016211">
                  <a:extLst>
                    <a:ext uri="{9D8B030D-6E8A-4147-A177-3AD203B41FA5}">
                      <a16:colId xmlns:a16="http://schemas.microsoft.com/office/drawing/2014/main" val="3591191895"/>
                    </a:ext>
                  </a:extLst>
                </a:gridCol>
              </a:tblGrid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25/09/23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INDUCTION WEEK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058563"/>
                  </a:ext>
                </a:extLst>
              </a:tr>
              <a:tr h="73597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05/10/23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Introduction to vulnerability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7414065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12/10/23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Public health approaches - ACES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6994935"/>
                  </a:ext>
                </a:extLst>
              </a:tr>
              <a:tr h="73597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19/10/23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Domestic abuse and coercive control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3969888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26/10/23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CSA/CSE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0300721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02/11/23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Modern slavery and human trafficking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7836128"/>
                  </a:ext>
                </a:extLst>
              </a:tr>
              <a:tr h="612750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09/11/23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Honour based violence, violence against women and FGM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4824940"/>
                  </a:ext>
                </a:extLst>
              </a:tr>
              <a:tr h="612750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13/11/23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INDUSTRY WEEK- Careers day and London trip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5570726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23/11/23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Stalking and harassment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9566175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Sex work and prostitution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4792216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07/12/23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DRAFT SESSION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44470552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14/12/23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PRESENTATIONS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9940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481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17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19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CD8ED1-1352-1840-D1E1-18010A654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Assessment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894EC5A-4CA0-C34A-5D53-9CCA6DCC3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5008931"/>
              </p:ext>
            </p:extLst>
          </p:nvPr>
        </p:nvGraphicFramePr>
        <p:xfrm>
          <a:off x="2955047" y="2184851"/>
          <a:ext cx="5979160" cy="2026284"/>
        </p:xfrm>
        <a:graphic>
          <a:graphicData uri="http://schemas.openxmlformats.org/drawingml/2006/table">
            <a:tbl>
              <a:tblPr firstRow="1" firstCol="1" bandRow="1"/>
              <a:tblGrid>
                <a:gridCol w="2861910">
                  <a:extLst>
                    <a:ext uri="{9D8B030D-6E8A-4147-A177-3AD203B41FA5}">
                      <a16:colId xmlns:a16="http://schemas.microsoft.com/office/drawing/2014/main" val="3542593156"/>
                    </a:ext>
                  </a:extLst>
                </a:gridCol>
                <a:gridCol w="1746942">
                  <a:extLst>
                    <a:ext uri="{9D8B030D-6E8A-4147-A177-3AD203B41FA5}">
                      <a16:colId xmlns:a16="http://schemas.microsoft.com/office/drawing/2014/main" val="1567426131"/>
                    </a:ext>
                  </a:extLst>
                </a:gridCol>
                <a:gridCol w="1370308">
                  <a:extLst>
                    <a:ext uri="{9D8B030D-6E8A-4147-A177-3AD203B41FA5}">
                      <a16:colId xmlns:a16="http://schemas.microsoft.com/office/drawing/2014/main" val="489260033"/>
                    </a:ext>
                  </a:extLst>
                </a:gridCol>
              </a:tblGrid>
              <a:tr h="806326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7252273"/>
                  </a:ext>
                </a:extLst>
              </a:tr>
              <a:tr h="121995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Individual presentation plus supporting paper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 minutes and 2000 words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213522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BA091E09-92BB-2836-0F54-2FE96A6BFCA4}"/>
              </a:ext>
            </a:extLst>
          </p:cNvPr>
          <p:cNvSpPr txBox="1"/>
          <p:nvPr/>
        </p:nvSpPr>
        <p:spPr>
          <a:xfrm>
            <a:off x="2875187" y="4723722"/>
            <a:ext cx="2843005" cy="9676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defTabSz="950976">
              <a:spcAft>
                <a:spcPts val="600"/>
              </a:spcAft>
            </a:pPr>
            <a:r>
              <a:rPr lang="en-GB" sz="187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Presentations to take place on the week commencing 14/12/23</a:t>
            </a:r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2063C9-3DC5-7958-32D6-71E2884384C7}"/>
              </a:ext>
            </a:extLst>
          </p:cNvPr>
          <p:cNvSpPr txBox="1"/>
          <p:nvPr/>
        </p:nvSpPr>
        <p:spPr>
          <a:xfrm>
            <a:off x="6825579" y="4723722"/>
            <a:ext cx="2491622" cy="125797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defTabSz="950976">
              <a:spcAft>
                <a:spcPts val="600"/>
              </a:spcAft>
            </a:pPr>
            <a:r>
              <a:rPr lang="en-GB" sz="187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Supporting paper to be submitted to Turnitin by 23:59 on Friday 15</a:t>
            </a:r>
            <a:r>
              <a:rPr lang="en-GB" sz="1872" kern="1200" baseline="300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</a:t>
            </a:r>
            <a:r>
              <a:rPr lang="en-GB" sz="187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December 2023.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587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22256C-94AC-59E5-2285-D3F9F67A7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469" y="528469"/>
            <a:ext cx="9568583" cy="5782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031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C794C-AC8F-F0C9-ABFC-669B42C87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/>
              <a:t>Learning objectives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5C08C-0B8F-419F-6A4F-0C579788C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pPr marL="228600" lvl="0" indent="-228600">
              <a:buFont typeface="+mj-lt"/>
              <a:buAutoNum type="arabicPeriod"/>
            </a:pPr>
            <a:r>
              <a:rPr lang="en-GB" sz="3200" b="0" kern="1200" dirty="0"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 what a repeat victim is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sz="3200" b="0" kern="1200" dirty="0"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 the impact that crime has on repeat victims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sz="3200" b="0" kern="1200" dirty="0"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State who could be considered as vulnerable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99698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EAE329-BD0C-F8E3-44C1-C064E1CD92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585" r="-1" b="26763"/>
          <a:stretch/>
        </p:blipFill>
        <p:spPr>
          <a:xfrm>
            <a:off x="320040" y="320040"/>
            <a:ext cx="11548872" cy="430346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9F81-4456-8434-B2E3-70E7FD209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09083"/>
            <a:ext cx="2889504" cy="1345997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Defining Victims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21DA7-C511-3D6E-A6D5-4E64EC6D7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0" y="5351983"/>
            <a:ext cx="6976872" cy="1345997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What does the word ‘victim’ mean to you?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Why would victims not report being a victim of crime or ASB to the Police?</a:t>
            </a:r>
          </a:p>
          <a:p>
            <a:pPr marL="0" indent="0">
              <a:buNone/>
            </a:pPr>
            <a:endParaRPr lang="en-GB" sz="17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7714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EBE58-652F-883D-ACC7-94FC9AC46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Defining victims</a:t>
            </a:r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BC2C5-327A-58AF-3BDE-8B174D370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‘</a:t>
            </a:r>
            <a:r>
              <a:rPr lang="en-GB" sz="2400" dirty="0">
                <a:ln w="0"/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Someone or something that has been hurt, damaged, or killed or has suffered, either because of the actions of someone or something else, or because of illness or chance’ </a:t>
            </a:r>
            <a:r>
              <a:rPr lang="en-GB" sz="2400" dirty="0"/>
              <a:t>(The Cambridge English legal dictionary).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3BD855-6E64-9327-A406-E4CEE14DC0C1}"/>
              </a:ext>
            </a:extLst>
          </p:cNvPr>
          <p:cNvSpPr/>
          <p:nvPr/>
        </p:nvSpPr>
        <p:spPr>
          <a:xfrm>
            <a:off x="608273" y="4916003"/>
            <a:ext cx="4101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Direct victims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299B6D-9CFC-63F3-CF1B-BD66EB7C5386}"/>
              </a:ext>
            </a:extLst>
          </p:cNvPr>
          <p:cNvSpPr/>
          <p:nvPr/>
        </p:nvSpPr>
        <p:spPr>
          <a:xfrm>
            <a:off x="6094476" y="4916003"/>
            <a:ext cx="4593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Indirect victims</a:t>
            </a:r>
          </a:p>
        </p:txBody>
      </p:sp>
    </p:spTree>
    <p:extLst>
      <p:ext uri="{BB962C8B-B14F-4D97-AF65-F5344CB8AC3E}">
        <p14:creationId xmlns:p14="http://schemas.microsoft.com/office/powerpoint/2010/main" val="1580337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076FF-A505-A113-832B-190A06275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818457"/>
            <a:ext cx="3322317" cy="2975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Direct and Indirect victims</a:t>
            </a:r>
          </a:p>
        </p:txBody>
      </p:sp>
      <p:pic>
        <p:nvPicPr>
          <p:cNvPr id="5" name="Content Placeholder 4" descr="A shark swimming in the water&#10;&#10;Description automatically generated with low confidence">
            <a:extLst>
              <a:ext uri="{FF2B5EF4-FFF2-40B4-BE49-F238E27FC236}">
                <a16:creationId xmlns:a16="http://schemas.microsoft.com/office/drawing/2014/main" id="{CE427303-3609-F7AF-580D-52223B7021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16280" y="1208391"/>
            <a:ext cx="6436548" cy="444121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1786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846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E1DEA-1231-EEAE-97B0-C30BB059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4264" y="-558014"/>
            <a:ext cx="4892040" cy="1773936"/>
          </a:xfrm>
        </p:spPr>
        <p:txBody>
          <a:bodyPr anchor="b">
            <a:normAutofit/>
          </a:bodyPr>
          <a:lstStyle/>
          <a:p>
            <a:r>
              <a:rPr lang="en-GB" sz="4000" dirty="0"/>
              <a:t>Victim or survivor?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EBD0D8-5E4E-5BF2-FDE1-FAEAC1D2D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18" y="1417080"/>
            <a:ext cx="5025525" cy="403298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AD0F4D2-80E7-4A78-82EE-BEAEE4945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AF881-38F2-BB9A-09B8-23DD095A5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779" y="1675119"/>
            <a:ext cx="5025525" cy="4433073"/>
          </a:xfrm>
        </p:spPr>
        <p:txBody>
          <a:bodyPr anchor="t">
            <a:normAutofit/>
          </a:bodyPr>
          <a:lstStyle/>
          <a:p>
            <a:r>
              <a:rPr lang="en-GB" dirty="0"/>
              <a:t>One that is injured, destroyed, or sacrificed under any of various conditions</a:t>
            </a:r>
          </a:p>
          <a:p>
            <a:r>
              <a:rPr lang="en-GB" dirty="0"/>
              <a:t>One that is subjected to oppression, hardship, or mistreatment</a:t>
            </a:r>
          </a:p>
          <a:p>
            <a:r>
              <a:rPr lang="en-GB" dirty="0"/>
              <a:t>One that is tricked or duped</a:t>
            </a:r>
          </a:p>
          <a:p>
            <a:pPr marL="0" indent="0">
              <a:buNone/>
            </a:pPr>
            <a:r>
              <a:rPr lang="en-GB" dirty="0"/>
              <a:t>(Merriam-Webster Dictionary, 2020)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6145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713CA-9F00-DD4E-D511-468388E1C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158" y="803325"/>
            <a:ext cx="5259707" cy="1325563"/>
          </a:xfrm>
        </p:spPr>
        <p:txBody>
          <a:bodyPr>
            <a:normAutofit/>
          </a:bodyPr>
          <a:lstStyle/>
          <a:p>
            <a:r>
              <a:rPr lang="en-GB" dirty="0"/>
              <a:t>The ‘ideal’ victim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72F032-CB98-E4D3-1775-CC0A686FBB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51" r="2" b="2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6E68B-C9B7-0D95-0C90-B3E52FC6F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9344" y="1971312"/>
            <a:ext cx="6300677" cy="4467907"/>
          </a:xfrm>
        </p:spPr>
        <p:txBody>
          <a:bodyPr anchor="t"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Victimhood as a social construction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Nils Christie 1986 – The ‘ideal’ victim:</a:t>
            </a:r>
          </a:p>
          <a:p>
            <a:pPr marL="0" indent="0">
              <a:buNone/>
            </a:pPr>
            <a:r>
              <a:rPr lang="en-GB" sz="2400" dirty="0"/>
              <a:t>•is weaker than the offender—so they are likely to be elderly, female, or a child;</a:t>
            </a:r>
          </a:p>
          <a:p>
            <a:pPr marL="0" indent="0">
              <a:buNone/>
            </a:pPr>
            <a:r>
              <a:rPr lang="en-GB" sz="2400" dirty="0"/>
              <a:t>•is going about their normal day-to-day business (even though this may not be entirely legitimate);</a:t>
            </a:r>
          </a:p>
          <a:p>
            <a:pPr marL="0" indent="0">
              <a:buNone/>
            </a:pPr>
            <a:r>
              <a:rPr lang="en-GB" sz="2400" dirty="0"/>
              <a:t>•is considered to be blameless for what happened to them;</a:t>
            </a:r>
          </a:p>
          <a:p>
            <a:pPr marL="0" indent="0">
              <a:buNone/>
            </a:pPr>
            <a:r>
              <a:rPr lang="en-GB" sz="2400" dirty="0"/>
              <a:t>•is not known to the offender—in other words, the offender is a stranger (and an individual person, rather than a company or organisation);</a:t>
            </a:r>
          </a:p>
          <a:p>
            <a:pPr marL="0" indent="0">
              <a:buNone/>
            </a:pPr>
            <a:r>
              <a:rPr lang="en-GB" sz="2400" dirty="0"/>
              <a:t>•has suffered from the behaviour of someone who is clearly deviant;</a:t>
            </a:r>
          </a:p>
          <a:p>
            <a:pPr marL="0" indent="0">
              <a:buNone/>
            </a:pPr>
            <a:r>
              <a:rPr lang="en-GB" sz="2400" dirty="0"/>
              <a:t>•is not a threat to the dominant social norms and values.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070776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6E98E6-802D-A517-CD05-AC28944EFF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893" t="20152" r="23366" b="6702"/>
          <a:stretch/>
        </p:blipFill>
        <p:spPr>
          <a:xfrm>
            <a:off x="2869539" y="320040"/>
            <a:ext cx="6449874" cy="430529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2935C-408E-54CD-340C-1D4DF2811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10912"/>
            <a:ext cx="2889504" cy="1344168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TASKSHEET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D2A79-7564-5654-0AF1-67CBDBC52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976" y="5010912"/>
            <a:ext cx="6976872" cy="134416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VICTIM HIERARCHY TASK </a:t>
            </a:r>
          </a:p>
          <a:p>
            <a:pPr marL="0" indent="0">
              <a:buNone/>
            </a:pPr>
            <a:endParaRPr lang="en-GB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446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4A251-2954-6C9B-3AB5-1C73C7B789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894027"/>
            <a:ext cx="3494362" cy="47828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the phrase ‘repeat victim’ mean to you?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FDC051F-1FEA-578B-A6D4-55EE860A440D}"/>
              </a:ext>
            </a:extLst>
          </p:cNvPr>
          <p:cNvSpPr txBox="1"/>
          <p:nvPr/>
        </p:nvSpPr>
        <p:spPr>
          <a:xfrm>
            <a:off x="4976032" y="894027"/>
            <a:ext cx="6377768" cy="47828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4000" dirty="0">
                <a:solidFill>
                  <a:srgbClr val="00B0F0"/>
                </a:solidFill>
              </a:rPr>
              <a:t>When the same person or place suffers from more than one incident over a specified period.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3037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Fiona Pilkington Anti social Behaviour">
            <a:hlinkClick r:id="" action="ppaction://media"/>
            <a:extLst>
              <a:ext uri="{FF2B5EF4-FFF2-40B4-BE49-F238E27FC236}">
                <a16:creationId xmlns:a16="http://schemas.microsoft.com/office/drawing/2014/main" id="{F2E49F6D-2B23-C598-6C74-4FFB4B7B9F1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4799" y="189960"/>
            <a:ext cx="11115040" cy="6279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85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75C43-009D-D0B6-6BC6-DC2E92DB7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474146"/>
            <a:ext cx="10515593" cy="1197864"/>
          </a:xfrm>
        </p:spPr>
        <p:txBody>
          <a:bodyPr>
            <a:normAutofit/>
          </a:bodyPr>
          <a:lstStyle/>
          <a:p>
            <a:r>
              <a:rPr lang="en-GB" dirty="0"/>
              <a:t>Repeat victimisation</a:t>
            </a:r>
          </a:p>
        </p:txBody>
      </p:sp>
      <p:sp>
        <p:nvSpPr>
          <p:cNvPr id="12" name="!!Line">
            <a:extLst>
              <a:ext uri="{FF2B5EF4-FFF2-40B4-BE49-F238E27FC236}">
                <a16:creationId xmlns:a16="http://schemas.microsoft.com/office/drawing/2014/main" id="{B0161EF8-C8C6-4F2A-9D5C-49BD28A2B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585216"/>
            <a:ext cx="9144" cy="91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9693F7-4178-6F21-9232-8222DAA34A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33" t="26054" r="38819" b="17397"/>
          <a:stretch/>
        </p:blipFill>
        <p:spPr>
          <a:xfrm>
            <a:off x="590366" y="1821116"/>
            <a:ext cx="4981865" cy="34347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B2C54-FB63-A70D-3F70-9D134794E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596" y="474146"/>
            <a:ext cx="5194244" cy="5697000"/>
          </a:xfrm>
        </p:spPr>
        <p:txBody>
          <a:bodyPr anchor="ctr">
            <a:normAutofit/>
          </a:bodyPr>
          <a:lstStyle/>
          <a:p>
            <a:r>
              <a:rPr lang="en-GB" sz="2400" dirty="0" err="1"/>
              <a:t>Revictimisation</a:t>
            </a:r>
            <a:r>
              <a:rPr lang="en-GB" sz="2400" dirty="0"/>
              <a:t> is where somebody experiences a particular crime at the hands of one perpetrator, and then experiences the same type of crime again but is targeted by another offender.</a:t>
            </a:r>
          </a:p>
          <a:p>
            <a:endParaRPr lang="en-GB" sz="2400" dirty="0"/>
          </a:p>
          <a:p>
            <a:r>
              <a:rPr lang="en-GB" sz="2400" dirty="0"/>
              <a:t>CSEW – Does this survey tell us anything about how often somebody might be a victim of crime?</a:t>
            </a:r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Crime in England and Wales: year ending March 2022 - GOV.UK (www.gov.uk)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40811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464CF-6ECF-B041-BBD7-5897CF67C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THE IMPACT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B1CA56-87AB-BF53-689D-9609C4B7DE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765016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5053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0A536651-653F-B34D-5BA0-F951456F73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37B14D-8ECE-C217-9EC0-D8DB59CE2B86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does vulnerability mean to you?</a:t>
            </a:r>
          </a:p>
        </p:txBody>
      </p:sp>
    </p:spTree>
    <p:extLst>
      <p:ext uri="{BB962C8B-B14F-4D97-AF65-F5344CB8AC3E}">
        <p14:creationId xmlns:p14="http://schemas.microsoft.com/office/powerpoint/2010/main" val="115161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40705" y="2451479"/>
            <a:ext cx="89473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The quality or state of being exposed to the possibility of being attacked or harmed, either physically or emotionally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59973" y="4910305"/>
            <a:ext cx="8268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English Oxford Living Dictionary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40705" y="779091"/>
            <a:ext cx="8507466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>
                <a:solidFill>
                  <a:schemeClr val="bg1"/>
                </a:solidFill>
              </a:rPr>
              <a:t>Definition</a:t>
            </a:r>
          </a:p>
        </p:txBody>
      </p:sp>
    </p:spTree>
    <p:extLst>
      <p:ext uri="{BB962C8B-B14F-4D97-AF65-F5344CB8AC3E}">
        <p14:creationId xmlns:p14="http://schemas.microsoft.com/office/powerpoint/2010/main" val="429311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89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69264" y="5154168"/>
            <a:ext cx="6973204" cy="12618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Who could be considered vulnerable?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015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89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8201" y="1065862"/>
            <a:ext cx="3313164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US" sz="40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When is a person ‘vulnerable’? – Police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FFFFFF"/>
                </a:solidFill>
              </a:rPr>
              <a:t>A person is vulnerable if, as a result of their situation or circumstances, they are unable to take care of or protect themselves from harm or exploitation.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068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77962" y="1189703"/>
            <a:ext cx="84356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br>
              <a:rPr lang="en-GB" sz="2800" dirty="0"/>
            </a:br>
            <a:endParaRPr lang="en-GB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26662" y="1690688"/>
            <a:ext cx="9995337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400" b="1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algn="ctr"/>
            <a:r>
              <a:rPr lang="en-GB" sz="2800" b="1" u="sng" dirty="0">
                <a:solidFill>
                  <a:srgbClr val="000000"/>
                </a:solidFill>
              </a:rPr>
              <a:t>Adult at Risk</a:t>
            </a:r>
          </a:p>
          <a:p>
            <a:pPr algn="ctr"/>
            <a:endParaRPr lang="en-GB" sz="2800" b="1" dirty="0">
              <a:solidFill>
                <a:srgbClr val="000000"/>
              </a:solidFill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</a:rPr>
              <a:t>Aged 18 years or older who:</a:t>
            </a:r>
          </a:p>
          <a:p>
            <a:pPr algn="ctr"/>
            <a:endParaRPr lang="en-GB" sz="2800" dirty="0">
              <a:solidFill>
                <a:srgbClr val="000000"/>
              </a:solidFill>
            </a:endParaRPr>
          </a:p>
          <a:p>
            <a:pPr algn="ctr"/>
            <a:r>
              <a:rPr lang="en-GB" sz="2800" dirty="0">
                <a:solidFill>
                  <a:srgbClr val="000000"/>
                </a:solidFill>
              </a:rPr>
              <a:t>Is experiencing, or is at risk of abuse or neglect</a:t>
            </a:r>
          </a:p>
          <a:p>
            <a:pPr algn="ctr"/>
            <a:r>
              <a:rPr lang="en-GB" sz="2800" dirty="0">
                <a:solidFill>
                  <a:srgbClr val="000000"/>
                </a:solidFill>
              </a:rPr>
              <a:t>Has needs for care and support (whether or not the authority is meeting any of those needs), and</a:t>
            </a:r>
          </a:p>
          <a:p>
            <a:pPr algn="ctr"/>
            <a:r>
              <a:rPr lang="en-GB" sz="2800" dirty="0">
                <a:solidFill>
                  <a:srgbClr val="000000"/>
                </a:solidFill>
              </a:rPr>
              <a:t>As a result of those needs is  unable to protect self against the abuse or neglect, or the risk of it</a:t>
            </a:r>
          </a:p>
          <a:p>
            <a:pPr algn="ctr"/>
            <a:endParaRPr lang="en-GB" sz="2400" b="1" u="sng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algn="ctr"/>
            <a:endParaRPr lang="en-GB" sz="2400" b="1" dirty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algn="ctr"/>
            <a:endParaRPr lang="en-GB" sz="2400" b="1" dirty="0">
              <a:solidFill>
                <a:srgbClr val="000000"/>
              </a:solidFill>
              <a:latin typeface="Verdana" panose="020B0604030504040204" pitchFamily="34" charset="0"/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algn="ctr"/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s126 (1) of the Social Services and Well-being (Wales) Act 2014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584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3" name="TextBox 3">
            <a:extLst>
              <a:ext uri="{FF2B5EF4-FFF2-40B4-BE49-F238E27FC236}">
                <a16:creationId xmlns:a16="http://schemas.microsoft.com/office/drawing/2014/main" id="{06A91C78-7ABF-8394-AFAF-F8378AFB5E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6312524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107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2CC1C5-ED1C-EB3D-41FE-1919D4A8D66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b="1379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>
                <a:solidFill>
                  <a:srgbClr val="FFFFFF"/>
                </a:solidFill>
              </a:rPr>
              <a:t>Risk Factors vs Protective Factors</a:t>
            </a:r>
          </a:p>
        </p:txBody>
      </p:sp>
    </p:spTree>
    <p:extLst>
      <p:ext uri="{BB962C8B-B14F-4D97-AF65-F5344CB8AC3E}">
        <p14:creationId xmlns:p14="http://schemas.microsoft.com/office/powerpoint/2010/main" val="1007670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b="1">
                <a:latin typeface="+mn-lt"/>
              </a:rPr>
              <a:t>Risk Factors vs Protective Factors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B4081F-2201-ACF1-4698-1912744BF1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588547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51299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41753"/>
            <a:ext cx="2043313" cy="247348"/>
          </a:xfrm>
        </p:spPr>
        <p:txBody>
          <a:bodyPr anchor="t">
            <a:normAutofit fontScale="90000"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Look for the signs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>
              <a:solidFill>
                <a:schemeClr val="bg1">
                  <a:alpha val="80000"/>
                </a:schemeClr>
              </a:solidFill>
              <a:hlinkClick r:id="" action="ppaction://noaction"/>
            </a:endParaRPr>
          </a:p>
          <a:p>
            <a:pPr marL="0" indent="0">
              <a:buNone/>
            </a:pPr>
            <a:endParaRPr lang="en-GB" sz="2400">
              <a:solidFill>
                <a:schemeClr val="bg1">
                  <a:alpha val="80000"/>
                </a:schemeClr>
              </a:solidFill>
              <a:hlinkClick r:id="" action="ppaction://noaction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4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3" name="Online Media 2" title="Police &amp; Vulnerability Awareness">
            <a:hlinkClick r:id="" action="ppaction://media"/>
            <a:extLst>
              <a:ext uri="{FF2B5EF4-FFF2-40B4-BE49-F238E27FC236}">
                <a16:creationId xmlns:a16="http://schemas.microsoft.com/office/drawing/2014/main" id="{FF74699D-57C2-3073-D922-E75322DCDFA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727831" y="779935"/>
            <a:ext cx="9268468" cy="523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5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57200" y="457200"/>
            <a:ext cx="11277600" cy="176530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sz="2800" b="1" dirty="0">
                <a:solidFill>
                  <a:schemeClr val="bg1"/>
                </a:solidFill>
              </a:rPr>
              <a:t>Some of the factors and situations that should be taken into account in</a:t>
            </a:r>
          </a:p>
          <a:p>
            <a:pPr algn="ctr">
              <a:spcAft>
                <a:spcPts val="600"/>
              </a:spcAft>
            </a:pPr>
            <a:r>
              <a:rPr lang="en-GB" sz="2800" b="1" dirty="0">
                <a:solidFill>
                  <a:schemeClr val="bg1"/>
                </a:solidFill>
              </a:rPr>
              <a:t>identifying people who may be vulnerable include the following:</a:t>
            </a:r>
          </a:p>
          <a:p>
            <a:pPr>
              <a:spcAft>
                <a:spcPts val="600"/>
              </a:spcAft>
            </a:pPr>
            <a:endParaRPr lang="en-GB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457200" y="2295525"/>
            <a:ext cx="5154613" cy="41052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 anchor="t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sz="2800" b="1" u="sng"/>
              <a:t>Economic Circumstances</a:t>
            </a:r>
          </a:p>
          <a:p>
            <a:pPr algn="ctr">
              <a:spcAft>
                <a:spcPts val="600"/>
              </a:spcAft>
            </a:pPr>
            <a:endParaRPr lang="en-GB" sz="2800"/>
          </a:p>
          <a:p>
            <a:pPr algn="ctr">
              <a:spcAft>
                <a:spcPts val="600"/>
              </a:spcAft>
            </a:pPr>
            <a:r>
              <a:rPr lang="en-GB" sz="2800"/>
              <a:t>Deprivation / financial concerns</a:t>
            </a:r>
          </a:p>
          <a:p>
            <a:pPr algn="ctr">
              <a:spcAft>
                <a:spcPts val="600"/>
              </a:spcAft>
            </a:pPr>
            <a:endParaRPr lang="en-GB" sz="2800"/>
          </a:p>
          <a:p>
            <a:pPr algn="ctr">
              <a:spcAft>
                <a:spcPts val="600"/>
              </a:spcAft>
            </a:pPr>
            <a:r>
              <a:rPr lang="en-GB" sz="2800"/>
              <a:t>Unemployment / poor education</a:t>
            </a:r>
          </a:p>
          <a:p>
            <a:pPr algn="ctr">
              <a:spcAft>
                <a:spcPts val="600"/>
              </a:spcAft>
            </a:pPr>
            <a:endParaRPr lang="en-GB" sz="2800"/>
          </a:p>
          <a:p>
            <a:pPr algn="ctr">
              <a:spcAft>
                <a:spcPts val="600"/>
              </a:spcAft>
            </a:pPr>
            <a:r>
              <a:rPr lang="en-GB" sz="2800"/>
              <a:t>Poor housing conditions (including geographical location</a:t>
            </a:r>
            <a:r>
              <a:rPr lang="en-GB" sz="2800">
                <a:solidFill>
                  <a:schemeClr val="accent5">
                    <a:lumMod val="50000"/>
                  </a:schemeClr>
                </a:solidFill>
              </a:rPr>
              <a:t>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688013" y="2295525"/>
            <a:ext cx="6046788" cy="41052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 anchor="t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b="1" u="sng" dirty="0"/>
              <a:t>Personal Circumstances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8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dirty="0"/>
              <a:t>Considers themselves vulnerable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dirty="0"/>
              <a:t>Social Isolation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dirty="0"/>
              <a:t>Poor social skills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dirty="0"/>
              <a:t>History of offending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dirty="0"/>
              <a:t>Self neglect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dirty="0"/>
              <a:t>Overcrowding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800" dirty="0"/>
              <a:t>Affected by anti-social behaviour</a:t>
            </a:r>
          </a:p>
        </p:txBody>
      </p:sp>
    </p:spTree>
    <p:extLst>
      <p:ext uri="{BB962C8B-B14F-4D97-AF65-F5344CB8AC3E}">
        <p14:creationId xmlns:p14="http://schemas.microsoft.com/office/powerpoint/2010/main" val="204500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42938" y="642938"/>
            <a:ext cx="6951663" cy="294322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sz="2800" b="1"/>
              <a:t>Some of the factors and situations that should be taken into account in</a:t>
            </a:r>
          </a:p>
          <a:p>
            <a:pPr algn="ctr">
              <a:spcAft>
                <a:spcPts val="600"/>
              </a:spcAft>
            </a:pPr>
            <a:r>
              <a:rPr lang="en-GB" sz="2800" b="1"/>
              <a:t>identifying people who may be vulnerable include the following:</a:t>
            </a:r>
          </a:p>
          <a:p>
            <a:pPr>
              <a:spcAft>
                <a:spcPts val="600"/>
              </a:spcAft>
            </a:pPr>
            <a:endParaRPr lang="en-GB" sz="2800"/>
          </a:p>
        </p:txBody>
      </p:sp>
      <p:sp>
        <p:nvSpPr>
          <p:cNvPr id="3" name="TextBox 2"/>
          <p:cNvSpPr txBox="1"/>
          <p:nvPr/>
        </p:nvSpPr>
        <p:spPr>
          <a:xfrm>
            <a:off x="642938" y="3654425"/>
            <a:ext cx="6951663" cy="2559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b="1" u="sng" dirty="0"/>
              <a:t>Health and Disability</a:t>
            </a:r>
            <a:r>
              <a:rPr lang="en-GB" sz="2400" dirty="0"/>
              <a:t>				</a:t>
            </a:r>
            <a:endParaRPr lang="en-GB" sz="24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Learning disability				</a:t>
            </a:r>
            <a:endParaRPr lang="en-GB" sz="24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Physical disability or illness</a:t>
            </a:r>
            <a:endParaRPr lang="en-GB" sz="24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4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Mental health needs				</a:t>
            </a:r>
            <a:endParaRPr lang="en-GB" sz="24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Drug and / or alcohol misuse</a:t>
            </a:r>
            <a:endParaRPr lang="en-GB" sz="2400"/>
          </a:p>
        </p:txBody>
      </p:sp>
      <p:sp>
        <p:nvSpPr>
          <p:cNvPr id="4" name="TextBox 3"/>
          <p:cNvSpPr txBox="1"/>
          <p:nvPr/>
        </p:nvSpPr>
        <p:spPr>
          <a:xfrm>
            <a:off x="7669213" y="642938"/>
            <a:ext cx="3878263" cy="557053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200" b="1" u="sng"/>
              <a:t>Equalities / Discrimination Factors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2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200"/>
              <a:t>Gender / transgender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2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200"/>
              <a:t>Sexual orientation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2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200"/>
              <a:t>Ethnic background (including language)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2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200"/>
              <a:t>Age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2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200"/>
              <a:t>Disability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GB" sz="22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200"/>
              <a:t>Religion / belief</a:t>
            </a:r>
          </a:p>
        </p:txBody>
      </p:sp>
    </p:spTree>
    <p:extLst>
      <p:ext uri="{BB962C8B-B14F-4D97-AF65-F5344CB8AC3E}">
        <p14:creationId xmlns:p14="http://schemas.microsoft.com/office/powerpoint/2010/main" val="62956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81D14E-0F78-9ECC-8866-977932A3A28F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>
                <a:latin typeface="+mj-lt"/>
                <a:ea typeface="+mj-ea"/>
                <a:cs typeface="+mj-cs"/>
              </a:rPr>
              <a:t>What family circumstances can make someone vulnerable?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C821F0-DD2D-7181-F22A-4A67E91A6D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42" b="11927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58086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40080" y="325369"/>
            <a:ext cx="5322730" cy="1428435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Family Circumstances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Child protection</a:t>
            </a:r>
            <a:br>
              <a:rPr lang="en-US" sz="2800" dirty="0"/>
            </a:br>
            <a:r>
              <a:rPr lang="en-US" sz="2800" dirty="0"/>
              <a:t>Child in need</a:t>
            </a:r>
            <a:br>
              <a:rPr lang="en-US" sz="2800" dirty="0"/>
            </a:br>
            <a:r>
              <a:rPr lang="en-US" sz="2800" dirty="0"/>
              <a:t>Child in care </a:t>
            </a:r>
            <a:br>
              <a:rPr lang="en-US" sz="2800" dirty="0"/>
            </a:br>
            <a:r>
              <a:rPr lang="en-US" sz="2800" dirty="0"/>
              <a:t>Domestic abuse</a:t>
            </a:r>
            <a:br>
              <a:rPr lang="en-US" sz="2800" dirty="0"/>
            </a:br>
            <a:r>
              <a:rPr lang="en-US" sz="2800" dirty="0"/>
              <a:t>Family members/</a:t>
            </a:r>
            <a:r>
              <a:rPr lang="en-US" sz="2800" dirty="0" err="1"/>
              <a:t>carers</a:t>
            </a:r>
            <a:r>
              <a:rPr lang="en-US" sz="2800" dirty="0"/>
              <a:t> with mental health / drug / alcohol problems</a:t>
            </a:r>
            <a:br>
              <a:rPr lang="en-US" sz="2800" dirty="0"/>
            </a:br>
            <a:r>
              <a:rPr lang="en-US" sz="2800" dirty="0"/>
              <a:t>Family members/</a:t>
            </a:r>
            <a:r>
              <a:rPr lang="en-US" sz="2800" dirty="0" err="1"/>
              <a:t>carers</a:t>
            </a:r>
            <a:r>
              <a:rPr lang="en-US" sz="2800" dirty="0"/>
              <a:t> with a history of offending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000" dirty="0"/>
            </a:b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1C01F2-5D3A-FA2D-D3DC-9D6965C24A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571" r="21263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584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Welsh Government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800" dirty="0"/>
              <a:t>Safeguarding is about protecting children and adults from abuse or neglect and educating those around them to </a:t>
            </a:r>
            <a:r>
              <a:rPr lang="en-US" sz="4800" dirty="0" err="1"/>
              <a:t>recognise</a:t>
            </a:r>
            <a:r>
              <a:rPr lang="en-US" sz="4800" dirty="0"/>
              <a:t> the signs and dangers</a:t>
            </a:r>
            <a:r>
              <a:rPr lang="en-US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129169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539116-51C3-9CCF-2AE6-2EF9D0B0EB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4" r="1732" b="-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2" name="TextBox 1"/>
          <p:cNvSpPr txBox="1"/>
          <p:nvPr/>
        </p:nvSpPr>
        <p:spPr>
          <a:xfrm>
            <a:off x="6234329" y="2279018"/>
            <a:ext cx="531454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In order to safeguard, each </a:t>
            </a:r>
            <a:r>
              <a:rPr lang="en-US" sz="3200" dirty="0" err="1"/>
              <a:t>organisation</a:t>
            </a:r>
            <a:r>
              <a:rPr lang="en-US" sz="3200" dirty="0"/>
              <a:t> has a Statutory Duty to work together to protect the most vulnerable. 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S127 Social Services Well being (Wales) Act 2014</a:t>
            </a:r>
          </a:p>
        </p:txBody>
      </p:sp>
    </p:spTree>
    <p:extLst>
      <p:ext uri="{BB962C8B-B14F-4D97-AF65-F5344CB8AC3E}">
        <p14:creationId xmlns:p14="http://schemas.microsoft.com/office/powerpoint/2010/main" val="4250031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0A7D737-E1D0-3292-7D8E-1519FFAE03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604" b="2126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7525E-DFC3-CD1C-F51D-E8FE2A504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Lowe and Rogers (2017)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6B928-1954-A4A7-8828-82A109A21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700"/>
              <a:t>See article </a:t>
            </a:r>
          </a:p>
          <a:p>
            <a:r>
              <a:rPr lang="en-GB" sz="1700"/>
              <a:t>Think about the following:</a:t>
            </a:r>
          </a:p>
          <a:p>
            <a:pPr>
              <a:buFontTx/>
              <a:buChar char="-"/>
            </a:pPr>
            <a:r>
              <a:rPr lang="en-GB" sz="1700"/>
              <a:t>What is the article about?</a:t>
            </a:r>
          </a:p>
          <a:p>
            <a:pPr>
              <a:buFontTx/>
              <a:buChar char="-"/>
            </a:pPr>
            <a:r>
              <a:rPr lang="en-GB" sz="1700"/>
              <a:t>Can you see how research can heavily influence policy and practice?</a:t>
            </a:r>
          </a:p>
          <a:p>
            <a:pPr>
              <a:buFontTx/>
              <a:buChar char="-"/>
            </a:pPr>
            <a:r>
              <a:rPr lang="en-GB" sz="1700"/>
              <a:t>What is the danger of research focusing on females as survivors of sexual violence?</a:t>
            </a:r>
          </a:p>
          <a:p>
            <a:pPr marL="0" indent="0">
              <a:buNone/>
            </a:pPr>
            <a:r>
              <a:rPr lang="en-GB" sz="1700"/>
              <a:t>- Are definitions important?</a:t>
            </a:r>
          </a:p>
        </p:txBody>
      </p:sp>
    </p:spTree>
    <p:extLst>
      <p:ext uri="{BB962C8B-B14F-4D97-AF65-F5344CB8AC3E}">
        <p14:creationId xmlns:p14="http://schemas.microsoft.com/office/powerpoint/2010/main" val="2684185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1235</Words>
  <Application>Microsoft Office PowerPoint</Application>
  <PresentationFormat>Widescreen</PresentationFormat>
  <Paragraphs>199</Paragraphs>
  <Slides>33</Slides>
  <Notes>32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Arial</vt:lpstr>
      <vt:lpstr>Calibri</vt:lpstr>
      <vt:lpstr>Calibri Light</vt:lpstr>
      <vt:lpstr>Roboto</vt:lpstr>
      <vt:lpstr>Tw Cen MT</vt:lpstr>
      <vt:lpstr>Verdana</vt:lpstr>
      <vt:lpstr>Wingdings</vt:lpstr>
      <vt:lpstr>Office Theme</vt:lpstr>
      <vt:lpstr>PowerPoint Presentation</vt:lpstr>
      <vt:lpstr>PowerPoint Presentation</vt:lpstr>
      <vt:lpstr>PowerPoint Presentation</vt:lpstr>
      <vt:lpstr>Scheme of work</vt:lpstr>
      <vt:lpstr>Assessment </vt:lpstr>
      <vt:lpstr>PowerPoint Presentation</vt:lpstr>
      <vt:lpstr>Learning objectives</vt:lpstr>
      <vt:lpstr>Defining Victims</vt:lpstr>
      <vt:lpstr>Defining victims</vt:lpstr>
      <vt:lpstr>Direct and Indirect victims</vt:lpstr>
      <vt:lpstr>Victim or survivor?</vt:lpstr>
      <vt:lpstr>The ‘ideal’ victim</vt:lpstr>
      <vt:lpstr>TASKSHEET</vt:lpstr>
      <vt:lpstr>What does the phrase ‘repeat victim’ mean to you?</vt:lpstr>
      <vt:lpstr>PowerPoint Presentation</vt:lpstr>
      <vt:lpstr>Repeat victimisation</vt:lpstr>
      <vt:lpstr>THE IMPACT</vt:lpstr>
      <vt:lpstr>PowerPoint Presentation</vt:lpstr>
      <vt:lpstr>PowerPoint Presentation</vt:lpstr>
      <vt:lpstr>PowerPoint Presentation</vt:lpstr>
      <vt:lpstr>PowerPoint Presentation</vt:lpstr>
      <vt:lpstr>s126 (1) of the Social Services and Well-being (Wales) Act 2014</vt:lpstr>
      <vt:lpstr>PowerPoint Presentation</vt:lpstr>
      <vt:lpstr>Risk Factors vs Protective Factors</vt:lpstr>
      <vt:lpstr>Risk Factors vs Protective Factors</vt:lpstr>
      <vt:lpstr>Look for the signs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Lowe and Rogers (2017)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Knight</dc:creator>
  <cp:lastModifiedBy>Laura Knight</cp:lastModifiedBy>
  <cp:revision>2</cp:revision>
  <cp:lastPrinted>2022-09-29T14:35:54Z</cp:lastPrinted>
  <dcterms:created xsi:type="dcterms:W3CDTF">2022-07-06T09:14:23Z</dcterms:created>
  <dcterms:modified xsi:type="dcterms:W3CDTF">2023-09-22T14:41:42Z</dcterms:modified>
</cp:coreProperties>
</file>