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1"/>
  </p:notesMasterIdLst>
  <p:sldIdLst>
    <p:sldId id="256" r:id="rId2"/>
    <p:sldId id="257" r:id="rId3"/>
    <p:sldId id="258" r:id="rId4"/>
    <p:sldId id="259" r:id="rId5"/>
    <p:sldId id="261" r:id="rId6"/>
    <p:sldId id="262" r:id="rId7"/>
    <p:sldId id="263" r:id="rId8"/>
    <p:sldId id="264" r:id="rId9"/>
    <p:sldId id="26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914270-8228-4929-8801-B35AF512BF71}"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DC22E5FF-9EB3-4737-B7E3-FACD33D0C701}">
      <dgm:prSet custT="1"/>
      <dgm:spPr/>
      <dgm:t>
        <a:bodyPr/>
        <a:lstStyle/>
        <a:p>
          <a:pPr>
            <a:lnSpc>
              <a:spcPct val="100000"/>
            </a:lnSpc>
          </a:pPr>
          <a:r>
            <a:rPr lang="en-GB" sz="1400" dirty="0">
              <a:solidFill>
                <a:schemeClr val="bg2">
                  <a:lumMod val="50000"/>
                </a:schemeClr>
              </a:solidFill>
              <a:latin typeface="Calibri Light" panose="020F0302020204030204" pitchFamily="34" charset="0"/>
              <a:cs typeface="Calibri Light" panose="020F0302020204030204" pitchFamily="34" charset="0"/>
            </a:rPr>
            <a:t>The dictionary definition of Human Resources is (Shorter Oxford English Dictionary, 2007)</a:t>
          </a:r>
          <a:endParaRPr lang="en-US" sz="1400" dirty="0">
            <a:solidFill>
              <a:schemeClr val="bg2">
                <a:lumMod val="50000"/>
              </a:schemeClr>
            </a:solidFill>
            <a:latin typeface="Calibri Light" panose="020F0302020204030204" pitchFamily="34" charset="0"/>
            <a:cs typeface="Calibri Light" panose="020F0302020204030204" pitchFamily="34" charset="0"/>
          </a:endParaRPr>
        </a:p>
      </dgm:t>
    </dgm:pt>
    <dgm:pt modelId="{2DFFED21-E9D7-47E4-A867-707080F043A1}" type="parTrans" cxnId="{21936969-3F5A-4A37-9229-22792AB06467}">
      <dgm:prSet/>
      <dgm:spPr/>
      <dgm:t>
        <a:bodyPr/>
        <a:lstStyle/>
        <a:p>
          <a:endParaRPr lang="en-US"/>
        </a:p>
      </dgm:t>
    </dgm:pt>
    <dgm:pt modelId="{F4E4A1E6-A09A-42DC-9C86-6E5FA4DC7B6E}" type="sibTrans" cxnId="{21936969-3F5A-4A37-9229-22792AB06467}">
      <dgm:prSet/>
      <dgm:spPr/>
      <dgm:t>
        <a:bodyPr/>
        <a:lstStyle/>
        <a:p>
          <a:pPr>
            <a:lnSpc>
              <a:spcPct val="100000"/>
            </a:lnSpc>
          </a:pPr>
          <a:endParaRPr lang="en-US"/>
        </a:p>
      </dgm:t>
    </dgm:pt>
    <dgm:pt modelId="{DDA6E938-3CD8-47D4-A8FD-AC7736EA8A5E}">
      <dgm:prSet custT="1"/>
      <dgm:spPr/>
      <dgm:t>
        <a:bodyPr/>
        <a:lstStyle/>
        <a:p>
          <a:pPr>
            <a:lnSpc>
              <a:spcPct val="100000"/>
            </a:lnSpc>
          </a:pPr>
          <a:r>
            <a:rPr lang="en-GB" sz="1400" dirty="0">
              <a:solidFill>
                <a:schemeClr val="bg2">
                  <a:lumMod val="50000"/>
                </a:schemeClr>
              </a:solidFill>
              <a:latin typeface="Calibri Light" panose="020F0302020204030204" pitchFamily="34" charset="0"/>
              <a:cs typeface="Calibri Light" panose="020F0302020204030204" pitchFamily="34" charset="0"/>
            </a:rPr>
            <a:t>the personnel of a business or organization, regarded as a significant asset in terms of skills and abilities.</a:t>
          </a:r>
          <a:endParaRPr lang="en-US" sz="1400" dirty="0">
            <a:solidFill>
              <a:schemeClr val="bg2">
                <a:lumMod val="50000"/>
              </a:schemeClr>
            </a:solidFill>
            <a:latin typeface="Calibri Light" panose="020F0302020204030204" pitchFamily="34" charset="0"/>
            <a:cs typeface="Calibri Light" panose="020F0302020204030204" pitchFamily="34" charset="0"/>
          </a:endParaRPr>
        </a:p>
      </dgm:t>
    </dgm:pt>
    <dgm:pt modelId="{731054A3-1708-4044-BB49-AEAF39F560EF}" type="parTrans" cxnId="{B2E1CC00-B047-4703-8040-AE478170358F}">
      <dgm:prSet/>
      <dgm:spPr/>
      <dgm:t>
        <a:bodyPr/>
        <a:lstStyle/>
        <a:p>
          <a:endParaRPr lang="en-US"/>
        </a:p>
      </dgm:t>
    </dgm:pt>
    <dgm:pt modelId="{5A901F64-1E86-4D4E-8B13-9CF0B9E7F2CF}" type="sibTrans" cxnId="{B2E1CC00-B047-4703-8040-AE478170358F}">
      <dgm:prSet/>
      <dgm:spPr/>
      <dgm:t>
        <a:bodyPr/>
        <a:lstStyle/>
        <a:p>
          <a:pPr>
            <a:lnSpc>
              <a:spcPct val="100000"/>
            </a:lnSpc>
          </a:pPr>
          <a:endParaRPr lang="en-US"/>
        </a:p>
      </dgm:t>
    </dgm:pt>
    <dgm:pt modelId="{D81C7232-BD27-4693-879D-24202FE56DF5}">
      <dgm:prSet custT="1"/>
      <dgm:spPr/>
      <dgm:t>
        <a:bodyPr/>
        <a:lstStyle/>
        <a:p>
          <a:pPr>
            <a:lnSpc>
              <a:spcPct val="100000"/>
            </a:lnSpc>
          </a:pPr>
          <a:r>
            <a:rPr lang="en-GB" sz="1400" dirty="0">
              <a:solidFill>
                <a:schemeClr val="bg2">
                  <a:lumMod val="50000"/>
                </a:schemeClr>
              </a:solidFill>
              <a:latin typeface="Calibri Light" panose="020F0302020204030204" pitchFamily="34" charset="0"/>
              <a:cs typeface="Calibri Light" panose="020F0302020204030204" pitchFamily="34" charset="0"/>
            </a:rPr>
            <a:t>the department of a business or organization that deals with the hiring, administration, and training of staff. </a:t>
          </a:r>
          <a:endParaRPr lang="en-US" sz="1400" dirty="0">
            <a:solidFill>
              <a:schemeClr val="bg2">
                <a:lumMod val="50000"/>
              </a:schemeClr>
            </a:solidFill>
            <a:latin typeface="Calibri Light" panose="020F0302020204030204" pitchFamily="34" charset="0"/>
            <a:cs typeface="Calibri Light" panose="020F0302020204030204" pitchFamily="34" charset="0"/>
          </a:endParaRPr>
        </a:p>
      </dgm:t>
    </dgm:pt>
    <dgm:pt modelId="{E8B4A80B-8F2B-4B61-AADA-E81ADF9B9A5C}" type="parTrans" cxnId="{82436982-EF4D-4A08-BA0C-8486890F7B28}">
      <dgm:prSet/>
      <dgm:spPr/>
      <dgm:t>
        <a:bodyPr/>
        <a:lstStyle/>
        <a:p>
          <a:endParaRPr lang="en-US"/>
        </a:p>
      </dgm:t>
    </dgm:pt>
    <dgm:pt modelId="{5863CF51-986E-4A03-8805-F75C7357E977}" type="sibTrans" cxnId="{82436982-EF4D-4A08-BA0C-8486890F7B28}">
      <dgm:prSet/>
      <dgm:spPr/>
      <dgm:t>
        <a:bodyPr/>
        <a:lstStyle/>
        <a:p>
          <a:endParaRPr lang="en-US"/>
        </a:p>
      </dgm:t>
    </dgm:pt>
    <dgm:pt modelId="{8506DEAA-C550-4E72-873D-9A42DFDE6CCD}" type="pres">
      <dgm:prSet presAssocID="{A5914270-8228-4929-8801-B35AF512BF71}" presName="root" presStyleCnt="0">
        <dgm:presLayoutVars>
          <dgm:dir/>
          <dgm:resizeHandles val="exact"/>
        </dgm:presLayoutVars>
      </dgm:prSet>
      <dgm:spPr/>
    </dgm:pt>
    <dgm:pt modelId="{088C7846-2A87-43F9-AE7C-FC8A92DF116E}" type="pres">
      <dgm:prSet presAssocID="{A5914270-8228-4929-8801-B35AF512BF71}" presName="container" presStyleCnt="0">
        <dgm:presLayoutVars>
          <dgm:dir/>
          <dgm:resizeHandles val="exact"/>
        </dgm:presLayoutVars>
      </dgm:prSet>
      <dgm:spPr/>
    </dgm:pt>
    <dgm:pt modelId="{003C9046-E55A-433A-830F-1ABAA638F8CE}" type="pres">
      <dgm:prSet presAssocID="{DC22E5FF-9EB3-4737-B7E3-FACD33D0C701}" presName="compNode" presStyleCnt="0"/>
      <dgm:spPr/>
    </dgm:pt>
    <dgm:pt modelId="{58061E23-BF57-4CCA-903A-0A3B917FC4F2}" type="pres">
      <dgm:prSet presAssocID="{DC22E5FF-9EB3-4737-B7E3-FACD33D0C701}" presName="iconBgRect" presStyleLbl="bgShp" presStyleIdx="0" presStyleCnt="3" custLinFactX="-63573" custLinFactY="-100000" custLinFactNeighborX="-100000" custLinFactNeighborY="-132047"/>
      <dgm:spPr/>
    </dgm:pt>
    <dgm:pt modelId="{DD475DB2-FCBD-424F-B697-7C062CE15E10}" type="pres">
      <dgm:prSet presAssocID="{DC22E5FF-9EB3-4737-B7E3-FACD33D0C701}" presName="iconRect" presStyleLbl="node1" presStyleIdx="0" presStyleCnt="3" custLinFactX="-100000" custLinFactY="-200000" custLinFactNeighborX="-173414" custLinFactNeighborY="-20129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FE6767AC-96A1-42B7-A900-B321718B26CB}" type="pres">
      <dgm:prSet presAssocID="{DC22E5FF-9EB3-4737-B7E3-FACD33D0C701}" presName="spaceRect" presStyleCnt="0"/>
      <dgm:spPr/>
    </dgm:pt>
    <dgm:pt modelId="{A6F12107-53AF-42A7-8615-A2C9DAFC1930}" type="pres">
      <dgm:prSet presAssocID="{DC22E5FF-9EB3-4737-B7E3-FACD33D0C701}" presName="textRect" presStyleLbl="revTx" presStyleIdx="0" presStyleCnt="3" custLinFactY="-17555" custLinFactNeighborX="-64904" custLinFactNeighborY="-100000">
        <dgm:presLayoutVars>
          <dgm:chMax val="1"/>
          <dgm:chPref val="1"/>
        </dgm:presLayoutVars>
      </dgm:prSet>
      <dgm:spPr/>
    </dgm:pt>
    <dgm:pt modelId="{100127F6-D934-4C64-A824-F64B776A673E}" type="pres">
      <dgm:prSet presAssocID="{F4E4A1E6-A09A-42DC-9C86-6E5FA4DC7B6E}" presName="sibTrans" presStyleLbl="sibTrans2D1" presStyleIdx="0" presStyleCnt="0"/>
      <dgm:spPr/>
    </dgm:pt>
    <dgm:pt modelId="{CBF49457-0700-4457-A853-820DB68F1D59}" type="pres">
      <dgm:prSet presAssocID="{DDA6E938-3CD8-47D4-A8FD-AC7736EA8A5E}" presName="compNode" presStyleCnt="0"/>
      <dgm:spPr/>
    </dgm:pt>
    <dgm:pt modelId="{94CCA1DE-BA4E-4F36-9C87-A4D8D67470AB}" type="pres">
      <dgm:prSet presAssocID="{DDA6E938-3CD8-47D4-A8FD-AC7736EA8A5E}" presName="iconBgRect" presStyleLbl="bgShp" presStyleIdx="1" presStyleCnt="3" custLinFactNeighborX="84132" custLinFactNeighborY="-6868"/>
      <dgm:spPr/>
    </dgm:pt>
    <dgm:pt modelId="{70E81689-9565-475F-9B02-86AD08E9E5C6}" type="pres">
      <dgm:prSet presAssocID="{DDA6E938-3CD8-47D4-A8FD-AC7736EA8A5E}" presName="iconRect" presStyleLbl="node1" presStyleIdx="1" presStyleCnt="3" custLinFactX="45056" custLinFactNeighborX="100000" custLinFactNeighborY="-1877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3439EADC-980D-4DFA-BD25-594CC8F7B07B}" type="pres">
      <dgm:prSet presAssocID="{DDA6E938-3CD8-47D4-A8FD-AC7736EA8A5E}" presName="spaceRect" presStyleCnt="0"/>
      <dgm:spPr/>
    </dgm:pt>
    <dgm:pt modelId="{45AF8512-9274-45D6-9A9A-FDFF7625F08C}" type="pres">
      <dgm:prSet presAssocID="{DDA6E938-3CD8-47D4-A8FD-AC7736EA8A5E}" presName="textRect" presStyleLbl="revTx" presStyleIdx="1" presStyleCnt="3" custLinFactNeighborX="36569" custLinFactNeighborY="95630">
        <dgm:presLayoutVars>
          <dgm:chMax val="1"/>
          <dgm:chPref val="1"/>
        </dgm:presLayoutVars>
      </dgm:prSet>
      <dgm:spPr/>
    </dgm:pt>
    <dgm:pt modelId="{318BCD2A-9A7E-45E5-9666-A26082E6F7C1}" type="pres">
      <dgm:prSet presAssocID="{5A901F64-1E86-4D4E-8B13-9CF0B9E7F2CF}" presName="sibTrans" presStyleLbl="sibTrans2D1" presStyleIdx="0" presStyleCnt="0"/>
      <dgm:spPr/>
    </dgm:pt>
    <dgm:pt modelId="{B8A0DF1A-A95A-4912-BE7D-2AD113806ADD}" type="pres">
      <dgm:prSet presAssocID="{D81C7232-BD27-4693-879D-24202FE56DF5}" presName="compNode" presStyleCnt="0"/>
      <dgm:spPr/>
    </dgm:pt>
    <dgm:pt modelId="{539F3C82-15B9-4573-983A-5F70F1B61FA8}" type="pres">
      <dgm:prSet presAssocID="{D81C7232-BD27-4693-879D-24202FE56DF5}" presName="iconBgRect" presStyleLbl="bgShp" presStyleIdx="2" presStyleCnt="3" custLinFactX="-100000" custLinFactY="44455" custLinFactNeighborX="-102393" custLinFactNeighborY="100000"/>
      <dgm:spPr/>
    </dgm:pt>
    <dgm:pt modelId="{A8F30FB1-89F3-4C32-B19C-3BD9A55BDD08}" type="pres">
      <dgm:prSet presAssocID="{D81C7232-BD27-4693-879D-24202FE56DF5}" presName="iconRect" presStyleLbl="node1" presStyleIdx="2" presStyleCnt="3" custLinFactX="-125161" custLinFactY="100000" custLinFactNeighborX="-200000" custLinFactNeighborY="149060"/>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4DBD6292-D5E5-490C-BA9D-6B2AB51C0DA9}" type="pres">
      <dgm:prSet presAssocID="{D81C7232-BD27-4693-879D-24202FE56DF5}" presName="spaceRect" presStyleCnt="0"/>
      <dgm:spPr/>
    </dgm:pt>
    <dgm:pt modelId="{8FB3101F-0DB0-4FBD-B4F2-5DF918D05730}" type="pres">
      <dgm:prSet presAssocID="{D81C7232-BD27-4693-879D-24202FE56DF5}" presName="textRect" presStyleLbl="revTx" presStyleIdx="2" presStyleCnt="3" custLinFactY="135683" custLinFactNeighborX="-66061" custLinFactNeighborY="200000">
        <dgm:presLayoutVars>
          <dgm:chMax val="1"/>
          <dgm:chPref val="1"/>
        </dgm:presLayoutVars>
      </dgm:prSet>
      <dgm:spPr/>
    </dgm:pt>
  </dgm:ptLst>
  <dgm:cxnLst>
    <dgm:cxn modelId="{B2E1CC00-B047-4703-8040-AE478170358F}" srcId="{A5914270-8228-4929-8801-B35AF512BF71}" destId="{DDA6E938-3CD8-47D4-A8FD-AC7736EA8A5E}" srcOrd="1" destOrd="0" parTransId="{731054A3-1708-4044-BB49-AEAF39F560EF}" sibTransId="{5A901F64-1E86-4D4E-8B13-9CF0B9E7F2CF}"/>
    <dgm:cxn modelId="{00547204-CEEB-43ED-AB44-2E54E0A39190}" type="presOf" srcId="{DDA6E938-3CD8-47D4-A8FD-AC7736EA8A5E}" destId="{45AF8512-9274-45D6-9A9A-FDFF7625F08C}" srcOrd="0" destOrd="0" presId="urn:microsoft.com/office/officeart/2018/2/layout/IconCircleList"/>
    <dgm:cxn modelId="{24D52912-B2CE-430A-8157-61D8D7D2D8BF}" type="presOf" srcId="{5A901F64-1E86-4D4E-8B13-9CF0B9E7F2CF}" destId="{318BCD2A-9A7E-45E5-9666-A26082E6F7C1}" srcOrd="0" destOrd="0" presId="urn:microsoft.com/office/officeart/2018/2/layout/IconCircleList"/>
    <dgm:cxn modelId="{047A4933-76AE-40C7-98C7-C843D8F4B14F}" type="presOf" srcId="{A5914270-8228-4929-8801-B35AF512BF71}" destId="{8506DEAA-C550-4E72-873D-9A42DFDE6CCD}" srcOrd="0" destOrd="0" presId="urn:microsoft.com/office/officeart/2018/2/layout/IconCircleList"/>
    <dgm:cxn modelId="{C12D2836-6E26-4CBC-8109-09B0159D9F08}" type="presOf" srcId="{F4E4A1E6-A09A-42DC-9C86-6E5FA4DC7B6E}" destId="{100127F6-D934-4C64-A824-F64B776A673E}" srcOrd="0" destOrd="0" presId="urn:microsoft.com/office/officeart/2018/2/layout/IconCircleList"/>
    <dgm:cxn modelId="{21936969-3F5A-4A37-9229-22792AB06467}" srcId="{A5914270-8228-4929-8801-B35AF512BF71}" destId="{DC22E5FF-9EB3-4737-B7E3-FACD33D0C701}" srcOrd="0" destOrd="0" parTransId="{2DFFED21-E9D7-47E4-A867-707080F043A1}" sibTransId="{F4E4A1E6-A09A-42DC-9C86-6E5FA4DC7B6E}"/>
    <dgm:cxn modelId="{1DD7DA50-58A6-482C-A94C-3C72857B126E}" type="presOf" srcId="{D81C7232-BD27-4693-879D-24202FE56DF5}" destId="{8FB3101F-0DB0-4FBD-B4F2-5DF918D05730}" srcOrd="0" destOrd="0" presId="urn:microsoft.com/office/officeart/2018/2/layout/IconCircleList"/>
    <dgm:cxn modelId="{82436982-EF4D-4A08-BA0C-8486890F7B28}" srcId="{A5914270-8228-4929-8801-B35AF512BF71}" destId="{D81C7232-BD27-4693-879D-24202FE56DF5}" srcOrd="2" destOrd="0" parTransId="{E8B4A80B-8F2B-4B61-AADA-E81ADF9B9A5C}" sibTransId="{5863CF51-986E-4A03-8805-F75C7357E977}"/>
    <dgm:cxn modelId="{417B2B96-3217-41D4-BB67-E2AD09267DA4}" type="presOf" srcId="{DC22E5FF-9EB3-4737-B7E3-FACD33D0C701}" destId="{A6F12107-53AF-42A7-8615-A2C9DAFC1930}" srcOrd="0" destOrd="0" presId="urn:microsoft.com/office/officeart/2018/2/layout/IconCircleList"/>
    <dgm:cxn modelId="{6D7A28CB-4308-4517-A4DF-8301F0E5BEF8}" type="presParOf" srcId="{8506DEAA-C550-4E72-873D-9A42DFDE6CCD}" destId="{088C7846-2A87-43F9-AE7C-FC8A92DF116E}" srcOrd="0" destOrd="0" presId="urn:microsoft.com/office/officeart/2018/2/layout/IconCircleList"/>
    <dgm:cxn modelId="{6904E71D-53B1-4140-A6A0-70D78DD4A62A}" type="presParOf" srcId="{088C7846-2A87-43F9-AE7C-FC8A92DF116E}" destId="{003C9046-E55A-433A-830F-1ABAA638F8CE}" srcOrd="0" destOrd="0" presId="urn:microsoft.com/office/officeart/2018/2/layout/IconCircleList"/>
    <dgm:cxn modelId="{26F7ECBC-1895-4855-91F6-3C9346909FAB}" type="presParOf" srcId="{003C9046-E55A-433A-830F-1ABAA638F8CE}" destId="{58061E23-BF57-4CCA-903A-0A3B917FC4F2}" srcOrd="0" destOrd="0" presId="urn:microsoft.com/office/officeart/2018/2/layout/IconCircleList"/>
    <dgm:cxn modelId="{FC9DCAB9-9EC3-4E6C-ABD0-25C5D19672F7}" type="presParOf" srcId="{003C9046-E55A-433A-830F-1ABAA638F8CE}" destId="{DD475DB2-FCBD-424F-B697-7C062CE15E10}" srcOrd="1" destOrd="0" presId="urn:microsoft.com/office/officeart/2018/2/layout/IconCircleList"/>
    <dgm:cxn modelId="{94C75A3E-E12E-4C57-978B-CA2A75187D9A}" type="presParOf" srcId="{003C9046-E55A-433A-830F-1ABAA638F8CE}" destId="{FE6767AC-96A1-42B7-A900-B321718B26CB}" srcOrd="2" destOrd="0" presId="urn:microsoft.com/office/officeart/2018/2/layout/IconCircleList"/>
    <dgm:cxn modelId="{8E95CE02-1D9A-4F37-869B-2B5473BF9893}" type="presParOf" srcId="{003C9046-E55A-433A-830F-1ABAA638F8CE}" destId="{A6F12107-53AF-42A7-8615-A2C9DAFC1930}" srcOrd="3" destOrd="0" presId="urn:microsoft.com/office/officeart/2018/2/layout/IconCircleList"/>
    <dgm:cxn modelId="{0A9AA4F0-4CFD-4B7E-9BA9-1DDF0DC46D0F}" type="presParOf" srcId="{088C7846-2A87-43F9-AE7C-FC8A92DF116E}" destId="{100127F6-D934-4C64-A824-F64B776A673E}" srcOrd="1" destOrd="0" presId="urn:microsoft.com/office/officeart/2018/2/layout/IconCircleList"/>
    <dgm:cxn modelId="{6DFF0D93-F16A-41D9-965F-E23E377A48BD}" type="presParOf" srcId="{088C7846-2A87-43F9-AE7C-FC8A92DF116E}" destId="{CBF49457-0700-4457-A853-820DB68F1D59}" srcOrd="2" destOrd="0" presId="urn:microsoft.com/office/officeart/2018/2/layout/IconCircleList"/>
    <dgm:cxn modelId="{67D1B721-0FA1-43A4-932B-39C6EFD63F5B}" type="presParOf" srcId="{CBF49457-0700-4457-A853-820DB68F1D59}" destId="{94CCA1DE-BA4E-4F36-9C87-A4D8D67470AB}" srcOrd="0" destOrd="0" presId="urn:microsoft.com/office/officeart/2018/2/layout/IconCircleList"/>
    <dgm:cxn modelId="{CD1C1858-658F-407B-94FC-42082158FCFA}" type="presParOf" srcId="{CBF49457-0700-4457-A853-820DB68F1D59}" destId="{70E81689-9565-475F-9B02-86AD08E9E5C6}" srcOrd="1" destOrd="0" presId="urn:microsoft.com/office/officeart/2018/2/layout/IconCircleList"/>
    <dgm:cxn modelId="{84D7FFD8-5D0C-48DA-ACA6-2027181E7AEB}" type="presParOf" srcId="{CBF49457-0700-4457-A853-820DB68F1D59}" destId="{3439EADC-980D-4DFA-BD25-594CC8F7B07B}" srcOrd="2" destOrd="0" presId="urn:microsoft.com/office/officeart/2018/2/layout/IconCircleList"/>
    <dgm:cxn modelId="{8C5360EE-D1C2-4A49-89C4-CDE2CC5063F8}" type="presParOf" srcId="{CBF49457-0700-4457-A853-820DB68F1D59}" destId="{45AF8512-9274-45D6-9A9A-FDFF7625F08C}" srcOrd="3" destOrd="0" presId="urn:microsoft.com/office/officeart/2018/2/layout/IconCircleList"/>
    <dgm:cxn modelId="{BEC3A9AE-B28E-4C9B-86A7-5EDC132C8120}" type="presParOf" srcId="{088C7846-2A87-43F9-AE7C-FC8A92DF116E}" destId="{318BCD2A-9A7E-45E5-9666-A26082E6F7C1}" srcOrd="3" destOrd="0" presId="urn:microsoft.com/office/officeart/2018/2/layout/IconCircleList"/>
    <dgm:cxn modelId="{E7D770BD-2417-4017-BD18-6B1748B98120}" type="presParOf" srcId="{088C7846-2A87-43F9-AE7C-FC8A92DF116E}" destId="{B8A0DF1A-A95A-4912-BE7D-2AD113806ADD}" srcOrd="4" destOrd="0" presId="urn:microsoft.com/office/officeart/2018/2/layout/IconCircleList"/>
    <dgm:cxn modelId="{CB935365-34E7-49AF-93AC-5F46056D0681}" type="presParOf" srcId="{B8A0DF1A-A95A-4912-BE7D-2AD113806ADD}" destId="{539F3C82-15B9-4573-983A-5F70F1B61FA8}" srcOrd="0" destOrd="0" presId="urn:microsoft.com/office/officeart/2018/2/layout/IconCircleList"/>
    <dgm:cxn modelId="{E9A8FE14-386C-49B5-A694-A4B8F9189979}" type="presParOf" srcId="{B8A0DF1A-A95A-4912-BE7D-2AD113806ADD}" destId="{A8F30FB1-89F3-4C32-B19C-3BD9A55BDD08}" srcOrd="1" destOrd="0" presId="urn:microsoft.com/office/officeart/2018/2/layout/IconCircleList"/>
    <dgm:cxn modelId="{2D389912-A18C-4FD4-A366-D68982998386}" type="presParOf" srcId="{B8A0DF1A-A95A-4912-BE7D-2AD113806ADD}" destId="{4DBD6292-D5E5-490C-BA9D-6B2AB51C0DA9}" srcOrd="2" destOrd="0" presId="urn:microsoft.com/office/officeart/2018/2/layout/IconCircleList"/>
    <dgm:cxn modelId="{FEAA2E84-7342-4454-B6B7-0FA1DCBD861C}" type="presParOf" srcId="{B8A0DF1A-A95A-4912-BE7D-2AD113806ADD}" destId="{8FB3101F-0DB0-4FBD-B4F2-5DF918D05730}"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061E23-BF57-4CCA-903A-0A3B917FC4F2}">
      <dsp:nvSpPr>
        <dsp:cNvPr id="0" name=""/>
        <dsp:cNvSpPr/>
      </dsp:nvSpPr>
      <dsp:spPr>
        <a:xfrm>
          <a:off x="108602" y="361000"/>
          <a:ext cx="476043" cy="47604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475DB2-FCBD-424F-B697-7C062CE15E10}">
      <dsp:nvSpPr>
        <dsp:cNvPr id="0" name=""/>
        <dsp:cNvSpPr/>
      </dsp:nvSpPr>
      <dsp:spPr>
        <a:xfrm>
          <a:off x="232340" y="457612"/>
          <a:ext cx="276105" cy="2761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F12107-53AF-42A7-8615-A2C9DAFC1930}">
      <dsp:nvSpPr>
        <dsp:cNvPr id="0" name=""/>
        <dsp:cNvSpPr/>
      </dsp:nvSpPr>
      <dsp:spPr>
        <a:xfrm>
          <a:off x="737045" y="906032"/>
          <a:ext cx="1122103" cy="476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bg2">
                  <a:lumMod val="50000"/>
                </a:schemeClr>
              </a:solidFill>
              <a:latin typeface="Calibri Light" panose="020F0302020204030204" pitchFamily="34" charset="0"/>
              <a:cs typeface="Calibri Light" panose="020F0302020204030204" pitchFamily="34" charset="0"/>
            </a:rPr>
            <a:t>The dictionary definition of Human Resources is (Shorter Oxford English Dictionary, 2007)</a:t>
          </a:r>
          <a:endParaRPr lang="en-US" sz="1400" kern="1200" dirty="0">
            <a:solidFill>
              <a:schemeClr val="bg2">
                <a:lumMod val="50000"/>
              </a:schemeClr>
            </a:solidFill>
            <a:latin typeface="Calibri Light" panose="020F0302020204030204" pitchFamily="34" charset="0"/>
            <a:cs typeface="Calibri Light" panose="020F0302020204030204" pitchFamily="34" charset="0"/>
          </a:endParaRPr>
        </a:p>
      </dsp:txBody>
      <dsp:txXfrm>
        <a:off x="737045" y="906032"/>
        <a:ext cx="1122103" cy="476043"/>
      </dsp:txXfrm>
    </dsp:sp>
    <dsp:sp modelId="{94CCA1DE-BA4E-4F36-9C87-A4D8D67470AB}">
      <dsp:nvSpPr>
        <dsp:cNvPr id="0" name=""/>
        <dsp:cNvSpPr/>
      </dsp:nvSpPr>
      <dsp:spPr>
        <a:xfrm>
          <a:off x="1287787" y="2170297"/>
          <a:ext cx="476043" cy="47604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E81689-9565-475F-9B02-86AD08E9E5C6}">
      <dsp:nvSpPr>
        <dsp:cNvPr id="0" name=""/>
        <dsp:cNvSpPr/>
      </dsp:nvSpPr>
      <dsp:spPr>
        <a:xfrm>
          <a:off x="1387758" y="2251114"/>
          <a:ext cx="276105" cy="2761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AF8512-9274-45D6-9A9A-FDFF7625F08C}">
      <dsp:nvSpPr>
        <dsp:cNvPr id="0" name=""/>
        <dsp:cNvSpPr/>
      </dsp:nvSpPr>
      <dsp:spPr>
        <a:xfrm>
          <a:off x="1875676" y="2658232"/>
          <a:ext cx="1122103" cy="476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bg2">
                  <a:lumMod val="50000"/>
                </a:schemeClr>
              </a:solidFill>
              <a:latin typeface="Calibri Light" panose="020F0302020204030204" pitchFamily="34" charset="0"/>
              <a:cs typeface="Calibri Light" panose="020F0302020204030204" pitchFamily="34" charset="0"/>
            </a:rPr>
            <a:t>the personnel of a business or organization, regarded as a significant asset in terms of skills and abilities.</a:t>
          </a:r>
          <a:endParaRPr lang="en-US" sz="1400" kern="1200" dirty="0">
            <a:solidFill>
              <a:schemeClr val="bg2">
                <a:lumMod val="50000"/>
              </a:schemeClr>
            </a:solidFill>
            <a:latin typeface="Calibri Light" panose="020F0302020204030204" pitchFamily="34" charset="0"/>
            <a:cs typeface="Calibri Light" panose="020F0302020204030204" pitchFamily="34" charset="0"/>
          </a:endParaRPr>
        </a:p>
      </dsp:txBody>
      <dsp:txXfrm>
        <a:off x="1875676" y="2658232"/>
        <a:ext cx="1122103" cy="476043"/>
      </dsp:txXfrm>
    </dsp:sp>
    <dsp:sp modelId="{539F3C82-15B9-4573-983A-5F70F1B61FA8}">
      <dsp:nvSpPr>
        <dsp:cNvPr id="0" name=""/>
        <dsp:cNvSpPr/>
      </dsp:nvSpPr>
      <dsp:spPr>
        <a:xfrm>
          <a:off x="0" y="3628007"/>
          <a:ext cx="476043" cy="47604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F30FB1-89F3-4C32-B19C-3BD9A55BDD08}">
      <dsp:nvSpPr>
        <dsp:cNvPr id="0" name=""/>
        <dsp:cNvSpPr/>
      </dsp:nvSpPr>
      <dsp:spPr>
        <a:xfrm>
          <a:off x="89464" y="3727976"/>
          <a:ext cx="276105" cy="2761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B3101F-0DB0-4FBD-B4F2-5DF918D05730}">
      <dsp:nvSpPr>
        <dsp:cNvPr id="0" name=""/>
        <dsp:cNvSpPr/>
      </dsp:nvSpPr>
      <dsp:spPr>
        <a:xfrm>
          <a:off x="724062" y="4405984"/>
          <a:ext cx="1122103" cy="476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bg2">
                  <a:lumMod val="50000"/>
                </a:schemeClr>
              </a:solidFill>
              <a:latin typeface="Calibri Light" panose="020F0302020204030204" pitchFamily="34" charset="0"/>
              <a:cs typeface="Calibri Light" panose="020F0302020204030204" pitchFamily="34" charset="0"/>
            </a:rPr>
            <a:t>the department of a business or organization that deals with the hiring, administration, and training of staff. </a:t>
          </a:r>
          <a:endParaRPr lang="en-US" sz="1400" kern="1200" dirty="0">
            <a:solidFill>
              <a:schemeClr val="bg2">
                <a:lumMod val="50000"/>
              </a:schemeClr>
            </a:solidFill>
            <a:latin typeface="Calibri Light" panose="020F0302020204030204" pitchFamily="34" charset="0"/>
            <a:cs typeface="Calibri Light" panose="020F0302020204030204" pitchFamily="34" charset="0"/>
          </a:endParaRPr>
        </a:p>
      </dsp:txBody>
      <dsp:txXfrm>
        <a:off x="724062" y="4405984"/>
        <a:ext cx="1122103" cy="47604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2C631D-4A11-4878-9266-C086A12525F6}" type="datetimeFigureOut">
              <a:rPr lang="en-GB" smtClean="0"/>
              <a:t>01/03/2021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9348F0-C91E-4CFE-B84D-8273FAEC8531}" type="slidenum">
              <a:rPr lang="en-GB" smtClean="0"/>
              <a:t>‹#›</a:t>
            </a:fld>
            <a:endParaRPr lang="en-GB"/>
          </a:p>
        </p:txBody>
      </p:sp>
    </p:spTree>
    <p:extLst>
      <p:ext uri="{BB962C8B-B14F-4D97-AF65-F5344CB8AC3E}">
        <p14:creationId xmlns:p14="http://schemas.microsoft.com/office/powerpoint/2010/main" val="616087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BB8BDEC-FB46-4468-B3E2-D5D80853B51B}" type="datetime1">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9AEF05-C571-4ADE-9337-1E1541FBDF46}" type="slidenum">
              <a:rPr lang="en-GB" smtClean="0"/>
              <a:t>‹#›</a:t>
            </a:fld>
            <a:endParaRPr lang="en-GB"/>
          </a:p>
        </p:txBody>
      </p:sp>
    </p:spTree>
    <p:extLst>
      <p:ext uri="{BB962C8B-B14F-4D97-AF65-F5344CB8AC3E}">
        <p14:creationId xmlns:p14="http://schemas.microsoft.com/office/powerpoint/2010/main" val="2956748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5BEEDB-EB3D-4850-ADC1-4B103BBEF31F}" type="datetime1">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9AEF05-C571-4ADE-9337-1E1541FBDF46}" type="slidenum">
              <a:rPr lang="en-GB" smtClean="0"/>
              <a:t>‹#›</a:t>
            </a:fld>
            <a:endParaRPr lang="en-GB"/>
          </a:p>
        </p:txBody>
      </p:sp>
    </p:spTree>
    <p:extLst>
      <p:ext uri="{BB962C8B-B14F-4D97-AF65-F5344CB8AC3E}">
        <p14:creationId xmlns:p14="http://schemas.microsoft.com/office/powerpoint/2010/main" val="3357338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AC08C2-DB00-431F-8F0E-8572D4A0CB99}" type="datetime1">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9AEF05-C571-4ADE-9337-1E1541FBDF46}" type="slidenum">
              <a:rPr lang="en-GB" smtClean="0"/>
              <a:t>‹#›</a:t>
            </a:fld>
            <a:endParaRPr lang="en-GB"/>
          </a:p>
        </p:txBody>
      </p:sp>
    </p:spTree>
    <p:extLst>
      <p:ext uri="{BB962C8B-B14F-4D97-AF65-F5344CB8AC3E}">
        <p14:creationId xmlns:p14="http://schemas.microsoft.com/office/powerpoint/2010/main" val="33801763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32B9E8AB-FC52-49C8-97CE-45121578767D}" type="datetime1">
              <a:rPr lang="en-GB" smtClean="0"/>
              <a:t>01/03/2021</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D59AEF05-C571-4ADE-9337-1E1541FBDF46}" type="slidenum">
              <a:rPr lang="en-GB" smtClean="0"/>
              <a:t>‹#›</a:t>
            </a:fld>
            <a:endParaRPr lang="en-GB"/>
          </a:p>
        </p:txBody>
      </p:sp>
    </p:spTree>
    <p:extLst>
      <p:ext uri="{BB962C8B-B14F-4D97-AF65-F5344CB8AC3E}">
        <p14:creationId xmlns:p14="http://schemas.microsoft.com/office/powerpoint/2010/main" val="1012661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61CAC0D8-AFDE-42AF-A3E2-F70DE8C494A8}" type="datetime1">
              <a:rPr lang="en-GB" smtClean="0"/>
              <a:t>01/03/2021</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D59AEF05-C571-4ADE-9337-1E1541FBDF46}" type="slidenum">
              <a:rPr lang="en-GB" smtClean="0"/>
              <a:t>‹#›</a:t>
            </a:fld>
            <a:endParaRPr lang="en-GB"/>
          </a:p>
        </p:txBody>
      </p:sp>
    </p:spTree>
    <p:extLst>
      <p:ext uri="{BB962C8B-B14F-4D97-AF65-F5344CB8AC3E}">
        <p14:creationId xmlns:p14="http://schemas.microsoft.com/office/powerpoint/2010/main" val="4056275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22065115-67FF-49F6-8BEE-7FDAB27A1413}" type="datetime1">
              <a:rPr lang="en-GB" smtClean="0"/>
              <a:t>01/03/2021</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D59AEF05-C571-4ADE-9337-1E1541FBDF46}" type="slidenum">
              <a:rPr lang="en-GB" smtClean="0"/>
              <a:t>‹#›</a:t>
            </a:fld>
            <a:endParaRPr lang="en-GB"/>
          </a:p>
        </p:txBody>
      </p:sp>
    </p:spTree>
    <p:extLst>
      <p:ext uri="{BB962C8B-B14F-4D97-AF65-F5344CB8AC3E}">
        <p14:creationId xmlns:p14="http://schemas.microsoft.com/office/powerpoint/2010/main" val="1268190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65730984-798B-4DE8-BD55-E795C066FD54}" type="datetime1">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9AEF05-C571-4ADE-9337-1E1541FBDF46}" type="slidenum">
              <a:rPr lang="en-GB" smtClean="0"/>
              <a:t>‹#›</a:t>
            </a:fld>
            <a:endParaRPr lang="en-GB"/>
          </a:p>
        </p:txBody>
      </p:sp>
    </p:spTree>
    <p:extLst>
      <p:ext uri="{BB962C8B-B14F-4D97-AF65-F5344CB8AC3E}">
        <p14:creationId xmlns:p14="http://schemas.microsoft.com/office/powerpoint/2010/main" val="17118257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F0028A1F-DB83-44CC-9440-271659681875}" type="datetime1">
              <a:rPr lang="en-GB" smtClean="0"/>
              <a:t>01/03/2021</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D59AEF05-C571-4ADE-9337-1E1541FBDF46}" type="slidenum">
              <a:rPr lang="en-GB" smtClean="0"/>
              <a:t>‹#›</a:t>
            </a:fld>
            <a:endParaRPr lang="en-GB"/>
          </a:p>
        </p:txBody>
      </p:sp>
    </p:spTree>
    <p:extLst>
      <p:ext uri="{BB962C8B-B14F-4D97-AF65-F5344CB8AC3E}">
        <p14:creationId xmlns:p14="http://schemas.microsoft.com/office/powerpoint/2010/main" val="1246152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EA59FAD-8592-4336-92A1-687E03C70DDE}" type="datetime1">
              <a:rPr lang="en-GB" smtClean="0"/>
              <a:t>01/03/2021</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D59AEF05-C571-4ADE-9337-1E1541FBDF46}" type="slidenum">
              <a:rPr lang="en-GB" smtClean="0"/>
              <a:t>‹#›</a:t>
            </a:fld>
            <a:endParaRPr lang="en-GB"/>
          </a:p>
        </p:txBody>
      </p:sp>
    </p:spTree>
    <p:extLst>
      <p:ext uri="{BB962C8B-B14F-4D97-AF65-F5344CB8AC3E}">
        <p14:creationId xmlns:p14="http://schemas.microsoft.com/office/powerpoint/2010/main" val="1978666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59453FF-F30D-41CC-A612-9FC37B235AAE}" type="datetime1">
              <a:rPr lang="en-GB" smtClean="0"/>
              <a:t>01/03/2021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9AEF05-C571-4ADE-9337-1E1541FBDF46}" type="slidenum">
              <a:rPr lang="en-GB" smtClean="0"/>
              <a:t>‹#›</a:t>
            </a:fld>
            <a:endParaRPr lang="en-GB"/>
          </a:p>
        </p:txBody>
      </p:sp>
    </p:spTree>
    <p:extLst>
      <p:ext uri="{BB962C8B-B14F-4D97-AF65-F5344CB8AC3E}">
        <p14:creationId xmlns:p14="http://schemas.microsoft.com/office/powerpoint/2010/main" val="3004604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2625F3-0542-4B2D-B243-DFD2D8A1FB02}" type="datetime1">
              <a:rPr lang="en-GB" smtClean="0"/>
              <a:t>01/03/2021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9AEF05-C571-4ADE-9337-1E1541FBDF46}" type="slidenum">
              <a:rPr lang="en-GB" smtClean="0"/>
              <a:t>‹#›</a:t>
            </a:fld>
            <a:endParaRPr lang="en-GB"/>
          </a:p>
        </p:txBody>
      </p:sp>
    </p:spTree>
    <p:extLst>
      <p:ext uri="{BB962C8B-B14F-4D97-AF65-F5344CB8AC3E}">
        <p14:creationId xmlns:p14="http://schemas.microsoft.com/office/powerpoint/2010/main" val="3033440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AC23A62C-C5FC-4F80-A083-FB766B4736AE}" type="datetime1">
              <a:rPr lang="en-GB" smtClean="0"/>
              <a:t>01/03/2021</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D59AEF05-C571-4ADE-9337-1E1541FBDF46}" type="slidenum">
              <a:rPr lang="en-GB" smtClean="0"/>
              <a:t>‹#›</a:t>
            </a:fld>
            <a:endParaRPr lang="en-GB"/>
          </a:p>
        </p:txBody>
      </p:sp>
    </p:spTree>
    <p:extLst>
      <p:ext uri="{BB962C8B-B14F-4D97-AF65-F5344CB8AC3E}">
        <p14:creationId xmlns:p14="http://schemas.microsoft.com/office/powerpoint/2010/main" val="422808116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5.xml"/><Relationship Id="rId7" Type="http://schemas.openxmlformats.org/officeDocument/2006/relationships/diagramColors" Target="../diagrams/colors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2.png"/><Relationship Id="rId4" Type="http://schemas.openxmlformats.org/officeDocument/2006/relationships/diagramData" Target="../diagrams/data1.xml"/><Relationship Id="rId9"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hyperlink" Target="https://doi.org/10.1007/s12682-013-0143-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EB472E-7CA6-4C2D-81E9-CD39A44F0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AE0A0486-F672-4FEF-A0A9-E6C3B7E3A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3289875" cy="5334001"/>
          </a:xfrm>
          <a:prstGeom prst="rect">
            <a:avLst/>
          </a:prstGeom>
          <a:solidFill>
            <a:srgbClr val="C8C8C8">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689BC21-5566-4B70-91EA-44B4299CB3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11870" y="761999"/>
            <a:ext cx="8790301" cy="3810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F61C6A2-9554-4980-B126-587E4E516222}"/>
              </a:ext>
            </a:extLst>
          </p:cNvPr>
          <p:cNvSpPr>
            <a:spLocks noGrp="1"/>
          </p:cNvSpPr>
          <p:nvPr>
            <p:ph type="ctrTitle"/>
          </p:nvPr>
        </p:nvSpPr>
        <p:spPr>
          <a:xfrm>
            <a:off x="3722622" y="1298448"/>
            <a:ext cx="7187529" cy="2951819"/>
          </a:xfrm>
        </p:spPr>
        <p:txBody>
          <a:bodyPr anchor="b">
            <a:normAutofit/>
          </a:bodyPr>
          <a:lstStyle/>
          <a:p>
            <a:r>
              <a:rPr lang="en-GB" sz="2800" dirty="0">
                <a:latin typeface="Calibri Light" panose="020F0302020204030204" pitchFamily="34" charset="0"/>
                <a:cs typeface="Calibri Light" panose="020F0302020204030204" pitchFamily="34" charset="0"/>
              </a:rPr>
              <a:t>BMSP5002</a:t>
            </a:r>
            <a:br>
              <a:rPr lang="en-GB" sz="2800" dirty="0">
                <a:latin typeface="Calibri Light" panose="020F0302020204030204" pitchFamily="34" charset="0"/>
                <a:cs typeface="Calibri Light" panose="020F0302020204030204" pitchFamily="34" charset="0"/>
              </a:rPr>
            </a:br>
            <a:br>
              <a:rPr lang="en-GB" sz="2800" dirty="0">
                <a:latin typeface="Calibri Light" panose="020F0302020204030204" pitchFamily="34" charset="0"/>
                <a:cs typeface="Calibri Light" panose="020F0302020204030204" pitchFamily="34" charset="0"/>
              </a:rPr>
            </a:br>
            <a:br>
              <a:rPr lang="en-GB" sz="2800" dirty="0">
                <a:latin typeface="Calibri Light" panose="020F0302020204030204" pitchFamily="34" charset="0"/>
                <a:cs typeface="Calibri Light" panose="020F0302020204030204" pitchFamily="34" charset="0"/>
              </a:rPr>
            </a:br>
            <a:r>
              <a:rPr lang="en-GB" sz="2800" dirty="0">
                <a:latin typeface="Calibri Light" panose="020F0302020204030204" pitchFamily="34" charset="0"/>
                <a:cs typeface="Calibri Light" panose="020F0302020204030204" pitchFamily="34" charset="0"/>
              </a:rPr>
              <a:t>Second Assignment</a:t>
            </a:r>
            <a:br>
              <a:rPr lang="en-GB" sz="2800" dirty="0">
                <a:latin typeface="Calibri Light" panose="020F0302020204030204" pitchFamily="34" charset="0"/>
                <a:cs typeface="Calibri Light" panose="020F0302020204030204" pitchFamily="34" charset="0"/>
              </a:rPr>
            </a:br>
            <a:br>
              <a:rPr lang="en-GB" sz="2800" dirty="0">
                <a:latin typeface="Calibri Light" panose="020F0302020204030204" pitchFamily="34" charset="0"/>
                <a:cs typeface="Calibri Light" panose="020F0302020204030204" pitchFamily="34" charset="0"/>
              </a:rPr>
            </a:br>
            <a:r>
              <a:rPr lang="en-GB" sz="2800" dirty="0">
                <a:latin typeface="Calibri Light" panose="020F0302020204030204" pitchFamily="34" charset="0"/>
                <a:cs typeface="Calibri Light" panose="020F0302020204030204" pitchFamily="34" charset="0"/>
              </a:rPr>
              <a:t>Presentation: Critical Reflection of the Inter-Cultural Workplace</a:t>
            </a:r>
          </a:p>
        </p:txBody>
      </p:sp>
      <p:sp>
        <p:nvSpPr>
          <p:cNvPr id="15" name="Rectangle 14">
            <a:extLst>
              <a:ext uri="{FF2B5EF4-FFF2-40B4-BE49-F238E27FC236}">
                <a16:creationId xmlns:a16="http://schemas.microsoft.com/office/drawing/2014/main" id="{7F1FCE6A-97BC-41EB-809A-50936E0F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00889" y="4684418"/>
            <a:ext cx="8801282" cy="1411582"/>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3612BC06-C0A9-4576-A2EA-69308BCDE089}"/>
              </a:ext>
            </a:extLst>
          </p:cNvPr>
          <p:cNvSpPr>
            <a:spLocks noGrp="1"/>
          </p:cNvSpPr>
          <p:nvPr>
            <p:ph type="subTitle" idx="1"/>
          </p:nvPr>
        </p:nvSpPr>
        <p:spPr>
          <a:xfrm>
            <a:off x="3722622" y="5006151"/>
            <a:ext cx="7187529" cy="768116"/>
          </a:xfrm>
        </p:spPr>
        <p:txBody>
          <a:bodyPr anchor="t">
            <a:normAutofit/>
          </a:bodyPr>
          <a:lstStyle/>
          <a:p>
            <a:r>
              <a:rPr lang="en-GB" sz="1900" dirty="0">
                <a:solidFill>
                  <a:schemeClr val="accent1"/>
                </a:solidFill>
                <a:latin typeface="Calibri Light" panose="020F0302020204030204" pitchFamily="34" charset="0"/>
                <a:cs typeface="Calibri Light" panose="020F0302020204030204" pitchFamily="34" charset="0"/>
              </a:rPr>
              <a:t>Elan Rees-Lewis </a:t>
            </a:r>
          </a:p>
          <a:p>
            <a:r>
              <a:rPr lang="en-GB" sz="1900" dirty="0">
                <a:solidFill>
                  <a:schemeClr val="accent1"/>
                </a:solidFill>
                <a:latin typeface="Calibri Light" panose="020F0302020204030204" pitchFamily="34" charset="0"/>
                <a:cs typeface="Calibri Light" panose="020F0302020204030204" pitchFamily="34" charset="0"/>
              </a:rPr>
              <a:t>2019687</a:t>
            </a:r>
          </a:p>
        </p:txBody>
      </p:sp>
      <p:sp>
        <p:nvSpPr>
          <p:cNvPr id="4" name="Slide Number Placeholder 3">
            <a:extLst>
              <a:ext uri="{FF2B5EF4-FFF2-40B4-BE49-F238E27FC236}">
                <a16:creationId xmlns:a16="http://schemas.microsoft.com/office/drawing/2014/main" id="{87159B79-7FF1-4EDC-999F-DEABA049AD64}"/>
              </a:ext>
            </a:extLst>
          </p:cNvPr>
          <p:cNvSpPr>
            <a:spLocks noGrp="1"/>
          </p:cNvSpPr>
          <p:nvPr>
            <p:ph type="sldNum" sz="quarter" idx="12"/>
          </p:nvPr>
        </p:nvSpPr>
        <p:spPr>
          <a:xfrm>
            <a:off x="10634135" y="6356350"/>
            <a:ext cx="1530927" cy="365125"/>
          </a:xfrm>
        </p:spPr>
        <p:txBody>
          <a:bodyPr>
            <a:normAutofit/>
          </a:bodyPr>
          <a:lstStyle/>
          <a:p>
            <a:pPr>
              <a:spcAft>
                <a:spcPts val="600"/>
              </a:spcAft>
            </a:pPr>
            <a:fld id="{D59AEF05-C571-4ADE-9337-1E1541FBDF46}" type="slidenum">
              <a:rPr lang="en-GB" smtClean="0"/>
              <a:pPr>
                <a:spcAft>
                  <a:spcPts val="600"/>
                </a:spcAft>
              </a:pPr>
              <a:t>1</a:t>
            </a:fld>
            <a:endParaRPr lang="en-GB"/>
          </a:p>
        </p:txBody>
      </p:sp>
    </p:spTree>
    <p:extLst>
      <p:ext uri="{BB962C8B-B14F-4D97-AF65-F5344CB8AC3E}">
        <p14:creationId xmlns:p14="http://schemas.microsoft.com/office/powerpoint/2010/main" val="281679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407BC-DB95-4E05-958E-025D54CAACBC}"/>
              </a:ext>
            </a:extLst>
          </p:cNvPr>
          <p:cNvSpPr>
            <a:spLocks noGrp="1"/>
          </p:cNvSpPr>
          <p:nvPr>
            <p:ph type="title"/>
          </p:nvPr>
        </p:nvSpPr>
        <p:spPr>
          <a:xfrm>
            <a:off x="252919" y="1123837"/>
            <a:ext cx="2947482" cy="4601183"/>
          </a:xfrm>
        </p:spPr>
        <p:txBody>
          <a:bodyPr>
            <a:normAutofit/>
          </a:bodyPr>
          <a:lstStyle/>
          <a:p>
            <a:pPr algn="ctr"/>
            <a:r>
              <a:rPr lang="en-GB" dirty="0">
                <a:latin typeface="Calibri Light" panose="020F0302020204030204" pitchFamily="34" charset="0"/>
                <a:cs typeface="Calibri Light" panose="020F0302020204030204" pitchFamily="34" charset="0"/>
              </a:rPr>
              <a:t>Introduction</a:t>
            </a:r>
            <a:r>
              <a:rPr lang="en-GB" dirty="0"/>
              <a:t> </a:t>
            </a:r>
          </a:p>
        </p:txBody>
      </p:sp>
      <p:sp>
        <p:nvSpPr>
          <p:cNvPr id="3" name="Content Placeholder 2">
            <a:extLst>
              <a:ext uri="{FF2B5EF4-FFF2-40B4-BE49-F238E27FC236}">
                <a16:creationId xmlns:a16="http://schemas.microsoft.com/office/drawing/2014/main" id="{A7C0015B-B8F5-41C7-A367-A3353778DF54}"/>
              </a:ext>
            </a:extLst>
          </p:cNvPr>
          <p:cNvSpPr>
            <a:spLocks noGrp="1"/>
          </p:cNvSpPr>
          <p:nvPr>
            <p:ph idx="1"/>
          </p:nvPr>
        </p:nvSpPr>
        <p:spPr>
          <a:xfrm>
            <a:off x="3869267" y="864108"/>
            <a:ext cx="4563533" cy="5231892"/>
          </a:xfrm>
        </p:spPr>
        <p:txBody>
          <a:bodyPr>
            <a:normAutofit fontScale="92500" lnSpcReduction="20000"/>
          </a:bodyPr>
          <a:lstStyle/>
          <a:p>
            <a:pPr marL="0" indent="0">
              <a:buNone/>
            </a:pPr>
            <a:r>
              <a:rPr lang="en-GB" sz="1200" i="1" dirty="0">
                <a:latin typeface="Calibri Light" panose="020F0302020204030204" pitchFamily="34" charset="0"/>
                <a:cs typeface="Calibri Light" panose="020F0302020204030204" pitchFamily="34" charset="0"/>
              </a:rPr>
              <a:t>Introduction about Me; </a:t>
            </a:r>
          </a:p>
          <a:p>
            <a:pPr marL="0" indent="0">
              <a:buNone/>
            </a:pPr>
            <a:r>
              <a:rPr lang="en-GB" sz="1200" dirty="0">
                <a:latin typeface="Calibri Light" panose="020F0302020204030204" pitchFamily="34" charset="0"/>
                <a:cs typeface="Calibri Light" panose="020F0302020204030204" pitchFamily="34" charset="0"/>
              </a:rPr>
              <a:t>My name is Elan Rees-Lewis, currently studying Business Management at UWTSD in Carmarthen. Although, I am in second year, I was studying Criminology at Cardiff last year and got transferred over into second year to do Business, which I am extremely happy that I decided to change course and study a course that I am truly passionate and drawn to. As well as studying I work part time in the local Pharmacy, which also aloud me to gain a qualification during the pandemic of a level 3 dispenser. </a:t>
            </a:r>
          </a:p>
          <a:p>
            <a:pPr marL="0" indent="0">
              <a:buNone/>
            </a:pPr>
            <a:endParaRPr lang="en-GB" sz="1200" dirty="0">
              <a:latin typeface="Calibri Light" panose="020F0302020204030204" pitchFamily="34" charset="0"/>
              <a:cs typeface="Calibri Light" panose="020F0302020204030204" pitchFamily="34" charset="0"/>
            </a:endParaRPr>
          </a:p>
          <a:p>
            <a:pPr marL="0" indent="0">
              <a:buNone/>
            </a:pPr>
            <a:r>
              <a:rPr lang="en-GB" sz="1200" i="1" dirty="0">
                <a:latin typeface="Calibri Light" panose="020F0302020204030204" pitchFamily="34" charset="0"/>
                <a:cs typeface="Calibri Light" panose="020F0302020204030204" pitchFamily="34" charset="0"/>
              </a:rPr>
              <a:t>Purpose of the presentation; </a:t>
            </a:r>
          </a:p>
          <a:p>
            <a:pPr marL="0" indent="0">
              <a:buNone/>
            </a:pPr>
            <a:endParaRPr lang="en-GB" sz="1200" dirty="0">
              <a:latin typeface="Calibri Light" panose="020F0302020204030204" pitchFamily="34" charset="0"/>
              <a:cs typeface="Calibri Light" panose="020F0302020204030204" pitchFamily="34" charset="0"/>
            </a:endParaRPr>
          </a:p>
          <a:p>
            <a:pPr marL="0" indent="0">
              <a:buNone/>
            </a:pPr>
            <a:r>
              <a:rPr lang="en-GB" sz="1200" dirty="0">
                <a:latin typeface="Calibri Light" panose="020F0302020204030204" pitchFamily="34" charset="0"/>
                <a:cs typeface="Calibri Light" panose="020F0302020204030204" pitchFamily="34" charset="0"/>
              </a:rPr>
              <a:t>The reason for this presentation is to reflect on the module we have been studying for the last four weeks and personally evaluate what aspects we were more drawn to, what we found hard about the module and most importantly what we learned about the inter-cultural workplace. </a:t>
            </a:r>
          </a:p>
          <a:p>
            <a:pPr marL="0" indent="0">
              <a:buNone/>
            </a:pPr>
            <a:r>
              <a:rPr lang="en-GB" sz="1200" dirty="0">
                <a:latin typeface="Calibri Light" panose="020F0302020204030204" pitchFamily="34" charset="0"/>
                <a:cs typeface="Calibri Light" panose="020F0302020204030204" pitchFamily="34" charset="0"/>
              </a:rPr>
              <a:t>Reflecting helps us clarify and understand our thoughts about topics and encourages a deeper approach to our learning. </a:t>
            </a:r>
          </a:p>
          <a:p>
            <a:pPr marL="0" indent="0">
              <a:buNone/>
            </a:pPr>
            <a:endParaRPr lang="en-GB" sz="1200" dirty="0">
              <a:latin typeface="Calibri Light" panose="020F0302020204030204" pitchFamily="34" charset="0"/>
              <a:cs typeface="Calibri Light" panose="020F0302020204030204" pitchFamily="34" charset="0"/>
            </a:endParaRPr>
          </a:p>
          <a:p>
            <a:pPr marL="0" indent="0">
              <a:buNone/>
            </a:pPr>
            <a:r>
              <a:rPr lang="en-GB" sz="1200" i="1" dirty="0">
                <a:latin typeface="Calibri Light" panose="020F0302020204030204" pitchFamily="34" charset="0"/>
                <a:cs typeface="Calibri Light" panose="020F0302020204030204" pitchFamily="34" charset="0"/>
              </a:rPr>
              <a:t>What does inter-cultural workplace mean to me?</a:t>
            </a:r>
          </a:p>
          <a:p>
            <a:pPr marL="0" indent="0">
              <a:buNone/>
            </a:pPr>
            <a:r>
              <a:rPr lang="en-GB" sz="1200" dirty="0">
                <a:latin typeface="Calibri Light" panose="020F0302020204030204" pitchFamily="34" charset="0"/>
                <a:cs typeface="Calibri Light" panose="020F0302020204030204" pitchFamily="34" charset="0"/>
              </a:rPr>
              <a:t>Mainly to me the inter-cultural communication not only in the workplace but in daily life offers the ability to deal across cultures. Which is hugely important in life today. It means having communication and being in contact with people who are culturally different. As we know culture has a large impact on how people conduct business, therefore cultural implications are critical for succeeding in an international context. </a:t>
            </a:r>
          </a:p>
          <a:p>
            <a:pPr marL="0" indent="0">
              <a:buNone/>
            </a:pPr>
            <a:r>
              <a:rPr lang="en-GB" sz="1200" dirty="0">
                <a:latin typeface="Calibri Light" panose="020F0302020204030204" pitchFamily="34" charset="0"/>
                <a:cs typeface="Calibri Light" panose="020F0302020204030204" pitchFamily="34" charset="0"/>
              </a:rPr>
              <a:t>Inter-cultural skills are important to companies for several reasons. They not only give employees a better understanding of their workplace and co-workers, but they also help them adapt to new work environments and prevent culture shock, while enhancing their cultural awareness, knowledge, and practical skills.</a:t>
            </a:r>
          </a:p>
          <a:p>
            <a:pPr marL="0" indent="0">
              <a:buNone/>
            </a:pPr>
            <a:endParaRPr lang="en-GB" sz="1100"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92780330-D1BE-4C6A-A63C-7DBC49E16551}"/>
              </a:ext>
            </a:extLst>
          </p:cNvPr>
          <p:cNvPicPr>
            <a:picLocks noChangeAspect="1"/>
          </p:cNvPicPr>
          <p:nvPr/>
        </p:nvPicPr>
        <p:blipFill>
          <a:blip r:embed="rId4"/>
          <a:stretch>
            <a:fillRect/>
          </a:stretch>
        </p:blipFill>
        <p:spPr>
          <a:xfrm>
            <a:off x="8301355" y="1978067"/>
            <a:ext cx="3474720" cy="2406565"/>
          </a:xfrm>
          <a:prstGeom prst="rect">
            <a:avLst/>
          </a:prstGeom>
        </p:spPr>
      </p:pic>
      <p:sp>
        <p:nvSpPr>
          <p:cNvPr id="7" name="Slide Number Placeholder 6">
            <a:extLst>
              <a:ext uri="{FF2B5EF4-FFF2-40B4-BE49-F238E27FC236}">
                <a16:creationId xmlns:a16="http://schemas.microsoft.com/office/drawing/2014/main" id="{B56171CB-685D-491E-ABBB-16438CB720E2}"/>
              </a:ext>
            </a:extLst>
          </p:cNvPr>
          <p:cNvSpPr>
            <a:spLocks noGrp="1"/>
          </p:cNvSpPr>
          <p:nvPr>
            <p:ph type="sldNum" sz="quarter" idx="12"/>
          </p:nvPr>
        </p:nvSpPr>
        <p:spPr/>
        <p:txBody>
          <a:bodyPr/>
          <a:lstStyle/>
          <a:p>
            <a:fld id="{D59AEF05-C571-4ADE-9337-1E1541FBDF46}" type="slidenum">
              <a:rPr lang="en-GB" smtClean="0"/>
              <a:t>2</a:t>
            </a:fld>
            <a:endParaRPr lang="en-GB"/>
          </a:p>
        </p:txBody>
      </p:sp>
      <p:pic>
        <p:nvPicPr>
          <p:cNvPr id="9" name="Slide 2 ">
            <a:hlinkClick r:id="" action="ppaction://media"/>
            <a:extLst>
              <a:ext uri="{FF2B5EF4-FFF2-40B4-BE49-F238E27FC236}">
                <a16:creationId xmlns:a16="http://schemas.microsoft.com/office/drawing/2014/main" id="{92B3FA84-9DFB-4ED4-AE15-2DED24274C0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450023" y="2270229"/>
            <a:ext cx="406400" cy="406400"/>
          </a:xfrm>
          <a:prstGeom prst="rect">
            <a:avLst/>
          </a:prstGeom>
        </p:spPr>
      </p:pic>
    </p:spTree>
    <p:extLst>
      <p:ext uri="{BB962C8B-B14F-4D97-AF65-F5344CB8AC3E}">
        <p14:creationId xmlns:p14="http://schemas.microsoft.com/office/powerpoint/2010/main" val="4165524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9753"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CAB7E-0872-419E-8359-B80423C2B94B}"/>
              </a:ext>
            </a:extLst>
          </p:cNvPr>
          <p:cNvSpPr>
            <a:spLocks noGrp="1"/>
          </p:cNvSpPr>
          <p:nvPr>
            <p:ph type="title"/>
          </p:nvPr>
        </p:nvSpPr>
        <p:spPr/>
        <p:txBody>
          <a:bodyPr>
            <a:normAutofit/>
          </a:bodyPr>
          <a:lstStyle/>
          <a:p>
            <a:r>
              <a:rPr lang="en-GB" sz="1800" dirty="0">
                <a:latin typeface="Calibri Light" panose="020F0302020204030204" pitchFamily="34" charset="0"/>
                <a:cs typeface="Calibri Light" panose="020F0302020204030204" pitchFamily="34" charset="0"/>
              </a:rPr>
              <a:t>As the business world grows into workplace diversity and companies go global, inter-cultural issues have become more common. Gender, race, religion, language and social norms change from culture to culture. The challenge is to create a workplace friendly to a wide range of cultures, attain a solid understanding of the issues and make a real commitment to implement social change through best practices in research, development and training.</a:t>
            </a:r>
          </a:p>
        </p:txBody>
      </p:sp>
      <p:sp>
        <p:nvSpPr>
          <p:cNvPr id="5" name="Cloud 4">
            <a:extLst>
              <a:ext uri="{FF2B5EF4-FFF2-40B4-BE49-F238E27FC236}">
                <a16:creationId xmlns:a16="http://schemas.microsoft.com/office/drawing/2014/main" id="{81E4BBC2-0612-41F1-81C2-03113500EE76}"/>
              </a:ext>
            </a:extLst>
          </p:cNvPr>
          <p:cNvSpPr/>
          <p:nvPr/>
        </p:nvSpPr>
        <p:spPr>
          <a:xfrm>
            <a:off x="6238875" y="2581276"/>
            <a:ext cx="3028950" cy="161925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B4BB8448-04D6-45C5-B857-9249D54C9EC1}"/>
              </a:ext>
            </a:extLst>
          </p:cNvPr>
          <p:cNvSpPr txBox="1"/>
          <p:nvPr/>
        </p:nvSpPr>
        <p:spPr>
          <a:xfrm>
            <a:off x="6610350" y="3038475"/>
            <a:ext cx="2219325" cy="707886"/>
          </a:xfrm>
          <a:prstGeom prst="rect">
            <a:avLst/>
          </a:prstGeom>
          <a:noFill/>
        </p:spPr>
        <p:txBody>
          <a:bodyPr wrap="square" rtlCol="0">
            <a:spAutoFit/>
          </a:bodyPr>
          <a:lstStyle/>
          <a:p>
            <a:pPr algn="ctr"/>
            <a:r>
              <a:rPr lang="en-GB" sz="2000" dirty="0">
                <a:solidFill>
                  <a:schemeClr val="bg1"/>
                </a:solidFill>
                <a:latin typeface="Calibri Light" panose="020F0302020204030204" pitchFamily="34" charset="0"/>
                <a:cs typeface="Calibri Light" panose="020F0302020204030204" pitchFamily="34" charset="0"/>
              </a:rPr>
              <a:t>Inter-cultural workplace </a:t>
            </a:r>
          </a:p>
        </p:txBody>
      </p:sp>
      <p:sp>
        <p:nvSpPr>
          <p:cNvPr id="9" name="TextBox 8">
            <a:extLst>
              <a:ext uri="{FF2B5EF4-FFF2-40B4-BE49-F238E27FC236}">
                <a16:creationId xmlns:a16="http://schemas.microsoft.com/office/drawing/2014/main" id="{48BC2AD6-E1B3-495C-8441-BAE9FA81EF7C}"/>
              </a:ext>
            </a:extLst>
          </p:cNvPr>
          <p:cNvSpPr txBox="1"/>
          <p:nvPr/>
        </p:nvSpPr>
        <p:spPr>
          <a:xfrm>
            <a:off x="7762875" y="2027278"/>
            <a:ext cx="1743074" cy="369332"/>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Gender</a:t>
            </a:r>
            <a:r>
              <a:rPr lang="en-GB" dirty="0"/>
              <a:t> </a:t>
            </a:r>
          </a:p>
        </p:txBody>
      </p:sp>
      <p:sp>
        <p:nvSpPr>
          <p:cNvPr id="10" name="TextBox 9">
            <a:extLst>
              <a:ext uri="{FF2B5EF4-FFF2-40B4-BE49-F238E27FC236}">
                <a16:creationId xmlns:a16="http://schemas.microsoft.com/office/drawing/2014/main" id="{09918950-EAB3-4ED4-BD1B-563F5F46FBD7}"/>
              </a:ext>
            </a:extLst>
          </p:cNvPr>
          <p:cNvSpPr txBox="1"/>
          <p:nvPr/>
        </p:nvSpPr>
        <p:spPr>
          <a:xfrm>
            <a:off x="5510213" y="2352791"/>
            <a:ext cx="1371600" cy="369332"/>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Race</a:t>
            </a:r>
          </a:p>
        </p:txBody>
      </p:sp>
      <p:sp>
        <p:nvSpPr>
          <p:cNvPr id="11" name="TextBox 10">
            <a:extLst>
              <a:ext uri="{FF2B5EF4-FFF2-40B4-BE49-F238E27FC236}">
                <a16:creationId xmlns:a16="http://schemas.microsoft.com/office/drawing/2014/main" id="{0F778E75-B480-4915-A862-3BA1834A546B}"/>
              </a:ext>
            </a:extLst>
          </p:cNvPr>
          <p:cNvSpPr txBox="1"/>
          <p:nvPr/>
        </p:nvSpPr>
        <p:spPr>
          <a:xfrm>
            <a:off x="5133978" y="4166482"/>
            <a:ext cx="1857375" cy="369332"/>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Managing people </a:t>
            </a:r>
          </a:p>
        </p:txBody>
      </p:sp>
      <p:sp>
        <p:nvSpPr>
          <p:cNvPr id="12" name="TextBox 11">
            <a:extLst>
              <a:ext uri="{FF2B5EF4-FFF2-40B4-BE49-F238E27FC236}">
                <a16:creationId xmlns:a16="http://schemas.microsoft.com/office/drawing/2014/main" id="{7F64BAE7-FBE1-4564-B555-1A20A294EE6B}"/>
              </a:ext>
            </a:extLst>
          </p:cNvPr>
          <p:cNvSpPr txBox="1"/>
          <p:nvPr/>
        </p:nvSpPr>
        <p:spPr>
          <a:xfrm>
            <a:off x="8601077" y="4166482"/>
            <a:ext cx="1428750" cy="646331"/>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Mutual Respect </a:t>
            </a:r>
          </a:p>
        </p:txBody>
      </p:sp>
      <p:sp>
        <p:nvSpPr>
          <p:cNvPr id="13" name="TextBox 12">
            <a:extLst>
              <a:ext uri="{FF2B5EF4-FFF2-40B4-BE49-F238E27FC236}">
                <a16:creationId xmlns:a16="http://schemas.microsoft.com/office/drawing/2014/main" id="{76EAB6E6-C13E-4155-BC45-CFC02C1D258D}"/>
              </a:ext>
            </a:extLst>
          </p:cNvPr>
          <p:cNvSpPr txBox="1"/>
          <p:nvPr/>
        </p:nvSpPr>
        <p:spPr>
          <a:xfrm>
            <a:off x="6410325" y="1869102"/>
            <a:ext cx="1371600" cy="369332"/>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Language</a:t>
            </a:r>
          </a:p>
        </p:txBody>
      </p:sp>
      <p:sp>
        <p:nvSpPr>
          <p:cNvPr id="14" name="TextBox 13">
            <a:extLst>
              <a:ext uri="{FF2B5EF4-FFF2-40B4-BE49-F238E27FC236}">
                <a16:creationId xmlns:a16="http://schemas.microsoft.com/office/drawing/2014/main" id="{2313318D-D8CD-429A-8E6A-EB6C8ED071F8}"/>
              </a:ext>
            </a:extLst>
          </p:cNvPr>
          <p:cNvSpPr txBox="1"/>
          <p:nvPr/>
        </p:nvSpPr>
        <p:spPr>
          <a:xfrm>
            <a:off x="7134225" y="4671538"/>
            <a:ext cx="2276475" cy="369332"/>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Religion </a:t>
            </a:r>
          </a:p>
        </p:txBody>
      </p:sp>
      <p:sp>
        <p:nvSpPr>
          <p:cNvPr id="16" name="TextBox 15">
            <a:extLst>
              <a:ext uri="{FF2B5EF4-FFF2-40B4-BE49-F238E27FC236}">
                <a16:creationId xmlns:a16="http://schemas.microsoft.com/office/drawing/2014/main" id="{EF41BD4B-90CC-4383-87C4-09A8C7119CC8}"/>
              </a:ext>
            </a:extLst>
          </p:cNvPr>
          <p:cNvSpPr txBox="1"/>
          <p:nvPr/>
        </p:nvSpPr>
        <p:spPr>
          <a:xfrm>
            <a:off x="9410700" y="2560447"/>
            <a:ext cx="1428750" cy="369332"/>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Ethnicity</a:t>
            </a:r>
            <a:r>
              <a:rPr lang="en-GB" dirty="0"/>
              <a:t> </a:t>
            </a:r>
          </a:p>
        </p:txBody>
      </p:sp>
      <p:sp>
        <p:nvSpPr>
          <p:cNvPr id="17" name="TextBox 16">
            <a:extLst>
              <a:ext uri="{FF2B5EF4-FFF2-40B4-BE49-F238E27FC236}">
                <a16:creationId xmlns:a16="http://schemas.microsoft.com/office/drawing/2014/main" id="{73C1373F-1F8D-469E-A5D0-482DDEF6D452}"/>
              </a:ext>
            </a:extLst>
          </p:cNvPr>
          <p:cNvSpPr txBox="1"/>
          <p:nvPr/>
        </p:nvSpPr>
        <p:spPr>
          <a:xfrm>
            <a:off x="4305298" y="3100030"/>
            <a:ext cx="2305051" cy="646331"/>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Nonverbal Communication </a:t>
            </a:r>
          </a:p>
        </p:txBody>
      </p:sp>
      <p:sp>
        <p:nvSpPr>
          <p:cNvPr id="18" name="TextBox 17">
            <a:extLst>
              <a:ext uri="{FF2B5EF4-FFF2-40B4-BE49-F238E27FC236}">
                <a16:creationId xmlns:a16="http://schemas.microsoft.com/office/drawing/2014/main" id="{504E4FA3-4AF5-49AC-9885-0C0FA3CC766B}"/>
              </a:ext>
            </a:extLst>
          </p:cNvPr>
          <p:cNvSpPr txBox="1"/>
          <p:nvPr/>
        </p:nvSpPr>
        <p:spPr>
          <a:xfrm>
            <a:off x="9267825" y="3487113"/>
            <a:ext cx="2638425" cy="369332"/>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Human Resources </a:t>
            </a:r>
          </a:p>
        </p:txBody>
      </p:sp>
      <p:sp>
        <p:nvSpPr>
          <p:cNvPr id="19" name="TextBox 18">
            <a:extLst>
              <a:ext uri="{FF2B5EF4-FFF2-40B4-BE49-F238E27FC236}">
                <a16:creationId xmlns:a16="http://schemas.microsoft.com/office/drawing/2014/main" id="{FE0EB7C6-9200-4612-9B87-DC6EBA6BD329}"/>
              </a:ext>
            </a:extLst>
          </p:cNvPr>
          <p:cNvSpPr txBox="1"/>
          <p:nvPr/>
        </p:nvSpPr>
        <p:spPr>
          <a:xfrm>
            <a:off x="5095876" y="1773399"/>
            <a:ext cx="1371600" cy="369332"/>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Diversity</a:t>
            </a:r>
          </a:p>
        </p:txBody>
      </p:sp>
      <p:sp>
        <p:nvSpPr>
          <p:cNvPr id="20" name="TextBox 19">
            <a:extLst>
              <a:ext uri="{FF2B5EF4-FFF2-40B4-BE49-F238E27FC236}">
                <a16:creationId xmlns:a16="http://schemas.microsoft.com/office/drawing/2014/main" id="{91CB3A4B-384C-4E42-91AD-397147147EDD}"/>
              </a:ext>
            </a:extLst>
          </p:cNvPr>
          <p:cNvSpPr txBox="1"/>
          <p:nvPr/>
        </p:nvSpPr>
        <p:spPr>
          <a:xfrm>
            <a:off x="9096376" y="1541142"/>
            <a:ext cx="1743074" cy="646331"/>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Positive Atmosphere </a:t>
            </a:r>
          </a:p>
        </p:txBody>
      </p:sp>
      <p:sp>
        <p:nvSpPr>
          <p:cNvPr id="21" name="TextBox 20">
            <a:extLst>
              <a:ext uri="{FF2B5EF4-FFF2-40B4-BE49-F238E27FC236}">
                <a16:creationId xmlns:a16="http://schemas.microsoft.com/office/drawing/2014/main" id="{D1705F08-E12F-42B1-912D-7FF0FE4994CF}"/>
              </a:ext>
            </a:extLst>
          </p:cNvPr>
          <p:cNvSpPr txBox="1"/>
          <p:nvPr/>
        </p:nvSpPr>
        <p:spPr>
          <a:xfrm>
            <a:off x="4841676" y="569516"/>
            <a:ext cx="5842398" cy="369332"/>
          </a:xfrm>
          <a:prstGeom prst="rect">
            <a:avLst/>
          </a:prstGeom>
          <a:noFill/>
        </p:spPr>
        <p:txBody>
          <a:bodyPr wrap="square" rtlCol="0">
            <a:spAutoFit/>
          </a:bodyPr>
          <a:lstStyle/>
          <a:p>
            <a:pPr algn="ctr"/>
            <a:r>
              <a:rPr lang="en-GB" i="1" dirty="0">
                <a:solidFill>
                  <a:srgbClr val="0070C0"/>
                </a:solidFill>
                <a:latin typeface="Calibri Light" panose="020F0302020204030204" pitchFamily="34" charset="0"/>
                <a:cs typeface="Calibri Light" panose="020F0302020204030204" pitchFamily="34" charset="0"/>
              </a:rPr>
              <a:t>These are some examples of inter-cultural workplace </a:t>
            </a:r>
          </a:p>
        </p:txBody>
      </p:sp>
      <p:sp>
        <p:nvSpPr>
          <p:cNvPr id="22" name="Slide Number Placeholder 21">
            <a:extLst>
              <a:ext uri="{FF2B5EF4-FFF2-40B4-BE49-F238E27FC236}">
                <a16:creationId xmlns:a16="http://schemas.microsoft.com/office/drawing/2014/main" id="{8220F41E-EBA0-4842-A882-4C146AC30705}"/>
              </a:ext>
            </a:extLst>
          </p:cNvPr>
          <p:cNvSpPr>
            <a:spLocks noGrp="1"/>
          </p:cNvSpPr>
          <p:nvPr>
            <p:ph type="sldNum" sz="quarter" idx="12"/>
          </p:nvPr>
        </p:nvSpPr>
        <p:spPr/>
        <p:txBody>
          <a:bodyPr/>
          <a:lstStyle/>
          <a:p>
            <a:fld id="{D59AEF05-C571-4ADE-9337-1E1541FBDF46}" type="slidenum">
              <a:rPr lang="en-GB" smtClean="0"/>
              <a:t>3</a:t>
            </a:fld>
            <a:endParaRPr lang="en-GB"/>
          </a:p>
        </p:txBody>
      </p:sp>
      <p:pic>
        <p:nvPicPr>
          <p:cNvPr id="23" name="Slide 3 ">
            <a:hlinkClick r:id="" action="ppaction://media"/>
            <a:extLst>
              <a:ext uri="{FF2B5EF4-FFF2-40B4-BE49-F238E27FC236}">
                <a16:creationId xmlns:a16="http://schemas.microsoft.com/office/drawing/2014/main" id="{C6B28B8E-CFC8-44B2-BE38-D1F565FD386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794001" y="5521820"/>
            <a:ext cx="406400" cy="406400"/>
          </a:xfrm>
          <a:prstGeom prst="rect">
            <a:avLst/>
          </a:prstGeom>
        </p:spPr>
      </p:pic>
    </p:spTree>
    <p:extLst>
      <p:ext uri="{BB962C8B-B14F-4D97-AF65-F5344CB8AC3E}">
        <p14:creationId xmlns:p14="http://schemas.microsoft.com/office/powerpoint/2010/main" val="2052940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761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4F645BF8-7885-4398-80BC-4C0DF24F5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a:extLst>
              <a:ext uri="{FF2B5EF4-FFF2-40B4-BE49-F238E27FC236}">
                <a16:creationId xmlns:a16="http://schemas.microsoft.com/office/drawing/2014/main" id="{3212FB65-CD2B-4005-B910-132DCE19F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59F7543-54BB-4370-85A9-A16FFFAD307A}"/>
              </a:ext>
            </a:extLst>
          </p:cNvPr>
          <p:cNvSpPr>
            <a:spLocks noGrp="1"/>
          </p:cNvSpPr>
          <p:nvPr>
            <p:ph type="title"/>
          </p:nvPr>
        </p:nvSpPr>
        <p:spPr>
          <a:xfrm>
            <a:off x="252919" y="1123837"/>
            <a:ext cx="2947482" cy="4601183"/>
          </a:xfrm>
        </p:spPr>
        <p:txBody>
          <a:bodyPr vert="horz" lIns="91440" tIns="45720" rIns="91440" bIns="45720" rtlCol="0" anchor="ctr">
            <a:normAutofit/>
          </a:bodyPr>
          <a:lstStyle/>
          <a:p>
            <a:r>
              <a:rPr lang="en-US" sz="2000" dirty="0"/>
              <a:t>Gibbs' Reflective Cycle was developed by Graham Gibbs in 1988 to give structure to learning from experiences. Feelings and thoughts about the experience. Evaluation of the experience, both good and bad. Analysis to make sense of the situation. Conclusion about what you learned and what you could have done differently (Gibbs, 1988). </a:t>
            </a:r>
          </a:p>
        </p:txBody>
      </p:sp>
      <p:sp>
        <p:nvSpPr>
          <p:cNvPr id="4" name="Text Placeholder 3">
            <a:extLst>
              <a:ext uri="{FF2B5EF4-FFF2-40B4-BE49-F238E27FC236}">
                <a16:creationId xmlns:a16="http://schemas.microsoft.com/office/drawing/2014/main" id="{38A1F6D1-1023-4495-9A28-5849B60624E3}"/>
              </a:ext>
            </a:extLst>
          </p:cNvPr>
          <p:cNvSpPr>
            <a:spLocks noGrp="1"/>
          </p:cNvSpPr>
          <p:nvPr>
            <p:ph type="body" sz="half" idx="2"/>
          </p:nvPr>
        </p:nvSpPr>
        <p:spPr>
          <a:xfrm>
            <a:off x="6311900" y="165100"/>
            <a:ext cx="5503964" cy="6789927"/>
          </a:xfrm>
        </p:spPr>
        <p:txBody>
          <a:bodyPr vert="horz" lIns="91440" tIns="45720" rIns="91440" bIns="45720" rtlCol="0" anchor="ctr">
            <a:normAutofit/>
          </a:bodyPr>
          <a:lstStyle/>
          <a:p>
            <a:pPr>
              <a:lnSpc>
                <a:spcPct val="90000"/>
              </a:lnSpc>
            </a:pPr>
            <a:r>
              <a:rPr lang="en-US" sz="1200" i="1" dirty="0">
                <a:solidFill>
                  <a:schemeClr val="tx1">
                    <a:lumMod val="65000"/>
                    <a:lumOff val="35000"/>
                  </a:schemeClr>
                </a:solidFill>
                <a:latin typeface="Calibri Light" panose="020F0302020204030204" pitchFamily="34" charset="0"/>
                <a:cs typeface="Calibri Light" panose="020F0302020204030204" pitchFamily="34" charset="0"/>
              </a:rPr>
              <a:t>For example, I am going to use Gibbs is reflective learning cycle to reflect on Organizational Agility in Inter-cultural workplace and the key point I’ve learnt. </a:t>
            </a:r>
          </a:p>
          <a:p>
            <a:pPr>
              <a:lnSpc>
                <a:spcPct val="90000"/>
              </a:lnSpc>
            </a:pPr>
            <a:r>
              <a:rPr lang="en-US" sz="1200" i="1" dirty="0">
                <a:solidFill>
                  <a:schemeClr val="tx1">
                    <a:lumMod val="65000"/>
                    <a:lumOff val="35000"/>
                  </a:schemeClr>
                </a:solidFill>
                <a:latin typeface="Calibri Light" panose="020F0302020204030204" pitchFamily="34" charset="0"/>
                <a:cs typeface="Calibri Light" panose="020F0302020204030204" pitchFamily="34" charset="0"/>
              </a:rPr>
              <a:t>Description; By looking back to the article in week three, these are my key point from the article; </a:t>
            </a:r>
          </a:p>
          <a:p>
            <a:pPr marL="160020" indent="-182880">
              <a:lnSpc>
                <a:spcPct val="90000"/>
              </a:lnSpc>
              <a:buFont typeface="Wingdings 2" pitchFamily="18" charset="2"/>
              <a:buChar char=""/>
            </a:pPr>
            <a:r>
              <a:rPr lang="en-US" sz="1200" dirty="0">
                <a:solidFill>
                  <a:schemeClr val="tx1">
                    <a:lumMod val="65000"/>
                    <a:lumOff val="35000"/>
                  </a:schemeClr>
                </a:solidFill>
                <a:latin typeface="Calibri Light" panose="020F0302020204030204" pitchFamily="34" charset="0"/>
                <a:cs typeface="Calibri Light" panose="020F0302020204030204" pitchFamily="34" charset="0"/>
              </a:rPr>
              <a:t>Agility may also be linked to profitable growth</a:t>
            </a:r>
          </a:p>
          <a:p>
            <a:pPr indent="-182880">
              <a:lnSpc>
                <a:spcPct val="90000"/>
              </a:lnSpc>
              <a:buFont typeface="Wingdings 2" pitchFamily="18" charset="2"/>
              <a:buChar char=""/>
            </a:pPr>
            <a:r>
              <a:rPr lang="en-US" sz="1200" dirty="0">
                <a:solidFill>
                  <a:schemeClr val="tx1">
                    <a:lumMod val="65000"/>
                    <a:lumOff val="35000"/>
                  </a:schemeClr>
                </a:solidFill>
                <a:latin typeface="Calibri Light" panose="020F0302020204030204" pitchFamily="34" charset="0"/>
                <a:cs typeface="Calibri Light" panose="020F0302020204030204" pitchFamily="34" charset="0"/>
              </a:rPr>
              <a:t>Internal barriers can stall agile change efforts this can be due to slow decision making, conflicting goals and priorities, risk-averse cultures and silo-based information</a:t>
            </a:r>
          </a:p>
          <a:p>
            <a:pPr indent="-182880">
              <a:lnSpc>
                <a:spcPct val="90000"/>
              </a:lnSpc>
              <a:buFont typeface="Wingdings 2" pitchFamily="18" charset="2"/>
              <a:buChar char=""/>
            </a:pPr>
            <a:r>
              <a:rPr lang="en-US" sz="1200" dirty="0">
                <a:solidFill>
                  <a:schemeClr val="tx1">
                    <a:lumMod val="65000"/>
                    <a:lumOff val="35000"/>
                  </a:schemeClr>
                </a:solidFill>
                <a:latin typeface="Calibri Light" panose="020F0302020204030204" pitchFamily="34" charset="0"/>
                <a:cs typeface="Calibri Light" panose="020F0302020204030204" pitchFamily="34" charset="0"/>
              </a:rPr>
              <a:t>Technology plays an important role for a business becoming more agile</a:t>
            </a:r>
          </a:p>
          <a:p>
            <a:pPr indent="-182880">
              <a:lnSpc>
                <a:spcPct val="90000"/>
              </a:lnSpc>
              <a:buFont typeface="Wingdings 2" pitchFamily="18" charset="2"/>
              <a:buChar char=""/>
            </a:pPr>
            <a:r>
              <a:rPr lang="en-US" sz="1200" dirty="0">
                <a:solidFill>
                  <a:schemeClr val="tx1">
                    <a:lumMod val="65000"/>
                    <a:lumOff val="35000"/>
                  </a:schemeClr>
                </a:solidFill>
                <a:latin typeface="Calibri Light" panose="020F0302020204030204" pitchFamily="34" charset="0"/>
                <a:cs typeface="Calibri Light" panose="020F0302020204030204" pitchFamily="34" charset="0"/>
              </a:rPr>
              <a:t>Customer expectations is core to profitability</a:t>
            </a:r>
          </a:p>
          <a:p>
            <a:pPr indent="-182880">
              <a:lnSpc>
                <a:spcPct val="90000"/>
              </a:lnSpc>
              <a:buFont typeface="Wingdings 2" pitchFamily="18" charset="2"/>
              <a:buChar char=""/>
            </a:pPr>
            <a:r>
              <a:rPr lang="en-US" sz="1200" dirty="0">
                <a:solidFill>
                  <a:schemeClr val="tx1">
                    <a:lumMod val="65000"/>
                    <a:lumOff val="35000"/>
                  </a:schemeClr>
                </a:solidFill>
                <a:latin typeface="Calibri Light" panose="020F0302020204030204" pitchFamily="34" charset="0"/>
                <a:cs typeface="Calibri Light" panose="020F0302020204030204" pitchFamily="34" charset="0"/>
              </a:rPr>
              <a:t>Be honest and upright with your employees</a:t>
            </a:r>
          </a:p>
          <a:p>
            <a:pPr indent="-182880">
              <a:lnSpc>
                <a:spcPct val="90000"/>
              </a:lnSpc>
              <a:buFont typeface="Wingdings 2" pitchFamily="18" charset="2"/>
              <a:buChar char=""/>
            </a:pPr>
            <a:r>
              <a:rPr lang="en-US" sz="1200" dirty="0">
                <a:solidFill>
                  <a:schemeClr val="tx1">
                    <a:lumMod val="65000"/>
                    <a:lumOff val="35000"/>
                  </a:schemeClr>
                </a:solidFill>
                <a:latin typeface="Calibri Light" panose="020F0302020204030204" pitchFamily="34" charset="0"/>
                <a:cs typeface="Calibri Light" panose="020F0302020204030204" pitchFamily="34" charset="0"/>
              </a:rPr>
              <a:t> Businesses need to refine organizational processes to help growth</a:t>
            </a:r>
          </a:p>
          <a:p>
            <a:pPr>
              <a:lnSpc>
                <a:spcPct val="90000"/>
              </a:lnSpc>
            </a:pPr>
            <a:r>
              <a:rPr lang="en-US" sz="1200" i="1" dirty="0">
                <a:solidFill>
                  <a:schemeClr val="tx1">
                    <a:lumMod val="65000"/>
                    <a:lumOff val="35000"/>
                  </a:schemeClr>
                </a:solidFill>
                <a:latin typeface="Calibri Light" panose="020F0302020204030204" pitchFamily="34" charset="0"/>
                <a:cs typeface="Calibri Light" panose="020F0302020204030204" pitchFamily="34" charset="0"/>
              </a:rPr>
              <a:t>Feeling;</a:t>
            </a:r>
          </a:p>
          <a:p>
            <a:pPr marL="171450" indent="-171450">
              <a:lnSpc>
                <a:spcPct val="90000"/>
              </a:lnSpc>
              <a:buFont typeface="Arial" panose="020B0604020202020204" pitchFamily="34" charset="0"/>
              <a:buChar char="•"/>
            </a:pPr>
            <a:r>
              <a:rPr lang="en-US" sz="1200" i="1" dirty="0">
                <a:solidFill>
                  <a:schemeClr val="tx1">
                    <a:lumMod val="65000"/>
                    <a:lumOff val="35000"/>
                  </a:schemeClr>
                </a:solidFill>
                <a:latin typeface="Calibri Light" panose="020F0302020204030204" pitchFamily="34" charset="0"/>
                <a:cs typeface="Calibri Light" panose="020F0302020204030204" pitchFamily="34" charset="0"/>
              </a:rPr>
              <a:t> </a:t>
            </a:r>
            <a:r>
              <a:rPr lang="en-US" sz="1200" dirty="0">
                <a:solidFill>
                  <a:schemeClr val="tx1">
                    <a:lumMod val="65000"/>
                    <a:lumOff val="35000"/>
                  </a:schemeClr>
                </a:solidFill>
                <a:latin typeface="Calibri Light" panose="020F0302020204030204" pitchFamily="34" charset="0"/>
                <a:cs typeface="Calibri Light" panose="020F0302020204030204" pitchFamily="34" charset="0"/>
              </a:rPr>
              <a:t>The opinion I have is </a:t>
            </a:r>
            <a:r>
              <a:rPr lang="en-GB" sz="1200" dirty="0">
                <a:solidFill>
                  <a:schemeClr val="tx1">
                    <a:lumMod val="65000"/>
                    <a:lumOff val="35000"/>
                  </a:schemeClr>
                </a:solidFill>
                <a:latin typeface="Calibri Light" panose="020F0302020204030204" pitchFamily="34" charset="0"/>
                <a:cs typeface="Calibri Light" panose="020F0302020204030204" pitchFamily="34" charset="0"/>
              </a:rPr>
              <a:t>professionals who develop greater cultural agility tend to build more productive relationships with intercultural colleagues. Culturally agile employees have significantly greater confidence and self-efficacy about their likely performance in global assignments.</a:t>
            </a:r>
            <a:endParaRPr lang="en-US" sz="1200" dirty="0">
              <a:solidFill>
                <a:schemeClr val="tx1">
                  <a:lumMod val="65000"/>
                  <a:lumOff val="35000"/>
                </a:schemeClr>
              </a:solidFill>
              <a:latin typeface="Calibri Light" panose="020F0302020204030204" pitchFamily="34" charset="0"/>
              <a:cs typeface="Calibri Light" panose="020F0302020204030204" pitchFamily="34" charset="0"/>
            </a:endParaRPr>
          </a:p>
          <a:p>
            <a:pPr>
              <a:lnSpc>
                <a:spcPct val="90000"/>
              </a:lnSpc>
            </a:pPr>
            <a:r>
              <a:rPr lang="en-US" sz="1200" i="1" dirty="0">
                <a:solidFill>
                  <a:schemeClr val="tx1">
                    <a:lumMod val="65000"/>
                    <a:lumOff val="35000"/>
                  </a:schemeClr>
                </a:solidFill>
                <a:latin typeface="Calibri Light" panose="020F0302020204030204" pitchFamily="34" charset="0"/>
                <a:cs typeface="Calibri Light" panose="020F0302020204030204" pitchFamily="34" charset="0"/>
              </a:rPr>
              <a:t>Evaluation/Analysis;</a:t>
            </a:r>
          </a:p>
          <a:p>
            <a:pPr marL="171450" indent="-171450">
              <a:lnSpc>
                <a:spcPct val="90000"/>
              </a:lnSpc>
              <a:buFont typeface="Arial" panose="020B0604020202020204" pitchFamily="34" charset="0"/>
              <a:buChar char="•"/>
            </a:pPr>
            <a:r>
              <a:rPr lang="en-US" sz="1200" dirty="0">
                <a:solidFill>
                  <a:schemeClr val="tx1">
                    <a:lumMod val="65000"/>
                    <a:lumOff val="35000"/>
                  </a:schemeClr>
                </a:solidFill>
                <a:latin typeface="Calibri Light" panose="020F0302020204030204" pitchFamily="34" charset="0"/>
                <a:cs typeface="Calibri Light" panose="020F0302020204030204" pitchFamily="34" charset="0"/>
              </a:rPr>
              <a:t>Whilst going through this module I have grown a strong opinion about organizational agility and the different management in businesses and the roles they play. </a:t>
            </a:r>
            <a:r>
              <a:rPr lang="en-GB" sz="1200" dirty="0">
                <a:solidFill>
                  <a:schemeClr val="tx1">
                    <a:lumMod val="65000"/>
                    <a:lumOff val="35000"/>
                  </a:schemeClr>
                </a:solidFill>
                <a:latin typeface="Calibri Light" panose="020F0302020204030204" pitchFamily="34" charset="0"/>
                <a:cs typeface="Calibri Light" panose="020F0302020204030204" pitchFamily="34" charset="0"/>
              </a:rPr>
              <a:t>For organizations to thrive, they still need visionary leaders looking at the big picture, but much planning now is emergent and bottom-up. </a:t>
            </a:r>
          </a:p>
          <a:p>
            <a:pPr>
              <a:lnSpc>
                <a:spcPct val="90000"/>
              </a:lnSpc>
            </a:pPr>
            <a:r>
              <a:rPr lang="en-US" sz="1200" i="1" dirty="0">
                <a:solidFill>
                  <a:schemeClr val="tx1">
                    <a:lumMod val="65000"/>
                    <a:lumOff val="35000"/>
                  </a:schemeClr>
                </a:solidFill>
                <a:latin typeface="Calibri Light" panose="020F0302020204030204" pitchFamily="34" charset="0"/>
                <a:cs typeface="Calibri Light" panose="020F0302020204030204" pitchFamily="34" charset="0"/>
              </a:rPr>
              <a:t>Conclusion; </a:t>
            </a:r>
          </a:p>
          <a:p>
            <a:pPr marL="171450" indent="-171450">
              <a:lnSpc>
                <a:spcPct val="90000"/>
              </a:lnSpc>
              <a:buFont typeface="Arial" panose="020B0604020202020204" pitchFamily="34" charset="0"/>
              <a:buChar char="•"/>
            </a:pPr>
            <a:r>
              <a:rPr lang="en-US" sz="1200" dirty="0">
                <a:solidFill>
                  <a:schemeClr val="tx1">
                    <a:lumMod val="65000"/>
                    <a:lumOff val="35000"/>
                  </a:schemeClr>
                </a:solidFill>
                <a:latin typeface="Calibri Light" panose="020F0302020204030204" pitchFamily="34" charset="0"/>
                <a:cs typeface="Calibri Light" panose="020F0302020204030204" pitchFamily="34" charset="0"/>
              </a:rPr>
              <a:t>If I am looking on my independent learning work throughout the module, I can see that I could have investigated another business to see how their Organizational Agility are run, and how driven and structural they are instead of just looking at Southwest airlines and what we discussed in the lectures. </a:t>
            </a:r>
          </a:p>
          <a:p>
            <a:pPr marL="171450" indent="-171450">
              <a:lnSpc>
                <a:spcPct val="90000"/>
              </a:lnSpc>
              <a:buFont typeface="Arial" panose="020B0604020202020204" pitchFamily="34" charset="0"/>
              <a:buChar char="•"/>
            </a:pPr>
            <a:endParaRPr lang="en-US" sz="1200" dirty="0">
              <a:solidFill>
                <a:schemeClr val="tx1">
                  <a:lumMod val="65000"/>
                  <a:lumOff val="35000"/>
                </a:schemeClr>
              </a:solidFill>
              <a:latin typeface="Calibri Light" panose="020F0302020204030204" pitchFamily="34" charset="0"/>
              <a:cs typeface="Calibri Light" panose="020F0302020204030204" pitchFamily="34" charset="0"/>
            </a:endParaRPr>
          </a:p>
        </p:txBody>
      </p:sp>
      <p:pic>
        <p:nvPicPr>
          <p:cNvPr id="5" name="Content Placeholder 4">
            <a:extLst>
              <a:ext uri="{FF2B5EF4-FFF2-40B4-BE49-F238E27FC236}">
                <a16:creationId xmlns:a16="http://schemas.microsoft.com/office/drawing/2014/main" id="{4A5F7FA4-847C-4856-87A8-6771514F17DE}"/>
              </a:ext>
            </a:extLst>
          </p:cNvPr>
          <p:cNvPicPr>
            <a:picLocks noGrp="1" noChangeAspect="1"/>
          </p:cNvPicPr>
          <p:nvPr>
            <p:ph idx="1"/>
          </p:nvPr>
        </p:nvPicPr>
        <p:blipFill>
          <a:blip r:embed="rId4"/>
          <a:stretch>
            <a:fillRect/>
          </a:stretch>
        </p:blipFill>
        <p:spPr>
          <a:xfrm>
            <a:off x="3453319" y="1612900"/>
            <a:ext cx="2769681" cy="3322866"/>
          </a:xfrm>
          <a:prstGeom prst="rect">
            <a:avLst/>
          </a:prstGeom>
        </p:spPr>
      </p:pic>
      <p:sp>
        <p:nvSpPr>
          <p:cNvPr id="6" name="Slide Number Placeholder 5">
            <a:extLst>
              <a:ext uri="{FF2B5EF4-FFF2-40B4-BE49-F238E27FC236}">
                <a16:creationId xmlns:a16="http://schemas.microsoft.com/office/drawing/2014/main" id="{A6605897-BAB7-4913-AEA5-7CD546E9FFC5}"/>
              </a:ext>
            </a:extLst>
          </p:cNvPr>
          <p:cNvSpPr>
            <a:spLocks noGrp="1"/>
          </p:cNvSpPr>
          <p:nvPr>
            <p:ph type="sldNum" sz="quarter" idx="12"/>
          </p:nvPr>
        </p:nvSpPr>
        <p:spPr/>
        <p:txBody>
          <a:bodyPr/>
          <a:lstStyle/>
          <a:p>
            <a:fld id="{D59AEF05-C571-4ADE-9337-1E1541FBDF46}" type="slidenum">
              <a:rPr lang="en-GB" smtClean="0"/>
              <a:t>4</a:t>
            </a:fld>
            <a:endParaRPr lang="en-GB"/>
          </a:p>
        </p:txBody>
      </p:sp>
      <p:pic>
        <p:nvPicPr>
          <p:cNvPr id="7" name="Slide 4">
            <a:hlinkClick r:id="" action="ppaction://media"/>
            <a:extLst>
              <a:ext uri="{FF2B5EF4-FFF2-40B4-BE49-F238E27FC236}">
                <a16:creationId xmlns:a16="http://schemas.microsoft.com/office/drawing/2014/main" id="{F4C2766E-C19A-49A7-B3B9-EC73A051281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318604" y="1050490"/>
            <a:ext cx="406400" cy="406400"/>
          </a:xfrm>
          <a:prstGeom prst="rect">
            <a:avLst/>
          </a:prstGeom>
        </p:spPr>
      </p:pic>
    </p:spTree>
    <p:extLst>
      <p:ext uri="{BB962C8B-B14F-4D97-AF65-F5344CB8AC3E}">
        <p14:creationId xmlns:p14="http://schemas.microsoft.com/office/powerpoint/2010/main" val="412069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542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50862-CF81-4983-B8B9-8B72F8057A06}"/>
              </a:ext>
            </a:extLst>
          </p:cNvPr>
          <p:cNvSpPr>
            <a:spLocks noGrp="1"/>
          </p:cNvSpPr>
          <p:nvPr>
            <p:ph type="title"/>
          </p:nvPr>
        </p:nvSpPr>
        <p:spPr/>
        <p:txBody>
          <a:bodyPr/>
          <a:lstStyle/>
          <a:p>
            <a:pPr algn="ctr"/>
            <a:r>
              <a:rPr lang="en-GB" dirty="0">
                <a:latin typeface="Calibri Light" panose="020F0302020204030204" pitchFamily="34" charset="0"/>
                <a:cs typeface="Calibri Light" panose="020F0302020204030204" pitchFamily="34" charset="0"/>
              </a:rPr>
              <a:t>Human Resources </a:t>
            </a:r>
          </a:p>
        </p:txBody>
      </p:sp>
      <p:sp>
        <p:nvSpPr>
          <p:cNvPr id="3" name="Text Placeholder 2">
            <a:extLst>
              <a:ext uri="{FF2B5EF4-FFF2-40B4-BE49-F238E27FC236}">
                <a16:creationId xmlns:a16="http://schemas.microsoft.com/office/drawing/2014/main" id="{C4A561B8-AE80-4C78-BBC1-0D56706790E3}"/>
              </a:ext>
            </a:extLst>
          </p:cNvPr>
          <p:cNvSpPr>
            <a:spLocks noGrp="1"/>
          </p:cNvSpPr>
          <p:nvPr>
            <p:ph type="body" idx="1"/>
          </p:nvPr>
        </p:nvSpPr>
        <p:spPr>
          <a:xfrm>
            <a:off x="3791712" y="152399"/>
            <a:ext cx="3474720" cy="375773"/>
          </a:xfrm>
        </p:spPr>
        <p:txBody>
          <a:bodyPr/>
          <a:lstStyle/>
          <a:p>
            <a:pPr algn="ctr"/>
            <a:r>
              <a:rPr lang="en-GB" dirty="0">
                <a:latin typeface="Calibri Light" panose="020F0302020204030204" pitchFamily="34" charset="0"/>
                <a:cs typeface="Calibri Light" panose="020F0302020204030204" pitchFamily="34" charset="0"/>
              </a:rPr>
              <a:t>What is Human Resources?</a:t>
            </a:r>
          </a:p>
        </p:txBody>
      </p:sp>
      <p:graphicFrame>
        <p:nvGraphicFramePr>
          <p:cNvPr id="10" name="Content Placeholder 3">
            <a:extLst>
              <a:ext uri="{FF2B5EF4-FFF2-40B4-BE49-F238E27FC236}">
                <a16:creationId xmlns:a16="http://schemas.microsoft.com/office/drawing/2014/main" id="{19243819-98EB-4BFA-8126-4CF3957F775D}"/>
              </a:ext>
            </a:extLst>
          </p:cNvPr>
          <p:cNvGraphicFramePr>
            <a:graphicFrameLocks noGrp="1"/>
          </p:cNvGraphicFramePr>
          <p:nvPr>
            <p:ph sz="half" idx="2"/>
            <p:extLst>
              <p:ext uri="{D42A27DB-BD31-4B8C-83A1-F6EECF244321}">
                <p14:modId xmlns:p14="http://schemas.microsoft.com/office/powerpoint/2010/main" val="2085675556"/>
              </p:ext>
            </p:extLst>
          </p:nvPr>
        </p:nvGraphicFramePr>
        <p:xfrm>
          <a:off x="3867912" y="528172"/>
          <a:ext cx="3474720" cy="48820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Content Placeholder 5">
            <a:extLst>
              <a:ext uri="{FF2B5EF4-FFF2-40B4-BE49-F238E27FC236}">
                <a16:creationId xmlns:a16="http://schemas.microsoft.com/office/drawing/2014/main" id="{E5D07FC6-9D2E-4993-83FC-62A06FAA0F39}"/>
              </a:ext>
            </a:extLst>
          </p:cNvPr>
          <p:cNvSpPr>
            <a:spLocks noGrp="1"/>
          </p:cNvSpPr>
          <p:nvPr>
            <p:ph sz="quarter" idx="4"/>
          </p:nvPr>
        </p:nvSpPr>
        <p:spPr>
          <a:xfrm>
            <a:off x="7587043" y="136525"/>
            <a:ext cx="3716312" cy="4257676"/>
          </a:xfrm>
        </p:spPr>
        <p:txBody>
          <a:bodyPr/>
          <a:lstStyle/>
          <a:p>
            <a:pPr marL="0" indent="0">
              <a:buNone/>
            </a:pPr>
            <a:r>
              <a:rPr lang="en-GB" sz="1800" i="1" dirty="0">
                <a:latin typeface="Calibri Light" panose="020F0302020204030204" pitchFamily="34" charset="0"/>
                <a:cs typeface="Calibri Light" panose="020F0302020204030204" pitchFamily="34" charset="0"/>
              </a:rPr>
              <a:t>The seven HR basics</a:t>
            </a:r>
          </a:p>
          <a:p>
            <a:r>
              <a:rPr lang="en-GB" sz="1800" dirty="0">
                <a:latin typeface="Calibri Light" panose="020F0302020204030204" pitchFamily="34" charset="0"/>
                <a:cs typeface="Calibri Light" panose="020F0302020204030204" pitchFamily="34" charset="0"/>
              </a:rPr>
              <a:t>Recruitment &amp; selection.</a:t>
            </a:r>
          </a:p>
          <a:p>
            <a:r>
              <a:rPr lang="en-GB" sz="1800" dirty="0">
                <a:latin typeface="Calibri Light" panose="020F0302020204030204" pitchFamily="34" charset="0"/>
                <a:cs typeface="Calibri Light" panose="020F0302020204030204" pitchFamily="34" charset="0"/>
              </a:rPr>
              <a:t>Performance management.</a:t>
            </a:r>
          </a:p>
          <a:p>
            <a:r>
              <a:rPr lang="en-GB" sz="1800" dirty="0">
                <a:latin typeface="Calibri Light" panose="020F0302020204030204" pitchFamily="34" charset="0"/>
                <a:cs typeface="Calibri Light" panose="020F0302020204030204" pitchFamily="34" charset="0"/>
              </a:rPr>
              <a:t>Learning &amp; development.</a:t>
            </a:r>
          </a:p>
          <a:p>
            <a:r>
              <a:rPr lang="en-GB" sz="1800" dirty="0">
                <a:latin typeface="Calibri Light" panose="020F0302020204030204" pitchFamily="34" charset="0"/>
                <a:cs typeface="Calibri Light" panose="020F0302020204030204" pitchFamily="34" charset="0"/>
              </a:rPr>
              <a:t>Succession planning.</a:t>
            </a:r>
          </a:p>
          <a:p>
            <a:r>
              <a:rPr lang="en-GB" sz="1800" dirty="0">
                <a:latin typeface="Calibri Light" panose="020F0302020204030204" pitchFamily="34" charset="0"/>
                <a:cs typeface="Calibri Light" panose="020F0302020204030204" pitchFamily="34" charset="0"/>
              </a:rPr>
              <a:t>Compensation and benefits.</a:t>
            </a:r>
          </a:p>
          <a:p>
            <a:r>
              <a:rPr lang="en-GB" sz="1800" dirty="0">
                <a:latin typeface="Calibri Light" panose="020F0302020204030204" pitchFamily="34" charset="0"/>
                <a:cs typeface="Calibri Light" panose="020F0302020204030204" pitchFamily="34" charset="0"/>
              </a:rPr>
              <a:t>Human Resources Information Systems.</a:t>
            </a:r>
          </a:p>
          <a:p>
            <a:r>
              <a:rPr lang="en-GB" sz="1800" dirty="0">
                <a:latin typeface="Calibri Light" panose="020F0302020204030204" pitchFamily="34" charset="0"/>
                <a:cs typeface="Calibri Light" panose="020F0302020204030204" pitchFamily="34" charset="0"/>
              </a:rPr>
              <a:t>HR data and analytics.</a:t>
            </a:r>
          </a:p>
          <a:p>
            <a:pPr marL="0" indent="0">
              <a:buNone/>
            </a:pPr>
            <a:endParaRPr lang="en-GB" dirty="0"/>
          </a:p>
        </p:txBody>
      </p:sp>
      <p:sp>
        <p:nvSpPr>
          <p:cNvPr id="7" name="Slide Number Placeholder 6">
            <a:extLst>
              <a:ext uri="{FF2B5EF4-FFF2-40B4-BE49-F238E27FC236}">
                <a16:creationId xmlns:a16="http://schemas.microsoft.com/office/drawing/2014/main" id="{41A01F1E-70FC-4635-8E74-FB2DB5487884}"/>
              </a:ext>
            </a:extLst>
          </p:cNvPr>
          <p:cNvSpPr>
            <a:spLocks noGrp="1"/>
          </p:cNvSpPr>
          <p:nvPr>
            <p:ph type="sldNum" sz="quarter" idx="12"/>
          </p:nvPr>
        </p:nvSpPr>
        <p:spPr/>
        <p:txBody>
          <a:bodyPr/>
          <a:lstStyle/>
          <a:p>
            <a:fld id="{D59AEF05-C571-4ADE-9337-1E1541FBDF46}" type="slidenum">
              <a:rPr lang="en-GB" smtClean="0"/>
              <a:t>5</a:t>
            </a:fld>
            <a:endParaRPr lang="en-GB"/>
          </a:p>
        </p:txBody>
      </p:sp>
      <p:sp>
        <p:nvSpPr>
          <p:cNvPr id="8" name="TextBox 7">
            <a:extLst>
              <a:ext uri="{FF2B5EF4-FFF2-40B4-BE49-F238E27FC236}">
                <a16:creationId xmlns:a16="http://schemas.microsoft.com/office/drawing/2014/main" id="{17564EB0-06F7-49B8-B5E5-9612602856D9}"/>
              </a:ext>
            </a:extLst>
          </p:cNvPr>
          <p:cNvSpPr txBox="1"/>
          <p:nvPr/>
        </p:nvSpPr>
        <p:spPr>
          <a:xfrm>
            <a:off x="7105650" y="4249891"/>
            <a:ext cx="4489170" cy="2585323"/>
          </a:xfrm>
          <a:prstGeom prst="rect">
            <a:avLst/>
          </a:prstGeom>
          <a:noFill/>
        </p:spPr>
        <p:txBody>
          <a:bodyPr wrap="square" rtlCol="0">
            <a:spAutoFit/>
          </a:bodyPr>
          <a:lstStyle/>
          <a:p>
            <a:r>
              <a:rPr lang="en-GB" i="1" dirty="0">
                <a:solidFill>
                  <a:schemeClr val="bg2">
                    <a:lumMod val="50000"/>
                  </a:schemeClr>
                </a:solidFill>
                <a:latin typeface="Calibri Light" panose="020F0302020204030204" pitchFamily="34" charset="0"/>
                <a:cs typeface="Calibri Light" panose="020F0302020204030204" pitchFamily="34" charset="0"/>
              </a:rPr>
              <a:t>What is the main purpose of human resources?</a:t>
            </a:r>
          </a:p>
          <a:p>
            <a:endParaRPr lang="en-GB" dirty="0">
              <a:solidFill>
                <a:schemeClr val="bg2">
                  <a:lumMod val="50000"/>
                </a:schemeClr>
              </a:solidFill>
              <a:latin typeface="Calibri Light" panose="020F0302020204030204" pitchFamily="34" charset="0"/>
              <a:cs typeface="Calibri Light" panose="020F0302020204030204" pitchFamily="34" charset="0"/>
            </a:endParaRPr>
          </a:p>
          <a:p>
            <a:r>
              <a:rPr lang="en-GB" dirty="0">
                <a:solidFill>
                  <a:schemeClr val="bg2">
                    <a:lumMod val="50000"/>
                  </a:schemeClr>
                </a:solidFill>
                <a:latin typeface="Calibri Light" panose="020F0302020204030204" pitchFamily="34" charset="0"/>
                <a:cs typeface="Calibri Light" panose="020F0302020204030204" pitchFamily="34" charset="0"/>
              </a:rPr>
              <a:t>In simplest terms, the HR (Human Resources) department is a group who is responsible for managing the employee life cycle (i.e., recruiting, hiring, onboarding, training, and firing employees) and administering employee benefits.</a:t>
            </a:r>
          </a:p>
        </p:txBody>
      </p:sp>
      <p:pic>
        <p:nvPicPr>
          <p:cNvPr id="9" name="Picture 8">
            <a:extLst>
              <a:ext uri="{FF2B5EF4-FFF2-40B4-BE49-F238E27FC236}">
                <a16:creationId xmlns:a16="http://schemas.microsoft.com/office/drawing/2014/main" id="{6714B17A-BC0A-4ED2-A1E4-B27FC244C118}"/>
              </a:ext>
            </a:extLst>
          </p:cNvPr>
          <p:cNvPicPr>
            <a:picLocks noChangeAspect="1"/>
          </p:cNvPicPr>
          <p:nvPr/>
        </p:nvPicPr>
        <p:blipFill>
          <a:blip r:embed="rId9"/>
          <a:stretch>
            <a:fillRect/>
          </a:stretch>
        </p:blipFill>
        <p:spPr>
          <a:xfrm>
            <a:off x="297910" y="4249891"/>
            <a:ext cx="2857500" cy="1600200"/>
          </a:xfrm>
          <a:prstGeom prst="rect">
            <a:avLst/>
          </a:prstGeom>
        </p:spPr>
      </p:pic>
      <p:pic>
        <p:nvPicPr>
          <p:cNvPr id="12" name="Slide 5">
            <a:hlinkClick r:id="" action="ppaction://media"/>
            <a:extLst>
              <a:ext uri="{FF2B5EF4-FFF2-40B4-BE49-F238E27FC236}">
                <a16:creationId xmlns:a16="http://schemas.microsoft.com/office/drawing/2014/main" id="{E769DA1D-AD89-4434-BD22-B9D6FD879D7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523460" y="1618381"/>
            <a:ext cx="406400" cy="406400"/>
          </a:xfrm>
          <a:prstGeom prst="rect">
            <a:avLst/>
          </a:prstGeom>
        </p:spPr>
      </p:pic>
    </p:spTree>
    <p:extLst>
      <p:ext uri="{BB962C8B-B14F-4D97-AF65-F5344CB8AC3E}">
        <p14:creationId xmlns:p14="http://schemas.microsoft.com/office/powerpoint/2010/main" val="1258394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8932"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0038A-C029-4689-BC25-EFC8E0FD1FBC}"/>
              </a:ext>
            </a:extLst>
          </p:cNvPr>
          <p:cNvSpPr>
            <a:spLocks noGrp="1"/>
          </p:cNvSpPr>
          <p:nvPr>
            <p:ph type="title"/>
          </p:nvPr>
        </p:nvSpPr>
        <p:spPr/>
        <p:txBody>
          <a:bodyPr/>
          <a:lstStyle/>
          <a:p>
            <a:pPr algn="ct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Managing People</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endParaRPr lang="en-GB" dirty="0">
              <a:latin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7522CABE-02FD-4400-BB58-3347600BF214}"/>
              </a:ext>
            </a:extLst>
          </p:cNvPr>
          <p:cNvSpPr>
            <a:spLocks noGrp="1"/>
          </p:cNvSpPr>
          <p:nvPr>
            <p:ph idx="1"/>
          </p:nvPr>
        </p:nvSpPr>
        <p:spPr>
          <a:xfrm>
            <a:off x="3478743" y="1030478"/>
            <a:ext cx="8355563" cy="4787900"/>
          </a:xfrm>
        </p:spPr>
        <p:txBody>
          <a:bodyPr>
            <a:normAutofit/>
          </a:bodyPr>
          <a:lstStyle/>
          <a:p>
            <a:pPr marL="0" indent="0">
              <a:buNone/>
            </a:pPr>
            <a:r>
              <a:rPr lang="en-GB" sz="1400" dirty="0">
                <a:latin typeface="Calibri Light" panose="020F0302020204030204" pitchFamily="34" charset="0"/>
                <a:cs typeface="Calibri Light" panose="020F0302020204030204" pitchFamily="34" charset="0"/>
              </a:rPr>
              <a:t>Branching from Human Resources is Managing People, which HR covers. Building a stable workplace management system ensures that your employees have an environment that's comfortable and safe. It improves morale and encourages employees to work efficiently. Personally I enjoyed this aspect of the module the most, as I am a type of individual who is looking into a future carrier in managing. This was interesting and useful as learning about managing opened my eyes to the different aspect of HR, and about how much diversity influences the workplace and the business world now. </a:t>
            </a:r>
          </a:p>
          <a:p>
            <a:pPr marL="0" indent="0">
              <a:buNone/>
            </a:pPr>
            <a:r>
              <a:rPr lang="en-GB" sz="1400" dirty="0">
                <a:latin typeface="Calibri Light" panose="020F0302020204030204" pitchFamily="34" charset="0"/>
                <a:cs typeface="Calibri Light" panose="020F0302020204030204" pitchFamily="34" charset="0"/>
              </a:rPr>
              <a:t>An example of a good management of people is developing people skills. This includes the management teams and the employees, but it necessary start from the top to show and resemble a good manor. “Good” management is doing so in ways that benefit every aspect of a company, including the executives, the employees and the customers. Good management focuses on pushing employees to perform well and giving them opportunities to exceed expectations. </a:t>
            </a:r>
          </a:p>
          <a:p>
            <a:pPr marL="0" indent="0">
              <a:buNone/>
            </a:pPr>
            <a:r>
              <a:rPr lang="en-GB" sz="1400" i="1" dirty="0">
                <a:latin typeface="Calibri Light" panose="020F0302020204030204" pitchFamily="34" charset="0"/>
                <a:cs typeface="Calibri Light" panose="020F0302020204030204" pitchFamily="34" charset="0"/>
              </a:rPr>
              <a:t>Here are the most common and important duties and responsibilities played by a skilled HR manager:</a:t>
            </a:r>
          </a:p>
          <a:p>
            <a:r>
              <a:rPr lang="en-GB" sz="1400" dirty="0">
                <a:latin typeface="Calibri Light" panose="020F0302020204030204" pitchFamily="34" charset="0"/>
                <a:cs typeface="Calibri Light" panose="020F0302020204030204" pitchFamily="34" charset="0"/>
              </a:rPr>
              <a:t>Developing employee skills</a:t>
            </a:r>
          </a:p>
          <a:p>
            <a:r>
              <a:rPr lang="en-GB" sz="1400" dirty="0">
                <a:latin typeface="Calibri Light" panose="020F0302020204030204" pitchFamily="34" charset="0"/>
                <a:cs typeface="Calibri Light" panose="020F0302020204030204" pitchFamily="34" charset="0"/>
              </a:rPr>
              <a:t>Keeping processes simple.</a:t>
            </a:r>
          </a:p>
          <a:p>
            <a:r>
              <a:rPr lang="en-GB" sz="1400" dirty="0">
                <a:latin typeface="Calibri Light" panose="020F0302020204030204" pitchFamily="34" charset="0"/>
                <a:cs typeface="Calibri Light" panose="020F0302020204030204" pitchFamily="34" charset="0"/>
              </a:rPr>
              <a:t>Motivating the employees. </a:t>
            </a:r>
          </a:p>
          <a:p>
            <a:r>
              <a:rPr lang="en-GB" sz="1400" dirty="0">
                <a:latin typeface="Calibri Light" panose="020F0302020204030204" pitchFamily="34" charset="0"/>
                <a:cs typeface="Calibri Light" panose="020F0302020204030204" pitchFamily="34" charset="0"/>
              </a:rPr>
              <a:t>Adopting sustainable methods. </a:t>
            </a:r>
          </a:p>
          <a:p>
            <a:r>
              <a:rPr lang="en-GB" sz="1400" dirty="0">
                <a:latin typeface="Calibri Light" panose="020F0302020204030204" pitchFamily="34" charset="0"/>
                <a:cs typeface="Calibri Light" panose="020F0302020204030204" pitchFamily="34" charset="0"/>
              </a:rPr>
              <a:t>Addressing issues and evaluation. </a:t>
            </a:r>
          </a:p>
          <a:p>
            <a:r>
              <a:rPr lang="en-GB" sz="1400" dirty="0">
                <a:latin typeface="Calibri Light" panose="020F0302020204030204" pitchFamily="34" charset="0"/>
                <a:cs typeface="Calibri Light" panose="020F0302020204030204" pitchFamily="34" charset="0"/>
              </a:rPr>
              <a:t>Increasing employee retention.</a:t>
            </a:r>
          </a:p>
        </p:txBody>
      </p:sp>
      <p:sp>
        <p:nvSpPr>
          <p:cNvPr id="4" name="Slide Number Placeholder 3">
            <a:extLst>
              <a:ext uri="{FF2B5EF4-FFF2-40B4-BE49-F238E27FC236}">
                <a16:creationId xmlns:a16="http://schemas.microsoft.com/office/drawing/2014/main" id="{E93EE977-BAAA-4EBD-B6C2-40A6239FAC7C}"/>
              </a:ext>
            </a:extLst>
          </p:cNvPr>
          <p:cNvSpPr>
            <a:spLocks noGrp="1"/>
          </p:cNvSpPr>
          <p:nvPr>
            <p:ph type="sldNum" sz="quarter" idx="12"/>
          </p:nvPr>
        </p:nvSpPr>
        <p:spPr/>
        <p:txBody>
          <a:bodyPr/>
          <a:lstStyle/>
          <a:p>
            <a:fld id="{D59AEF05-C571-4ADE-9337-1E1541FBDF46}" type="slidenum">
              <a:rPr lang="en-GB" smtClean="0"/>
              <a:t>6</a:t>
            </a:fld>
            <a:endParaRPr lang="en-GB"/>
          </a:p>
        </p:txBody>
      </p:sp>
      <p:pic>
        <p:nvPicPr>
          <p:cNvPr id="5" name="Picture 4">
            <a:extLst>
              <a:ext uri="{FF2B5EF4-FFF2-40B4-BE49-F238E27FC236}">
                <a16:creationId xmlns:a16="http://schemas.microsoft.com/office/drawing/2014/main" id="{ADB95A4C-0ADB-4CE5-B5AF-67F369CA5CE6}"/>
              </a:ext>
            </a:extLst>
          </p:cNvPr>
          <p:cNvPicPr>
            <a:picLocks noChangeAspect="1"/>
          </p:cNvPicPr>
          <p:nvPr/>
        </p:nvPicPr>
        <p:blipFill>
          <a:blip r:embed="rId4"/>
          <a:stretch>
            <a:fillRect/>
          </a:stretch>
        </p:blipFill>
        <p:spPr>
          <a:xfrm>
            <a:off x="9010999" y="3982212"/>
            <a:ext cx="2388599" cy="1845310"/>
          </a:xfrm>
          <a:prstGeom prst="rect">
            <a:avLst/>
          </a:prstGeom>
        </p:spPr>
      </p:pic>
      <p:pic>
        <p:nvPicPr>
          <p:cNvPr id="6" name="Recorded Sound">
            <a:hlinkClick r:id="" action="ppaction://media"/>
            <a:extLst>
              <a:ext uri="{FF2B5EF4-FFF2-40B4-BE49-F238E27FC236}">
                <a16:creationId xmlns:a16="http://schemas.microsoft.com/office/drawing/2014/main" id="{7546CB9B-D21B-4ED5-A069-A225AB89AD1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23460" y="1695383"/>
            <a:ext cx="406400" cy="406400"/>
          </a:xfrm>
          <a:prstGeom prst="rect">
            <a:avLst/>
          </a:prstGeom>
        </p:spPr>
      </p:pic>
    </p:spTree>
    <p:extLst>
      <p:ext uri="{BB962C8B-B14F-4D97-AF65-F5344CB8AC3E}">
        <p14:creationId xmlns:p14="http://schemas.microsoft.com/office/powerpoint/2010/main" val="2097338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378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C0BFA-1C95-4EA6-8998-B84EDDFFC1BE}"/>
              </a:ext>
            </a:extLst>
          </p:cNvPr>
          <p:cNvSpPr>
            <a:spLocks noGrp="1"/>
          </p:cNvSpPr>
          <p:nvPr>
            <p:ph type="title"/>
          </p:nvPr>
        </p:nvSpPr>
        <p:spPr/>
        <p:txBody>
          <a:bodyPr/>
          <a:lstStyle/>
          <a:p>
            <a:pPr algn="ctr"/>
            <a:r>
              <a:rPr lang="en-GB" dirty="0"/>
              <a:t>SWOT and PESTLE analysis </a:t>
            </a:r>
            <a:br>
              <a:rPr lang="en-GB" dirty="0"/>
            </a:br>
            <a:endParaRPr lang="en-GB" dirty="0"/>
          </a:p>
        </p:txBody>
      </p:sp>
      <p:sp>
        <p:nvSpPr>
          <p:cNvPr id="3" name="Text Placeholder 2">
            <a:extLst>
              <a:ext uri="{FF2B5EF4-FFF2-40B4-BE49-F238E27FC236}">
                <a16:creationId xmlns:a16="http://schemas.microsoft.com/office/drawing/2014/main" id="{1C44E9C6-266C-45A1-B4C2-38BCDBE8EE19}"/>
              </a:ext>
            </a:extLst>
          </p:cNvPr>
          <p:cNvSpPr>
            <a:spLocks noGrp="1"/>
          </p:cNvSpPr>
          <p:nvPr>
            <p:ph type="body" idx="1"/>
          </p:nvPr>
        </p:nvSpPr>
        <p:spPr>
          <a:xfrm>
            <a:off x="3559904" y="499844"/>
            <a:ext cx="3474720" cy="807720"/>
          </a:xfrm>
        </p:spPr>
        <p:txBody>
          <a:bodyPr>
            <a:noAutofit/>
          </a:bodyPr>
          <a:lstStyle/>
          <a:p>
            <a:r>
              <a:rPr lang="en-GB" sz="1600" dirty="0">
                <a:latin typeface="Calibri Light" panose="020F0302020204030204" pitchFamily="34" charset="0"/>
                <a:cs typeface="Calibri Light" panose="020F0302020204030204" pitchFamily="34" charset="0"/>
              </a:rPr>
              <a:t>SWOT </a:t>
            </a:r>
          </a:p>
          <a:p>
            <a:endParaRPr lang="en-GB" sz="1600" dirty="0">
              <a:latin typeface="Calibri Light" panose="020F0302020204030204" pitchFamily="34" charset="0"/>
              <a:cs typeface="Calibri Light" panose="020F0302020204030204" pitchFamily="34" charset="0"/>
            </a:endParaRPr>
          </a:p>
          <a:p>
            <a:r>
              <a:rPr lang="en-GB" sz="1600" b="0" dirty="0">
                <a:latin typeface="Calibri Light" panose="020F0302020204030204" pitchFamily="34" charset="0"/>
                <a:cs typeface="Calibri Light" panose="020F0302020204030204" pitchFamily="34" charset="0"/>
              </a:rPr>
              <a:t>SWOT stands for Strengths, Weaknesses, Opportunities, and Threats </a:t>
            </a:r>
          </a:p>
        </p:txBody>
      </p:sp>
      <p:sp>
        <p:nvSpPr>
          <p:cNvPr id="4" name="Content Placeholder 3">
            <a:extLst>
              <a:ext uri="{FF2B5EF4-FFF2-40B4-BE49-F238E27FC236}">
                <a16:creationId xmlns:a16="http://schemas.microsoft.com/office/drawing/2014/main" id="{C884F1E5-7693-4FCD-8546-51D15070BAF1}"/>
              </a:ext>
            </a:extLst>
          </p:cNvPr>
          <p:cNvSpPr>
            <a:spLocks noGrp="1"/>
          </p:cNvSpPr>
          <p:nvPr>
            <p:ph sz="half" idx="2"/>
          </p:nvPr>
        </p:nvSpPr>
        <p:spPr>
          <a:xfrm>
            <a:off x="3646531" y="1307564"/>
            <a:ext cx="3967052" cy="3389564"/>
          </a:xfrm>
        </p:spPr>
        <p:txBody>
          <a:bodyPr/>
          <a:lstStyle/>
          <a:p>
            <a:r>
              <a:rPr lang="en-GB" sz="1400" dirty="0">
                <a:latin typeface="Calibri Light" panose="020F0302020204030204" pitchFamily="34" charset="0"/>
                <a:cs typeface="Calibri Light" panose="020F0302020204030204" pitchFamily="34" charset="0"/>
              </a:rPr>
              <a:t>A swot analysis is internal to companies, it enables them to work on different departments within the business. Aspects that need more work or something that needs to be changed. </a:t>
            </a:r>
          </a:p>
          <a:p>
            <a:r>
              <a:rPr lang="en-GB" sz="1400" dirty="0">
                <a:latin typeface="Calibri Light" panose="020F0302020204030204" pitchFamily="34" charset="0"/>
                <a:cs typeface="Calibri Light" panose="020F0302020204030204" pitchFamily="34" charset="0"/>
              </a:rPr>
              <a:t>We can say that the purpose of SWOT analysis is to study the internal and external environments of a company, through the identification and analysis of the strengths and weaknesses of the organization, and the opportunities and threats to which it is exposed. </a:t>
            </a:r>
          </a:p>
          <a:p>
            <a:endParaRPr lang="en-GB" sz="1400" dirty="0">
              <a:latin typeface="Calibri Light" panose="020F0302020204030204" pitchFamily="34" charset="0"/>
              <a:cs typeface="Calibri Light" panose="020F0302020204030204" pitchFamily="34" charset="0"/>
            </a:endParaRPr>
          </a:p>
          <a:p>
            <a:endParaRPr lang="en-GB" sz="1400" dirty="0">
              <a:latin typeface="Calibri Light" panose="020F0302020204030204" pitchFamily="34" charset="0"/>
              <a:cs typeface="Calibri Light" panose="020F0302020204030204" pitchFamily="34" charset="0"/>
            </a:endParaRPr>
          </a:p>
          <a:p>
            <a:endParaRPr lang="en-GB" dirty="0"/>
          </a:p>
        </p:txBody>
      </p:sp>
      <p:sp>
        <p:nvSpPr>
          <p:cNvPr id="5" name="Text Placeholder 4">
            <a:extLst>
              <a:ext uri="{FF2B5EF4-FFF2-40B4-BE49-F238E27FC236}">
                <a16:creationId xmlns:a16="http://schemas.microsoft.com/office/drawing/2014/main" id="{C95A5CA0-D06B-47B3-BFF7-6A7898B111C4}"/>
              </a:ext>
            </a:extLst>
          </p:cNvPr>
          <p:cNvSpPr>
            <a:spLocks noGrp="1"/>
          </p:cNvSpPr>
          <p:nvPr>
            <p:ph type="body" sz="quarter" idx="3"/>
          </p:nvPr>
        </p:nvSpPr>
        <p:spPr>
          <a:xfrm>
            <a:off x="7995623" y="109421"/>
            <a:ext cx="3474720" cy="1123837"/>
          </a:xfrm>
        </p:spPr>
        <p:txBody>
          <a:bodyPr>
            <a:noAutofit/>
          </a:bodyPr>
          <a:lstStyle/>
          <a:p>
            <a:r>
              <a:rPr lang="en-GB" sz="1600" dirty="0">
                <a:latin typeface="Calibri Light" panose="020F0302020204030204" pitchFamily="34" charset="0"/>
                <a:cs typeface="Calibri Light" panose="020F0302020204030204" pitchFamily="34" charset="0"/>
              </a:rPr>
              <a:t>PESTLE </a:t>
            </a:r>
          </a:p>
          <a:p>
            <a:endParaRPr lang="en-GB" sz="1600" dirty="0">
              <a:latin typeface="Calibri Light" panose="020F0302020204030204" pitchFamily="34" charset="0"/>
              <a:cs typeface="Calibri Light" panose="020F0302020204030204" pitchFamily="34" charset="0"/>
            </a:endParaRPr>
          </a:p>
          <a:p>
            <a:r>
              <a:rPr lang="en-GB" sz="1600" b="0" dirty="0">
                <a:latin typeface="Calibri Light" panose="020F0302020204030204" pitchFamily="34" charset="0"/>
                <a:cs typeface="Calibri Light" panose="020F0302020204030204" pitchFamily="34" charset="0"/>
              </a:rPr>
              <a:t>The letters stand for Political, Economic, Social, Technological, Environmental and Legal.</a:t>
            </a:r>
          </a:p>
        </p:txBody>
      </p:sp>
      <p:sp>
        <p:nvSpPr>
          <p:cNvPr id="6" name="Content Placeholder 5">
            <a:extLst>
              <a:ext uri="{FF2B5EF4-FFF2-40B4-BE49-F238E27FC236}">
                <a16:creationId xmlns:a16="http://schemas.microsoft.com/office/drawing/2014/main" id="{C8E4E96B-9EF8-4457-8FFE-9AD72012CA0F}"/>
              </a:ext>
            </a:extLst>
          </p:cNvPr>
          <p:cNvSpPr>
            <a:spLocks noGrp="1"/>
          </p:cNvSpPr>
          <p:nvPr>
            <p:ph sz="quarter" idx="4"/>
          </p:nvPr>
        </p:nvSpPr>
        <p:spPr>
          <a:xfrm>
            <a:off x="7995623" y="1412747"/>
            <a:ext cx="3474720" cy="5238309"/>
          </a:xfrm>
        </p:spPr>
        <p:txBody>
          <a:bodyPr>
            <a:normAutofit/>
          </a:bodyPr>
          <a:lstStyle/>
          <a:p>
            <a:r>
              <a:rPr lang="en-GB" sz="1400" dirty="0">
                <a:latin typeface="Calibri Light" panose="020F0302020204030204" pitchFamily="34" charset="0"/>
                <a:cs typeface="Calibri Light" panose="020F0302020204030204" pitchFamily="34" charset="0"/>
              </a:rPr>
              <a:t>It is an analysis of the political, economic, social and technological factors in the external environment of an organization, which can affect its activities and performance.</a:t>
            </a:r>
          </a:p>
          <a:p>
            <a:r>
              <a:rPr lang="en-GB" sz="1400" dirty="0">
                <a:latin typeface="Calibri Light" panose="020F0302020204030204" pitchFamily="34" charset="0"/>
                <a:cs typeface="Calibri Light" panose="020F0302020204030204" pitchFamily="34" charset="0"/>
              </a:rPr>
              <a:t>The traditional use of PESTLE in change management is as follows:</a:t>
            </a:r>
          </a:p>
          <a:p>
            <a:pPr marL="0" indent="0">
              <a:buNone/>
            </a:pPr>
            <a:r>
              <a:rPr lang="en-GB" sz="1400" dirty="0">
                <a:latin typeface="Calibri Light" panose="020F0302020204030204" pitchFamily="34" charset="0"/>
                <a:cs typeface="Calibri Light" panose="020F0302020204030204" pitchFamily="34" charset="0"/>
              </a:rPr>
              <a:t>	Step 1 - List external PESTLE factors for the business. </a:t>
            </a:r>
          </a:p>
          <a:p>
            <a:pPr marL="0" indent="0">
              <a:buNone/>
            </a:pPr>
            <a:r>
              <a:rPr lang="en-GB" sz="1400" dirty="0">
                <a:latin typeface="Calibri Light" panose="020F0302020204030204" pitchFamily="34" charset="0"/>
                <a:cs typeface="Calibri Light" panose="020F0302020204030204" pitchFamily="34" charset="0"/>
              </a:rPr>
              <a:t>	Step 2 - Identify the implications of each PESTLE factor on the business. </a:t>
            </a:r>
          </a:p>
          <a:p>
            <a:pPr marL="0" indent="0">
              <a:buNone/>
            </a:pPr>
            <a:r>
              <a:rPr lang="en-GB" sz="1400" dirty="0">
                <a:latin typeface="Calibri Light" panose="020F0302020204030204" pitchFamily="34" charset="0"/>
                <a:cs typeface="Calibri Light" panose="020F0302020204030204" pitchFamily="34" charset="0"/>
              </a:rPr>
              <a:t>	Step 3 - Rate the impact and likelihood. </a:t>
            </a:r>
          </a:p>
          <a:p>
            <a:pPr marL="0" indent="0">
              <a:buNone/>
            </a:pPr>
            <a:r>
              <a:rPr lang="en-GB" sz="1400" dirty="0">
                <a:latin typeface="Calibri Light" panose="020F0302020204030204" pitchFamily="34" charset="0"/>
                <a:cs typeface="Calibri Light" panose="020F0302020204030204" pitchFamily="34" charset="0"/>
              </a:rPr>
              <a:t>	Step 4 - Further action.</a:t>
            </a:r>
          </a:p>
          <a:p>
            <a:r>
              <a:rPr lang="en-GB" sz="1400" dirty="0">
                <a:latin typeface="Calibri Light" panose="020F0302020204030204" pitchFamily="34" charset="0"/>
                <a:cs typeface="Calibri Light" panose="020F0302020204030204" pitchFamily="34" charset="0"/>
              </a:rPr>
              <a:t>The main purpose of PESTLE analysis is to understand what external forces may affect your organization and how those factors could create opportunities or threats to your business. PESTLE analysis helps you: Understand current external influences on the business so you can work on facts rather than assumptions.</a:t>
            </a:r>
          </a:p>
          <a:p>
            <a:endParaRPr lang="en-GB" sz="1400" dirty="0">
              <a:latin typeface="Calibri Light" panose="020F0302020204030204" pitchFamily="34" charset="0"/>
              <a:cs typeface="Calibri Light" panose="020F0302020204030204" pitchFamily="34" charset="0"/>
            </a:endParaRPr>
          </a:p>
        </p:txBody>
      </p:sp>
      <p:sp>
        <p:nvSpPr>
          <p:cNvPr id="7" name="Slide Number Placeholder 6">
            <a:extLst>
              <a:ext uri="{FF2B5EF4-FFF2-40B4-BE49-F238E27FC236}">
                <a16:creationId xmlns:a16="http://schemas.microsoft.com/office/drawing/2014/main" id="{9ADF7E1B-93E9-4442-A06A-E80C6362D92C}"/>
              </a:ext>
            </a:extLst>
          </p:cNvPr>
          <p:cNvSpPr>
            <a:spLocks noGrp="1"/>
          </p:cNvSpPr>
          <p:nvPr>
            <p:ph type="sldNum" sz="quarter" idx="12"/>
          </p:nvPr>
        </p:nvSpPr>
        <p:spPr/>
        <p:txBody>
          <a:bodyPr/>
          <a:lstStyle/>
          <a:p>
            <a:fld id="{D59AEF05-C571-4ADE-9337-1E1541FBDF46}" type="slidenum">
              <a:rPr lang="en-GB" smtClean="0"/>
              <a:t>7</a:t>
            </a:fld>
            <a:endParaRPr lang="en-GB"/>
          </a:p>
        </p:txBody>
      </p:sp>
      <p:sp>
        <p:nvSpPr>
          <p:cNvPr id="8" name="TextBox 7">
            <a:extLst>
              <a:ext uri="{FF2B5EF4-FFF2-40B4-BE49-F238E27FC236}">
                <a16:creationId xmlns:a16="http://schemas.microsoft.com/office/drawing/2014/main" id="{87F6E257-E5CE-4D21-BA7F-872EDBCA12B9}"/>
              </a:ext>
            </a:extLst>
          </p:cNvPr>
          <p:cNvSpPr txBox="1"/>
          <p:nvPr/>
        </p:nvSpPr>
        <p:spPr>
          <a:xfrm>
            <a:off x="3855387" y="5288340"/>
            <a:ext cx="3967052" cy="1569660"/>
          </a:xfrm>
          <a:prstGeom prst="rect">
            <a:avLst/>
          </a:prstGeom>
          <a:noFill/>
        </p:spPr>
        <p:txBody>
          <a:bodyPr wrap="square" rtlCol="0">
            <a:spAutoFit/>
          </a:bodyPr>
          <a:lstStyle/>
          <a:p>
            <a:pPr algn="ctr"/>
            <a:r>
              <a:rPr lang="en-GB" sz="1600" dirty="0">
                <a:solidFill>
                  <a:srgbClr val="00B0F0"/>
                </a:solidFill>
                <a:latin typeface="Calibri Light" panose="020F0302020204030204" pitchFamily="34" charset="0"/>
                <a:cs typeface="Calibri Light" panose="020F0302020204030204" pitchFamily="34" charset="0"/>
              </a:rPr>
              <a:t>PESTLE analysis will only examine external factors that could affect your business (although it will help you think specifically about different areas of interest), while SWOT analysis considers both internal and external factors. </a:t>
            </a:r>
          </a:p>
        </p:txBody>
      </p:sp>
      <p:pic>
        <p:nvPicPr>
          <p:cNvPr id="9" name="Picture 8">
            <a:extLst>
              <a:ext uri="{FF2B5EF4-FFF2-40B4-BE49-F238E27FC236}">
                <a16:creationId xmlns:a16="http://schemas.microsoft.com/office/drawing/2014/main" id="{DF290FA9-A4EB-46D9-BD8F-CB437A405A91}"/>
              </a:ext>
            </a:extLst>
          </p:cNvPr>
          <p:cNvPicPr>
            <a:picLocks noChangeAspect="1"/>
          </p:cNvPicPr>
          <p:nvPr/>
        </p:nvPicPr>
        <p:blipFill rotWithShape="1">
          <a:blip r:embed="rId4"/>
          <a:srcRect l="4373" r="2558"/>
          <a:stretch/>
        </p:blipFill>
        <p:spPr>
          <a:xfrm>
            <a:off x="4438437" y="3523614"/>
            <a:ext cx="2800951" cy="1685369"/>
          </a:xfrm>
          <a:prstGeom prst="rect">
            <a:avLst/>
          </a:prstGeom>
        </p:spPr>
      </p:pic>
      <p:pic>
        <p:nvPicPr>
          <p:cNvPr id="11" name="Recorded Sound">
            <a:hlinkClick r:id="" action="ppaction://media"/>
            <a:extLst>
              <a:ext uri="{FF2B5EF4-FFF2-40B4-BE49-F238E27FC236}">
                <a16:creationId xmlns:a16="http://schemas.microsoft.com/office/drawing/2014/main" id="{B42766C0-85A3-4756-AC52-9D0917FEA20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23460" y="1412747"/>
            <a:ext cx="406400" cy="406400"/>
          </a:xfrm>
          <a:prstGeom prst="rect">
            <a:avLst/>
          </a:prstGeom>
        </p:spPr>
      </p:pic>
    </p:spTree>
    <p:extLst>
      <p:ext uri="{BB962C8B-B14F-4D97-AF65-F5344CB8AC3E}">
        <p14:creationId xmlns:p14="http://schemas.microsoft.com/office/powerpoint/2010/main" val="2104744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383"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926B4-8C0C-4CF4-84F1-14BDBA8FEF02}"/>
              </a:ext>
            </a:extLst>
          </p:cNvPr>
          <p:cNvSpPr>
            <a:spLocks noGrp="1"/>
          </p:cNvSpPr>
          <p:nvPr>
            <p:ph type="title"/>
          </p:nvPr>
        </p:nvSpPr>
        <p:spPr>
          <a:xfrm>
            <a:off x="346510" y="1123836"/>
            <a:ext cx="2947482" cy="4601183"/>
          </a:xfrm>
        </p:spPr>
        <p:txBody>
          <a:bodyPr/>
          <a:lstStyle/>
          <a:p>
            <a:pPr algn="ctr"/>
            <a:r>
              <a:rPr lang="en-GB" dirty="0">
                <a:latin typeface="Calibri Light" panose="020F0302020204030204" pitchFamily="34" charset="0"/>
                <a:cs typeface="Calibri Light" panose="020F0302020204030204" pitchFamily="34" charset="0"/>
              </a:rPr>
              <a:t>Conclusion  </a:t>
            </a:r>
          </a:p>
        </p:txBody>
      </p:sp>
      <p:sp>
        <p:nvSpPr>
          <p:cNvPr id="3" name="Content Placeholder 2">
            <a:extLst>
              <a:ext uri="{FF2B5EF4-FFF2-40B4-BE49-F238E27FC236}">
                <a16:creationId xmlns:a16="http://schemas.microsoft.com/office/drawing/2014/main" id="{D726EEF1-0E49-40FC-BF7C-9873A3CE70DC}"/>
              </a:ext>
            </a:extLst>
          </p:cNvPr>
          <p:cNvSpPr>
            <a:spLocks noGrp="1"/>
          </p:cNvSpPr>
          <p:nvPr>
            <p:ph idx="1"/>
          </p:nvPr>
        </p:nvSpPr>
        <p:spPr>
          <a:xfrm>
            <a:off x="3612679" y="50370"/>
            <a:ext cx="7315200" cy="5120640"/>
          </a:xfrm>
        </p:spPr>
        <p:txBody>
          <a:bodyPr>
            <a:normAutofit/>
          </a:bodyPr>
          <a:lstStyle/>
          <a:p>
            <a:pPr marL="0" indent="0">
              <a:buNone/>
            </a:pPr>
            <a:r>
              <a:rPr lang="en-GB" sz="1600" dirty="0">
                <a:latin typeface="Calibri Light" panose="020F0302020204030204" pitchFamily="34" charset="0"/>
                <a:cs typeface="Calibri Light" panose="020F0302020204030204" pitchFamily="34" charset="0"/>
              </a:rPr>
              <a:t>Whilst studying the last topic which was Personal Ethical Standards, Values and Beliefs I was intrigued to how it blended in with the inter-cultural and why it is important. I came to a conclusion on why I can see it impacts culture and how it interlinks with inter-cultural workplace, as it demonstrates how we should act as individuals;</a:t>
            </a:r>
          </a:p>
          <a:p>
            <a:r>
              <a:rPr lang="en-GB" sz="1600" dirty="0">
                <a:latin typeface="Calibri Light" panose="020F0302020204030204" pitchFamily="34" charset="0"/>
                <a:cs typeface="Calibri Light" panose="020F0302020204030204" pitchFamily="34" charset="0"/>
              </a:rPr>
              <a:t> Culture describes a collective way of life, or way of doing things. It is the sum of attitudes, values, goals, and practices shared by individuals in a group, organization, or society. Culture reflects the moral and ethical beliefs and standards that speak to how people should behave and interact with others. (</a:t>
            </a:r>
            <a:r>
              <a:rPr lang="en-GB" sz="1600" dirty="0" err="1">
                <a:latin typeface="Calibri Light" panose="020F0302020204030204" pitchFamily="34" charset="0"/>
                <a:cs typeface="Calibri Light" panose="020F0302020204030204" pitchFamily="34" charset="0"/>
              </a:rPr>
              <a:t>Surbone</a:t>
            </a:r>
            <a:r>
              <a:rPr lang="en-GB" sz="1600" dirty="0">
                <a:latin typeface="Calibri Light" panose="020F0302020204030204" pitchFamily="34" charset="0"/>
                <a:cs typeface="Calibri Light" panose="020F0302020204030204" pitchFamily="34" charset="0"/>
              </a:rPr>
              <a:t>, </a:t>
            </a:r>
            <a:r>
              <a:rPr lang="en-GB" sz="1600" dirty="0" err="1">
                <a:latin typeface="Calibri Light" panose="020F0302020204030204" pitchFamily="34" charset="0"/>
                <a:cs typeface="Calibri Light" panose="020F0302020204030204" pitchFamily="34" charset="0"/>
              </a:rPr>
              <a:t>Baider</a:t>
            </a:r>
            <a:r>
              <a:rPr lang="en-GB" sz="1600" dirty="0">
                <a:latin typeface="Calibri Light" panose="020F0302020204030204" pitchFamily="34" charset="0"/>
                <a:cs typeface="Calibri Light" panose="020F0302020204030204" pitchFamily="34" charset="0"/>
              </a:rPr>
              <a:t>, 2013)</a:t>
            </a:r>
          </a:p>
          <a:p>
            <a:r>
              <a:rPr lang="en-GB" sz="1600" dirty="0">
                <a:latin typeface="Calibri Light" panose="020F0302020204030204" pitchFamily="34" charset="0"/>
                <a:cs typeface="Calibri Light" panose="020F0302020204030204" pitchFamily="34" charset="0"/>
              </a:rPr>
              <a:t>As I am reflecting back on the module, I can see how much my knowledge about the inter-cultural workplace has expanded and my view has changed. I was drawn partially to the aspect of managing people as I found it interesting of how much they do under there ‘branch’.  As they are very involved when it comes to employees, and helps them develop skills, keep their motivation on a high and addressing issues and evaluation. </a:t>
            </a:r>
          </a:p>
          <a:p>
            <a:pPr marL="0" indent="0">
              <a:buNone/>
            </a:pPr>
            <a:r>
              <a:rPr lang="en-GB" sz="1600" dirty="0">
                <a:latin typeface="Calibri Light" panose="020F0302020204030204" pitchFamily="34" charset="0"/>
                <a:cs typeface="Calibri Light" panose="020F0302020204030204" pitchFamily="34" charset="0"/>
              </a:rPr>
              <a:t>Here are some Positives and Negatives I have learnt whilst learning about the inter-cultural workplace and how effective it is in businesses; </a:t>
            </a:r>
          </a:p>
          <a:p>
            <a:pPr marL="0" indent="0">
              <a:buNone/>
            </a:pPr>
            <a:endParaRPr lang="en-GB" sz="1600" dirty="0">
              <a:latin typeface="Calibri Light" panose="020F0302020204030204" pitchFamily="34" charset="0"/>
              <a:cs typeface="Calibri Light" panose="020F0302020204030204" pitchFamily="34" charset="0"/>
            </a:endParaRPr>
          </a:p>
          <a:p>
            <a:pPr marL="0" indent="0">
              <a:buNone/>
            </a:pPr>
            <a:endParaRPr lang="en-GB" sz="1600" dirty="0">
              <a:latin typeface="Calibri Light" panose="020F0302020204030204" pitchFamily="34" charset="0"/>
              <a:cs typeface="Calibri Light" panose="020F0302020204030204" pitchFamily="34" charset="0"/>
            </a:endParaRPr>
          </a:p>
        </p:txBody>
      </p:sp>
      <p:sp>
        <p:nvSpPr>
          <p:cNvPr id="4" name="Slide Number Placeholder 3">
            <a:extLst>
              <a:ext uri="{FF2B5EF4-FFF2-40B4-BE49-F238E27FC236}">
                <a16:creationId xmlns:a16="http://schemas.microsoft.com/office/drawing/2014/main" id="{AEFCDC86-94F5-49E9-859F-A08FE6624500}"/>
              </a:ext>
            </a:extLst>
          </p:cNvPr>
          <p:cNvSpPr>
            <a:spLocks noGrp="1"/>
          </p:cNvSpPr>
          <p:nvPr>
            <p:ph type="sldNum" sz="quarter" idx="12"/>
          </p:nvPr>
        </p:nvSpPr>
        <p:spPr/>
        <p:txBody>
          <a:bodyPr/>
          <a:lstStyle/>
          <a:p>
            <a:fld id="{D59AEF05-C571-4ADE-9337-1E1541FBDF46}" type="slidenum">
              <a:rPr lang="en-GB" smtClean="0"/>
              <a:t>8</a:t>
            </a:fld>
            <a:endParaRPr lang="en-GB"/>
          </a:p>
        </p:txBody>
      </p:sp>
      <p:graphicFrame>
        <p:nvGraphicFramePr>
          <p:cNvPr id="5" name="Table 5">
            <a:extLst>
              <a:ext uri="{FF2B5EF4-FFF2-40B4-BE49-F238E27FC236}">
                <a16:creationId xmlns:a16="http://schemas.microsoft.com/office/drawing/2014/main" id="{0298082C-BAF8-482B-997B-A2C9FAD43923}"/>
              </a:ext>
            </a:extLst>
          </p:cNvPr>
          <p:cNvGraphicFramePr>
            <a:graphicFrameLocks noGrp="1"/>
          </p:cNvGraphicFramePr>
          <p:nvPr>
            <p:extLst>
              <p:ext uri="{D42A27DB-BD31-4B8C-83A1-F6EECF244321}">
                <p14:modId xmlns:p14="http://schemas.microsoft.com/office/powerpoint/2010/main" val="923855747"/>
              </p:ext>
            </p:extLst>
          </p:nvPr>
        </p:nvGraphicFramePr>
        <p:xfrm>
          <a:off x="3680056" y="4405757"/>
          <a:ext cx="7892718" cy="2165222"/>
        </p:xfrm>
        <a:graphic>
          <a:graphicData uri="http://schemas.openxmlformats.org/drawingml/2006/table">
            <a:tbl>
              <a:tblPr firstRow="1" bandRow="1">
                <a:tableStyleId>{5C22544A-7EE6-4342-B048-85BDC9FD1C3A}</a:tableStyleId>
              </a:tblPr>
              <a:tblGrid>
                <a:gridCol w="3946359">
                  <a:extLst>
                    <a:ext uri="{9D8B030D-6E8A-4147-A177-3AD203B41FA5}">
                      <a16:colId xmlns:a16="http://schemas.microsoft.com/office/drawing/2014/main" val="130994343"/>
                    </a:ext>
                  </a:extLst>
                </a:gridCol>
                <a:gridCol w="3946359">
                  <a:extLst>
                    <a:ext uri="{9D8B030D-6E8A-4147-A177-3AD203B41FA5}">
                      <a16:colId xmlns:a16="http://schemas.microsoft.com/office/drawing/2014/main" val="3423340881"/>
                    </a:ext>
                  </a:extLst>
                </a:gridCol>
              </a:tblGrid>
              <a:tr h="503491">
                <a:tc>
                  <a:txBody>
                    <a:bodyPr/>
                    <a:lstStyle/>
                    <a:p>
                      <a:r>
                        <a:rPr lang="en-GB" sz="1600" dirty="0">
                          <a:solidFill>
                            <a:schemeClr val="bg2">
                              <a:lumMod val="50000"/>
                            </a:schemeClr>
                          </a:solidFill>
                          <a:latin typeface="Calibri Light" panose="020F0302020204030204" pitchFamily="34" charset="0"/>
                          <a:cs typeface="Calibri Light" panose="020F0302020204030204" pitchFamily="34" charset="0"/>
                        </a:rPr>
                        <a:t>Positives </a:t>
                      </a:r>
                    </a:p>
                  </a:txBody>
                  <a:tcPr/>
                </a:tc>
                <a:tc>
                  <a:txBody>
                    <a:bodyPr/>
                    <a:lstStyle/>
                    <a:p>
                      <a:r>
                        <a:rPr lang="en-GB" sz="1600" dirty="0">
                          <a:solidFill>
                            <a:schemeClr val="bg2">
                              <a:lumMod val="50000"/>
                            </a:schemeClr>
                          </a:solidFill>
                          <a:latin typeface="Calibri Light" panose="020F0302020204030204" pitchFamily="34" charset="0"/>
                          <a:cs typeface="Calibri Light" panose="020F0302020204030204" pitchFamily="34" charset="0"/>
                        </a:rPr>
                        <a:t>Negatives </a:t>
                      </a:r>
                    </a:p>
                  </a:txBody>
                  <a:tcPr/>
                </a:tc>
                <a:extLst>
                  <a:ext uri="{0D108BD9-81ED-4DB2-BD59-A6C34878D82A}">
                    <a16:rowId xmlns:a16="http://schemas.microsoft.com/office/drawing/2014/main" val="885620801"/>
                  </a:ext>
                </a:extLst>
              </a:tr>
              <a:tr h="550594">
                <a:tc>
                  <a:txBody>
                    <a:bodyPr/>
                    <a:lstStyle/>
                    <a:p>
                      <a:r>
                        <a:rPr lang="en-GB" sz="1600" dirty="0">
                          <a:solidFill>
                            <a:schemeClr val="bg2">
                              <a:lumMod val="50000"/>
                            </a:schemeClr>
                          </a:solidFill>
                          <a:latin typeface="Calibri Light" panose="020F0302020204030204" pitchFamily="34" charset="0"/>
                          <a:cs typeface="Calibri Light" panose="020F0302020204030204" pitchFamily="34" charset="0"/>
                        </a:rPr>
                        <a:t>Frequent and appropriate communication from management and HR</a:t>
                      </a:r>
                    </a:p>
                  </a:txBody>
                  <a:tcPr/>
                </a:tc>
                <a:tc>
                  <a:txBody>
                    <a:bodyPr/>
                    <a:lstStyle/>
                    <a:p>
                      <a:r>
                        <a:rPr lang="en-GB" sz="1600" dirty="0">
                          <a:solidFill>
                            <a:schemeClr val="bg2">
                              <a:lumMod val="50000"/>
                            </a:schemeClr>
                          </a:solidFill>
                          <a:latin typeface="Calibri Light" panose="020F0302020204030204" pitchFamily="34" charset="0"/>
                          <a:cs typeface="Calibri Light" panose="020F0302020204030204" pitchFamily="34" charset="0"/>
                        </a:rPr>
                        <a:t>Cost of training </a:t>
                      </a:r>
                    </a:p>
                  </a:txBody>
                  <a:tcPr/>
                </a:tc>
                <a:extLst>
                  <a:ext uri="{0D108BD9-81ED-4DB2-BD59-A6C34878D82A}">
                    <a16:rowId xmlns:a16="http://schemas.microsoft.com/office/drawing/2014/main" val="1466286209"/>
                  </a:ext>
                </a:extLst>
              </a:tr>
              <a:tr h="503491">
                <a:tc>
                  <a:txBody>
                    <a:bodyPr/>
                    <a:lstStyle/>
                    <a:p>
                      <a:r>
                        <a:rPr lang="en-GB" sz="1600" dirty="0">
                          <a:solidFill>
                            <a:schemeClr val="bg2">
                              <a:lumMod val="50000"/>
                            </a:schemeClr>
                          </a:solidFill>
                          <a:latin typeface="Calibri Light" panose="020F0302020204030204" pitchFamily="34" charset="0"/>
                          <a:cs typeface="Calibri Light" panose="020F0302020204030204" pitchFamily="34" charset="0"/>
                        </a:rPr>
                        <a:t>Communicate with different countries, better moral for the business </a:t>
                      </a:r>
                    </a:p>
                  </a:txBody>
                  <a:tcPr/>
                </a:tc>
                <a:tc>
                  <a:txBody>
                    <a:bodyPr/>
                    <a:lstStyle/>
                    <a:p>
                      <a:r>
                        <a:rPr lang="en-GB" sz="1600" dirty="0">
                          <a:solidFill>
                            <a:schemeClr val="bg2">
                              <a:lumMod val="50000"/>
                            </a:schemeClr>
                          </a:solidFill>
                          <a:latin typeface="Calibri Light" panose="020F0302020204030204" pitchFamily="34" charset="0"/>
                          <a:cs typeface="Calibri Light" panose="020F0302020204030204" pitchFamily="34" charset="0"/>
                        </a:rPr>
                        <a:t>Friction and conflict due to language beliefs  </a:t>
                      </a:r>
                    </a:p>
                  </a:txBody>
                  <a:tcPr/>
                </a:tc>
                <a:extLst>
                  <a:ext uri="{0D108BD9-81ED-4DB2-BD59-A6C34878D82A}">
                    <a16:rowId xmlns:a16="http://schemas.microsoft.com/office/drawing/2014/main" val="113102236"/>
                  </a:ext>
                </a:extLst>
              </a:tr>
              <a:tr h="503491">
                <a:tc>
                  <a:txBody>
                    <a:bodyPr/>
                    <a:lstStyle/>
                    <a:p>
                      <a:r>
                        <a:rPr lang="en-GB" sz="1600" dirty="0">
                          <a:solidFill>
                            <a:schemeClr val="bg2">
                              <a:lumMod val="50000"/>
                            </a:schemeClr>
                          </a:solidFill>
                          <a:latin typeface="Calibri Light" panose="020F0302020204030204" pitchFamily="34" charset="0"/>
                          <a:cs typeface="Calibri Light" panose="020F0302020204030204" pitchFamily="34" charset="0"/>
                        </a:rPr>
                        <a:t>Can enter new markets </a:t>
                      </a:r>
                    </a:p>
                  </a:txBody>
                  <a:tcPr/>
                </a:tc>
                <a:tc>
                  <a:txBody>
                    <a:bodyPr/>
                    <a:lstStyle/>
                    <a:p>
                      <a:r>
                        <a:rPr lang="en-GB" sz="1600" dirty="0">
                          <a:solidFill>
                            <a:schemeClr val="bg2">
                              <a:lumMod val="50000"/>
                            </a:schemeClr>
                          </a:solidFill>
                          <a:latin typeface="Calibri Light" panose="020F0302020204030204" pitchFamily="34" charset="0"/>
                          <a:cs typeface="Calibri Light" panose="020F0302020204030204" pitchFamily="34" charset="0"/>
                        </a:rPr>
                        <a:t>Low moral and motivation from individuals</a:t>
                      </a:r>
                    </a:p>
                  </a:txBody>
                  <a:tcPr/>
                </a:tc>
                <a:extLst>
                  <a:ext uri="{0D108BD9-81ED-4DB2-BD59-A6C34878D82A}">
                    <a16:rowId xmlns:a16="http://schemas.microsoft.com/office/drawing/2014/main" val="304920186"/>
                  </a:ext>
                </a:extLst>
              </a:tr>
            </a:tbl>
          </a:graphicData>
        </a:graphic>
      </p:graphicFrame>
      <p:pic>
        <p:nvPicPr>
          <p:cNvPr id="6" name="Recorded Sound">
            <a:hlinkClick r:id="" action="ppaction://media"/>
            <a:extLst>
              <a:ext uri="{FF2B5EF4-FFF2-40B4-BE49-F238E27FC236}">
                <a16:creationId xmlns:a16="http://schemas.microsoft.com/office/drawing/2014/main" id="{ABE822D8-6222-40B6-B2A9-112E12A9F3F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65186" y="1859012"/>
            <a:ext cx="406400" cy="406400"/>
          </a:xfrm>
          <a:prstGeom prst="rect">
            <a:avLst/>
          </a:prstGeom>
        </p:spPr>
      </p:pic>
    </p:spTree>
    <p:extLst>
      <p:ext uri="{BB962C8B-B14F-4D97-AF65-F5344CB8AC3E}">
        <p14:creationId xmlns:p14="http://schemas.microsoft.com/office/powerpoint/2010/main" val="2841183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123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21FD9-FF77-4EDE-A2CA-6813CAA09A2D}"/>
              </a:ext>
            </a:extLst>
          </p:cNvPr>
          <p:cNvSpPr>
            <a:spLocks noGrp="1"/>
          </p:cNvSpPr>
          <p:nvPr>
            <p:ph type="ctrTitle"/>
          </p:nvPr>
        </p:nvSpPr>
        <p:spPr>
          <a:xfrm>
            <a:off x="1069848" y="1298448"/>
            <a:ext cx="7315200" cy="4187952"/>
          </a:xfrm>
        </p:spPr>
        <p:txBody>
          <a:bodyPr>
            <a:normAutofit/>
          </a:bodyPr>
          <a:lstStyle/>
          <a:p>
            <a:br>
              <a:rPr lang="en-GB" sz="1600" dirty="0"/>
            </a:br>
            <a:r>
              <a:rPr lang="en-GB" sz="1600" dirty="0"/>
              <a:t>Gibbs, G. (1988). Learning by doing: A guide to</a:t>
            </a:r>
            <a:br>
              <a:rPr lang="en-GB" sz="1600" dirty="0"/>
            </a:br>
            <a:r>
              <a:rPr lang="en-GB" sz="1600" dirty="0"/>
              <a:t>teaching and learning methods. Oxford: Oxford</a:t>
            </a:r>
            <a:br>
              <a:rPr lang="en-GB" sz="1600" dirty="0"/>
            </a:br>
            <a:r>
              <a:rPr lang="en-GB" sz="1600" dirty="0"/>
              <a:t>Further Education Unit</a:t>
            </a:r>
            <a:br>
              <a:rPr lang="en-GB" sz="1600" dirty="0"/>
            </a:br>
            <a:br>
              <a:rPr lang="en-GB" sz="1600" dirty="0"/>
            </a:br>
            <a:br>
              <a:rPr lang="en-GB" sz="1600" dirty="0"/>
            </a:br>
            <a:r>
              <a:rPr lang="en-GB" sz="1600" dirty="0"/>
              <a:t>Shorter  Oxford English dictionary. (2007) Vol.2. 6th ed. Oxford: Oxford University Press.</a:t>
            </a:r>
            <a:br>
              <a:rPr lang="en-GB" sz="1600" dirty="0"/>
            </a:br>
            <a:br>
              <a:rPr lang="en-GB" sz="1600" dirty="0"/>
            </a:br>
            <a:br>
              <a:rPr lang="en-GB" sz="1600" dirty="0"/>
            </a:br>
            <a:r>
              <a:rPr lang="en-GB" sz="1600" dirty="0" err="1"/>
              <a:t>Kossek</a:t>
            </a:r>
            <a:r>
              <a:rPr lang="en-GB" sz="1600" dirty="0"/>
              <a:t>, E. E., </a:t>
            </a:r>
            <a:r>
              <a:rPr lang="en-GB" sz="1600" dirty="0" err="1"/>
              <a:t>Lobel</a:t>
            </a:r>
            <a:r>
              <a:rPr lang="en-GB" sz="1600" dirty="0"/>
              <a:t>, S. A., &amp; Brown, J. (2006). Human resource strategies to manage workforce diversity. Handbook of workplace diversity, 53-74. [Accessed 28/02/2021]</a:t>
            </a:r>
            <a:br>
              <a:rPr lang="en-GB" sz="1600" dirty="0"/>
            </a:br>
            <a:br>
              <a:rPr lang="en-GB" sz="1600" dirty="0"/>
            </a:br>
            <a:br>
              <a:rPr lang="en-GB" sz="1600" dirty="0"/>
            </a:br>
            <a:r>
              <a:rPr lang="en-GB" sz="1600" dirty="0" err="1"/>
              <a:t>Surbone</a:t>
            </a:r>
            <a:r>
              <a:rPr lang="en-GB" sz="1600" dirty="0"/>
              <a:t>, A., </a:t>
            </a:r>
            <a:r>
              <a:rPr lang="en-GB" sz="1600" dirty="0" err="1"/>
              <a:t>Baider</a:t>
            </a:r>
            <a:r>
              <a:rPr lang="en-GB" sz="1600" dirty="0"/>
              <a:t>, L. Personal values and cultural diversity. J Med </a:t>
            </a:r>
            <a:r>
              <a:rPr lang="en-GB" sz="1600" dirty="0" err="1"/>
              <a:t>Pers</a:t>
            </a:r>
            <a:r>
              <a:rPr lang="en-GB" sz="1600" dirty="0"/>
              <a:t> 11, 11–18 (2013). </a:t>
            </a:r>
            <a:r>
              <a:rPr lang="en-GB" sz="1600" dirty="0">
                <a:hlinkClick r:id="rId4"/>
              </a:rPr>
              <a:t>https://doi.org/10.1007/s12682-013-0143-4</a:t>
            </a:r>
            <a:r>
              <a:rPr lang="en-GB" sz="1600" dirty="0"/>
              <a:t> </a:t>
            </a:r>
            <a:br>
              <a:rPr lang="en-GB" sz="1600" dirty="0"/>
            </a:br>
            <a:br>
              <a:rPr lang="en-GB" sz="1600" dirty="0"/>
            </a:br>
            <a:endParaRPr lang="en-GB" sz="1600" dirty="0"/>
          </a:p>
        </p:txBody>
      </p:sp>
      <p:sp>
        <p:nvSpPr>
          <p:cNvPr id="3" name="Subtitle 2">
            <a:extLst>
              <a:ext uri="{FF2B5EF4-FFF2-40B4-BE49-F238E27FC236}">
                <a16:creationId xmlns:a16="http://schemas.microsoft.com/office/drawing/2014/main" id="{66271178-A101-40E6-B48D-61B5F1DB3B88}"/>
              </a:ext>
            </a:extLst>
          </p:cNvPr>
          <p:cNvSpPr>
            <a:spLocks noGrp="1"/>
          </p:cNvSpPr>
          <p:nvPr>
            <p:ph type="subTitle" idx="1"/>
          </p:nvPr>
        </p:nvSpPr>
        <p:spPr>
          <a:xfrm>
            <a:off x="157040" y="926921"/>
            <a:ext cx="7315200" cy="914400"/>
          </a:xfrm>
        </p:spPr>
        <p:txBody>
          <a:bodyPr/>
          <a:lstStyle/>
          <a:p>
            <a:r>
              <a:rPr lang="en-GB" sz="2600" dirty="0"/>
              <a:t>References</a:t>
            </a:r>
            <a:r>
              <a:rPr lang="en-GB" dirty="0"/>
              <a:t> </a:t>
            </a:r>
          </a:p>
        </p:txBody>
      </p:sp>
      <p:sp>
        <p:nvSpPr>
          <p:cNvPr id="4" name="Slide Number Placeholder 3">
            <a:extLst>
              <a:ext uri="{FF2B5EF4-FFF2-40B4-BE49-F238E27FC236}">
                <a16:creationId xmlns:a16="http://schemas.microsoft.com/office/drawing/2014/main" id="{2032CA19-E8F0-4924-865E-F4DA1D32B132}"/>
              </a:ext>
            </a:extLst>
          </p:cNvPr>
          <p:cNvSpPr>
            <a:spLocks noGrp="1"/>
          </p:cNvSpPr>
          <p:nvPr>
            <p:ph type="sldNum" sz="quarter" idx="12"/>
          </p:nvPr>
        </p:nvSpPr>
        <p:spPr/>
        <p:txBody>
          <a:bodyPr/>
          <a:lstStyle/>
          <a:p>
            <a:fld id="{D59AEF05-C571-4ADE-9337-1E1541FBDF46}" type="slidenum">
              <a:rPr lang="en-GB" smtClean="0"/>
              <a:t>9</a:t>
            </a:fld>
            <a:endParaRPr lang="en-GB"/>
          </a:p>
        </p:txBody>
      </p:sp>
      <p:pic>
        <p:nvPicPr>
          <p:cNvPr id="5" name="Slide 9">
            <a:hlinkClick r:id="" action="ppaction://media"/>
            <a:extLst>
              <a:ext uri="{FF2B5EF4-FFF2-40B4-BE49-F238E27FC236}">
                <a16:creationId xmlns:a16="http://schemas.microsoft.com/office/drawing/2014/main" id="{F00F71B9-37EC-46B2-8280-3F2F5F3814C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97499" y="892048"/>
            <a:ext cx="406400" cy="406400"/>
          </a:xfrm>
          <a:prstGeom prst="rect">
            <a:avLst/>
          </a:prstGeom>
        </p:spPr>
      </p:pic>
    </p:spTree>
    <p:extLst>
      <p:ext uri="{BB962C8B-B14F-4D97-AF65-F5344CB8AC3E}">
        <p14:creationId xmlns:p14="http://schemas.microsoft.com/office/powerpoint/2010/main" val="1779279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6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739</TotalTime>
  <Words>1836</Words>
  <Application>Microsoft Office PowerPoint</Application>
  <PresentationFormat>Widescreen</PresentationFormat>
  <Paragraphs>112</Paragraphs>
  <Slides>9</Slides>
  <Notes>0</Notes>
  <HiddenSlides>0</HiddenSlides>
  <MMClips>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Corbel</vt:lpstr>
      <vt:lpstr>Wingdings 2</vt:lpstr>
      <vt:lpstr>Frame</vt:lpstr>
      <vt:lpstr>BMSP5002   Second Assignment  Presentation: Critical Reflection of the Inter-Cultural Workplace</vt:lpstr>
      <vt:lpstr>Introduction </vt:lpstr>
      <vt:lpstr>As the business world grows into workplace diversity and companies go global, inter-cultural issues have become more common. Gender, race, religion, language and social norms change from culture to culture. The challenge is to create a workplace friendly to a wide range of cultures, attain a solid understanding of the issues and make a real commitment to implement social change through best practices in research, development and training.</vt:lpstr>
      <vt:lpstr>Gibbs' Reflective Cycle was developed by Graham Gibbs in 1988 to give structure to learning from experiences. Feelings and thoughts about the experience. Evaluation of the experience, both good and bad. Analysis to make sense of the situation. Conclusion about what you learned and what you could have done differently (Gibbs, 1988). </vt:lpstr>
      <vt:lpstr>Human Resources </vt:lpstr>
      <vt:lpstr>  Managing People  </vt:lpstr>
      <vt:lpstr>SWOT and PESTLE analysis  </vt:lpstr>
      <vt:lpstr>Conclusion  </vt:lpstr>
      <vt:lpstr> Gibbs, G. (1988). Learning by doing: A guide to teaching and learning methods. Oxford: Oxford Further Education Unit   Shorter  Oxford English dictionary. (2007) Vol.2. 6th ed. Oxford: Oxford University Press.   Kossek, E. E., Lobel, S. A., &amp; Brown, J. (2006). Human resource strategies to manage workforce diversity. Handbook of workplace diversity, 53-74. [Accessed 28/02/2021]   Surbone, A., Baider, L. Personal values and cultural diversity. J Med Pers 11, 11–18 (2013). https://doi.org/10.1007/s12682-013-0143-4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egreeslewis14@gmail.com</dc:creator>
  <cp:lastModifiedBy>egreeslewis14@gmail.com</cp:lastModifiedBy>
  <cp:revision>50</cp:revision>
  <dcterms:created xsi:type="dcterms:W3CDTF">2021-03-01T10:59:15Z</dcterms:created>
  <dcterms:modified xsi:type="dcterms:W3CDTF">2021-03-01T23:19:59Z</dcterms:modified>
</cp:coreProperties>
</file>