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media/image25.jpeg" ContentType="image/jpeg"/>
  <Override PartName="/ppt/media/image26.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chemeClr val="accent4"/>
              </a:solidFill>
              <a:prstDash val="solid"/>
              <a:miter lim="800000"/>
            </a:ln>
          </a:left>
          <a:right>
            <a:ln w="12700" cap="flat">
              <a:solidFill>
                <a:schemeClr val="accent4"/>
              </a:solidFill>
              <a:prstDash val="solid"/>
              <a:miter lim="8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chemeClr val="accent4"/>
              </a:solidFill>
              <a:prstDash val="solid"/>
              <a:round/>
            </a:ln>
          </a:top>
          <a:bottom>
            <a:ln w="12700" cap="flat">
              <a:solidFill>
                <a:schemeClr val="accent4"/>
              </a:solidFill>
              <a:prstDash val="solid"/>
              <a:miter lim="800000"/>
            </a:ln>
          </a:bottom>
          <a:insideH>
            <a:ln w="12700" cap="flat">
              <a:noFill/>
              <a:miter lim="400000"/>
            </a:ln>
          </a:insideH>
          <a:insideV>
            <a:ln w="12700" cap="flat">
              <a:noFill/>
              <a:miter lim="400000"/>
            </a:ln>
          </a:insideV>
        </a:tcBdr>
        <a:fill>
          <a:no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12700" cap="flat">
              <a:solidFill>
                <a:schemeClr val="accent4"/>
              </a:solidFill>
              <a:prstDash val="solid"/>
              <a:miter lim="800000"/>
            </a:ln>
          </a:top>
          <a:bottom>
            <a:ln w="12700" cap="flat">
              <a:solidFill>
                <a:schemeClr val="accent4"/>
              </a:solidFill>
              <a:prstDash val="solid"/>
              <a:miter lim="800000"/>
            </a:ln>
          </a:bottom>
          <a:insideH>
            <a:ln w="12700" cap="flat">
              <a:noFill/>
              <a:miter lim="400000"/>
            </a:ln>
          </a:insideH>
          <a:insideV>
            <a:ln w="12700" cap="flat">
              <a:noFill/>
              <a:miter lim="400000"/>
            </a:ln>
          </a:insideV>
        </a:tcBdr>
        <a:fill>
          <a:solidFill>
            <a:schemeClr val="accent4"/>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1D8"/>
          </a:solidFill>
        </a:fill>
      </a:tcStyle>
    </a:wholeTbl>
    <a:band2H>
      <a:tcTxStyle b="def" i="def"/>
      <a:tcStyle>
        <a:tcBdr/>
        <a:fill>
          <a:solidFill>
            <a:srgbClr val="E7E9E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D3CB"/>
          </a:solidFill>
        </a:fill>
      </a:tcStyle>
    </a:wholeTbl>
    <a:band2H>
      <a:tcTxStyle b="def" i="def"/>
      <a:tcStyle>
        <a:tcBdr/>
        <a:fill>
          <a:solidFill>
            <a:srgbClr val="E7EA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E1CC"/>
          </a:solidFill>
        </a:fill>
      </a:tcStyle>
    </a:wholeTbl>
    <a:band2H>
      <a:tcTxStyle b="def" i="def"/>
      <a:tcStyle>
        <a:tcBdr/>
        <a:fill>
          <a:solidFill>
            <a:srgbClr val="E8F0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00" name="Shape 100"/>
          <p:cNvSpPr/>
          <p:nvPr>
            <p:ph type="sldImg"/>
          </p:nvPr>
        </p:nvSpPr>
        <p:spPr>
          <a:xfrm>
            <a:off x="1143000" y="685800"/>
            <a:ext cx="4572000" cy="3429000"/>
          </a:xfrm>
          <a:prstGeom prst="rect">
            <a:avLst/>
          </a:prstGeom>
        </p:spPr>
        <p:txBody>
          <a:bodyPr/>
          <a:lstStyle/>
          <a:p>
            <a:pPr/>
          </a:p>
        </p:txBody>
      </p:sp>
      <p:sp>
        <p:nvSpPr>
          <p:cNvPr id="101" name="Shape 10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Arial"/>
      </a:defRPr>
    </a:lvl1pPr>
    <a:lvl2pPr indent="228600" latinLnBrk="0">
      <a:defRPr sz="1200">
        <a:latin typeface="+mn-lt"/>
        <a:ea typeface="+mn-ea"/>
        <a:cs typeface="+mn-cs"/>
        <a:sym typeface="Arial"/>
      </a:defRPr>
    </a:lvl2pPr>
    <a:lvl3pPr indent="457200" latinLnBrk="0">
      <a:defRPr sz="1200">
        <a:latin typeface="+mn-lt"/>
        <a:ea typeface="+mn-ea"/>
        <a:cs typeface="+mn-cs"/>
        <a:sym typeface="Arial"/>
      </a:defRPr>
    </a:lvl3pPr>
    <a:lvl4pPr indent="685800" latinLnBrk="0">
      <a:defRPr sz="1200">
        <a:latin typeface="+mn-lt"/>
        <a:ea typeface="+mn-ea"/>
        <a:cs typeface="+mn-cs"/>
        <a:sym typeface="Arial"/>
      </a:defRPr>
    </a:lvl4pPr>
    <a:lvl5pPr indent="914400" latinLnBrk="0">
      <a:defRPr sz="1200">
        <a:latin typeface="+mn-lt"/>
        <a:ea typeface="+mn-ea"/>
        <a:cs typeface="+mn-cs"/>
        <a:sym typeface="Arial"/>
      </a:defRPr>
    </a:lvl5pPr>
    <a:lvl6pPr indent="1143000" latinLnBrk="0">
      <a:defRPr sz="1200">
        <a:latin typeface="+mn-lt"/>
        <a:ea typeface="+mn-ea"/>
        <a:cs typeface="+mn-cs"/>
        <a:sym typeface="Arial"/>
      </a:defRPr>
    </a:lvl6pPr>
    <a:lvl7pPr indent="1371600" latinLnBrk="0">
      <a:defRPr sz="1200">
        <a:latin typeface="+mn-lt"/>
        <a:ea typeface="+mn-ea"/>
        <a:cs typeface="+mn-cs"/>
        <a:sym typeface="Arial"/>
      </a:defRPr>
    </a:lvl7pPr>
    <a:lvl8pPr indent="1600200" latinLnBrk="0">
      <a:defRPr sz="1200">
        <a:latin typeface="+mn-lt"/>
        <a:ea typeface="+mn-ea"/>
        <a:cs typeface="+mn-cs"/>
        <a:sym typeface="Arial"/>
      </a:defRPr>
    </a:lvl8pPr>
    <a:lvl9pPr indent="1828800" latinLnBrk="0">
      <a:defRPr sz="1200">
        <a:latin typeface="+mn-lt"/>
        <a:ea typeface="+mn-ea"/>
        <a:cs typeface="+mn-cs"/>
        <a:sym typeface="Arial"/>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0">
    <p:bg>
      <p:bgPr>
        <a:solidFill>
          <a:srgbClr val="414141"/>
        </a:solidFill>
      </p:bgPr>
    </p:bg>
    <p:spTree>
      <p:nvGrpSpPr>
        <p:cNvPr id="1" name=""/>
        <p:cNvGrpSpPr/>
        <p:nvPr/>
      </p:nvGrpSpPr>
      <p:grpSpPr>
        <a:xfrm>
          <a:off x="0" y="0"/>
          <a:ext cx="0" cy="0"/>
          <a:chOff x="0" y="0"/>
          <a:chExt cx="0" cy="0"/>
        </a:xfrm>
      </p:grpSpPr>
      <p:sp>
        <p:nvSpPr>
          <p:cNvPr id="29" name="Title Text"/>
          <p:cNvSpPr txBox="1"/>
          <p:nvPr>
            <p:ph type="title"/>
          </p:nvPr>
        </p:nvSpPr>
        <p:spPr>
          <a:prstGeom prst="rect">
            <a:avLst/>
          </a:prstGeom>
        </p:spPr>
        <p:txBody>
          <a:bodyPr/>
          <a:lstStyle>
            <a:lvl1pPr>
              <a:defRPr>
                <a:solidFill>
                  <a:srgbClr val="FFFFFF"/>
                </a:solidFill>
              </a:defRPr>
            </a:lvl1pPr>
          </a:lstStyle>
          <a:p>
            <a:pPr/>
            <a:r>
              <a:t>Title Text</a:t>
            </a:r>
          </a:p>
        </p:txBody>
      </p:sp>
      <p:sp>
        <p:nvSpPr>
          <p:cNvPr id="30" name="Body Level One…"/>
          <p:cNvSpPr txBox="1"/>
          <p:nvPr>
            <p:ph type="body" idx="1"/>
          </p:nvPr>
        </p:nvSpPr>
        <p:spPr>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38"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9"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757575"/>
                </a:solidFill>
              </a:defRPr>
            </a:lvl1pPr>
            <a:lvl2pPr marL="0" indent="457200">
              <a:buSzTx/>
              <a:buFontTx/>
              <a:buNone/>
              <a:defRPr sz="2400">
                <a:solidFill>
                  <a:srgbClr val="757575"/>
                </a:solidFill>
              </a:defRPr>
            </a:lvl2pPr>
            <a:lvl3pPr marL="0" indent="914400">
              <a:buSzTx/>
              <a:buFontTx/>
              <a:buNone/>
              <a:defRPr sz="2400">
                <a:solidFill>
                  <a:srgbClr val="757575"/>
                </a:solidFill>
              </a:defRPr>
            </a:lvl3pPr>
            <a:lvl4pPr marL="0" indent="1371600">
              <a:buSzTx/>
              <a:buFontTx/>
              <a:buNone/>
              <a:defRPr sz="2400">
                <a:solidFill>
                  <a:srgbClr val="757575"/>
                </a:solidFill>
              </a:defRPr>
            </a:lvl4pPr>
            <a:lvl5pPr marL="0" indent="1828800">
              <a:buSzTx/>
              <a:buFontTx/>
              <a:buNone/>
              <a:defRPr sz="2400">
                <a:solidFill>
                  <a:srgbClr val="757575"/>
                </a:solidFill>
              </a:defRPr>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47" name="Title Text"/>
          <p:cNvSpPr txBox="1"/>
          <p:nvPr>
            <p:ph type="title"/>
          </p:nvPr>
        </p:nvSpPr>
        <p:spPr>
          <a:prstGeom prst="rect">
            <a:avLst/>
          </a:prstGeom>
        </p:spPr>
        <p:txBody>
          <a:bodyPr/>
          <a:lstStyle/>
          <a:p>
            <a:pPr/>
            <a:r>
              <a:t>Title Text</a:t>
            </a:r>
          </a:p>
        </p:txBody>
      </p:sp>
      <p:sp>
        <p:nvSpPr>
          <p:cNvPr id="48"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56" name="Title Text"/>
          <p:cNvSpPr txBox="1"/>
          <p:nvPr>
            <p:ph type="title"/>
          </p:nvPr>
        </p:nvSpPr>
        <p:spPr>
          <a:xfrm>
            <a:off x="839787" y="365125"/>
            <a:ext cx="10515601" cy="1325563"/>
          </a:xfrm>
          <a:prstGeom prst="rect">
            <a:avLst/>
          </a:prstGeom>
        </p:spPr>
        <p:txBody>
          <a:bodyPr/>
          <a:lstStyle/>
          <a:p>
            <a:pPr/>
            <a:r>
              <a:t>Title Text</a:t>
            </a:r>
          </a:p>
        </p:txBody>
      </p:sp>
      <p:sp>
        <p:nvSpPr>
          <p:cNvPr id="57"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58"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66" name="Title Text"/>
          <p:cNvSpPr txBox="1"/>
          <p:nvPr>
            <p:ph type="title"/>
          </p:nvPr>
        </p:nvSpPr>
        <p:spPr>
          <a:prstGeom prst="rect">
            <a:avLst/>
          </a:prstGeom>
        </p:spPr>
        <p:txBody>
          <a:bodyPr/>
          <a:lstStyle/>
          <a:p>
            <a:pPr/>
            <a:r>
              <a:t>Title Text</a:t>
            </a:r>
          </a:p>
        </p:txBody>
      </p:sp>
      <p:sp>
        <p:nvSpPr>
          <p:cNvPr id="6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81"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2"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83"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91"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92"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93"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tile tx="0" ty="0" sx="100000" sy="100000" flip="none" algn="tl"/>
        </a:blip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80144" y="6406785"/>
            <a:ext cx="273657" cy="264255"/>
          </a:xfrm>
          <a:prstGeom prst="rect">
            <a:avLst/>
          </a:prstGeom>
          <a:ln w="12700">
            <a:miter lim="400000"/>
          </a:ln>
        </p:spPr>
        <p:txBody>
          <a:bodyPr wrap="none" lIns="45719" rIns="45719" anchor="ctr">
            <a:spAutoFit/>
          </a:bodyPr>
          <a:lstStyle>
            <a:lvl1pPr algn="r">
              <a:defRPr sz="1200">
                <a:solidFill>
                  <a:srgbClr val="757575"/>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Arial Black"/>
          <a:ea typeface="Arial Black"/>
          <a:cs typeface="Arial Black"/>
          <a:sym typeface="Arial Black"/>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Arial"/>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 Id="rId3" Type="http://schemas.openxmlformats.org/officeDocument/2006/relationships/image" Target="../media/image5.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9.jpeg"/><Relationship Id="rId3" Type="http://schemas.openxmlformats.org/officeDocument/2006/relationships/image" Target="../media/image10.jpeg"/><Relationship Id="rId4" Type="http://schemas.openxmlformats.org/officeDocument/2006/relationships/image" Target="../media/image11.jpeg"/><Relationship Id="rId5" Type="http://schemas.openxmlformats.org/officeDocument/2006/relationships/image" Target="../media/image12.jpeg"/><Relationship Id="rId6" Type="http://schemas.openxmlformats.org/officeDocument/2006/relationships/image" Target="../media/image13.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1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2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eg"/></Relationships>

</file>

<file path=ppt/slides/_rels/slide2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gif"/></Relationships>

</file>

<file path=ppt/slides/_rels/slide3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eg"/></Relationships>

</file>

<file path=ppt/slides/_rels/slide3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eg"/></Relationships>

</file>

<file path=ppt/slides/_rels/slide3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jpeg"/></Relationships>

</file>

<file path=ppt/slides/_rels/slide3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eg"/></Relationships>

</file>

<file path=ppt/slides/_rels/slide3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bgs.org.uk/shortchanging-our-sleep-why-older-adults-deserve-better-insomnia-care" TargetMode="External"/><Relationship Id="rId3" Type="http://schemas.openxmlformats.org/officeDocument/2006/relationships/hyperlink" Target="https://www.psych.theclinics.com/article/S0193-953X(22)00058-2/abstract" TargetMode="External"/><Relationship Id="rId4" Type="http://schemas.openxmlformats.org/officeDocument/2006/relationships/hyperlink" Target="https://pmc.ncbi.nlm.nih.gov/articles/PMC5841581/" TargetMode="External"/><Relationship Id="rId5" Type="http://schemas.openxmlformats.org/officeDocument/2006/relationships/hyperlink" Target="https://onlinelibrary.wiley.com/doi/abs/10.1111/psyg.12319" TargetMode="External"/><Relationship Id="rId6" Type="http://schemas.openxmlformats.org/officeDocument/2006/relationships/hyperlink" Target="https://www.thepermanentejournal.org/doi/pdf/10.7812/TPP/22.114" TargetMode="External"/><Relationship Id="rId7" Type="http://schemas.openxmlformats.org/officeDocument/2006/relationships/hyperlink" Target="https://www.sciencedirect.com/science/article/pii/S1389945715019796" TargetMode="External"/><Relationship Id="rId8" Type="http://schemas.openxmlformats.org/officeDocument/2006/relationships/hyperlink" Target="https://pmc.ncbi.nlm.nih.gov/articles/PMC5300306/" TargetMode="External"/><Relationship Id="rId9" Type="http://schemas.openxmlformats.org/officeDocument/2006/relationships/hyperlink" Target="https://www.imperial.nhs.uk/-/media/website/patient-information-leaflets/respiratory-medicine/sleep-services/a-timetable-for-a-better-nights-sleep.pdf?rev=19327ecef29a4781bd3257883b06383c&amp;sc_lang=en" TargetMode="External"/></Relationships>

</file>

<file path=ppt/slides/_rels/slide3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ageuk.org.uk/services/" TargetMode="External"/><Relationship Id="rId3" Type="http://schemas.openxmlformats.org/officeDocument/2006/relationships/hyperlink" Target="https://journals.sagepub.com/doi/abs/10.1177/20552076231162985" TargetMode="External"/><Relationship Id="rId4" Type="http://schemas.openxmlformats.org/officeDocument/2006/relationships/hyperlink" Target="https://scholarsjunction.msstate.edu/jhse/vol9/iss2/9/" TargetMode="External"/><Relationship Id="rId5" Type="http://schemas.openxmlformats.org/officeDocument/2006/relationships/hyperlink" Target="https://www.tandfonline.com/doi/abs/10.1080/15402002.2020.1828085" TargetMode="External"/><Relationship Id="rId6" Type="http://schemas.openxmlformats.org/officeDocument/2006/relationships/hyperlink" Target="https://www.nhs.uk/better-health/" TargetMode="External"/><Relationship Id="rId7" Type="http://schemas.openxmlformats.org/officeDocument/2006/relationships/hyperlink" Target="https://jcsm.aasm.org/doi/abs/10.5664/jcsm.7734" TargetMode="External"/><Relationship Id="rId8" Type="http://schemas.openxmlformats.org/officeDocument/2006/relationships/hyperlink" Target="https://conbio.onlinelibrary.wiley.com/doi/abs/10.1111/cobi.13218" TargetMode="External"/><Relationship Id="rId9" Type="http://schemas.openxmlformats.org/officeDocument/2006/relationships/hyperlink" Target="https://www.medrxiv.org/content/10.1101/2025.10.26.25338808.abstract" TargetMode="External"/><Relationship Id="rId10" Type="http://schemas.openxmlformats.org/officeDocument/2006/relationships/hyperlink" Target="https://link.springer.com/chapter/10.1007/978-3-658-17678-5_11" TargetMode="External"/><Relationship Id="rId11" Type="http://schemas.openxmlformats.org/officeDocument/2006/relationships/hyperlink" Target="https://aging.jmir.org/2025/1/e79731" TargetMode="External"/></Relationships>

</file>

<file path=ppt/slides/_rels/slide3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ciencedirect.com/science/article/am/pii/S1556407X22000200" TargetMode="External"/><Relationship Id="rId3" Type="http://schemas.openxmlformats.org/officeDocument/2006/relationships/hyperlink" Target="https://academic.oup.com/gerontologist/article-abstract/56/4/660/2605529" TargetMode="External"/><Relationship Id="rId4" Type="http://schemas.openxmlformats.org/officeDocument/2006/relationships/hyperlink" Target="https://sigmapubs.onlinelibrary.wiley.com/doi/abs/10.1111/wvn.70066" TargetMode="External"/><Relationship Id="rId5" Type="http://schemas.openxmlformats.org/officeDocument/2006/relationships/hyperlink" Target="https://onlinelibrary.wiley.com/doi/abs/10.1111/jsr.14282" TargetMode="External"/><Relationship Id="rId6" Type="http://schemas.openxmlformats.org/officeDocument/2006/relationships/hyperlink" Target="https://medic.upm.edu.my/upload/dokumen/2021062815451819_MJMHS_1024.pdf" TargetMode="External"/><Relationship Id="rId7" Type="http://schemas.openxmlformats.org/officeDocument/2006/relationships/hyperlink" Target="https://www.tandfonline.com/doi/abs/10.1080/07317115.2022.2064789" TargetMode="External"/><Relationship Id="rId8" Type="http://schemas.openxmlformats.org/officeDocument/2006/relationships/hyperlink" Target="https://www.tandfonline.com/doi/abs/10.1080/17437199.2021.1974309" TargetMode="External"/><Relationship Id="rId9" Type="http://schemas.openxmlformats.org/officeDocument/2006/relationships/hyperlink" Target="https://link.springer.com/article/10.1007/s40675-017-0086-z" TargetMode="External"/><Relationship Id="rId10" Type="http://schemas.openxmlformats.org/officeDocument/2006/relationships/hyperlink" Target="https://journals.sagepub.com/doi/abs/10.1177/00178969251349944"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3" name="Title 1"/>
          <p:cNvSpPr txBox="1"/>
          <p:nvPr>
            <p:ph type="ctrTitle"/>
          </p:nvPr>
        </p:nvSpPr>
        <p:spPr>
          <a:xfrm>
            <a:off x="1524000" y="374217"/>
            <a:ext cx="9144000" cy="1028557"/>
          </a:xfrm>
          <a:prstGeom prst="rect">
            <a:avLst/>
          </a:prstGeom>
        </p:spPr>
        <p:txBody>
          <a:bodyPr/>
          <a:lstStyle>
            <a:lvl1pPr>
              <a:defRPr sz="3200">
                <a:solidFill>
                  <a:srgbClr val="78206E"/>
                </a:solidFill>
                <a:latin typeface="Amasis MT Pro Black"/>
                <a:ea typeface="Amasis MT Pro Black"/>
                <a:cs typeface="Amasis MT Pro Black"/>
                <a:sym typeface="Amasis MT Pro Black"/>
              </a:defRPr>
            </a:lvl1pPr>
          </a:lstStyle>
          <a:p>
            <a:pPr/>
            <a:r>
              <a:t>A Sleep Hygiene Campaign for Older Adults (65+ years) in the UK</a:t>
            </a:r>
          </a:p>
        </p:txBody>
      </p:sp>
      <p:sp>
        <p:nvSpPr>
          <p:cNvPr id="104" name="Subtitle 2"/>
          <p:cNvSpPr txBox="1"/>
          <p:nvPr>
            <p:ph type="subTitle" sz="quarter" idx="1"/>
          </p:nvPr>
        </p:nvSpPr>
        <p:spPr>
          <a:xfrm>
            <a:off x="4738254" y="1606927"/>
            <a:ext cx="6743722" cy="1635038"/>
          </a:xfrm>
          <a:prstGeom prst="rect">
            <a:avLst/>
          </a:prstGeom>
        </p:spPr>
        <p:txBody>
          <a:bodyPr/>
          <a:lstStyle/>
          <a:p>
            <a:pPr>
              <a:lnSpc>
                <a:spcPct val="81000"/>
              </a:lnSpc>
              <a:defRPr b="1" sz="1800"/>
            </a:pPr>
            <a:r>
              <a:t>M.Sc. Public Health and Social Care In Practice</a:t>
            </a:r>
          </a:p>
          <a:p>
            <a:pPr>
              <a:lnSpc>
                <a:spcPct val="81000"/>
              </a:lnSpc>
              <a:defRPr b="1" sz="1800"/>
            </a:pPr>
            <a:r>
              <a:t>Module Code:  LCHS7000</a:t>
            </a:r>
          </a:p>
          <a:p>
            <a:pPr>
              <a:lnSpc>
                <a:spcPct val="81000"/>
              </a:lnSpc>
              <a:defRPr b="1" sz="1800"/>
            </a:pPr>
            <a:r>
              <a:t>Module: Social Epidemiology and Public Health Development</a:t>
            </a:r>
          </a:p>
          <a:p>
            <a:pPr>
              <a:lnSpc>
                <a:spcPct val="81000"/>
              </a:lnSpc>
              <a:defRPr b="1" sz="1800"/>
            </a:pPr>
            <a:r>
              <a:t>Lecturer: Itse Olaoye</a:t>
            </a:r>
          </a:p>
        </p:txBody>
      </p:sp>
      <p:graphicFrame>
        <p:nvGraphicFramePr>
          <p:cNvPr id="105" name="Table 4"/>
          <p:cNvGraphicFramePr/>
          <p:nvPr/>
        </p:nvGraphicFramePr>
        <p:xfrm>
          <a:off x="1275960" y="3753241"/>
          <a:ext cx="9912972" cy="2497933"/>
        </p:xfrm>
        <a:graphic xmlns:a="http://schemas.openxmlformats.org/drawingml/2006/main">
          <a:graphicData uri="http://schemas.openxmlformats.org/drawingml/2006/table">
            <a:tbl>
              <a:tblPr firstCol="0" firstRow="1" lastCol="0" lastRow="0" bandCol="0" bandRow="0" rtl="0">
                <a:tableStyleId>{4C3C2611-4C71-4FC5-86AE-919BDF0F9419}</a:tableStyleId>
              </a:tblPr>
              <a:tblGrid>
                <a:gridCol w="3304324"/>
                <a:gridCol w="3304324"/>
                <a:gridCol w="3304324"/>
              </a:tblGrid>
              <a:tr h="624483">
                <a:tc>
                  <a:txBody>
                    <a:bodyPr/>
                    <a:lstStyle/>
                    <a:p>
                      <a:pPr algn="ctr">
                        <a:defRPr b="0" sz="1800">
                          <a:solidFill>
                            <a:srgbClr val="000000"/>
                          </a:solidFill>
                        </a:defRPr>
                      </a:pPr>
                      <a:r>
                        <a:rPr b="1">
                          <a:solidFill>
                            <a:srgbClr val="FFFFFF"/>
                          </a:solidFill>
                        </a:rPr>
                        <a:t>Name</a:t>
                      </a:r>
                    </a:p>
                  </a:txBody>
                  <a:tcPr marL="45720" marR="45720" marT="45720" marB="45720" anchor="t" anchorCtr="0" horzOverflow="overflow">
                    <a:lnL w="12700">
                      <a:solidFill>
                        <a:schemeClr val="accent4"/>
                      </a:solidFill>
                      <a:miter/>
                    </a:lnL>
                  </a:tcPr>
                </a:tc>
                <a:tc>
                  <a:txBody>
                    <a:bodyPr/>
                    <a:lstStyle/>
                    <a:p>
                      <a:pPr algn="ctr">
                        <a:defRPr b="0" sz="1800">
                          <a:solidFill>
                            <a:srgbClr val="000000"/>
                          </a:solidFill>
                        </a:defRPr>
                      </a:pPr>
                      <a:r>
                        <a:rPr b="1">
                          <a:solidFill>
                            <a:srgbClr val="FFFFFF"/>
                          </a:solidFill>
                        </a:rPr>
                        <a:t>Student ID</a:t>
                      </a:r>
                    </a:p>
                  </a:txBody>
                  <a:tcPr marL="45720" marR="45720" marT="45720" marB="45720" anchor="t" anchorCtr="0" horzOverflow="overflow"/>
                </a:tc>
                <a:tc>
                  <a:txBody>
                    <a:bodyPr/>
                    <a:lstStyle/>
                    <a:p>
                      <a:pPr algn="ctr">
                        <a:defRPr b="0" sz="1800">
                          <a:solidFill>
                            <a:srgbClr val="000000"/>
                          </a:solidFill>
                        </a:defRPr>
                      </a:pPr>
                      <a:r>
                        <a:rPr b="1">
                          <a:solidFill>
                            <a:srgbClr val="FFFFFF"/>
                          </a:solidFill>
                        </a:rPr>
                        <a:t>Task Presented </a:t>
                      </a:r>
                    </a:p>
                  </a:txBody>
                  <a:tcPr marL="45720" marR="45720" marT="45720" marB="45720" anchor="t" anchorCtr="0" horzOverflow="overflow">
                    <a:lnR w="12700">
                      <a:solidFill>
                        <a:schemeClr val="accent4"/>
                      </a:solidFill>
                      <a:miter/>
                    </a:lnR>
                  </a:tcPr>
                </a:tc>
              </a:tr>
              <a:tr h="624483">
                <a:tc>
                  <a:txBody>
                    <a:bodyPr/>
                    <a:lstStyle/>
                    <a:p>
                      <a:pPr algn="l">
                        <a:defRPr sz="1800"/>
                      </a:pPr>
                      <a:r>
                        <a:t>AKSHITA HIRPARA </a:t>
                      </a:r>
                    </a:p>
                  </a:txBody>
                  <a:tcPr marL="45720" marR="45720" marT="45720" marB="45720" anchor="t" anchorCtr="0" horzOverflow="overflow">
                    <a:lnL w="12700">
                      <a:solidFill>
                        <a:schemeClr val="accent4"/>
                      </a:solidFill>
                      <a:miter/>
                    </a:lnL>
                    <a:lnB w="12700">
                      <a:solidFill>
                        <a:schemeClr val="accent4"/>
                      </a:solidFill>
                      <a:miter/>
                    </a:lnB>
                  </a:tcPr>
                </a:tc>
                <a:tc>
                  <a:txBody>
                    <a:bodyPr/>
                    <a:lstStyle/>
                    <a:p>
                      <a:pPr algn="l">
                        <a:defRPr sz="1800"/>
                      </a:pPr>
                      <a:r>
                        <a:t>2528024</a:t>
                      </a:r>
                    </a:p>
                  </a:txBody>
                  <a:tcPr marL="45720" marR="45720" marT="45720" marB="45720" anchor="t" anchorCtr="0" horzOverflow="overflow">
                    <a:lnB w="12700">
                      <a:solidFill>
                        <a:schemeClr val="accent4"/>
                      </a:solidFill>
                      <a:miter/>
                    </a:lnB>
                  </a:tcPr>
                </a:tc>
                <a:tc>
                  <a:txBody>
                    <a:bodyPr/>
                    <a:lstStyle/>
                    <a:p>
                      <a:pPr algn="ctr">
                        <a:defRPr sz="1800"/>
                      </a:pPr>
                      <a:r>
                        <a:t>TASK 1 (slides 2 to 9)</a:t>
                      </a:r>
                    </a:p>
                  </a:txBody>
                  <a:tcPr marL="45720" marR="45720" marT="45720" marB="45720" anchor="t" anchorCtr="0" horzOverflow="overflow">
                    <a:lnR w="12700">
                      <a:solidFill>
                        <a:schemeClr val="accent4"/>
                      </a:solidFill>
                      <a:miter/>
                    </a:lnR>
                    <a:lnB w="12700">
                      <a:solidFill>
                        <a:schemeClr val="accent4"/>
                      </a:solidFill>
                      <a:miter/>
                    </a:lnB>
                  </a:tcPr>
                </a:tc>
              </a:tr>
              <a:tr h="624483">
                <a:tc>
                  <a:txBody>
                    <a:bodyPr/>
                    <a:lstStyle/>
                    <a:p>
                      <a:pPr algn="l">
                        <a:defRPr sz="1800"/>
                      </a:pPr>
                      <a:r>
                        <a:t>ASHWINI SHINDE</a:t>
                      </a:r>
                    </a:p>
                  </a:txBody>
                  <a:tcPr marL="45720" marR="45720" marT="45720" marB="45720" anchor="t" anchorCtr="0" horzOverflow="overflow">
                    <a:lnL w="12700">
                      <a:solidFill>
                        <a:schemeClr val="accent4"/>
                      </a:solidFill>
                      <a:miter/>
                    </a:lnL>
                    <a:lnT w="12700">
                      <a:solidFill>
                        <a:schemeClr val="accent4"/>
                      </a:solidFill>
                      <a:miter/>
                    </a:lnT>
                    <a:lnB w="12700">
                      <a:solidFill>
                        <a:schemeClr val="accent4"/>
                      </a:solidFill>
                      <a:miter/>
                    </a:lnB>
                  </a:tcPr>
                </a:tc>
                <a:tc>
                  <a:txBody>
                    <a:bodyPr/>
                    <a:lstStyle/>
                    <a:p>
                      <a:pPr algn="l">
                        <a:defRPr sz="1800"/>
                      </a:pPr>
                      <a:r>
                        <a:t>2532159</a:t>
                      </a:r>
                    </a:p>
                  </a:txBody>
                  <a:tcPr marL="45720" marR="45720" marT="45720" marB="45720" anchor="t" anchorCtr="0" horzOverflow="overflow">
                    <a:lnT w="12700">
                      <a:solidFill>
                        <a:schemeClr val="accent4"/>
                      </a:solidFill>
                      <a:miter/>
                    </a:lnT>
                    <a:lnB w="12700">
                      <a:solidFill>
                        <a:schemeClr val="accent4"/>
                      </a:solidFill>
                      <a:miter/>
                    </a:lnB>
                  </a:tcPr>
                </a:tc>
                <a:tc>
                  <a:txBody>
                    <a:bodyPr/>
                    <a:lstStyle/>
                    <a:p>
                      <a:pPr algn="ctr">
                        <a:defRPr sz="1800"/>
                      </a:pPr>
                      <a:r>
                        <a:t>TASK 2 (slides 10 to 23)</a:t>
                      </a:r>
                    </a:p>
                  </a:txBody>
                  <a:tcPr marL="45720" marR="45720" marT="45720" marB="45720" anchor="t" anchorCtr="0" horzOverflow="overflow">
                    <a:lnR w="12700">
                      <a:solidFill>
                        <a:schemeClr val="accent4"/>
                      </a:solidFill>
                      <a:miter/>
                    </a:lnR>
                    <a:lnT w="12700">
                      <a:solidFill>
                        <a:schemeClr val="accent4"/>
                      </a:solidFill>
                      <a:miter/>
                    </a:lnT>
                    <a:lnB w="12700">
                      <a:solidFill>
                        <a:schemeClr val="accent4"/>
                      </a:solidFill>
                      <a:miter/>
                    </a:lnB>
                  </a:tcPr>
                </a:tc>
              </a:tr>
              <a:tr h="624483">
                <a:tc>
                  <a:txBody>
                    <a:bodyPr/>
                    <a:lstStyle/>
                    <a:p>
                      <a:pPr algn="l">
                        <a:defRPr sz="1800"/>
                      </a:pPr>
                      <a:r>
                        <a:t>KRINAL HAPANI</a:t>
                      </a:r>
                    </a:p>
                  </a:txBody>
                  <a:tcPr marL="45720" marR="45720" marT="45720" marB="45720" anchor="t" anchorCtr="0" horzOverflow="overflow">
                    <a:lnL w="12700">
                      <a:solidFill>
                        <a:schemeClr val="accent4"/>
                      </a:solidFill>
                      <a:miter/>
                    </a:lnL>
                    <a:lnT w="12700">
                      <a:solidFill>
                        <a:schemeClr val="accent4"/>
                      </a:solidFill>
                      <a:miter/>
                    </a:lnT>
                    <a:lnB w="12700">
                      <a:solidFill>
                        <a:schemeClr val="accent4"/>
                      </a:solidFill>
                      <a:miter/>
                    </a:lnB>
                  </a:tcPr>
                </a:tc>
                <a:tc>
                  <a:txBody>
                    <a:bodyPr/>
                    <a:lstStyle/>
                    <a:p>
                      <a:pPr algn="l">
                        <a:defRPr sz="1800"/>
                      </a:pPr>
                      <a:r>
                        <a:t>2531601</a:t>
                      </a:r>
                    </a:p>
                  </a:txBody>
                  <a:tcPr marL="45720" marR="45720" marT="45720" marB="45720" anchor="t" anchorCtr="0" horzOverflow="overflow">
                    <a:lnT w="12700">
                      <a:solidFill>
                        <a:schemeClr val="accent4"/>
                      </a:solidFill>
                      <a:miter/>
                    </a:lnT>
                    <a:lnB w="12700">
                      <a:solidFill>
                        <a:schemeClr val="accent4"/>
                      </a:solidFill>
                      <a:miter/>
                    </a:lnB>
                  </a:tcPr>
                </a:tc>
                <a:tc>
                  <a:txBody>
                    <a:bodyPr/>
                    <a:lstStyle/>
                    <a:p>
                      <a:pPr algn="ctr">
                        <a:defRPr sz="1800"/>
                      </a:pPr>
                      <a:r>
                        <a:t>TASK 3 (slides 24 to 33)</a:t>
                      </a:r>
                    </a:p>
                  </a:txBody>
                  <a:tcPr marL="45720" marR="45720" marT="45720" marB="45720" anchor="t" anchorCtr="0" horzOverflow="overflow">
                    <a:lnR w="12700">
                      <a:solidFill>
                        <a:schemeClr val="accent4"/>
                      </a:solidFill>
                      <a:miter/>
                    </a:lnR>
                    <a:lnT w="12700">
                      <a:solidFill>
                        <a:schemeClr val="accent4"/>
                      </a:solidFill>
                      <a:miter/>
                    </a:lnT>
                    <a:lnB w="12700">
                      <a:solidFill>
                        <a:schemeClr val="accent4"/>
                      </a:solidFill>
                      <a:miter/>
                    </a:lnB>
                  </a:tcPr>
                </a:tc>
              </a:tr>
            </a:tbl>
          </a:graphicData>
        </a:graphic>
      </p:graphicFrame>
      <p:pic>
        <p:nvPicPr>
          <p:cNvPr id="106" name="Picture 2" descr="Picture 2"/>
          <p:cNvPicPr>
            <a:picLocks noChangeAspect="1"/>
          </p:cNvPicPr>
          <p:nvPr/>
        </p:nvPicPr>
        <p:blipFill>
          <a:blip r:embed="rId2">
            <a:extLst/>
          </a:blip>
          <a:stretch>
            <a:fillRect/>
          </a:stretch>
        </p:blipFill>
        <p:spPr>
          <a:xfrm>
            <a:off x="432261" y="1575070"/>
            <a:ext cx="3682539" cy="1359324"/>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 name="TASK 1…"/>
          <p:cNvSpPr txBox="1"/>
          <p:nvPr>
            <p:ph type="title"/>
          </p:nvPr>
        </p:nvSpPr>
        <p:spPr>
          <a:xfrm>
            <a:off x="839787" y="457200"/>
            <a:ext cx="3932239" cy="1723726"/>
          </a:xfrm>
          <a:prstGeom prst="rect">
            <a:avLst/>
          </a:prstGeom>
        </p:spPr>
        <p:txBody>
          <a:bodyPr/>
          <a:lstStyle/>
          <a:p>
            <a:pPr/>
            <a:r>
              <a:t>TASK 1</a:t>
            </a:r>
          </a:p>
          <a:p>
            <a:pPr/>
            <a:r>
              <a:t>CAMPAIGN </a:t>
            </a:r>
          </a:p>
        </p:txBody>
      </p:sp>
      <p:pic>
        <p:nvPicPr>
          <p:cNvPr id="109" name="IMG_9281.jpeg" descr="IMG_9281.jpeg"/>
          <p:cNvPicPr>
            <a:picLocks noChangeAspect="1"/>
          </p:cNvPicPr>
          <p:nvPr>
            <p:ph type="pic" idx="21"/>
          </p:nvPr>
        </p:nvPicPr>
        <p:blipFill>
          <a:blip r:embed="rId2">
            <a:extLst/>
          </a:blip>
          <a:srcRect l="0" t="10519" r="0" b="10519"/>
          <a:stretch>
            <a:fillRect/>
          </a:stretch>
        </p:blipFill>
        <p:spPr>
          <a:prstGeom prst="rect">
            <a:avLst/>
          </a:prstGeom>
        </p:spPr>
      </p:pic>
      <p:sp>
        <p:nvSpPr>
          <p:cNvPr id="110" name="AKSHITA HIRPARA"/>
          <p:cNvSpPr txBox="1"/>
          <p:nvPr>
            <p:ph type="body" sz="quarter" idx="1"/>
          </p:nvPr>
        </p:nvSpPr>
        <p:spPr>
          <a:xfrm>
            <a:off x="839787" y="2952962"/>
            <a:ext cx="3932239" cy="2916026"/>
          </a:xfrm>
          <a:prstGeom prst="rect">
            <a:avLst/>
          </a:prstGeom>
        </p:spPr>
        <p:txBody>
          <a:bodyPr/>
          <a:lstStyle>
            <a:lvl1pPr>
              <a:lnSpc>
                <a:spcPct val="100000"/>
              </a:lnSpc>
              <a:spcBef>
                <a:spcPts val="0"/>
              </a:spcBef>
              <a:defRPr b="1" sz="1800"/>
            </a:lvl1pPr>
          </a:lstStyle>
          <a:p>
            <a:pPr/>
            <a:r>
              <a:t>AKSHITA HIRPARA</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112" name="Rectangle 14"/>
          <p:cNvSpPr/>
          <p:nvPr/>
        </p:nvSpPr>
        <p:spPr>
          <a:xfrm>
            <a:off x="0" y="0"/>
            <a:ext cx="12192000" cy="6858000"/>
          </a:xfrm>
          <a:prstGeom prst="rect">
            <a:avLst/>
          </a:prstGeom>
          <a:solidFill>
            <a:srgbClr val="0D0D0D"/>
          </a:solidFill>
          <a:ln w="12700">
            <a:miter lim="400000"/>
          </a:ln>
        </p:spPr>
        <p:txBody>
          <a:bodyPr lIns="45719" rIns="45719" anchor="ctr"/>
          <a:lstStyle/>
          <a:p>
            <a:pPr algn="ctr">
              <a:defRPr>
                <a:solidFill>
                  <a:srgbClr val="FFFFFF"/>
                </a:solidFill>
              </a:defRPr>
            </a:pPr>
          </a:p>
        </p:txBody>
      </p:sp>
      <p:pic>
        <p:nvPicPr>
          <p:cNvPr id="113" name="Picture 4" descr="Picture 4"/>
          <p:cNvPicPr>
            <a:picLocks noChangeAspect="1"/>
          </p:cNvPicPr>
          <p:nvPr/>
        </p:nvPicPr>
        <p:blipFill>
          <a:blip r:embed="rId2">
            <a:extLst/>
          </a:blip>
          <a:srcRect l="0" t="16887" r="0" b="10963"/>
          <a:stretch>
            <a:fillRect/>
          </a:stretch>
        </p:blipFill>
        <p:spPr>
          <a:xfrm>
            <a:off x="4547937" y="-6"/>
            <a:ext cx="7643986" cy="3681407"/>
          </a:xfrm>
          <a:prstGeom prst="rect">
            <a:avLst/>
          </a:prstGeom>
          <a:ln w="12700">
            <a:miter lim="400000"/>
          </a:ln>
        </p:spPr>
      </p:pic>
      <p:pic>
        <p:nvPicPr>
          <p:cNvPr id="114" name="Picture 3" descr="Picture 3"/>
          <p:cNvPicPr>
            <a:picLocks noChangeAspect="1"/>
          </p:cNvPicPr>
          <p:nvPr/>
        </p:nvPicPr>
        <p:blipFill>
          <a:blip r:embed="rId3">
            <a:extLst/>
          </a:blip>
          <a:srcRect l="0" t="2959" r="0" b="15953"/>
          <a:stretch>
            <a:fillRect/>
          </a:stretch>
        </p:blipFill>
        <p:spPr>
          <a:xfrm>
            <a:off x="4547937" y="3681408"/>
            <a:ext cx="7643987" cy="3176596"/>
          </a:xfrm>
          <a:prstGeom prst="rect">
            <a:avLst/>
          </a:prstGeom>
          <a:ln w="12700">
            <a:miter lim="400000"/>
          </a:ln>
        </p:spPr>
      </p:pic>
      <p:sp>
        <p:nvSpPr>
          <p:cNvPr id="115" name="Rectangle 16"/>
          <p:cNvSpPr/>
          <p:nvPr/>
        </p:nvSpPr>
        <p:spPr>
          <a:xfrm>
            <a:off x="0" y="0"/>
            <a:ext cx="12192000" cy="6858000"/>
          </a:xfrm>
          <a:prstGeom prst="rect">
            <a:avLst/>
          </a:prstGeom>
          <a:gradFill>
            <a:gsLst>
              <a:gs pos="36000">
                <a:srgbClr val="0D0D0D"/>
              </a:gs>
              <a:gs pos="81000">
                <a:srgbClr val="0D0D0D">
                  <a:alpha val="0"/>
                </a:srgbClr>
              </a:gs>
            </a:gsLst>
          </a:gradFill>
          <a:ln w="12700">
            <a:miter lim="400000"/>
          </a:ln>
        </p:spPr>
        <p:txBody>
          <a:bodyPr lIns="45719" rIns="45719" anchor="ctr"/>
          <a:lstStyle/>
          <a:p>
            <a:pPr algn="ctr">
              <a:defRPr>
                <a:solidFill>
                  <a:srgbClr val="FFFFFF"/>
                </a:solidFill>
              </a:defRPr>
            </a:pPr>
          </a:p>
        </p:txBody>
      </p:sp>
      <p:sp>
        <p:nvSpPr>
          <p:cNvPr id="116" name="Title 1"/>
          <p:cNvSpPr txBox="1"/>
          <p:nvPr>
            <p:ph type="title"/>
          </p:nvPr>
        </p:nvSpPr>
        <p:spPr>
          <a:xfrm>
            <a:off x="838199" y="1115219"/>
            <a:ext cx="5395914" cy="2387601"/>
          </a:xfrm>
          <a:prstGeom prst="rect">
            <a:avLst/>
          </a:prstGeom>
        </p:spPr>
        <p:txBody>
          <a:bodyPr anchor="b"/>
          <a:lstStyle>
            <a:lvl1pPr>
              <a:defRPr sz="5000">
                <a:solidFill>
                  <a:srgbClr val="FFFFFF"/>
                </a:solidFill>
                <a:effectLst>
                  <a:outerShdw sx="100000" sy="100000" kx="0" ky="0" algn="b" rotWithShape="0" blurRad="38100" dist="38100" dir="2700000">
                    <a:srgbClr val="000000">
                      <a:alpha val="43137"/>
                    </a:srgbClr>
                  </a:outerShdw>
                </a:effectLst>
                <a:latin typeface="Algerian"/>
                <a:ea typeface="Algerian"/>
                <a:cs typeface="Algerian"/>
                <a:sym typeface="Algerian"/>
              </a:defRPr>
            </a:lvl1pPr>
          </a:lstStyle>
          <a:p>
            <a:pPr/>
            <a:r>
              <a:t>Golden Dreams: Sleep Well, Age Wel</a:t>
            </a:r>
          </a:p>
        </p:txBody>
      </p:sp>
      <p:sp>
        <p:nvSpPr>
          <p:cNvPr id="117" name="Straight Connector 18"/>
          <p:cNvSpPr/>
          <p:nvPr/>
        </p:nvSpPr>
        <p:spPr>
          <a:xfrm flipH="1" flipV="1">
            <a:off x="838200" y="3681407"/>
            <a:ext cx="11353800" cy="1"/>
          </a:xfrm>
          <a:prstGeom prst="line">
            <a:avLst/>
          </a:prstGeom>
          <a:ln w="12700">
            <a:solidFill>
              <a:schemeClr val="accent2"/>
            </a:solidFill>
            <a:miter/>
          </a:ln>
        </p:spPr>
        <p:txBody>
          <a:bodyPr lIns="45719" rIns="45719"/>
          <a:lstStyle/>
          <a:p>
            <a:pPr/>
          </a:p>
        </p:txBody>
      </p:sp>
      <p:sp>
        <p:nvSpPr>
          <p:cNvPr id="118" name="TextBox 5"/>
          <p:cNvSpPr txBox="1"/>
          <p:nvPr/>
        </p:nvSpPr>
        <p:spPr>
          <a:xfrm>
            <a:off x="520715" y="4173120"/>
            <a:ext cx="5160597" cy="183573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just">
              <a:defRPr b="1" sz="2000">
                <a:solidFill>
                  <a:srgbClr val="D86ECC"/>
                </a:solidFill>
              </a:defRPr>
            </a:pPr>
            <a:r>
              <a:t>Target Population</a:t>
            </a:r>
            <a:r>
              <a:t>:</a:t>
            </a:r>
            <a:r>
              <a:rPr>
                <a:solidFill>
                  <a:srgbClr val="F2CFEE"/>
                </a:solidFill>
              </a:rPr>
              <a:t> </a:t>
            </a:r>
            <a:r>
              <a:rPr>
                <a:solidFill>
                  <a:srgbClr val="F2CFEE"/>
                </a:solidFill>
              </a:rPr>
              <a:t>Older Adults (65 years and above) living in the UK</a:t>
            </a:r>
            <a:endParaRPr>
              <a:solidFill>
                <a:srgbClr val="F2CFEE"/>
              </a:solidFill>
            </a:endParaRPr>
          </a:p>
          <a:p>
            <a:pPr algn="just">
              <a:defRPr b="1" sz="2000">
                <a:solidFill>
                  <a:srgbClr val="D86ECC"/>
                </a:solidFill>
              </a:defRPr>
            </a:pPr>
            <a:r>
              <a:t>Campaign Focus</a:t>
            </a:r>
            <a:r>
              <a:t>: </a:t>
            </a:r>
            <a:r>
              <a:rPr>
                <a:solidFill>
                  <a:srgbClr val="F2CFEE"/>
                </a:solidFill>
              </a:rPr>
              <a:t>Improving sleep hygiene through education, relaxation and healthy lifestyle habits.</a:t>
            </a:r>
            <a:endParaRPr>
              <a:solidFill>
                <a:srgbClr val="F2CFEE"/>
              </a:solidFill>
            </a:endParaR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1000"/>
                                  </p:stCondLst>
                                  <p:iterate type="el" backwards="0">
                                    <p:tmAbs val="0"/>
                                  </p:iterate>
                                  <p:childTnLst>
                                    <p:set>
                                      <p:cBhvr>
                                        <p:cTn id="6" fill="hold"/>
                                        <p:tgtEl>
                                          <p:spTgt spid="116"/>
                                        </p:tgtEl>
                                        <p:attrNameLst>
                                          <p:attrName>style.visibility</p:attrName>
                                        </p:attrNameLst>
                                      </p:cBhvr>
                                      <p:to>
                                        <p:strVal val="visible"/>
                                      </p:to>
                                    </p:set>
                                    <p:animEffect filter="fade" transition="in">
                                      <p:cBhvr>
                                        <p:cTn id="7" dur="400"/>
                                        <p:tgtEl>
                                          <p:spTgt spid="11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16"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0" name="Title 1"/>
          <p:cNvSpPr txBox="1"/>
          <p:nvPr>
            <p:ph type="title"/>
          </p:nvPr>
        </p:nvSpPr>
        <p:spPr>
          <a:xfrm>
            <a:off x="838200" y="365125"/>
            <a:ext cx="10515600" cy="991726"/>
          </a:xfrm>
          <a:prstGeom prst="rect">
            <a:avLst/>
          </a:prstGeom>
        </p:spPr>
        <p:txBody>
          <a:bodyPr/>
          <a:lstStyle/>
          <a:p>
            <a:pPr/>
            <a:r>
              <a:t>Introduction</a:t>
            </a:r>
          </a:p>
        </p:txBody>
      </p:sp>
      <p:sp>
        <p:nvSpPr>
          <p:cNvPr id="121" name="Content Placeholder 2"/>
          <p:cNvSpPr txBox="1"/>
          <p:nvPr>
            <p:ph type="body" sz="half" idx="1"/>
          </p:nvPr>
        </p:nvSpPr>
        <p:spPr>
          <a:xfrm>
            <a:off x="469231" y="1649160"/>
            <a:ext cx="5626770" cy="4351339"/>
          </a:xfrm>
          <a:prstGeom prst="rect">
            <a:avLst/>
          </a:prstGeom>
        </p:spPr>
        <p:txBody>
          <a:bodyPr/>
          <a:lstStyle/>
          <a:p>
            <a:pPr algn="just">
              <a:defRPr sz="2200"/>
            </a:pPr>
            <a:r>
              <a:t>Sleep is an essential part of healthy ageing, helping to maintain physical health, mental wellbeing, and independence</a:t>
            </a:r>
            <a:r>
              <a:t> (</a:t>
            </a:r>
            <a:r>
              <a:t>Gulia</a:t>
            </a:r>
            <a:r>
              <a:t> and Kumar, 2018)</a:t>
            </a:r>
            <a:r>
              <a:t>. </a:t>
            </a:r>
            <a:endParaRPr sz="2400"/>
          </a:p>
          <a:p>
            <a:pPr algn="just">
              <a:defRPr sz="2200"/>
            </a:pPr>
            <a:r>
              <a:t>However, many older adults experience poor sleep due to age-related changes, medical conditions, medication use, or lifestyle habits</a:t>
            </a:r>
            <a:r>
              <a:t> (</a:t>
            </a:r>
            <a:r>
              <a:t>Gulia</a:t>
            </a:r>
            <a:r>
              <a:t> and Kumar, 2018)</a:t>
            </a:r>
            <a:r>
              <a:t>. </a:t>
            </a:r>
            <a:endParaRPr sz="2400"/>
          </a:p>
          <a:p>
            <a:pPr algn="just">
              <a:defRPr sz="2200"/>
            </a:pPr>
            <a:r>
              <a:t>This campaign aims to educate older people about healthy sleep habits and encourage positive behaviour changes that improve sleep quality and overall quality of life</a:t>
            </a:r>
            <a:r>
              <a:t> (</a:t>
            </a:r>
            <a:r>
              <a:t>Gulia</a:t>
            </a:r>
            <a:r>
              <a:t> and Kumar, 2018)</a:t>
            </a:r>
            <a:r>
              <a:t>.</a:t>
            </a:r>
          </a:p>
        </p:txBody>
      </p:sp>
      <p:pic>
        <p:nvPicPr>
          <p:cNvPr id="122" name="Picture 3" descr="Picture 3"/>
          <p:cNvPicPr>
            <a:picLocks noChangeAspect="1"/>
          </p:cNvPicPr>
          <p:nvPr/>
        </p:nvPicPr>
        <p:blipFill>
          <a:blip r:embed="rId2">
            <a:extLst/>
          </a:blip>
          <a:stretch>
            <a:fillRect/>
          </a:stretch>
        </p:blipFill>
        <p:spPr>
          <a:xfrm>
            <a:off x="6609347" y="1356851"/>
            <a:ext cx="4876801" cy="4466433"/>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124" name="Rectangle 16"/>
          <p:cNvSpPr/>
          <p:nvPr/>
        </p:nvSpPr>
        <p:spPr>
          <a:xfrm>
            <a:off x="-1" y="1"/>
            <a:ext cx="12191697" cy="6858001"/>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25" name="Rectangle 18"/>
          <p:cNvSpPr/>
          <p:nvPr/>
        </p:nvSpPr>
        <p:spPr>
          <a:xfrm>
            <a:off x="304" y="0"/>
            <a:ext cx="12191697" cy="6858000"/>
          </a:xfrm>
          <a:prstGeom prst="rect">
            <a:avLst/>
          </a:prstGeom>
          <a:solidFill>
            <a:srgbClr val="FFFFFF"/>
          </a:solidFill>
          <a:ln w="12700">
            <a:miter lim="400000"/>
          </a:ln>
        </p:spPr>
        <p:txBody>
          <a:bodyPr lIns="45719" rIns="45719" anchor="ctr"/>
          <a:lstStyle/>
          <a:p>
            <a:pPr algn="ctr">
              <a:defRPr sz="800">
                <a:solidFill>
                  <a:srgbClr val="FFFFFF"/>
                </a:solidFill>
              </a:defRPr>
            </a:pPr>
          </a:p>
        </p:txBody>
      </p:sp>
      <p:grpSp>
        <p:nvGrpSpPr>
          <p:cNvPr id="130" name="Group 20"/>
          <p:cNvGrpSpPr/>
          <p:nvPr/>
        </p:nvGrpSpPr>
        <p:grpSpPr>
          <a:xfrm>
            <a:off x="-21864" y="508839"/>
            <a:ext cx="5217960" cy="6239661"/>
            <a:chOff x="0" y="1"/>
            <a:chExt cx="5217959" cy="6239660"/>
          </a:xfrm>
        </p:grpSpPr>
        <p:sp>
          <p:nvSpPr>
            <p:cNvPr id="126" name="Freeform: Shape 21"/>
            <p:cNvSpPr/>
            <p:nvPr/>
          </p:nvSpPr>
          <p:spPr>
            <a:xfrm>
              <a:off x="-1" y="1"/>
              <a:ext cx="5187200" cy="6239661"/>
            </a:xfrm>
            <a:custGeom>
              <a:avLst/>
              <a:gdLst/>
              <a:ahLst/>
              <a:cxnLst>
                <a:cxn ang="0">
                  <a:pos x="wd2" y="hd2"/>
                </a:cxn>
                <a:cxn ang="5400000">
                  <a:pos x="wd2" y="hd2"/>
                </a:cxn>
                <a:cxn ang="10800000">
                  <a:pos x="wd2" y="hd2"/>
                </a:cxn>
                <a:cxn ang="16200000">
                  <a:pos x="wd2" y="hd2"/>
                </a:cxn>
              </a:cxnLst>
              <a:rect l="0" t="0" r="r" b="b"/>
              <a:pathLst>
                <a:path w="21584" h="21558" fill="norm" stroke="1" extrusionOk="0">
                  <a:moveTo>
                    <a:pt x="8371" y="0"/>
                  </a:moveTo>
                  <a:cubicBezTo>
                    <a:pt x="9226" y="1"/>
                    <a:pt x="10073" y="90"/>
                    <a:pt x="10889" y="244"/>
                  </a:cubicBezTo>
                  <a:lnTo>
                    <a:pt x="11195" y="305"/>
                  </a:lnTo>
                  <a:lnTo>
                    <a:pt x="11347" y="336"/>
                  </a:lnTo>
                  <a:lnTo>
                    <a:pt x="11497" y="371"/>
                  </a:lnTo>
                  <a:lnTo>
                    <a:pt x="11796" y="444"/>
                  </a:lnTo>
                  <a:cubicBezTo>
                    <a:pt x="11896" y="469"/>
                    <a:pt x="11995" y="492"/>
                    <a:pt x="12094" y="522"/>
                  </a:cubicBezTo>
                  <a:cubicBezTo>
                    <a:pt x="12294" y="580"/>
                    <a:pt x="12493" y="635"/>
                    <a:pt x="12689" y="698"/>
                  </a:cubicBezTo>
                  <a:lnTo>
                    <a:pt x="13272" y="899"/>
                  </a:lnTo>
                  <a:lnTo>
                    <a:pt x="13840" y="1124"/>
                  </a:lnTo>
                  <a:cubicBezTo>
                    <a:pt x="14026" y="1204"/>
                    <a:pt x="14210" y="1287"/>
                    <a:pt x="14394" y="1368"/>
                  </a:cubicBezTo>
                  <a:cubicBezTo>
                    <a:pt x="14576" y="1452"/>
                    <a:pt x="14753" y="1545"/>
                    <a:pt x="14932" y="1632"/>
                  </a:cubicBezTo>
                  <a:cubicBezTo>
                    <a:pt x="15023" y="1674"/>
                    <a:pt x="15108" y="1724"/>
                    <a:pt x="15196" y="1771"/>
                  </a:cubicBezTo>
                  <a:lnTo>
                    <a:pt x="15456" y="1913"/>
                  </a:lnTo>
                  <a:cubicBezTo>
                    <a:pt x="16145" y="2297"/>
                    <a:pt x="16794" y="2724"/>
                    <a:pt x="17398" y="3189"/>
                  </a:cubicBezTo>
                  <a:cubicBezTo>
                    <a:pt x="18002" y="3654"/>
                    <a:pt x="18566" y="4153"/>
                    <a:pt x="19070" y="4693"/>
                  </a:cubicBezTo>
                  <a:cubicBezTo>
                    <a:pt x="19200" y="4825"/>
                    <a:pt x="19316" y="4966"/>
                    <a:pt x="19435" y="5106"/>
                  </a:cubicBezTo>
                  <a:cubicBezTo>
                    <a:pt x="19558" y="5243"/>
                    <a:pt x="19664" y="5388"/>
                    <a:pt x="19775" y="5532"/>
                  </a:cubicBezTo>
                  <a:lnTo>
                    <a:pt x="19857" y="5640"/>
                  </a:lnTo>
                  <a:lnTo>
                    <a:pt x="19899" y="5694"/>
                  </a:lnTo>
                  <a:lnTo>
                    <a:pt x="19937" y="5750"/>
                  </a:lnTo>
                  <a:lnTo>
                    <a:pt x="20090" y="5972"/>
                  </a:lnTo>
                  <a:cubicBezTo>
                    <a:pt x="20141" y="6046"/>
                    <a:pt x="20195" y="6118"/>
                    <a:pt x="20243" y="6194"/>
                  </a:cubicBezTo>
                  <a:lnTo>
                    <a:pt x="20386" y="6421"/>
                  </a:lnTo>
                  <a:cubicBezTo>
                    <a:pt x="20433" y="6497"/>
                    <a:pt x="20483" y="6571"/>
                    <a:pt x="20528" y="6648"/>
                  </a:cubicBezTo>
                  <a:lnTo>
                    <a:pt x="20657" y="6881"/>
                  </a:lnTo>
                  <a:cubicBezTo>
                    <a:pt x="20700" y="6958"/>
                    <a:pt x="20744" y="7035"/>
                    <a:pt x="20784" y="7114"/>
                  </a:cubicBezTo>
                  <a:lnTo>
                    <a:pt x="20897" y="7352"/>
                  </a:lnTo>
                  <a:lnTo>
                    <a:pt x="21006" y="7591"/>
                  </a:lnTo>
                  <a:lnTo>
                    <a:pt x="21099" y="7835"/>
                  </a:lnTo>
                  <a:cubicBezTo>
                    <a:pt x="21130" y="7916"/>
                    <a:pt x="21159" y="7997"/>
                    <a:pt x="21189" y="8079"/>
                  </a:cubicBezTo>
                  <a:cubicBezTo>
                    <a:pt x="21216" y="8161"/>
                    <a:pt x="21239" y="8244"/>
                    <a:pt x="21264" y="8326"/>
                  </a:cubicBezTo>
                  <a:cubicBezTo>
                    <a:pt x="21463" y="8987"/>
                    <a:pt x="21563" y="9664"/>
                    <a:pt x="21581" y="10338"/>
                  </a:cubicBezTo>
                  <a:cubicBezTo>
                    <a:pt x="21600" y="11012"/>
                    <a:pt x="21535" y="11681"/>
                    <a:pt x="21425" y="12341"/>
                  </a:cubicBezTo>
                  <a:cubicBezTo>
                    <a:pt x="21393" y="12506"/>
                    <a:pt x="21361" y="12669"/>
                    <a:pt x="21332" y="12834"/>
                  </a:cubicBezTo>
                  <a:cubicBezTo>
                    <a:pt x="21293" y="12997"/>
                    <a:pt x="21254" y="13160"/>
                    <a:pt x="21217" y="13323"/>
                  </a:cubicBezTo>
                  <a:lnTo>
                    <a:pt x="21203" y="13385"/>
                  </a:lnTo>
                  <a:lnTo>
                    <a:pt x="21186" y="13445"/>
                  </a:lnTo>
                  <a:lnTo>
                    <a:pt x="21152" y="13567"/>
                  </a:lnTo>
                  <a:lnTo>
                    <a:pt x="21085" y="13810"/>
                  </a:lnTo>
                  <a:cubicBezTo>
                    <a:pt x="21073" y="13850"/>
                    <a:pt x="21064" y="13891"/>
                    <a:pt x="21051" y="13932"/>
                  </a:cubicBezTo>
                  <a:lnTo>
                    <a:pt x="21011" y="14055"/>
                  </a:lnTo>
                  <a:lnTo>
                    <a:pt x="20972" y="14178"/>
                  </a:lnTo>
                  <a:cubicBezTo>
                    <a:pt x="20957" y="14219"/>
                    <a:pt x="20941" y="14260"/>
                    <a:pt x="20926" y="14300"/>
                  </a:cubicBezTo>
                  <a:cubicBezTo>
                    <a:pt x="20804" y="14627"/>
                    <a:pt x="20651" y="14949"/>
                    <a:pt x="20461" y="15261"/>
                  </a:cubicBezTo>
                  <a:cubicBezTo>
                    <a:pt x="20272" y="15573"/>
                    <a:pt x="20046" y="15873"/>
                    <a:pt x="19791" y="16157"/>
                  </a:cubicBezTo>
                  <a:cubicBezTo>
                    <a:pt x="19277" y="16726"/>
                    <a:pt x="18644" y="17216"/>
                    <a:pt x="17986" y="17640"/>
                  </a:cubicBezTo>
                  <a:cubicBezTo>
                    <a:pt x="17326" y="18065"/>
                    <a:pt x="16642" y="18425"/>
                    <a:pt x="15981" y="18760"/>
                  </a:cubicBezTo>
                  <a:cubicBezTo>
                    <a:pt x="15649" y="18928"/>
                    <a:pt x="15322" y="19089"/>
                    <a:pt x="15007" y="19255"/>
                  </a:cubicBezTo>
                  <a:lnTo>
                    <a:pt x="14517" y="19512"/>
                  </a:lnTo>
                  <a:cubicBezTo>
                    <a:pt x="14348" y="19599"/>
                    <a:pt x="14178" y="19686"/>
                    <a:pt x="14005" y="19773"/>
                  </a:cubicBezTo>
                  <a:cubicBezTo>
                    <a:pt x="13316" y="20117"/>
                    <a:pt x="12592" y="20445"/>
                    <a:pt x="11815" y="20728"/>
                  </a:cubicBezTo>
                  <a:cubicBezTo>
                    <a:pt x="11040" y="21010"/>
                    <a:pt x="10209" y="21247"/>
                    <a:pt x="9331" y="21395"/>
                  </a:cubicBezTo>
                  <a:cubicBezTo>
                    <a:pt x="8454" y="21544"/>
                    <a:pt x="7527" y="21599"/>
                    <a:pt x="6613" y="21527"/>
                  </a:cubicBezTo>
                  <a:lnTo>
                    <a:pt x="6442" y="21514"/>
                  </a:lnTo>
                  <a:cubicBezTo>
                    <a:pt x="6385" y="21508"/>
                    <a:pt x="6329" y="21502"/>
                    <a:pt x="6272" y="21496"/>
                  </a:cubicBezTo>
                  <a:lnTo>
                    <a:pt x="6102" y="21477"/>
                  </a:lnTo>
                  <a:cubicBezTo>
                    <a:pt x="6045" y="21470"/>
                    <a:pt x="5989" y="21461"/>
                    <a:pt x="5933" y="21453"/>
                  </a:cubicBezTo>
                  <a:cubicBezTo>
                    <a:pt x="5820" y="21437"/>
                    <a:pt x="5707" y="21421"/>
                    <a:pt x="5596" y="21400"/>
                  </a:cubicBezTo>
                  <a:cubicBezTo>
                    <a:pt x="5485" y="21379"/>
                    <a:pt x="5373" y="21361"/>
                    <a:pt x="5264" y="21337"/>
                  </a:cubicBezTo>
                  <a:lnTo>
                    <a:pt x="5099" y="21301"/>
                  </a:lnTo>
                  <a:cubicBezTo>
                    <a:pt x="5044" y="21290"/>
                    <a:pt x="4989" y="21278"/>
                    <a:pt x="4937" y="21264"/>
                  </a:cubicBezTo>
                  <a:lnTo>
                    <a:pt x="4624" y="21183"/>
                  </a:lnTo>
                  <a:lnTo>
                    <a:pt x="4310" y="21101"/>
                  </a:lnTo>
                  <a:cubicBezTo>
                    <a:pt x="4206" y="21073"/>
                    <a:pt x="4104" y="21037"/>
                    <a:pt x="4001" y="21006"/>
                  </a:cubicBezTo>
                  <a:cubicBezTo>
                    <a:pt x="3178" y="20750"/>
                    <a:pt x="2382" y="20419"/>
                    <a:pt x="1645" y="20015"/>
                  </a:cubicBezTo>
                  <a:lnTo>
                    <a:pt x="1104" y="19699"/>
                  </a:lnTo>
                  <a:cubicBezTo>
                    <a:pt x="1058" y="19674"/>
                    <a:pt x="1016" y="19644"/>
                    <a:pt x="973" y="19616"/>
                  </a:cubicBezTo>
                  <a:lnTo>
                    <a:pt x="844" y="19531"/>
                  </a:lnTo>
                  <a:lnTo>
                    <a:pt x="586" y="19361"/>
                  </a:lnTo>
                  <a:cubicBezTo>
                    <a:pt x="543" y="19332"/>
                    <a:pt x="500" y="19304"/>
                    <a:pt x="460" y="19273"/>
                  </a:cubicBezTo>
                  <a:cubicBezTo>
                    <a:pt x="440" y="19258"/>
                    <a:pt x="418" y="19244"/>
                    <a:pt x="398" y="19229"/>
                  </a:cubicBezTo>
                  <a:cubicBezTo>
                    <a:pt x="378" y="19213"/>
                    <a:pt x="360" y="19195"/>
                    <a:pt x="341" y="19179"/>
                  </a:cubicBezTo>
                  <a:lnTo>
                    <a:pt x="116" y="18980"/>
                  </a:lnTo>
                  <a:cubicBezTo>
                    <a:pt x="80" y="18946"/>
                    <a:pt x="41" y="18914"/>
                    <a:pt x="6" y="18880"/>
                  </a:cubicBezTo>
                  <a:lnTo>
                    <a:pt x="0" y="18874"/>
                  </a:lnTo>
                  <a:lnTo>
                    <a:pt x="0" y="16309"/>
                  </a:lnTo>
                  <a:lnTo>
                    <a:pt x="456" y="16711"/>
                  </a:lnTo>
                  <a:cubicBezTo>
                    <a:pt x="721" y="16921"/>
                    <a:pt x="996" y="17117"/>
                    <a:pt x="1277" y="17300"/>
                  </a:cubicBezTo>
                  <a:lnTo>
                    <a:pt x="1490" y="17435"/>
                  </a:lnTo>
                  <a:lnTo>
                    <a:pt x="1595" y="17502"/>
                  </a:lnTo>
                  <a:cubicBezTo>
                    <a:pt x="1630" y="17525"/>
                    <a:pt x="1668" y="17545"/>
                    <a:pt x="1704" y="17566"/>
                  </a:cubicBezTo>
                  <a:lnTo>
                    <a:pt x="1922" y="17690"/>
                  </a:lnTo>
                  <a:cubicBezTo>
                    <a:pt x="1940" y="17700"/>
                    <a:pt x="1958" y="17710"/>
                    <a:pt x="1976" y="17721"/>
                  </a:cubicBezTo>
                  <a:cubicBezTo>
                    <a:pt x="1993" y="17732"/>
                    <a:pt x="2008" y="17746"/>
                    <a:pt x="2024" y="17758"/>
                  </a:cubicBezTo>
                  <a:cubicBezTo>
                    <a:pt x="2056" y="17782"/>
                    <a:pt x="2091" y="17803"/>
                    <a:pt x="2126" y="17825"/>
                  </a:cubicBezTo>
                  <a:lnTo>
                    <a:pt x="2333" y="17956"/>
                  </a:lnTo>
                  <a:lnTo>
                    <a:pt x="2436" y="18021"/>
                  </a:lnTo>
                  <a:cubicBezTo>
                    <a:pt x="2471" y="18043"/>
                    <a:pt x="2504" y="18066"/>
                    <a:pt x="2541" y="18085"/>
                  </a:cubicBezTo>
                  <a:lnTo>
                    <a:pt x="2974" y="18323"/>
                  </a:lnTo>
                  <a:cubicBezTo>
                    <a:pt x="3563" y="18625"/>
                    <a:pt x="4195" y="18865"/>
                    <a:pt x="4854" y="19049"/>
                  </a:cubicBezTo>
                  <a:cubicBezTo>
                    <a:pt x="4937" y="19072"/>
                    <a:pt x="5017" y="19099"/>
                    <a:pt x="5101" y="19119"/>
                  </a:cubicBezTo>
                  <a:lnTo>
                    <a:pt x="5354" y="19178"/>
                  </a:lnTo>
                  <a:lnTo>
                    <a:pt x="5606" y="19238"/>
                  </a:lnTo>
                  <a:cubicBezTo>
                    <a:pt x="5648" y="19249"/>
                    <a:pt x="5689" y="19257"/>
                    <a:pt x="5730" y="19265"/>
                  </a:cubicBezTo>
                  <a:lnTo>
                    <a:pt x="5852" y="19289"/>
                  </a:lnTo>
                  <a:cubicBezTo>
                    <a:pt x="5933" y="19306"/>
                    <a:pt x="6015" y="19317"/>
                    <a:pt x="6096" y="19331"/>
                  </a:cubicBezTo>
                  <a:cubicBezTo>
                    <a:pt x="6178" y="19346"/>
                    <a:pt x="6260" y="19355"/>
                    <a:pt x="6341" y="19366"/>
                  </a:cubicBezTo>
                  <a:cubicBezTo>
                    <a:pt x="6382" y="19372"/>
                    <a:pt x="6422" y="19378"/>
                    <a:pt x="6463" y="19383"/>
                  </a:cubicBezTo>
                  <a:lnTo>
                    <a:pt x="6709" y="19408"/>
                  </a:lnTo>
                  <a:lnTo>
                    <a:pt x="6832" y="19417"/>
                  </a:lnTo>
                  <a:cubicBezTo>
                    <a:pt x="7487" y="19466"/>
                    <a:pt x="8147" y="19438"/>
                    <a:pt x="8811" y="19332"/>
                  </a:cubicBezTo>
                  <a:cubicBezTo>
                    <a:pt x="9475" y="19227"/>
                    <a:pt x="10140" y="19046"/>
                    <a:pt x="10808" y="18821"/>
                  </a:cubicBezTo>
                  <a:cubicBezTo>
                    <a:pt x="11475" y="18596"/>
                    <a:pt x="12145" y="18327"/>
                    <a:pt x="12828" y="18047"/>
                  </a:cubicBezTo>
                  <a:lnTo>
                    <a:pt x="13876" y="17612"/>
                  </a:lnTo>
                  <a:cubicBezTo>
                    <a:pt x="14245" y="17463"/>
                    <a:pt x="14613" y="17323"/>
                    <a:pt x="14978" y="17193"/>
                  </a:cubicBezTo>
                  <a:cubicBezTo>
                    <a:pt x="15708" y="16932"/>
                    <a:pt x="16429" y="16714"/>
                    <a:pt x="17110" y="16468"/>
                  </a:cubicBezTo>
                  <a:cubicBezTo>
                    <a:pt x="17451" y="16345"/>
                    <a:pt x="17782" y="16215"/>
                    <a:pt x="18096" y="16066"/>
                  </a:cubicBezTo>
                  <a:cubicBezTo>
                    <a:pt x="18411" y="15917"/>
                    <a:pt x="18708" y="15749"/>
                    <a:pt x="18976" y="15553"/>
                  </a:cubicBezTo>
                  <a:cubicBezTo>
                    <a:pt x="19246" y="15359"/>
                    <a:pt x="19486" y="15137"/>
                    <a:pt x="19690" y="14891"/>
                  </a:cubicBezTo>
                  <a:cubicBezTo>
                    <a:pt x="19894" y="14645"/>
                    <a:pt x="20062" y="14376"/>
                    <a:pt x="20191" y="14092"/>
                  </a:cubicBezTo>
                  <a:lnTo>
                    <a:pt x="20239" y="13986"/>
                  </a:lnTo>
                  <a:lnTo>
                    <a:pt x="20281" y="13877"/>
                  </a:lnTo>
                  <a:lnTo>
                    <a:pt x="20323" y="13767"/>
                  </a:lnTo>
                  <a:cubicBezTo>
                    <a:pt x="20336" y="13730"/>
                    <a:pt x="20347" y="13692"/>
                    <a:pt x="20359" y="13654"/>
                  </a:cubicBezTo>
                  <a:lnTo>
                    <a:pt x="20429" y="13427"/>
                  </a:lnTo>
                  <a:lnTo>
                    <a:pt x="20463" y="13312"/>
                  </a:lnTo>
                  <a:lnTo>
                    <a:pt x="20480" y="13255"/>
                  </a:lnTo>
                  <a:lnTo>
                    <a:pt x="20492" y="13198"/>
                  </a:lnTo>
                  <a:cubicBezTo>
                    <a:pt x="20527" y="13043"/>
                    <a:pt x="20561" y="12889"/>
                    <a:pt x="20590" y="12735"/>
                  </a:cubicBezTo>
                  <a:cubicBezTo>
                    <a:pt x="20612" y="12579"/>
                    <a:pt x="20631" y="12423"/>
                    <a:pt x="20650" y="12268"/>
                  </a:cubicBezTo>
                  <a:cubicBezTo>
                    <a:pt x="20708" y="11643"/>
                    <a:pt x="20663" y="11015"/>
                    <a:pt x="20553" y="10401"/>
                  </a:cubicBezTo>
                  <a:cubicBezTo>
                    <a:pt x="20443" y="9786"/>
                    <a:pt x="20265" y="9184"/>
                    <a:pt x="20043" y="8597"/>
                  </a:cubicBezTo>
                  <a:cubicBezTo>
                    <a:pt x="20015" y="8524"/>
                    <a:pt x="19990" y="8450"/>
                    <a:pt x="19961" y="8377"/>
                  </a:cubicBezTo>
                  <a:cubicBezTo>
                    <a:pt x="19929" y="8305"/>
                    <a:pt x="19897" y="8232"/>
                    <a:pt x="19867" y="8160"/>
                  </a:cubicBezTo>
                  <a:lnTo>
                    <a:pt x="19775" y="7942"/>
                  </a:lnTo>
                  <a:lnTo>
                    <a:pt x="19674" y="7727"/>
                  </a:lnTo>
                  <a:cubicBezTo>
                    <a:pt x="19640" y="7656"/>
                    <a:pt x="19608" y="7584"/>
                    <a:pt x="19575" y="7512"/>
                  </a:cubicBezTo>
                  <a:lnTo>
                    <a:pt x="19467" y="7299"/>
                  </a:lnTo>
                  <a:lnTo>
                    <a:pt x="19360" y="7086"/>
                  </a:lnTo>
                  <a:cubicBezTo>
                    <a:pt x="19323" y="7016"/>
                    <a:pt x="19281" y="6947"/>
                    <a:pt x="19241" y="6877"/>
                  </a:cubicBezTo>
                  <a:lnTo>
                    <a:pt x="19122" y="6669"/>
                  </a:lnTo>
                  <a:cubicBezTo>
                    <a:pt x="19081" y="6599"/>
                    <a:pt x="19034" y="6533"/>
                    <a:pt x="18990" y="6464"/>
                  </a:cubicBezTo>
                  <a:lnTo>
                    <a:pt x="18855" y="6262"/>
                  </a:lnTo>
                  <a:lnTo>
                    <a:pt x="18822" y="6211"/>
                  </a:lnTo>
                  <a:lnTo>
                    <a:pt x="18785" y="6162"/>
                  </a:lnTo>
                  <a:lnTo>
                    <a:pt x="18712" y="6064"/>
                  </a:lnTo>
                  <a:lnTo>
                    <a:pt x="18564" y="5867"/>
                  </a:lnTo>
                  <a:lnTo>
                    <a:pt x="18528" y="5817"/>
                  </a:lnTo>
                  <a:lnTo>
                    <a:pt x="18488" y="5770"/>
                  </a:lnTo>
                  <a:lnTo>
                    <a:pt x="18409" y="5674"/>
                  </a:lnTo>
                  <a:cubicBezTo>
                    <a:pt x="18304" y="5546"/>
                    <a:pt x="18203" y="5417"/>
                    <a:pt x="18088" y="5295"/>
                  </a:cubicBezTo>
                  <a:cubicBezTo>
                    <a:pt x="17645" y="4797"/>
                    <a:pt x="17145" y="4331"/>
                    <a:pt x="16584" y="3920"/>
                  </a:cubicBezTo>
                  <a:cubicBezTo>
                    <a:pt x="16023" y="3509"/>
                    <a:pt x="15408" y="3150"/>
                    <a:pt x="14754" y="2854"/>
                  </a:cubicBezTo>
                  <a:lnTo>
                    <a:pt x="14506" y="2746"/>
                  </a:lnTo>
                  <a:cubicBezTo>
                    <a:pt x="14423" y="2711"/>
                    <a:pt x="14343" y="2673"/>
                    <a:pt x="14256" y="2642"/>
                  </a:cubicBezTo>
                  <a:lnTo>
                    <a:pt x="14002" y="2547"/>
                  </a:lnTo>
                  <a:lnTo>
                    <a:pt x="13875" y="2500"/>
                  </a:lnTo>
                  <a:cubicBezTo>
                    <a:pt x="13833" y="2484"/>
                    <a:pt x="13791" y="2468"/>
                    <a:pt x="13747" y="2455"/>
                  </a:cubicBezTo>
                  <a:cubicBezTo>
                    <a:pt x="13573" y="2399"/>
                    <a:pt x="13401" y="2341"/>
                    <a:pt x="13228" y="2288"/>
                  </a:cubicBezTo>
                  <a:lnTo>
                    <a:pt x="12701" y="2144"/>
                  </a:lnTo>
                  <a:lnTo>
                    <a:pt x="12168" y="2020"/>
                  </a:lnTo>
                  <a:cubicBezTo>
                    <a:pt x="12080" y="1999"/>
                    <a:pt x="11988" y="1985"/>
                    <a:pt x="11899" y="1967"/>
                  </a:cubicBezTo>
                  <a:lnTo>
                    <a:pt x="11631" y="1915"/>
                  </a:lnTo>
                  <a:cubicBezTo>
                    <a:pt x="11543" y="1896"/>
                    <a:pt x="11450" y="1882"/>
                    <a:pt x="11358" y="1867"/>
                  </a:cubicBezTo>
                  <a:lnTo>
                    <a:pt x="11084" y="1822"/>
                  </a:lnTo>
                  <a:lnTo>
                    <a:pt x="10947" y="1798"/>
                  </a:lnTo>
                  <a:lnTo>
                    <a:pt x="10810" y="1780"/>
                  </a:lnTo>
                  <a:cubicBezTo>
                    <a:pt x="10719" y="1767"/>
                    <a:pt x="10628" y="1755"/>
                    <a:pt x="10537" y="1741"/>
                  </a:cubicBezTo>
                  <a:cubicBezTo>
                    <a:pt x="9808" y="1641"/>
                    <a:pt x="9083" y="1578"/>
                    <a:pt x="8364" y="1564"/>
                  </a:cubicBezTo>
                  <a:cubicBezTo>
                    <a:pt x="7645" y="1550"/>
                    <a:pt x="6930" y="1582"/>
                    <a:pt x="6219" y="1676"/>
                  </a:cubicBezTo>
                  <a:cubicBezTo>
                    <a:pt x="6042" y="1703"/>
                    <a:pt x="5865" y="1732"/>
                    <a:pt x="5688" y="1760"/>
                  </a:cubicBezTo>
                  <a:cubicBezTo>
                    <a:pt x="5513" y="1797"/>
                    <a:pt x="5336" y="1830"/>
                    <a:pt x="5160" y="1869"/>
                  </a:cubicBezTo>
                  <a:lnTo>
                    <a:pt x="4899" y="1936"/>
                  </a:lnTo>
                  <a:lnTo>
                    <a:pt x="4768" y="1969"/>
                  </a:lnTo>
                  <a:lnTo>
                    <a:pt x="4703" y="1986"/>
                  </a:lnTo>
                  <a:lnTo>
                    <a:pt x="4639" y="2005"/>
                  </a:lnTo>
                  <a:lnTo>
                    <a:pt x="4381" y="2083"/>
                  </a:lnTo>
                  <a:cubicBezTo>
                    <a:pt x="4295" y="2109"/>
                    <a:pt x="4208" y="2134"/>
                    <a:pt x="4124" y="2166"/>
                  </a:cubicBezTo>
                  <a:lnTo>
                    <a:pt x="3871" y="2257"/>
                  </a:lnTo>
                  <a:cubicBezTo>
                    <a:pt x="3786" y="2287"/>
                    <a:pt x="3701" y="2317"/>
                    <a:pt x="3619" y="2353"/>
                  </a:cubicBezTo>
                  <a:lnTo>
                    <a:pt x="3371" y="2456"/>
                  </a:lnTo>
                  <a:cubicBezTo>
                    <a:pt x="3289" y="2491"/>
                    <a:pt x="3205" y="2524"/>
                    <a:pt x="3126" y="2563"/>
                  </a:cubicBezTo>
                  <a:cubicBezTo>
                    <a:pt x="2804" y="2712"/>
                    <a:pt x="2492" y="2869"/>
                    <a:pt x="2216" y="3046"/>
                  </a:cubicBezTo>
                  <a:cubicBezTo>
                    <a:pt x="1932" y="3219"/>
                    <a:pt x="1693" y="3415"/>
                    <a:pt x="1474" y="3629"/>
                  </a:cubicBezTo>
                  <a:lnTo>
                    <a:pt x="1315" y="3794"/>
                  </a:lnTo>
                  <a:lnTo>
                    <a:pt x="1167" y="3973"/>
                  </a:lnTo>
                  <a:cubicBezTo>
                    <a:pt x="1116" y="4030"/>
                    <a:pt x="1071" y="4098"/>
                    <a:pt x="1023" y="4160"/>
                  </a:cubicBezTo>
                  <a:cubicBezTo>
                    <a:pt x="976" y="4224"/>
                    <a:pt x="929" y="4285"/>
                    <a:pt x="883" y="4354"/>
                  </a:cubicBezTo>
                  <a:cubicBezTo>
                    <a:pt x="700" y="4622"/>
                    <a:pt x="520" y="4904"/>
                    <a:pt x="336" y="5191"/>
                  </a:cubicBezTo>
                  <a:lnTo>
                    <a:pt x="0" y="5697"/>
                  </a:lnTo>
                  <a:lnTo>
                    <a:pt x="0" y="3299"/>
                  </a:lnTo>
                  <a:lnTo>
                    <a:pt x="181" y="3094"/>
                  </a:lnTo>
                  <a:cubicBezTo>
                    <a:pt x="249" y="3023"/>
                    <a:pt x="320" y="2953"/>
                    <a:pt x="391" y="2883"/>
                  </a:cubicBezTo>
                  <a:cubicBezTo>
                    <a:pt x="679" y="2608"/>
                    <a:pt x="1002" y="2348"/>
                    <a:pt x="1346" y="2134"/>
                  </a:cubicBezTo>
                  <a:cubicBezTo>
                    <a:pt x="1685" y="1911"/>
                    <a:pt x="2039" y="1725"/>
                    <a:pt x="2392" y="1544"/>
                  </a:cubicBezTo>
                  <a:cubicBezTo>
                    <a:pt x="2479" y="1496"/>
                    <a:pt x="2569" y="1456"/>
                    <a:pt x="2659" y="1413"/>
                  </a:cubicBezTo>
                  <a:lnTo>
                    <a:pt x="2927" y="1285"/>
                  </a:lnTo>
                  <a:cubicBezTo>
                    <a:pt x="3016" y="1240"/>
                    <a:pt x="3109" y="1202"/>
                    <a:pt x="3201" y="1162"/>
                  </a:cubicBezTo>
                  <a:lnTo>
                    <a:pt x="3477" y="1041"/>
                  </a:lnTo>
                  <a:cubicBezTo>
                    <a:pt x="3568" y="999"/>
                    <a:pt x="3664" y="964"/>
                    <a:pt x="3757" y="926"/>
                  </a:cubicBezTo>
                  <a:lnTo>
                    <a:pt x="4041" y="814"/>
                  </a:lnTo>
                  <a:lnTo>
                    <a:pt x="4112" y="786"/>
                  </a:lnTo>
                  <a:lnTo>
                    <a:pt x="4185" y="761"/>
                  </a:lnTo>
                  <a:lnTo>
                    <a:pt x="4331" y="710"/>
                  </a:lnTo>
                  <a:lnTo>
                    <a:pt x="4622" y="609"/>
                  </a:lnTo>
                  <a:cubicBezTo>
                    <a:pt x="4818" y="545"/>
                    <a:pt x="5020" y="488"/>
                    <a:pt x="5219" y="428"/>
                  </a:cubicBezTo>
                  <a:cubicBezTo>
                    <a:pt x="5422" y="376"/>
                    <a:pt x="5626" y="325"/>
                    <a:pt x="5831" y="276"/>
                  </a:cubicBezTo>
                  <a:cubicBezTo>
                    <a:pt x="6656" y="93"/>
                    <a:pt x="7516" y="-1"/>
                    <a:pt x="8371" y="0"/>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27" name="Freeform: Shape 22"/>
            <p:cNvSpPr/>
            <p:nvPr/>
          </p:nvSpPr>
          <p:spPr>
            <a:xfrm>
              <a:off x="0" y="46256"/>
              <a:ext cx="5215813" cy="6107389"/>
            </a:xfrm>
            <a:custGeom>
              <a:avLst/>
              <a:gdLst/>
              <a:ahLst/>
              <a:cxnLst>
                <a:cxn ang="0">
                  <a:pos x="wd2" y="hd2"/>
                </a:cxn>
                <a:cxn ang="5400000">
                  <a:pos x="wd2" y="hd2"/>
                </a:cxn>
                <a:cxn ang="10800000">
                  <a:pos x="wd2" y="hd2"/>
                </a:cxn>
                <a:cxn ang="16200000">
                  <a:pos x="wd2" y="hd2"/>
                </a:cxn>
              </a:cxnLst>
              <a:rect l="0" t="0" r="r" b="b"/>
              <a:pathLst>
                <a:path w="21104" h="21049" fill="norm" stroke="1" extrusionOk="0">
                  <a:moveTo>
                    <a:pt x="7563" y="0"/>
                  </a:moveTo>
                  <a:cubicBezTo>
                    <a:pt x="8744" y="-2"/>
                    <a:pt x="9977" y="149"/>
                    <a:pt x="11294" y="449"/>
                  </a:cubicBezTo>
                  <a:cubicBezTo>
                    <a:pt x="14773" y="1244"/>
                    <a:pt x="17560" y="3130"/>
                    <a:pt x="19261" y="5544"/>
                  </a:cubicBezTo>
                  <a:cubicBezTo>
                    <a:pt x="20992" y="8001"/>
                    <a:pt x="21600" y="11005"/>
                    <a:pt x="20670" y="13960"/>
                  </a:cubicBezTo>
                  <a:cubicBezTo>
                    <a:pt x="19749" y="16890"/>
                    <a:pt x="16803" y="17573"/>
                    <a:pt x="13898" y="18967"/>
                  </a:cubicBezTo>
                  <a:cubicBezTo>
                    <a:pt x="10994" y="20362"/>
                    <a:pt x="8115" y="21598"/>
                    <a:pt x="4604" y="20797"/>
                  </a:cubicBezTo>
                  <a:cubicBezTo>
                    <a:pt x="3168" y="20469"/>
                    <a:pt x="1940" y="19956"/>
                    <a:pt x="880" y="19297"/>
                  </a:cubicBezTo>
                  <a:lnTo>
                    <a:pt x="0" y="18679"/>
                  </a:lnTo>
                  <a:lnTo>
                    <a:pt x="0" y="15757"/>
                  </a:lnTo>
                  <a:lnTo>
                    <a:pt x="73" y="15852"/>
                  </a:lnTo>
                  <a:cubicBezTo>
                    <a:pt x="502" y="16360"/>
                    <a:pt x="959" y="16805"/>
                    <a:pt x="1450" y="17192"/>
                  </a:cubicBezTo>
                  <a:cubicBezTo>
                    <a:pt x="2514" y="18032"/>
                    <a:pt x="3737" y="18601"/>
                    <a:pt x="5190" y="18933"/>
                  </a:cubicBezTo>
                  <a:cubicBezTo>
                    <a:pt x="6368" y="19202"/>
                    <a:pt x="7513" y="19176"/>
                    <a:pt x="8792" y="18855"/>
                  </a:cubicBezTo>
                  <a:cubicBezTo>
                    <a:pt x="10111" y="18523"/>
                    <a:pt x="11462" y="17899"/>
                    <a:pt x="12733" y="17289"/>
                  </a:cubicBezTo>
                  <a:cubicBezTo>
                    <a:pt x="13326" y="17004"/>
                    <a:pt x="13903" y="16755"/>
                    <a:pt x="14462" y="16513"/>
                  </a:cubicBezTo>
                  <a:cubicBezTo>
                    <a:pt x="15542" y="16046"/>
                    <a:pt x="16476" y="15642"/>
                    <a:pt x="17176" y="15140"/>
                  </a:cubicBezTo>
                  <a:cubicBezTo>
                    <a:pt x="17827" y="14673"/>
                    <a:pt x="18215" y="14153"/>
                    <a:pt x="18436" y="13451"/>
                  </a:cubicBezTo>
                  <a:cubicBezTo>
                    <a:pt x="18811" y="12259"/>
                    <a:pt x="18893" y="11040"/>
                    <a:pt x="18679" y="9829"/>
                  </a:cubicBezTo>
                  <a:cubicBezTo>
                    <a:pt x="18472" y="8657"/>
                    <a:pt x="17999" y="7542"/>
                    <a:pt x="17274" y="6513"/>
                  </a:cubicBezTo>
                  <a:cubicBezTo>
                    <a:pt x="15812" y="4438"/>
                    <a:pt x="13479" y="2946"/>
                    <a:pt x="10706" y="2314"/>
                  </a:cubicBezTo>
                  <a:cubicBezTo>
                    <a:pt x="9218" y="1974"/>
                    <a:pt x="7898" y="1863"/>
                    <a:pt x="6672" y="1975"/>
                  </a:cubicBezTo>
                  <a:cubicBezTo>
                    <a:pt x="5469" y="2085"/>
                    <a:pt x="4308" y="2416"/>
                    <a:pt x="3123" y="2985"/>
                  </a:cubicBezTo>
                  <a:cubicBezTo>
                    <a:pt x="2298" y="3380"/>
                    <a:pt x="1968" y="3649"/>
                    <a:pt x="1754" y="3859"/>
                  </a:cubicBezTo>
                  <a:cubicBezTo>
                    <a:pt x="1450" y="4158"/>
                    <a:pt x="1182" y="4563"/>
                    <a:pt x="812" y="5124"/>
                  </a:cubicBezTo>
                  <a:cubicBezTo>
                    <a:pt x="634" y="5392"/>
                    <a:pt x="432" y="5698"/>
                    <a:pt x="190" y="6044"/>
                  </a:cubicBezTo>
                  <a:lnTo>
                    <a:pt x="0" y="6313"/>
                  </a:lnTo>
                  <a:lnTo>
                    <a:pt x="0" y="2589"/>
                  </a:lnTo>
                  <a:lnTo>
                    <a:pt x="28" y="2560"/>
                  </a:lnTo>
                  <a:cubicBezTo>
                    <a:pt x="476" y="2129"/>
                    <a:pt x="1051" y="1742"/>
                    <a:pt x="1959" y="1306"/>
                  </a:cubicBezTo>
                  <a:cubicBezTo>
                    <a:pt x="3774" y="434"/>
                    <a:pt x="5595" y="5"/>
                    <a:pt x="7563" y="0"/>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28" name="Freeform: Shape 23"/>
            <p:cNvSpPr/>
            <p:nvPr/>
          </p:nvSpPr>
          <p:spPr>
            <a:xfrm>
              <a:off x="-1" y="68222"/>
              <a:ext cx="5217958" cy="6100081"/>
            </a:xfrm>
            <a:custGeom>
              <a:avLst/>
              <a:gdLst/>
              <a:ahLst/>
              <a:cxnLst>
                <a:cxn ang="0">
                  <a:pos x="wd2" y="hd2"/>
                </a:cxn>
                <a:cxn ang="5400000">
                  <a:pos x="wd2" y="hd2"/>
                </a:cxn>
                <a:cxn ang="10800000">
                  <a:pos x="wd2" y="hd2"/>
                </a:cxn>
                <a:cxn ang="16200000">
                  <a:pos x="wd2" y="hd2"/>
                </a:cxn>
              </a:cxnLst>
              <a:rect l="0" t="0" r="r" b="b"/>
              <a:pathLst>
                <a:path w="21113" h="21050" fill="norm" stroke="1" extrusionOk="0">
                  <a:moveTo>
                    <a:pt x="7896" y="1"/>
                  </a:moveTo>
                  <a:cubicBezTo>
                    <a:pt x="9054" y="-7"/>
                    <a:pt x="10263" y="138"/>
                    <a:pt x="11553" y="433"/>
                  </a:cubicBezTo>
                  <a:cubicBezTo>
                    <a:pt x="14962" y="1212"/>
                    <a:pt x="17684" y="3086"/>
                    <a:pt x="19338" y="5492"/>
                  </a:cubicBezTo>
                  <a:cubicBezTo>
                    <a:pt x="21022" y="7942"/>
                    <a:pt x="21600" y="10942"/>
                    <a:pt x="20670" y="13902"/>
                  </a:cubicBezTo>
                  <a:cubicBezTo>
                    <a:pt x="19749" y="16835"/>
                    <a:pt x="16855" y="17530"/>
                    <a:pt x="13997" y="18937"/>
                  </a:cubicBezTo>
                  <a:cubicBezTo>
                    <a:pt x="11140" y="20344"/>
                    <a:pt x="8308" y="21593"/>
                    <a:pt x="4869" y="20807"/>
                  </a:cubicBezTo>
                  <a:cubicBezTo>
                    <a:pt x="2994" y="20379"/>
                    <a:pt x="1483" y="19619"/>
                    <a:pt x="242" y="18622"/>
                  </a:cubicBezTo>
                  <a:lnTo>
                    <a:pt x="0" y="18405"/>
                  </a:lnTo>
                  <a:lnTo>
                    <a:pt x="0" y="14514"/>
                  </a:lnTo>
                  <a:lnTo>
                    <a:pt x="235" y="14873"/>
                  </a:lnTo>
                  <a:cubicBezTo>
                    <a:pt x="801" y="15702"/>
                    <a:pt x="1419" y="16382"/>
                    <a:pt x="2107" y="16935"/>
                  </a:cubicBezTo>
                  <a:cubicBezTo>
                    <a:pt x="3090" y="17726"/>
                    <a:pt x="4223" y="18260"/>
                    <a:pt x="5572" y="18568"/>
                  </a:cubicBezTo>
                  <a:cubicBezTo>
                    <a:pt x="7943" y="19109"/>
                    <a:pt x="9996" y="18230"/>
                    <a:pt x="12638" y="16929"/>
                  </a:cubicBezTo>
                  <a:cubicBezTo>
                    <a:pt x="13230" y="16637"/>
                    <a:pt x="13802" y="16383"/>
                    <a:pt x="14355" y="16137"/>
                  </a:cubicBezTo>
                  <a:cubicBezTo>
                    <a:pt x="15394" y="15676"/>
                    <a:pt x="16290" y="15278"/>
                    <a:pt x="16940" y="14802"/>
                  </a:cubicBezTo>
                  <a:cubicBezTo>
                    <a:pt x="17516" y="14381"/>
                    <a:pt x="17846" y="13932"/>
                    <a:pt x="18044" y="13301"/>
                  </a:cubicBezTo>
                  <a:cubicBezTo>
                    <a:pt x="18403" y="12158"/>
                    <a:pt x="18487" y="10992"/>
                    <a:pt x="18293" y="9833"/>
                  </a:cubicBezTo>
                  <a:cubicBezTo>
                    <a:pt x="18106" y="8712"/>
                    <a:pt x="17668" y="7646"/>
                    <a:pt x="16993" y="6665"/>
                  </a:cubicBezTo>
                  <a:cubicBezTo>
                    <a:pt x="15632" y="4684"/>
                    <a:pt x="13449" y="3266"/>
                    <a:pt x="10849" y="2672"/>
                  </a:cubicBezTo>
                  <a:cubicBezTo>
                    <a:pt x="8097" y="2043"/>
                    <a:pt x="5973" y="2242"/>
                    <a:pt x="3749" y="3338"/>
                  </a:cubicBezTo>
                  <a:cubicBezTo>
                    <a:pt x="2997" y="3708"/>
                    <a:pt x="2705" y="3948"/>
                    <a:pt x="2519" y="4134"/>
                  </a:cubicBezTo>
                  <a:cubicBezTo>
                    <a:pt x="2248" y="4405"/>
                    <a:pt x="1992" y="4797"/>
                    <a:pt x="1638" y="5340"/>
                  </a:cubicBezTo>
                  <a:cubicBezTo>
                    <a:pt x="1283" y="5884"/>
                    <a:pt x="829" y="6580"/>
                    <a:pt x="162" y="7451"/>
                  </a:cubicBezTo>
                  <a:lnTo>
                    <a:pt x="0" y="7659"/>
                  </a:lnTo>
                  <a:lnTo>
                    <a:pt x="0" y="3160"/>
                  </a:lnTo>
                  <a:lnTo>
                    <a:pt x="237" y="2858"/>
                  </a:lnTo>
                  <a:cubicBezTo>
                    <a:pt x="718" y="2314"/>
                    <a:pt x="1318" y="1858"/>
                    <a:pt x="2390" y="1330"/>
                  </a:cubicBezTo>
                  <a:cubicBezTo>
                    <a:pt x="4176" y="451"/>
                    <a:pt x="5965" y="13"/>
                    <a:pt x="7896" y="1"/>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29" name="Freeform: Shape 24"/>
            <p:cNvSpPr/>
            <p:nvPr/>
          </p:nvSpPr>
          <p:spPr>
            <a:xfrm>
              <a:off x="0" y="68222"/>
              <a:ext cx="5217959" cy="6100081"/>
            </a:xfrm>
            <a:custGeom>
              <a:avLst/>
              <a:gdLst/>
              <a:ahLst/>
              <a:cxnLst>
                <a:cxn ang="0">
                  <a:pos x="wd2" y="hd2"/>
                </a:cxn>
                <a:cxn ang="5400000">
                  <a:pos x="wd2" y="hd2"/>
                </a:cxn>
                <a:cxn ang="10800000">
                  <a:pos x="wd2" y="hd2"/>
                </a:cxn>
                <a:cxn ang="16200000">
                  <a:pos x="wd2" y="hd2"/>
                </a:cxn>
              </a:cxnLst>
              <a:rect l="0" t="0" r="r" b="b"/>
              <a:pathLst>
                <a:path w="21113" h="21050" fill="norm" stroke="1" extrusionOk="0">
                  <a:moveTo>
                    <a:pt x="7896" y="1"/>
                  </a:moveTo>
                  <a:cubicBezTo>
                    <a:pt x="9054" y="-7"/>
                    <a:pt x="10263" y="138"/>
                    <a:pt x="11553" y="433"/>
                  </a:cubicBezTo>
                  <a:cubicBezTo>
                    <a:pt x="14962" y="1212"/>
                    <a:pt x="17684" y="3086"/>
                    <a:pt x="19338" y="5492"/>
                  </a:cubicBezTo>
                  <a:cubicBezTo>
                    <a:pt x="21022" y="7942"/>
                    <a:pt x="21600" y="10942"/>
                    <a:pt x="20670" y="13902"/>
                  </a:cubicBezTo>
                  <a:cubicBezTo>
                    <a:pt x="19749" y="16835"/>
                    <a:pt x="16855" y="17530"/>
                    <a:pt x="13997" y="18937"/>
                  </a:cubicBezTo>
                  <a:cubicBezTo>
                    <a:pt x="11140" y="20344"/>
                    <a:pt x="8308" y="21593"/>
                    <a:pt x="4869" y="20807"/>
                  </a:cubicBezTo>
                  <a:cubicBezTo>
                    <a:pt x="2994" y="20379"/>
                    <a:pt x="1483" y="19619"/>
                    <a:pt x="242" y="18622"/>
                  </a:cubicBezTo>
                  <a:lnTo>
                    <a:pt x="0" y="18405"/>
                  </a:lnTo>
                  <a:lnTo>
                    <a:pt x="0" y="15278"/>
                  </a:lnTo>
                  <a:lnTo>
                    <a:pt x="453" y="15883"/>
                  </a:lnTo>
                  <a:cubicBezTo>
                    <a:pt x="871" y="16389"/>
                    <a:pt x="1317" y="16831"/>
                    <a:pt x="1796" y="17217"/>
                  </a:cubicBezTo>
                  <a:cubicBezTo>
                    <a:pt x="2835" y="18052"/>
                    <a:pt x="4032" y="18616"/>
                    <a:pt x="5455" y="18941"/>
                  </a:cubicBezTo>
                  <a:cubicBezTo>
                    <a:pt x="6609" y="19205"/>
                    <a:pt x="7732" y="19174"/>
                    <a:pt x="8988" y="18848"/>
                  </a:cubicBezTo>
                  <a:cubicBezTo>
                    <a:pt x="10285" y="18509"/>
                    <a:pt x="11614" y="17880"/>
                    <a:pt x="12864" y="17265"/>
                  </a:cubicBezTo>
                  <a:cubicBezTo>
                    <a:pt x="13448" y="16977"/>
                    <a:pt x="14016" y="16725"/>
                    <a:pt x="14565" y="16481"/>
                  </a:cubicBezTo>
                  <a:cubicBezTo>
                    <a:pt x="15628" y="16010"/>
                    <a:pt x="16546" y="15602"/>
                    <a:pt x="17236" y="15096"/>
                  </a:cubicBezTo>
                  <a:cubicBezTo>
                    <a:pt x="17877" y="14627"/>
                    <a:pt x="18261" y="14105"/>
                    <a:pt x="18482" y="13402"/>
                  </a:cubicBezTo>
                  <a:cubicBezTo>
                    <a:pt x="18857" y="12209"/>
                    <a:pt x="18944" y="10990"/>
                    <a:pt x="18742" y="9780"/>
                  </a:cubicBezTo>
                  <a:cubicBezTo>
                    <a:pt x="18546" y="8609"/>
                    <a:pt x="18089" y="7496"/>
                    <a:pt x="17384" y="6470"/>
                  </a:cubicBezTo>
                  <a:cubicBezTo>
                    <a:pt x="15962" y="4402"/>
                    <a:pt x="13682" y="2921"/>
                    <a:pt x="10966" y="2300"/>
                  </a:cubicBezTo>
                  <a:cubicBezTo>
                    <a:pt x="9508" y="1967"/>
                    <a:pt x="8214" y="1862"/>
                    <a:pt x="7011" y="1979"/>
                  </a:cubicBezTo>
                  <a:cubicBezTo>
                    <a:pt x="5830" y="2094"/>
                    <a:pt x="4689" y="2430"/>
                    <a:pt x="3523" y="3004"/>
                  </a:cubicBezTo>
                  <a:cubicBezTo>
                    <a:pt x="2712" y="3403"/>
                    <a:pt x="2386" y="3673"/>
                    <a:pt x="2175" y="3884"/>
                  </a:cubicBezTo>
                  <a:cubicBezTo>
                    <a:pt x="1874" y="4184"/>
                    <a:pt x="1609" y="4590"/>
                    <a:pt x="1242" y="5152"/>
                  </a:cubicBezTo>
                  <a:cubicBezTo>
                    <a:pt x="949" y="5602"/>
                    <a:pt x="588" y="6155"/>
                    <a:pt x="95" y="6824"/>
                  </a:cubicBezTo>
                  <a:lnTo>
                    <a:pt x="0" y="6951"/>
                  </a:lnTo>
                  <a:lnTo>
                    <a:pt x="0" y="3160"/>
                  </a:lnTo>
                  <a:lnTo>
                    <a:pt x="237" y="2858"/>
                  </a:lnTo>
                  <a:cubicBezTo>
                    <a:pt x="718" y="2314"/>
                    <a:pt x="1318" y="1858"/>
                    <a:pt x="2390" y="1330"/>
                  </a:cubicBezTo>
                  <a:cubicBezTo>
                    <a:pt x="4176" y="451"/>
                    <a:pt x="5965" y="13"/>
                    <a:pt x="7896" y="1"/>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sp>
        <p:nvSpPr>
          <p:cNvPr id="131" name="Title 1"/>
          <p:cNvSpPr txBox="1"/>
          <p:nvPr>
            <p:ph type="title"/>
          </p:nvPr>
        </p:nvSpPr>
        <p:spPr>
          <a:xfrm>
            <a:off x="640079" y="1243013"/>
            <a:ext cx="3855722" cy="4371974"/>
          </a:xfrm>
          <a:prstGeom prst="rect">
            <a:avLst/>
          </a:prstGeom>
        </p:spPr>
        <p:txBody>
          <a:bodyPr/>
          <a:lstStyle>
            <a:lvl1pPr>
              <a:defRPr sz="3600">
                <a:solidFill>
                  <a:srgbClr val="0E2841"/>
                </a:solidFill>
              </a:defRPr>
            </a:lvl1pPr>
          </a:lstStyle>
          <a:p>
            <a:pPr/>
            <a:r>
              <a:t>Golden Dreams Weekly Programme</a:t>
            </a:r>
          </a:p>
        </p:txBody>
      </p:sp>
      <p:sp>
        <p:nvSpPr>
          <p:cNvPr id="132" name="Content Placeholder 2"/>
          <p:cNvSpPr txBox="1"/>
          <p:nvPr>
            <p:ph type="body" idx="1"/>
          </p:nvPr>
        </p:nvSpPr>
        <p:spPr>
          <a:xfrm>
            <a:off x="5215811" y="225307"/>
            <a:ext cx="6478885" cy="6239662"/>
          </a:xfrm>
          <a:prstGeom prst="rect">
            <a:avLst/>
          </a:prstGeom>
        </p:spPr>
        <p:txBody>
          <a:bodyPr anchor="ctr"/>
          <a:lstStyle/>
          <a:p>
            <a:pPr marL="0" indent="0" algn="just">
              <a:buSzTx/>
              <a:buNone/>
              <a:defRPr b="1" sz="2200"/>
            </a:pPr>
            <a:r>
              <a:t>Campaign Overview</a:t>
            </a:r>
            <a:r>
              <a:t>: </a:t>
            </a:r>
            <a:r>
              <a:rPr b="0"/>
              <a:t>The Golden Dreams campaign is an eight-week community-based programme designed to improve sleep hygiene among older adults through education, practical activities, and peer support.</a:t>
            </a:r>
            <a:endParaRPr sz="2400"/>
          </a:p>
          <a:p>
            <a:pPr algn="just">
              <a:defRPr b="1" sz="2200"/>
            </a:pPr>
            <a:r>
              <a:t>Week 1</a:t>
            </a:r>
            <a:r>
              <a:t>: </a:t>
            </a:r>
            <a:r>
              <a:rPr b="0"/>
              <a:t>Understanding Sleep and Healthy Ageing</a:t>
            </a:r>
            <a:endParaRPr sz="2500"/>
          </a:p>
          <a:p>
            <a:pPr algn="just">
              <a:defRPr b="1" sz="2200"/>
            </a:pPr>
            <a:r>
              <a:t>Week 2</a:t>
            </a:r>
            <a:r>
              <a:t>: </a:t>
            </a:r>
            <a:r>
              <a:rPr b="0"/>
              <a:t>Creating a Sleep-Friendly Bedroom</a:t>
            </a:r>
            <a:endParaRPr sz="2500"/>
          </a:p>
          <a:p>
            <a:pPr algn="just">
              <a:defRPr b="1" sz="2200"/>
            </a:pPr>
            <a:r>
              <a:t>Week 3</a:t>
            </a:r>
            <a:r>
              <a:t>: </a:t>
            </a:r>
            <a:r>
              <a:rPr b="0"/>
              <a:t>Healthy Diet and Sleep</a:t>
            </a:r>
            <a:endParaRPr sz="2500"/>
          </a:p>
          <a:p>
            <a:pPr algn="just">
              <a:defRPr b="1" sz="2200"/>
            </a:pPr>
            <a:r>
              <a:t>Week 4</a:t>
            </a:r>
            <a:r>
              <a:t>: </a:t>
            </a:r>
            <a:r>
              <a:rPr b="0"/>
              <a:t>Exercise and Daytime Activity</a:t>
            </a:r>
            <a:endParaRPr sz="2500"/>
          </a:p>
          <a:p>
            <a:pPr algn="just">
              <a:defRPr b="1" sz="2200"/>
            </a:pPr>
            <a:r>
              <a:t>Week 5</a:t>
            </a:r>
            <a:r>
              <a:t>: </a:t>
            </a:r>
            <a:r>
              <a:rPr b="0"/>
              <a:t>Stress Management and Relaxation</a:t>
            </a:r>
            <a:endParaRPr sz="2500"/>
          </a:p>
          <a:p>
            <a:pPr algn="just">
              <a:defRPr b="1" sz="2200"/>
            </a:pPr>
            <a:r>
              <a:t>Week 6</a:t>
            </a:r>
            <a:r>
              <a:t>: </a:t>
            </a:r>
            <a:r>
              <a:rPr b="0"/>
              <a:t>Reducing Screen Time and Caffeine</a:t>
            </a:r>
            <a:endParaRPr sz="2500"/>
          </a:p>
          <a:p>
            <a:pPr algn="just">
              <a:defRPr b="1" sz="2200"/>
            </a:pPr>
            <a:r>
              <a:t>Week 7</a:t>
            </a:r>
            <a:r>
              <a:t>: </a:t>
            </a:r>
            <a:r>
              <a:rPr b="0"/>
              <a:t>Sleep Diary Review and Goal Setting</a:t>
            </a:r>
            <a:endParaRPr sz="2500"/>
          </a:p>
          <a:p>
            <a:pPr algn="just">
              <a:defRPr b="1" sz="2200"/>
            </a:pPr>
            <a:r>
              <a:t>Week 8</a:t>
            </a:r>
            <a:r>
              <a:t>: </a:t>
            </a:r>
            <a:r>
              <a:rPr b="0"/>
              <a:t>Maintaining Healthy Sleep Habits</a:t>
            </a:r>
          </a:p>
        </p:txBody>
      </p:sp>
      <p:pic>
        <p:nvPicPr>
          <p:cNvPr id="133" name="Picture 3" descr="Picture 3"/>
          <p:cNvPicPr>
            <a:picLocks noChangeAspect="1"/>
          </p:cNvPicPr>
          <p:nvPr/>
        </p:nvPicPr>
        <p:blipFill>
          <a:blip r:embed="rId2">
            <a:extLst/>
          </a:blip>
          <a:stretch>
            <a:fillRect/>
          </a:stretch>
        </p:blipFill>
        <p:spPr>
          <a:xfrm>
            <a:off x="-2" y="11532"/>
            <a:ext cx="4718812" cy="1954124"/>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5" name="Title 1"/>
          <p:cNvSpPr txBox="1"/>
          <p:nvPr>
            <p:ph type="title"/>
          </p:nvPr>
        </p:nvSpPr>
        <p:spPr>
          <a:prstGeom prst="rect">
            <a:avLst/>
          </a:prstGeom>
        </p:spPr>
        <p:txBody>
          <a:bodyPr/>
          <a:lstStyle/>
          <a:p>
            <a:pPr/>
            <a:r>
              <a:t>Campaign Aims</a:t>
            </a:r>
          </a:p>
        </p:txBody>
      </p:sp>
      <p:sp>
        <p:nvSpPr>
          <p:cNvPr id="136" name="Content Placeholder 2"/>
          <p:cNvSpPr txBox="1"/>
          <p:nvPr>
            <p:ph type="body" idx="1"/>
          </p:nvPr>
        </p:nvSpPr>
        <p:spPr>
          <a:prstGeom prst="rect">
            <a:avLst/>
          </a:prstGeom>
        </p:spPr>
        <p:txBody>
          <a:bodyPr/>
          <a:lstStyle/>
          <a:p>
            <a:pPr algn="just"/>
            <a:r>
              <a:t>To improve participants' understanding of healthy sleep hygiene. </a:t>
            </a:r>
          </a:p>
          <a:p>
            <a:pPr algn="just"/>
            <a:r>
              <a:t>To encourage healthy lifestyle habits that support better sleep. </a:t>
            </a:r>
          </a:p>
          <a:p>
            <a:pPr algn="just"/>
            <a:r>
              <a:t>To increase confidence in managing common sleep difficulties independently.</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138" name="Rectangle 1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39" name="Title 1"/>
          <p:cNvSpPr txBox="1"/>
          <p:nvPr>
            <p:ph type="title"/>
          </p:nvPr>
        </p:nvSpPr>
        <p:spPr>
          <a:xfrm>
            <a:off x="838199" y="365125"/>
            <a:ext cx="5393363" cy="497152"/>
          </a:xfrm>
          <a:prstGeom prst="rect">
            <a:avLst/>
          </a:prstGeom>
        </p:spPr>
        <p:txBody>
          <a:bodyPr/>
          <a:lstStyle>
            <a:lvl1pPr defTabSz="539495">
              <a:defRPr sz="2300"/>
            </a:lvl1pPr>
          </a:lstStyle>
          <a:p>
            <a:pPr/>
            <a:r>
              <a:t>Rationale</a:t>
            </a:r>
          </a:p>
        </p:txBody>
      </p:sp>
      <p:sp>
        <p:nvSpPr>
          <p:cNvPr id="140" name="Content Placeholder 2"/>
          <p:cNvSpPr txBox="1"/>
          <p:nvPr>
            <p:ph type="body" idx="1"/>
          </p:nvPr>
        </p:nvSpPr>
        <p:spPr>
          <a:xfrm>
            <a:off x="152361" y="1113904"/>
            <a:ext cx="8226963" cy="5253646"/>
          </a:xfrm>
          <a:prstGeom prst="rect">
            <a:avLst/>
          </a:prstGeom>
        </p:spPr>
        <p:txBody>
          <a:bodyPr/>
          <a:lstStyle/>
          <a:p>
            <a:pPr algn="just">
              <a:lnSpc>
                <a:spcPct val="72000"/>
              </a:lnSpc>
              <a:defRPr sz="1800"/>
            </a:pPr>
            <a:r>
              <a:t>Sleep problems are common among older adults and become more frequent with increasing age</a:t>
            </a:r>
            <a:r>
              <a:t> (</a:t>
            </a:r>
            <a:r>
              <a:t>Jaqua</a:t>
            </a:r>
            <a:r>
              <a:t> et al, 2022)</a:t>
            </a:r>
            <a:r>
              <a:t>. </a:t>
            </a:r>
            <a:endParaRPr sz="2000"/>
          </a:p>
          <a:p>
            <a:pPr algn="just">
              <a:lnSpc>
                <a:spcPct val="72000"/>
              </a:lnSpc>
              <a:defRPr sz="1800"/>
            </a:pPr>
            <a:r>
              <a:t>Many adults aged 65 years and over experience difficulty falling asleep, waking during the night, or waking too early</a:t>
            </a:r>
            <a:r>
              <a:t> (</a:t>
            </a:r>
            <a:r>
              <a:t>Cohen</a:t>
            </a:r>
            <a:r>
              <a:t> et al, 2022)</a:t>
            </a:r>
            <a:r>
              <a:t>. </a:t>
            </a:r>
            <a:endParaRPr sz="2000"/>
          </a:p>
          <a:p>
            <a:pPr algn="just">
              <a:lnSpc>
                <a:spcPct val="72000"/>
              </a:lnSpc>
              <a:defRPr sz="1800"/>
            </a:pPr>
            <a:r>
              <a:t>Poor sleep may be caused by chronic illnesses, medication use, reduced physical activity, anxiety, or natural age-related changes in the sleep cycle</a:t>
            </a:r>
            <a:r>
              <a:t> (</a:t>
            </a:r>
            <a:r>
              <a:t>Jaqua</a:t>
            </a:r>
            <a:r>
              <a:t> et al, 2022)</a:t>
            </a:r>
            <a:r>
              <a:t>. </a:t>
            </a:r>
            <a:endParaRPr sz="2000"/>
          </a:p>
          <a:p>
            <a:pPr algn="just">
              <a:lnSpc>
                <a:spcPct val="72000"/>
              </a:lnSpc>
              <a:defRPr sz="1800"/>
            </a:pPr>
            <a:r>
              <a:t>Sleep problems can negatively affect both physical and mental health</a:t>
            </a:r>
            <a:r>
              <a:t> (</a:t>
            </a:r>
            <a:r>
              <a:t>Miner</a:t>
            </a:r>
            <a:r>
              <a:t> and </a:t>
            </a:r>
            <a:r>
              <a:t>Kryger</a:t>
            </a:r>
            <a:r>
              <a:t>, 2026)</a:t>
            </a:r>
            <a:r>
              <a:t>. </a:t>
            </a:r>
            <a:endParaRPr sz="2000"/>
          </a:p>
          <a:p>
            <a:pPr algn="just">
              <a:lnSpc>
                <a:spcPct val="72000"/>
              </a:lnSpc>
              <a:defRPr sz="1800"/>
            </a:pPr>
            <a:r>
              <a:t>Poor sleep often leads to low energy levels, reduced memory and concentration, mood changes, and an increased risk of falls</a:t>
            </a:r>
            <a:r>
              <a:t> (</a:t>
            </a:r>
            <a:r>
              <a:t>Jaqua</a:t>
            </a:r>
            <a:r>
              <a:t> et al, 2022)</a:t>
            </a:r>
            <a:r>
              <a:t>. </a:t>
            </a:r>
            <a:endParaRPr sz="2000"/>
          </a:p>
          <a:p>
            <a:pPr algn="just">
              <a:lnSpc>
                <a:spcPct val="72000"/>
              </a:lnSpc>
              <a:defRPr sz="1800"/>
            </a:pPr>
            <a:r>
              <a:t>Long-term sleep difficulties can reduce independence and overall quality of life</a:t>
            </a:r>
            <a:r>
              <a:t> (</a:t>
            </a:r>
            <a:r>
              <a:t>Cohen</a:t>
            </a:r>
            <a:r>
              <a:t> et al, 2022)</a:t>
            </a:r>
            <a:r>
              <a:t>. </a:t>
            </a:r>
            <a:endParaRPr sz="2000"/>
          </a:p>
          <a:p>
            <a:pPr algn="just">
              <a:lnSpc>
                <a:spcPct val="72000"/>
              </a:lnSpc>
              <a:defRPr sz="1800"/>
            </a:pPr>
            <a:r>
              <a:t>Many older adults believe poor sleep is a normal part of ageing, but healthy sleep habits can significantly improve sleep quality</a:t>
            </a:r>
            <a:r>
              <a:t> (</a:t>
            </a:r>
            <a:r>
              <a:t>Miner</a:t>
            </a:r>
            <a:r>
              <a:t> and </a:t>
            </a:r>
            <a:r>
              <a:t>Kryger</a:t>
            </a:r>
            <a:r>
              <a:t>, 2026)</a:t>
            </a:r>
            <a:r>
              <a:t>. </a:t>
            </a:r>
            <a:endParaRPr sz="2000"/>
          </a:p>
          <a:p>
            <a:pPr algn="just">
              <a:lnSpc>
                <a:spcPct val="72000"/>
              </a:lnSpc>
              <a:defRPr sz="1800"/>
            </a:pPr>
            <a:r>
              <a:t>This campaign provides practical advice, education, and support to help older adults develop healthier sleep routines and improve their overall </a:t>
            </a:r>
            <a:r>
              <a:t>well-being (</a:t>
            </a:r>
            <a:r>
              <a:t>Cohen</a:t>
            </a:r>
            <a:r>
              <a:t> et al, 2022)</a:t>
            </a:r>
            <a:r>
              <a:t>.</a:t>
            </a:r>
          </a:p>
        </p:txBody>
      </p:sp>
      <p:pic>
        <p:nvPicPr>
          <p:cNvPr id="141" name="Picture 3" descr="Picture 3"/>
          <p:cNvPicPr>
            <a:picLocks noChangeAspect="1"/>
          </p:cNvPicPr>
          <p:nvPr/>
        </p:nvPicPr>
        <p:blipFill>
          <a:blip r:embed="rId2">
            <a:extLst/>
          </a:blip>
          <a:srcRect l="21067" t="0" r="3932" b="0"/>
          <a:stretch>
            <a:fillRect/>
          </a:stretch>
        </p:blipFill>
        <p:spPr>
          <a:xfrm>
            <a:off x="8531686" y="862275"/>
            <a:ext cx="3584134" cy="51221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0800"/>
                </a:moveTo>
                <a:cubicBezTo>
                  <a:pt x="21600" y="16763"/>
                  <a:pt x="16767" y="21598"/>
                  <a:pt x="10804" y="21600"/>
                </a:cubicBezTo>
                <a:lnTo>
                  <a:pt x="10796" y="21600"/>
                </a:lnTo>
                <a:cubicBezTo>
                  <a:pt x="4833" y="21598"/>
                  <a:pt x="0" y="16763"/>
                  <a:pt x="0" y="10800"/>
                </a:cubicBezTo>
                <a:cubicBezTo>
                  <a:pt x="0" y="4835"/>
                  <a:pt x="4835" y="0"/>
                  <a:pt x="10800" y="0"/>
                </a:cubicBezTo>
                <a:lnTo>
                  <a:pt x="10800" y="0"/>
                </a:lnTo>
                <a:cubicBezTo>
                  <a:pt x="16765" y="0"/>
                  <a:pt x="21600" y="4835"/>
                  <a:pt x="21600" y="10800"/>
                </a:cubicBezTo>
                <a:close/>
              </a:path>
            </a:pathLst>
          </a:custGeom>
          <a:ln w="12700">
            <a:miter lim="400000"/>
          </a:ln>
        </p:spPr>
      </p:pic>
      <p:sp>
        <p:nvSpPr>
          <p:cNvPr id="142" name="!!Arc"/>
          <p:cNvSpPr/>
          <p:nvPr/>
        </p:nvSpPr>
        <p:spPr>
          <a:xfrm flipV="1" rot="21189197">
            <a:off x="9220888" y="4422907"/>
            <a:ext cx="2476960" cy="15745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9254" y="0"/>
                  <a:pt x="17672" y="8419"/>
                  <a:pt x="21600" y="21600"/>
                </a:cubicBezTo>
              </a:path>
            </a:pathLst>
          </a:custGeom>
          <a:ln w="127000" cap="rnd">
            <a:solidFill>
              <a:schemeClr val="accent4">
                <a:alpha val="95000"/>
              </a:schemeClr>
            </a:solidFill>
            <a:prstDash val="dash"/>
            <a:miter/>
          </a:ln>
        </p:spPr>
        <p:txBody>
          <a:bodyPr lIns="45719" rIns="45719" anchor="ctr"/>
          <a:lstStyle/>
          <a:p>
            <a:pPr algn="ctr"/>
          </a:p>
        </p:txBody>
      </p:sp>
      <p:sp>
        <p:nvSpPr>
          <p:cNvPr id="143" name="!!Oval"/>
          <p:cNvSpPr/>
          <p:nvPr/>
        </p:nvSpPr>
        <p:spPr>
          <a:xfrm>
            <a:off x="10248561" y="921124"/>
            <a:ext cx="791023" cy="769566"/>
          </a:xfrm>
          <a:prstGeom prst="ellipse">
            <a:avLst/>
          </a:prstGeom>
          <a:solidFill>
            <a:schemeClr val="accent2"/>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5" name="Title 1"/>
          <p:cNvSpPr txBox="1"/>
          <p:nvPr>
            <p:ph type="title"/>
          </p:nvPr>
        </p:nvSpPr>
        <p:spPr>
          <a:prstGeom prst="rect">
            <a:avLst/>
          </a:prstGeom>
        </p:spPr>
        <p:txBody>
          <a:bodyPr/>
          <a:lstStyle>
            <a:lvl1pPr>
              <a:defRPr sz="4000"/>
            </a:lvl1pPr>
          </a:lstStyle>
          <a:p>
            <a:pPr/>
            <a:r>
              <a:t>National Guidelines and Statistics</a:t>
            </a:r>
          </a:p>
        </p:txBody>
      </p:sp>
      <p:sp>
        <p:nvSpPr>
          <p:cNvPr id="146" name="Content Placeholder 2"/>
          <p:cNvSpPr txBox="1"/>
          <p:nvPr>
            <p:ph type="body" idx="1"/>
          </p:nvPr>
        </p:nvSpPr>
        <p:spPr>
          <a:prstGeom prst="rect">
            <a:avLst/>
          </a:prstGeom>
        </p:spPr>
        <p:txBody>
          <a:bodyPr/>
          <a:lstStyle/>
          <a:p>
            <a:pPr algn="just">
              <a:lnSpc>
                <a:spcPct val="81000"/>
              </a:lnSpc>
              <a:defRPr sz="2500"/>
            </a:pPr>
            <a:r>
              <a:t>The NHS recommends that adults </a:t>
            </a:r>
            <a:r>
              <a:t>aim for 7–9 hours of good-quality sleep each night, maintain a regular sleep routine, reduce evening caffeine intake</a:t>
            </a:r>
            <a:r>
              <a:t>, avoid using electronic devices before bedtime, and keep the bedroom cool, quiet, and dark</a:t>
            </a:r>
            <a:r>
              <a:t> (NHS, 2026)</a:t>
            </a:r>
            <a:r>
              <a:t>.</a:t>
            </a:r>
          </a:p>
          <a:p>
            <a:pPr algn="just">
              <a:lnSpc>
                <a:spcPct val="81000"/>
              </a:lnSpc>
              <a:defRPr sz="2500"/>
            </a:pPr>
            <a:r>
              <a:t>Research shows that approximately </a:t>
            </a:r>
            <a:r>
              <a:t>40</a:t>
            </a:r>
            <a:r>
              <a:t>% of adults aged over 65 experience sleep problems, while around one-third report symptoms of chronic insomnia</a:t>
            </a:r>
            <a:r>
              <a:t> (British Geriatric Society, 2025)</a:t>
            </a:r>
            <a:r>
              <a:t>. </a:t>
            </a:r>
          </a:p>
          <a:p>
            <a:pPr algn="just">
              <a:lnSpc>
                <a:spcPct val="81000"/>
              </a:lnSpc>
              <a:defRPr sz="2500"/>
            </a:pPr>
            <a:r>
              <a:t>Poor sleep is associated with increased hospital admissions, reduced independence, and a greater risk of falls</a:t>
            </a:r>
            <a:r>
              <a:t> (NHS, 2026)</a:t>
            </a:r>
            <a:r>
              <a:t>.</a:t>
            </a:r>
          </a:p>
          <a:p>
            <a:pPr marL="0" indent="0" algn="just">
              <a:lnSpc>
                <a:spcPct val="81000"/>
              </a:lnSpc>
              <a:buSzTx/>
              <a:buNone/>
              <a:defRPr sz="2500"/>
            </a:pPr>
            <a:r>
              <a:t>These statistics demonstrate the need for targeted health promotion programmes </a:t>
            </a:r>
            <a:r>
              <a:t>to help older adults improve</a:t>
            </a:r>
            <a:r>
              <a:t> their sleep habits.</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148" name="Rectangle 18"/>
          <p:cNvSpPr/>
          <p:nvPr/>
        </p:nvSpPr>
        <p:spPr>
          <a:xfrm>
            <a:off x="-1" y="1"/>
            <a:ext cx="12191697" cy="6858001"/>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49" name="Rectangle 20"/>
          <p:cNvSpPr/>
          <p:nvPr/>
        </p:nvSpPr>
        <p:spPr>
          <a:xfrm>
            <a:off x="304" y="0"/>
            <a:ext cx="12191697" cy="6858000"/>
          </a:xfrm>
          <a:prstGeom prst="rect">
            <a:avLst/>
          </a:prstGeom>
          <a:solidFill>
            <a:srgbClr val="FFFFFF"/>
          </a:solidFill>
          <a:ln w="12700">
            <a:miter lim="400000"/>
          </a:ln>
        </p:spPr>
        <p:txBody>
          <a:bodyPr lIns="45719" rIns="45719" anchor="ctr"/>
          <a:lstStyle/>
          <a:p>
            <a:pPr algn="ctr">
              <a:defRPr sz="800">
                <a:solidFill>
                  <a:srgbClr val="FFFFFF"/>
                </a:solidFill>
              </a:defRPr>
            </a:pPr>
          </a:p>
        </p:txBody>
      </p:sp>
      <p:grpSp>
        <p:nvGrpSpPr>
          <p:cNvPr id="154" name="Group 22"/>
          <p:cNvGrpSpPr/>
          <p:nvPr/>
        </p:nvGrpSpPr>
        <p:grpSpPr>
          <a:xfrm>
            <a:off x="-21864" y="508839"/>
            <a:ext cx="5217960" cy="6239661"/>
            <a:chOff x="0" y="1"/>
            <a:chExt cx="5217959" cy="6239660"/>
          </a:xfrm>
        </p:grpSpPr>
        <p:sp>
          <p:nvSpPr>
            <p:cNvPr id="150" name="Freeform: Shape 23"/>
            <p:cNvSpPr/>
            <p:nvPr/>
          </p:nvSpPr>
          <p:spPr>
            <a:xfrm>
              <a:off x="-1" y="1"/>
              <a:ext cx="5187200" cy="6239661"/>
            </a:xfrm>
            <a:custGeom>
              <a:avLst/>
              <a:gdLst/>
              <a:ahLst/>
              <a:cxnLst>
                <a:cxn ang="0">
                  <a:pos x="wd2" y="hd2"/>
                </a:cxn>
                <a:cxn ang="5400000">
                  <a:pos x="wd2" y="hd2"/>
                </a:cxn>
                <a:cxn ang="10800000">
                  <a:pos x="wd2" y="hd2"/>
                </a:cxn>
                <a:cxn ang="16200000">
                  <a:pos x="wd2" y="hd2"/>
                </a:cxn>
              </a:cxnLst>
              <a:rect l="0" t="0" r="r" b="b"/>
              <a:pathLst>
                <a:path w="21584" h="21558" fill="norm" stroke="1" extrusionOk="0">
                  <a:moveTo>
                    <a:pt x="8371" y="0"/>
                  </a:moveTo>
                  <a:cubicBezTo>
                    <a:pt x="9226" y="1"/>
                    <a:pt x="10073" y="90"/>
                    <a:pt x="10889" y="244"/>
                  </a:cubicBezTo>
                  <a:lnTo>
                    <a:pt x="11195" y="305"/>
                  </a:lnTo>
                  <a:lnTo>
                    <a:pt x="11347" y="336"/>
                  </a:lnTo>
                  <a:lnTo>
                    <a:pt x="11497" y="371"/>
                  </a:lnTo>
                  <a:lnTo>
                    <a:pt x="11796" y="444"/>
                  </a:lnTo>
                  <a:cubicBezTo>
                    <a:pt x="11896" y="469"/>
                    <a:pt x="11995" y="492"/>
                    <a:pt x="12094" y="522"/>
                  </a:cubicBezTo>
                  <a:cubicBezTo>
                    <a:pt x="12294" y="580"/>
                    <a:pt x="12493" y="635"/>
                    <a:pt x="12689" y="698"/>
                  </a:cubicBezTo>
                  <a:lnTo>
                    <a:pt x="13272" y="899"/>
                  </a:lnTo>
                  <a:lnTo>
                    <a:pt x="13840" y="1124"/>
                  </a:lnTo>
                  <a:cubicBezTo>
                    <a:pt x="14026" y="1204"/>
                    <a:pt x="14210" y="1287"/>
                    <a:pt x="14394" y="1368"/>
                  </a:cubicBezTo>
                  <a:cubicBezTo>
                    <a:pt x="14576" y="1452"/>
                    <a:pt x="14753" y="1545"/>
                    <a:pt x="14932" y="1632"/>
                  </a:cubicBezTo>
                  <a:cubicBezTo>
                    <a:pt x="15023" y="1674"/>
                    <a:pt x="15108" y="1724"/>
                    <a:pt x="15196" y="1771"/>
                  </a:cubicBezTo>
                  <a:lnTo>
                    <a:pt x="15456" y="1913"/>
                  </a:lnTo>
                  <a:cubicBezTo>
                    <a:pt x="16145" y="2297"/>
                    <a:pt x="16794" y="2724"/>
                    <a:pt x="17398" y="3189"/>
                  </a:cubicBezTo>
                  <a:cubicBezTo>
                    <a:pt x="18002" y="3654"/>
                    <a:pt x="18566" y="4153"/>
                    <a:pt x="19070" y="4693"/>
                  </a:cubicBezTo>
                  <a:cubicBezTo>
                    <a:pt x="19200" y="4825"/>
                    <a:pt x="19316" y="4966"/>
                    <a:pt x="19435" y="5106"/>
                  </a:cubicBezTo>
                  <a:cubicBezTo>
                    <a:pt x="19558" y="5243"/>
                    <a:pt x="19664" y="5388"/>
                    <a:pt x="19775" y="5532"/>
                  </a:cubicBezTo>
                  <a:lnTo>
                    <a:pt x="19857" y="5640"/>
                  </a:lnTo>
                  <a:lnTo>
                    <a:pt x="19899" y="5694"/>
                  </a:lnTo>
                  <a:lnTo>
                    <a:pt x="19937" y="5750"/>
                  </a:lnTo>
                  <a:lnTo>
                    <a:pt x="20090" y="5972"/>
                  </a:lnTo>
                  <a:cubicBezTo>
                    <a:pt x="20141" y="6046"/>
                    <a:pt x="20195" y="6118"/>
                    <a:pt x="20243" y="6194"/>
                  </a:cubicBezTo>
                  <a:lnTo>
                    <a:pt x="20386" y="6421"/>
                  </a:lnTo>
                  <a:cubicBezTo>
                    <a:pt x="20433" y="6497"/>
                    <a:pt x="20483" y="6571"/>
                    <a:pt x="20528" y="6648"/>
                  </a:cubicBezTo>
                  <a:lnTo>
                    <a:pt x="20657" y="6881"/>
                  </a:lnTo>
                  <a:cubicBezTo>
                    <a:pt x="20700" y="6958"/>
                    <a:pt x="20744" y="7035"/>
                    <a:pt x="20784" y="7114"/>
                  </a:cubicBezTo>
                  <a:lnTo>
                    <a:pt x="20897" y="7352"/>
                  </a:lnTo>
                  <a:lnTo>
                    <a:pt x="21006" y="7591"/>
                  </a:lnTo>
                  <a:lnTo>
                    <a:pt x="21099" y="7835"/>
                  </a:lnTo>
                  <a:cubicBezTo>
                    <a:pt x="21130" y="7916"/>
                    <a:pt x="21159" y="7997"/>
                    <a:pt x="21189" y="8079"/>
                  </a:cubicBezTo>
                  <a:cubicBezTo>
                    <a:pt x="21216" y="8161"/>
                    <a:pt x="21239" y="8244"/>
                    <a:pt x="21264" y="8326"/>
                  </a:cubicBezTo>
                  <a:cubicBezTo>
                    <a:pt x="21463" y="8987"/>
                    <a:pt x="21563" y="9664"/>
                    <a:pt x="21581" y="10338"/>
                  </a:cubicBezTo>
                  <a:cubicBezTo>
                    <a:pt x="21600" y="11012"/>
                    <a:pt x="21535" y="11681"/>
                    <a:pt x="21425" y="12341"/>
                  </a:cubicBezTo>
                  <a:cubicBezTo>
                    <a:pt x="21393" y="12506"/>
                    <a:pt x="21361" y="12669"/>
                    <a:pt x="21332" y="12834"/>
                  </a:cubicBezTo>
                  <a:cubicBezTo>
                    <a:pt x="21293" y="12997"/>
                    <a:pt x="21254" y="13160"/>
                    <a:pt x="21217" y="13323"/>
                  </a:cubicBezTo>
                  <a:lnTo>
                    <a:pt x="21203" y="13385"/>
                  </a:lnTo>
                  <a:lnTo>
                    <a:pt x="21186" y="13445"/>
                  </a:lnTo>
                  <a:lnTo>
                    <a:pt x="21152" y="13567"/>
                  </a:lnTo>
                  <a:lnTo>
                    <a:pt x="21085" y="13810"/>
                  </a:lnTo>
                  <a:cubicBezTo>
                    <a:pt x="21073" y="13850"/>
                    <a:pt x="21064" y="13891"/>
                    <a:pt x="21051" y="13932"/>
                  </a:cubicBezTo>
                  <a:lnTo>
                    <a:pt x="21011" y="14055"/>
                  </a:lnTo>
                  <a:lnTo>
                    <a:pt x="20972" y="14178"/>
                  </a:lnTo>
                  <a:cubicBezTo>
                    <a:pt x="20957" y="14219"/>
                    <a:pt x="20941" y="14260"/>
                    <a:pt x="20926" y="14300"/>
                  </a:cubicBezTo>
                  <a:cubicBezTo>
                    <a:pt x="20804" y="14627"/>
                    <a:pt x="20651" y="14949"/>
                    <a:pt x="20461" y="15261"/>
                  </a:cubicBezTo>
                  <a:cubicBezTo>
                    <a:pt x="20272" y="15573"/>
                    <a:pt x="20046" y="15873"/>
                    <a:pt x="19791" y="16157"/>
                  </a:cubicBezTo>
                  <a:cubicBezTo>
                    <a:pt x="19277" y="16726"/>
                    <a:pt x="18644" y="17216"/>
                    <a:pt x="17986" y="17640"/>
                  </a:cubicBezTo>
                  <a:cubicBezTo>
                    <a:pt x="17326" y="18065"/>
                    <a:pt x="16642" y="18425"/>
                    <a:pt x="15981" y="18760"/>
                  </a:cubicBezTo>
                  <a:cubicBezTo>
                    <a:pt x="15649" y="18928"/>
                    <a:pt x="15322" y="19089"/>
                    <a:pt x="15007" y="19255"/>
                  </a:cubicBezTo>
                  <a:lnTo>
                    <a:pt x="14517" y="19512"/>
                  </a:lnTo>
                  <a:cubicBezTo>
                    <a:pt x="14348" y="19599"/>
                    <a:pt x="14178" y="19686"/>
                    <a:pt x="14005" y="19773"/>
                  </a:cubicBezTo>
                  <a:cubicBezTo>
                    <a:pt x="13316" y="20117"/>
                    <a:pt x="12592" y="20445"/>
                    <a:pt x="11815" y="20728"/>
                  </a:cubicBezTo>
                  <a:cubicBezTo>
                    <a:pt x="11040" y="21010"/>
                    <a:pt x="10209" y="21247"/>
                    <a:pt x="9331" y="21395"/>
                  </a:cubicBezTo>
                  <a:cubicBezTo>
                    <a:pt x="8454" y="21544"/>
                    <a:pt x="7527" y="21599"/>
                    <a:pt x="6613" y="21527"/>
                  </a:cubicBezTo>
                  <a:lnTo>
                    <a:pt x="6442" y="21514"/>
                  </a:lnTo>
                  <a:cubicBezTo>
                    <a:pt x="6385" y="21508"/>
                    <a:pt x="6329" y="21502"/>
                    <a:pt x="6272" y="21496"/>
                  </a:cubicBezTo>
                  <a:lnTo>
                    <a:pt x="6102" y="21477"/>
                  </a:lnTo>
                  <a:cubicBezTo>
                    <a:pt x="6045" y="21470"/>
                    <a:pt x="5989" y="21461"/>
                    <a:pt x="5933" y="21453"/>
                  </a:cubicBezTo>
                  <a:cubicBezTo>
                    <a:pt x="5820" y="21437"/>
                    <a:pt x="5707" y="21421"/>
                    <a:pt x="5596" y="21400"/>
                  </a:cubicBezTo>
                  <a:cubicBezTo>
                    <a:pt x="5485" y="21379"/>
                    <a:pt x="5373" y="21361"/>
                    <a:pt x="5264" y="21337"/>
                  </a:cubicBezTo>
                  <a:lnTo>
                    <a:pt x="5099" y="21301"/>
                  </a:lnTo>
                  <a:cubicBezTo>
                    <a:pt x="5044" y="21290"/>
                    <a:pt x="4989" y="21278"/>
                    <a:pt x="4937" y="21264"/>
                  </a:cubicBezTo>
                  <a:lnTo>
                    <a:pt x="4624" y="21183"/>
                  </a:lnTo>
                  <a:lnTo>
                    <a:pt x="4310" y="21101"/>
                  </a:lnTo>
                  <a:cubicBezTo>
                    <a:pt x="4206" y="21073"/>
                    <a:pt x="4104" y="21037"/>
                    <a:pt x="4001" y="21006"/>
                  </a:cubicBezTo>
                  <a:cubicBezTo>
                    <a:pt x="3178" y="20750"/>
                    <a:pt x="2382" y="20419"/>
                    <a:pt x="1645" y="20015"/>
                  </a:cubicBezTo>
                  <a:lnTo>
                    <a:pt x="1104" y="19699"/>
                  </a:lnTo>
                  <a:cubicBezTo>
                    <a:pt x="1058" y="19674"/>
                    <a:pt x="1016" y="19644"/>
                    <a:pt x="973" y="19616"/>
                  </a:cubicBezTo>
                  <a:lnTo>
                    <a:pt x="844" y="19531"/>
                  </a:lnTo>
                  <a:lnTo>
                    <a:pt x="586" y="19361"/>
                  </a:lnTo>
                  <a:cubicBezTo>
                    <a:pt x="543" y="19332"/>
                    <a:pt x="500" y="19304"/>
                    <a:pt x="460" y="19273"/>
                  </a:cubicBezTo>
                  <a:cubicBezTo>
                    <a:pt x="440" y="19258"/>
                    <a:pt x="418" y="19244"/>
                    <a:pt x="398" y="19229"/>
                  </a:cubicBezTo>
                  <a:cubicBezTo>
                    <a:pt x="378" y="19213"/>
                    <a:pt x="360" y="19195"/>
                    <a:pt x="341" y="19179"/>
                  </a:cubicBezTo>
                  <a:lnTo>
                    <a:pt x="116" y="18980"/>
                  </a:lnTo>
                  <a:cubicBezTo>
                    <a:pt x="80" y="18946"/>
                    <a:pt x="41" y="18914"/>
                    <a:pt x="6" y="18880"/>
                  </a:cubicBezTo>
                  <a:lnTo>
                    <a:pt x="0" y="18874"/>
                  </a:lnTo>
                  <a:lnTo>
                    <a:pt x="0" y="16309"/>
                  </a:lnTo>
                  <a:lnTo>
                    <a:pt x="456" y="16711"/>
                  </a:lnTo>
                  <a:cubicBezTo>
                    <a:pt x="721" y="16921"/>
                    <a:pt x="996" y="17117"/>
                    <a:pt x="1277" y="17300"/>
                  </a:cubicBezTo>
                  <a:lnTo>
                    <a:pt x="1490" y="17435"/>
                  </a:lnTo>
                  <a:lnTo>
                    <a:pt x="1595" y="17502"/>
                  </a:lnTo>
                  <a:cubicBezTo>
                    <a:pt x="1630" y="17525"/>
                    <a:pt x="1668" y="17545"/>
                    <a:pt x="1704" y="17566"/>
                  </a:cubicBezTo>
                  <a:lnTo>
                    <a:pt x="1922" y="17690"/>
                  </a:lnTo>
                  <a:cubicBezTo>
                    <a:pt x="1940" y="17700"/>
                    <a:pt x="1958" y="17710"/>
                    <a:pt x="1976" y="17721"/>
                  </a:cubicBezTo>
                  <a:cubicBezTo>
                    <a:pt x="1993" y="17732"/>
                    <a:pt x="2008" y="17746"/>
                    <a:pt x="2024" y="17758"/>
                  </a:cubicBezTo>
                  <a:cubicBezTo>
                    <a:pt x="2056" y="17782"/>
                    <a:pt x="2091" y="17803"/>
                    <a:pt x="2126" y="17825"/>
                  </a:cubicBezTo>
                  <a:lnTo>
                    <a:pt x="2333" y="17956"/>
                  </a:lnTo>
                  <a:lnTo>
                    <a:pt x="2436" y="18021"/>
                  </a:lnTo>
                  <a:cubicBezTo>
                    <a:pt x="2471" y="18043"/>
                    <a:pt x="2504" y="18066"/>
                    <a:pt x="2541" y="18085"/>
                  </a:cubicBezTo>
                  <a:lnTo>
                    <a:pt x="2974" y="18323"/>
                  </a:lnTo>
                  <a:cubicBezTo>
                    <a:pt x="3563" y="18625"/>
                    <a:pt x="4195" y="18865"/>
                    <a:pt x="4854" y="19049"/>
                  </a:cubicBezTo>
                  <a:cubicBezTo>
                    <a:pt x="4937" y="19072"/>
                    <a:pt x="5017" y="19099"/>
                    <a:pt x="5101" y="19119"/>
                  </a:cubicBezTo>
                  <a:lnTo>
                    <a:pt x="5354" y="19178"/>
                  </a:lnTo>
                  <a:lnTo>
                    <a:pt x="5606" y="19238"/>
                  </a:lnTo>
                  <a:cubicBezTo>
                    <a:pt x="5648" y="19249"/>
                    <a:pt x="5689" y="19257"/>
                    <a:pt x="5730" y="19265"/>
                  </a:cubicBezTo>
                  <a:lnTo>
                    <a:pt x="5852" y="19289"/>
                  </a:lnTo>
                  <a:cubicBezTo>
                    <a:pt x="5933" y="19306"/>
                    <a:pt x="6015" y="19317"/>
                    <a:pt x="6096" y="19331"/>
                  </a:cubicBezTo>
                  <a:cubicBezTo>
                    <a:pt x="6178" y="19346"/>
                    <a:pt x="6260" y="19355"/>
                    <a:pt x="6341" y="19366"/>
                  </a:cubicBezTo>
                  <a:cubicBezTo>
                    <a:pt x="6382" y="19372"/>
                    <a:pt x="6422" y="19378"/>
                    <a:pt x="6463" y="19383"/>
                  </a:cubicBezTo>
                  <a:lnTo>
                    <a:pt x="6709" y="19408"/>
                  </a:lnTo>
                  <a:lnTo>
                    <a:pt x="6832" y="19417"/>
                  </a:lnTo>
                  <a:cubicBezTo>
                    <a:pt x="7487" y="19466"/>
                    <a:pt x="8147" y="19438"/>
                    <a:pt x="8811" y="19332"/>
                  </a:cubicBezTo>
                  <a:cubicBezTo>
                    <a:pt x="9475" y="19227"/>
                    <a:pt x="10140" y="19046"/>
                    <a:pt x="10808" y="18821"/>
                  </a:cubicBezTo>
                  <a:cubicBezTo>
                    <a:pt x="11475" y="18596"/>
                    <a:pt x="12145" y="18327"/>
                    <a:pt x="12828" y="18047"/>
                  </a:cubicBezTo>
                  <a:lnTo>
                    <a:pt x="13876" y="17612"/>
                  </a:lnTo>
                  <a:cubicBezTo>
                    <a:pt x="14245" y="17463"/>
                    <a:pt x="14613" y="17323"/>
                    <a:pt x="14978" y="17193"/>
                  </a:cubicBezTo>
                  <a:cubicBezTo>
                    <a:pt x="15708" y="16932"/>
                    <a:pt x="16429" y="16714"/>
                    <a:pt x="17110" y="16468"/>
                  </a:cubicBezTo>
                  <a:cubicBezTo>
                    <a:pt x="17451" y="16345"/>
                    <a:pt x="17782" y="16215"/>
                    <a:pt x="18096" y="16066"/>
                  </a:cubicBezTo>
                  <a:cubicBezTo>
                    <a:pt x="18411" y="15917"/>
                    <a:pt x="18708" y="15749"/>
                    <a:pt x="18976" y="15553"/>
                  </a:cubicBezTo>
                  <a:cubicBezTo>
                    <a:pt x="19246" y="15359"/>
                    <a:pt x="19486" y="15137"/>
                    <a:pt x="19690" y="14891"/>
                  </a:cubicBezTo>
                  <a:cubicBezTo>
                    <a:pt x="19894" y="14645"/>
                    <a:pt x="20062" y="14376"/>
                    <a:pt x="20191" y="14092"/>
                  </a:cubicBezTo>
                  <a:lnTo>
                    <a:pt x="20239" y="13986"/>
                  </a:lnTo>
                  <a:lnTo>
                    <a:pt x="20281" y="13877"/>
                  </a:lnTo>
                  <a:lnTo>
                    <a:pt x="20323" y="13767"/>
                  </a:lnTo>
                  <a:cubicBezTo>
                    <a:pt x="20336" y="13730"/>
                    <a:pt x="20347" y="13692"/>
                    <a:pt x="20359" y="13654"/>
                  </a:cubicBezTo>
                  <a:lnTo>
                    <a:pt x="20429" y="13427"/>
                  </a:lnTo>
                  <a:lnTo>
                    <a:pt x="20463" y="13312"/>
                  </a:lnTo>
                  <a:lnTo>
                    <a:pt x="20480" y="13255"/>
                  </a:lnTo>
                  <a:lnTo>
                    <a:pt x="20492" y="13198"/>
                  </a:lnTo>
                  <a:cubicBezTo>
                    <a:pt x="20527" y="13043"/>
                    <a:pt x="20561" y="12889"/>
                    <a:pt x="20590" y="12735"/>
                  </a:cubicBezTo>
                  <a:cubicBezTo>
                    <a:pt x="20612" y="12579"/>
                    <a:pt x="20631" y="12423"/>
                    <a:pt x="20650" y="12268"/>
                  </a:cubicBezTo>
                  <a:cubicBezTo>
                    <a:pt x="20708" y="11643"/>
                    <a:pt x="20663" y="11015"/>
                    <a:pt x="20553" y="10401"/>
                  </a:cubicBezTo>
                  <a:cubicBezTo>
                    <a:pt x="20443" y="9786"/>
                    <a:pt x="20265" y="9184"/>
                    <a:pt x="20043" y="8597"/>
                  </a:cubicBezTo>
                  <a:cubicBezTo>
                    <a:pt x="20015" y="8524"/>
                    <a:pt x="19990" y="8450"/>
                    <a:pt x="19961" y="8377"/>
                  </a:cubicBezTo>
                  <a:cubicBezTo>
                    <a:pt x="19929" y="8305"/>
                    <a:pt x="19897" y="8232"/>
                    <a:pt x="19867" y="8160"/>
                  </a:cubicBezTo>
                  <a:lnTo>
                    <a:pt x="19775" y="7942"/>
                  </a:lnTo>
                  <a:lnTo>
                    <a:pt x="19674" y="7727"/>
                  </a:lnTo>
                  <a:cubicBezTo>
                    <a:pt x="19640" y="7656"/>
                    <a:pt x="19608" y="7584"/>
                    <a:pt x="19575" y="7512"/>
                  </a:cubicBezTo>
                  <a:lnTo>
                    <a:pt x="19467" y="7299"/>
                  </a:lnTo>
                  <a:lnTo>
                    <a:pt x="19360" y="7086"/>
                  </a:lnTo>
                  <a:cubicBezTo>
                    <a:pt x="19323" y="7016"/>
                    <a:pt x="19281" y="6947"/>
                    <a:pt x="19241" y="6877"/>
                  </a:cubicBezTo>
                  <a:lnTo>
                    <a:pt x="19122" y="6669"/>
                  </a:lnTo>
                  <a:cubicBezTo>
                    <a:pt x="19081" y="6599"/>
                    <a:pt x="19034" y="6533"/>
                    <a:pt x="18990" y="6464"/>
                  </a:cubicBezTo>
                  <a:lnTo>
                    <a:pt x="18855" y="6262"/>
                  </a:lnTo>
                  <a:lnTo>
                    <a:pt x="18822" y="6211"/>
                  </a:lnTo>
                  <a:lnTo>
                    <a:pt x="18785" y="6162"/>
                  </a:lnTo>
                  <a:lnTo>
                    <a:pt x="18712" y="6064"/>
                  </a:lnTo>
                  <a:lnTo>
                    <a:pt x="18564" y="5867"/>
                  </a:lnTo>
                  <a:lnTo>
                    <a:pt x="18528" y="5817"/>
                  </a:lnTo>
                  <a:lnTo>
                    <a:pt x="18488" y="5770"/>
                  </a:lnTo>
                  <a:lnTo>
                    <a:pt x="18409" y="5674"/>
                  </a:lnTo>
                  <a:cubicBezTo>
                    <a:pt x="18304" y="5546"/>
                    <a:pt x="18203" y="5417"/>
                    <a:pt x="18088" y="5295"/>
                  </a:cubicBezTo>
                  <a:cubicBezTo>
                    <a:pt x="17645" y="4797"/>
                    <a:pt x="17145" y="4331"/>
                    <a:pt x="16584" y="3920"/>
                  </a:cubicBezTo>
                  <a:cubicBezTo>
                    <a:pt x="16023" y="3509"/>
                    <a:pt x="15408" y="3150"/>
                    <a:pt x="14754" y="2854"/>
                  </a:cubicBezTo>
                  <a:lnTo>
                    <a:pt x="14506" y="2746"/>
                  </a:lnTo>
                  <a:cubicBezTo>
                    <a:pt x="14423" y="2711"/>
                    <a:pt x="14343" y="2673"/>
                    <a:pt x="14256" y="2642"/>
                  </a:cubicBezTo>
                  <a:lnTo>
                    <a:pt x="14002" y="2547"/>
                  </a:lnTo>
                  <a:lnTo>
                    <a:pt x="13875" y="2500"/>
                  </a:lnTo>
                  <a:cubicBezTo>
                    <a:pt x="13833" y="2484"/>
                    <a:pt x="13791" y="2468"/>
                    <a:pt x="13747" y="2455"/>
                  </a:cubicBezTo>
                  <a:cubicBezTo>
                    <a:pt x="13573" y="2399"/>
                    <a:pt x="13401" y="2341"/>
                    <a:pt x="13228" y="2288"/>
                  </a:cubicBezTo>
                  <a:lnTo>
                    <a:pt x="12701" y="2144"/>
                  </a:lnTo>
                  <a:lnTo>
                    <a:pt x="12168" y="2020"/>
                  </a:lnTo>
                  <a:cubicBezTo>
                    <a:pt x="12080" y="1999"/>
                    <a:pt x="11988" y="1985"/>
                    <a:pt x="11899" y="1967"/>
                  </a:cubicBezTo>
                  <a:lnTo>
                    <a:pt x="11631" y="1915"/>
                  </a:lnTo>
                  <a:cubicBezTo>
                    <a:pt x="11543" y="1896"/>
                    <a:pt x="11450" y="1882"/>
                    <a:pt x="11358" y="1867"/>
                  </a:cubicBezTo>
                  <a:lnTo>
                    <a:pt x="11084" y="1822"/>
                  </a:lnTo>
                  <a:lnTo>
                    <a:pt x="10947" y="1798"/>
                  </a:lnTo>
                  <a:lnTo>
                    <a:pt x="10810" y="1780"/>
                  </a:lnTo>
                  <a:cubicBezTo>
                    <a:pt x="10719" y="1767"/>
                    <a:pt x="10628" y="1755"/>
                    <a:pt x="10537" y="1741"/>
                  </a:cubicBezTo>
                  <a:cubicBezTo>
                    <a:pt x="9808" y="1641"/>
                    <a:pt x="9083" y="1578"/>
                    <a:pt x="8364" y="1564"/>
                  </a:cubicBezTo>
                  <a:cubicBezTo>
                    <a:pt x="7645" y="1550"/>
                    <a:pt x="6930" y="1582"/>
                    <a:pt x="6219" y="1676"/>
                  </a:cubicBezTo>
                  <a:cubicBezTo>
                    <a:pt x="6042" y="1703"/>
                    <a:pt x="5865" y="1732"/>
                    <a:pt x="5688" y="1760"/>
                  </a:cubicBezTo>
                  <a:cubicBezTo>
                    <a:pt x="5513" y="1797"/>
                    <a:pt x="5336" y="1830"/>
                    <a:pt x="5160" y="1869"/>
                  </a:cubicBezTo>
                  <a:lnTo>
                    <a:pt x="4899" y="1936"/>
                  </a:lnTo>
                  <a:lnTo>
                    <a:pt x="4768" y="1969"/>
                  </a:lnTo>
                  <a:lnTo>
                    <a:pt x="4703" y="1986"/>
                  </a:lnTo>
                  <a:lnTo>
                    <a:pt x="4639" y="2005"/>
                  </a:lnTo>
                  <a:lnTo>
                    <a:pt x="4381" y="2083"/>
                  </a:lnTo>
                  <a:cubicBezTo>
                    <a:pt x="4295" y="2109"/>
                    <a:pt x="4208" y="2134"/>
                    <a:pt x="4124" y="2166"/>
                  </a:cubicBezTo>
                  <a:lnTo>
                    <a:pt x="3871" y="2257"/>
                  </a:lnTo>
                  <a:cubicBezTo>
                    <a:pt x="3786" y="2287"/>
                    <a:pt x="3701" y="2317"/>
                    <a:pt x="3619" y="2353"/>
                  </a:cubicBezTo>
                  <a:lnTo>
                    <a:pt x="3371" y="2456"/>
                  </a:lnTo>
                  <a:cubicBezTo>
                    <a:pt x="3289" y="2491"/>
                    <a:pt x="3205" y="2524"/>
                    <a:pt x="3126" y="2563"/>
                  </a:cubicBezTo>
                  <a:cubicBezTo>
                    <a:pt x="2804" y="2712"/>
                    <a:pt x="2492" y="2869"/>
                    <a:pt x="2216" y="3046"/>
                  </a:cubicBezTo>
                  <a:cubicBezTo>
                    <a:pt x="1932" y="3219"/>
                    <a:pt x="1693" y="3415"/>
                    <a:pt x="1474" y="3629"/>
                  </a:cubicBezTo>
                  <a:lnTo>
                    <a:pt x="1315" y="3794"/>
                  </a:lnTo>
                  <a:lnTo>
                    <a:pt x="1167" y="3973"/>
                  </a:lnTo>
                  <a:cubicBezTo>
                    <a:pt x="1116" y="4030"/>
                    <a:pt x="1071" y="4098"/>
                    <a:pt x="1023" y="4160"/>
                  </a:cubicBezTo>
                  <a:cubicBezTo>
                    <a:pt x="976" y="4224"/>
                    <a:pt x="929" y="4285"/>
                    <a:pt x="883" y="4354"/>
                  </a:cubicBezTo>
                  <a:cubicBezTo>
                    <a:pt x="700" y="4622"/>
                    <a:pt x="520" y="4904"/>
                    <a:pt x="336" y="5191"/>
                  </a:cubicBezTo>
                  <a:lnTo>
                    <a:pt x="0" y="5697"/>
                  </a:lnTo>
                  <a:lnTo>
                    <a:pt x="0" y="3299"/>
                  </a:lnTo>
                  <a:lnTo>
                    <a:pt x="181" y="3094"/>
                  </a:lnTo>
                  <a:cubicBezTo>
                    <a:pt x="249" y="3023"/>
                    <a:pt x="320" y="2953"/>
                    <a:pt x="391" y="2883"/>
                  </a:cubicBezTo>
                  <a:cubicBezTo>
                    <a:pt x="679" y="2608"/>
                    <a:pt x="1002" y="2348"/>
                    <a:pt x="1346" y="2134"/>
                  </a:cubicBezTo>
                  <a:cubicBezTo>
                    <a:pt x="1685" y="1911"/>
                    <a:pt x="2039" y="1725"/>
                    <a:pt x="2392" y="1544"/>
                  </a:cubicBezTo>
                  <a:cubicBezTo>
                    <a:pt x="2479" y="1496"/>
                    <a:pt x="2569" y="1456"/>
                    <a:pt x="2659" y="1413"/>
                  </a:cubicBezTo>
                  <a:lnTo>
                    <a:pt x="2927" y="1285"/>
                  </a:lnTo>
                  <a:cubicBezTo>
                    <a:pt x="3016" y="1240"/>
                    <a:pt x="3109" y="1202"/>
                    <a:pt x="3201" y="1162"/>
                  </a:cubicBezTo>
                  <a:lnTo>
                    <a:pt x="3477" y="1041"/>
                  </a:lnTo>
                  <a:cubicBezTo>
                    <a:pt x="3568" y="999"/>
                    <a:pt x="3664" y="964"/>
                    <a:pt x="3757" y="926"/>
                  </a:cubicBezTo>
                  <a:lnTo>
                    <a:pt x="4041" y="814"/>
                  </a:lnTo>
                  <a:lnTo>
                    <a:pt x="4112" y="786"/>
                  </a:lnTo>
                  <a:lnTo>
                    <a:pt x="4185" y="761"/>
                  </a:lnTo>
                  <a:lnTo>
                    <a:pt x="4331" y="710"/>
                  </a:lnTo>
                  <a:lnTo>
                    <a:pt x="4622" y="609"/>
                  </a:lnTo>
                  <a:cubicBezTo>
                    <a:pt x="4818" y="545"/>
                    <a:pt x="5020" y="488"/>
                    <a:pt x="5219" y="428"/>
                  </a:cubicBezTo>
                  <a:cubicBezTo>
                    <a:pt x="5422" y="376"/>
                    <a:pt x="5626" y="325"/>
                    <a:pt x="5831" y="276"/>
                  </a:cubicBezTo>
                  <a:cubicBezTo>
                    <a:pt x="6656" y="93"/>
                    <a:pt x="7516" y="-1"/>
                    <a:pt x="8371" y="0"/>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51" name="Freeform: Shape 24"/>
            <p:cNvSpPr/>
            <p:nvPr/>
          </p:nvSpPr>
          <p:spPr>
            <a:xfrm>
              <a:off x="0" y="46256"/>
              <a:ext cx="5215813" cy="6107389"/>
            </a:xfrm>
            <a:custGeom>
              <a:avLst/>
              <a:gdLst/>
              <a:ahLst/>
              <a:cxnLst>
                <a:cxn ang="0">
                  <a:pos x="wd2" y="hd2"/>
                </a:cxn>
                <a:cxn ang="5400000">
                  <a:pos x="wd2" y="hd2"/>
                </a:cxn>
                <a:cxn ang="10800000">
                  <a:pos x="wd2" y="hd2"/>
                </a:cxn>
                <a:cxn ang="16200000">
                  <a:pos x="wd2" y="hd2"/>
                </a:cxn>
              </a:cxnLst>
              <a:rect l="0" t="0" r="r" b="b"/>
              <a:pathLst>
                <a:path w="21104" h="21049" fill="norm" stroke="1" extrusionOk="0">
                  <a:moveTo>
                    <a:pt x="7563" y="0"/>
                  </a:moveTo>
                  <a:cubicBezTo>
                    <a:pt x="8744" y="-2"/>
                    <a:pt x="9977" y="149"/>
                    <a:pt x="11294" y="449"/>
                  </a:cubicBezTo>
                  <a:cubicBezTo>
                    <a:pt x="14773" y="1244"/>
                    <a:pt x="17560" y="3130"/>
                    <a:pt x="19261" y="5544"/>
                  </a:cubicBezTo>
                  <a:cubicBezTo>
                    <a:pt x="20992" y="8001"/>
                    <a:pt x="21600" y="11005"/>
                    <a:pt x="20670" y="13960"/>
                  </a:cubicBezTo>
                  <a:cubicBezTo>
                    <a:pt x="19749" y="16890"/>
                    <a:pt x="16803" y="17573"/>
                    <a:pt x="13898" y="18967"/>
                  </a:cubicBezTo>
                  <a:cubicBezTo>
                    <a:pt x="10994" y="20362"/>
                    <a:pt x="8115" y="21598"/>
                    <a:pt x="4604" y="20797"/>
                  </a:cubicBezTo>
                  <a:cubicBezTo>
                    <a:pt x="3168" y="20469"/>
                    <a:pt x="1940" y="19956"/>
                    <a:pt x="880" y="19297"/>
                  </a:cubicBezTo>
                  <a:lnTo>
                    <a:pt x="0" y="18679"/>
                  </a:lnTo>
                  <a:lnTo>
                    <a:pt x="0" y="15757"/>
                  </a:lnTo>
                  <a:lnTo>
                    <a:pt x="73" y="15852"/>
                  </a:lnTo>
                  <a:cubicBezTo>
                    <a:pt x="502" y="16360"/>
                    <a:pt x="959" y="16805"/>
                    <a:pt x="1450" y="17192"/>
                  </a:cubicBezTo>
                  <a:cubicBezTo>
                    <a:pt x="2514" y="18032"/>
                    <a:pt x="3737" y="18601"/>
                    <a:pt x="5190" y="18933"/>
                  </a:cubicBezTo>
                  <a:cubicBezTo>
                    <a:pt x="6368" y="19202"/>
                    <a:pt x="7513" y="19176"/>
                    <a:pt x="8792" y="18855"/>
                  </a:cubicBezTo>
                  <a:cubicBezTo>
                    <a:pt x="10111" y="18523"/>
                    <a:pt x="11462" y="17899"/>
                    <a:pt x="12733" y="17289"/>
                  </a:cubicBezTo>
                  <a:cubicBezTo>
                    <a:pt x="13326" y="17004"/>
                    <a:pt x="13903" y="16755"/>
                    <a:pt x="14462" y="16513"/>
                  </a:cubicBezTo>
                  <a:cubicBezTo>
                    <a:pt x="15542" y="16046"/>
                    <a:pt x="16476" y="15642"/>
                    <a:pt x="17176" y="15140"/>
                  </a:cubicBezTo>
                  <a:cubicBezTo>
                    <a:pt x="17827" y="14673"/>
                    <a:pt x="18215" y="14153"/>
                    <a:pt x="18436" y="13451"/>
                  </a:cubicBezTo>
                  <a:cubicBezTo>
                    <a:pt x="18811" y="12259"/>
                    <a:pt x="18893" y="11040"/>
                    <a:pt x="18679" y="9829"/>
                  </a:cubicBezTo>
                  <a:cubicBezTo>
                    <a:pt x="18472" y="8657"/>
                    <a:pt x="17999" y="7542"/>
                    <a:pt x="17274" y="6513"/>
                  </a:cubicBezTo>
                  <a:cubicBezTo>
                    <a:pt x="15812" y="4438"/>
                    <a:pt x="13479" y="2946"/>
                    <a:pt x="10706" y="2314"/>
                  </a:cubicBezTo>
                  <a:cubicBezTo>
                    <a:pt x="9218" y="1974"/>
                    <a:pt x="7898" y="1863"/>
                    <a:pt x="6672" y="1975"/>
                  </a:cubicBezTo>
                  <a:cubicBezTo>
                    <a:pt x="5469" y="2085"/>
                    <a:pt x="4308" y="2416"/>
                    <a:pt x="3123" y="2985"/>
                  </a:cubicBezTo>
                  <a:cubicBezTo>
                    <a:pt x="2298" y="3380"/>
                    <a:pt x="1968" y="3649"/>
                    <a:pt x="1754" y="3859"/>
                  </a:cubicBezTo>
                  <a:cubicBezTo>
                    <a:pt x="1450" y="4158"/>
                    <a:pt x="1182" y="4563"/>
                    <a:pt x="812" y="5124"/>
                  </a:cubicBezTo>
                  <a:cubicBezTo>
                    <a:pt x="634" y="5392"/>
                    <a:pt x="432" y="5698"/>
                    <a:pt x="190" y="6044"/>
                  </a:cubicBezTo>
                  <a:lnTo>
                    <a:pt x="0" y="6313"/>
                  </a:lnTo>
                  <a:lnTo>
                    <a:pt x="0" y="2589"/>
                  </a:lnTo>
                  <a:lnTo>
                    <a:pt x="28" y="2560"/>
                  </a:lnTo>
                  <a:cubicBezTo>
                    <a:pt x="476" y="2129"/>
                    <a:pt x="1051" y="1742"/>
                    <a:pt x="1959" y="1306"/>
                  </a:cubicBezTo>
                  <a:cubicBezTo>
                    <a:pt x="3774" y="434"/>
                    <a:pt x="5595" y="5"/>
                    <a:pt x="7563" y="0"/>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52" name="Freeform: Shape 25"/>
            <p:cNvSpPr/>
            <p:nvPr/>
          </p:nvSpPr>
          <p:spPr>
            <a:xfrm>
              <a:off x="-1" y="68222"/>
              <a:ext cx="5217958" cy="6100081"/>
            </a:xfrm>
            <a:custGeom>
              <a:avLst/>
              <a:gdLst/>
              <a:ahLst/>
              <a:cxnLst>
                <a:cxn ang="0">
                  <a:pos x="wd2" y="hd2"/>
                </a:cxn>
                <a:cxn ang="5400000">
                  <a:pos x="wd2" y="hd2"/>
                </a:cxn>
                <a:cxn ang="10800000">
                  <a:pos x="wd2" y="hd2"/>
                </a:cxn>
                <a:cxn ang="16200000">
                  <a:pos x="wd2" y="hd2"/>
                </a:cxn>
              </a:cxnLst>
              <a:rect l="0" t="0" r="r" b="b"/>
              <a:pathLst>
                <a:path w="21113" h="21050" fill="norm" stroke="1" extrusionOk="0">
                  <a:moveTo>
                    <a:pt x="7896" y="1"/>
                  </a:moveTo>
                  <a:cubicBezTo>
                    <a:pt x="9054" y="-7"/>
                    <a:pt x="10263" y="138"/>
                    <a:pt x="11553" y="433"/>
                  </a:cubicBezTo>
                  <a:cubicBezTo>
                    <a:pt x="14962" y="1212"/>
                    <a:pt x="17684" y="3086"/>
                    <a:pt x="19338" y="5492"/>
                  </a:cubicBezTo>
                  <a:cubicBezTo>
                    <a:pt x="21022" y="7942"/>
                    <a:pt x="21600" y="10942"/>
                    <a:pt x="20670" y="13902"/>
                  </a:cubicBezTo>
                  <a:cubicBezTo>
                    <a:pt x="19749" y="16835"/>
                    <a:pt x="16855" y="17530"/>
                    <a:pt x="13997" y="18937"/>
                  </a:cubicBezTo>
                  <a:cubicBezTo>
                    <a:pt x="11140" y="20344"/>
                    <a:pt x="8308" y="21593"/>
                    <a:pt x="4869" y="20807"/>
                  </a:cubicBezTo>
                  <a:cubicBezTo>
                    <a:pt x="2994" y="20379"/>
                    <a:pt x="1483" y="19619"/>
                    <a:pt x="242" y="18622"/>
                  </a:cubicBezTo>
                  <a:lnTo>
                    <a:pt x="0" y="18405"/>
                  </a:lnTo>
                  <a:lnTo>
                    <a:pt x="0" y="14514"/>
                  </a:lnTo>
                  <a:lnTo>
                    <a:pt x="235" y="14873"/>
                  </a:lnTo>
                  <a:cubicBezTo>
                    <a:pt x="801" y="15702"/>
                    <a:pt x="1419" y="16382"/>
                    <a:pt x="2107" y="16935"/>
                  </a:cubicBezTo>
                  <a:cubicBezTo>
                    <a:pt x="3090" y="17726"/>
                    <a:pt x="4223" y="18260"/>
                    <a:pt x="5572" y="18568"/>
                  </a:cubicBezTo>
                  <a:cubicBezTo>
                    <a:pt x="7943" y="19109"/>
                    <a:pt x="9996" y="18230"/>
                    <a:pt x="12638" y="16929"/>
                  </a:cubicBezTo>
                  <a:cubicBezTo>
                    <a:pt x="13230" y="16637"/>
                    <a:pt x="13802" y="16383"/>
                    <a:pt x="14355" y="16137"/>
                  </a:cubicBezTo>
                  <a:cubicBezTo>
                    <a:pt x="15394" y="15676"/>
                    <a:pt x="16290" y="15278"/>
                    <a:pt x="16940" y="14802"/>
                  </a:cubicBezTo>
                  <a:cubicBezTo>
                    <a:pt x="17516" y="14381"/>
                    <a:pt x="17846" y="13932"/>
                    <a:pt x="18044" y="13301"/>
                  </a:cubicBezTo>
                  <a:cubicBezTo>
                    <a:pt x="18403" y="12158"/>
                    <a:pt x="18487" y="10992"/>
                    <a:pt x="18293" y="9833"/>
                  </a:cubicBezTo>
                  <a:cubicBezTo>
                    <a:pt x="18106" y="8712"/>
                    <a:pt x="17668" y="7646"/>
                    <a:pt x="16993" y="6665"/>
                  </a:cubicBezTo>
                  <a:cubicBezTo>
                    <a:pt x="15632" y="4684"/>
                    <a:pt x="13449" y="3266"/>
                    <a:pt x="10849" y="2672"/>
                  </a:cubicBezTo>
                  <a:cubicBezTo>
                    <a:pt x="8097" y="2043"/>
                    <a:pt x="5973" y="2242"/>
                    <a:pt x="3749" y="3338"/>
                  </a:cubicBezTo>
                  <a:cubicBezTo>
                    <a:pt x="2997" y="3708"/>
                    <a:pt x="2705" y="3948"/>
                    <a:pt x="2519" y="4134"/>
                  </a:cubicBezTo>
                  <a:cubicBezTo>
                    <a:pt x="2248" y="4405"/>
                    <a:pt x="1992" y="4797"/>
                    <a:pt x="1638" y="5340"/>
                  </a:cubicBezTo>
                  <a:cubicBezTo>
                    <a:pt x="1283" y="5884"/>
                    <a:pt x="829" y="6580"/>
                    <a:pt x="162" y="7451"/>
                  </a:cubicBezTo>
                  <a:lnTo>
                    <a:pt x="0" y="7659"/>
                  </a:lnTo>
                  <a:lnTo>
                    <a:pt x="0" y="3160"/>
                  </a:lnTo>
                  <a:lnTo>
                    <a:pt x="237" y="2858"/>
                  </a:lnTo>
                  <a:cubicBezTo>
                    <a:pt x="718" y="2314"/>
                    <a:pt x="1318" y="1858"/>
                    <a:pt x="2390" y="1330"/>
                  </a:cubicBezTo>
                  <a:cubicBezTo>
                    <a:pt x="4176" y="451"/>
                    <a:pt x="5965" y="13"/>
                    <a:pt x="7896" y="1"/>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53" name="Freeform: Shape 26"/>
            <p:cNvSpPr/>
            <p:nvPr/>
          </p:nvSpPr>
          <p:spPr>
            <a:xfrm>
              <a:off x="0" y="68222"/>
              <a:ext cx="5217959" cy="6100081"/>
            </a:xfrm>
            <a:custGeom>
              <a:avLst/>
              <a:gdLst/>
              <a:ahLst/>
              <a:cxnLst>
                <a:cxn ang="0">
                  <a:pos x="wd2" y="hd2"/>
                </a:cxn>
                <a:cxn ang="5400000">
                  <a:pos x="wd2" y="hd2"/>
                </a:cxn>
                <a:cxn ang="10800000">
                  <a:pos x="wd2" y="hd2"/>
                </a:cxn>
                <a:cxn ang="16200000">
                  <a:pos x="wd2" y="hd2"/>
                </a:cxn>
              </a:cxnLst>
              <a:rect l="0" t="0" r="r" b="b"/>
              <a:pathLst>
                <a:path w="21113" h="21050" fill="norm" stroke="1" extrusionOk="0">
                  <a:moveTo>
                    <a:pt x="7896" y="1"/>
                  </a:moveTo>
                  <a:cubicBezTo>
                    <a:pt x="9054" y="-7"/>
                    <a:pt x="10263" y="138"/>
                    <a:pt x="11553" y="433"/>
                  </a:cubicBezTo>
                  <a:cubicBezTo>
                    <a:pt x="14962" y="1212"/>
                    <a:pt x="17684" y="3086"/>
                    <a:pt x="19338" y="5492"/>
                  </a:cubicBezTo>
                  <a:cubicBezTo>
                    <a:pt x="21022" y="7942"/>
                    <a:pt x="21600" y="10942"/>
                    <a:pt x="20670" y="13902"/>
                  </a:cubicBezTo>
                  <a:cubicBezTo>
                    <a:pt x="19749" y="16835"/>
                    <a:pt x="16855" y="17530"/>
                    <a:pt x="13997" y="18937"/>
                  </a:cubicBezTo>
                  <a:cubicBezTo>
                    <a:pt x="11140" y="20344"/>
                    <a:pt x="8308" y="21593"/>
                    <a:pt x="4869" y="20807"/>
                  </a:cubicBezTo>
                  <a:cubicBezTo>
                    <a:pt x="2994" y="20379"/>
                    <a:pt x="1483" y="19619"/>
                    <a:pt x="242" y="18622"/>
                  </a:cubicBezTo>
                  <a:lnTo>
                    <a:pt x="0" y="18405"/>
                  </a:lnTo>
                  <a:lnTo>
                    <a:pt x="0" y="15278"/>
                  </a:lnTo>
                  <a:lnTo>
                    <a:pt x="453" y="15883"/>
                  </a:lnTo>
                  <a:cubicBezTo>
                    <a:pt x="871" y="16389"/>
                    <a:pt x="1317" y="16831"/>
                    <a:pt x="1796" y="17217"/>
                  </a:cubicBezTo>
                  <a:cubicBezTo>
                    <a:pt x="2835" y="18052"/>
                    <a:pt x="4032" y="18616"/>
                    <a:pt x="5455" y="18941"/>
                  </a:cubicBezTo>
                  <a:cubicBezTo>
                    <a:pt x="6609" y="19205"/>
                    <a:pt x="7732" y="19174"/>
                    <a:pt x="8988" y="18848"/>
                  </a:cubicBezTo>
                  <a:cubicBezTo>
                    <a:pt x="10285" y="18509"/>
                    <a:pt x="11614" y="17880"/>
                    <a:pt x="12864" y="17265"/>
                  </a:cubicBezTo>
                  <a:cubicBezTo>
                    <a:pt x="13448" y="16977"/>
                    <a:pt x="14016" y="16725"/>
                    <a:pt x="14565" y="16481"/>
                  </a:cubicBezTo>
                  <a:cubicBezTo>
                    <a:pt x="15628" y="16010"/>
                    <a:pt x="16546" y="15602"/>
                    <a:pt x="17236" y="15096"/>
                  </a:cubicBezTo>
                  <a:cubicBezTo>
                    <a:pt x="17877" y="14627"/>
                    <a:pt x="18261" y="14105"/>
                    <a:pt x="18482" y="13402"/>
                  </a:cubicBezTo>
                  <a:cubicBezTo>
                    <a:pt x="18857" y="12209"/>
                    <a:pt x="18944" y="10990"/>
                    <a:pt x="18742" y="9780"/>
                  </a:cubicBezTo>
                  <a:cubicBezTo>
                    <a:pt x="18546" y="8609"/>
                    <a:pt x="18089" y="7496"/>
                    <a:pt x="17384" y="6470"/>
                  </a:cubicBezTo>
                  <a:cubicBezTo>
                    <a:pt x="15962" y="4402"/>
                    <a:pt x="13682" y="2921"/>
                    <a:pt x="10966" y="2300"/>
                  </a:cubicBezTo>
                  <a:cubicBezTo>
                    <a:pt x="9508" y="1967"/>
                    <a:pt x="8214" y="1862"/>
                    <a:pt x="7011" y="1979"/>
                  </a:cubicBezTo>
                  <a:cubicBezTo>
                    <a:pt x="5830" y="2094"/>
                    <a:pt x="4689" y="2430"/>
                    <a:pt x="3523" y="3004"/>
                  </a:cubicBezTo>
                  <a:cubicBezTo>
                    <a:pt x="2712" y="3403"/>
                    <a:pt x="2386" y="3673"/>
                    <a:pt x="2175" y="3884"/>
                  </a:cubicBezTo>
                  <a:cubicBezTo>
                    <a:pt x="1874" y="4184"/>
                    <a:pt x="1609" y="4590"/>
                    <a:pt x="1242" y="5152"/>
                  </a:cubicBezTo>
                  <a:cubicBezTo>
                    <a:pt x="949" y="5602"/>
                    <a:pt x="588" y="6155"/>
                    <a:pt x="95" y="6824"/>
                  </a:cubicBezTo>
                  <a:lnTo>
                    <a:pt x="0" y="6951"/>
                  </a:lnTo>
                  <a:lnTo>
                    <a:pt x="0" y="3160"/>
                  </a:lnTo>
                  <a:lnTo>
                    <a:pt x="237" y="2858"/>
                  </a:lnTo>
                  <a:cubicBezTo>
                    <a:pt x="718" y="2314"/>
                    <a:pt x="1318" y="1858"/>
                    <a:pt x="2390" y="1330"/>
                  </a:cubicBezTo>
                  <a:cubicBezTo>
                    <a:pt x="4176" y="451"/>
                    <a:pt x="5965" y="13"/>
                    <a:pt x="7896" y="1"/>
                  </a:cubicBezTo>
                  <a:close/>
                </a:path>
              </a:pathLst>
            </a:custGeom>
            <a:gradFill flip="none" rotWithShape="1">
              <a:gsLst>
                <a:gs pos="2000">
                  <a:srgbClr val="FFFFFF">
                    <a:alpha val="10000"/>
                  </a:srgbClr>
                </a:gs>
                <a:gs pos="16000">
                  <a:schemeClr val="accent6">
                    <a:alpha val="10000"/>
                  </a:schemeClr>
                </a:gs>
                <a:gs pos="85000">
                  <a:schemeClr val="accent1">
                    <a:alpha val="10000"/>
                  </a:schemeClr>
                </a:gs>
                <a:gs pos="100000">
                  <a:srgbClr val="FFFFFF">
                    <a:alpha val="10000"/>
                  </a:srgbClr>
                </a:gs>
              </a:gsLst>
              <a:lin ang="120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sp>
        <p:nvSpPr>
          <p:cNvPr id="155" name="Title 1"/>
          <p:cNvSpPr txBox="1"/>
          <p:nvPr>
            <p:ph type="title"/>
          </p:nvPr>
        </p:nvSpPr>
        <p:spPr>
          <a:xfrm>
            <a:off x="640079" y="1243013"/>
            <a:ext cx="3855722" cy="4371974"/>
          </a:xfrm>
          <a:prstGeom prst="rect">
            <a:avLst/>
          </a:prstGeom>
        </p:spPr>
        <p:txBody>
          <a:bodyPr/>
          <a:lstStyle>
            <a:lvl1pPr>
              <a:defRPr sz="3600">
                <a:solidFill>
                  <a:srgbClr val="0E2841"/>
                </a:solidFill>
              </a:defRPr>
            </a:lvl1pPr>
          </a:lstStyle>
          <a:p>
            <a:pPr/>
            <a:r>
              <a:t>Consequences of Poor Sleep</a:t>
            </a:r>
          </a:p>
        </p:txBody>
      </p:sp>
      <p:sp>
        <p:nvSpPr>
          <p:cNvPr id="156" name="Content Placeholder 2"/>
          <p:cNvSpPr txBox="1"/>
          <p:nvPr>
            <p:ph type="body" idx="1"/>
          </p:nvPr>
        </p:nvSpPr>
        <p:spPr>
          <a:xfrm>
            <a:off x="4621876" y="109501"/>
            <a:ext cx="7185114" cy="6567638"/>
          </a:xfrm>
          <a:prstGeom prst="rect">
            <a:avLst/>
          </a:prstGeom>
        </p:spPr>
        <p:txBody>
          <a:bodyPr anchor="ctr"/>
          <a:lstStyle/>
          <a:p>
            <a:pPr marL="0" indent="0" algn="just">
              <a:lnSpc>
                <a:spcPct val="100000"/>
              </a:lnSpc>
              <a:buSzTx/>
              <a:buNone/>
              <a:defRPr b="1" sz="1600"/>
            </a:pPr>
            <a:r>
              <a:t>Short-term effects of inadequate sleep:</a:t>
            </a:r>
            <a:r>
              <a:rPr b="0"/>
              <a:t> </a:t>
            </a:r>
            <a:endParaRPr b="0"/>
          </a:p>
          <a:p>
            <a:pPr lvl="1" marL="685800" indent="-228600" algn="just">
              <a:lnSpc>
                <a:spcPct val="100000"/>
              </a:lnSpc>
              <a:spcBef>
                <a:spcPts val="500"/>
              </a:spcBef>
              <a:defRPr sz="1600"/>
            </a:pPr>
            <a:r>
              <a:t>Causes persistent fatigue and low energy throughout the day. </a:t>
            </a:r>
            <a:endParaRPr sz="2400"/>
          </a:p>
          <a:p>
            <a:pPr lvl="1" marL="685800" indent="-228600" algn="just">
              <a:lnSpc>
                <a:spcPct val="100000"/>
              </a:lnSpc>
              <a:spcBef>
                <a:spcPts val="500"/>
              </a:spcBef>
              <a:defRPr sz="1600"/>
            </a:pPr>
            <a:r>
              <a:t>Increases irritability and mood changes. </a:t>
            </a:r>
            <a:endParaRPr sz="2400"/>
          </a:p>
          <a:p>
            <a:pPr lvl="1" marL="685800" indent="-228600" algn="just">
              <a:lnSpc>
                <a:spcPct val="100000"/>
              </a:lnSpc>
              <a:spcBef>
                <a:spcPts val="500"/>
              </a:spcBef>
              <a:defRPr sz="1600"/>
            </a:pPr>
            <a:r>
              <a:t>Reduces attention span and makes it harder to concentrate. </a:t>
            </a:r>
            <a:endParaRPr sz="2400"/>
          </a:p>
          <a:p>
            <a:pPr lvl="1" marL="685800" indent="-228600" algn="just">
              <a:lnSpc>
                <a:spcPct val="100000"/>
              </a:lnSpc>
              <a:spcBef>
                <a:spcPts val="500"/>
              </a:spcBef>
              <a:defRPr sz="1600"/>
            </a:pPr>
            <a:r>
              <a:t>Lowers motivation and productivity. </a:t>
            </a:r>
            <a:endParaRPr sz="2400"/>
          </a:p>
          <a:p>
            <a:pPr lvl="1" marL="685800" indent="-228600" algn="just">
              <a:lnSpc>
                <a:spcPct val="100000"/>
              </a:lnSpc>
              <a:spcBef>
                <a:spcPts val="500"/>
              </a:spcBef>
              <a:defRPr sz="1600"/>
            </a:pPr>
            <a:r>
              <a:t>Slows reaction time, increasing the risk of mistakes and accidents. </a:t>
            </a:r>
            <a:endParaRPr sz="2400"/>
          </a:p>
          <a:p>
            <a:pPr lvl="1" marL="685800" indent="-228600" algn="just">
              <a:lnSpc>
                <a:spcPct val="100000"/>
              </a:lnSpc>
              <a:spcBef>
                <a:spcPts val="500"/>
              </a:spcBef>
              <a:defRPr sz="1600"/>
            </a:pPr>
            <a:r>
              <a:t>Impairs memory and </a:t>
            </a:r>
            <a:r>
              <a:t>information processing</a:t>
            </a:r>
            <a:r>
              <a:t>. </a:t>
            </a:r>
            <a:endParaRPr sz="2400"/>
          </a:p>
          <a:p>
            <a:pPr lvl="1" marL="685800" indent="-228600" algn="just">
              <a:lnSpc>
                <a:spcPct val="100000"/>
              </a:lnSpc>
              <a:spcBef>
                <a:spcPts val="500"/>
              </a:spcBef>
              <a:defRPr sz="1600"/>
            </a:pPr>
            <a:r>
              <a:t>In older adults, poor sleep can affect balance and coordination, making falls more likely (Dzierzewski et al., 2017). </a:t>
            </a:r>
            <a:endParaRPr sz="2400"/>
          </a:p>
          <a:p>
            <a:pPr marL="0" indent="0" algn="just">
              <a:lnSpc>
                <a:spcPct val="100000"/>
              </a:lnSpc>
              <a:buSzTx/>
              <a:buNone/>
              <a:defRPr b="1" sz="1600"/>
            </a:pPr>
            <a:r>
              <a:t>Long-term effects of ongoing sleep problems:</a:t>
            </a:r>
            <a:r>
              <a:rPr b="0"/>
              <a:t> </a:t>
            </a:r>
            <a:endParaRPr b="0"/>
          </a:p>
          <a:p>
            <a:pPr lvl="1" marL="685800" indent="-228600" algn="just">
              <a:lnSpc>
                <a:spcPct val="100000"/>
              </a:lnSpc>
              <a:spcBef>
                <a:spcPts val="500"/>
              </a:spcBef>
              <a:defRPr sz="1600"/>
            </a:pPr>
            <a:r>
              <a:t>Raises the risk of developing chronic illnesses, including heart disease and type 2 diabetes. </a:t>
            </a:r>
            <a:endParaRPr sz="2400"/>
          </a:p>
          <a:p>
            <a:pPr lvl="1" marL="685800" indent="-228600" algn="just">
              <a:lnSpc>
                <a:spcPct val="100000"/>
              </a:lnSpc>
              <a:spcBef>
                <a:spcPts val="500"/>
              </a:spcBef>
              <a:defRPr sz="1600"/>
            </a:pPr>
            <a:r>
              <a:t>Contributes to weight gain and obesity. </a:t>
            </a:r>
            <a:endParaRPr sz="2400"/>
          </a:p>
          <a:p>
            <a:pPr lvl="1" marL="685800" indent="-228600" algn="just">
              <a:lnSpc>
                <a:spcPct val="100000"/>
              </a:lnSpc>
              <a:spcBef>
                <a:spcPts val="500"/>
              </a:spcBef>
              <a:defRPr sz="1600"/>
            </a:pPr>
            <a:r>
              <a:t>Increases the likelihood of mental health conditions such as depression and anxiety. </a:t>
            </a:r>
            <a:endParaRPr sz="2400"/>
          </a:p>
          <a:p>
            <a:pPr lvl="1" marL="685800" indent="-228600" algn="just">
              <a:lnSpc>
                <a:spcPct val="100000"/>
              </a:lnSpc>
              <a:spcBef>
                <a:spcPts val="500"/>
              </a:spcBef>
              <a:defRPr sz="1600"/>
            </a:pPr>
            <a:r>
              <a:t>Weakens the immune system, making the body more vulnerable to infections. </a:t>
            </a:r>
            <a:endParaRPr sz="2400"/>
          </a:p>
          <a:p>
            <a:pPr lvl="1" marL="685800" indent="-228600" algn="just">
              <a:lnSpc>
                <a:spcPct val="100000"/>
              </a:lnSpc>
              <a:spcBef>
                <a:spcPts val="500"/>
              </a:spcBef>
              <a:defRPr sz="1600"/>
            </a:pPr>
            <a:r>
              <a:t>Is associated with a greater risk of cognitive decline and dementia. </a:t>
            </a:r>
            <a:endParaRPr sz="2400"/>
          </a:p>
          <a:p>
            <a:pPr lvl="1" marL="685800" indent="-228600" algn="just">
              <a:lnSpc>
                <a:spcPct val="100000"/>
              </a:lnSpc>
              <a:spcBef>
                <a:spcPts val="500"/>
              </a:spcBef>
              <a:defRPr sz="1600"/>
            </a:pPr>
            <a:r>
              <a:t>Can reduce an individual's ability to live independently and lead to greater reliance on healthcare and support services (Lo et al., 2016). </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Title 1"/>
          <p:cNvSpPr txBox="1"/>
          <p:nvPr>
            <p:ph type="title"/>
          </p:nvPr>
        </p:nvSpPr>
        <p:spPr>
          <a:prstGeom prst="rect">
            <a:avLst/>
          </a:prstGeom>
        </p:spPr>
        <p:txBody>
          <a:bodyPr/>
          <a:lstStyle/>
          <a:p>
            <a:pPr/>
            <a:r>
              <a:t>SMART Campaign Aims</a:t>
            </a:r>
          </a:p>
        </p:txBody>
      </p:sp>
      <p:sp>
        <p:nvSpPr>
          <p:cNvPr id="159" name="Content Placeholder 2"/>
          <p:cNvSpPr txBox="1"/>
          <p:nvPr>
            <p:ph type="body" idx="1"/>
          </p:nvPr>
        </p:nvSpPr>
        <p:spPr>
          <a:prstGeom prst="rect">
            <a:avLst/>
          </a:prstGeom>
        </p:spPr>
        <p:txBody>
          <a:bodyPr/>
          <a:lstStyle/>
          <a:p>
            <a:pPr marL="0" indent="0" algn="just">
              <a:lnSpc>
                <a:spcPct val="72000"/>
              </a:lnSpc>
              <a:buSzTx/>
              <a:buNone/>
              <a:defRPr b="1" sz="1900"/>
            </a:pPr>
            <a:r>
              <a:t>Aim 1</a:t>
            </a:r>
            <a:r>
              <a:t>: </a:t>
            </a:r>
            <a:r>
              <a:rPr b="0"/>
              <a:t>Increase participants' knowledge of sleep hygiene by 30% following the eight-week programme.</a:t>
            </a:r>
          </a:p>
          <a:p>
            <a:pPr algn="just">
              <a:lnSpc>
                <a:spcPct val="72000"/>
              </a:lnSpc>
              <a:defRPr b="1" sz="1900"/>
            </a:pPr>
            <a:r>
              <a:t>Measurement:</a:t>
            </a:r>
            <a:r>
              <a:rPr b="0"/>
              <a:t> Pre- and post-programme questionnaires.</a:t>
            </a:r>
          </a:p>
          <a:p>
            <a:pPr algn="just">
              <a:lnSpc>
                <a:spcPct val="72000"/>
              </a:lnSpc>
              <a:defRPr b="1" sz="1900"/>
            </a:pPr>
            <a:r>
              <a:t>Benefit:</a:t>
            </a:r>
            <a:r>
              <a:rPr b="0"/>
              <a:t> Improved understanding enables participants to make healthier choices that improve sleep quality.</a:t>
            </a:r>
          </a:p>
          <a:p>
            <a:pPr marL="0" indent="0" algn="just">
              <a:lnSpc>
                <a:spcPct val="72000"/>
              </a:lnSpc>
              <a:buSzTx/>
              <a:buNone/>
              <a:defRPr b="1" sz="1900"/>
            </a:pPr>
            <a:r>
              <a:t>Aim 2</a:t>
            </a:r>
            <a:r>
              <a:t>: </a:t>
            </a:r>
            <a:r>
              <a:rPr b="0"/>
              <a:t>Increase the number of participants following a consistent bedtime routine by 50% within eight weeks.</a:t>
            </a:r>
          </a:p>
          <a:p>
            <a:pPr algn="just">
              <a:lnSpc>
                <a:spcPct val="72000"/>
              </a:lnSpc>
              <a:defRPr b="1" sz="1900"/>
            </a:pPr>
            <a:r>
              <a:t>Measurement:</a:t>
            </a:r>
            <a:r>
              <a:rPr b="0"/>
              <a:t> Weekly sleep diaries and self-report checklists.</a:t>
            </a:r>
          </a:p>
          <a:p>
            <a:pPr algn="just">
              <a:lnSpc>
                <a:spcPct val="72000"/>
              </a:lnSpc>
              <a:defRPr b="1" sz="1900"/>
            </a:pPr>
            <a:r>
              <a:t>Benefit:</a:t>
            </a:r>
            <a:r>
              <a:rPr b="0"/>
              <a:t> A regular sleep schedule helps regulate the body's internal clock and improves sleep quality.</a:t>
            </a:r>
          </a:p>
          <a:p>
            <a:pPr marL="0" indent="0" algn="just">
              <a:lnSpc>
                <a:spcPct val="72000"/>
              </a:lnSpc>
              <a:buSzTx/>
              <a:buNone/>
              <a:defRPr b="1" sz="1900"/>
            </a:pPr>
            <a:r>
              <a:t>Aim 3</a:t>
            </a:r>
            <a:r>
              <a:t>: </a:t>
            </a:r>
            <a:r>
              <a:rPr b="0"/>
              <a:t>Reduce self-reported sleep difficulties by 25% by the end of the campaign.</a:t>
            </a:r>
          </a:p>
          <a:p>
            <a:pPr algn="just">
              <a:lnSpc>
                <a:spcPct val="72000"/>
              </a:lnSpc>
              <a:defRPr b="1" sz="1900"/>
            </a:pPr>
            <a:r>
              <a:t>Measurement:</a:t>
            </a:r>
            <a:r>
              <a:rPr b="0"/>
              <a:t> Sleep quality questionnaires completed before and after the programme.</a:t>
            </a:r>
          </a:p>
          <a:p>
            <a:pPr algn="just">
              <a:lnSpc>
                <a:spcPct val="72000"/>
              </a:lnSpc>
              <a:defRPr b="1" sz="1900"/>
            </a:pPr>
            <a:r>
              <a:t>Benefit:</a:t>
            </a:r>
            <a:r>
              <a:rPr b="0"/>
              <a:t> Better sleep contributes to improved physical health, mood, and overall </a:t>
            </a:r>
            <a:r>
              <a:rPr b="0"/>
              <a:t>well-being</a:t>
            </a:r>
            <a:r>
              <a:rPr b="0"/>
              <a:t>.</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TASK 2 CAMPAIGN"/>
          <p:cNvSpPr txBox="1"/>
          <p:nvPr>
            <p:ph type="title"/>
          </p:nvPr>
        </p:nvSpPr>
        <p:spPr>
          <a:xfrm>
            <a:off x="839787" y="760448"/>
            <a:ext cx="3932239" cy="1946770"/>
          </a:xfrm>
          <a:prstGeom prst="rect">
            <a:avLst/>
          </a:prstGeom>
        </p:spPr>
        <p:txBody>
          <a:bodyPr/>
          <a:lstStyle>
            <a:lvl1pPr defTabSz="768095">
              <a:defRPr sz="5040"/>
            </a:lvl1pPr>
          </a:lstStyle>
          <a:p>
            <a:pPr/>
            <a:r>
              <a:t>TASK 2 CAMPAIGN</a:t>
            </a:r>
          </a:p>
        </p:txBody>
      </p:sp>
      <p:pic>
        <p:nvPicPr>
          <p:cNvPr id="162" name="IMG_9280.jpeg" descr="IMG_9280.jpeg"/>
          <p:cNvPicPr>
            <a:picLocks noChangeAspect="1"/>
          </p:cNvPicPr>
          <p:nvPr>
            <p:ph type="pic" idx="21"/>
          </p:nvPr>
        </p:nvPicPr>
        <p:blipFill>
          <a:blip r:embed="rId2">
            <a:extLst/>
          </a:blip>
          <a:srcRect l="7785" t="0" r="7785" b="0"/>
          <a:stretch>
            <a:fillRect/>
          </a:stretch>
        </p:blipFill>
        <p:spPr>
          <a:prstGeom prst="rect">
            <a:avLst/>
          </a:prstGeom>
        </p:spPr>
      </p:pic>
      <p:sp>
        <p:nvSpPr>
          <p:cNvPr id="163" name="ASHWINI SHINDE"/>
          <p:cNvSpPr txBox="1"/>
          <p:nvPr>
            <p:ph type="body" sz="quarter" idx="1"/>
          </p:nvPr>
        </p:nvSpPr>
        <p:spPr>
          <a:xfrm>
            <a:off x="839787" y="2815520"/>
            <a:ext cx="3932239" cy="2165384"/>
          </a:xfrm>
          <a:prstGeom prst="rect">
            <a:avLst/>
          </a:prstGeom>
        </p:spPr>
        <p:txBody>
          <a:bodyPr/>
          <a:lstStyle/>
          <a:p>
            <a:pPr/>
            <a:r>
              <a:rPr b="1"/>
              <a:t>ASHWINI SHINDE</a:t>
            </a:r>
            <a:r>
              <a:t> </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165"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66" name="Freeform: Shape 9"/>
          <p:cNvSpPr/>
          <p:nvPr/>
        </p:nvSpPr>
        <p:spPr>
          <a:xfrm>
            <a:off x="0" y="0"/>
            <a:ext cx="4167272" cy="68580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712" y="0"/>
                </a:lnTo>
                <a:lnTo>
                  <a:pt x="12377" y="259"/>
                </a:lnTo>
                <a:cubicBezTo>
                  <a:pt x="17941" y="2543"/>
                  <a:pt x="21600" y="6412"/>
                  <a:pt x="21600" y="10800"/>
                </a:cubicBezTo>
                <a:cubicBezTo>
                  <a:pt x="21600" y="15188"/>
                  <a:pt x="17941" y="19057"/>
                  <a:pt x="12377" y="21341"/>
                </a:cubicBezTo>
                <a:lnTo>
                  <a:pt x="11712" y="21600"/>
                </a:lnTo>
                <a:lnTo>
                  <a:pt x="0" y="21600"/>
                </a:lnTo>
                <a:close/>
              </a:path>
            </a:pathLst>
          </a:custGeom>
          <a:solidFill>
            <a:schemeClr val="accent2"/>
          </a:solidFill>
          <a:ln w="12700">
            <a:miter lim="400000"/>
          </a:ln>
        </p:spPr>
        <p:txBody>
          <a:bodyPr lIns="45719" rIns="45719" anchor="ctr"/>
          <a:lstStyle/>
          <a:p>
            <a:pPr algn="ctr">
              <a:defRPr>
                <a:solidFill>
                  <a:srgbClr val="FFFFFF"/>
                </a:solidFill>
              </a:defRPr>
            </a:pPr>
          </a:p>
        </p:txBody>
      </p:sp>
      <p:sp>
        <p:nvSpPr>
          <p:cNvPr id="167" name="Title 1"/>
          <p:cNvSpPr txBox="1"/>
          <p:nvPr>
            <p:ph type="title"/>
          </p:nvPr>
        </p:nvSpPr>
        <p:spPr>
          <a:xfrm>
            <a:off x="686833" y="1153572"/>
            <a:ext cx="3200401" cy="4461163"/>
          </a:xfrm>
          <a:prstGeom prst="rect">
            <a:avLst/>
          </a:prstGeom>
        </p:spPr>
        <p:txBody>
          <a:bodyPr/>
          <a:lstStyle>
            <a:lvl1pPr>
              <a:defRPr sz="4100">
                <a:solidFill>
                  <a:srgbClr val="FFFFFF"/>
                </a:solidFill>
              </a:defRPr>
            </a:lvl1pPr>
          </a:lstStyle>
          <a:p>
            <a:pPr/>
            <a:r>
              <a:t>Campaign Evaluation</a:t>
            </a:r>
          </a:p>
        </p:txBody>
      </p:sp>
      <p:sp>
        <p:nvSpPr>
          <p:cNvPr id="168" name="Arc 11"/>
          <p:cNvSpPr/>
          <p:nvPr/>
        </p:nvSpPr>
        <p:spPr>
          <a:xfrm flipV="1">
            <a:off x="9592117" y="4497194"/>
            <a:ext cx="2041718" cy="204171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p>
        </p:txBody>
      </p:sp>
      <p:sp>
        <p:nvSpPr>
          <p:cNvPr id="169" name="Content Placeholder 2"/>
          <p:cNvSpPr txBox="1"/>
          <p:nvPr>
            <p:ph type="body" idx="1"/>
          </p:nvPr>
        </p:nvSpPr>
        <p:spPr>
          <a:xfrm>
            <a:off x="4447307" y="591343"/>
            <a:ext cx="6906492" cy="5585621"/>
          </a:xfrm>
          <a:prstGeom prst="rect">
            <a:avLst/>
          </a:prstGeom>
        </p:spPr>
        <p:txBody>
          <a:bodyPr anchor="ctr"/>
          <a:lstStyle/>
          <a:p>
            <a:pPr marL="0" indent="0" algn="just">
              <a:buSzTx/>
              <a:buNone/>
              <a:defRPr sz="2000"/>
            </a:pPr>
            <a:r>
              <a:t>Several evaluation methods will be used to determine whether the campaign has been successful.</a:t>
            </a:r>
          </a:p>
          <a:p>
            <a:pPr algn="just">
              <a:defRPr b="1" sz="2000"/>
            </a:pPr>
            <a:r>
              <a:t>Process Evaluation</a:t>
            </a:r>
            <a:r>
              <a:t>: </a:t>
            </a:r>
            <a:r>
              <a:rPr b="0"/>
              <a:t>Attendance records, participant engagement, and feedback forms will be used to assess how effectively the sessions were delivered</a:t>
            </a:r>
            <a:r>
              <a:rPr b="0"/>
              <a:t> (</a:t>
            </a:r>
            <a:r>
              <a:rPr b="0"/>
              <a:t>Downey</a:t>
            </a:r>
            <a:r>
              <a:rPr b="0"/>
              <a:t> et al, 2021)</a:t>
            </a:r>
            <a:r>
              <a:rPr b="0"/>
              <a:t>.</a:t>
            </a:r>
            <a:endParaRPr b="0"/>
          </a:p>
          <a:p>
            <a:pPr algn="just">
              <a:defRPr b="1" sz="2000"/>
            </a:pPr>
            <a:r>
              <a:t>Impact Evaluation</a:t>
            </a:r>
            <a:r>
              <a:t>: </a:t>
            </a:r>
            <a:r>
              <a:rPr b="0"/>
              <a:t>Sleep diaries, questionnaires, and group discussions will measure changes in participants' knowledge, attitudes, and daily sleep habits during the programme</a:t>
            </a:r>
            <a:r>
              <a:rPr b="0"/>
              <a:t> (</a:t>
            </a:r>
            <a:r>
              <a:rPr b="0"/>
              <a:t>Salazar</a:t>
            </a:r>
            <a:r>
              <a:rPr b="0"/>
              <a:t> et al, 2019)</a:t>
            </a:r>
            <a:r>
              <a:rPr b="0"/>
              <a:t>.</a:t>
            </a:r>
            <a:endParaRPr b="0"/>
          </a:p>
          <a:p>
            <a:pPr algn="just">
              <a:defRPr b="1" sz="2000"/>
            </a:pPr>
            <a:r>
              <a:t>Outcome Evaluation</a:t>
            </a:r>
            <a:r>
              <a:t>: </a:t>
            </a:r>
            <a:r>
              <a:rPr b="0"/>
              <a:t>At the end of eight weeks, participants' sleep quality, confidence, wellbeing, and lifestyle changes will be compared with their baseline assessments to evaluate the overall effectiveness of the campaign</a:t>
            </a:r>
            <a:r>
              <a:rPr b="0"/>
              <a:t> (</a:t>
            </a:r>
            <a:r>
              <a:rPr b="0"/>
              <a:t>Salazar</a:t>
            </a:r>
            <a:r>
              <a:rPr b="0"/>
              <a:t> et al, 2019)</a:t>
            </a:r>
            <a:r>
              <a:rPr b="0"/>
              <a:t>.</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1" name="Title 1"/>
          <p:cNvSpPr txBox="1"/>
          <p:nvPr>
            <p:ph type="title"/>
          </p:nvPr>
        </p:nvSpPr>
        <p:spPr>
          <a:xfrm>
            <a:off x="3996073" y="4921822"/>
            <a:ext cx="4937938" cy="1363216"/>
          </a:xfrm>
          <a:prstGeom prst="rect">
            <a:avLst/>
          </a:prstGeom>
        </p:spPr>
        <p:txBody>
          <a:bodyPr anchor="t"/>
          <a:lstStyle>
            <a:lvl1pPr algn="ctr">
              <a:defRPr sz="2400"/>
            </a:lvl1pPr>
          </a:lstStyle>
          <a:p>
            <a:pPr/>
            <a:r>
              <a:t>Join our FREE 8-week Sleep Hygiene Programme</a:t>
            </a:r>
          </a:p>
        </p:txBody>
      </p:sp>
      <p:sp>
        <p:nvSpPr>
          <p:cNvPr id="172" name="Content Placeholder 2"/>
          <p:cNvSpPr txBox="1"/>
          <p:nvPr>
            <p:ph type="body" sz="quarter" idx="1"/>
          </p:nvPr>
        </p:nvSpPr>
        <p:spPr>
          <a:xfrm>
            <a:off x="4128370" y="3945418"/>
            <a:ext cx="4937937" cy="576739"/>
          </a:xfrm>
          <a:prstGeom prst="rect">
            <a:avLst/>
          </a:prstGeom>
        </p:spPr>
        <p:txBody>
          <a:bodyPr anchor="b"/>
          <a:lstStyle>
            <a:lvl1pPr marL="0" indent="0" algn="ctr">
              <a:lnSpc>
                <a:spcPct val="81000"/>
              </a:lnSpc>
              <a:buSzTx/>
              <a:buNone/>
              <a:defRPr b="1" sz="2300">
                <a:solidFill>
                  <a:srgbClr val="61CBF4"/>
                </a:solidFill>
                <a:latin typeface="ADLaM Display"/>
                <a:ea typeface="ADLaM Display"/>
                <a:cs typeface="ADLaM Display"/>
                <a:sym typeface="ADLaM Display"/>
              </a:defRPr>
            </a:lvl1pPr>
          </a:lstStyle>
          <a:p>
            <a:pPr/>
            <a:r>
              <a:t>Everyone aged 65+ is welcome!</a:t>
            </a:r>
          </a:p>
        </p:txBody>
      </p:sp>
      <p:sp>
        <p:nvSpPr>
          <p:cNvPr id="173" name="Freeform: Shape 12"/>
          <p:cNvSpPr/>
          <p:nvPr/>
        </p:nvSpPr>
        <p:spPr>
          <a:xfrm>
            <a:off x="-1" y="2122217"/>
            <a:ext cx="3730754" cy="473578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706" y="0"/>
                </a:moveTo>
                <a:cubicBezTo>
                  <a:pt x="13589" y="0"/>
                  <a:pt x="21600" y="6311"/>
                  <a:pt x="21600" y="14097"/>
                </a:cubicBezTo>
                <a:cubicBezTo>
                  <a:pt x="21600" y="16530"/>
                  <a:pt x="20818" y="18819"/>
                  <a:pt x="19440" y="20816"/>
                </a:cubicBezTo>
                <a:lnTo>
                  <a:pt x="18836" y="21600"/>
                </a:lnTo>
                <a:lnTo>
                  <a:pt x="0" y="21600"/>
                </a:lnTo>
                <a:lnTo>
                  <a:pt x="0" y="307"/>
                </a:lnTo>
                <a:lnTo>
                  <a:pt x="100" y="286"/>
                </a:lnTo>
                <a:cubicBezTo>
                  <a:pt x="1264" y="99"/>
                  <a:pt x="2471" y="0"/>
                  <a:pt x="3706" y="0"/>
                </a:cubicBezTo>
                <a:close/>
              </a:path>
            </a:pathLst>
          </a:custGeom>
          <a:solidFill>
            <a:srgbClr val="FFFFFF">
              <a:alpha val="80000"/>
            </a:srgbClr>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sp>
        <p:nvSpPr>
          <p:cNvPr id="174" name="Freeform: Shape 14"/>
          <p:cNvSpPr/>
          <p:nvPr/>
        </p:nvSpPr>
        <p:spPr>
          <a:xfrm>
            <a:off x="1081982" y="-4332"/>
            <a:ext cx="4242816" cy="245415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 y="0"/>
                </a:moveTo>
                <a:lnTo>
                  <a:pt x="21454" y="0"/>
                </a:lnTo>
                <a:lnTo>
                  <a:pt x="21544" y="1020"/>
                </a:lnTo>
                <a:cubicBezTo>
                  <a:pt x="21581" y="1647"/>
                  <a:pt x="21600" y="2284"/>
                  <a:pt x="21600" y="2929"/>
                </a:cubicBezTo>
                <a:cubicBezTo>
                  <a:pt x="21600" y="13241"/>
                  <a:pt x="16765" y="21600"/>
                  <a:pt x="10800" y="21600"/>
                </a:cubicBezTo>
                <a:cubicBezTo>
                  <a:pt x="4835" y="21600"/>
                  <a:pt x="0" y="13241"/>
                  <a:pt x="0" y="2929"/>
                </a:cubicBezTo>
                <a:cubicBezTo>
                  <a:pt x="0" y="2284"/>
                  <a:pt x="19" y="1647"/>
                  <a:pt x="56" y="1020"/>
                </a:cubicBezTo>
                <a:close/>
              </a:path>
            </a:pathLst>
          </a:custGeom>
          <a:solidFill>
            <a:srgbClr val="FFFFFF">
              <a:alpha val="80000"/>
            </a:srgbClr>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pic>
        <p:nvPicPr>
          <p:cNvPr id="175" name="Picture 3" descr="Picture 3"/>
          <p:cNvPicPr>
            <a:picLocks noChangeAspect="1"/>
          </p:cNvPicPr>
          <p:nvPr/>
        </p:nvPicPr>
        <p:blipFill>
          <a:blip r:embed="rId2">
            <a:extLst/>
          </a:blip>
          <a:srcRect l="0" t="12522" r="0" b="0"/>
          <a:stretch>
            <a:fillRect/>
          </a:stretch>
        </p:blipFill>
        <p:spPr>
          <a:xfrm>
            <a:off x="1246573" y="9"/>
            <a:ext cx="3913593" cy="228519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544" y="1213"/>
                </a:moveTo>
                <a:cubicBezTo>
                  <a:pt x="21581" y="1825"/>
                  <a:pt x="21600" y="2446"/>
                  <a:pt x="21600" y="3075"/>
                </a:cubicBezTo>
                <a:lnTo>
                  <a:pt x="21600" y="3112"/>
                </a:lnTo>
                <a:cubicBezTo>
                  <a:pt x="21598" y="13322"/>
                  <a:pt x="16765" y="21598"/>
                  <a:pt x="10803" y="21600"/>
                </a:cubicBezTo>
                <a:lnTo>
                  <a:pt x="10797" y="21600"/>
                </a:lnTo>
                <a:cubicBezTo>
                  <a:pt x="4834" y="21598"/>
                  <a:pt x="0" y="13318"/>
                  <a:pt x="0" y="3104"/>
                </a:cubicBezTo>
                <a:lnTo>
                  <a:pt x="0" y="3104"/>
                </a:lnTo>
                <a:cubicBezTo>
                  <a:pt x="0" y="2466"/>
                  <a:pt x="19" y="1835"/>
                  <a:pt x="56" y="1213"/>
                </a:cubicBezTo>
                <a:lnTo>
                  <a:pt x="164" y="0"/>
                </a:lnTo>
                <a:lnTo>
                  <a:pt x="21436" y="0"/>
                </a:lnTo>
                <a:close/>
              </a:path>
            </a:pathLst>
          </a:custGeom>
          <a:ln w="12700">
            <a:miter lim="400000"/>
          </a:ln>
        </p:spPr>
      </p:pic>
      <p:pic>
        <p:nvPicPr>
          <p:cNvPr id="176" name="Picture 5" descr="Picture 5"/>
          <p:cNvPicPr>
            <a:picLocks noChangeAspect="1"/>
          </p:cNvPicPr>
          <p:nvPr/>
        </p:nvPicPr>
        <p:blipFill>
          <a:blip r:embed="rId3">
            <a:extLst/>
          </a:blip>
          <a:srcRect l="37090" t="0" r="10841" b="1"/>
          <a:stretch>
            <a:fillRect/>
          </a:stretch>
        </p:blipFill>
        <p:spPr>
          <a:xfrm>
            <a:off x="19" y="2288331"/>
            <a:ext cx="3564619" cy="45696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3824"/>
                </a:moveTo>
                <a:cubicBezTo>
                  <a:pt x="21600" y="16687"/>
                  <a:pt x="20484" y="19347"/>
                  <a:pt x="18573" y="21553"/>
                </a:cubicBezTo>
                <a:lnTo>
                  <a:pt x="18528" y="21600"/>
                </a:lnTo>
                <a:lnTo>
                  <a:pt x="0" y="21600"/>
                </a:lnTo>
                <a:lnTo>
                  <a:pt x="0" y="342"/>
                </a:lnTo>
                <a:lnTo>
                  <a:pt x="307" y="281"/>
                </a:lnTo>
                <a:cubicBezTo>
                  <a:pt x="1461" y="97"/>
                  <a:pt x="2655" y="0"/>
                  <a:pt x="3879" y="0"/>
                </a:cubicBezTo>
                <a:lnTo>
                  <a:pt x="3879" y="0"/>
                </a:lnTo>
                <a:cubicBezTo>
                  <a:pt x="13666" y="0"/>
                  <a:pt x="21600" y="6189"/>
                  <a:pt x="21600" y="13824"/>
                </a:cubicBezTo>
                <a:close/>
              </a:path>
            </a:pathLst>
          </a:custGeom>
          <a:ln w="12700">
            <a:miter lim="400000"/>
          </a:ln>
        </p:spPr>
      </p:pic>
      <p:sp>
        <p:nvSpPr>
          <p:cNvPr id="177" name="Oval 16"/>
          <p:cNvSpPr/>
          <p:nvPr/>
        </p:nvSpPr>
        <p:spPr>
          <a:xfrm>
            <a:off x="5360966" y="561315"/>
            <a:ext cx="3182113" cy="3182113"/>
          </a:xfrm>
          <a:prstGeom prst="ellipse">
            <a:avLst/>
          </a:prstGeom>
          <a:solidFill>
            <a:srgbClr val="FFFFFF">
              <a:alpha val="80000"/>
            </a:srgbClr>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pic>
        <p:nvPicPr>
          <p:cNvPr id="178" name="Picture 4" descr="Picture 4"/>
          <p:cNvPicPr>
            <a:picLocks noChangeAspect="1"/>
          </p:cNvPicPr>
          <p:nvPr/>
        </p:nvPicPr>
        <p:blipFill>
          <a:blip r:embed="rId4">
            <a:extLst/>
          </a:blip>
          <a:srcRect l="15750" t="0" r="17497" b="0"/>
          <a:stretch>
            <a:fillRect/>
          </a:stretch>
        </p:blipFill>
        <p:spPr>
          <a:xfrm>
            <a:off x="5525558" y="725908"/>
            <a:ext cx="2852929" cy="28529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0800"/>
                </a:moveTo>
                <a:cubicBezTo>
                  <a:pt x="21600" y="16763"/>
                  <a:pt x="16767" y="21598"/>
                  <a:pt x="10804" y="21600"/>
                </a:cubicBezTo>
                <a:lnTo>
                  <a:pt x="10796" y="21600"/>
                </a:lnTo>
                <a:cubicBezTo>
                  <a:pt x="4833" y="21598"/>
                  <a:pt x="0" y="16763"/>
                  <a:pt x="0" y="10800"/>
                </a:cubicBezTo>
                <a:cubicBezTo>
                  <a:pt x="0" y="4835"/>
                  <a:pt x="4835" y="0"/>
                  <a:pt x="10800" y="0"/>
                </a:cubicBezTo>
                <a:lnTo>
                  <a:pt x="10800" y="0"/>
                </a:lnTo>
                <a:cubicBezTo>
                  <a:pt x="16765" y="0"/>
                  <a:pt x="21600" y="4835"/>
                  <a:pt x="21600" y="10800"/>
                </a:cubicBezTo>
                <a:close/>
              </a:path>
            </a:pathLst>
          </a:custGeom>
          <a:ln w="12700">
            <a:miter lim="400000"/>
          </a:ln>
        </p:spPr>
      </p:pic>
      <p:sp>
        <p:nvSpPr>
          <p:cNvPr id="179" name="Freeform: Shape 18"/>
          <p:cNvSpPr/>
          <p:nvPr/>
        </p:nvSpPr>
        <p:spPr>
          <a:xfrm>
            <a:off x="8752568" y="-4332"/>
            <a:ext cx="3439432" cy="355008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24" y="0"/>
                </a:moveTo>
                <a:lnTo>
                  <a:pt x="21600" y="0"/>
                </a:lnTo>
                <a:lnTo>
                  <a:pt x="21600" y="21069"/>
                </a:lnTo>
                <a:lnTo>
                  <a:pt x="20838" y="21259"/>
                </a:lnTo>
                <a:cubicBezTo>
                  <a:pt x="19709" y="21482"/>
                  <a:pt x="18540" y="21600"/>
                  <a:pt x="17342" y="21600"/>
                </a:cubicBezTo>
                <a:cubicBezTo>
                  <a:pt x="7764" y="21600"/>
                  <a:pt x="0" y="14078"/>
                  <a:pt x="0" y="4798"/>
                </a:cubicBezTo>
                <a:cubicBezTo>
                  <a:pt x="0" y="3493"/>
                  <a:pt x="154" y="2223"/>
                  <a:pt x="444" y="1004"/>
                </a:cubicBezTo>
                <a:close/>
              </a:path>
            </a:pathLst>
          </a:custGeom>
          <a:solidFill>
            <a:srgbClr val="FFFFFF">
              <a:alpha val="80000"/>
            </a:srgbClr>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pic>
        <p:nvPicPr>
          <p:cNvPr id="180" name="Picture 6" descr="Picture 6"/>
          <p:cNvPicPr>
            <a:picLocks noChangeAspect="1"/>
          </p:cNvPicPr>
          <p:nvPr/>
        </p:nvPicPr>
        <p:blipFill>
          <a:blip r:embed="rId5">
            <a:extLst/>
          </a:blip>
          <a:srcRect l="16591" t="0" r="18843" b="2"/>
          <a:stretch>
            <a:fillRect/>
          </a:stretch>
        </p:blipFill>
        <p:spPr>
          <a:xfrm>
            <a:off x="8918761" y="-4331"/>
            <a:ext cx="3273239" cy="338389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009"/>
                </a:moveTo>
                <a:lnTo>
                  <a:pt x="20578" y="21263"/>
                </a:lnTo>
                <a:cubicBezTo>
                  <a:pt x="19463" y="21484"/>
                  <a:pt x="18309" y="21600"/>
                  <a:pt x="17126" y="21600"/>
                </a:cubicBezTo>
                <a:cubicBezTo>
                  <a:pt x="7668" y="21600"/>
                  <a:pt x="0" y="14183"/>
                  <a:pt x="0" y="5034"/>
                </a:cubicBezTo>
                <a:cubicBezTo>
                  <a:pt x="0" y="3318"/>
                  <a:pt x="270" y="1664"/>
                  <a:pt x="770" y="107"/>
                </a:cubicBezTo>
                <a:lnTo>
                  <a:pt x="811" y="0"/>
                </a:lnTo>
                <a:lnTo>
                  <a:pt x="21600" y="0"/>
                </a:lnTo>
                <a:close/>
              </a:path>
            </a:pathLst>
          </a:custGeom>
          <a:ln w="12700">
            <a:miter lim="400000"/>
          </a:ln>
        </p:spPr>
      </p:pic>
      <p:sp>
        <p:nvSpPr>
          <p:cNvPr id="181" name="Freeform: Shape 20"/>
          <p:cNvSpPr/>
          <p:nvPr/>
        </p:nvSpPr>
        <p:spPr>
          <a:xfrm>
            <a:off x="9199330" y="3907418"/>
            <a:ext cx="2992670" cy="295058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812" y="0"/>
                </a:moveTo>
                <a:cubicBezTo>
                  <a:pt x="16857" y="0"/>
                  <a:pt x="18805" y="420"/>
                  <a:pt x="20577" y="1181"/>
                </a:cubicBezTo>
                <a:lnTo>
                  <a:pt x="21600" y="1680"/>
                </a:lnTo>
                <a:lnTo>
                  <a:pt x="21600" y="21600"/>
                </a:lnTo>
                <a:lnTo>
                  <a:pt x="1510" y="21600"/>
                </a:lnTo>
                <a:lnTo>
                  <a:pt x="1164" y="20870"/>
                </a:lnTo>
                <a:cubicBezTo>
                  <a:pt x="414" y="19073"/>
                  <a:pt x="0" y="17097"/>
                  <a:pt x="0" y="15023"/>
                </a:cubicBezTo>
                <a:cubicBezTo>
                  <a:pt x="0" y="6726"/>
                  <a:pt x="6631" y="0"/>
                  <a:pt x="14812" y="0"/>
                </a:cubicBezTo>
                <a:close/>
              </a:path>
            </a:pathLst>
          </a:custGeom>
          <a:solidFill>
            <a:srgbClr val="FFFFFF">
              <a:alpha val="80000"/>
            </a:srgbClr>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pic>
        <p:nvPicPr>
          <p:cNvPr id="182" name="Picture 7" descr="Picture 7"/>
          <p:cNvPicPr>
            <a:picLocks noChangeAspect="1"/>
          </p:cNvPicPr>
          <p:nvPr/>
        </p:nvPicPr>
        <p:blipFill>
          <a:blip r:embed="rId6">
            <a:extLst/>
          </a:blip>
          <a:srcRect l="17976" t="0" r="14265" b="0"/>
          <a:stretch>
            <a:fillRect/>
          </a:stretch>
        </p:blipFill>
        <p:spPr>
          <a:xfrm>
            <a:off x="9363235" y="4071322"/>
            <a:ext cx="2828766" cy="27866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291" y="1766"/>
                </a:moveTo>
                <a:lnTo>
                  <a:pt x="21600" y="1957"/>
                </a:lnTo>
                <a:lnTo>
                  <a:pt x="21600" y="21600"/>
                </a:lnTo>
                <a:lnTo>
                  <a:pt x="1734" y="21600"/>
                </a:lnTo>
                <a:lnTo>
                  <a:pt x="1133" y="20333"/>
                </a:lnTo>
                <a:cubicBezTo>
                  <a:pt x="403" y="18582"/>
                  <a:pt x="0" y="16657"/>
                  <a:pt x="0" y="14636"/>
                </a:cubicBezTo>
                <a:cubicBezTo>
                  <a:pt x="0" y="6553"/>
                  <a:pt x="6455" y="0"/>
                  <a:pt x="14418" y="0"/>
                </a:cubicBezTo>
                <a:lnTo>
                  <a:pt x="14418" y="0"/>
                </a:lnTo>
                <a:cubicBezTo>
                  <a:pt x="16907" y="0"/>
                  <a:pt x="19248" y="640"/>
                  <a:pt x="21291" y="1766"/>
                </a:cubicBezTo>
                <a:close/>
              </a:path>
            </a:pathLst>
          </a:cu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184" name="Rectangle 20"/>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85" name="Title 1"/>
          <p:cNvSpPr txBox="1"/>
          <p:nvPr>
            <p:ph type="title"/>
          </p:nvPr>
        </p:nvSpPr>
        <p:spPr>
          <a:xfrm>
            <a:off x="572492" y="238538"/>
            <a:ext cx="11018522" cy="1434417"/>
          </a:xfrm>
          <a:prstGeom prst="rect">
            <a:avLst/>
          </a:prstGeom>
        </p:spPr>
        <p:txBody>
          <a:bodyPr anchor="b"/>
          <a:lstStyle>
            <a:lvl1pPr>
              <a:defRPr sz="5400"/>
            </a:lvl1pPr>
          </a:lstStyle>
          <a:p>
            <a:pPr/>
            <a:r>
              <a:t>Partners and Organisations</a:t>
            </a:r>
          </a:p>
        </p:txBody>
      </p:sp>
      <p:grpSp>
        <p:nvGrpSpPr>
          <p:cNvPr id="188" name="sketchy line"/>
          <p:cNvGrpSpPr/>
          <p:nvPr/>
        </p:nvGrpSpPr>
        <p:grpSpPr>
          <a:xfrm>
            <a:off x="572180" y="1655805"/>
            <a:ext cx="10973141" cy="59619"/>
            <a:chOff x="0" y="0"/>
            <a:chExt cx="10973139" cy="59618"/>
          </a:xfrm>
        </p:grpSpPr>
        <p:sp>
          <p:nvSpPr>
            <p:cNvPr id="186" name="Shape"/>
            <p:cNvSpPr/>
            <p:nvPr/>
          </p:nvSpPr>
          <p:spPr>
            <a:xfrm>
              <a:off x="0" y="0"/>
              <a:ext cx="10973140" cy="59619"/>
            </a:xfrm>
            <a:custGeom>
              <a:avLst/>
              <a:gdLst/>
              <a:ahLst/>
              <a:cxnLst>
                <a:cxn ang="0">
                  <a:pos x="wd2" y="hd2"/>
                </a:cxn>
                <a:cxn ang="5400000">
                  <a:pos x="wd2" y="hd2"/>
                </a:cxn>
                <a:cxn ang="10800000">
                  <a:pos x="wd2" y="hd2"/>
                </a:cxn>
                <a:cxn ang="16200000">
                  <a:pos x="wd2" y="hd2"/>
                </a:cxn>
              </a:cxnLst>
              <a:rect l="0" t="0" r="r" b="b"/>
              <a:pathLst>
                <a:path w="21599" h="14271" fill="norm" stroke="1" extrusionOk="0">
                  <a:moveTo>
                    <a:pt x="1" y="6161"/>
                  </a:moveTo>
                  <a:cubicBezTo>
                    <a:pt x="324" y="1930"/>
                    <a:pt x="610" y="8534"/>
                    <a:pt x="919" y="6161"/>
                  </a:cubicBezTo>
                  <a:cubicBezTo>
                    <a:pt x="1228" y="3788"/>
                    <a:pt x="1298" y="2684"/>
                    <a:pt x="1621" y="6161"/>
                  </a:cubicBezTo>
                  <a:cubicBezTo>
                    <a:pt x="1943" y="9638"/>
                    <a:pt x="2176" y="2216"/>
                    <a:pt x="2539" y="6161"/>
                  </a:cubicBezTo>
                  <a:cubicBezTo>
                    <a:pt x="2901" y="10106"/>
                    <a:pt x="3334" y="12423"/>
                    <a:pt x="3888" y="6161"/>
                  </a:cubicBezTo>
                  <a:cubicBezTo>
                    <a:pt x="4443" y="-101"/>
                    <a:pt x="4795" y="11681"/>
                    <a:pt x="5454" y="6161"/>
                  </a:cubicBezTo>
                  <a:cubicBezTo>
                    <a:pt x="6113" y="641"/>
                    <a:pt x="6393" y="-4374"/>
                    <a:pt x="7236" y="6161"/>
                  </a:cubicBezTo>
                  <a:cubicBezTo>
                    <a:pt x="8079" y="16696"/>
                    <a:pt x="8427" y="7122"/>
                    <a:pt x="9018" y="6161"/>
                  </a:cubicBezTo>
                  <a:cubicBezTo>
                    <a:pt x="9609" y="5199"/>
                    <a:pt x="9885" y="3315"/>
                    <a:pt x="10152" y="6161"/>
                  </a:cubicBezTo>
                  <a:cubicBezTo>
                    <a:pt x="10419" y="9007"/>
                    <a:pt x="11030" y="1925"/>
                    <a:pt x="11718" y="6161"/>
                  </a:cubicBezTo>
                  <a:cubicBezTo>
                    <a:pt x="12405" y="10397"/>
                    <a:pt x="12506" y="3310"/>
                    <a:pt x="13067" y="6161"/>
                  </a:cubicBezTo>
                  <a:cubicBezTo>
                    <a:pt x="13629" y="9012"/>
                    <a:pt x="13884" y="11338"/>
                    <a:pt x="14201" y="6161"/>
                  </a:cubicBezTo>
                  <a:cubicBezTo>
                    <a:pt x="14519" y="983"/>
                    <a:pt x="15428" y="7091"/>
                    <a:pt x="15767" y="6161"/>
                  </a:cubicBezTo>
                  <a:cubicBezTo>
                    <a:pt x="16106" y="5231"/>
                    <a:pt x="16189" y="9993"/>
                    <a:pt x="16469" y="6161"/>
                  </a:cubicBezTo>
                  <a:cubicBezTo>
                    <a:pt x="16750" y="2329"/>
                    <a:pt x="17101" y="4792"/>
                    <a:pt x="17603" y="6161"/>
                  </a:cubicBezTo>
                  <a:cubicBezTo>
                    <a:pt x="18105" y="7530"/>
                    <a:pt x="18441" y="11063"/>
                    <a:pt x="18953" y="6161"/>
                  </a:cubicBezTo>
                  <a:cubicBezTo>
                    <a:pt x="19465" y="1259"/>
                    <a:pt x="20788" y="1195"/>
                    <a:pt x="21599" y="6161"/>
                  </a:cubicBezTo>
                  <a:cubicBezTo>
                    <a:pt x="21597" y="7531"/>
                    <a:pt x="21599" y="9152"/>
                    <a:pt x="21599" y="10538"/>
                  </a:cubicBezTo>
                  <a:cubicBezTo>
                    <a:pt x="21231" y="9162"/>
                    <a:pt x="20912" y="9520"/>
                    <a:pt x="20681" y="10538"/>
                  </a:cubicBezTo>
                  <a:cubicBezTo>
                    <a:pt x="20450" y="11557"/>
                    <a:pt x="20267" y="10974"/>
                    <a:pt x="19979" y="10538"/>
                  </a:cubicBezTo>
                  <a:cubicBezTo>
                    <a:pt x="19691" y="10103"/>
                    <a:pt x="19226" y="13077"/>
                    <a:pt x="18629" y="10538"/>
                  </a:cubicBezTo>
                  <a:cubicBezTo>
                    <a:pt x="18032" y="8000"/>
                    <a:pt x="18166" y="6797"/>
                    <a:pt x="17711" y="10538"/>
                  </a:cubicBezTo>
                  <a:cubicBezTo>
                    <a:pt x="17256" y="14280"/>
                    <a:pt x="16417" y="14506"/>
                    <a:pt x="15929" y="10538"/>
                  </a:cubicBezTo>
                  <a:cubicBezTo>
                    <a:pt x="15442" y="6571"/>
                    <a:pt x="15479" y="12721"/>
                    <a:pt x="15227" y="10538"/>
                  </a:cubicBezTo>
                  <a:cubicBezTo>
                    <a:pt x="14976" y="8356"/>
                    <a:pt x="14416" y="6271"/>
                    <a:pt x="13877" y="10538"/>
                  </a:cubicBezTo>
                  <a:cubicBezTo>
                    <a:pt x="13339" y="14806"/>
                    <a:pt x="13361" y="12913"/>
                    <a:pt x="13175" y="10538"/>
                  </a:cubicBezTo>
                  <a:cubicBezTo>
                    <a:pt x="12989" y="8164"/>
                    <a:pt x="12589" y="10736"/>
                    <a:pt x="12258" y="10538"/>
                  </a:cubicBezTo>
                  <a:cubicBezTo>
                    <a:pt x="11927" y="10341"/>
                    <a:pt x="11060" y="6422"/>
                    <a:pt x="10692" y="10538"/>
                  </a:cubicBezTo>
                  <a:cubicBezTo>
                    <a:pt x="10324" y="14655"/>
                    <a:pt x="9310" y="3851"/>
                    <a:pt x="8910" y="10538"/>
                  </a:cubicBezTo>
                  <a:cubicBezTo>
                    <a:pt x="8509" y="17226"/>
                    <a:pt x="8301" y="6342"/>
                    <a:pt x="7992" y="10538"/>
                  </a:cubicBezTo>
                  <a:cubicBezTo>
                    <a:pt x="7683" y="14735"/>
                    <a:pt x="6964" y="16238"/>
                    <a:pt x="6642" y="10538"/>
                  </a:cubicBezTo>
                  <a:cubicBezTo>
                    <a:pt x="6320" y="4839"/>
                    <a:pt x="6155" y="15529"/>
                    <a:pt x="5724" y="10538"/>
                  </a:cubicBezTo>
                  <a:cubicBezTo>
                    <a:pt x="5293" y="5548"/>
                    <a:pt x="4903" y="14323"/>
                    <a:pt x="4158" y="10538"/>
                  </a:cubicBezTo>
                  <a:cubicBezTo>
                    <a:pt x="3414" y="6754"/>
                    <a:pt x="3435" y="4420"/>
                    <a:pt x="3024" y="10538"/>
                  </a:cubicBezTo>
                  <a:cubicBezTo>
                    <a:pt x="2614" y="16657"/>
                    <a:pt x="2341" y="7701"/>
                    <a:pt x="2107" y="10538"/>
                  </a:cubicBezTo>
                  <a:cubicBezTo>
                    <a:pt x="1872" y="13376"/>
                    <a:pt x="1690" y="14224"/>
                    <a:pt x="1405" y="10538"/>
                  </a:cubicBezTo>
                  <a:cubicBezTo>
                    <a:pt x="1119" y="6853"/>
                    <a:pt x="493" y="7456"/>
                    <a:pt x="1" y="10538"/>
                  </a:cubicBezTo>
                  <a:cubicBezTo>
                    <a:pt x="2" y="9288"/>
                    <a:pt x="-1" y="8322"/>
                    <a:pt x="1" y="6161"/>
                  </a:cubicBezTo>
                  <a:close/>
                </a:path>
              </a:pathLst>
            </a:custGeom>
            <a:solidFill>
              <a:schemeClr val="accent2">
                <a:alpha val="75000"/>
              </a:scheme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87" name="Shape"/>
            <p:cNvSpPr/>
            <p:nvPr/>
          </p:nvSpPr>
          <p:spPr>
            <a:xfrm>
              <a:off x="241" y="5459"/>
              <a:ext cx="10972872" cy="54129"/>
            </a:xfrm>
            <a:custGeom>
              <a:avLst/>
              <a:gdLst/>
              <a:ahLst/>
              <a:cxnLst>
                <a:cxn ang="0">
                  <a:pos x="wd2" y="hd2"/>
                </a:cxn>
                <a:cxn ang="5400000">
                  <a:pos x="wd2" y="hd2"/>
                </a:cxn>
                <a:cxn ang="10800000">
                  <a:pos x="wd2" y="hd2"/>
                </a:cxn>
                <a:cxn ang="16200000">
                  <a:pos x="wd2" y="hd2"/>
                </a:cxn>
              </a:cxnLst>
              <a:rect l="0" t="0" r="r" b="b"/>
              <a:pathLst>
                <a:path w="21600" h="12593" fill="norm" stroke="1" extrusionOk="0">
                  <a:moveTo>
                    <a:pt x="1" y="4718"/>
                  </a:moveTo>
                  <a:cubicBezTo>
                    <a:pt x="327" y="4284"/>
                    <a:pt x="372" y="7919"/>
                    <a:pt x="703" y="4718"/>
                  </a:cubicBezTo>
                  <a:cubicBezTo>
                    <a:pt x="1033" y="1518"/>
                    <a:pt x="1447" y="6794"/>
                    <a:pt x="2052" y="4718"/>
                  </a:cubicBezTo>
                  <a:cubicBezTo>
                    <a:pt x="2658" y="2643"/>
                    <a:pt x="3142" y="-1404"/>
                    <a:pt x="3834" y="4718"/>
                  </a:cubicBezTo>
                  <a:cubicBezTo>
                    <a:pt x="4527" y="10841"/>
                    <a:pt x="4514" y="176"/>
                    <a:pt x="5184" y="4718"/>
                  </a:cubicBezTo>
                  <a:cubicBezTo>
                    <a:pt x="5855" y="9261"/>
                    <a:pt x="5625" y="7225"/>
                    <a:pt x="5886" y="4718"/>
                  </a:cubicBezTo>
                  <a:cubicBezTo>
                    <a:pt x="6148" y="2212"/>
                    <a:pt x="6613" y="6392"/>
                    <a:pt x="6804" y="4718"/>
                  </a:cubicBezTo>
                  <a:cubicBezTo>
                    <a:pt x="6995" y="3045"/>
                    <a:pt x="8143" y="5907"/>
                    <a:pt x="8586" y="4718"/>
                  </a:cubicBezTo>
                  <a:cubicBezTo>
                    <a:pt x="9030" y="3530"/>
                    <a:pt x="9828" y="-5276"/>
                    <a:pt x="10368" y="4718"/>
                  </a:cubicBezTo>
                  <a:cubicBezTo>
                    <a:pt x="10909" y="14713"/>
                    <a:pt x="11581" y="3920"/>
                    <a:pt x="12150" y="4718"/>
                  </a:cubicBezTo>
                  <a:cubicBezTo>
                    <a:pt x="12720" y="5516"/>
                    <a:pt x="12662" y="6274"/>
                    <a:pt x="12852" y="4718"/>
                  </a:cubicBezTo>
                  <a:cubicBezTo>
                    <a:pt x="13043" y="3162"/>
                    <a:pt x="13616" y="4617"/>
                    <a:pt x="14202" y="4718"/>
                  </a:cubicBezTo>
                  <a:cubicBezTo>
                    <a:pt x="14788" y="4820"/>
                    <a:pt x="15012" y="3111"/>
                    <a:pt x="15336" y="4718"/>
                  </a:cubicBezTo>
                  <a:cubicBezTo>
                    <a:pt x="15660" y="6326"/>
                    <a:pt x="15844" y="8280"/>
                    <a:pt x="16038" y="4718"/>
                  </a:cubicBezTo>
                  <a:cubicBezTo>
                    <a:pt x="16232" y="1157"/>
                    <a:pt x="17019" y="1988"/>
                    <a:pt x="17820" y="4718"/>
                  </a:cubicBezTo>
                  <a:cubicBezTo>
                    <a:pt x="18621" y="7448"/>
                    <a:pt x="18348" y="6670"/>
                    <a:pt x="18522" y="4718"/>
                  </a:cubicBezTo>
                  <a:cubicBezTo>
                    <a:pt x="18696" y="2767"/>
                    <a:pt x="18985" y="6668"/>
                    <a:pt x="19224" y="4718"/>
                  </a:cubicBezTo>
                  <a:cubicBezTo>
                    <a:pt x="19463" y="2769"/>
                    <a:pt x="19892" y="1772"/>
                    <a:pt x="20358" y="4718"/>
                  </a:cubicBezTo>
                  <a:cubicBezTo>
                    <a:pt x="20824" y="7664"/>
                    <a:pt x="21207" y="3372"/>
                    <a:pt x="21600" y="4718"/>
                  </a:cubicBezTo>
                  <a:cubicBezTo>
                    <a:pt x="21599" y="6770"/>
                    <a:pt x="21599" y="7934"/>
                    <a:pt x="21600" y="8973"/>
                  </a:cubicBezTo>
                  <a:cubicBezTo>
                    <a:pt x="20844" y="12070"/>
                    <a:pt x="20755" y="1764"/>
                    <a:pt x="20034" y="8973"/>
                  </a:cubicBezTo>
                  <a:cubicBezTo>
                    <a:pt x="19313" y="16182"/>
                    <a:pt x="19679" y="10689"/>
                    <a:pt x="19332" y="8973"/>
                  </a:cubicBezTo>
                  <a:cubicBezTo>
                    <a:pt x="18985" y="7257"/>
                    <a:pt x="18911" y="12077"/>
                    <a:pt x="18630" y="8973"/>
                  </a:cubicBezTo>
                  <a:cubicBezTo>
                    <a:pt x="18349" y="5869"/>
                    <a:pt x="17941" y="11451"/>
                    <a:pt x="17280" y="8973"/>
                  </a:cubicBezTo>
                  <a:cubicBezTo>
                    <a:pt x="16619" y="6495"/>
                    <a:pt x="16919" y="4948"/>
                    <a:pt x="16578" y="8973"/>
                  </a:cubicBezTo>
                  <a:cubicBezTo>
                    <a:pt x="16237" y="12998"/>
                    <a:pt x="15609" y="13460"/>
                    <a:pt x="15228" y="8973"/>
                  </a:cubicBezTo>
                  <a:cubicBezTo>
                    <a:pt x="14847" y="4486"/>
                    <a:pt x="14277" y="12595"/>
                    <a:pt x="13662" y="8973"/>
                  </a:cubicBezTo>
                  <a:cubicBezTo>
                    <a:pt x="13048" y="5351"/>
                    <a:pt x="12852" y="15976"/>
                    <a:pt x="12312" y="8973"/>
                  </a:cubicBezTo>
                  <a:cubicBezTo>
                    <a:pt x="11773" y="1970"/>
                    <a:pt x="11212" y="3848"/>
                    <a:pt x="10746" y="8973"/>
                  </a:cubicBezTo>
                  <a:cubicBezTo>
                    <a:pt x="10280" y="14098"/>
                    <a:pt x="9864" y="9161"/>
                    <a:pt x="9180" y="8973"/>
                  </a:cubicBezTo>
                  <a:cubicBezTo>
                    <a:pt x="8497" y="8785"/>
                    <a:pt x="8712" y="5092"/>
                    <a:pt x="8478" y="8973"/>
                  </a:cubicBezTo>
                  <a:cubicBezTo>
                    <a:pt x="8245" y="12854"/>
                    <a:pt x="7759" y="6459"/>
                    <a:pt x="7560" y="8973"/>
                  </a:cubicBezTo>
                  <a:cubicBezTo>
                    <a:pt x="7361" y="11487"/>
                    <a:pt x="6698" y="8823"/>
                    <a:pt x="6426" y="8973"/>
                  </a:cubicBezTo>
                  <a:cubicBezTo>
                    <a:pt x="6155" y="9124"/>
                    <a:pt x="5466" y="7041"/>
                    <a:pt x="5076" y="8973"/>
                  </a:cubicBezTo>
                  <a:cubicBezTo>
                    <a:pt x="4686" y="10905"/>
                    <a:pt x="3759" y="10725"/>
                    <a:pt x="3294" y="8973"/>
                  </a:cubicBezTo>
                  <a:cubicBezTo>
                    <a:pt x="2830" y="7221"/>
                    <a:pt x="2227" y="16324"/>
                    <a:pt x="1728" y="8973"/>
                  </a:cubicBezTo>
                  <a:cubicBezTo>
                    <a:pt x="1230" y="1622"/>
                    <a:pt x="408" y="5229"/>
                    <a:pt x="1" y="8973"/>
                  </a:cubicBezTo>
                  <a:cubicBezTo>
                    <a:pt x="1" y="7197"/>
                    <a:pt x="0" y="5662"/>
                    <a:pt x="1" y="4718"/>
                  </a:cubicBezTo>
                  <a:close/>
                </a:path>
              </a:pathLst>
            </a:custGeom>
            <a:noFill/>
            <a:ln w="44450" cap="rnd">
              <a:solidFill>
                <a:schemeClr val="accent2">
                  <a:alpha val="75000"/>
                </a:schemeClr>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189" name="Content Placeholder 2"/>
          <p:cNvSpPr txBox="1"/>
          <p:nvPr>
            <p:ph type="body" sz="half" idx="1"/>
          </p:nvPr>
        </p:nvSpPr>
        <p:spPr>
          <a:xfrm>
            <a:off x="572492" y="2071316"/>
            <a:ext cx="6713554" cy="4119172"/>
          </a:xfrm>
          <a:prstGeom prst="rect">
            <a:avLst/>
          </a:prstGeom>
        </p:spPr>
        <p:txBody>
          <a:bodyPr/>
          <a:lstStyle/>
          <a:p>
            <a:pPr marL="0" indent="0" algn="just">
              <a:lnSpc>
                <a:spcPct val="81000"/>
              </a:lnSpc>
              <a:buSzTx/>
              <a:buNone/>
              <a:defRPr b="1" sz="2000"/>
            </a:pPr>
            <a:r>
              <a:t>National Organisations Supporting the Campaign</a:t>
            </a:r>
          </a:p>
          <a:p>
            <a:pPr marL="0" indent="0" algn="just">
              <a:lnSpc>
                <a:spcPct val="81000"/>
              </a:lnSpc>
              <a:buSzTx/>
              <a:buNone/>
              <a:defRPr sz="2000"/>
            </a:pPr>
            <a:r>
              <a:t>The Golden Dreams campaign will work with national organisations that promote healthy sleep, healthy ageing, and wellbeing across the UK.</a:t>
            </a:r>
          </a:p>
          <a:p>
            <a:pPr marL="0" indent="0" algn="just">
              <a:lnSpc>
                <a:spcPct val="81000"/>
              </a:lnSpc>
              <a:buSzTx/>
              <a:buNone/>
              <a:defRPr b="1" sz="2000" u="sng">
                <a:solidFill>
                  <a:srgbClr val="074F6B"/>
                </a:solidFill>
                <a:effectLst>
                  <a:outerShdw sx="100000" sy="100000" kx="0" ky="0" algn="b" rotWithShape="0" blurRad="38100" dist="38100" dir="2700000">
                    <a:srgbClr val="000000">
                      <a:alpha val="43137"/>
                    </a:srgbClr>
                  </a:outerShdw>
                </a:effectLst>
              </a:defRPr>
            </a:pPr>
            <a:r>
              <a:t>NHS</a:t>
            </a:r>
          </a:p>
          <a:p>
            <a:pPr marL="0" indent="0" algn="just">
              <a:lnSpc>
                <a:spcPct val="81000"/>
              </a:lnSpc>
              <a:buSzTx/>
              <a:buNone/>
              <a:defRPr b="1" sz="2000"/>
            </a:pPr>
            <a:r>
              <a:t>Aim:</a:t>
            </a:r>
            <a:r>
              <a:rPr b="0"/>
              <a:t> To improve the nation's health by providing evidence-based healthcare information and promoting healthy lifestyle choices</a:t>
            </a:r>
            <a:r>
              <a:rPr b="0"/>
              <a:t> (NHS, 2026)</a:t>
            </a:r>
            <a:r>
              <a:rPr b="0"/>
              <a:t>.</a:t>
            </a:r>
            <a:endParaRPr b="0"/>
          </a:p>
          <a:p>
            <a:pPr marL="0" indent="0" algn="just">
              <a:lnSpc>
                <a:spcPct val="81000"/>
              </a:lnSpc>
              <a:buSzTx/>
              <a:buNone/>
              <a:defRPr b="1" sz="2000"/>
            </a:pPr>
            <a:r>
              <a:t>Support for Our Campaign:</a:t>
            </a:r>
          </a:p>
          <a:p>
            <a:pPr algn="just">
              <a:lnSpc>
                <a:spcPct val="81000"/>
              </a:lnSpc>
              <a:defRPr sz="2000"/>
            </a:pPr>
            <a:r>
              <a:t>Provides trusted sleep hygiene advice. </a:t>
            </a:r>
          </a:p>
          <a:p>
            <a:pPr algn="just">
              <a:lnSpc>
                <a:spcPct val="81000"/>
              </a:lnSpc>
              <a:defRPr sz="2000"/>
            </a:pPr>
            <a:r>
              <a:t>Offers online resources and self-help information. </a:t>
            </a:r>
          </a:p>
          <a:p>
            <a:pPr algn="just">
              <a:lnSpc>
                <a:spcPct val="81000"/>
              </a:lnSpc>
              <a:defRPr sz="2000"/>
            </a:pPr>
            <a:r>
              <a:t>Encourages healthy lifestyle behaviours.</a:t>
            </a:r>
          </a:p>
        </p:txBody>
      </p:sp>
      <p:pic>
        <p:nvPicPr>
          <p:cNvPr id="190" name="Picture 3" descr="Picture 3"/>
          <p:cNvPicPr>
            <a:picLocks noChangeAspect="1"/>
          </p:cNvPicPr>
          <p:nvPr/>
        </p:nvPicPr>
        <p:blipFill>
          <a:blip r:embed="rId2">
            <a:extLst/>
          </a:blip>
          <a:srcRect l="2537" t="0" r="1255" b="0"/>
          <a:stretch>
            <a:fillRect/>
          </a:stretch>
        </p:blipFill>
        <p:spPr>
          <a:xfrm>
            <a:off x="7675658" y="2093976"/>
            <a:ext cx="3941065" cy="4096389"/>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192" name="Rectangle 13"/>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93" name="Rectangle 15"/>
          <p:cNvSpPr/>
          <p:nvPr/>
        </p:nvSpPr>
        <p:spPr>
          <a:xfrm rot="5400000">
            <a:off x="5546413" y="215201"/>
            <a:ext cx="740664" cy="11833491"/>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194" name="Rectangle 12"/>
          <p:cNvSpPr/>
          <p:nvPr/>
        </p:nvSpPr>
        <p:spPr>
          <a:xfrm>
            <a:off x="310233" y="354959"/>
            <a:ext cx="6184975" cy="5915212"/>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pic>
        <p:nvPicPr>
          <p:cNvPr id="195" name="Picture 3" descr="Picture 3"/>
          <p:cNvPicPr>
            <a:picLocks noChangeAspect="1"/>
          </p:cNvPicPr>
          <p:nvPr/>
        </p:nvPicPr>
        <p:blipFill>
          <a:blip r:embed="rId2">
            <a:extLst/>
          </a:blip>
          <a:stretch>
            <a:fillRect/>
          </a:stretch>
        </p:blipFill>
        <p:spPr>
          <a:xfrm>
            <a:off x="576243" y="1434214"/>
            <a:ext cx="5628020" cy="3756703"/>
          </a:xfrm>
          <a:prstGeom prst="rect">
            <a:avLst/>
          </a:prstGeom>
          <a:ln w="12700">
            <a:miter lim="400000"/>
          </a:ln>
        </p:spPr>
      </p:pic>
      <p:sp>
        <p:nvSpPr>
          <p:cNvPr id="196" name="Rectangle 14"/>
          <p:cNvSpPr/>
          <p:nvPr/>
        </p:nvSpPr>
        <p:spPr>
          <a:xfrm flipH="1">
            <a:off x="7277786" y="1944913"/>
            <a:ext cx="4023360" cy="27433"/>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197" name="Content Placeholder 2"/>
          <p:cNvSpPr txBox="1"/>
          <p:nvPr>
            <p:ph type="body" sz="half" idx="1"/>
          </p:nvPr>
        </p:nvSpPr>
        <p:spPr>
          <a:xfrm>
            <a:off x="6805441" y="1651260"/>
            <a:ext cx="5165009" cy="4108830"/>
          </a:xfrm>
          <a:prstGeom prst="rect">
            <a:avLst/>
          </a:prstGeom>
        </p:spPr>
        <p:txBody>
          <a:bodyPr anchor="ctr"/>
          <a:lstStyle/>
          <a:p>
            <a:pPr marL="0" indent="0" algn="just">
              <a:buSzTx/>
              <a:buNone/>
              <a:defRPr b="1" sz="2000" u="sng">
                <a:solidFill>
                  <a:srgbClr val="074F6B"/>
                </a:solidFill>
                <a:effectLst>
                  <a:outerShdw sx="100000" sy="100000" kx="0" ky="0" algn="b" rotWithShape="0" blurRad="38100" dist="38100" dir="2700000">
                    <a:srgbClr val="000000">
                      <a:alpha val="43137"/>
                    </a:srgbClr>
                  </a:outerShdw>
                </a:effectLst>
              </a:defRPr>
            </a:pPr>
            <a:r>
              <a:t>Age UK</a:t>
            </a:r>
          </a:p>
          <a:p>
            <a:pPr algn="just">
              <a:defRPr b="1" sz="2000"/>
            </a:pPr>
            <a:r>
              <a:t>Aim:</a:t>
            </a:r>
            <a:r>
              <a:rPr b="0"/>
              <a:t> To help older people live safely, independently, and enjoy a better quality of life</a:t>
            </a:r>
            <a:r>
              <a:rPr b="0"/>
              <a:t> (Age UK, 2026)</a:t>
            </a:r>
            <a:r>
              <a:rPr b="0"/>
              <a:t>.</a:t>
            </a:r>
            <a:endParaRPr b="0"/>
          </a:p>
          <a:p>
            <a:pPr marL="0" indent="0" algn="just">
              <a:buSzTx/>
              <a:buNone/>
              <a:defRPr b="1" sz="2000"/>
            </a:pPr>
            <a:r>
              <a:t>Support for Our Campaign:</a:t>
            </a:r>
          </a:p>
          <a:p>
            <a:pPr algn="just">
              <a:defRPr sz="2000"/>
            </a:pPr>
            <a:r>
              <a:t>Community wellbeing programmes. </a:t>
            </a:r>
          </a:p>
          <a:p>
            <a:pPr algn="just">
              <a:defRPr sz="2000"/>
            </a:pPr>
            <a:r>
              <a:t>Health information and advice. </a:t>
            </a:r>
          </a:p>
          <a:p>
            <a:pPr algn="just">
              <a:defRPr sz="2000"/>
            </a:pPr>
            <a:r>
              <a:t>Social support to reduce loneliness.</a:t>
            </a:r>
          </a:p>
        </p:txBody>
      </p:sp>
      <p:sp>
        <p:nvSpPr>
          <p:cNvPr id="198" name="Rectangle 16"/>
          <p:cNvSpPr/>
          <p:nvPr/>
        </p:nvSpPr>
        <p:spPr>
          <a:xfrm rot="5400000">
            <a:off x="11677178" y="6053359"/>
            <a:ext cx="740665" cy="154125"/>
          </a:xfrm>
          <a:prstGeom prst="rect">
            <a:avLst/>
          </a:prstGeom>
          <a:solidFill>
            <a:schemeClr val="accent4"/>
          </a:solidFill>
          <a:ln w="12700">
            <a:miter lim="400000"/>
          </a:ln>
        </p:spPr>
        <p:txBody>
          <a:bodyPr lIns="45719" rIns="45719" anchor="ctr"/>
          <a:lstStyle/>
          <a:p>
            <a:pPr algn="ctr">
              <a:defRPr>
                <a:solidFill>
                  <a:srgbClr val="FFFFFF"/>
                </a:solidFill>
              </a:defRPr>
            </a:pP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00" name="Rectangle 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01" name="Arc 10"/>
          <p:cNvSpPr/>
          <p:nvPr/>
        </p:nvSpPr>
        <p:spPr>
          <a:xfrm flipH="1" rot="3967198">
            <a:off x="9541492" y="586147"/>
            <a:ext cx="2225125" cy="1494218"/>
          </a:xfrm>
          <a:custGeom>
            <a:avLst/>
            <a:gdLst/>
            <a:ahLst/>
            <a:cxnLst>
              <a:cxn ang="0">
                <a:pos x="wd2" y="hd2"/>
              </a:cxn>
              <a:cxn ang="5400000">
                <a:pos x="wd2" y="hd2"/>
              </a:cxn>
              <a:cxn ang="10800000">
                <a:pos x="wd2" y="hd2"/>
              </a:cxn>
              <a:cxn ang="16200000">
                <a:pos x="wd2" y="hd2"/>
              </a:cxn>
            </a:cxnLst>
            <a:rect l="0" t="0" r="r" b="b"/>
            <a:pathLst>
              <a:path w="21600" h="18912" fill="norm" stroke="1" extrusionOk="0">
                <a:moveTo>
                  <a:pt x="0" y="2423"/>
                </a:moveTo>
                <a:lnTo>
                  <a:pt x="0" y="2423"/>
                </a:lnTo>
                <a:cubicBezTo>
                  <a:pt x="6985" y="-2688"/>
                  <a:pt x="15824" y="551"/>
                  <a:pt x="19744" y="9658"/>
                </a:cubicBezTo>
                <a:cubicBezTo>
                  <a:pt x="20961" y="12484"/>
                  <a:pt x="21600" y="15671"/>
                  <a:pt x="21600" y="18912"/>
                </a:cubicBezTo>
              </a:path>
            </a:pathLst>
          </a:custGeom>
          <a:ln w="127000" cap="rnd">
            <a:solidFill>
              <a:schemeClr val="accent4"/>
            </a:solidFill>
            <a:prstDash val="dash"/>
            <a:miter/>
          </a:ln>
        </p:spPr>
        <p:txBody>
          <a:bodyPr lIns="45719" rIns="45719" anchor="ctr"/>
          <a:lstStyle/>
          <a:p>
            <a:pPr algn="ctr">
              <a:defRPr>
                <a:latin typeface="Calibri"/>
                <a:ea typeface="Calibri"/>
                <a:cs typeface="Calibri"/>
                <a:sym typeface="Calibri"/>
              </a:defRPr>
            </a:pPr>
          </a:p>
        </p:txBody>
      </p:sp>
      <p:sp>
        <p:nvSpPr>
          <p:cNvPr id="202" name="Freeform: Shape 12"/>
          <p:cNvSpPr/>
          <p:nvPr/>
        </p:nvSpPr>
        <p:spPr>
          <a:xfrm flipH="1">
            <a:off x="0" y="5486400"/>
            <a:ext cx="2672864" cy="13716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4" y="0"/>
                </a:moveTo>
                <a:cubicBezTo>
                  <a:pt x="16380" y="0"/>
                  <a:pt x="18699" y="1217"/>
                  <a:pt x="20724" y="3360"/>
                </a:cubicBezTo>
                <a:lnTo>
                  <a:pt x="21600" y="4398"/>
                </a:lnTo>
                <a:lnTo>
                  <a:pt x="21600" y="21600"/>
                </a:lnTo>
                <a:lnTo>
                  <a:pt x="0" y="21600"/>
                </a:lnTo>
                <a:lnTo>
                  <a:pt x="269" y="19562"/>
                </a:lnTo>
                <a:cubicBezTo>
                  <a:pt x="2078" y="8229"/>
                  <a:pt x="7503" y="0"/>
                  <a:pt x="13914" y="0"/>
                </a:cubicBezTo>
                <a:close/>
              </a:path>
            </a:pathLst>
          </a:custGeom>
          <a:solidFill>
            <a:schemeClr val="accent4"/>
          </a:solidFill>
          <a:ln w="12700">
            <a:miter lim="400000"/>
          </a:ln>
        </p:spPr>
        <p:txBody>
          <a:bodyPr lIns="45719" rIns="45719" anchor="ctr"/>
          <a:lstStyle/>
          <a:p>
            <a:pPr algn="ctr">
              <a:defRPr>
                <a:solidFill>
                  <a:srgbClr val="FFFFFF"/>
                </a:solidFill>
              </a:defRPr>
            </a:pPr>
          </a:p>
        </p:txBody>
      </p:sp>
      <p:pic>
        <p:nvPicPr>
          <p:cNvPr id="203" name="Picture 3" descr="Picture 3"/>
          <p:cNvPicPr>
            <a:picLocks noChangeAspect="1"/>
          </p:cNvPicPr>
          <p:nvPr/>
        </p:nvPicPr>
        <p:blipFill>
          <a:blip r:embed="rId2">
            <a:extLst/>
          </a:blip>
          <a:srcRect l="0" t="0" r="0" b="0"/>
          <a:stretch>
            <a:fillRect/>
          </a:stretch>
        </p:blipFill>
        <p:spPr>
          <a:xfrm>
            <a:off x="703181" y="2012432"/>
            <a:ext cx="4777383" cy="26633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550"/>
                </a:moveTo>
                <a:lnTo>
                  <a:pt x="21600" y="21050"/>
                </a:lnTo>
                <a:cubicBezTo>
                  <a:pt x="21600" y="21354"/>
                  <a:pt x="21309" y="21600"/>
                  <a:pt x="20950" y="21600"/>
                </a:cubicBezTo>
                <a:lnTo>
                  <a:pt x="650" y="21600"/>
                </a:lnTo>
                <a:cubicBezTo>
                  <a:pt x="291" y="21600"/>
                  <a:pt x="0" y="21354"/>
                  <a:pt x="0" y="21050"/>
                </a:cubicBezTo>
                <a:lnTo>
                  <a:pt x="0" y="550"/>
                </a:lnTo>
                <a:cubicBezTo>
                  <a:pt x="0" y="246"/>
                  <a:pt x="291" y="0"/>
                  <a:pt x="650" y="0"/>
                </a:cubicBezTo>
                <a:lnTo>
                  <a:pt x="20950" y="0"/>
                </a:lnTo>
                <a:cubicBezTo>
                  <a:pt x="21309" y="0"/>
                  <a:pt x="21600" y="246"/>
                  <a:pt x="21600" y="550"/>
                </a:cubicBezTo>
                <a:close/>
              </a:path>
            </a:pathLst>
          </a:custGeom>
          <a:ln w="12700">
            <a:miter lim="400000"/>
          </a:ln>
        </p:spPr>
      </p:pic>
      <p:sp>
        <p:nvSpPr>
          <p:cNvPr id="204" name="Content Placeholder 2"/>
          <p:cNvSpPr txBox="1"/>
          <p:nvPr>
            <p:ph type="body" sz="half" idx="1"/>
          </p:nvPr>
        </p:nvSpPr>
        <p:spPr>
          <a:xfrm>
            <a:off x="5630779" y="1984443"/>
            <a:ext cx="6256422" cy="4192521"/>
          </a:xfrm>
          <a:prstGeom prst="rect">
            <a:avLst/>
          </a:prstGeom>
        </p:spPr>
        <p:txBody>
          <a:bodyPr/>
          <a:lstStyle/>
          <a:p>
            <a:pPr marL="0" indent="0" algn="just">
              <a:buSzTx/>
              <a:buNone/>
              <a:defRPr b="1" u="sng">
                <a:solidFill>
                  <a:srgbClr val="074F6B"/>
                </a:solidFill>
                <a:effectLst>
                  <a:outerShdw sx="100000" sy="100000" kx="0" ky="0" algn="b" rotWithShape="0" blurRad="38100" dist="38100" dir="2700000">
                    <a:srgbClr val="000000">
                      <a:alpha val="43137"/>
                    </a:srgbClr>
                  </a:outerShdw>
                </a:effectLst>
              </a:defRPr>
            </a:pPr>
            <a:r>
              <a:t>The Sleep Charity</a:t>
            </a:r>
          </a:p>
          <a:p>
            <a:pPr marL="0" indent="0" algn="just">
              <a:buSzTx/>
              <a:buNone/>
              <a:defRPr b="1"/>
            </a:pPr>
            <a:r>
              <a:t>Aim:</a:t>
            </a:r>
            <a:r>
              <a:rPr b="0"/>
              <a:t> To improve sleep health through education, awareness, and evidence-based support</a:t>
            </a:r>
            <a:r>
              <a:rPr b="0"/>
              <a:t> (</a:t>
            </a:r>
            <a:r>
              <a:rPr b="0"/>
              <a:t>Redeker</a:t>
            </a:r>
            <a:r>
              <a:rPr b="0"/>
              <a:t> et al, 2019)</a:t>
            </a:r>
            <a:r>
              <a:rPr b="0"/>
              <a:t>.</a:t>
            </a:r>
            <a:endParaRPr b="0"/>
          </a:p>
          <a:p>
            <a:pPr marL="0" indent="0" algn="just">
              <a:buSzTx/>
              <a:buNone/>
              <a:defRPr b="1"/>
            </a:pPr>
            <a:r>
              <a:t>Support for Our Campaign:</a:t>
            </a:r>
          </a:p>
          <a:p>
            <a:pPr algn="just"/>
            <a:r>
              <a:t>Sleep hygiene resources. </a:t>
            </a:r>
          </a:p>
          <a:p>
            <a:pPr algn="just"/>
            <a:r>
              <a:t>Educational workshops. </a:t>
            </a:r>
          </a:p>
          <a:p>
            <a:pPr algn="just"/>
            <a:r>
              <a:t>Practical advice for improving sleep.</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06" name="Rectangle 8"/>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07" name="Title 1"/>
          <p:cNvSpPr txBox="1"/>
          <p:nvPr>
            <p:ph type="title"/>
          </p:nvPr>
        </p:nvSpPr>
        <p:spPr>
          <a:xfrm>
            <a:off x="589559" y="856180"/>
            <a:ext cx="4560586" cy="1128069"/>
          </a:xfrm>
          <a:prstGeom prst="rect">
            <a:avLst/>
          </a:prstGeom>
        </p:spPr>
        <p:txBody>
          <a:bodyPr/>
          <a:lstStyle>
            <a:lvl1pPr>
              <a:defRPr sz="4000"/>
            </a:lvl1pPr>
          </a:lstStyle>
          <a:p>
            <a:pPr/>
            <a:r>
              <a:t>Local Partners</a:t>
            </a:r>
          </a:p>
        </p:txBody>
      </p:sp>
      <p:grpSp>
        <p:nvGrpSpPr>
          <p:cNvPr id="210" name="Group 10"/>
          <p:cNvGrpSpPr/>
          <p:nvPr/>
        </p:nvGrpSpPr>
        <p:grpSpPr>
          <a:xfrm>
            <a:off x="0" y="1083483"/>
            <a:ext cx="355197" cy="673461"/>
            <a:chOff x="0" y="0"/>
            <a:chExt cx="355196" cy="673460"/>
          </a:xfrm>
        </p:grpSpPr>
        <p:sp>
          <p:nvSpPr>
            <p:cNvPr id="208" name="Rectangle 11"/>
            <p:cNvSpPr/>
            <p:nvPr/>
          </p:nvSpPr>
          <p:spPr>
            <a:xfrm>
              <a:off x="0" y="-1"/>
              <a:ext cx="87363" cy="673462"/>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209" name="Rectangle 12"/>
            <p:cNvSpPr/>
            <p:nvPr/>
          </p:nvSpPr>
          <p:spPr>
            <a:xfrm>
              <a:off x="159341" y="-1"/>
              <a:ext cx="195856" cy="673462"/>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sp>
        <p:nvSpPr>
          <p:cNvPr id="211" name="Rectangle 14"/>
          <p:cNvSpPr/>
          <p:nvPr/>
        </p:nvSpPr>
        <p:spPr>
          <a:xfrm flipH="1">
            <a:off x="665084" y="2090568"/>
            <a:ext cx="4297681" cy="27433"/>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212" name="Content Placeholder 2"/>
          <p:cNvSpPr txBox="1"/>
          <p:nvPr>
            <p:ph type="body" sz="half" idx="1"/>
          </p:nvPr>
        </p:nvSpPr>
        <p:spPr>
          <a:xfrm>
            <a:off x="159341" y="2118000"/>
            <a:ext cx="5407270" cy="4512043"/>
          </a:xfrm>
          <a:prstGeom prst="rect">
            <a:avLst/>
          </a:prstGeom>
        </p:spPr>
        <p:txBody>
          <a:bodyPr anchor="ctr"/>
          <a:lstStyle/>
          <a:p>
            <a:pPr marL="0" indent="0" algn="just">
              <a:buSzTx/>
              <a:buNone/>
              <a:defRPr sz="1800"/>
            </a:pPr>
            <a:r>
              <a:t>Local organisations play an important role in delivering the campaign and providing ongoing support within the community.</a:t>
            </a:r>
          </a:p>
          <a:p>
            <a:pPr marL="0" indent="0" algn="just">
              <a:buSzTx/>
              <a:buNone/>
              <a:defRPr b="1" sz="1800" u="sng">
                <a:solidFill>
                  <a:srgbClr val="074F6B"/>
                </a:solidFill>
                <a:effectLst>
                  <a:outerShdw sx="100000" sy="100000" kx="0" ky="0" algn="b" rotWithShape="0" blurRad="38100" dist="38100" dir="2700000">
                    <a:srgbClr val="000000">
                      <a:alpha val="43137"/>
                    </a:srgbClr>
                  </a:outerShdw>
                </a:effectLst>
              </a:defRPr>
            </a:pPr>
            <a:r>
              <a:t>Alzheimer's Society</a:t>
            </a:r>
          </a:p>
          <a:p>
            <a:pPr marL="0" indent="0" algn="just">
              <a:buSzTx/>
              <a:buNone/>
              <a:defRPr b="1" sz="1800"/>
            </a:pPr>
            <a:r>
              <a:t>Aim:</a:t>
            </a:r>
            <a:r>
              <a:rPr b="0"/>
              <a:t> To improve the lives of people affected by dementia by providing support, information, and promoting brain health</a:t>
            </a:r>
            <a:r>
              <a:rPr b="0"/>
              <a:t> (</a:t>
            </a:r>
            <a:r>
              <a:rPr b="0"/>
              <a:t>Conway</a:t>
            </a:r>
            <a:r>
              <a:rPr b="0"/>
              <a:t> et al, 2023)</a:t>
            </a:r>
            <a:r>
              <a:rPr b="0"/>
              <a:t>.</a:t>
            </a:r>
            <a:endParaRPr b="0"/>
          </a:p>
          <a:p>
            <a:pPr marL="0" indent="0" algn="just">
              <a:buSzTx/>
              <a:buNone/>
              <a:defRPr b="1" sz="1800"/>
            </a:pPr>
            <a:r>
              <a:t>Support for Our Campaign:</a:t>
            </a:r>
          </a:p>
          <a:p>
            <a:pPr algn="just">
              <a:defRPr sz="1800"/>
            </a:pPr>
            <a:r>
              <a:t>Delivers information about sleep and brain health. </a:t>
            </a:r>
          </a:p>
          <a:p>
            <a:pPr algn="just">
              <a:defRPr sz="1800"/>
            </a:pPr>
            <a:r>
              <a:t>Supports older adults living with dementia and their carers. </a:t>
            </a:r>
          </a:p>
          <a:p>
            <a:pPr algn="just">
              <a:defRPr sz="1800"/>
            </a:pPr>
            <a:r>
              <a:t>Signposts participants to additional local services.</a:t>
            </a:r>
          </a:p>
        </p:txBody>
      </p:sp>
      <p:sp>
        <p:nvSpPr>
          <p:cNvPr id="213" name="Rectangle 16"/>
          <p:cNvSpPr/>
          <p:nvPr/>
        </p:nvSpPr>
        <p:spPr>
          <a:xfrm flipH="1">
            <a:off x="10697670" y="0"/>
            <a:ext cx="1494331" cy="6858000"/>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214" name="Rectangle 18"/>
          <p:cNvSpPr/>
          <p:nvPr/>
        </p:nvSpPr>
        <p:spPr>
          <a:xfrm>
            <a:off x="5685809" y="513853"/>
            <a:ext cx="6009368" cy="5834577"/>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pic>
        <p:nvPicPr>
          <p:cNvPr id="215" name="Picture 3" descr="Picture 3"/>
          <p:cNvPicPr>
            <a:picLocks noChangeAspect="1"/>
          </p:cNvPicPr>
          <p:nvPr/>
        </p:nvPicPr>
        <p:blipFill>
          <a:blip r:embed="rId2">
            <a:extLst/>
          </a:blip>
          <a:srcRect l="0" t="0" r="4" b="3065"/>
          <a:stretch>
            <a:fillRect/>
          </a:stretch>
        </p:blipFill>
        <p:spPr>
          <a:xfrm>
            <a:off x="5977787" y="799351"/>
            <a:ext cx="5425411" cy="5259297"/>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17" name="Rectangle 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18" name="Oval 10"/>
          <p:cNvSpPr/>
          <p:nvPr/>
        </p:nvSpPr>
        <p:spPr>
          <a:xfrm>
            <a:off x="322964" y="554151"/>
            <a:ext cx="5742192" cy="5742192"/>
          </a:xfrm>
          <a:prstGeom prst="ellipse">
            <a:avLst/>
          </a:prstGeom>
          <a:gradFill>
            <a:gsLst>
              <a:gs pos="0">
                <a:schemeClr val="accent1"/>
              </a:gs>
              <a:gs pos="100000">
                <a:schemeClr val="accent2"/>
              </a:gs>
            </a:gsLst>
            <a:lin ang="2700000"/>
          </a:gradFill>
          <a:ln w="12700">
            <a:miter lim="400000"/>
          </a:ln>
        </p:spPr>
        <p:txBody>
          <a:bodyPr lIns="45719" rIns="45719" anchor="ctr"/>
          <a:lstStyle/>
          <a:p>
            <a:pPr algn="ctr">
              <a:defRPr>
                <a:solidFill>
                  <a:srgbClr val="FFFFFF"/>
                </a:solidFill>
              </a:defRPr>
            </a:pPr>
          </a:p>
        </p:txBody>
      </p:sp>
      <p:pic>
        <p:nvPicPr>
          <p:cNvPr id="219" name="Picture 3" descr="Picture 3"/>
          <p:cNvPicPr>
            <a:picLocks noChangeAspect="1"/>
          </p:cNvPicPr>
          <p:nvPr/>
        </p:nvPicPr>
        <p:blipFill>
          <a:blip r:embed="rId2">
            <a:extLst/>
          </a:blip>
          <a:srcRect l="0" t="0" r="0" b="0"/>
          <a:stretch>
            <a:fillRect/>
          </a:stretch>
        </p:blipFill>
        <p:spPr>
          <a:xfrm>
            <a:off x="505418" y="554151"/>
            <a:ext cx="5742017" cy="57420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0787"/>
                </a:moveTo>
                <a:lnTo>
                  <a:pt x="21600" y="10813"/>
                </a:lnTo>
                <a:cubicBezTo>
                  <a:pt x="21594" y="16768"/>
                  <a:pt x="16768" y="21594"/>
                  <a:pt x="10813" y="21600"/>
                </a:cubicBezTo>
                <a:lnTo>
                  <a:pt x="10787" y="21600"/>
                </a:lnTo>
                <a:cubicBezTo>
                  <a:pt x="4828" y="21594"/>
                  <a:pt x="0" y="16761"/>
                  <a:pt x="0" y="10800"/>
                </a:cubicBezTo>
                <a:lnTo>
                  <a:pt x="0" y="10800"/>
                </a:lnTo>
                <a:cubicBezTo>
                  <a:pt x="0" y="4835"/>
                  <a:pt x="4835" y="0"/>
                  <a:pt x="10800" y="0"/>
                </a:cubicBezTo>
                <a:lnTo>
                  <a:pt x="10800" y="0"/>
                </a:lnTo>
                <a:cubicBezTo>
                  <a:pt x="16761" y="0"/>
                  <a:pt x="21594" y="4828"/>
                  <a:pt x="21600" y="10787"/>
                </a:cubicBezTo>
                <a:close/>
              </a:path>
            </a:pathLst>
          </a:custGeom>
          <a:ln w="12700">
            <a:miter lim="400000"/>
          </a:ln>
        </p:spPr>
      </p:pic>
      <p:sp>
        <p:nvSpPr>
          <p:cNvPr id="220" name="!!plus graphic"/>
          <p:cNvSpPr/>
          <p:nvPr/>
        </p:nvSpPr>
        <p:spPr>
          <a:xfrm>
            <a:off x="1004956" y="703678"/>
            <a:ext cx="171516" cy="1715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134" y="9334"/>
                </a:moveTo>
                <a:lnTo>
                  <a:pt x="12266" y="9334"/>
                </a:lnTo>
                <a:lnTo>
                  <a:pt x="12266" y="1466"/>
                </a:lnTo>
                <a:cubicBezTo>
                  <a:pt x="12266" y="656"/>
                  <a:pt x="11610" y="0"/>
                  <a:pt x="10800" y="0"/>
                </a:cubicBezTo>
                <a:cubicBezTo>
                  <a:pt x="9990" y="0"/>
                  <a:pt x="9334" y="656"/>
                  <a:pt x="9334" y="1466"/>
                </a:cubicBezTo>
                <a:lnTo>
                  <a:pt x="9334" y="9334"/>
                </a:lnTo>
                <a:lnTo>
                  <a:pt x="1466" y="9334"/>
                </a:lnTo>
                <a:cubicBezTo>
                  <a:pt x="656" y="9334"/>
                  <a:pt x="0" y="9990"/>
                  <a:pt x="0" y="10800"/>
                </a:cubicBezTo>
                <a:cubicBezTo>
                  <a:pt x="0" y="11610"/>
                  <a:pt x="656" y="12266"/>
                  <a:pt x="1466" y="12266"/>
                </a:cubicBezTo>
                <a:lnTo>
                  <a:pt x="9334" y="12266"/>
                </a:lnTo>
                <a:lnTo>
                  <a:pt x="9334" y="20134"/>
                </a:lnTo>
                <a:cubicBezTo>
                  <a:pt x="9334" y="20944"/>
                  <a:pt x="9990" y="21600"/>
                  <a:pt x="10800" y="21600"/>
                </a:cubicBezTo>
                <a:cubicBezTo>
                  <a:pt x="11610" y="21600"/>
                  <a:pt x="12266" y="20944"/>
                  <a:pt x="12266" y="20134"/>
                </a:cubicBezTo>
                <a:lnTo>
                  <a:pt x="12266" y="12266"/>
                </a:lnTo>
                <a:lnTo>
                  <a:pt x="20134" y="12266"/>
                </a:lnTo>
                <a:cubicBezTo>
                  <a:pt x="20944" y="12266"/>
                  <a:pt x="21600" y="11610"/>
                  <a:pt x="21600" y="10800"/>
                </a:cubicBezTo>
                <a:cubicBezTo>
                  <a:pt x="21600" y="9990"/>
                  <a:pt x="20944" y="9334"/>
                  <a:pt x="20134" y="9334"/>
                </a:cubicBezTo>
                <a:close/>
              </a:path>
            </a:pathLst>
          </a:custGeom>
          <a:solidFill>
            <a:schemeClr val="accent1"/>
          </a:solidFill>
          <a:ln w="12700">
            <a:miter lim="400000"/>
          </a:ln>
        </p:spPr>
        <p:txBody>
          <a:bodyPr lIns="45719" rIns="45719" anchor="ctr"/>
          <a:lstStyle/>
          <a:p>
            <a:pPr/>
          </a:p>
        </p:txBody>
      </p:sp>
      <p:sp>
        <p:nvSpPr>
          <p:cNvPr id="221" name="!!circle graphic"/>
          <p:cNvSpPr/>
          <p:nvPr/>
        </p:nvSpPr>
        <p:spPr>
          <a:xfrm>
            <a:off x="422753" y="1562695"/>
            <a:ext cx="157546" cy="1575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3192"/>
                </a:moveTo>
                <a:cubicBezTo>
                  <a:pt x="15002" y="3192"/>
                  <a:pt x="18408" y="6598"/>
                  <a:pt x="18408" y="10800"/>
                </a:cubicBezTo>
                <a:cubicBezTo>
                  <a:pt x="18408" y="15002"/>
                  <a:pt x="15002" y="18408"/>
                  <a:pt x="10800" y="18408"/>
                </a:cubicBezTo>
                <a:cubicBezTo>
                  <a:pt x="6598" y="18408"/>
                  <a:pt x="3192" y="15002"/>
                  <a:pt x="3192" y="10800"/>
                </a:cubicBezTo>
                <a:cubicBezTo>
                  <a:pt x="3196" y="6600"/>
                  <a:pt x="6600" y="3196"/>
                  <a:pt x="10800" y="3192"/>
                </a:cubicBezTo>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solidFill>
            <a:schemeClr val="accent1"/>
          </a:solidFill>
          <a:ln w="12700">
            <a:miter lim="400000"/>
          </a:ln>
        </p:spPr>
        <p:txBody>
          <a:bodyPr lIns="45719" rIns="45719" anchor="ctr"/>
          <a:lstStyle/>
          <a:p>
            <a:pPr/>
          </a:p>
        </p:txBody>
      </p:sp>
      <p:sp>
        <p:nvSpPr>
          <p:cNvPr id="222" name="Content Placeholder 2"/>
          <p:cNvSpPr txBox="1"/>
          <p:nvPr>
            <p:ph type="body" sz="half" idx="1"/>
          </p:nvPr>
        </p:nvSpPr>
        <p:spPr>
          <a:xfrm>
            <a:off x="6657715" y="703679"/>
            <a:ext cx="4538622" cy="5201011"/>
          </a:xfrm>
          <a:prstGeom prst="rect">
            <a:avLst/>
          </a:prstGeom>
        </p:spPr>
        <p:txBody>
          <a:bodyPr/>
          <a:lstStyle/>
          <a:p>
            <a:pPr marL="0" indent="0" algn="just">
              <a:buSzTx/>
              <a:buNone/>
              <a:defRPr b="1" sz="2400" u="sng">
                <a:solidFill>
                  <a:srgbClr val="074F6B">
                    <a:alpha val="80000"/>
                  </a:srgbClr>
                </a:solidFill>
                <a:effectLst>
                  <a:outerShdw sx="100000" sy="100000" kx="0" ky="0" algn="b" rotWithShape="0" blurRad="38100" dist="38100" dir="2700000">
                    <a:srgbClr val="000000">
                      <a:alpha val="43137"/>
                    </a:srgbClr>
                  </a:outerShdw>
                </a:effectLst>
              </a:defRPr>
            </a:pPr>
            <a:r>
              <a:t>Local GP Surgeries</a:t>
            </a:r>
          </a:p>
          <a:p>
            <a:pPr marL="0" indent="0" algn="just">
              <a:buSzTx/>
              <a:buNone/>
              <a:defRPr b="1" sz="2400">
                <a:solidFill>
                  <a:srgbClr val="000000">
                    <a:alpha val="80000"/>
                  </a:srgbClr>
                </a:solidFill>
              </a:defRPr>
            </a:pPr>
            <a:r>
              <a:t>Aim:</a:t>
            </a:r>
            <a:r>
              <a:rPr b="0"/>
              <a:t> To provide primary healthcare, identify sleep problems, and refer patients for appropriate treatment</a:t>
            </a:r>
            <a:r>
              <a:rPr b="0"/>
              <a:t> (</a:t>
            </a:r>
            <a:r>
              <a:rPr b="0">
                <a:solidFill>
                  <a:srgbClr val="000000"/>
                </a:solidFill>
              </a:rPr>
              <a:t>Sykorova</a:t>
            </a:r>
            <a:r>
              <a:rPr b="0">
                <a:solidFill>
                  <a:srgbClr val="000000"/>
                </a:solidFill>
              </a:rPr>
              <a:t> et al, 2025)</a:t>
            </a:r>
            <a:r>
              <a:rPr b="0"/>
              <a:t>.</a:t>
            </a:r>
            <a:endParaRPr b="0"/>
          </a:p>
          <a:p>
            <a:pPr marL="0" indent="0" algn="just">
              <a:buSzTx/>
              <a:buNone/>
              <a:defRPr b="1" sz="2400">
                <a:solidFill>
                  <a:srgbClr val="000000">
                    <a:alpha val="80000"/>
                  </a:srgbClr>
                </a:solidFill>
              </a:defRPr>
            </a:pPr>
            <a:r>
              <a:t>Support for Our Campaign:</a:t>
            </a:r>
          </a:p>
          <a:p>
            <a:pPr algn="just">
              <a:defRPr sz="2400">
                <a:solidFill>
                  <a:srgbClr val="000000">
                    <a:alpha val="80000"/>
                  </a:srgbClr>
                </a:solidFill>
              </a:defRPr>
            </a:pPr>
            <a:r>
              <a:t>Refer eligible older adults to the programme. </a:t>
            </a:r>
          </a:p>
          <a:p>
            <a:pPr algn="just">
              <a:defRPr sz="2400">
                <a:solidFill>
                  <a:srgbClr val="000000">
                    <a:alpha val="80000"/>
                  </a:srgbClr>
                </a:solidFill>
              </a:defRPr>
            </a:pPr>
            <a:r>
              <a:t>Review medications affecting sleep. </a:t>
            </a:r>
          </a:p>
          <a:p>
            <a:pPr algn="just">
              <a:defRPr sz="2400">
                <a:solidFill>
                  <a:srgbClr val="000000">
                    <a:alpha val="80000"/>
                  </a:srgbClr>
                </a:solidFill>
              </a:defRPr>
            </a:pPr>
            <a:r>
              <a:t>Offer medical advice for persistent sleep problems.</a:t>
            </a:r>
          </a:p>
        </p:txBody>
      </p:sp>
      <p:sp>
        <p:nvSpPr>
          <p:cNvPr id="223" name="!!dot graphic"/>
          <p:cNvSpPr/>
          <p:nvPr/>
        </p:nvSpPr>
        <p:spPr>
          <a:xfrm>
            <a:off x="5454148" y="5775081"/>
            <a:ext cx="112427" cy="112427"/>
          </a:xfrm>
          <a:prstGeom prst="ellipse">
            <a:avLst/>
          </a:prstGeom>
          <a:solidFill>
            <a:schemeClr val="accent1"/>
          </a:solidFill>
          <a:ln w="12700">
            <a:miter lim="400000"/>
          </a:ln>
        </p:spPr>
        <p:txBody>
          <a:bodyPr lIns="45719" rIns="45719" anchor="ctr"/>
          <a:lstStyle/>
          <a:p>
            <a:pPr/>
          </a:p>
        </p:txBody>
      </p:sp>
      <p:sp>
        <p:nvSpPr>
          <p:cNvPr id="224" name="!!Straight Connector"/>
          <p:cNvSpPr/>
          <p:nvPr/>
        </p:nvSpPr>
        <p:spPr>
          <a:xfrm>
            <a:off x="11586161" y="3619272"/>
            <a:ext cx="1" cy="3238729"/>
          </a:xfrm>
          <a:prstGeom prst="line">
            <a:avLst/>
          </a:prstGeom>
          <a:ln w="25400" cap="sq">
            <a:solidFill>
              <a:srgbClr val="7F695A"/>
            </a:solidFill>
            <a:bevel/>
          </a:ln>
        </p:spPr>
        <p:txBody>
          <a:bodyPr lIns="45719" rIns="45719"/>
          <a:lstStyle/>
          <a:p>
            <a:pP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26" name="Rectangle 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27" name="Content Placeholder 2"/>
          <p:cNvSpPr txBox="1"/>
          <p:nvPr>
            <p:ph type="body" sz="half" idx="1"/>
          </p:nvPr>
        </p:nvSpPr>
        <p:spPr>
          <a:xfrm>
            <a:off x="352926" y="921124"/>
            <a:ext cx="5878636" cy="5255839"/>
          </a:xfrm>
          <a:prstGeom prst="rect">
            <a:avLst/>
          </a:prstGeom>
        </p:spPr>
        <p:txBody>
          <a:bodyPr/>
          <a:lstStyle/>
          <a:p>
            <a:pPr marL="0" indent="0" algn="just">
              <a:buSzTx/>
              <a:buNone/>
              <a:defRPr b="1" sz="2400" u="sng">
                <a:solidFill>
                  <a:srgbClr val="074F6B"/>
                </a:solidFill>
                <a:effectLst>
                  <a:outerShdw sx="100000" sy="100000" kx="0" ky="0" algn="b" rotWithShape="0" blurRad="38100" dist="38100" dir="2700000">
                    <a:srgbClr val="000000">
                      <a:alpha val="43137"/>
                    </a:srgbClr>
                  </a:outerShdw>
                </a:effectLst>
              </a:defRPr>
            </a:pPr>
            <a:r>
              <a:t>Community Centres</a:t>
            </a:r>
          </a:p>
          <a:p>
            <a:pPr marL="0" indent="0" algn="just">
              <a:buSzTx/>
              <a:buNone/>
              <a:defRPr b="1" sz="2400"/>
            </a:pPr>
            <a:r>
              <a:t>Aim:</a:t>
            </a:r>
            <a:r>
              <a:rPr b="0"/>
              <a:t> To promote health, wellbeing, and social inclusion through local activities</a:t>
            </a:r>
            <a:r>
              <a:rPr b="0"/>
              <a:t> (</a:t>
            </a:r>
            <a:r>
              <a:rPr b="0"/>
              <a:t>Bhardwaj</a:t>
            </a:r>
            <a:r>
              <a:rPr b="0"/>
              <a:t> et al, 2024)</a:t>
            </a:r>
            <a:r>
              <a:rPr b="0"/>
              <a:t>.</a:t>
            </a:r>
            <a:endParaRPr b="0"/>
          </a:p>
          <a:p>
            <a:pPr marL="0" indent="0" algn="just">
              <a:buSzTx/>
              <a:buNone/>
              <a:defRPr b="1" sz="2400"/>
            </a:pPr>
            <a:r>
              <a:t>Support for Our Campaign:</a:t>
            </a:r>
          </a:p>
          <a:p>
            <a:pPr algn="just">
              <a:defRPr sz="2400"/>
            </a:pPr>
            <a:r>
              <a:t>Provide a venue for weekly sessions. </a:t>
            </a:r>
          </a:p>
          <a:p>
            <a:pPr algn="just">
              <a:defRPr sz="2400"/>
            </a:pPr>
            <a:r>
              <a:t>Encourage social interaction and reduce loneliness. </a:t>
            </a:r>
          </a:p>
          <a:p>
            <a:pPr algn="just">
              <a:defRPr sz="2400"/>
            </a:pPr>
            <a:r>
              <a:t>Host exercise and relaxation activities.</a:t>
            </a:r>
          </a:p>
        </p:txBody>
      </p:sp>
      <p:pic>
        <p:nvPicPr>
          <p:cNvPr id="228" name="Picture 3" descr="Picture 3"/>
          <p:cNvPicPr>
            <a:picLocks noChangeAspect="1"/>
          </p:cNvPicPr>
          <p:nvPr/>
        </p:nvPicPr>
        <p:blipFill>
          <a:blip r:embed="rId2">
            <a:extLst/>
          </a:blip>
          <a:srcRect l="0" t="0" r="0" b="0"/>
          <a:stretch>
            <a:fillRect/>
          </a:stretch>
        </p:blipFill>
        <p:spPr>
          <a:xfrm>
            <a:off x="6374920" y="758514"/>
            <a:ext cx="5122034" cy="51220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0783"/>
                </a:moveTo>
                <a:lnTo>
                  <a:pt x="21600" y="10818"/>
                </a:lnTo>
                <a:cubicBezTo>
                  <a:pt x="21592" y="16769"/>
                  <a:pt x="16769" y="21592"/>
                  <a:pt x="10818" y="21600"/>
                </a:cubicBezTo>
                <a:lnTo>
                  <a:pt x="10783" y="21600"/>
                </a:lnTo>
                <a:cubicBezTo>
                  <a:pt x="4826" y="21591"/>
                  <a:pt x="0" y="16760"/>
                  <a:pt x="0" y="10800"/>
                </a:cubicBezTo>
                <a:lnTo>
                  <a:pt x="0" y="10800"/>
                </a:lnTo>
                <a:cubicBezTo>
                  <a:pt x="0" y="4836"/>
                  <a:pt x="4836" y="0"/>
                  <a:pt x="10800" y="0"/>
                </a:cubicBezTo>
                <a:lnTo>
                  <a:pt x="10800" y="0"/>
                </a:lnTo>
                <a:cubicBezTo>
                  <a:pt x="16760" y="0"/>
                  <a:pt x="21591" y="4826"/>
                  <a:pt x="21600" y="10783"/>
                </a:cubicBezTo>
                <a:close/>
              </a:path>
            </a:pathLst>
          </a:custGeom>
          <a:ln w="12700">
            <a:miter lim="400000"/>
          </a:ln>
        </p:spPr>
      </p:pic>
      <p:sp>
        <p:nvSpPr>
          <p:cNvPr id="229" name="!!Arc"/>
          <p:cNvSpPr/>
          <p:nvPr/>
        </p:nvSpPr>
        <p:spPr>
          <a:xfrm flipV="1" rot="21189197">
            <a:off x="9220888" y="4422907"/>
            <a:ext cx="2476960" cy="15745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9254" y="0"/>
                  <a:pt x="17672" y="8419"/>
                  <a:pt x="21600" y="21600"/>
                </a:cubicBezTo>
              </a:path>
            </a:pathLst>
          </a:custGeom>
          <a:ln w="127000" cap="rnd">
            <a:solidFill>
              <a:schemeClr val="accent4">
                <a:alpha val="95000"/>
              </a:schemeClr>
            </a:solidFill>
            <a:prstDash val="dash"/>
            <a:miter/>
          </a:ln>
        </p:spPr>
        <p:txBody>
          <a:bodyPr lIns="45719" rIns="45719" anchor="ctr"/>
          <a:lstStyle/>
          <a:p>
            <a:pPr algn="ctr"/>
          </a:p>
        </p:txBody>
      </p:sp>
      <p:sp>
        <p:nvSpPr>
          <p:cNvPr id="230" name="!!Oval"/>
          <p:cNvSpPr/>
          <p:nvPr/>
        </p:nvSpPr>
        <p:spPr>
          <a:xfrm>
            <a:off x="10248561" y="921124"/>
            <a:ext cx="791023" cy="769566"/>
          </a:xfrm>
          <a:prstGeom prst="ellipse">
            <a:avLst/>
          </a:prstGeom>
          <a:solidFill>
            <a:schemeClr val="accent2"/>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32" name="Rectangle 1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33" name="Title 1"/>
          <p:cNvSpPr txBox="1"/>
          <p:nvPr>
            <p:ph type="title"/>
          </p:nvPr>
        </p:nvSpPr>
        <p:spPr>
          <a:xfrm>
            <a:off x="425975" y="325368"/>
            <a:ext cx="4368603" cy="1956843"/>
          </a:xfrm>
          <a:prstGeom prst="rect">
            <a:avLst/>
          </a:prstGeom>
        </p:spPr>
        <p:txBody>
          <a:bodyPr anchor="b"/>
          <a:lstStyle/>
          <a:p>
            <a:pPr algn="ctr">
              <a:defRPr sz="3700"/>
            </a:pPr>
            <a:r>
              <a:t>Why Partnerships Are Important</a:t>
            </a:r>
            <a:r>
              <a:t>?</a:t>
            </a:r>
          </a:p>
        </p:txBody>
      </p:sp>
      <p:grpSp>
        <p:nvGrpSpPr>
          <p:cNvPr id="236" name="sketchy line"/>
          <p:cNvGrpSpPr/>
          <p:nvPr/>
        </p:nvGrpSpPr>
        <p:grpSpPr>
          <a:xfrm>
            <a:off x="639805" y="2575166"/>
            <a:ext cx="3474996" cy="45962"/>
            <a:chOff x="0" y="0"/>
            <a:chExt cx="3474994" cy="45961"/>
          </a:xfrm>
        </p:grpSpPr>
        <p:sp>
          <p:nvSpPr>
            <p:cNvPr id="234" name="Shape"/>
            <p:cNvSpPr/>
            <p:nvPr/>
          </p:nvSpPr>
          <p:spPr>
            <a:xfrm>
              <a:off x="0" y="1960"/>
              <a:ext cx="3474995" cy="42330"/>
            </a:xfrm>
            <a:custGeom>
              <a:avLst/>
              <a:gdLst/>
              <a:ahLst/>
              <a:cxnLst>
                <a:cxn ang="0">
                  <a:pos x="wd2" y="hd2"/>
                </a:cxn>
                <a:cxn ang="5400000">
                  <a:pos x="wd2" y="hd2"/>
                </a:cxn>
                <a:cxn ang="10800000">
                  <a:pos x="wd2" y="hd2"/>
                </a:cxn>
                <a:cxn ang="16200000">
                  <a:pos x="wd2" y="hd2"/>
                </a:cxn>
              </a:cxnLst>
              <a:rect l="0" t="0" r="r" b="b"/>
              <a:pathLst>
                <a:path w="21597" h="14788" fill="norm" stroke="1" extrusionOk="0">
                  <a:moveTo>
                    <a:pt x="1" y="3447"/>
                  </a:moveTo>
                  <a:cubicBezTo>
                    <a:pt x="1259" y="-1694"/>
                    <a:pt x="2069" y="-570"/>
                    <a:pt x="3889" y="3447"/>
                  </a:cubicBezTo>
                  <a:cubicBezTo>
                    <a:pt x="5708" y="7465"/>
                    <a:pt x="6817" y="5237"/>
                    <a:pt x="8640" y="3447"/>
                  </a:cubicBezTo>
                  <a:cubicBezTo>
                    <a:pt x="10462" y="1657"/>
                    <a:pt x="11412" y="-1457"/>
                    <a:pt x="12311" y="3447"/>
                  </a:cubicBezTo>
                  <a:cubicBezTo>
                    <a:pt x="13210" y="8352"/>
                    <a:pt x="14893" y="931"/>
                    <a:pt x="15982" y="3447"/>
                  </a:cubicBezTo>
                  <a:cubicBezTo>
                    <a:pt x="17071" y="5964"/>
                    <a:pt x="18905" y="-758"/>
                    <a:pt x="21597" y="3447"/>
                  </a:cubicBezTo>
                  <a:cubicBezTo>
                    <a:pt x="21596" y="4986"/>
                    <a:pt x="21596" y="6935"/>
                    <a:pt x="21597" y="9836"/>
                  </a:cubicBezTo>
                  <a:cubicBezTo>
                    <a:pt x="20666" y="11090"/>
                    <a:pt x="19497" y="7845"/>
                    <a:pt x="17494" y="9836"/>
                  </a:cubicBezTo>
                  <a:cubicBezTo>
                    <a:pt x="15491" y="11828"/>
                    <a:pt x="14261" y="19906"/>
                    <a:pt x="13391" y="9836"/>
                  </a:cubicBezTo>
                  <a:cubicBezTo>
                    <a:pt x="12520" y="-233"/>
                    <a:pt x="11315" y="15292"/>
                    <a:pt x="9287" y="9836"/>
                  </a:cubicBezTo>
                  <a:cubicBezTo>
                    <a:pt x="7260" y="4381"/>
                    <a:pt x="5896" y="8642"/>
                    <a:pt x="4536" y="9836"/>
                  </a:cubicBezTo>
                  <a:cubicBezTo>
                    <a:pt x="3177" y="11031"/>
                    <a:pt x="1642" y="11956"/>
                    <a:pt x="1" y="9836"/>
                  </a:cubicBezTo>
                  <a:cubicBezTo>
                    <a:pt x="3" y="8439"/>
                    <a:pt x="-3" y="4756"/>
                    <a:pt x="1" y="3447"/>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235" name="Shape"/>
            <p:cNvSpPr/>
            <p:nvPr/>
          </p:nvSpPr>
          <p:spPr>
            <a:xfrm>
              <a:off x="274" y="0"/>
              <a:ext cx="3474721" cy="45962"/>
            </a:xfrm>
            <a:custGeom>
              <a:avLst/>
              <a:gdLst/>
              <a:ahLst/>
              <a:cxnLst>
                <a:cxn ang="0">
                  <a:pos x="wd2" y="hd2"/>
                </a:cxn>
                <a:cxn ang="5400000">
                  <a:pos x="wd2" y="hd2"/>
                </a:cxn>
                <a:cxn ang="10800000">
                  <a:pos x="wd2" y="hd2"/>
                </a:cxn>
                <a:cxn ang="16200000">
                  <a:pos x="wd2" y="hd2"/>
                </a:cxn>
              </a:cxnLst>
              <a:rect l="0" t="0" r="r" b="b"/>
              <a:pathLst>
                <a:path w="21600" h="13865" fill="norm" stroke="1" extrusionOk="0">
                  <a:moveTo>
                    <a:pt x="0" y="3568"/>
                  </a:moveTo>
                  <a:cubicBezTo>
                    <a:pt x="1395" y="-820"/>
                    <a:pt x="3080" y="11574"/>
                    <a:pt x="4320" y="3568"/>
                  </a:cubicBezTo>
                  <a:cubicBezTo>
                    <a:pt x="5560" y="-4438"/>
                    <a:pt x="7025" y="11023"/>
                    <a:pt x="8424" y="3568"/>
                  </a:cubicBezTo>
                  <a:cubicBezTo>
                    <a:pt x="9823" y="-3887"/>
                    <a:pt x="11314" y="11621"/>
                    <a:pt x="12528" y="3568"/>
                  </a:cubicBezTo>
                  <a:cubicBezTo>
                    <a:pt x="13742" y="-4485"/>
                    <a:pt x="14932" y="3618"/>
                    <a:pt x="17280" y="3568"/>
                  </a:cubicBezTo>
                  <a:cubicBezTo>
                    <a:pt x="19628" y="3518"/>
                    <a:pt x="20432" y="-1129"/>
                    <a:pt x="21600" y="3568"/>
                  </a:cubicBezTo>
                  <a:cubicBezTo>
                    <a:pt x="21597" y="5846"/>
                    <a:pt x="21597" y="6531"/>
                    <a:pt x="21600" y="9085"/>
                  </a:cubicBezTo>
                  <a:cubicBezTo>
                    <a:pt x="20103" y="12571"/>
                    <a:pt x="18308" y="1982"/>
                    <a:pt x="17280" y="9085"/>
                  </a:cubicBezTo>
                  <a:cubicBezTo>
                    <a:pt x="16252" y="16187"/>
                    <a:pt x="14545" y="10418"/>
                    <a:pt x="13608" y="9085"/>
                  </a:cubicBezTo>
                  <a:cubicBezTo>
                    <a:pt x="12671" y="7751"/>
                    <a:pt x="11298" y="2075"/>
                    <a:pt x="9504" y="9085"/>
                  </a:cubicBezTo>
                  <a:cubicBezTo>
                    <a:pt x="7710" y="16094"/>
                    <a:pt x="6480" y="14789"/>
                    <a:pt x="5400" y="9085"/>
                  </a:cubicBezTo>
                  <a:cubicBezTo>
                    <a:pt x="4320" y="3380"/>
                    <a:pt x="1450" y="17115"/>
                    <a:pt x="0" y="9085"/>
                  </a:cubicBezTo>
                  <a:cubicBezTo>
                    <a:pt x="0" y="7096"/>
                    <a:pt x="0" y="4701"/>
                    <a:pt x="0" y="3568"/>
                  </a:cubicBezTo>
                  <a:close/>
                </a:path>
              </a:pathLst>
            </a:custGeom>
            <a:noFill/>
            <a:ln w="44450"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237" name="Content Placeholder 2"/>
          <p:cNvSpPr txBox="1"/>
          <p:nvPr>
            <p:ph type="body" sz="quarter" idx="1"/>
          </p:nvPr>
        </p:nvSpPr>
        <p:spPr>
          <a:xfrm>
            <a:off x="336883" y="2872899"/>
            <a:ext cx="4546787" cy="3659733"/>
          </a:xfrm>
          <a:prstGeom prst="rect">
            <a:avLst/>
          </a:prstGeom>
        </p:spPr>
        <p:txBody>
          <a:bodyPr/>
          <a:lstStyle>
            <a:lvl1pPr algn="just">
              <a:defRPr sz="2200"/>
            </a:lvl1pPr>
          </a:lstStyle>
          <a:p>
            <a:pPr/>
            <a:r>
              <a:t>Working with both national and local organisations ensures that the Golden Dreams campaign provides reliable information, expert guidance, accessible community support, and sustainable services that help older adults maintain healthy sleep habits.</a:t>
            </a:r>
          </a:p>
        </p:txBody>
      </p:sp>
      <p:pic>
        <p:nvPicPr>
          <p:cNvPr id="238" name="Picture 3" descr="Picture 3"/>
          <p:cNvPicPr>
            <a:picLocks noChangeAspect="1"/>
          </p:cNvPicPr>
          <p:nvPr/>
        </p:nvPicPr>
        <p:blipFill>
          <a:blip r:embed="rId2">
            <a:extLst/>
          </a:blip>
          <a:srcRect l="14196" t="0" r="1802" b="2"/>
          <a:stretch>
            <a:fillRect/>
          </a:stretch>
        </p:blipFill>
        <p:spPr>
          <a:xfrm>
            <a:off x="5311702" y="9"/>
            <a:ext cx="6878775" cy="6857991"/>
          </a:xfrm>
          <a:custGeom>
            <a:avLst/>
            <a:gdLst/>
            <a:ahLst/>
            <a:cxnLst>
              <a:cxn ang="0">
                <a:pos x="wd2" y="hd2"/>
              </a:cxn>
              <a:cxn ang="5400000">
                <a:pos x="wd2" y="hd2"/>
              </a:cxn>
              <a:cxn ang="10800000">
                <a:pos x="wd2" y="hd2"/>
              </a:cxn>
              <a:cxn ang="16200000">
                <a:pos x="wd2" y="hd2"/>
              </a:cxn>
            </a:cxnLst>
            <a:rect l="0" t="0" r="r" b="b"/>
            <a:pathLst>
              <a:path w="21555" h="21600" fill="norm" stroke="1" extrusionOk="0">
                <a:moveTo>
                  <a:pt x="3081" y="1045"/>
                </a:moveTo>
                <a:cubicBezTo>
                  <a:pt x="2867" y="1478"/>
                  <a:pt x="2664" y="1917"/>
                  <a:pt x="2473" y="2363"/>
                </a:cubicBezTo>
                <a:cubicBezTo>
                  <a:pt x="2426" y="2472"/>
                  <a:pt x="2381" y="2582"/>
                  <a:pt x="2335" y="2691"/>
                </a:cubicBezTo>
                <a:cubicBezTo>
                  <a:pt x="2371" y="2663"/>
                  <a:pt x="2398" y="2625"/>
                  <a:pt x="2415" y="2583"/>
                </a:cubicBezTo>
                <a:cubicBezTo>
                  <a:pt x="2757" y="1857"/>
                  <a:pt x="3132" y="1151"/>
                  <a:pt x="3545" y="468"/>
                </a:cubicBezTo>
                <a:lnTo>
                  <a:pt x="3847" y="0"/>
                </a:lnTo>
                <a:lnTo>
                  <a:pt x="21555" y="0"/>
                </a:lnTo>
                <a:lnTo>
                  <a:pt x="21555" y="21600"/>
                </a:lnTo>
                <a:lnTo>
                  <a:pt x="2236" y="21600"/>
                </a:lnTo>
                <a:lnTo>
                  <a:pt x="1960" y="21010"/>
                </a:lnTo>
                <a:cubicBezTo>
                  <a:pt x="1589" y="20153"/>
                  <a:pt x="1263" y="19270"/>
                  <a:pt x="980" y="18363"/>
                </a:cubicBezTo>
                <a:cubicBezTo>
                  <a:pt x="871" y="18015"/>
                  <a:pt x="780" y="17662"/>
                  <a:pt x="665" y="17261"/>
                </a:cubicBezTo>
                <a:cubicBezTo>
                  <a:pt x="665" y="17296"/>
                  <a:pt x="667" y="17332"/>
                  <a:pt x="670" y="17367"/>
                </a:cubicBezTo>
                <a:cubicBezTo>
                  <a:pt x="827" y="18027"/>
                  <a:pt x="963" y="18694"/>
                  <a:pt x="1146" y="19347"/>
                </a:cubicBezTo>
                <a:cubicBezTo>
                  <a:pt x="1357" y="20097"/>
                  <a:pt x="1598" y="20832"/>
                  <a:pt x="1874" y="21548"/>
                </a:cubicBezTo>
                <a:lnTo>
                  <a:pt x="1895" y="21600"/>
                </a:lnTo>
                <a:lnTo>
                  <a:pt x="1730" y="21600"/>
                </a:lnTo>
                <a:lnTo>
                  <a:pt x="1691" y="21506"/>
                </a:lnTo>
                <a:cubicBezTo>
                  <a:pt x="1192" y="20203"/>
                  <a:pt x="815" y="18863"/>
                  <a:pt x="537" y="17489"/>
                </a:cubicBezTo>
                <a:cubicBezTo>
                  <a:pt x="285" y="16246"/>
                  <a:pt x="137" y="14989"/>
                  <a:pt x="38" y="13724"/>
                </a:cubicBezTo>
                <a:cubicBezTo>
                  <a:pt x="-45" y="12642"/>
                  <a:pt x="14" y="11568"/>
                  <a:pt x="146" y="10493"/>
                </a:cubicBezTo>
                <a:cubicBezTo>
                  <a:pt x="398" y="8391"/>
                  <a:pt x="870" y="6322"/>
                  <a:pt x="1554" y="4319"/>
                </a:cubicBezTo>
                <a:cubicBezTo>
                  <a:pt x="1994" y="3043"/>
                  <a:pt x="2508" y="1806"/>
                  <a:pt x="3120" y="619"/>
                </a:cubicBezTo>
                <a:lnTo>
                  <a:pt x="3456" y="0"/>
                </a:lnTo>
                <a:lnTo>
                  <a:pt x="3637" y="0"/>
                </a:lnTo>
                <a:close/>
              </a:path>
            </a:pathLst>
          </a:cu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40" name="Rectangle 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41" name="Title 1"/>
          <p:cNvSpPr txBox="1"/>
          <p:nvPr>
            <p:ph type="title"/>
          </p:nvPr>
        </p:nvSpPr>
        <p:spPr>
          <a:xfrm>
            <a:off x="838199" y="365125"/>
            <a:ext cx="5393363" cy="1325563"/>
          </a:xfrm>
          <a:prstGeom prst="rect">
            <a:avLst/>
          </a:prstGeom>
        </p:spPr>
        <p:txBody>
          <a:bodyPr/>
          <a:lstStyle>
            <a:lvl1pPr algn="ctr">
              <a:defRPr sz="2400">
                <a:solidFill>
                  <a:srgbClr val="074F6B"/>
                </a:solidFill>
                <a:effectLst>
                  <a:outerShdw sx="100000" sy="100000" kx="0" ky="0" algn="b" rotWithShape="0" blurRad="38100" dist="38100" dir="2700000">
                    <a:srgbClr val="000000">
                      <a:alpha val="43137"/>
                    </a:srgbClr>
                  </a:outerShdw>
                </a:effectLst>
              </a:defRPr>
            </a:lvl1pPr>
          </a:lstStyle>
          <a:p>
            <a:pPr/>
            <a:r>
              <a:t>Digital Campaign: "Golden Dreams Online"</a:t>
            </a:r>
          </a:p>
        </p:txBody>
      </p:sp>
      <p:sp>
        <p:nvSpPr>
          <p:cNvPr id="242" name="Freeform: Shape 10"/>
          <p:cNvSpPr/>
          <p:nvPr/>
        </p:nvSpPr>
        <p:spPr>
          <a:xfrm>
            <a:off x="10198657" y="0"/>
            <a:ext cx="1155143" cy="6250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89" y="0"/>
                </a:moveTo>
                <a:lnTo>
                  <a:pt x="21511" y="0"/>
                </a:lnTo>
                <a:lnTo>
                  <a:pt x="21600" y="1640"/>
                </a:lnTo>
                <a:cubicBezTo>
                  <a:pt x="21600" y="12664"/>
                  <a:pt x="16765" y="21600"/>
                  <a:pt x="10800" y="21600"/>
                </a:cubicBezTo>
                <a:cubicBezTo>
                  <a:pt x="4835" y="21600"/>
                  <a:pt x="0" y="12664"/>
                  <a:pt x="0" y="1640"/>
                </a:cubicBezTo>
                <a:close/>
              </a:path>
            </a:pathLst>
          </a:custGeom>
          <a:solidFill>
            <a:schemeClr val="accent5">
              <a:alpha val="95000"/>
            </a:schemeClr>
          </a:solidFill>
          <a:ln w="12700">
            <a:miter lim="400000"/>
          </a:ln>
        </p:spPr>
        <p:txBody>
          <a:bodyPr lIns="45719" rIns="45719" anchor="ctr"/>
          <a:lstStyle/>
          <a:p>
            <a:pPr algn="ctr">
              <a:defRPr>
                <a:solidFill>
                  <a:srgbClr val="FFFFFF"/>
                </a:solidFill>
              </a:defRPr>
            </a:pPr>
          </a:p>
        </p:txBody>
      </p:sp>
      <p:sp>
        <p:nvSpPr>
          <p:cNvPr id="243" name="Content Placeholder 2"/>
          <p:cNvSpPr txBox="1"/>
          <p:nvPr>
            <p:ph type="body" sz="half" idx="1"/>
          </p:nvPr>
        </p:nvSpPr>
        <p:spPr>
          <a:xfrm>
            <a:off x="523764" y="1825625"/>
            <a:ext cx="6130113" cy="4351338"/>
          </a:xfrm>
          <a:prstGeom prst="rect">
            <a:avLst/>
          </a:prstGeom>
        </p:spPr>
        <p:txBody>
          <a:bodyPr/>
          <a:lstStyle/>
          <a:p>
            <a:pPr marL="0" indent="0" algn="just">
              <a:buSzTx/>
              <a:buNone/>
              <a:defRPr sz="1800"/>
            </a:pPr>
            <a:r>
              <a:t>Our digital campaign supports older adults by providing easy access to sleep education, practical advice, and community support both online and offline.</a:t>
            </a:r>
          </a:p>
          <a:p>
            <a:pPr marL="0" indent="0" algn="just">
              <a:buSzTx/>
              <a:buNone/>
              <a:defRPr b="1" sz="1800"/>
            </a:pPr>
            <a:r>
              <a:t>How to Join</a:t>
            </a:r>
            <a:r>
              <a:t>: </a:t>
            </a:r>
            <a:r>
              <a:rPr b="0"/>
              <a:t>Scan the QR Code to Register</a:t>
            </a:r>
            <a:endParaRPr b="0"/>
          </a:p>
          <a:p>
            <a:pPr marL="0" indent="0" algn="just">
              <a:buSzTx/>
              <a:buNone/>
              <a:defRPr b="1" sz="1800"/>
            </a:pPr>
            <a:r>
              <a:t>Campaign Activities</a:t>
            </a:r>
          </a:p>
          <a:p>
            <a:pPr algn="just">
              <a:defRPr sz="1800"/>
            </a:pPr>
            <a:r>
              <a:t>Weekly Facebook and Instagram sleep tips. </a:t>
            </a:r>
          </a:p>
          <a:p>
            <a:pPr algn="just">
              <a:defRPr sz="1800"/>
            </a:pPr>
            <a:r>
              <a:t>Monthly online sleep awareness webinars. </a:t>
            </a:r>
          </a:p>
          <a:p>
            <a:pPr algn="just">
              <a:defRPr sz="1800"/>
            </a:pPr>
            <a:r>
              <a:t>Downloadable sleep diary and sleep tracker. </a:t>
            </a:r>
          </a:p>
          <a:p>
            <a:pPr algn="just">
              <a:defRPr sz="1800"/>
            </a:pPr>
            <a:r>
              <a:t>Relaxation audio recordings. </a:t>
            </a:r>
          </a:p>
          <a:p>
            <a:pPr algn="just">
              <a:defRPr sz="1800"/>
            </a:pPr>
            <a:r>
              <a:t>Healthy bedtime routine checklist. </a:t>
            </a:r>
          </a:p>
          <a:p>
            <a:pPr algn="just">
              <a:defRPr sz="1800"/>
            </a:pPr>
            <a:r>
              <a:t>Weekly motivational messages.</a:t>
            </a:r>
          </a:p>
        </p:txBody>
      </p:sp>
      <p:sp>
        <p:nvSpPr>
          <p:cNvPr id="244" name="Oval 12"/>
          <p:cNvSpPr/>
          <p:nvPr/>
        </p:nvSpPr>
        <p:spPr>
          <a:xfrm>
            <a:off x="6808185" y="3423958"/>
            <a:ext cx="540823" cy="540823"/>
          </a:xfrm>
          <a:prstGeom prst="ellipse">
            <a:avLst/>
          </a:prstGeom>
          <a:ln w="127000">
            <a:solidFill>
              <a:schemeClr val="accent5"/>
            </a:solidFill>
            <a:miter/>
          </a:ln>
        </p:spPr>
        <p:txBody>
          <a:bodyPr lIns="45719" rIns="45719" anchor="ctr"/>
          <a:lstStyle/>
          <a:p>
            <a:pPr algn="ctr">
              <a:defRPr>
                <a:solidFill>
                  <a:srgbClr val="FFFFFF"/>
                </a:solidFill>
              </a:defRPr>
            </a:pPr>
          </a:p>
        </p:txBody>
      </p:sp>
      <p:pic>
        <p:nvPicPr>
          <p:cNvPr id="245" name="Picture 3" descr="Picture 3"/>
          <p:cNvPicPr>
            <a:picLocks noChangeAspect="1"/>
          </p:cNvPicPr>
          <p:nvPr/>
        </p:nvPicPr>
        <p:blipFill>
          <a:blip r:embed="rId2">
            <a:extLst/>
          </a:blip>
          <a:srcRect l="0" t="0" r="0" b="0"/>
          <a:stretch>
            <a:fillRect/>
          </a:stretch>
        </p:blipFill>
        <p:spPr>
          <a:xfrm>
            <a:off x="7887183" y="1216485"/>
            <a:ext cx="3781052" cy="37810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503"/>
                </a:moveTo>
                <a:lnTo>
                  <a:pt x="21600" y="21097"/>
                </a:lnTo>
                <a:cubicBezTo>
                  <a:pt x="21600" y="21375"/>
                  <a:pt x="21287" y="21600"/>
                  <a:pt x="20901" y="21600"/>
                </a:cubicBezTo>
                <a:lnTo>
                  <a:pt x="699" y="21600"/>
                </a:lnTo>
                <a:cubicBezTo>
                  <a:pt x="313" y="21600"/>
                  <a:pt x="0" y="21375"/>
                  <a:pt x="0" y="21097"/>
                </a:cubicBezTo>
                <a:lnTo>
                  <a:pt x="0" y="503"/>
                </a:lnTo>
                <a:cubicBezTo>
                  <a:pt x="0" y="225"/>
                  <a:pt x="313" y="0"/>
                  <a:pt x="699" y="0"/>
                </a:cubicBezTo>
                <a:lnTo>
                  <a:pt x="20901" y="0"/>
                </a:lnTo>
                <a:cubicBezTo>
                  <a:pt x="21287" y="0"/>
                  <a:pt x="21600" y="225"/>
                  <a:pt x="21600" y="503"/>
                </a:cubicBezTo>
                <a:close/>
              </a:path>
            </a:pathLst>
          </a:custGeom>
          <a:ln w="12700">
            <a:miter lim="400000"/>
          </a:ln>
        </p:spPr>
      </p:pic>
      <p:sp>
        <p:nvSpPr>
          <p:cNvPr id="246" name="Freeform: Shape 14"/>
          <p:cNvSpPr/>
          <p:nvPr/>
        </p:nvSpPr>
        <p:spPr>
          <a:xfrm>
            <a:off x="6749601" y="1"/>
            <a:ext cx="2066950" cy="1621880"/>
          </a:xfrm>
          <a:custGeom>
            <a:avLst/>
            <a:gdLst/>
            <a:ahLst/>
            <a:cxnLst>
              <a:cxn ang="0">
                <a:pos x="wd2" y="hd2"/>
              </a:cxn>
              <a:cxn ang="5400000">
                <a:pos x="wd2" y="hd2"/>
              </a:cxn>
              <a:cxn ang="10800000">
                <a:pos x="wd2" y="hd2"/>
              </a:cxn>
              <a:cxn ang="16200000">
                <a:pos x="wd2" y="hd2"/>
              </a:cxn>
            </a:cxnLst>
            <a:rect l="0" t="0" r="r" b="b"/>
            <a:pathLst>
              <a:path w="21508" h="21600" fill="norm" stroke="1" extrusionOk="0">
                <a:moveTo>
                  <a:pt x="0" y="0"/>
                </a:moveTo>
                <a:lnTo>
                  <a:pt x="1289" y="0"/>
                </a:lnTo>
                <a:lnTo>
                  <a:pt x="1289" y="19346"/>
                </a:lnTo>
                <a:lnTo>
                  <a:pt x="19577" y="5807"/>
                </a:lnTo>
                <a:lnTo>
                  <a:pt x="11733" y="0"/>
                </a:lnTo>
                <a:lnTo>
                  <a:pt x="14307" y="0"/>
                </a:lnTo>
                <a:lnTo>
                  <a:pt x="21186" y="5093"/>
                </a:lnTo>
                <a:cubicBezTo>
                  <a:pt x="21494" y="5320"/>
                  <a:pt x="21600" y="5824"/>
                  <a:pt x="21422" y="6219"/>
                </a:cubicBezTo>
                <a:cubicBezTo>
                  <a:pt x="21366" y="6344"/>
                  <a:pt x="21284" y="6449"/>
                  <a:pt x="21186" y="6521"/>
                </a:cubicBezTo>
                <a:lnTo>
                  <a:pt x="966" y="21490"/>
                </a:lnTo>
                <a:cubicBezTo>
                  <a:pt x="868" y="21562"/>
                  <a:pt x="757" y="21600"/>
                  <a:pt x="644" y="21600"/>
                </a:cubicBezTo>
                <a:cubicBezTo>
                  <a:pt x="288" y="21600"/>
                  <a:pt x="0" y="21231"/>
                  <a:pt x="0" y="20775"/>
                </a:cubicBezTo>
                <a:close/>
              </a:path>
            </a:pathLst>
          </a:custGeom>
          <a:solidFill>
            <a:schemeClr val="accent6"/>
          </a:solidFill>
          <a:ln w="12700">
            <a:miter lim="400000"/>
          </a:ln>
        </p:spPr>
        <p:txBody>
          <a:bodyPr lIns="45719" rIns="45719" anchor="ctr"/>
          <a:lstStyle/>
          <a:p>
            <a:pPr/>
          </a:p>
        </p:txBody>
      </p:sp>
      <p:sp>
        <p:nvSpPr>
          <p:cNvPr id="247" name="Straight Connector 16"/>
          <p:cNvSpPr/>
          <p:nvPr/>
        </p:nvSpPr>
        <p:spPr>
          <a:xfrm>
            <a:off x="12138744" y="1027906"/>
            <a:ext cx="1" cy="1597709"/>
          </a:xfrm>
          <a:prstGeom prst="line">
            <a:avLst/>
          </a:prstGeom>
          <a:ln w="127000" cap="rnd">
            <a:solidFill>
              <a:schemeClr val="accent4"/>
            </a:solidFill>
            <a:prstDash val="dash"/>
            <a:miter/>
          </a:ln>
        </p:spPr>
        <p:txBody>
          <a:bodyPr lIns="45719" rIns="45719"/>
          <a:lstStyle/>
          <a:p>
            <a:pPr/>
          </a:p>
        </p:txBody>
      </p:sp>
      <p:sp>
        <p:nvSpPr>
          <p:cNvPr id="248" name="Freeform: Shape 18"/>
          <p:cNvSpPr/>
          <p:nvPr/>
        </p:nvSpPr>
        <p:spPr>
          <a:xfrm rot="20463439">
            <a:off x="7456579" y="5166681"/>
            <a:ext cx="1835727" cy="2024787"/>
          </a:xfrm>
          <a:custGeom>
            <a:avLst/>
            <a:gdLst/>
            <a:ahLst/>
            <a:cxnLst>
              <a:cxn ang="0">
                <a:pos x="wd2" y="hd2"/>
              </a:cxn>
              <a:cxn ang="5400000">
                <a:pos x="wd2" y="hd2"/>
              </a:cxn>
              <a:cxn ang="10800000">
                <a:pos x="wd2" y="hd2"/>
              </a:cxn>
              <a:cxn ang="16200000">
                <a:pos x="wd2" y="hd2"/>
              </a:cxn>
            </a:cxnLst>
            <a:rect l="0" t="0" r="r" b="b"/>
            <a:pathLst>
              <a:path w="21542" h="21553" fill="norm" stroke="1" extrusionOk="0">
                <a:moveTo>
                  <a:pt x="21136" y="17273"/>
                </a:moveTo>
                <a:cubicBezTo>
                  <a:pt x="21382" y="17387"/>
                  <a:pt x="21546" y="17621"/>
                  <a:pt x="21541" y="17886"/>
                </a:cubicBezTo>
                <a:cubicBezTo>
                  <a:pt x="21499" y="18590"/>
                  <a:pt x="21408" y="19290"/>
                  <a:pt x="21270" y="19982"/>
                </a:cubicBezTo>
                <a:lnTo>
                  <a:pt x="20843" y="21553"/>
                </a:lnTo>
                <a:lnTo>
                  <a:pt x="19430" y="21113"/>
                </a:lnTo>
                <a:lnTo>
                  <a:pt x="19803" y="19740"/>
                </a:lnTo>
                <a:cubicBezTo>
                  <a:pt x="19931" y="19103"/>
                  <a:pt x="20014" y="18459"/>
                  <a:pt x="20054" y="17812"/>
                </a:cubicBezTo>
                <a:cubicBezTo>
                  <a:pt x="20092" y="17440"/>
                  <a:pt x="20456" y="17167"/>
                  <a:pt x="20866" y="17202"/>
                </a:cubicBezTo>
                <a:cubicBezTo>
                  <a:pt x="20962" y="17210"/>
                  <a:pt x="21054" y="17235"/>
                  <a:pt x="21136" y="17273"/>
                </a:cubicBezTo>
                <a:close/>
                <a:moveTo>
                  <a:pt x="18602" y="8141"/>
                </a:moveTo>
                <a:cubicBezTo>
                  <a:pt x="18780" y="8184"/>
                  <a:pt x="18941" y="8286"/>
                  <a:pt x="19045" y="8439"/>
                </a:cubicBezTo>
                <a:cubicBezTo>
                  <a:pt x="19826" y="9658"/>
                  <a:pt x="20436" y="10961"/>
                  <a:pt x="20859" y="12317"/>
                </a:cubicBezTo>
                <a:cubicBezTo>
                  <a:pt x="20971" y="12677"/>
                  <a:pt x="20741" y="13050"/>
                  <a:pt x="20345" y="13152"/>
                </a:cubicBezTo>
                <a:cubicBezTo>
                  <a:pt x="20279" y="13168"/>
                  <a:pt x="20211" y="13176"/>
                  <a:pt x="20142" y="13175"/>
                </a:cubicBezTo>
                <a:lnTo>
                  <a:pt x="20142" y="13177"/>
                </a:lnTo>
                <a:cubicBezTo>
                  <a:pt x="19809" y="13177"/>
                  <a:pt x="19516" y="12976"/>
                  <a:pt x="19425" y="12686"/>
                </a:cubicBezTo>
                <a:cubicBezTo>
                  <a:pt x="19036" y="11438"/>
                  <a:pt x="18475" y="10240"/>
                  <a:pt x="17757" y="9119"/>
                </a:cubicBezTo>
                <a:cubicBezTo>
                  <a:pt x="17559" y="8791"/>
                  <a:pt x="17692" y="8380"/>
                  <a:pt x="18054" y="8201"/>
                </a:cubicBezTo>
                <a:cubicBezTo>
                  <a:pt x="18228" y="8115"/>
                  <a:pt x="18423" y="8098"/>
                  <a:pt x="18602" y="8141"/>
                </a:cubicBezTo>
                <a:close/>
                <a:moveTo>
                  <a:pt x="5608" y="229"/>
                </a:moveTo>
                <a:cubicBezTo>
                  <a:pt x="5859" y="360"/>
                  <a:pt x="6013" y="619"/>
                  <a:pt x="5976" y="896"/>
                </a:cubicBezTo>
                <a:cubicBezTo>
                  <a:pt x="5929" y="1237"/>
                  <a:pt x="5609" y="1492"/>
                  <a:pt x="5232" y="1489"/>
                </a:cubicBezTo>
                <a:cubicBezTo>
                  <a:pt x="5199" y="1490"/>
                  <a:pt x="5166" y="1488"/>
                  <a:pt x="5133" y="1484"/>
                </a:cubicBezTo>
                <a:cubicBezTo>
                  <a:pt x="3715" y="1316"/>
                  <a:pt x="2279" y="1308"/>
                  <a:pt x="859" y="1461"/>
                </a:cubicBezTo>
                <a:cubicBezTo>
                  <a:pt x="452" y="1518"/>
                  <a:pt x="71" y="1265"/>
                  <a:pt x="9" y="895"/>
                </a:cubicBezTo>
                <a:cubicBezTo>
                  <a:pt x="-54" y="526"/>
                  <a:pt x="225" y="181"/>
                  <a:pt x="632" y="124"/>
                </a:cubicBezTo>
                <a:cubicBezTo>
                  <a:pt x="649" y="122"/>
                  <a:pt x="667" y="120"/>
                  <a:pt x="685" y="119"/>
                </a:cubicBezTo>
                <a:cubicBezTo>
                  <a:pt x="2228" y="-47"/>
                  <a:pt x="3787" y="-38"/>
                  <a:pt x="5328" y="144"/>
                </a:cubicBezTo>
                <a:cubicBezTo>
                  <a:pt x="5430" y="155"/>
                  <a:pt x="5524" y="185"/>
                  <a:pt x="5608" y="229"/>
                </a:cubicBezTo>
                <a:close/>
                <a:moveTo>
                  <a:pt x="11239" y="1788"/>
                </a:moveTo>
                <a:cubicBezTo>
                  <a:pt x="12628" y="2420"/>
                  <a:pt x="13926" y="3205"/>
                  <a:pt x="15102" y="4126"/>
                </a:cubicBezTo>
                <a:cubicBezTo>
                  <a:pt x="15414" y="4369"/>
                  <a:pt x="15449" y="4796"/>
                  <a:pt x="15181" y="5079"/>
                </a:cubicBezTo>
                <a:cubicBezTo>
                  <a:pt x="15039" y="5228"/>
                  <a:pt x="14832" y="5314"/>
                  <a:pt x="14615" y="5314"/>
                </a:cubicBezTo>
                <a:lnTo>
                  <a:pt x="14611" y="5314"/>
                </a:lnTo>
                <a:cubicBezTo>
                  <a:pt x="14433" y="5315"/>
                  <a:pt x="14260" y="5258"/>
                  <a:pt x="14124" y="5153"/>
                </a:cubicBezTo>
                <a:cubicBezTo>
                  <a:pt x="13042" y="4304"/>
                  <a:pt x="11848" y="3580"/>
                  <a:pt x="10569" y="2997"/>
                </a:cubicBezTo>
                <a:cubicBezTo>
                  <a:pt x="10201" y="2829"/>
                  <a:pt x="10053" y="2422"/>
                  <a:pt x="10238" y="2088"/>
                </a:cubicBezTo>
                <a:cubicBezTo>
                  <a:pt x="10423" y="1755"/>
                  <a:pt x="10871" y="1620"/>
                  <a:pt x="11239" y="1788"/>
                </a:cubicBezTo>
                <a:close/>
              </a:path>
            </a:pathLst>
          </a:custGeom>
          <a:solidFill>
            <a:schemeClr val="accent4"/>
          </a:solidFill>
          <a:ln w="12700">
            <a:miter lim="400000"/>
          </a:ln>
        </p:spPr>
        <p:txBody>
          <a:bodyPr lIns="45719" rIns="45719" anchor="ctr"/>
          <a:lstStyle/>
          <a:p>
            <a:pPr/>
          </a:p>
        </p:txBody>
      </p:sp>
      <p:sp>
        <p:nvSpPr>
          <p:cNvPr id="249" name="Freeform: Shape 20"/>
          <p:cNvSpPr/>
          <p:nvPr/>
        </p:nvSpPr>
        <p:spPr>
          <a:xfrm>
            <a:off x="6809526" y="6033794"/>
            <a:ext cx="1991065" cy="82420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16094" y="0"/>
                  <a:pt x="20511" y="8825"/>
                  <a:pt x="21532" y="20557"/>
                </a:cubicBezTo>
                <a:lnTo>
                  <a:pt x="21600" y="21600"/>
                </a:lnTo>
                <a:lnTo>
                  <a:pt x="0" y="21600"/>
                </a:lnTo>
                <a:lnTo>
                  <a:pt x="68" y="20557"/>
                </a:lnTo>
                <a:cubicBezTo>
                  <a:pt x="1089" y="8825"/>
                  <a:pt x="5506" y="0"/>
                  <a:pt x="10800" y="0"/>
                </a:cubicBezTo>
                <a:close/>
              </a:path>
            </a:pathLst>
          </a:custGeom>
          <a:solidFill>
            <a:schemeClr val="accent2"/>
          </a:solidFill>
          <a:ln w="12700">
            <a:miter lim="400000"/>
          </a:ln>
        </p:spPr>
        <p:txBody>
          <a:bodyPr lIns="45719" rIns="45719" anchor="ctr"/>
          <a:lstStyle/>
          <a:p>
            <a:pPr algn="ctr">
              <a:defRPr>
                <a:solidFill>
                  <a:srgbClr val="FFFFFF"/>
                </a:solidFill>
              </a:defRPr>
            </a:pPr>
          </a:p>
        </p:txBody>
      </p:sp>
      <p:sp>
        <p:nvSpPr>
          <p:cNvPr id="250" name="Freeform: Shape 22"/>
          <p:cNvSpPr/>
          <p:nvPr/>
        </p:nvSpPr>
        <p:spPr>
          <a:xfrm>
            <a:off x="10851695" y="5519196"/>
            <a:ext cx="1340306" cy="133880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998" y="0"/>
                </a:moveTo>
                <a:lnTo>
                  <a:pt x="21600" y="0"/>
                </a:lnTo>
                <a:lnTo>
                  <a:pt x="21600" y="1998"/>
                </a:lnTo>
                <a:lnTo>
                  <a:pt x="1996" y="1998"/>
                </a:lnTo>
                <a:lnTo>
                  <a:pt x="1996" y="21600"/>
                </a:lnTo>
                <a:lnTo>
                  <a:pt x="0" y="21600"/>
                </a:lnTo>
                <a:lnTo>
                  <a:pt x="0" y="999"/>
                </a:lnTo>
                <a:cubicBezTo>
                  <a:pt x="0" y="447"/>
                  <a:pt x="447" y="0"/>
                  <a:pt x="998" y="0"/>
                </a:cubicBezTo>
                <a:close/>
              </a:path>
            </a:pathLst>
          </a:custGeom>
          <a:solidFill>
            <a:schemeClr val="accent6"/>
          </a:solidFill>
          <a:ln w="12700">
            <a:miter lim="400000"/>
          </a:ln>
        </p:spPr>
        <p:txBody>
          <a:bodyPr lIns="45719" rIns="45719" anchor="ctr"/>
          <a:lstStyle/>
          <a:p>
            <a:pP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52" name="Rectangle 14"/>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53" name="Title 1"/>
          <p:cNvSpPr txBox="1"/>
          <p:nvPr>
            <p:ph type="title"/>
          </p:nvPr>
        </p:nvSpPr>
        <p:spPr>
          <a:xfrm>
            <a:off x="589559" y="856180"/>
            <a:ext cx="4560586" cy="1128069"/>
          </a:xfrm>
          <a:prstGeom prst="rect">
            <a:avLst/>
          </a:prstGeom>
        </p:spPr>
        <p:txBody>
          <a:bodyPr/>
          <a:lstStyle>
            <a:lvl1pPr defTabSz="749808">
              <a:defRPr sz="3034"/>
            </a:lvl1pPr>
          </a:lstStyle>
          <a:p>
            <a:pPr/>
            <a:r>
              <a:t>Golden Dreams Community</a:t>
            </a:r>
          </a:p>
        </p:txBody>
      </p:sp>
      <p:grpSp>
        <p:nvGrpSpPr>
          <p:cNvPr id="256" name="Group 16"/>
          <p:cNvGrpSpPr/>
          <p:nvPr/>
        </p:nvGrpSpPr>
        <p:grpSpPr>
          <a:xfrm>
            <a:off x="0" y="1083483"/>
            <a:ext cx="355197" cy="673461"/>
            <a:chOff x="0" y="0"/>
            <a:chExt cx="355196" cy="673460"/>
          </a:xfrm>
        </p:grpSpPr>
        <p:sp>
          <p:nvSpPr>
            <p:cNvPr id="254" name="Rectangle 17"/>
            <p:cNvSpPr/>
            <p:nvPr/>
          </p:nvSpPr>
          <p:spPr>
            <a:xfrm>
              <a:off x="0" y="-1"/>
              <a:ext cx="87363" cy="673462"/>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255" name="Rectangle 18"/>
            <p:cNvSpPr/>
            <p:nvPr/>
          </p:nvSpPr>
          <p:spPr>
            <a:xfrm>
              <a:off x="159341" y="-1"/>
              <a:ext cx="195856" cy="673462"/>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sp>
        <p:nvSpPr>
          <p:cNvPr id="257" name="Rectangle 20"/>
          <p:cNvSpPr/>
          <p:nvPr/>
        </p:nvSpPr>
        <p:spPr>
          <a:xfrm flipH="1">
            <a:off x="665084" y="2090568"/>
            <a:ext cx="4297681" cy="27433"/>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258" name="Content Placeholder 2"/>
          <p:cNvSpPr txBox="1"/>
          <p:nvPr>
            <p:ph type="body" sz="half" idx="1"/>
          </p:nvPr>
        </p:nvSpPr>
        <p:spPr>
          <a:xfrm>
            <a:off x="590718" y="2330505"/>
            <a:ext cx="4559427" cy="3979586"/>
          </a:xfrm>
          <a:prstGeom prst="rect">
            <a:avLst/>
          </a:prstGeom>
        </p:spPr>
        <p:txBody>
          <a:bodyPr anchor="ctr"/>
          <a:lstStyle/>
          <a:p>
            <a:pPr marL="0" indent="0" algn="just">
              <a:buSzTx/>
              <a:buNone/>
              <a:defRPr sz="1700"/>
            </a:pPr>
            <a:r>
              <a:t>Join our friendly Golden Dreams Community, where participants can:</a:t>
            </a:r>
          </a:p>
          <a:p>
            <a:pPr algn="just">
              <a:defRPr sz="1700"/>
            </a:pPr>
            <a:r>
              <a:t>Share their sleep improvement journey. </a:t>
            </a:r>
          </a:p>
          <a:p>
            <a:pPr algn="just">
              <a:defRPr sz="1700"/>
            </a:pPr>
            <a:r>
              <a:t>Receive weekly sleep tips and reminders. </a:t>
            </a:r>
          </a:p>
          <a:p>
            <a:pPr algn="just">
              <a:defRPr sz="1700"/>
            </a:pPr>
            <a:r>
              <a:t>Watch relaxation and breathing exercise videos. </a:t>
            </a:r>
          </a:p>
          <a:p>
            <a:pPr algn="just">
              <a:defRPr sz="1700"/>
            </a:pPr>
            <a:r>
              <a:t>Download sleep diaries and bedtime checklists. </a:t>
            </a:r>
          </a:p>
          <a:p>
            <a:pPr algn="just">
              <a:defRPr sz="1700"/>
            </a:pPr>
            <a:r>
              <a:t>Ask questions during live Q&amp;A sessions with healthcare professionals. </a:t>
            </a:r>
          </a:p>
          <a:p>
            <a:pPr algn="just">
              <a:defRPr sz="1700"/>
            </a:pPr>
            <a:r>
              <a:t>Encourage and support other older adults.</a:t>
            </a:r>
          </a:p>
        </p:txBody>
      </p:sp>
      <p:sp>
        <p:nvSpPr>
          <p:cNvPr id="259" name="Rectangle 22"/>
          <p:cNvSpPr/>
          <p:nvPr/>
        </p:nvSpPr>
        <p:spPr>
          <a:xfrm flipH="1">
            <a:off x="10697670" y="0"/>
            <a:ext cx="1494331" cy="6858000"/>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260" name="Rectangle 24"/>
          <p:cNvSpPr/>
          <p:nvPr/>
        </p:nvSpPr>
        <p:spPr>
          <a:xfrm>
            <a:off x="5685809" y="513853"/>
            <a:ext cx="6009368" cy="5834577"/>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pic>
        <p:nvPicPr>
          <p:cNvPr id="261" name="Picture 6" descr="Picture 6"/>
          <p:cNvPicPr>
            <a:picLocks noChangeAspect="1"/>
          </p:cNvPicPr>
          <p:nvPr/>
        </p:nvPicPr>
        <p:blipFill>
          <a:blip r:embed="rId2">
            <a:extLst/>
          </a:blip>
          <a:srcRect l="0" t="0" r="4" b="3065"/>
          <a:stretch>
            <a:fillRect/>
          </a:stretch>
        </p:blipFill>
        <p:spPr>
          <a:xfrm>
            <a:off x="5977787" y="799351"/>
            <a:ext cx="5425411" cy="5259297"/>
          </a:xfrm>
          <a:prstGeom prst="rect">
            <a:avLst/>
          </a:prstGeom>
          <a:ln w="12700">
            <a:miter lim="400000"/>
          </a:ln>
          <a:effectLst>
            <a:outerShdw sx="100000" sy="100000" kx="0" ky="0" algn="b" rotWithShape="0" blurRad="292100" dist="139700" dir="2700000">
              <a:srgbClr val="333333">
                <a:alpha val="64999"/>
              </a:srgbClr>
            </a:outerShdw>
          </a:effectLst>
        </p:spPr>
      </p:pic>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63"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64" name="Rectangle: Rounded Corners 9"/>
          <p:cNvSpPr/>
          <p:nvPr/>
        </p:nvSpPr>
        <p:spPr>
          <a:xfrm>
            <a:off x="740545" y="1011044"/>
            <a:ext cx="4369860" cy="4369860"/>
          </a:xfrm>
          <a:prstGeom prst="roundRect">
            <a:avLst>
              <a:gd name="adj" fmla="val 2757"/>
            </a:avLst>
          </a:prstGeom>
          <a:solidFill>
            <a:schemeClr val="accent2"/>
          </a:solidFill>
          <a:ln w="12700">
            <a:miter lim="400000"/>
          </a:ln>
        </p:spPr>
        <p:txBody>
          <a:bodyPr lIns="45719" rIns="45719" anchor="ctr"/>
          <a:lstStyle/>
          <a:p>
            <a:pPr algn="ctr">
              <a:defRPr>
                <a:solidFill>
                  <a:srgbClr val="FFFFFF"/>
                </a:solidFill>
              </a:defRPr>
            </a:pPr>
          </a:p>
        </p:txBody>
      </p:sp>
      <p:sp>
        <p:nvSpPr>
          <p:cNvPr id="265" name="Title 1"/>
          <p:cNvSpPr txBox="1"/>
          <p:nvPr>
            <p:ph type="title"/>
          </p:nvPr>
        </p:nvSpPr>
        <p:spPr>
          <a:xfrm>
            <a:off x="956825" y="1112968"/>
            <a:ext cx="3937300" cy="4166012"/>
          </a:xfrm>
          <a:prstGeom prst="rect">
            <a:avLst/>
          </a:prstGeom>
        </p:spPr>
        <p:txBody>
          <a:bodyPr/>
          <a:lstStyle>
            <a:lvl1pPr>
              <a:defRPr>
                <a:solidFill>
                  <a:srgbClr val="FFFFFF"/>
                </a:solidFill>
              </a:defRPr>
            </a:lvl1pPr>
          </a:lstStyle>
          <a:p>
            <a:pPr/>
            <a:r>
              <a:t>Benefits of the Digital Campaign</a:t>
            </a:r>
          </a:p>
        </p:txBody>
      </p:sp>
      <p:sp>
        <p:nvSpPr>
          <p:cNvPr id="266" name="Freeform: Shape 11"/>
          <p:cNvSpPr/>
          <p:nvPr/>
        </p:nvSpPr>
        <p:spPr>
          <a:xfrm flipH="1">
            <a:off x="530529" y="-1"/>
            <a:ext cx="1155142" cy="59101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5" y="0"/>
                </a:moveTo>
                <a:lnTo>
                  <a:pt x="21575" y="0"/>
                </a:lnTo>
                <a:lnTo>
                  <a:pt x="21600" y="491"/>
                </a:lnTo>
                <a:cubicBezTo>
                  <a:pt x="21600" y="12149"/>
                  <a:pt x="16765" y="21600"/>
                  <a:pt x="10800" y="21600"/>
                </a:cubicBezTo>
                <a:cubicBezTo>
                  <a:pt x="4835" y="21600"/>
                  <a:pt x="0" y="12149"/>
                  <a:pt x="0" y="491"/>
                </a:cubicBezTo>
                <a:close/>
              </a:path>
            </a:pathLst>
          </a:custGeom>
          <a:solidFill>
            <a:schemeClr val="accent5"/>
          </a:solidFill>
          <a:ln w="12700">
            <a:miter lim="400000"/>
          </a:ln>
        </p:spPr>
        <p:txBody>
          <a:bodyPr lIns="45719" rIns="45719" anchor="ctr"/>
          <a:lstStyle/>
          <a:p>
            <a:pPr algn="ctr">
              <a:defRPr>
                <a:solidFill>
                  <a:srgbClr val="FFFFFF"/>
                </a:solidFill>
              </a:defRPr>
            </a:pPr>
          </a:p>
        </p:txBody>
      </p:sp>
      <p:sp>
        <p:nvSpPr>
          <p:cNvPr id="267" name="Freeform: Shape 13"/>
          <p:cNvSpPr/>
          <p:nvPr/>
        </p:nvSpPr>
        <p:spPr>
          <a:xfrm flipH="1">
            <a:off x="3961510" y="-1"/>
            <a:ext cx="1737402" cy="95953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539" y="0"/>
                </a:lnTo>
                <a:lnTo>
                  <a:pt x="1539" y="17790"/>
                </a:lnTo>
                <a:lnTo>
                  <a:pt x="18525" y="0"/>
                </a:lnTo>
                <a:lnTo>
                  <a:pt x="21600" y="0"/>
                </a:lnTo>
                <a:lnTo>
                  <a:pt x="1155" y="21413"/>
                </a:lnTo>
                <a:cubicBezTo>
                  <a:pt x="1038" y="21536"/>
                  <a:pt x="905" y="21600"/>
                  <a:pt x="770" y="21600"/>
                </a:cubicBezTo>
                <a:cubicBezTo>
                  <a:pt x="345" y="21600"/>
                  <a:pt x="0" y="20976"/>
                  <a:pt x="0" y="20206"/>
                </a:cubicBezTo>
                <a:close/>
              </a:path>
            </a:pathLst>
          </a:custGeom>
          <a:solidFill>
            <a:schemeClr val="accent6"/>
          </a:solidFill>
          <a:ln w="12700">
            <a:miter lim="400000"/>
          </a:ln>
        </p:spPr>
        <p:txBody>
          <a:bodyPr lIns="45719" rIns="45719" anchor="ctr"/>
          <a:lstStyle/>
          <a:p>
            <a:pPr/>
          </a:p>
        </p:txBody>
      </p:sp>
      <p:sp>
        <p:nvSpPr>
          <p:cNvPr id="268" name="Freeform: Shape 15"/>
          <p:cNvSpPr/>
          <p:nvPr/>
        </p:nvSpPr>
        <p:spPr>
          <a:xfrm flipH="1">
            <a:off x="0" y="2936831"/>
            <a:ext cx="159742" cy="5529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21600" y="21600"/>
                </a:lnTo>
                <a:lnTo>
                  <a:pt x="19181" y="21221"/>
                </a:lnTo>
                <a:cubicBezTo>
                  <a:pt x="7608" y="18962"/>
                  <a:pt x="0" y="15138"/>
                  <a:pt x="0" y="10800"/>
                </a:cubicBezTo>
                <a:cubicBezTo>
                  <a:pt x="0" y="6462"/>
                  <a:pt x="7608" y="2638"/>
                  <a:pt x="19181" y="379"/>
                </a:cubicBezTo>
                <a:close/>
              </a:path>
            </a:pathLst>
          </a:custGeom>
          <a:solidFill>
            <a:schemeClr val="accent4"/>
          </a:solidFill>
          <a:ln w="12700">
            <a:miter lim="400000"/>
          </a:ln>
        </p:spPr>
        <p:txBody>
          <a:bodyPr lIns="45719" rIns="45719" anchor="ctr"/>
          <a:lstStyle/>
          <a:p>
            <a:pPr algn="ctr">
              <a:defRPr>
                <a:solidFill>
                  <a:srgbClr val="FFFFFF"/>
                </a:solidFill>
              </a:defRPr>
            </a:pPr>
          </a:p>
        </p:txBody>
      </p:sp>
      <p:sp>
        <p:nvSpPr>
          <p:cNvPr id="269" name="Content Placeholder 2"/>
          <p:cNvSpPr txBox="1"/>
          <p:nvPr>
            <p:ph type="body" idx="1"/>
          </p:nvPr>
        </p:nvSpPr>
        <p:spPr>
          <a:xfrm>
            <a:off x="4963440" y="135451"/>
            <a:ext cx="7130237" cy="6587098"/>
          </a:xfrm>
          <a:prstGeom prst="rect">
            <a:avLst/>
          </a:prstGeom>
          <a:solidFill>
            <a:srgbClr val="FFFFFF"/>
          </a:solidFill>
          <a:ln w="19050">
            <a:solidFill>
              <a:schemeClr val="accent2"/>
            </a:solidFill>
            <a:miter lim="800000"/>
          </a:ln>
        </p:spPr>
        <p:txBody>
          <a:bodyPr/>
          <a:lstStyle/>
          <a:p>
            <a:pPr algn="just">
              <a:defRPr b="1" sz="1700"/>
            </a:pPr>
            <a:r>
              <a:t>Provides easy access to information</a:t>
            </a:r>
            <a:r>
              <a:rPr b="0"/>
              <a:t>, allowing older adults and their carers to access sleep hygiene advice anytime and anywhere</a:t>
            </a:r>
            <a:r>
              <a:rPr b="0"/>
              <a:t> (</a:t>
            </a:r>
            <a:r>
              <a:rPr b="0"/>
              <a:t>Zhang</a:t>
            </a:r>
            <a:r>
              <a:rPr b="0"/>
              <a:t> et al, 2025)</a:t>
            </a:r>
            <a:r>
              <a:rPr b="0"/>
              <a:t>.</a:t>
            </a:r>
          </a:p>
          <a:p>
            <a:pPr algn="just">
              <a:defRPr b="1" sz="1700"/>
            </a:pPr>
            <a:r>
              <a:t>Encourages continuous engagement</a:t>
            </a:r>
            <a:r>
              <a:rPr b="0"/>
              <a:t> through weekly sleep tips, reminders, and educational videos between face-to-face sessions</a:t>
            </a:r>
            <a:r>
              <a:rPr b="0"/>
              <a:t> (</a:t>
            </a:r>
            <a:r>
              <a:rPr b="0"/>
              <a:t>Urban</a:t>
            </a:r>
            <a:r>
              <a:rPr b="0"/>
              <a:t> et al, 2017)</a:t>
            </a:r>
            <a:r>
              <a:rPr b="0"/>
              <a:t>. </a:t>
            </a:r>
          </a:p>
          <a:p>
            <a:pPr algn="just">
              <a:defRPr b="1" sz="1700"/>
            </a:pPr>
            <a:r>
              <a:t>Increases community support</a:t>
            </a:r>
            <a:r>
              <a:rPr b="0"/>
              <a:t> by connecting participants through the Golden Dreams online community, helping to reduce loneliness and encourage peer motivation</a:t>
            </a:r>
            <a:r>
              <a:rPr b="0"/>
              <a:t> (</a:t>
            </a:r>
            <a:r>
              <a:rPr b="0"/>
              <a:t>Zhang</a:t>
            </a:r>
            <a:r>
              <a:rPr b="0"/>
              <a:t> et al, 2025)</a:t>
            </a:r>
            <a:r>
              <a:rPr b="0"/>
              <a:t>. </a:t>
            </a:r>
          </a:p>
          <a:p>
            <a:pPr algn="just">
              <a:defRPr b="1" sz="1700"/>
            </a:pPr>
            <a:r>
              <a:t>Promotes self-management</a:t>
            </a:r>
            <a:r>
              <a:rPr b="0"/>
              <a:t> by providing digital sleep diaries, bedtime checklists, and goal-tracking tools that help participants monitor their progress</a:t>
            </a:r>
            <a:r>
              <a:rPr b="0"/>
              <a:t> (</a:t>
            </a:r>
            <a:r>
              <a:rPr b="0"/>
              <a:t>Koffel</a:t>
            </a:r>
            <a:r>
              <a:rPr b="0"/>
              <a:t> et al, 2021)</a:t>
            </a:r>
            <a:r>
              <a:rPr b="0"/>
              <a:t>. </a:t>
            </a:r>
          </a:p>
          <a:p>
            <a:pPr algn="just">
              <a:defRPr b="1" sz="1700"/>
            </a:pPr>
            <a:r>
              <a:t>Improves accessibility</a:t>
            </a:r>
            <a:r>
              <a:rPr b="0"/>
              <a:t> for individuals who have mobility issues or are unable to attend every session in person</a:t>
            </a:r>
            <a:r>
              <a:rPr b="0"/>
              <a:t> (</a:t>
            </a:r>
            <a:r>
              <a:rPr b="0"/>
              <a:t>Urban</a:t>
            </a:r>
            <a:r>
              <a:rPr b="0"/>
              <a:t> et al, 2017)</a:t>
            </a:r>
            <a:r>
              <a:rPr b="0"/>
              <a:t>. </a:t>
            </a:r>
          </a:p>
          <a:p>
            <a:pPr algn="just">
              <a:defRPr b="1" sz="1700"/>
            </a:pPr>
            <a:r>
              <a:t>Reaches a wider audience</a:t>
            </a:r>
            <a:r>
              <a:rPr b="0"/>
              <a:t>, enabling family members and carers to learn about healthy sleep habits and support older adults. </a:t>
            </a:r>
          </a:p>
          <a:p>
            <a:pPr algn="just">
              <a:defRPr b="1" sz="1700"/>
            </a:pPr>
            <a:r>
              <a:t>Provides a cost-effective and environmentally friendly approach</a:t>
            </a:r>
            <a:r>
              <a:rPr b="0"/>
              <a:t>, as digital resources reduce the need for printed materials while allowing information to be updated easily</a:t>
            </a:r>
            <a:r>
              <a:rPr b="0"/>
              <a:t> (</a:t>
            </a:r>
            <a:r>
              <a:rPr b="0"/>
              <a:t>Zhang</a:t>
            </a:r>
            <a:r>
              <a:rPr b="0"/>
              <a:t> et al, 2025)</a:t>
            </a:r>
            <a:r>
              <a:rPr b="0"/>
              <a:t>. </a:t>
            </a:r>
          </a:p>
          <a:p>
            <a:pPr algn="just">
              <a:defRPr b="1" sz="1700"/>
            </a:pPr>
            <a:r>
              <a:t>Supports long-term behaviour change</a:t>
            </a:r>
            <a:r>
              <a:rPr b="0"/>
              <a:t> by giving participants ongoing access to educational resources and support after the 8-week programme has ended</a:t>
            </a:r>
            <a:r>
              <a:rPr b="0"/>
              <a:t> (</a:t>
            </a:r>
            <a:r>
              <a:rPr b="0"/>
              <a:t>Koffel</a:t>
            </a:r>
            <a:r>
              <a:rPr b="0"/>
              <a:t> et al, 2021)</a:t>
            </a:r>
            <a:r>
              <a:rPr b="0"/>
              <a:t>.</a:t>
            </a:r>
          </a:p>
        </p:txBody>
      </p:sp>
      <p:sp>
        <p:nvSpPr>
          <p:cNvPr id="270" name="Freeform: Shape 17"/>
          <p:cNvSpPr/>
          <p:nvPr/>
        </p:nvSpPr>
        <p:spPr>
          <a:xfrm flipH="1">
            <a:off x="0" y="5835648"/>
            <a:ext cx="1548181" cy="10223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864" y="0"/>
                </a:moveTo>
                <a:lnTo>
                  <a:pt x="21600" y="0"/>
                </a:lnTo>
                <a:lnTo>
                  <a:pt x="21600" y="2616"/>
                </a:lnTo>
                <a:lnTo>
                  <a:pt x="1728" y="2616"/>
                </a:lnTo>
                <a:lnTo>
                  <a:pt x="1728" y="21600"/>
                </a:lnTo>
                <a:lnTo>
                  <a:pt x="0" y="21600"/>
                </a:lnTo>
                <a:lnTo>
                  <a:pt x="0" y="1308"/>
                </a:lnTo>
                <a:cubicBezTo>
                  <a:pt x="0" y="586"/>
                  <a:pt x="387" y="0"/>
                  <a:pt x="864" y="0"/>
                </a:cubicBezTo>
                <a:close/>
              </a:path>
            </a:pathLst>
          </a:custGeom>
          <a:solidFill>
            <a:schemeClr val="accent6"/>
          </a:solidFill>
          <a:ln w="12700">
            <a:miter lim="400000"/>
          </a:ln>
        </p:spPr>
        <p:txBody>
          <a:bodyPr lIns="45719" rIns="45719" anchor="ctr"/>
          <a:lstStyle/>
          <a:p>
            <a:pPr/>
          </a:p>
        </p:txBody>
      </p:sp>
      <p:sp>
        <p:nvSpPr>
          <p:cNvPr id="271" name="Freeform: Shape 19"/>
          <p:cNvSpPr/>
          <p:nvPr/>
        </p:nvSpPr>
        <p:spPr>
          <a:xfrm flipH="1">
            <a:off x="3418308" y="5717904"/>
            <a:ext cx="1771610" cy="1140097"/>
          </a:xfrm>
          <a:custGeom>
            <a:avLst/>
            <a:gdLst/>
            <a:ahLst/>
            <a:cxnLst>
              <a:cxn ang="0">
                <a:pos x="wd2" y="hd2"/>
              </a:cxn>
              <a:cxn ang="5400000">
                <a:pos x="wd2" y="hd2"/>
              </a:cxn>
              <a:cxn ang="10800000">
                <a:pos x="wd2" y="hd2"/>
              </a:cxn>
              <a:cxn ang="16200000">
                <a:pos x="wd2" y="hd2"/>
              </a:cxn>
            </a:cxnLst>
            <a:rect l="0" t="0" r="r" b="b"/>
            <a:pathLst>
              <a:path w="21544" h="21593" fill="norm" stroke="1" extrusionOk="0">
                <a:moveTo>
                  <a:pt x="18992" y="14452"/>
                </a:moveTo>
                <a:cubicBezTo>
                  <a:pt x="19281" y="14400"/>
                  <a:pt x="19575" y="14607"/>
                  <a:pt x="19737" y="15016"/>
                </a:cubicBezTo>
                <a:cubicBezTo>
                  <a:pt x="20142" y="16100"/>
                  <a:pt x="20502" y="17222"/>
                  <a:pt x="20816" y="18374"/>
                </a:cubicBezTo>
                <a:lnTo>
                  <a:pt x="21544" y="21593"/>
                </a:lnTo>
                <a:lnTo>
                  <a:pt x="19910" y="21593"/>
                </a:lnTo>
                <a:lnTo>
                  <a:pt x="19394" y="19313"/>
                </a:lnTo>
                <a:cubicBezTo>
                  <a:pt x="19105" y="18253"/>
                  <a:pt x="18774" y="17221"/>
                  <a:pt x="18402" y="16224"/>
                </a:cubicBezTo>
                <a:cubicBezTo>
                  <a:pt x="18197" y="15641"/>
                  <a:pt x="18335" y="14910"/>
                  <a:pt x="18709" y="14591"/>
                </a:cubicBezTo>
                <a:cubicBezTo>
                  <a:pt x="18799" y="14515"/>
                  <a:pt x="18895" y="14469"/>
                  <a:pt x="18992" y="14452"/>
                </a:cubicBezTo>
                <a:close/>
                <a:moveTo>
                  <a:pt x="11351" y="3055"/>
                </a:moveTo>
                <a:cubicBezTo>
                  <a:pt x="11452" y="3065"/>
                  <a:pt x="11552" y="3107"/>
                  <a:pt x="11647" y="3181"/>
                </a:cubicBezTo>
                <a:cubicBezTo>
                  <a:pt x="13087" y="4305"/>
                  <a:pt x="14432" y="5702"/>
                  <a:pt x="15651" y="7341"/>
                </a:cubicBezTo>
                <a:cubicBezTo>
                  <a:pt x="15974" y="7774"/>
                  <a:pt x="16010" y="8532"/>
                  <a:pt x="15733" y="9036"/>
                </a:cubicBezTo>
                <a:cubicBezTo>
                  <a:pt x="15586" y="9302"/>
                  <a:pt x="15371" y="9455"/>
                  <a:pt x="15146" y="9454"/>
                </a:cubicBezTo>
                <a:lnTo>
                  <a:pt x="15142" y="9454"/>
                </a:lnTo>
                <a:cubicBezTo>
                  <a:pt x="14957" y="9457"/>
                  <a:pt x="14778" y="9355"/>
                  <a:pt x="14637" y="9169"/>
                </a:cubicBezTo>
                <a:cubicBezTo>
                  <a:pt x="13515" y="7657"/>
                  <a:pt x="12278" y="6368"/>
                  <a:pt x="10952" y="5332"/>
                </a:cubicBezTo>
                <a:cubicBezTo>
                  <a:pt x="10571" y="5033"/>
                  <a:pt x="10418" y="4309"/>
                  <a:pt x="10610" y="3715"/>
                </a:cubicBezTo>
                <a:cubicBezTo>
                  <a:pt x="10753" y="3270"/>
                  <a:pt x="11051" y="3024"/>
                  <a:pt x="11351" y="3055"/>
                </a:cubicBezTo>
                <a:close/>
                <a:moveTo>
                  <a:pt x="3116" y="1"/>
                </a:moveTo>
                <a:cubicBezTo>
                  <a:pt x="3920" y="8"/>
                  <a:pt x="4723" y="93"/>
                  <a:pt x="5521" y="255"/>
                </a:cubicBezTo>
                <a:cubicBezTo>
                  <a:pt x="5944" y="336"/>
                  <a:pt x="6245" y="936"/>
                  <a:pt x="6193" y="1594"/>
                </a:cubicBezTo>
                <a:cubicBezTo>
                  <a:pt x="6145" y="2200"/>
                  <a:pt x="5813" y="2653"/>
                  <a:pt x="5421" y="2649"/>
                </a:cubicBezTo>
                <a:cubicBezTo>
                  <a:pt x="5387" y="2650"/>
                  <a:pt x="5353" y="2647"/>
                  <a:pt x="5320" y="2640"/>
                </a:cubicBezTo>
                <a:cubicBezTo>
                  <a:pt x="3850" y="2341"/>
                  <a:pt x="2362" y="2327"/>
                  <a:pt x="890" y="2599"/>
                </a:cubicBezTo>
                <a:cubicBezTo>
                  <a:pt x="468" y="2700"/>
                  <a:pt x="74" y="2249"/>
                  <a:pt x="9" y="1592"/>
                </a:cubicBezTo>
                <a:cubicBezTo>
                  <a:pt x="-56" y="936"/>
                  <a:pt x="233" y="321"/>
                  <a:pt x="655" y="220"/>
                </a:cubicBezTo>
                <a:cubicBezTo>
                  <a:pt x="673" y="216"/>
                  <a:pt x="691" y="212"/>
                  <a:pt x="709" y="210"/>
                </a:cubicBezTo>
                <a:cubicBezTo>
                  <a:pt x="1509" y="63"/>
                  <a:pt x="2313" y="-7"/>
                  <a:pt x="3116" y="1"/>
                </a:cubicBezTo>
                <a:close/>
              </a:path>
            </a:pathLst>
          </a:custGeom>
          <a:solidFill>
            <a:schemeClr val="accent4"/>
          </a:solidFill>
          <a:ln w="12700">
            <a:miter lim="400000"/>
          </a:ln>
        </p:spPr>
        <p:txBody>
          <a:bodyPr lIns="45719" rIns="45719" anchor="ctr"/>
          <a:lstStyle/>
          <a:p>
            <a:pPr/>
          </a:p>
        </p:txBody>
      </p:sp>
      <p:sp>
        <p:nvSpPr>
          <p:cNvPr id="272" name="Freeform: Shape 21"/>
          <p:cNvSpPr/>
          <p:nvPr/>
        </p:nvSpPr>
        <p:spPr>
          <a:xfrm flipH="1">
            <a:off x="4132972" y="6258755"/>
            <a:ext cx="1565941" cy="5992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15420" y="0"/>
                  <a:pt x="19384" y="7141"/>
                  <a:pt x="21077" y="17319"/>
                </a:cubicBezTo>
                <a:lnTo>
                  <a:pt x="21600" y="21600"/>
                </a:lnTo>
                <a:lnTo>
                  <a:pt x="0" y="21600"/>
                </a:lnTo>
                <a:lnTo>
                  <a:pt x="523" y="17319"/>
                </a:lnTo>
                <a:cubicBezTo>
                  <a:pt x="2216" y="7141"/>
                  <a:pt x="6180" y="0"/>
                  <a:pt x="10800" y="0"/>
                </a:cubicBezTo>
                <a:close/>
              </a:path>
            </a:pathLst>
          </a:custGeom>
          <a:solidFill>
            <a:schemeClr val="accent2"/>
          </a:solidFill>
          <a:ln w="12700">
            <a:miter lim="400000"/>
          </a:ln>
        </p:spPr>
        <p:txBody>
          <a:bodyPr lIns="45719" rIns="45719" anchor="ctr"/>
          <a:lstStyle/>
          <a:p>
            <a:pPr algn="ctr">
              <a:defRPr>
                <a:solidFill>
                  <a:srgbClr val="FFFFFF"/>
                </a:solidFill>
              </a:defRPr>
            </a:pP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74" name="Rectangle 19"/>
          <p:cNvSpPr/>
          <p:nvPr/>
        </p:nvSpPr>
        <p:spPr>
          <a:xfrm>
            <a:off x="-2"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75" name="Title 1"/>
          <p:cNvSpPr txBox="1"/>
          <p:nvPr>
            <p:ph type="title"/>
          </p:nvPr>
        </p:nvSpPr>
        <p:spPr>
          <a:xfrm>
            <a:off x="838200" y="557187"/>
            <a:ext cx="10515600" cy="1133501"/>
          </a:xfrm>
          <a:prstGeom prst="rect">
            <a:avLst/>
          </a:prstGeom>
        </p:spPr>
        <p:txBody>
          <a:bodyPr/>
          <a:lstStyle>
            <a:lvl1pPr algn="ctr">
              <a:defRPr sz="5200"/>
            </a:lvl1pPr>
          </a:lstStyle>
          <a:p>
            <a:pPr/>
            <a:r>
              <a:t>Resources Used</a:t>
            </a:r>
          </a:p>
        </p:txBody>
      </p:sp>
      <p:grpSp>
        <p:nvGrpSpPr>
          <p:cNvPr id="284" name="Content Placeholder 2"/>
          <p:cNvGrpSpPr/>
          <p:nvPr/>
        </p:nvGrpSpPr>
        <p:grpSpPr>
          <a:xfrm>
            <a:off x="839482" y="2336753"/>
            <a:ext cx="10513034" cy="3336636"/>
            <a:chOff x="0" y="0"/>
            <a:chExt cx="10513032" cy="3336635"/>
          </a:xfrm>
        </p:grpSpPr>
        <p:sp>
          <p:nvSpPr>
            <p:cNvPr id="276" name="Rounded Rectangle"/>
            <p:cNvSpPr/>
            <p:nvPr/>
          </p:nvSpPr>
          <p:spPr>
            <a:xfrm>
              <a:off x="0" y="0"/>
              <a:ext cx="4505586" cy="2861046"/>
            </a:xfrm>
            <a:prstGeom prst="roundRect">
              <a:avLst>
                <a:gd name="adj" fmla="val 10000"/>
              </a:avLst>
            </a:prstGeom>
            <a:solidFill>
              <a:schemeClr val="accent1"/>
            </a:solidFill>
            <a:ln w="1905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279" name="Group"/>
            <p:cNvGrpSpPr/>
            <p:nvPr/>
          </p:nvGrpSpPr>
          <p:grpSpPr>
            <a:xfrm>
              <a:off x="500620" y="475589"/>
              <a:ext cx="4505587" cy="2861047"/>
              <a:chOff x="0" y="0"/>
              <a:chExt cx="4505585" cy="2861045"/>
            </a:xfrm>
          </p:grpSpPr>
          <p:sp>
            <p:nvSpPr>
              <p:cNvPr id="277" name="Rounded Rectangle"/>
              <p:cNvSpPr/>
              <p:nvPr/>
            </p:nvSpPr>
            <p:spPr>
              <a:xfrm>
                <a:off x="0" y="0"/>
                <a:ext cx="4505586" cy="2861046"/>
              </a:xfrm>
              <a:prstGeom prst="roundRect">
                <a:avLst>
                  <a:gd name="adj" fmla="val 10000"/>
                </a:avLst>
              </a:prstGeom>
              <a:solidFill>
                <a:srgbClr val="FFFFFF">
                  <a:alpha val="90000"/>
                </a:srgbClr>
              </a:solidFill>
              <a:ln w="19050" cap="flat">
                <a:solidFill>
                  <a:schemeClr val="accent1"/>
                </a:solidFill>
                <a:prstDash val="solid"/>
                <a:miter lim="800000"/>
              </a:ln>
              <a:effectLst/>
            </p:spPr>
            <p:txBody>
              <a:bodyPr wrap="square" lIns="45719" tIns="45719" rIns="45719" bIns="45719" numCol="1" anchor="ctr">
                <a:noAutofit/>
              </a:bodyPr>
              <a:lstStyle/>
              <a:p>
                <a:pPr algn="just" defTabSz="889000">
                  <a:lnSpc>
                    <a:spcPct val="90000"/>
                  </a:lnSpc>
                  <a:spcBef>
                    <a:spcPts val="1100"/>
                  </a:spcBef>
                  <a:defRPr sz="2000"/>
                </a:pPr>
              </a:p>
            </p:txBody>
          </p:sp>
          <p:sp>
            <p:nvSpPr>
              <p:cNvPr id="278" name="The campaign will use a variety of educational resources inspired by national health promotion programmes."/>
              <p:cNvSpPr txBox="1"/>
              <p:nvPr/>
            </p:nvSpPr>
            <p:spPr>
              <a:xfrm>
                <a:off x="83797" y="816846"/>
                <a:ext cx="4337992" cy="122735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6200" tIns="76200" rIns="76200" bIns="76200" numCol="1" anchor="ctr">
                <a:spAutoFit/>
              </a:bodyPr>
              <a:lstStyle>
                <a:lvl1pPr algn="just" defTabSz="889000">
                  <a:lnSpc>
                    <a:spcPct val="90000"/>
                  </a:lnSpc>
                  <a:spcBef>
                    <a:spcPts val="800"/>
                  </a:spcBef>
                  <a:defRPr sz="2000"/>
                </a:lvl1pPr>
              </a:lstStyle>
              <a:p>
                <a:pPr/>
                <a:r>
                  <a:t>The campaign will use a variety of educational resources inspired by national health promotion programmes.</a:t>
                </a:r>
              </a:p>
            </p:txBody>
          </p:sp>
        </p:grpSp>
        <p:sp>
          <p:nvSpPr>
            <p:cNvPr id="280" name="Rounded Rectangle"/>
            <p:cNvSpPr/>
            <p:nvPr/>
          </p:nvSpPr>
          <p:spPr>
            <a:xfrm>
              <a:off x="5506827" y="0"/>
              <a:ext cx="4505586" cy="2861046"/>
            </a:xfrm>
            <a:prstGeom prst="roundRect">
              <a:avLst>
                <a:gd name="adj" fmla="val 10000"/>
              </a:avLst>
            </a:prstGeom>
            <a:solidFill>
              <a:schemeClr val="accent1"/>
            </a:solidFill>
            <a:ln w="1905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283" name="Group"/>
            <p:cNvGrpSpPr/>
            <p:nvPr/>
          </p:nvGrpSpPr>
          <p:grpSpPr>
            <a:xfrm>
              <a:off x="6007447" y="475589"/>
              <a:ext cx="4505586" cy="2861047"/>
              <a:chOff x="0" y="0"/>
              <a:chExt cx="4505585" cy="2861045"/>
            </a:xfrm>
          </p:grpSpPr>
          <p:sp>
            <p:nvSpPr>
              <p:cNvPr id="281" name="Rounded Rectangle"/>
              <p:cNvSpPr/>
              <p:nvPr/>
            </p:nvSpPr>
            <p:spPr>
              <a:xfrm>
                <a:off x="0" y="0"/>
                <a:ext cx="4505586" cy="2861046"/>
              </a:xfrm>
              <a:prstGeom prst="roundRect">
                <a:avLst>
                  <a:gd name="adj" fmla="val 10000"/>
                </a:avLst>
              </a:prstGeom>
              <a:solidFill>
                <a:srgbClr val="FFFFFF">
                  <a:alpha val="90000"/>
                </a:srgbClr>
              </a:solidFill>
              <a:ln w="19050" cap="flat">
                <a:solidFill>
                  <a:schemeClr val="accent1"/>
                </a:solidFill>
                <a:prstDash val="solid"/>
                <a:miter lim="800000"/>
              </a:ln>
              <a:effectLst/>
            </p:spPr>
            <p:txBody>
              <a:bodyPr wrap="square" lIns="45719" tIns="45719" rIns="45719" bIns="45719" numCol="1" anchor="ctr">
                <a:noAutofit/>
              </a:bodyPr>
              <a:lstStyle/>
              <a:p>
                <a:pPr algn="just" defTabSz="800100">
                  <a:lnSpc>
                    <a:spcPct val="90000"/>
                  </a:lnSpc>
                  <a:spcBef>
                    <a:spcPts val="1100"/>
                  </a:spcBef>
                </a:pPr>
              </a:p>
            </p:txBody>
          </p:sp>
          <p:sp>
            <p:nvSpPr>
              <p:cNvPr id="282" name="These include sleep diaries, information leaflets, relaxation recordings, bedtime routine checklists, educational presentations, goal-setting worksheets, posters, and online NHS resources. These materials will encourage participants to monitor their prog"/>
              <p:cNvSpPr txBox="1"/>
              <p:nvPr/>
            </p:nvSpPr>
            <p:spPr>
              <a:xfrm>
                <a:off x="83796" y="269220"/>
                <a:ext cx="4337992" cy="232260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lvl1pPr algn="just" defTabSz="800100">
                  <a:lnSpc>
                    <a:spcPct val="90000"/>
                  </a:lnSpc>
                  <a:spcBef>
                    <a:spcPts val="700"/>
                  </a:spcBef>
                </a:lvl1pPr>
              </a:lstStyle>
              <a:p>
                <a:pPr/>
                <a:r>
                  <a:t>These include sleep diaries, information leaflets, relaxation recordings, bedtime routine checklists, educational presentations, goal-setting worksheets, posters, and online NHS resources. These materials will encourage participants to monitor their progress and maintain healthy sleep habits after the programme has finished.</a:t>
                </a:r>
              </a:p>
            </p:txBody>
          </p:sp>
        </p:grpSp>
      </p:gr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286" name="Picture 4" descr="Picture 4"/>
          <p:cNvPicPr>
            <a:picLocks noChangeAspect="1"/>
          </p:cNvPicPr>
          <p:nvPr/>
        </p:nvPicPr>
        <p:blipFill>
          <a:blip r:embed="rId2">
            <a:extLst/>
          </a:blip>
          <a:srcRect l="0" t="13177" r="0" b="15845"/>
          <a:stretch>
            <a:fillRect/>
          </a:stretch>
        </p:blipFill>
        <p:spPr>
          <a:xfrm>
            <a:off x="9608" y="0"/>
            <a:ext cx="12191981" cy="6857990"/>
          </a:xfrm>
          <a:prstGeom prst="rect">
            <a:avLst/>
          </a:prstGeom>
          <a:ln w="12700">
            <a:miter lim="400000"/>
          </a:ln>
        </p:spPr>
      </p:pic>
      <p:sp>
        <p:nvSpPr>
          <p:cNvPr id="287" name="Rectangle 8"/>
          <p:cNvSpPr/>
          <p:nvPr/>
        </p:nvSpPr>
        <p:spPr>
          <a:xfrm rot="5400000">
            <a:off x="4344663" y="-4344657"/>
            <a:ext cx="3512261" cy="12201590"/>
          </a:xfrm>
          <a:prstGeom prst="rect">
            <a:avLst/>
          </a:prstGeom>
          <a:gradFill>
            <a:gsLst>
              <a:gs pos="10000">
                <a:srgbClr val="000000">
                  <a:alpha val="0"/>
                </a:srgbClr>
              </a:gs>
              <a:gs pos="66000">
                <a:srgbClr val="000000">
                  <a:alpha val="46000"/>
                </a:srgbClr>
              </a:gs>
              <a:gs pos="100000">
                <a:srgbClr val="000000">
                  <a:alpha val="60000"/>
                </a:srgbClr>
              </a:gs>
            </a:gsLst>
            <a:lin ang="10800000"/>
          </a:gradFill>
          <a:ln w="12700">
            <a:miter lim="400000"/>
          </a:ln>
        </p:spPr>
        <p:txBody>
          <a:bodyPr lIns="45719" rIns="45719" anchor="ctr"/>
          <a:lstStyle/>
          <a:p>
            <a:pPr algn="ctr">
              <a:defRPr>
                <a:solidFill>
                  <a:srgbClr val="FFFFFF"/>
                </a:solidFill>
              </a:defRPr>
            </a:pPr>
          </a:p>
        </p:txBody>
      </p:sp>
      <p:sp>
        <p:nvSpPr>
          <p:cNvPr id="288" name="Title 1"/>
          <p:cNvSpPr txBox="1"/>
          <p:nvPr>
            <p:ph type="title"/>
          </p:nvPr>
        </p:nvSpPr>
        <p:spPr>
          <a:xfrm>
            <a:off x="2482644" y="1107937"/>
            <a:ext cx="7800662" cy="2338373"/>
          </a:xfrm>
          <a:prstGeom prst="rect">
            <a:avLst/>
          </a:prstGeom>
        </p:spPr>
        <p:txBody>
          <a:bodyPr anchor="t"/>
          <a:lstStyle/>
          <a:p>
            <a:pPr algn="ctr">
              <a:defRPr sz="4000">
                <a:solidFill>
                  <a:srgbClr val="FFFFFF"/>
                </a:solidFill>
                <a:effectLst>
                  <a:outerShdw sx="100000" sy="100000" kx="0" ky="0" algn="b" rotWithShape="0" blurRad="38100" dist="38100" dir="2700000">
                    <a:srgbClr val="000000">
                      <a:alpha val="43137"/>
                    </a:srgbClr>
                  </a:outerShdw>
                </a:effectLst>
              </a:defRPr>
            </a:pPr>
            <a:r>
              <a:t>Task 3: Benefits and Challenges</a:t>
            </a:r>
          </a:p>
          <a:p>
            <a:pPr algn="ctr">
              <a:defRPr sz="4000">
                <a:solidFill>
                  <a:srgbClr val="FFFFFF"/>
                </a:solidFill>
                <a:effectLst>
                  <a:outerShdw sx="100000" sy="100000" kx="0" ky="0" algn="b" rotWithShape="0" blurRad="38100" dist="38100" dir="2700000">
                    <a:srgbClr val="000000">
                      <a:alpha val="43137"/>
                    </a:srgbClr>
                  </a:outerShdw>
                </a:effectLst>
              </a:defRPr>
            </a:pPr>
            <a:r>
              <a:t>KRINAL HAPANI</a:t>
            </a:r>
          </a:p>
        </p:txBody>
      </p:sp>
      <p:sp>
        <p:nvSpPr>
          <p:cNvPr id="289" name="Rectangle 10"/>
          <p:cNvSpPr/>
          <p:nvPr/>
        </p:nvSpPr>
        <p:spPr>
          <a:xfrm rot="16200000">
            <a:off x="4878570" y="-449384"/>
            <a:ext cx="2425272" cy="12201590"/>
          </a:xfrm>
          <a:prstGeom prst="rect">
            <a:avLst/>
          </a:prstGeom>
          <a:gradFill>
            <a:gsLst>
              <a:gs pos="10000">
                <a:srgbClr val="000000">
                  <a:alpha val="0"/>
                </a:srgbClr>
              </a:gs>
              <a:gs pos="66000">
                <a:srgbClr val="000000">
                  <a:alpha val="35000"/>
                </a:srgbClr>
              </a:gs>
              <a:gs pos="100000">
                <a:srgbClr val="000000">
                  <a:alpha val="45000"/>
                </a:srgbClr>
              </a:gs>
            </a:gsLst>
            <a:lin ang="10800000"/>
          </a:gradFill>
          <a:ln w="12700">
            <a:miter lim="400000"/>
          </a:ln>
        </p:spPr>
        <p:txBody>
          <a:bodyPr lIns="45719" rIns="45719" anchor="ctr"/>
          <a:lstStyle/>
          <a:p>
            <a:pPr algn="ctr">
              <a:defRPr>
                <a:solidFill>
                  <a:srgbClr val="FFFFFF"/>
                </a:solidFill>
              </a:defRPr>
            </a:pPr>
          </a:p>
        </p:txBody>
      </p:sp>
      <p:sp>
        <p:nvSpPr>
          <p:cNvPr id="290" name="Straight Connector 12"/>
          <p:cNvSpPr/>
          <p:nvPr/>
        </p:nvSpPr>
        <p:spPr>
          <a:xfrm>
            <a:off x="865140" y="871145"/>
            <a:ext cx="736940" cy="1"/>
          </a:xfrm>
          <a:prstGeom prst="line">
            <a:avLst/>
          </a:prstGeom>
          <a:ln w="57150">
            <a:solidFill>
              <a:schemeClr val="accent4"/>
            </a:solidFill>
            <a:miter/>
          </a:ln>
        </p:spPr>
        <p:txBody>
          <a:bodyPr lIns="45719" rIns="45719"/>
          <a:lstStyle/>
          <a:p>
            <a:pP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292" name="Rectangle 7"/>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93" name="Rectangle 9"/>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94" name="Rectangle 11"/>
          <p:cNvSpPr/>
          <p:nvPr/>
        </p:nvSpPr>
        <p:spPr>
          <a:xfrm flipH="1" rot="5400000">
            <a:off x="-1410084" y="1410081"/>
            <a:ext cx="6858001" cy="4037838"/>
          </a:xfrm>
          <a:prstGeom prst="rect">
            <a:avLst/>
          </a:prstGeom>
          <a:gradFill>
            <a:gsLst>
              <a:gs pos="8000">
                <a:srgbClr val="000000"/>
              </a:gs>
              <a:gs pos="100000">
                <a:srgbClr val="104862"/>
              </a:gs>
            </a:gsLst>
            <a:lin ang="3000000"/>
          </a:gradFill>
          <a:ln w="12700">
            <a:miter lim="400000"/>
          </a:ln>
        </p:spPr>
        <p:txBody>
          <a:bodyPr lIns="45719" rIns="45719" anchor="ctr"/>
          <a:lstStyle/>
          <a:p>
            <a:pPr algn="ctr">
              <a:defRPr>
                <a:solidFill>
                  <a:srgbClr val="FFFFFF"/>
                </a:solidFill>
              </a:defRPr>
            </a:pPr>
          </a:p>
        </p:txBody>
      </p:sp>
      <p:sp>
        <p:nvSpPr>
          <p:cNvPr id="295" name="Rectangle 13"/>
          <p:cNvSpPr/>
          <p:nvPr/>
        </p:nvSpPr>
        <p:spPr>
          <a:xfrm flipH="1" rot="5400000">
            <a:off x="-1410085" y="1420219"/>
            <a:ext cx="6858000" cy="4037840"/>
          </a:xfrm>
          <a:prstGeom prst="rect">
            <a:avLst/>
          </a:prstGeom>
          <a:gradFill>
            <a:gsLst>
              <a:gs pos="0">
                <a:srgbClr val="000000">
                  <a:alpha val="0"/>
                </a:srgbClr>
              </a:gs>
              <a:gs pos="99000">
                <a:schemeClr val="accent1">
                  <a:alpha val="46000"/>
                </a:schemeClr>
              </a:gs>
            </a:gsLst>
            <a:lin ang="1800000"/>
          </a:gradFill>
          <a:ln w="12700">
            <a:miter lim="400000"/>
          </a:ln>
        </p:spPr>
        <p:txBody>
          <a:bodyPr lIns="45719" rIns="45719" anchor="ctr"/>
          <a:lstStyle/>
          <a:p>
            <a:pPr algn="ctr">
              <a:defRPr>
                <a:solidFill>
                  <a:srgbClr val="FFFFFF"/>
                </a:solidFill>
              </a:defRPr>
            </a:pPr>
          </a:p>
        </p:txBody>
      </p:sp>
      <p:sp>
        <p:nvSpPr>
          <p:cNvPr id="296" name="Rectangle 15"/>
          <p:cNvSpPr/>
          <p:nvPr/>
        </p:nvSpPr>
        <p:spPr>
          <a:xfrm flipH="1" rot="5400000">
            <a:off x="767923" y="3588084"/>
            <a:ext cx="2501980" cy="4037842"/>
          </a:xfrm>
          <a:prstGeom prst="rect">
            <a:avLst/>
          </a:prstGeom>
          <a:gradFill>
            <a:gsLst>
              <a:gs pos="2000">
                <a:schemeClr val="accent1">
                  <a:alpha val="29000"/>
                </a:schemeClr>
              </a:gs>
              <a:gs pos="100000">
                <a:srgbClr val="000000">
                  <a:alpha val="30000"/>
                </a:srgbClr>
              </a:gs>
            </a:gsLst>
            <a:lin ang="7799999"/>
          </a:gradFill>
          <a:ln w="12700">
            <a:miter lim="400000"/>
          </a:ln>
        </p:spPr>
        <p:txBody>
          <a:bodyPr lIns="45719" rIns="45719" anchor="ctr"/>
          <a:lstStyle/>
          <a:p>
            <a:pPr algn="ctr">
              <a:defRPr>
                <a:solidFill>
                  <a:srgbClr val="FFFFFF"/>
                </a:solidFill>
              </a:defRPr>
            </a:pPr>
          </a:p>
        </p:txBody>
      </p:sp>
      <p:sp>
        <p:nvSpPr>
          <p:cNvPr id="297" name="Freeform: Shape 17"/>
          <p:cNvSpPr/>
          <p:nvPr/>
        </p:nvSpPr>
        <p:spPr>
          <a:xfrm rot="20635413">
            <a:off x="-501737" y="969717"/>
            <a:ext cx="3900357" cy="41789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470" y="486"/>
                </a:moveTo>
                <a:cubicBezTo>
                  <a:pt x="18180" y="1853"/>
                  <a:pt x="21600" y="5954"/>
                  <a:pt x="21600" y="10800"/>
                </a:cubicBezTo>
                <a:cubicBezTo>
                  <a:pt x="21600" y="16765"/>
                  <a:pt x="16419" y="21600"/>
                  <a:pt x="10029" y="21600"/>
                </a:cubicBezTo>
                <a:cubicBezTo>
                  <a:pt x="6034" y="21600"/>
                  <a:pt x="2513" y="19711"/>
                  <a:pt x="433" y="16838"/>
                </a:cubicBezTo>
                <a:lnTo>
                  <a:pt x="0" y="16173"/>
                </a:lnTo>
                <a:lnTo>
                  <a:pt x="4604" y="1263"/>
                </a:lnTo>
                <a:lnTo>
                  <a:pt x="5524" y="849"/>
                </a:lnTo>
                <a:cubicBezTo>
                  <a:pt x="6909" y="302"/>
                  <a:pt x="8431" y="0"/>
                  <a:pt x="10029" y="0"/>
                </a:cubicBezTo>
                <a:cubicBezTo>
                  <a:pt x="11227" y="0"/>
                  <a:pt x="12383" y="170"/>
                  <a:pt x="13470" y="486"/>
                </a:cubicBezTo>
                <a:close/>
              </a:path>
            </a:pathLst>
          </a:custGeom>
          <a:gradFill>
            <a:gsLst>
              <a:gs pos="29000">
                <a:srgbClr val="000000">
                  <a:alpha val="0"/>
                </a:srgbClr>
              </a:gs>
              <a:gs pos="100000">
                <a:schemeClr val="accent1">
                  <a:alpha val="43000"/>
                </a:schemeClr>
              </a:gs>
            </a:gsLst>
            <a:lin ang="1800000"/>
          </a:gradFill>
          <a:ln w="12700">
            <a:miter lim="400000"/>
          </a:ln>
        </p:spPr>
        <p:txBody>
          <a:bodyPr lIns="45719" rIns="45719" anchor="ctr"/>
          <a:lstStyle/>
          <a:p>
            <a:pPr algn="ctr">
              <a:defRPr>
                <a:solidFill>
                  <a:srgbClr val="FFFFFF"/>
                </a:solidFill>
              </a:defRPr>
            </a:pPr>
          </a:p>
        </p:txBody>
      </p:sp>
      <p:sp>
        <p:nvSpPr>
          <p:cNvPr id="298" name="Rectangle 19"/>
          <p:cNvSpPr/>
          <p:nvPr/>
        </p:nvSpPr>
        <p:spPr>
          <a:xfrm flipH="1" rot="5400000">
            <a:off x="-1410093" y="1399943"/>
            <a:ext cx="6858004" cy="4037836"/>
          </a:xfrm>
          <a:prstGeom prst="rect">
            <a:avLst/>
          </a:prstGeom>
          <a:gradFill>
            <a:gsLst>
              <a:gs pos="0">
                <a:srgbClr val="000000">
                  <a:alpha val="0"/>
                </a:srgbClr>
              </a:gs>
              <a:gs pos="99000">
                <a:srgbClr val="46B1E1">
                  <a:alpha val="11000"/>
                </a:srgbClr>
              </a:gs>
            </a:gsLst>
            <a:lin ang="7199999"/>
          </a:gradFill>
          <a:ln w="12700">
            <a:miter lim="400000"/>
          </a:ln>
        </p:spPr>
        <p:txBody>
          <a:bodyPr lIns="45719" rIns="45719" anchor="ctr"/>
          <a:lstStyle/>
          <a:p>
            <a:pPr algn="ctr">
              <a:defRPr>
                <a:solidFill>
                  <a:srgbClr val="FFFFFF"/>
                </a:solidFill>
              </a:defRPr>
            </a:pPr>
          </a:p>
        </p:txBody>
      </p:sp>
      <p:sp>
        <p:nvSpPr>
          <p:cNvPr id="299" name="Title 1"/>
          <p:cNvSpPr txBox="1"/>
          <p:nvPr>
            <p:ph type="title"/>
          </p:nvPr>
        </p:nvSpPr>
        <p:spPr>
          <a:xfrm>
            <a:off x="479601" y="591011"/>
            <a:ext cx="3201367" cy="1829775"/>
          </a:xfrm>
          <a:prstGeom prst="rect">
            <a:avLst/>
          </a:prstGeom>
        </p:spPr>
        <p:txBody>
          <a:bodyPr anchor="b"/>
          <a:lstStyle>
            <a:lvl1pPr algn="r">
              <a:defRPr sz="3600">
                <a:solidFill>
                  <a:srgbClr val="FFFFFF"/>
                </a:solidFill>
              </a:defRPr>
            </a:lvl1pPr>
          </a:lstStyle>
          <a:p>
            <a:pPr/>
            <a:r>
              <a:t>Benefits of Good Sleep</a:t>
            </a:r>
          </a:p>
        </p:txBody>
      </p:sp>
      <p:sp>
        <p:nvSpPr>
          <p:cNvPr id="300" name="Content Placeholder 2"/>
          <p:cNvSpPr txBox="1"/>
          <p:nvPr>
            <p:ph type="body" sz="half" idx="1"/>
          </p:nvPr>
        </p:nvSpPr>
        <p:spPr>
          <a:xfrm>
            <a:off x="4754879" y="875071"/>
            <a:ext cx="6360162" cy="5027889"/>
          </a:xfrm>
          <a:prstGeom prst="rect">
            <a:avLst/>
          </a:prstGeom>
        </p:spPr>
        <p:txBody>
          <a:bodyPr anchor="ctr"/>
          <a:lstStyle/>
          <a:p>
            <a:pPr marL="0" indent="0" algn="just">
              <a:buSzTx/>
              <a:buNone/>
              <a:defRPr b="1" sz="2000"/>
            </a:pPr>
            <a:r>
              <a:t>Physiological Benefits of Better Sleep</a:t>
            </a:r>
          </a:p>
          <a:p>
            <a:pPr algn="just">
              <a:defRPr sz="2000"/>
            </a:pPr>
            <a:r>
              <a:t>Good sleep helps the body repair itself and supports healthy ageing.</a:t>
            </a:r>
          </a:p>
          <a:p>
            <a:pPr algn="just">
              <a:defRPr sz="2000"/>
            </a:pPr>
            <a:r>
              <a:t>Improves immune system function. </a:t>
            </a:r>
          </a:p>
          <a:p>
            <a:pPr algn="just">
              <a:defRPr sz="2000"/>
            </a:pPr>
            <a:r>
              <a:t>Reduces blood pressure and supports heart health</a:t>
            </a:r>
            <a:r>
              <a:t>.</a:t>
            </a:r>
          </a:p>
          <a:p>
            <a:pPr algn="just">
              <a:defRPr sz="2000"/>
            </a:pPr>
            <a:r>
              <a:t>Increases daytime energy and reduces fatigue. </a:t>
            </a:r>
          </a:p>
          <a:p>
            <a:pPr algn="just">
              <a:defRPr sz="2000"/>
            </a:pPr>
            <a:r>
              <a:t>Improves balance and coordination, reducing the risk of falls. </a:t>
            </a:r>
          </a:p>
          <a:p>
            <a:pPr algn="just">
              <a:defRPr sz="2000"/>
            </a:pPr>
            <a:r>
              <a:t>Supports muscle recovery and physical functioning. </a:t>
            </a:r>
          </a:p>
          <a:p>
            <a:pPr algn="just">
              <a:defRPr sz="2000"/>
            </a:pPr>
            <a:r>
              <a:t>Lowers the risk of chronic conditions such as cardiovascular disease and diabetes.</a:t>
            </a:r>
          </a:p>
          <a:p>
            <a:pPr marL="0" indent="0" algn="just">
              <a:buSzTx/>
              <a:buNone/>
              <a:defRPr sz="2000"/>
            </a:pPr>
            <a:r>
              <a:t>(</a:t>
            </a:r>
            <a:r>
              <a:t>Ravyts</a:t>
            </a:r>
            <a:r>
              <a:t> and </a:t>
            </a:r>
            <a:r>
              <a:t>Dzierzewski</a:t>
            </a:r>
            <a:r>
              <a:t>, 2024; </a:t>
            </a:r>
            <a:r>
              <a:t>Scullin</a:t>
            </a:r>
            <a:r>
              <a:t>, 2017)</a:t>
            </a:r>
          </a:p>
        </p:txBody>
      </p:sp>
      <p:pic>
        <p:nvPicPr>
          <p:cNvPr id="301" name="Picture 3" descr="Picture 3"/>
          <p:cNvPicPr>
            <a:picLocks noChangeAspect="1"/>
          </p:cNvPicPr>
          <p:nvPr/>
        </p:nvPicPr>
        <p:blipFill>
          <a:blip r:embed="rId2">
            <a:extLst/>
          </a:blip>
          <a:stretch>
            <a:fillRect/>
          </a:stretch>
        </p:blipFill>
        <p:spPr>
          <a:xfrm>
            <a:off x="92665" y="2767030"/>
            <a:ext cx="3852486" cy="3916798"/>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03" name="Rectangle 7"/>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grpSp>
        <p:nvGrpSpPr>
          <p:cNvPr id="306" name="Group 9"/>
          <p:cNvGrpSpPr/>
          <p:nvPr/>
        </p:nvGrpSpPr>
        <p:grpSpPr>
          <a:xfrm>
            <a:off x="209666" y="4415245"/>
            <a:ext cx="11982334" cy="2087797"/>
            <a:chOff x="0" y="0"/>
            <a:chExt cx="11982332" cy="2087796"/>
          </a:xfrm>
        </p:grpSpPr>
        <p:sp>
          <p:nvSpPr>
            <p:cNvPr id="304" name="Rectangle 10"/>
            <p:cNvSpPr/>
            <p:nvPr/>
          </p:nvSpPr>
          <p:spPr>
            <a:xfrm rot="10800000">
              <a:off x="214281" y="0"/>
              <a:ext cx="11768052" cy="2087796"/>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305" name="Straight Connector 11"/>
            <p:cNvSpPr/>
            <p:nvPr/>
          </p:nvSpPr>
          <p:spPr>
            <a:xfrm flipH="1">
              <a:off x="-1" y="0"/>
              <a:ext cx="3" cy="2087796"/>
            </a:xfrm>
            <a:prstGeom prst="line">
              <a:avLst/>
            </a:prstGeom>
            <a:noFill/>
            <a:ln w="177800" cap="flat">
              <a:solidFill>
                <a:schemeClr val="accent4"/>
              </a:solidFill>
              <a:prstDash val="solid"/>
              <a:miter lim="800000"/>
            </a:ln>
            <a:effectLst/>
          </p:spPr>
          <p:txBody>
            <a:bodyPr wrap="square" lIns="45719" tIns="45719" rIns="45719" bIns="45719" numCol="1" anchor="t">
              <a:noAutofit/>
            </a:bodyPr>
            <a:lstStyle/>
            <a:p>
              <a:pPr/>
            </a:p>
          </p:txBody>
        </p:sp>
      </p:grpSp>
      <p:sp>
        <p:nvSpPr>
          <p:cNvPr id="307" name="Rectangle 13"/>
          <p:cNvSpPr/>
          <p:nvPr/>
        </p:nvSpPr>
        <p:spPr>
          <a:xfrm>
            <a:off x="5133706" y="587829"/>
            <a:ext cx="6505300" cy="5682342"/>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sp>
        <p:nvSpPr>
          <p:cNvPr id="308" name="Content Placeholder 2"/>
          <p:cNvSpPr txBox="1"/>
          <p:nvPr>
            <p:ph type="body" sz="half" idx="1"/>
          </p:nvPr>
        </p:nvSpPr>
        <p:spPr>
          <a:xfrm>
            <a:off x="5656217" y="802640"/>
            <a:ext cx="5542388" cy="4960848"/>
          </a:xfrm>
          <a:prstGeom prst="rect">
            <a:avLst/>
          </a:prstGeom>
        </p:spPr>
        <p:txBody>
          <a:bodyPr/>
          <a:lstStyle/>
          <a:p>
            <a:pPr marL="0" indent="0" algn="just">
              <a:buSzTx/>
              <a:buNone/>
              <a:defRPr b="1" sz="2000"/>
            </a:pPr>
            <a:r>
              <a:t>Psychological Benefits</a:t>
            </a:r>
          </a:p>
          <a:p>
            <a:pPr algn="just">
              <a:defRPr sz="2000"/>
            </a:pPr>
            <a:r>
              <a:t>Healthy sleep improves brain function and emotional </a:t>
            </a:r>
            <a:r>
              <a:t>well-being</a:t>
            </a:r>
            <a:r>
              <a:t>.</a:t>
            </a:r>
          </a:p>
          <a:p>
            <a:pPr algn="just">
              <a:defRPr sz="2000"/>
            </a:pPr>
            <a:r>
              <a:t>Improves mood and emotional stability. </a:t>
            </a:r>
          </a:p>
          <a:p>
            <a:pPr algn="just">
              <a:defRPr sz="2000"/>
            </a:pPr>
            <a:r>
              <a:t>Reduces stress, anxiety, and depression. </a:t>
            </a:r>
          </a:p>
          <a:p>
            <a:pPr algn="just">
              <a:defRPr sz="2000"/>
            </a:pPr>
            <a:r>
              <a:t>Improves memory, learning, and concentration. </a:t>
            </a:r>
          </a:p>
          <a:p>
            <a:pPr algn="just">
              <a:defRPr sz="2000"/>
            </a:pPr>
            <a:r>
              <a:t>Increases confidence and self-esteem. </a:t>
            </a:r>
          </a:p>
          <a:p>
            <a:pPr algn="just">
              <a:defRPr sz="2000"/>
            </a:pPr>
            <a:r>
              <a:t>Helps older adults cope better with daily activities. </a:t>
            </a:r>
          </a:p>
          <a:p>
            <a:pPr algn="just">
              <a:defRPr sz="2000"/>
            </a:pPr>
            <a:r>
              <a:t>Supports better cognitive function and mental wellbeing.</a:t>
            </a:r>
          </a:p>
          <a:p>
            <a:pPr marL="0" indent="0" algn="just">
              <a:buSzTx/>
              <a:buNone/>
              <a:defRPr sz="2000"/>
            </a:pPr>
            <a:r>
              <a:t>(</a:t>
            </a:r>
            <a:r>
              <a:t>Sella</a:t>
            </a:r>
            <a:r>
              <a:t> et al, 2023; </a:t>
            </a:r>
            <a:r>
              <a:t>Kaveh</a:t>
            </a:r>
            <a:r>
              <a:t> et al, 2021)</a:t>
            </a:r>
          </a:p>
        </p:txBody>
      </p:sp>
      <p:pic>
        <p:nvPicPr>
          <p:cNvPr id="309" name="Picture 17" descr="Picture 17"/>
          <p:cNvPicPr>
            <a:picLocks noChangeAspect="1"/>
          </p:cNvPicPr>
          <p:nvPr/>
        </p:nvPicPr>
        <p:blipFill>
          <a:blip r:embed="rId2">
            <a:extLst/>
          </a:blip>
          <a:stretch>
            <a:fillRect/>
          </a:stretch>
        </p:blipFill>
        <p:spPr>
          <a:xfrm>
            <a:off x="209666" y="233505"/>
            <a:ext cx="5342049" cy="6009186"/>
          </a:xfrm>
          <a:prstGeom prst="rect">
            <a:avLst/>
          </a:prstGeom>
          <a:ln w="12700">
            <a:miter lim="400000"/>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11" name="Rectangle 7"/>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12" name="Rectangle 9"/>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13" name="Rectangle 11"/>
          <p:cNvSpPr/>
          <p:nvPr/>
        </p:nvSpPr>
        <p:spPr>
          <a:xfrm flipH="1" rot="5400000">
            <a:off x="-1410084" y="1410081"/>
            <a:ext cx="6858001" cy="4037838"/>
          </a:xfrm>
          <a:prstGeom prst="rect">
            <a:avLst/>
          </a:prstGeom>
          <a:gradFill>
            <a:gsLst>
              <a:gs pos="8000">
                <a:srgbClr val="000000"/>
              </a:gs>
              <a:gs pos="100000">
                <a:srgbClr val="104862"/>
              </a:gs>
            </a:gsLst>
            <a:lin ang="3000000"/>
          </a:gradFill>
          <a:ln w="12700">
            <a:miter lim="400000"/>
          </a:ln>
        </p:spPr>
        <p:txBody>
          <a:bodyPr lIns="45719" rIns="45719" anchor="ctr"/>
          <a:lstStyle/>
          <a:p>
            <a:pPr algn="ctr">
              <a:defRPr>
                <a:solidFill>
                  <a:srgbClr val="FFFFFF"/>
                </a:solidFill>
              </a:defRPr>
            </a:pPr>
          </a:p>
        </p:txBody>
      </p:sp>
      <p:sp>
        <p:nvSpPr>
          <p:cNvPr id="314" name="Rectangle 13"/>
          <p:cNvSpPr/>
          <p:nvPr/>
        </p:nvSpPr>
        <p:spPr>
          <a:xfrm flipH="1" rot="5400000">
            <a:off x="-1410085" y="1420219"/>
            <a:ext cx="6858000" cy="4037840"/>
          </a:xfrm>
          <a:prstGeom prst="rect">
            <a:avLst/>
          </a:prstGeom>
          <a:gradFill>
            <a:gsLst>
              <a:gs pos="0">
                <a:srgbClr val="000000">
                  <a:alpha val="0"/>
                </a:srgbClr>
              </a:gs>
              <a:gs pos="99000">
                <a:schemeClr val="accent1">
                  <a:alpha val="46000"/>
                </a:schemeClr>
              </a:gs>
            </a:gsLst>
            <a:lin ang="1800000"/>
          </a:gradFill>
          <a:ln w="12700">
            <a:miter lim="400000"/>
          </a:ln>
        </p:spPr>
        <p:txBody>
          <a:bodyPr lIns="45719" rIns="45719" anchor="ctr"/>
          <a:lstStyle/>
          <a:p>
            <a:pPr algn="ctr">
              <a:defRPr>
                <a:solidFill>
                  <a:srgbClr val="FFFFFF"/>
                </a:solidFill>
              </a:defRPr>
            </a:pPr>
          </a:p>
        </p:txBody>
      </p:sp>
      <p:sp>
        <p:nvSpPr>
          <p:cNvPr id="315" name="Rectangle 15"/>
          <p:cNvSpPr/>
          <p:nvPr/>
        </p:nvSpPr>
        <p:spPr>
          <a:xfrm flipH="1" rot="5400000">
            <a:off x="767923" y="3588084"/>
            <a:ext cx="2501980" cy="4037842"/>
          </a:xfrm>
          <a:prstGeom prst="rect">
            <a:avLst/>
          </a:prstGeom>
          <a:gradFill>
            <a:gsLst>
              <a:gs pos="2000">
                <a:schemeClr val="accent1">
                  <a:alpha val="29000"/>
                </a:schemeClr>
              </a:gs>
              <a:gs pos="100000">
                <a:srgbClr val="000000">
                  <a:alpha val="30000"/>
                </a:srgbClr>
              </a:gs>
            </a:gsLst>
            <a:lin ang="7799999"/>
          </a:gradFill>
          <a:ln w="12700">
            <a:miter lim="400000"/>
          </a:ln>
        </p:spPr>
        <p:txBody>
          <a:bodyPr lIns="45719" rIns="45719" anchor="ctr"/>
          <a:lstStyle/>
          <a:p>
            <a:pPr algn="ctr">
              <a:defRPr>
                <a:solidFill>
                  <a:srgbClr val="FFFFFF"/>
                </a:solidFill>
              </a:defRPr>
            </a:pPr>
          </a:p>
        </p:txBody>
      </p:sp>
      <p:sp>
        <p:nvSpPr>
          <p:cNvPr id="316" name="Freeform: Shape 17"/>
          <p:cNvSpPr/>
          <p:nvPr/>
        </p:nvSpPr>
        <p:spPr>
          <a:xfrm rot="20635413">
            <a:off x="-501737" y="969717"/>
            <a:ext cx="3900357" cy="41789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470" y="486"/>
                </a:moveTo>
                <a:cubicBezTo>
                  <a:pt x="18180" y="1853"/>
                  <a:pt x="21600" y="5954"/>
                  <a:pt x="21600" y="10800"/>
                </a:cubicBezTo>
                <a:cubicBezTo>
                  <a:pt x="21600" y="16765"/>
                  <a:pt x="16419" y="21600"/>
                  <a:pt x="10029" y="21600"/>
                </a:cubicBezTo>
                <a:cubicBezTo>
                  <a:pt x="6034" y="21600"/>
                  <a:pt x="2513" y="19711"/>
                  <a:pt x="433" y="16838"/>
                </a:cubicBezTo>
                <a:lnTo>
                  <a:pt x="0" y="16173"/>
                </a:lnTo>
                <a:lnTo>
                  <a:pt x="4604" y="1263"/>
                </a:lnTo>
                <a:lnTo>
                  <a:pt x="5524" y="849"/>
                </a:lnTo>
                <a:cubicBezTo>
                  <a:pt x="6909" y="302"/>
                  <a:pt x="8431" y="0"/>
                  <a:pt x="10029" y="0"/>
                </a:cubicBezTo>
                <a:cubicBezTo>
                  <a:pt x="11227" y="0"/>
                  <a:pt x="12383" y="170"/>
                  <a:pt x="13470" y="486"/>
                </a:cubicBezTo>
                <a:close/>
              </a:path>
            </a:pathLst>
          </a:custGeom>
          <a:gradFill>
            <a:gsLst>
              <a:gs pos="29000">
                <a:srgbClr val="000000">
                  <a:alpha val="0"/>
                </a:srgbClr>
              </a:gs>
              <a:gs pos="100000">
                <a:schemeClr val="accent1">
                  <a:alpha val="43000"/>
                </a:schemeClr>
              </a:gs>
            </a:gsLst>
            <a:lin ang="1800000"/>
          </a:gradFill>
          <a:ln w="12700">
            <a:miter lim="400000"/>
          </a:ln>
        </p:spPr>
        <p:txBody>
          <a:bodyPr lIns="45719" rIns="45719" anchor="ctr"/>
          <a:lstStyle/>
          <a:p>
            <a:pPr algn="ctr">
              <a:defRPr>
                <a:solidFill>
                  <a:srgbClr val="FFFFFF"/>
                </a:solidFill>
              </a:defRPr>
            </a:pPr>
          </a:p>
        </p:txBody>
      </p:sp>
      <p:sp>
        <p:nvSpPr>
          <p:cNvPr id="317" name="Rectangle 19"/>
          <p:cNvSpPr/>
          <p:nvPr/>
        </p:nvSpPr>
        <p:spPr>
          <a:xfrm flipH="1" rot="5400000">
            <a:off x="-1410093" y="1399943"/>
            <a:ext cx="6858004" cy="4037836"/>
          </a:xfrm>
          <a:prstGeom prst="rect">
            <a:avLst/>
          </a:prstGeom>
          <a:gradFill>
            <a:gsLst>
              <a:gs pos="0">
                <a:srgbClr val="000000">
                  <a:alpha val="0"/>
                </a:srgbClr>
              </a:gs>
              <a:gs pos="99000">
                <a:srgbClr val="46B1E1">
                  <a:alpha val="11000"/>
                </a:srgbClr>
              </a:gs>
            </a:gsLst>
            <a:lin ang="7199999"/>
          </a:gradFill>
          <a:ln w="12700">
            <a:miter lim="400000"/>
          </a:ln>
        </p:spPr>
        <p:txBody>
          <a:bodyPr lIns="45719" rIns="45719" anchor="ctr"/>
          <a:lstStyle/>
          <a:p>
            <a:pPr algn="ctr">
              <a:defRPr>
                <a:solidFill>
                  <a:srgbClr val="FFFFFF"/>
                </a:solidFill>
              </a:defRPr>
            </a:pPr>
          </a:p>
        </p:txBody>
      </p:sp>
      <p:sp>
        <p:nvSpPr>
          <p:cNvPr id="318" name="Content Placeholder 2"/>
          <p:cNvSpPr txBox="1"/>
          <p:nvPr>
            <p:ph type="body" idx="1"/>
          </p:nvPr>
        </p:nvSpPr>
        <p:spPr>
          <a:xfrm>
            <a:off x="4810259" y="649479"/>
            <a:ext cx="6555348" cy="5546049"/>
          </a:xfrm>
          <a:prstGeom prst="rect">
            <a:avLst/>
          </a:prstGeom>
        </p:spPr>
        <p:txBody>
          <a:bodyPr anchor="ctr"/>
          <a:lstStyle/>
          <a:p>
            <a:pPr marL="0" indent="0" algn="just">
              <a:buSzTx/>
              <a:buNone/>
              <a:defRPr b="1" sz="2000"/>
            </a:pPr>
            <a:r>
              <a:t>Sociological Benefits</a:t>
            </a:r>
          </a:p>
          <a:p>
            <a:pPr algn="just">
              <a:defRPr sz="2000"/>
            </a:pPr>
            <a:r>
              <a:t>Better sleep allows older adults to remain active and socially connected.</a:t>
            </a:r>
          </a:p>
          <a:p>
            <a:pPr algn="just">
              <a:defRPr sz="2000"/>
            </a:pPr>
            <a:r>
              <a:t>Increases independence. </a:t>
            </a:r>
          </a:p>
          <a:p>
            <a:pPr algn="just">
              <a:defRPr sz="2000"/>
            </a:pPr>
            <a:r>
              <a:t>Encourages participation in community activities. </a:t>
            </a:r>
          </a:p>
          <a:p>
            <a:pPr algn="just">
              <a:defRPr sz="2000"/>
            </a:pPr>
            <a:r>
              <a:t>Improves relationships with family and friends. </a:t>
            </a:r>
          </a:p>
          <a:p>
            <a:pPr algn="just">
              <a:defRPr sz="2000"/>
            </a:pPr>
            <a:r>
              <a:t>Reduces loneliness and social isolation. </a:t>
            </a:r>
          </a:p>
          <a:p>
            <a:pPr algn="just">
              <a:defRPr sz="2000"/>
            </a:pPr>
            <a:r>
              <a:t>Improves communication and social confidence. </a:t>
            </a:r>
          </a:p>
          <a:p>
            <a:pPr algn="just">
              <a:defRPr sz="2000"/>
            </a:pPr>
            <a:r>
              <a:t>Enhances overall quality of life.</a:t>
            </a:r>
          </a:p>
          <a:p>
            <a:pPr marL="0" indent="0" algn="just">
              <a:buSzTx/>
              <a:buNone/>
              <a:defRPr sz="2000"/>
            </a:pPr>
            <a:r>
              <a:t>(</a:t>
            </a:r>
            <a:r>
              <a:t>Grandner</a:t>
            </a:r>
            <a:r>
              <a:t>, 2022)</a:t>
            </a:r>
          </a:p>
        </p:txBody>
      </p:sp>
      <p:pic>
        <p:nvPicPr>
          <p:cNvPr id="319" name="Picture 5" descr="Picture 5"/>
          <p:cNvPicPr>
            <a:picLocks noChangeAspect="1"/>
          </p:cNvPicPr>
          <p:nvPr/>
        </p:nvPicPr>
        <p:blipFill>
          <a:blip r:embed="rId2">
            <a:extLst/>
          </a:blip>
          <a:stretch>
            <a:fillRect/>
          </a:stretch>
        </p:blipFill>
        <p:spPr>
          <a:xfrm>
            <a:off x="215153" y="215153"/>
            <a:ext cx="3550024" cy="6311154"/>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21" name="Rectangle 20"/>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22" name="Arc 22"/>
          <p:cNvSpPr/>
          <p:nvPr/>
        </p:nvSpPr>
        <p:spPr>
          <a:xfrm flipH="1" rot="3967198">
            <a:off x="9541492" y="586147"/>
            <a:ext cx="2225125" cy="1494218"/>
          </a:xfrm>
          <a:custGeom>
            <a:avLst/>
            <a:gdLst/>
            <a:ahLst/>
            <a:cxnLst>
              <a:cxn ang="0">
                <a:pos x="wd2" y="hd2"/>
              </a:cxn>
              <a:cxn ang="5400000">
                <a:pos x="wd2" y="hd2"/>
              </a:cxn>
              <a:cxn ang="10800000">
                <a:pos x="wd2" y="hd2"/>
              </a:cxn>
              <a:cxn ang="16200000">
                <a:pos x="wd2" y="hd2"/>
              </a:cxn>
            </a:cxnLst>
            <a:rect l="0" t="0" r="r" b="b"/>
            <a:pathLst>
              <a:path w="21600" h="18912" fill="norm" stroke="1" extrusionOk="0">
                <a:moveTo>
                  <a:pt x="0" y="2423"/>
                </a:moveTo>
                <a:lnTo>
                  <a:pt x="0" y="2423"/>
                </a:lnTo>
                <a:cubicBezTo>
                  <a:pt x="6985" y="-2688"/>
                  <a:pt x="15824" y="551"/>
                  <a:pt x="19744" y="9658"/>
                </a:cubicBezTo>
                <a:cubicBezTo>
                  <a:pt x="20961" y="12484"/>
                  <a:pt x="21600" y="15671"/>
                  <a:pt x="21600" y="18912"/>
                </a:cubicBezTo>
              </a:path>
            </a:pathLst>
          </a:custGeom>
          <a:ln w="127000" cap="rnd">
            <a:solidFill>
              <a:schemeClr val="accent4"/>
            </a:solidFill>
            <a:prstDash val="dash"/>
            <a:miter/>
          </a:ln>
        </p:spPr>
        <p:txBody>
          <a:bodyPr lIns="45719" rIns="45719" anchor="ctr"/>
          <a:lstStyle/>
          <a:p>
            <a:pPr algn="ctr">
              <a:defRPr>
                <a:latin typeface="Calibri"/>
                <a:ea typeface="Calibri"/>
                <a:cs typeface="Calibri"/>
                <a:sym typeface="Calibri"/>
              </a:defRPr>
            </a:pPr>
          </a:p>
        </p:txBody>
      </p:sp>
      <p:sp>
        <p:nvSpPr>
          <p:cNvPr id="323" name="Title 1"/>
          <p:cNvSpPr txBox="1"/>
          <p:nvPr>
            <p:ph type="title"/>
          </p:nvPr>
        </p:nvSpPr>
        <p:spPr>
          <a:xfrm>
            <a:off x="234571" y="159749"/>
            <a:ext cx="5458840" cy="559600"/>
          </a:xfrm>
          <a:prstGeom prst="rect">
            <a:avLst/>
          </a:prstGeom>
        </p:spPr>
        <p:txBody>
          <a:bodyPr/>
          <a:lstStyle>
            <a:lvl1pPr algn="ctr" defTabSz="868680">
              <a:defRPr sz="2660">
                <a:solidFill>
                  <a:srgbClr val="074F6B"/>
                </a:solidFill>
              </a:defRPr>
            </a:lvl1pPr>
          </a:lstStyle>
          <a:p>
            <a:pPr/>
            <a:r>
              <a:t>Health Belief Model</a:t>
            </a:r>
          </a:p>
        </p:txBody>
      </p:sp>
      <p:sp>
        <p:nvSpPr>
          <p:cNvPr id="324" name="Freeform: Shape 24"/>
          <p:cNvSpPr/>
          <p:nvPr/>
        </p:nvSpPr>
        <p:spPr>
          <a:xfrm flipH="1">
            <a:off x="0" y="5486400"/>
            <a:ext cx="2672864" cy="137160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914" y="0"/>
                </a:moveTo>
                <a:cubicBezTo>
                  <a:pt x="16380" y="0"/>
                  <a:pt x="18699" y="1217"/>
                  <a:pt x="20724" y="3360"/>
                </a:cubicBezTo>
                <a:lnTo>
                  <a:pt x="21600" y="4398"/>
                </a:lnTo>
                <a:lnTo>
                  <a:pt x="21600" y="21600"/>
                </a:lnTo>
                <a:lnTo>
                  <a:pt x="0" y="21600"/>
                </a:lnTo>
                <a:lnTo>
                  <a:pt x="269" y="19562"/>
                </a:lnTo>
                <a:cubicBezTo>
                  <a:pt x="2078" y="8229"/>
                  <a:pt x="7503" y="0"/>
                  <a:pt x="13914" y="0"/>
                </a:cubicBezTo>
                <a:close/>
              </a:path>
            </a:pathLst>
          </a:custGeom>
          <a:solidFill>
            <a:schemeClr val="accent4"/>
          </a:solidFill>
          <a:ln w="12700">
            <a:miter lim="400000"/>
          </a:ln>
        </p:spPr>
        <p:txBody>
          <a:bodyPr lIns="45719" rIns="45719" anchor="ctr"/>
          <a:lstStyle/>
          <a:p>
            <a:pPr algn="ctr">
              <a:defRPr>
                <a:solidFill>
                  <a:srgbClr val="FFFFFF"/>
                </a:solidFill>
              </a:defRPr>
            </a:pPr>
          </a:p>
        </p:txBody>
      </p:sp>
      <p:pic>
        <p:nvPicPr>
          <p:cNvPr id="325" name="Picture 3" descr="Picture 3"/>
          <p:cNvPicPr>
            <a:picLocks noChangeAspect="0"/>
          </p:cNvPicPr>
          <p:nvPr/>
        </p:nvPicPr>
        <p:blipFill>
          <a:blip r:embed="rId2">
            <a:extLst/>
          </a:blip>
          <a:stretch>
            <a:fillRect/>
          </a:stretch>
        </p:blipFill>
        <p:spPr>
          <a:xfrm>
            <a:off x="234571" y="1111827"/>
            <a:ext cx="5358653" cy="5624736"/>
          </a:xfrm>
          <a:prstGeom prst="rect">
            <a:avLst/>
          </a:prstGeom>
          <a:ln w="12700">
            <a:miter lim="400000"/>
          </a:ln>
        </p:spPr>
      </p:pic>
      <p:sp>
        <p:nvSpPr>
          <p:cNvPr id="326" name="Content Placeholder 2"/>
          <p:cNvSpPr txBox="1"/>
          <p:nvPr>
            <p:ph type="body" idx="1"/>
          </p:nvPr>
        </p:nvSpPr>
        <p:spPr>
          <a:xfrm>
            <a:off x="5693411" y="436417"/>
            <a:ext cx="6264019" cy="6016339"/>
          </a:xfrm>
          <a:prstGeom prst="rect">
            <a:avLst/>
          </a:prstGeom>
        </p:spPr>
        <p:txBody>
          <a:bodyPr/>
          <a:lstStyle/>
          <a:p>
            <a:pPr marL="0" indent="0" algn="just">
              <a:buSzTx/>
              <a:buNone/>
              <a:defRPr sz="1700"/>
            </a:pPr>
            <a:r>
              <a:t>The Health Belief Model explains that people are more likely to change their behaviour if they understand the health risks of poor sleep and believe that making changes will improve their health</a:t>
            </a:r>
            <a:r>
              <a:t> (</a:t>
            </a:r>
            <a:r>
              <a:t>Yao</a:t>
            </a:r>
            <a:r>
              <a:t> et al, 2025)</a:t>
            </a:r>
            <a:r>
              <a:t>.</a:t>
            </a:r>
          </a:p>
          <a:p>
            <a:pPr marL="0" indent="0" algn="just">
              <a:buSzTx/>
              <a:buNone/>
              <a:defRPr b="1" sz="1700"/>
            </a:pPr>
            <a:r>
              <a:t>Key Components</a:t>
            </a:r>
          </a:p>
          <a:p>
            <a:pPr algn="just">
              <a:defRPr b="1" sz="1700"/>
            </a:pPr>
            <a:r>
              <a:t>Perceived Susceptibility:</a:t>
            </a:r>
            <a:r>
              <a:rPr b="0"/>
              <a:t> Older adults recognise that they are at risk of sleep problems. </a:t>
            </a:r>
            <a:endParaRPr b="0"/>
          </a:p>
          <a:p>
            <a:pPr algn="just">
              <a:defRPr b="1" sz="1700"/>
            </a:pPr>
            <a:r>
              <a:t>Perceived Severity:</a:t>
            </a:r>
            <a:r>
              <a:rPr b="0"/>
              <a:t> They understand that poor sleep can increase the risk of falls, memory problems, and poor health. </a:t>
            </a:r>
            <a:endParaRPr b="0"/>
          </a:p>
          <a:p>
            <a:pPr algn="just">
              <a:defRPr b="1" sz="1700"/>
            </a:pPr>
            <a:r>
              <a:t>Perceived Benefits:</a:t>
            </a:r>
            <a:r>
              <a:rPr b="0"/>
              <a:t> They believe that healthy sleep habits can improve energy, mood, and overall </a:t>
            </a:r>
            <a:r>
              <a:rPr b="0"/>
              <a:t>well-being</a:t>
            </a:r>
            <a:r>
              <a:rPr b="0"/>
              <a:t>. </a:t>
            </a:r>
            <a:endParaRPr b="0"/>
          </a:p>
          <a:p>
            <a:pPr algn="just">
              <a:defRPr b="1" sz="1700"/>
            </a:pPr>
            <a:r>
              <a:t>Perceived Barriers:</a:t>
            </a:r>
            <a:r>
              <a:rPr b="0"/>
              <a:t> Concerns such as pain, medication, or long-established habits may prevent change. </a:t>
            </a:r>
            <a:endParaRPr b="0"/>
          </a:p>
          <a:p>
            <a:pPr algn="just">
              <a:defRPr b="1" sz="1700"/>
            </a:pPr>
            <a:r>
              <a:t>Cues to Action:</a:t>
            </a:r>
            <a:r>
              <a:rPr b="0"/>
              <a:t> Sleep education sessions, reminders, and support encourage participants to improve their sleep habits. </a:t>
            </a:r>
            <a:endParaRPr b="0"/>
          </a:p>
          <a:p>
            <a:pPr marL="0" indent="0" algn="just">
              <a:buSzTx/>
              <a:buNone/>
              <a:defRPr b="1" sz="1700"/>
            </a:pPr>
            <a:r>
              <a:t>Application to the Campaign</a:t>
            </a:r>
          </a:p>
          <a:p>
            <a:pPr algn="just">
              <a:defRPr sz="1700"/>
            </a:pPr>
            <a:r>
              <a:t>Provide education about the health risks of poor sleep. </a:t>
            </a:r>
          </a:p>
          <a:p>
            <a:pPr algn="just">
              <a:defRPr sz="1700"/>
            </a:pPr>
            <a:r>
              <a:t>Explain the benefits of good sleep hygiene. </a:t>
            </a:r>
          </a:p>
          <a:p>
            <a:pPr algn="just">
              <a:defRPr sz="1700"/>
            </a:pPr>
            <a:r>
              <a:t>Use sleep diaries and weekly reminders to encourage behaviour change. </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28" name="Rectangle 20"/>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29" name="Title 1"/>
          <p:cNvSpPr txBox="1"/>
          <p:nvPr>
            <p:ph type="title"/>
          </p:nvPr>
        </p:nvSpPr>
        <p:spPr>
          <a:xfrm>
            <a:off x="389915" y="444464"/>
            <a:ext cx="3420307" cy="1906317"/>
          </a:xfrm>
          <a:prstGeom prst="rect">
            <a:avLst/>
          </a:prstGeom>
        </p:spPr>
        <p:txBody>
          <a:bodyPr/>
          <a:lstStyle>
            <a:lvl1pPr algn="ctr">
              <a:defRPr sz="2800"/>
            </a:lvl1pPr>
          </a:lstStyle>
          <a:p>
            <a:pPr/>
            <a:r>
              <a:t>Transtheoretical Model (Stages of Change)</a:t>
            </a:r>
          </a:p>
        </p:txBody>
      </p:sp>
      <p:pic>
        <p:nvPicPr>
          <p:cNvPr id="330" name="Picture 3" descr="Picture 3"/>
          <p:cNvPicPr>
            <a:picLocks noChangeAspect="1"/>
          </p:cNvPicPr>
          <p:nvPr/>
        </p:nvPicPr>
        <p:blipFill>
          <a:blip r:embed="rId2">
            <a:extLst/>
          </a:blip>
          <a:srcRect l="0" t="4418" r="2" b="3"/>
          <a:stretch>
            <a:fillRect/>
          </a:stretch>
        </p:blipFill>
        <p:spPr>
          <a:xfrm>
            <a:off x="20" y="2768742"/>
            <a:ext cx="4278265" cy="4089260"/>
          </a:xfrm>
          <a:prstGeom prst="rect">
            <a:avLst/>
          </a:prstGeom>
          <a:ln w="12700">
            <a:miter lim="400000"/>
          </a:ln>
        </p:spPr>
      </p:pic>
      <p:sp>
        <p:nvSpPr>
          <p:cNvPr id="331" name="Rectangle 22"/>
          <p:cNvSpPr/>
          <p:nvPr/>
        </p:nvSpPr>
        <p:spPr>
          <a:xfrm>
            <a:off x="-1" y="2768743"/>
            <a:ext cx="4310290" cy="64009"/>
          </a:xfrm>
          <a:prstGeom prst="rect">
            <a:avLst/>
          </a:prstGeom>
          <a:solidFill>
            <a:srgbClr val="071421"/>
          </a:solidFill>
          <a:ln w="12700">
            <a:miter lim="400000"/>
          </a:ln>
        </p:spPr>
        <p:txBody>
          <a:bodyPr lIns="45719" rIns="45719" anchor="ctr"/>
          <a:lstStyle/>
          <a:p>
            <a:pPr algn="ctr">
              <a:defRPr>
                <a:solidFill>
                  <a:srgbClr val="0E2841"/>
                </a:solidFill>
              </a:defRPr>
            </a:pPr>
          </a:p>
        </p:txBody>
      </p:sp>
      <p:sp>
        <p:nvSpPr>
          <p:cNvPr id="332" name="Content Placeholder 2"/>
          <p:cNvSpPr txBox="1"/>
          <p:nvPr>
            <p:ph type="body" idx="1"/>
          </p:nvPr>
        </p:nvSpPr>
        <p:spPr>
          <a:xfrm>
            <a:off x="4504764" y="282387"/>
            <a:ext cx="7297320" cy="6387355"/>
          </a:xfrm>
          <a:prstGeom prst="rect">
            <a:avLst/>
          </a:prstGeom>
        </p:spPr>
        <p:txBody>
          <a:bodyPr anchor="ctr"/>
          <a:lstStyle/>
          <a:p>
            <a:pPr marL="0" indent="0" algn="just">
              <a:buSzTx/>
              <a:buNone/>
              <a:defRPr sz="2000"/>
            </a:pPr>
            <a:r>
              <a:t>The Transtheoretical Model suggests that behaviour change happens gradually through different stages. People move through these stages at their own pace before maintaining a new healthy behaviour</a:t>
            </a:r>
            <a:r>
              <a:t> (</a:t>
            </a:r>
            <a:r>
              <a:t>Hou</a:t>
            </a:r>
            <a:r>
              <a:t> et al, 2025)</a:t>
            </a:r>
            <a:r>
              <a:t>.</a:t>
            </a:r>
          </a:p>
          <a:p>
            <a:pPr marL="0" indent="0" algn="just">
              <a:buSzTx/>
              <a:buNone/>
              <a:defRPr b="1" sz="2000"/>
            </a:pPr>
            <a:r>
              <a:t>Stages of Change</a:t>
            </a:r>
          </a:p>
          <a:p>
            <a:pPr algn="just">
              <a:defRPr b="1" sz="2000"/>
            </a:pPr>
            <a:r>
              <a:t>Pre-contemplation:</a:t>
            </a:r>
            <a:r>
              <a:rPr b="0"/>
              <a:t> Not yet thinking about improving sleep. </a:t>
            </a:r>
            <a:endParaRPr b="0"/>
          </a:p>
          <a:p>
            <a:pPr algn="just">
              <a:defRPr b="1" sz="2000"/>
            </a:pPr>
            <a:r>
              <a:t>Contemplation:</a:t>
            </a:r>
            <a:r>
              <a:rPr b="0"/>
              <a:t> Beginning to recognise that poor sleep is a problem. </a:t>
            </a:r>
            <a:endParaRPr b="0"/>
          </a:p>
          <a:p>
            <a:pPr algn="just">
              <a:defRPr b="1" sz="2000"/>
            </a:pPr>
            <a:r>
              <a:t>Preparation:</a:t>
            </a:r>
            <a:r>
              <a:rPr b="0"/>
              <a:t> Planning to make changes, such as setting a regular bedtime. </a:t>
            </a:r>
            <a:endParaRPr b="0"/>
          </a:p>
          <a:p>
            <a:pPr algn="just">
              <a:defRPr b="1" sz="2000"/>
            </a:pPr>
            <a:r>
              <a:t>Action:</a:t>
            </a:r>
            <a:r>
              <a:rPr b="0"/>
              <a:t> Practising healthy sleep habits every day. </a:t>
            </a:r>
            <a:endParaRPr b="0"/>
          </a:p>
          <a:p>
            <a:pPr algn="just">
              <a:defRPr b="1" sz="2000"/>
            </a:pPr>
            <a:r>
              <a:t>Maintenance:</a:t>
            </a:r>
            <a:r>
              <a:rPr b="0"/>
              <a:t> Continuing healthy routines to prevent returning to old habits. </a:t>
            </a:r>
            <a:endParaRPr b="0"/>
          </a:p>
          <a:p>
            <a:pPr marL="0" indent="0" algn="just">
              <a:buSzTx/>
              <a:buNone/>
              <a:defRPr b="1" sz="2000"/>
            </a:pPr>
            <a:r>
              <a:t>Application to the Campaign</a:t>
            </a:r>
          </a:p>
          <a:p>
            <a:pPr algn="just">
              <a:defRPr sz="2000"/>
            </a:pPr>
            <a:r>
              <a:t>Encourage participants to identify their current stage. </a:t>
            </a:r>
          </a:p>
          <a:p>
            <a:pPr algn="just">
              <a:defRPr sz="2000"/>
            </a:pPr>
            <a:r>
              <a:t>Support gradual behaviour change with weekly goals. </a:t>
            </a:r>
          </a:p>
          <a:p>
            <a:pPr algn="just">
              <a:defRPr sz="2000"/>
            </a:pPr>
            <a:r>
              <a:t>Reinforce new habits through group discussions and positive feedback. </a:t>
            </a:r>
          </a:p>
        </p:txBody>
      </p:sp>
      <p:sp>
        <p:nvSpPr>
          <p:cNvPr id="333" name="Rectangle 24"/>
          <p:cNvSpPr/>
          <p:nvPr/>
        </p:nvSpPr>
        <p:spPr>
          <a:xfrm rot="5400000">
            <a:off x="855908" y="3396994"/>
            <a:ext cx="6858004" cy="64009"/>
          </a:xfrm>
          <a:prstGeom prst="rect">
            <a:avLst/>
          </a:prstGeom>
          <a:solidFill>
            <a:srgbClr val="071421"/>
          </a:solidFill>
          <a:ln w="12700">
            <a:miter lim="400000"/>
          </a:ln>
        </p:spPr>
        <p:txBody>
          <a:bodyPr lIns="45719" rIns="45719" anchor="ctr"/>
          <a:lstStyle/>
          <a:p>
            <a:pPr algn="ctr">
              <a:defRPr>
                <a:solidFill>
                  <a:srgbClr val="0E2841"/>
                </a:solidFill>
              </a:defRPr>
            </a:pP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35" name="Rectangle 21"/>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36" name="Title 1"/>
          <p:cNvSpPr txBox="1"/>
          <p:nvPr>
            <p:ph type="title"/>
          </p:nvPr>
        </p:nvSpPr>
        <p:spPr>
          <a:xfrm>
            <a:off x="3717361" y="60632"/>
            <a:ext cx="5393362" cy="663576"/>
          </a:xfrm>
          <a:prstGeom prst="rect">
            <a:avLst/>
          </a:prstGeom>
        </p:spPr>
        <p:txBody>
          <a:bodyPr/>
          <a:lstStyle>
            <a:lvl1pPr>
              <a:defRPr sz="2400" u="sng"/>
            </a:lvl1pPr>
          </a:lstStyle>
          <a:p>
            <a:pPr/>
            <a:r>
              <a:t>Barriers to Behaviour Change</a:t>
            </a:r>
          </a:p>
        </p:txBody>
      </p:sp>
      <p:sp>
        <p:nvSpPr>
          <p:cNvPr id="337" name="Content Placeholder 2"/>
          <p:cNvSpPr txBox="1"/>
          <p:nvPr>
            <p:ph type="body" idx="1"/>
          </p:nvPr>
        </p:nvSpPr>
        <p:spPr>
          <a:xfrm>
            <a:off x="147194" y="644236"/>
            <a:ext cx="7140334" cy="6084368"/>
          </a:xfrm>
          <a:prstGeom prst="rect">
            <a:avLst/>
          </a:prstGeom>
        </p:spPr>
        <p:txBody>
          <a:bodyPr/>
          <a:lstStyle/>
          <a:p>
            <a:pPr marL="0" indent="0" algn="just">
              <a:buSzTx/>
              <a:buNone/>
              <a:defRPr sz="1800"/>
            </a:pPr>
            <a:r>
              <a:t>Older adults may experience several challenges that make it difficult to adopt healthy sleep habits. Understanding these barriers is important for developing an effective health promotion campaign</a:t>
            </a:r>
            <a:r>
              <a:t> (</a:t>
            </a:r>
            <a:r>
              <a:t>Katmeh</a:t>
            </a:r>
            <a:r>
              <a:t> et al, 2025)</a:t>
            </a:r>
            <a:r>
              <a:t>.</a:t>
            </a:r>
          </a:p>
          <a:p>
            <a:pPr marL="0" indent="0" algn="just">
              <a:buSzTx/>
              <a:buNone/>
              <a:defRPr b="1" sz="1800"/>
            </a:pPr>
            <a:r>
              <a:t>Common Barriers</a:t>
            </a:r>
          </a:p>
          <a:p>
            <a:pPr algn="just">
              <a:defRPr b="1" sz="1800"/>
            </a:pPr>
            <a:r>
              <a:t>Limited knowledge</a:t>
            </a:r>
            <a:r>
              <a:rPr b="0"/>
              <a:t> about healthy sleep hygiene and its benefits</a:t>
            </a:r>
            <a:r>
              <a:rPr b="0"/>
              <a:t> (</a:t>
            </a:r>
            <a:r>
              <a:rPr b="0"/>
              <a:t>Katmeh</a:t>
            </a:r>
            <a:r>
              <a:rPr b="0"/>
              <a:t> et al, 2025)</a:t>
            </a:r>
            <a:r>
              <a:rPr b="0"/>
              <a:t>. </a:t>
            </a:r>
            <a:endParaRPr b="0"/>
          </a:p>
          <a:p>
            <a:pPr algn="just">
              <a:defRPr b="1" sz="1800"/>
            </a:pPr>
            <a:r>
              <a:t>Chronic pain or long-term medical conditions</a:t>
            </a:r>
            <a:r>
              <a:rPr b="0"/>
              <a:t> that interrupt sleep</a:t>
            </a:r>
            <a:r>
              <a:rPr b="0"/>
              <a:t> (</a:t>
            </a:r>
            <a:r>
              <a:rPr b="0"/>
              <a:t>Greenwood-Hickman</a:t>
            </a:r>
            <a:r>
              <a:rPr b="0"/>
              <a:t> et al, 2016)</a:t>
            </a:r>
            <a:r>
              <a:rPr b="0"/>
              <a:t>. </a:t>
            </a:r>
            <a:endParaRPr b="0"/>
          </a:p>
          <a:p>
            <a:pPr algn="just">
              <a:defRPr b="1" sz="1800"/>
            </a:pPr>
            <a:r>
              <a:t>Medication side effects</a:t>
            </a:r>
            <a:r>
              <a:rPr b="0"/>
              <a:t> that cause insomnia or frequent waking</a:t>
            </a:r>
            <a:r>
              <a:rPr b="0"/>
              <a:t> (</a:t>
            </a:r>
            <a:r>
              <a:rPr b="0"/>
              <a:t>Greenwood-Hickman</a:t>
            </a:r>
            <a:r>
              <a:rPr b="0"/>
              <a:t> et al, 2016)</a:t>
            </a:r>
            <a:r>
              <a:rPr b="0"/>
              <a:t>. </a:t>
            </a:r>
            <a:endParaRPr b="0"/>
          </a:p>
          <a:p>
            <a:pPr algn="just">
              <a:defRPr b="1" sz="1800"/>
            </a:pPr>
            <a:r>
              <a:t>Anxiety, stress, or loneliness</a:t>
            </a:r>
            <a:r>
              <a:rPr b="0"/>
              <a:t>, which can make it difficult to relax before bedtime</a:t>
            </a:r>
            <a:r>
              <a:rPr b="0"/>
              <a:t> (</a:t>
            </a:r>
            <a:r>
              <a:rPr b="0"/>
              <a:t>Katmeh</a:t>
            </a:r>
            <a:r>
              <a:rPr b="0"/>
              <a:t> et al, 2025)</a:t>
            </a:r>
            <a:r>
              <a:rPr b="0"/>
              <a:t>. </a:t>
            </a:r>
            <a:endParaRPr b="0"/>
          </a:p>
          <a:p>
            <a:pPr algn="just">
              <a:defRPr b="1" sz="1800"/>
            </a:pPr>
            <a:r>
              <a:t>Established habits</a:t>
            </a:r>
            <a:r>
              <a:rPr b="0"/>
              <a:t>, such as irregular sleep schedules, long daytime naps, or watching television late at night</a:t>
            </a:r>
            <a:r>
              <a:rPr b="0"/>
              <a:t> (</a:t>
            </a:r>
            <a:r>
              <a:rPr b="0"/>
              <a:t>Greenwood-Hickman</a:t>
            </a:r>
            <a:r>
              <a:rPr b="0"/>
              <a:t> et al, 2016)</a:t>
            </a:r>
            <a:r>
              <a:rPr b="0"/>
              <a:t>. </a:t>
            </a:r>
            <a:endParaRPr b="0"/>
          </a:p>
          <a:p>
            <a:pPr algn="just">
              <a:defRPr b="1" sz="1800"/>
            </a:pPr>
            <a:r>
              <a:t>Low motivation or confidence</a:t>
            </a:r>
            <a:r>
              <a:rPr b="0"/>
              <a:t> to change long-standing behaviours</a:t>
            </a:r>
            <a:r>
              <a:rPr b="0"/>
              <a:t> (</a:t>
            </a:r>
            <a:r>
              <a:rPr b="0"/>
              <a:t>Greenwood-Hickman</a:t>
            </a:r>
            <a:r>
              <a:rPr b="0"/>
              <a:t> et al, 2016)</a:t>
            </a:r>
            <a:r>
              <a:rPr b="0"/>
              <a:t>. </a:t>
            </a:r>
            <a:endParaRPr b="0"/>
          </a:p>
          <a:p>
            <a:pPr marL="0" indent="0" algn="just">
              <a:buSzTx/>
              <a:buNone/>
              <a:defRPr b="1" sz="1800"/>
            </a:pPr>
            <a:r>
              <a:t>Key Message:</a:t>
            </a:r>
            <a:r>
              <a:rPr b="0"/>
              <a:t> Identifying these barriers helps the campaign provide targeted support and realistic solutions.</a:t>
            </a:r>
          </a:p>
        </p:txBody>
      </p:sp>
      <p:pic>
        <p:nvPicPr>
          <p:cNvPr id="338" name="Picture 3" descr="Picture 3"/>
          <p:cNvPicPr>
            <a:picLocks noChangeAspect="1"/>
          </p:cNvPicPr>
          <p:nvPr/>
        </p:nvPicPr>
        <p:blipFill>
          <a:blip r:embed="rId2">
            <a:extLst/>
          </a:blip>
          <a:srcRect l="5000" t="0" r="3" b="2"/>
          <a:stretch>
            <a:fillRect/>
          </a:stretch>
        </p:blipFill>
        <p:spPr>
          <a:xfrm>
            <a:off x="7439889" y="758514"/>
            <a:ext cx="4057269" cy="51222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10800"/>
                </a:moveTo>
                <a:cubicBezTo>
                  <a:pt x="21600" y="16765"/>
                  <a:pt x="16765" y="21600"/>
                  <a:pt x="10800" y="21600"/>
                </a:cubicBezTo>
                <a:cubicBezTo>
                  <a:pt x="4835" y="21600"/>
                  <a:pt x="0" y="16765"/>
                  <a:pt x="0" y="10800"/>
                </a:cubicBezTo>
                <a:cubicBezTo>
                  <a:pt x="0" y="4835"/>
                  <a:pt x="4835" y="0"/>
                  <a:pt x="10800" y="0"/>
                </a:cubicBezTo>
                <a:lnTo>
                  <a:pt x="10800" y="0"/>
                </a:lnTo>
                <a:cubicBezTo>
                  <a:pt x="16765" y="0"/>
                  <a:pt x="21600" y="4835"/>
                  <a:pt x="21600" y="10800"/>
                </a:cubicBezTo>
                <a:close/>
              </a:path>
            </a:pathLst>
          </a:custGeom>
          <a:ln w="12700">
            <a:miter lim="400000"/>
          </a:ln>
        </p:spPr>
      </p:pic>
      <p:sp>
        <p:nvSpPr>
          <p:cNvPr id="339" name="!!Arc"/>
          <p:cNvSpPr/>
          <p:nvPr/>
        </p:nvSpPr>
        <p:spPr>
          <a:xfrm flipV="1" rot="21189197">
            <a:off x="9220888" y="4422907"/>
            <a:ext cx="2476960" cy="15745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9254" y="0"/>
                  <a:pt x="17672" y="8419"/>
                  <a:pt x="21600" y="21600"/>
                </a:cubicBezTo>
              </a:path>
            </a:pathLst>
          </a:custGeom>
          <a:ln w="127000" cap="rnd">
            <a:solidFill>
              <a:schemeClr val="accent4">
                <a:alpha val="95000"/>
              </a:schemeClr>
            </a:solidFill>
            <a:prstDash val="dash"/>
            <a:miter/>
          </a:ln>
        </p:spPr>
        <p:txBody>
          <a:bodyPr lIns="45719" rIns="45719" anchor="ctr"/>
          <a:lstStyle/>
          <a:p>
            <a:pPr algn="ctr"/>
          </a:p>
        </p:txBody>
      </p:sp>
      <p:sp>
        <p:nvSpPr>
          <p:cNvPr id="340" name="!!Oval"/>
          <p:cNvSpPr/>
          <p:nvPr/>
        </p:nvSpPr>
        <p:spPr>
          <a:xfrm>
            <a:off x="10248561" y="921124"/>
            <a:ext cx="791023" cy="769566"/>
          </a:xfrm>
          <a:prstGeom prst="ellipse">
            <a:avLst/>
          </a:prstGeom>
          <a:solidFill>
            <a:schemeClr val="accent2"/>
          </a:solidFill>
          <a:ln w="12700">
            <a:miter lim="400000"/>
          </a:ln>
        </p:spPr>
        <p:txBody>
          <a:bodyPr lIns="45719" rIns="45719" anchor="ctr"/>
          <a:lstStyle/>
          <a:p>
            <a:pPr algn="ctr">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2" name="Title 1"/>
          <p:cNvSpPr txBox="1"/>
          <p:nvPr>
            <p:ph type="title"/>
          </p:nvPr>
        </p:nvSpPr>
        <p:spPr>
          <a:xfrm>
            <a:off x="838200" y="166254"/>
            <a:ext cx="10515600" cy="653186"/>
          </a:xfrm>
          <a:prstGeom prst="rect">
            <a:avLst/>
          </a:prstGeom>
        </p:spPr>
        <p:txBody>
          <a:bodyPr/>
          <a:lstStyle>
            <a:lvl1pPr algn="ctr">
              <a:defRPr sz="2800" u="sng"/>
            </a:lvl1pPr>
          </a:lstStyle>
          <a:p>
            <a:pPr/>
            <a:r>
              <a:t>Campaign Solutions to Overcome Barriers</a:t>
            </a:r>
          </a:p>
        </p:txBody>
      </p:sp>
      <p:grpSp>
        <p:nvGrpSpPr>
          <p:cNvPr id="364" name="Content Placeholder 2"/>
          <p:cNvGrpSpPr/>
          <p:nvPr/>
        </p:nvGrpSpPr>
        <p:grpSpPr>
          <a:xfrm>
            <a:off x="514348" y="995382"/>
            <a:ext cx="11163302" cy="5636162"/>
            <a:chOff x="0" y="0"/>
            <a:chExt cx="11163300" cy="5636161"/>
          </a:xfrm>
        </p:grpSpPr>
        <p:grpSp>
          <p:nvGrpSpPr>
            <p:cNvPr id="345" name="Group"/>
            <p:cNvGrpSpPr/>
            <p:nvPr/>
          </p:nvGrpSpPr>
          <p:grpSpPr>
            <a:xfrm>
              <a:off x="0" y="0"/>
              <a:ext cx="11163301" cy="711361"/>
              <a:chOff x="0" y="0"/>
              <a:chExt cx="11163300" cy="711360"/>
            </a:xfrm>
          </p:grpSpPr>
          <p:sp>
            <p:nvSpPr>
              <p:cNvPr id="343" name="Rounded Rectangle"/>
              <p:cNvSpPr/>
              <p:nvPr/>
            </p:nvSpPr>
            <p:spPr>
              <a:xfrm>
                <a:off x="0" y="0"/>
                <a:ext cx="11163301" cy="711361"/>
              </a:xfrm>
              <a:prstGeom prst="roundRect">
                <a:avLst>
                  <a:gd name="adj" fmla="val 16667"/>
                </a:avLst>
              </a:prstGeom>
              <a:solidFill>
                <a:srgbClr val="0E2841"/>
              </a:solidFill>
              <a:ln w="19050" cap="flat">
                <a:solidFill>
                  <a:srgbClr val="E8E8E8"/>
                </a:solidFill>
                <a:prstDash val="solid"/>
                <a:miter lim="800000"/>
              </a:ln>
              <a:effectLst/>
            </p:spPr>
            <p:txBody>
              <a:bodyPr wrap="square" lIns="45719" tIns="45719" rIns="45719" bIns="45719" numCol="1" anchor="ctr">
                <a:noAutofit/>
              </a:bodyPr>
              <a:lstStyle/>
              <a:p>
                <a:pPr defTabSz="800100">
                  <a:lnSpc>
                    <a:spcPct val="90000"/>
                  </a:lnSpc>
                  <a:spcBef>
                    <a:spcPts val="1100"/>
                  </a:spcBef>
                  <a:defRPr>
                    <a:solidFill>
                      <a:srgbClr val="FFFFFF"/>
                    </a:solidFill>
                  </a:defRPr>
                </a:pPr>
              </a:p>
            </p:txBody>
          </p:sp>
          <p:sp>
            <p:nvSpPr>
              <p:cNvPr id="344" name="Sleep education sessions will improve participants' knowledge of healthy sleep habits and explain how good sleep supports physical and mental wellbeing."/>
              <p:cNvSpPr txBox="1"/>
              <p:nvPr/>
            </p:nvSpPr>
            <p:spPr>
              <a:xfrm>
                <a:off x="34725" y="37100"/>
                <a:ext cx="11093851" cy="637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p>
                <a:pPr defTabSz="800100">
                  <a:lnSpc>
                    <a:spcPct val="90000"/>
                  </a:lnSpc>
                  <a:spcBef>
                    <a:spcPts val="700"/>
                  </a:spcBef>
                  <a:defRPr b="1">
                    <a:solidFill>
                      <a:srgbClr val="FFFFFF"/>
                    </a:solidFill>
                  </a:defRPr>
                </a:pPr>
                <a:r>
                  <a:t>Sleep education sessions</a:t>
                </a:r>
                <a:r>
                  <a:rPr b="0"/>
                  <a:t> will improve participants' knowledge of healthy sleep habits and explain how good sleep supports physical and mental wellbeing. </a:t>
                </a:r>
              </a:p>
            </p:txBody>
          </p:sp>
        </p:grpSp>
        <p:grpSp>
          <p:nvGrpSpPr>
            <p:cNvPr id="348" name="Group"/>
            <p:cNvGrpSpPr/>
            <p:nvPr/>
          </p:nvGrpSpPr>
          <p:grpSpPr>
            <a:xfrm>
              <a:off x="0" y="820799"/>
              <a:ext cx="11163301" cy="711362"/>
              <a:chOff x="0" y="0"/>
              <a:chExt cx="11163300" cy="711360"/>
            </a:xfrm>
          </p:grpSpPr>
          <p:sp>
            <p:nvSpPr>
              <p:cNvPr id="346" name="Rounded Rectangle"/>
              <p:cNvSpPr/>
              <p:nvPr/>
            </p:nvSpPr>
            <p:spPr>
              <a:xfrm>
                <a:off x="0" y="0"/>
                <a:ext cx="11163301" cy="711361"/>
              </a:xfrm>
              <a:prstGeom prst="roundRect">
                <a:avLst>
                  <a:gd name="adj" fmla="val 16667"/>
                </a:avLst>
              </a:prstGeom>
              <a:solidFill>
                <a:srgbClr val="0E2841"/>
              </a:solidFill>
              <a:ln w="19050" cap="flat">
                <a:solidFill>
                  <a:srgbClr val="E8E8E8"/>
                </a:solidFill>
                <a:prstDash val="solid"/>
                <a:miter lim="800000"/>
              </a:ln>
              <a:effectLst/>
            </p:spPr>
            <p:txBody>
              <a:bodyPr wrap="square" lIns="45719" tIns="45719" rIns="45719" bIns="45719" numCol="1" anchor="ctr">
                <a:noAutofit/>
              </a:bodyPr>
              <a:lstStyle/>
              <a:p>
                <a:pPr defTabSz="800100">
                  <a:lnSpc>
                    <a:spcPct val="90000"/>
                  </a:lnSpc>
                  <a:spcBef>
                    <a:spcPts val="1100"/>
                  </a:spcBef>
                  <a:defRPr>
                    <a:solidFill>
                      <a:srgbClr val="FFFFFF"/>
                    </a:solidFill>
                  </a:defRPr>
                </a:pPr>
              </a:p>
            </p:txBody>
          </p:sp>
          <p:sp>
            <p:nvSpPr>
              <p:cNvPr id="347" name="Relaxation activities, including deep breathing, mindfulness, and gentle stretching, will help reduce stress and prepare the body for restful sleep."/>
              <p:cNvSpPr txBox="1"/>
              <p:nvPr/>
            </p:nvSpPr>
            <p:spPr>
              <a:xfrm>
                <a:off x="34725" y="37100"/>
                <a:ext cx="11093851" cy="637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p>
                <a:pPr defTabSz="800100">
                  <a:lnSpc>
                    <a:spcPct val="90000"/>
                  </a:lnSpc>
                  <a:spcBef>
                    <a:spcPts val="700"/>
                  </a:spcBef>
                  <a:defRPr b="1">
                    <a:solidFill>
                      <a:srgbClr val="FFFFFF"/>
                    </a:solidFill>
                  </a:defRPr>
                </a:pPr>
                <a:r>
                  <a:t>Relaxation activities</a:t>
                </a:r>
                <a:r>
                  <a:rPr b="0"/>
                  <a:t>, including deep breathing, mindfulness, and gentle stretching, will help reduce stress and prepare the body for restful sleep. </a:t>
                </a:r>
              </a:p>
            </p:txBody>
          </p:sp>
        </p:grpSp>
        <p:grpSp>
          <p:nvGrpSpPr>
            <p:cNvPr id="351" name="Group"/>
            <p:cNvGrpSpPr/>
            <p:nvPr/>
          </p:nvGrpSpPr>
          <p:grpSpPr>
            <a:xfrm>
              <a:off x="0" y="1641600"/>
              <a:ext cx="11163301" cy="711361"/>
              <a:chOff x="0" y="0"/>
              <a:chExt cx="11163300" cy="711360"/>
            </a:xfrm>
          </p:grpSpPr>
          <p:sp>
            <p:nvSpPr>
              <p:cNvPr id="349" name="Rounded Rectangle"/>
              <p:cNvSpPr/>
              <p:nvPr/>
            </p:nvSpPr>
            <p:spPr>
              <a:xfrm>
                <a:off x="0" y="0"/>
                <a:ext cx="11163301" cy="711361"/>
              </a:xfrm>
              <a:prstGeom prst="roundRect">
                <a:avLst>
                  <a:gd name="adj" fmla="val 16667"/>
                </a:avLst>
              </a:prstGeom>
              <a:solidFill>
                <a:srgbClr val="0E2841"/>
              </a:solidFill>
              <a:ln w="19050" cap="flat">
                <a:solidFill>
                  <a:srgbClr val="E8E8E8"/>
                </a:solidFill>
                <a:prstDash val="solid"/>
                <a:miter lim="800000"/>
              </a:ln>
              <a:effectLst/>
            </p:spPr>
            <p:txBody>
              <a:bodyPr wrap="square" lIns="45719" tIns="45719" rIns="45719" bIns="45719" numCol="1" anchor="ctr">
                <a:noAutofit/>
              </a:bodyPr>
              <a:lstStyle/>
              <a:p>
                <a:pPr defTabSz="800100">
                  <a:lnSpc>
                    <a:spcPct val="90000"/>
                  </a:lnSpc>
                  <a:spcBef>
                    <a:spcPts val="1100"/>
                  </a:spcBef>
                  <a:defRPr>
                    <a:solidFill>
                      <a:srgbClr val="FFFFFF"/>
                    </a:solidFill>
                  </a:defRPr>
                </a:pPr>
              </a:p>
            </p:txBody>
          </p:sp>
          <p:sp>
            <p:nvSpPr>
              <p:cNvPr id="350" name="Sleep diaries and bedtime planners will encourage participants to monitor their sleep patterns, identify triggers, and establish a consistent bedtime routine."/>
              <p:cNvSpPr txBox="1"/>
              <p:nvPr/>
            </p:nvSpPr>
            <p:spPr>
              <a:xfrm>
                <a:off x="34725" y="37100"/>
                <a:ext cx="11093851" cy="637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p>
                <a:pPr defTabSz="800100">
                  <a:lnSpc>
                    <a:spcPct val="90000"/>
                  </a:lnSpc>
                  <a:spcBef>
                    <a:spcPts val="700"/>
                  </a:spcBef>
                  <a:defRPr b="1">
                    <a:solidFill>
                      <a:srgbClr val="FFFFFF"/>
                    </a:solidFill>
                  </a:defRPr>
                </a:pPr>
                <a:r>
                  <a:t>Sleep diaries and bedtime planners</a:t>
                </a:r>
                <a:r>
                  <a:rPr b="0"/>
                  <a:t> will encourage participants to monitor their sleep patterns, identify triggers, and establish a consistent bedtime routine. </a:t>
                </a:r>
              </a:p>
            </p:txBody>
          </p:sp>
        </p:grpSp>
        <p:grpSp>
          <p:nvGrpSpPr>
            <p:cNvPr id="354" name="Group"/>
            <p:cNvGrpSpPr/>
            <p:nvPr/>
          </p:nvGrpSpPr>
          <p:grpSpPr>
            <a:xfrm>
              <a:off x="0" y="2462401"/>
              <a:ext cx="11163301" cy="711361"/>
              <a:chOff x="0" y="0"/>
              <a:chExt cx="11163300" cy="711360"/>
            </a:xfrm>
          </p:grpSpPr>
          <p:sp>
            <p:nvSpPr>
              <p:cNvPr id="352" name="Rounded Rectangle"/>
              <p:cNvSpPr/>
              <p:nvPr/>
            </p:nvSpPr>
            <p:spPr>
              <a:xfrm>
                <a:off x="0" y="0"/>
                <a:ext cx="11163301" cy="711361"/>
              </a:xfrm>
              <a:prstGeom prst="roundRect">
                <a:avLst>
                  <a:gd name="adj" fmla="val 16667"/>
                </a:avLst>
              </a:prstGeom>
              <a:solidFill>
                <a:srgbClr val="0E2841"/>
              </a:solidFill>
              <a:ln w="19050" cap="flat">
                <a:solidFill>
                  <a:srgbClr val="E8E8E8"/>
                </a:solidFill>
                <a:prstDash val="solid"/>
                <a:miter lim="800000"/>
              </a:ln>
              <a:effectLst/>
            </p:spPr>
            <p:txBody>
              <a:bodyPr wrap="square" lIns="45719" tIns="45719" rIns="45719" bIns="45719" numCol="1" anchor="ctr">
                <a:noAutofit/>
              </a:bodyPr>
              <a:lstStyle/>
              <a:p>
                <a:pPr defTabSz="800100">
                  <a:lnSpc>
                    <a:spcPct val="90000"/>
                  </a:lnSpc>
                  <a:spcBef>
                    <a:spcPts val="1100"/>
                  </a:spcBef>
                  <a:defRPr>
                    <a:solidFill>
                      <a:srgbClr val="FFFFFF"/>
                    </a:solidFill>
                  </a:defRPr>
                </a:pPr>
              </a:p>
            </p:txBody>
          </p:sp>
          <p:sp>
            <p:nvSpPr>
              <p:cNvPr id="353" name="The Golden Dreams Community will provide peer support, allowing participants to share experiences, motivate one another, and reduce feelings of loneliness."/>
              <p:cNvSpPr txBox="1"/>
              <p:nvPr/>
            </p:nvSpPr>
            <p:spPr>
              <a:xfrm>
                <a:off x="34725" y="37100"/>
                <a:ext cx="11093851" cy="637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p>
                <a:pPr defTabSz="800100">
                  <a:lnSpc>
                    <a:spcPct val="90000"/>
                  </a:lnSpc>
                  <a:spcBef>
                    <a:spcPts val="700"/>
                  </a:spcBef>
                  <a:defRPr b="1">
                    <a:solidFill>
                      <a:srgbClr val="FFFFFF"/>
                    </a:solidFill>
                  </a:defRPr>
                </a:pPr>
                <a:r>
                  <a:t>The Golden Dreams Community</a:t>
                </a:r>
                <a:r>
                  <a:rPr b="0"/>
                  <a:t> will provide peer support, allowing participants to share experiences, motivate one another, and reduce feelings of loneliness. </a:t>
                </a:r>
              </a:p>
            </p:txBody>
          </p:sp>
        </p:grpSp>
        <p:grpSp>
          <p:nvGrpSpPr>
            <p:cNvPr id="357" name="Group"/>
            <p:cNvGrpSpPr/>
            <p:nvPr/>
          </p:nvGrpSpPr>
          <p:grpSpPr>
            <a:xfrm>
              <a:off x="0" y="3283201"/>
              <a:ext cx="11163301" cy="711361"/>
              <a:chOff x="0" y="0"/>
              <a:chExt cx="11163300" cy="711360"/>
            </a:xfrm>
          </p:grpSpPr>
          <p:sp>
            <p:nvSpPr>
              <p:cNvPr id="355" name="Rounded Rectangle"/>
              <p:cNvSpPr/>
              <p:nvPr/>
            </p:nvSpPr>
            <p:spPr>
              <a:xfrm>
                <a:off x="0" y="0"/>
                <a:ext cx="11163301" cy="711361"/>
              </a:xfrm>
              <a:prstGeom prst="roundRect">
                <a:avLst>
                  <a:gd name="adj" fmla="val 16667"/>
                </a:avLst>
              </a:prstGeom>
              <a:solidFill>
                <a:srgbClr val="0E2841"/>
              </a:solidFill>
              <a:ln w="19050" cap="flat">
                <a:solidFill>
                  <a:srgbClr val="E8E8E8"/>
                </a:solidFill>
                <a:prstDash val="solid"/>
                <a:miter lim="800000"/>
              </a:ln>
              <a:effectLst/>
            </p:spPr>
            <p:txBody>
              <a:bodyPr wrap="square" lIns="45719" tIns="45719" rIns="45719" bIns="45719" numCol="1" anchor="ctr">
                <a:noAutofit/>
              </a:bodyPr>
              <a:lstStyle/>
              <a:p>
                <a:pPr defTabSz="800100">
                  <a:lnSpc>
                    <a:spcPct val="90000"/>
                  </a:lnSpc>
                  <a:spcBef>
                    <a:spcPts val="1100"/>
                  </a:spcBef>
                  <a:defRPr>
                    <a:solidFill>
                      <a:srgbClr val="FFFFFF"/>
                    </a:solidFill>
                  </a:defRPr>
                </a:pPr>
              </a:p>
            </p:txBody>
          </p:sp>
          <p:sp>
            <p:nvSpPr>
              <p:cNvPr id="356" name="Digital resources, including weekly sleep tips, educational videos, and QR code access to campaign materials, will provide ongoing support outside the sessions."/>
              <p:cNvSpPr txBox="1"/>
              <p:nvPr/>
            </p:nvSpPr>
            <p:spPr>
              <a:xfrm>
                <a:off x="34725" y="37100"/>
                <a:ext cx="11093851" cy="637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p>
                <a:pPr defTabSz="800100">
                  <a:lnSpc>
                    <a:spcPct val="90000"/>
                  </a:lnSpc>
                  <a:spcBef>
                    <a:spcPts val="700"/>
                  </a:spcBef>
                  <a:defRPr b="1">
                    <a:solidFill>
                      <a:srgbClr val="FFFFFF"/>
                    </a:solidFill>
                  </a:defRPr>
                </a:pPr>
                <a:r>
                  <a:t>Digital resources</a:t>
                </a:r>
                <a:r>
                  <a:rPr b="0"/>
                  <a:t>, including weekly sleep tips, educational videos, and QR code access to campaign materials, will provide ongoing support outside the sessions. </a:t>
                </a:r>
              </a:p>
            </p:txBody>
          </p:sp>
        </p:grpSp>
        <p:grpSp>
          <p:nvGrpSpPr>
            <p:cNvPr id="360" name="Group"/>
            <p:cNvGrpSpPr/>
            <p:nvPr/>
          </p:nvGrpSpPr>
          <p:grpSpPr>
            <a:xfrm>
              <a:off x="0" y="4104001"/>
              <a:ext cx="11163301" cy="711361"/>
              <a:chOff x="0" y="0"/>
              <a:chExt cx="11163300" cy="711360"/>
            </a:xfrm>
          </p:grpSpPr>
          <p:sp>
            <p:nvSpPr>
              <p:cNvPr id="358" name="Rounded Rectangle"/>
              <p:cNvSpPr/>
              <p:nvPr/>
            </p:nvSpPr>
            <p:spPr>
              <a:xfrm>
                <a:off x="0" y="0"/>
                <a:ext cx="11163301" cy="711361"/>
              </a:xfrm>
              <a:prstGeom prst="roundRect">
                <a:avLst>
                  <a:gd name="adj" fmla="val 16667"/>
                </a:avLst>
              </a:prstGeom>
              <a:solidFill>
                <a:srgbClr val="0E2841"/>
              </a:solidFill>
              <a:ln w="19050" cap="flat">
                <a:solidFill>
                  <a:srgbClr val="E8E8E8"/>
                </a:solidFill>
                <a:prstDash val="solid"/>
                <a:miter lim="800000"/>
              </a:ln>
              <a:effectLst/>
            </p:spPr>
            <p:txBody>
              <a:bodyPr wrap="square" lIns="45719" tIns="45719" rIns="45719" bIns="45719" numCol="1" anchor="ctr">
                <a:noAutofit/>
              </a:bodyPr>
              <a:lstStyle/>
              <a:p>
                <a:pPr defTabSz="800100">
                  <a:lnSpc>
                    <a:spcPct val="90000"/>
                  </a:lnSpc>
                  <a:spcBef>
                    <a:spcPts val="1100"/>
                  </a:spcBef>
                  <a:defRPr>
                    <a:solidFill>
                      <a:srgbClr val="FFFFFF"/>
                    </a:solidFill>
                  </a:defRPr>
                </a:pPr>
              </a:p>
            </p:txBody>
          </p:sp>
          <p:sp>
            <p:nvSpPr>
              <p:cNvPr id="359" name="Goal setting and regular feedback will help participants stay motivated by celebrating small achievements and tracking their progress throughout the programme."/>
              <p:cNvSpPr txBox="1"/>
              <p:nvPr/>
            </p:nvSpPr>
            <p:spPr>
              <a:xfrm>
                <a:off x="34725" y="37100"/>
                <a:ext cx="11093851" cy="637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p>
                <a:pPr defTabSz="800100">
                  <a:lnSpc>
                    <a:spcPct val="90000"/>
                  </a:lnSpc>
                  <a:spcBef>
                    <a:spcPts val="700"/>
                  </a:spcBef>
                  <a:defRPr b="1">
                    <a:solidFill>
                      <a:srgbClr val="FFFFFF"/>
                    </a:solidFill>
                  </a:defRPr>
                </a:pPr>
                <a:r>
                  <a:t>Goal setting and regular feedback</a:t>
                </a:r>
                <a:r>
                  <a:rPr b="0"/>
                  <a:t> will help participants stay motivated by celebrating small achievements and tracking their progress throughout the programme. </a:t>
                </a:r>
              </a:p>
            </p:txBody>
          </p:sp>
        </p:grpSp>
        <p:grpSp>
          <p:nvGrpSpPr>
            <p:cNvPr id="363" name="Group"/>
            <p:cNvGrpSpPr/>
            <p:nvPr/>
          </p:nvGrpSpPr>
          <p:grpSpPr>
            <a:xfrm>
              <a:off x="0" y="4924801"/>
              <a:ext cx="11163301" cy="711361"/>
              <a:chOff x="0" y="0"/>
              <a:chExt cx="11163300" cy="711360"/>
            </a:xfrm>
          </p:grpSpPr>
          <p:sp>
            <p:nvSpPr>
              <p:cNvPr id="361" name="Rounded Rectangle"/>
              <p:cNvSpPr/>
              <p:nvPr/>
            </p:nvSpPr>
            <p:spPr>
              <a:xfrm>
                <a:off x="0" y="0"/>
                <a:ext cx="11163301" cy="711361"/>
              </a:xfrm>
              <a:prstGeom prst="roundRect">
                <a:avLst>
                  <a:gd name="adj" fmla="val 16667"/>
                </a:avLst>
              </a:prstGeom>
              <a:solidFill>
                <a:srgbClr val="0E2841"/>
              </a:solidFill>
              <a:ln w="19050" cap="flat">
                <a:solidFill>
                  <a:srgbClr val="E8E8E8"/>
                </a:solidFill>
                <a:prstDash val="solid"/>
                <a:miter lim="800000"/>
              </a:ln>
              <a:effectLst/>
            </p:spPr>
            <p:txBody>
              <a:bodyPr wrap="square" lIns="45719" tIns="45719" rIns="45719" bIns="45719" numCol="1" anchor="ctr">
                <a:noAutofit/>
              </a:bodyPr>
              <a:lstStyle/>
              <a:p>
                <a:pPr defTabSz="800100">
                  <a:lnSpc>
                    <a:spcPct val="90000"/>
                  </a:lnSpc>
                  <a:spcBef>
                    <a:spcPts val="1100"/>
                  </a:spcBef>
                  <a:defRPr>
                    <a:solidFill>
                      <a:srgbClr val="FFFFFF"/>
                    </a:solidFill>
                  </a:defRPr>
                </a:pPr>
              </a:p>
            </p:txBody>
          </p:sp>
          <p:sp>
            <p:nvSpPr>
              <p:cNvPr id="362" name="Healthcare referrals will be encouraged for participants experiencing persistent sleep problems, ensuring they receive appropriate medical advice when necessary."/>
              <p:cNvSpPr txBox="1"/>
              <p:nvPr/>
            </p:nvSpPr>
            <p:spPr>
              <a:xfrm>
                <a:off x="34725" y="37100"/>
                <a:ext cx="11093851" cy="637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p>
                <a:pPr defTabSz="800100">
                  <a:lnSpc>
                    <a:spcPct val="90000"/>
                  </a:lnSpc>
                  <a:spcBef>
                    <a:spcPts val="700"/>
                  </a:spcBef>
                  <a:defRPr b="1">
                    <a:solidFill>
                      <a:srgbClr val="FFFFFF"/>
                    </a:solidFill>
                  </a:defRPr>
                </a:pPr>
                <a:r>
                  <a:t>Healthcare referrals</a:t>
                </a:r>
                <a:r>
                  <a:rPr b="0"/>
                  <a:t> will be encouraged for participants experiencing persistent sleep problems, ensuring they receive appropriate medical advice when necessary.</a:t>
                </a:r>
              </a:p>
            </p:txBody>
          </p:sp>
        </p:grpSp>
      </p:gr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66" name="Rectangle 7"/>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grpSp>
        <p:nvGrpSpPr>
          <p:cNvPr id="369" name="Group 9"/>
          <p:cNvGrpSpPr/>
          <p:nvPr/>
        </p:nvGrpSpPr>
        <p:grpSpPr>
          <a:xfrm>
            <a:off x="209666" y="4415245"/>
            <a:ext cx="11982334" cy="2087797"/>
            <a:chOff x="0" y="0"/>
            <a:chExt cx="11982332" cy="2087796"/>
          </a:xfrm>
        </p:grpSpPr>
        <p:sp>
          <p:nvSpPr>
            <p:cNvPr id="367" name="Rectangle 10"/>
            <p:cNvSpPr/>
            <p:nvPr/>
          </p:nvSpPr>
          <p:spPr>
            <a:xfrm rot="10800000">
              <a:off x="214281" y="0"/>
              <a:ext cx="11768052" cy="2087796"/>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368" name="Straight Connector 11"/>
            <p:cNvSpPr/>
            <p:nvPr/>
          </p:nvSpPr>
          <p:spPr>
            <a:xfrm flipH="1">
              <a:off x="-1" y="0"/>
              <a:ext cx="3" cy="2087796"/>
            </a:xfrm>
            <a:prstGeom prst="line">
              <a:avLst/>
            </a:prstGeom>
            <a:noFill/>
            <a:ln w="177800" cap="flat">
              <a:solidFill>
                <a:schemeClr val="accent4"/>
              </a:solidFill>
              <a:prstDash val="solid"/>
              <a:miter lim="800000"/>
            </a:ln>
            <a:effectLst/>
          </p:spPr>
          <p:txBody>
            <a:bodyPr wrap="square" lIns="45719" tIns="45719" rIns="45719" bIns="45719" numCol="1" anchor="t">
              <a:noAutofit/>
            </a:bodyPr>
            <a:lstStyle/>
            <a:p>
              <a:pPr/>
            </a:p>
          </p:txBody>
        </p:sp>
      </p:grpSp>
      <p:sp>
        <p:nvSpPr>
          <p:cNvPr id="370" name="Rectangle 13"/>
          <p:cNvSpPr/>
          <p:nvPr/>
        </p:nvSpPr>
        <p:spPr>
          <a:xfrm>
            <a:off x="5133706" y="587829"/>
            <a:ext cx="6505300" cy="5682342"/>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sp>
        <p:nvSpPr>
          <p:cNvPr id="371" name="Content Placeholder 2"/>
          <p:cNvSpPr txBox="1"/>
          <p:nvPr>
            <p:ph type="body" sz="half" idx="1"/>
          </p:nvPr>
        </p:nvSpPr>
        <p:spPr>
          <a:xfrm>
            <a:off x="5656217" y="1463039"/>
            <a:ext cx="5542388" cy="4300447"/>
          </a:xfrm>
          <a:prstGeom prst="rect">
            <a:avLst/>
          </a:prstGeom>
        </p:spPr>
        <p:txBody>
          <a:bodyPr/>
          <a:lstStyle/>
          <a:p>
            <a:pPr algn="just">
              <a:defRPr sz="1800"/>
            </a:pPr>
            <a:r>
              <a:t>Good sleep hygiene is essential for maintaining the physical, psychological, and social </a:t>
            </a:r>
            <a:r>
              <a:t>well-being</a:t>
            </a:r>
            <a:r>
              <a:t> of older adults, helping them live healthier and more independent lives. </a:t>
            </a:r>
          </a:p>
          <a:p>
            <a:pPr algn="just">
              <a:defRPr sz="1800"/>
            </a:pPr>
            <a:r>
              <a:t>The Golden Dreams campaign provides education, practical activities, digital support, and community engagement to encourage long-term improvements in sleep habits. </a:t>
            </a:r>
          </a:p>
          <a:p>
            <a:pPr algn="just">
              <a:defRPr sz="1800"/>
            </a:pPr>
            <a:r>
              <a:t>By addressing common barriers and applying behaviour change models, the campaign empowers older adults to adopt and maintain healthier sleep routines. </a:t>
            </a:r>
          </a:p>
          <a:p>
            <a:pPr algn="just">
              <a:defRPr sz="1800"/>
            </a:pPr>
            <a:r>
              <a:t>Small lifestyle changes can lead to better sleep, improved quality of life, and healthier ageing for older adults across the UK</a:t>
            </a:r>
          </a:p>
        </p:txBody>
      </p:sp>
      <p:pic>
        <p:nvPicPr>
          <p:cNvPr id="372" name="Picture 5" descr="Picture 5"/>
          <p:cNvPicPr>
            <a:picLocks noChangeAspect="1"/>
          </p:cNvPicPr>
          <p:nvPr/>
        </p:nvPicPr>
        <p:blipFill>
          <a:blip r:embed="rId2">
            <a:extLst/>
          </a:blip>
          <a:stretch>
            <a:fillRect/>
          </a:stretch>
        </p:blipFill>
        <p:spPr>
          <a:xfrm>
            <a:off x="134564" y="514794"/>
            <a:ext cx="4894630" cy="5837369"/>
          </a:xfrm>
          <a:prstGeom prst="rect">
            <a:avLst/>
          </a:prstGeom>
          <a:ln w="12700">
            <a:miter lim="400000"/>
          </a:ln>
        </p:spPr>
      </p:pic>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74" name="Rectangle 8"/>
          <p:cNvSpPr/>
          <p:nvPr/>
        </p:nvSpPr>
        <p:spPr>
          <a:xfrm>
            <a:off x="-2"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375" name="Picture 3" descr="Picture 3"/>
          <p:cNvPicPr>
            <a:picLocks noChangeAspect="1"/>
          </p:cNvPicPr>
          <p:nvPr/>
        </p:nvPicPr>
        <p:blipFill>
          <a:blip r:embed="rId2">
            <a:extLst/>
          </a:blip>
          <a:srcRect l="0" t="0" r="5882" b="0"/>
          <a:stretch>
            <a:fillRect/>
          </a:stretch>
        </p:blipFill>
        <p:spPr>
          <a:xfrm>
            <a:off x="0" y="10"/>
            <a:ext cx="9669644" cy="6857922"/>
          </a:xfrm>
          <a:prstGeom prst="rect">
            <a:avLst/>
          </a:prstGeom>
          <a:ln w="12700">
            <a:miter lim="400000"/>
          </a:ln>
        </p:spPr>
      </p:pic>
      <p:sp>
        <p:nvSpPr>
          <p:cNvPr id="376" name="Rectangle 10"/>
          <p:cNvSpPr/>
          <p:nvPr/>
        </p:nvSpPr>
        <p:spPr>
          <a:xfrm flipH="1">
            <a:off x="5125018" y="0"/>
            <a:ext cx="7066979" cy="6858000"/>
          </a:xfrm>
          <a:prstGeom prst="rect">
            <a:avLst/>
          </a:prstGeom>
          <a:gradFill>
            <a:gsLst>
              <a:gs pos="0">
                <a:srgbClr val="FFFFFF">
                  <a:alpha val="0"/>
                </a:srgbClr>
              </a:gs>
              <a:gs pos="19000">
                <a:srgbClr val="FFFFFF">
                  <a:alpha val="38000"/>
                </a:srgbClr>
              </a:gs>
              <a:gs pos="35000">
                <a:srgbClr val="FFFFFF">
                  <a:alpha val="77000"/>
                </a:srgbClr>
              </a:gs>
              <a:gs pos="48000">
                <a:srgbClr val="FFFFFF"/>
              </a:gs>
              <a:gs pos="100000">
                <a:srgbClr val="FFFFFF"/>
              </a:gs>
            </a:gsLst>
            <a:lin ang="10800000"/>
          </a:gradFill>
          <a:ln w="12700">
            <a:miter lim="400000"/>
          </a:ln>
        </p:spPr>
        <p:txBody>
          <a:bodyPr lIns="45719" rIns="45719" anchor="ctr"/>
          <a:lstStyle/>
          <a:p>
            <a:pPr algn="ctr">
              <a:defRPr>
                <a:solidFill>
                  <a:srgbClr val="FFFFFF"/>
                </a:solidFill>
              </a:defRPr>
            </a:pPr>
          </a:p>
        </p:txBody>
      </p:sp>
      <p:sp>
        <p:nvSpPr>
          <p:cNvPr id="377" name="Content Placeholder 2"/>
          <p:cNvSpPr txBox="1"/>
          <p:nvPr>
            <p:ph type="body" sz="quarter" idx="1"/>
          </p:nvPr>
        </p:nvSpPr>
        <p:spPr>
          <a:xfrm>
            <a:off x="8020649" y="1404245"/>
            <a:ext cx="2974218" cy="3144816"/>
          </a:xfrm>
          <a:prstGeom prst="rect">
            <a:avLst/>
          </a:prstGeom>
          <a:solidFill>
            <a:srgbClr val="FBE3D6"/>
          </a:solidFill>
          <a:effectLst>
            <a:outerShdw sx="100000" sy="100000" kx="0" ky="0" algn="b" rotWithShape="0" blurRad="50800" dist="27940" dir="5400000">
              <a:srgbClr val="000000">
                <a:alpha val="32000"/>
              </a:srgbClr>
            </a:outerShdw>
          </a:effectLst>
        </p:spPr>
        <p:txBody>
          <a:bodyPr/>
          <a:lstStyle/>
          <a:p>
            <a:pPr marL="0" indent="0" algn="ctr">
              <a:buSzTx/>
              <a:buNone/>
              <a:defRPr b="1" sz="2500">
                <a:solidFill>
                  <a:srgbClr val="074F6B"/>
                </a:solidFill>
                <a:latin typeface="Aharoni"/>
                <a:ea typeface="Aharoni"/>
                <a:cs typeface="Aharoni"/>
                <a:sym typeface="Aharoni"/>
              </a:defRPr>
            </a:pPr>
            <a:r>
              <a:t>"Small, consistent changes in daily habits can lead to lasting improvements in sleep, health, and overall </a:t>
            </a:r>
            <a:r>
              <a:t>well-being</a:t>
            </a:r>
            <a:r>
              <a:t>."</a:t>
            </a:r>
          </a:p>
        </p:txBody>
      </p:sp>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9" name="Title 1"/>
          <p:cNvSpPr txBox="1"/>
          <p:nvPr>
            <p:ph type="title"/>
          </p:nvPr>
        </p:nvSpPr>
        <p:spPr>
          <a:xfrm>
            <a:off x="838200" y="365124"/>
            <a:ext cx="10515600" cy="706593"/>
          </a:xfrm>
          <a:prstGeom prst="rect">
            <a:avLst/>
          </a:prstGeom>
        </p:spPr>
        <p:txBody>
          <a:bodyPr/>
          <a:lstStyle>
            <a:lvl1pPr defTabSz="722376">
              <a:defRPr sz="3476"/>
            </a:lvl1pPr>
          </a:lstStyle>
          <a:p>
            <a:pPr/>
            <a:r>
              <a:t>REFERENCES 1</a:t>
            </a:r>
          </a:p>
        </p:txBody>
      </p:sp>
      <p:sp>
        <p:nvSpPr>
          <p:cNvPr id="380" name="Content Placeholder 2"/>
          <p:cNvSpPr txBox="1"/>
          <p:nvPr>
            <p:ph type="body" idx="1"/>
          </p:nvPr>
        </p:nvSpPr>
        <p:spPr>
          <a:xfrm>
            <a:off x="324464" y="1071715"/>
            <a:ext cx="11710221" cy="5565059"/>
          </a:xfrm>
          <a:prstGeom prst="rect">
            <a:avLst/>
          </a:prstGeom>
        </p:spPr>
        <p:txBody>
          <a:bodyPr/>
          <a:lstStyle/>
          <a:p>
            <a:pPr algn="just">
              <a:defRPr sz="1600"/>
            </a:pPr>
            <a:r>
              <a:t>British Geriatric Society (2025), </a:t>
            </a:r>
            <a:r>
              <a:rPr u="sng">
                <a:solidFill>
                  <a:srgbClr val="467886"/>
                </a:solidFill>
                <a:uFill>
                  <a:solidFill>
                    <a:srgbClr val="467886"/>
                  </a:solidFill>
                </a:uFill>
                <a:hlinkClick r:id="rId2" invalidUrl="" action="" tgtFrame="" tooltip="" history="1" highlightClick="0" endSnd="0"/>
              </a:rPr>
              <a:t>https://www.bgs.org.uk/shortchanging-our-sleep-why-older-adults-deserve-better-insomnia-care</a:t>
            </a:r>
          </a:p>
          <a:p>
            <a:pPr algn="just">
              <a:defRPr sz="1600"/>
            </a:pPr>
            <a:r>
              <a:t>Cohen, Z.L., Eigenberger, P.M., Sharkey, K.M., Conroy, M.L. and Wilkins, K.M., 2022. Insomnia and other sleep disorders in older adults. </a:t>
            </a:r>
            <a:r>
              <a:rPr i="1"/>
              <a:t>Psychiatric Clinics</a:t>
            </a:r>
            <a:r>
              <a:t>, </a:t>
            </a:r>
            <a:r>
              <a:rPr i="1"/>
              <a:t>45</a:t>
            </a:r>
            <a:r>
              <a:t>(4), pp.717-734.</a:t>
            </a:r>
            <a:r>
              <a:t> </a:t>
            </a:r>
            <a:r>
              <a:rPr u="sng">
                <a:solidFill>
                  <a:srgbClr val="467886"/>
                </a:solidFill>
                <a:uFill>
                  <a:solidFill>
                    <a:srgbClr val="467886"/>
                  </a:solidFill>
                </a:uFill>
                <a:hlinkClick r:id="rId3" invalidUrl="" action="" tgtFrame="" tooltip="" history="1" highlightClick="0" endSnd="0"/>
              </a:rPr>
              <a:t>https://www.psych.theclinics.com/article/S0193-953X(22)00058-2/abstract</a:t>
            </a:r>
          </a:p>
          <a:p>
            <a:pPr algn="just">
              <a:defRPr sz="1600"/>
            </a:pPr>
            <a:r>
              <a:t>Dzierzewski, J.M., Dautovich, N. and Ravyts, S., 2017. Sleep and cognition in the older adult. </a:t>
            </a:r>
            <a:r>
              <a:rPr i="1"/>
              <a:t>Sleep medicine clinics</a:t>
            </a:r>
            <a:r>
              <a:t>, </a:t>
            </a:r>
            <a:r>
              <a:rPr i="1"/>
              <a:t>13</a:t>
            </a:r>
            <a:r>
              <a:t>(1), p.93.</a:t>
            </a:r>
            <a:r>
              <a:t> </a:t>
            </a:r>
            <a:r>
              <a:rPr u="sng">
                <a:solidFill>
                  <a:srgbClr val="467886"/>
                </a:solidFill>
                <a:uFill>
                  <a:solidFill>
                    <a:srgbClr val="467886"/>
                  </a:solidFill>
                </a:uFill>
                <a:hlinkClick r:id="rId4" invalidUrl="" action="" tgtFrame="" tooltip="" history="1" highlightClick="0" endSnd="0"/>
              </a:rPr>
              <a:t>https://pmc.ncbi.nlm.nih.gov/articles/PMC5841581/</a:t>
            </a:r>
          </a:p>
          <a:p>
            <a:pPr algn="just">
              <a:defRPr sz="1600"/>
            </a:pPr>
            <a:r>
              <a:t>Gulia, K.K. and Kumar, V.M., 2018. Sleep disorders in the elderly: a growing challenge. </a:t>
            </a:r>
            <a:r>
              <a:rPr i="1"/>
              <a:t>Psychogeriatrics</a:t>
            </a:r>
            <a:r>
              <a:t>, </a:t>
            </a:r>
            <a:r>
              <a:rPr i="1"/>
              <a:t>18</a:t>
            </a:r>
            <a:r>
              <a:t>(3), pp.155-165.</a:t>
            </a:r>
            <a:r>
              <a:t> </a:t>
            </a:r>
            <a:r>
              <a:rPr u="sng">
                <a:solidFill>
                  <a:srgbClr val="467886"/>
                </a:solidFill>
                <a:uFill>
                  <a:solidFill>
                    <a:srgbClr val="467886"/>
                  </a:solidFill>
                </a:uFill>
                <a:hlinkClick r:id="rId5" invalidUrl="" action="" tgtFrame="" tooltip="" history="1" highlightClick="0" endSnd="0"/>
              </a:rPr>
              <a:t>https://onlinelibrary.wiley.com/doi/abs/10.1111/psyg.12319</a:t>
            </a:r>
          </a:p>
          <a:p>
            <a:pPr algn="just">
              <a:defRPr sz="1600"/>
            </a:pPr>
            <a:r>
              <a:t>Jaqua, E.E., Hanna, M., Labib, W., Moore, C. and Matossian, V., 2022. Common sleep disorders affecting older adults. </a:t>
            </a:r>
            <a:r>
              <a:rPr i="1"/>
              <a:t>The permanente journal</a:t>
            </a:r>
            <a:r>
              <a:t>, </a:t>
            </a:r>
            <a:r>
              <a:rPr i="1"/>
              <a:t>27</a:t>
            </a:r>
            <a:r>
              <a:t>(1), p.122.</a:t>
            </a:r>
            <a:r>
              <a:t> </a:t>
            </a:r>
            <a:r>
              <a:rPr u="sng">
                <a:solidFill>
                  <a:srgbClr val="467886"/>
                </a:solidFill>
                <a:uFill>
                  <a:solidFill>
                    <a:srgbClr val="467886"/>
                  </a:solidFill>
                </a:uFill>
                <a:hlinkClick r:id="rId6" invalidUrl="" action="" tgtFrame="" tooltip="" history="1" highlightClick="0" endSnd="0"/>
              </a:rPr>
              <a:t>https://www.thepermanentejournal.org/doi/pdf/10.7812/TPP/22.114</a:t>
            </a:r>
          </a:p>
          <a:p>
            <a:pPr algn="just">
              <a:defRPr sz="1600"/>
            </a:pPr>
            <a:r>
              <a:t>Lo, J.C., Groeger, J.A., Cheng, G.H., Dijk, D.J. and Chee, M.W., 2016. Self-reported sleep duration and cognitive performance in older adults: a systematic review and meta-analysis. </a:t>
            </a:r>
            <a:r>
              <a:rPr i="1"/>
              <a:t>Sleep medicine</a:t>
            </a:r>
            <a:r>
              <a:t>, </a:t>
            </a:r>
            <a:r>
              <a:rPr i="1"/>
              <a:t>17</a:t>
            </a:r>
            <a:r>
              <a:t>, pp.87-98. </a:t>
            </a:r>
            <a:r>
              <a:rPr u="sng">
                <a:solidFill>
                  <a:srgbClr val="467886"/>
                </a:solidFill>
                <a:uFill>
                  <a:solidFill>
                    <a:srgbClr val="467886"/>
                  </a:solidFill>
                </a:uFill>
                <a:hlinkClick r:id="rId7" invalidUrl="" action="" tgtFrame="" tooltip="" history="1" highlightClick="0" endSnd="0"/>
              </a:rPr>
              <a:t>https://www.sciencedirect.com/science/article/pii/S1389945715019796</a:t>
            </a:r>
          </a:p>
          <a:p>
            <a:pPr algn="just">
              <a:defRPr sz="1600"/>
            </a:pPr>
            <a:r>
              <a:t>Miner, B. and Kryger, M.H., 2016. Sleep in the aging population. </a:t>
            </a:r>
            <a:r>
              <a:rPr i="1"/>
              <a:t>Sleep medicine clinics</a:t>
            </a:r>
            <a:r>
              <a:t>, </a:t>
            </a:r>
            <a:r>
              <a:rPr i="1"/>
              <a:t>12</a:t>
            </a:r>
            <a:r>
              <a:t>(1), p.31.</a:t>
            </a:r>
            <a:r>
              <a:t> </a:t>
            </a:r>
            <a:r>
              <a:rPr u="sng">
                <a:solidFill>
                  <a:srgbClr val="467886"/>
                </a:solidFill>
                <a:uFill>
                  <a:solidFill>
                    <a:srgbClr val="467886"/>
                  </a:solidFill>
                </a:uFill>
                <a:hlinkClick r:id="rId8" invalidUrl="" action="" tgtFrame="" tooltip="" history="1" highlightClick="0" endSnd="0"/>
              </a:rPr>
              <a:t>https://pmc.ncbi.nlm.nih.gov/articles/PMC5300306/</a:t>
            </a:r>
          </a:p>
          <a:p>
            <a:pPr algn="just">
              <a:defRPr sz="1600"/>
            </a:pPr>
            <a:r>
              <a:t>NHS (2026), </a:t>
            </a:r>
            <a:r>
              <a:rPr u="sng">
                <a:solidFill>
                  <a:srgbClr val="467886"/>
                </a:solidFill>
                <a:uFill>
                  <a:solidFill>
                    <a:srgbClr val="467886"/>
                  </a:solidFill>
                </a:uFill>
                <a:hlinkClick r:id="rId9" invalidUrl="" action="" tgtFrame="" tooltip="" history="1" highlightClick="0" endSnd="0"/>
              </a:rPr>
              <a:t>https://www.imperial.nhs.uk/-/media/website/patient-information-leaflets/respiratory-medicine/sleep-services/a-timetable-for-a-better-nights-sleep.pdf?rev=19327ecef29a4781bd3257883b06383c&amp;sc_lang=en</a:t>
            </a:r>
          </a:p>
        </p:txBody>
      </p:sp>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sp>
        <p:nvSpPr>
          <p:cNvPr id="382" name="Rectangle 7"/>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83" name="Freeform: Shape 9"/>
          <p:cNvSpPr/>
          <p:nvPr/>
        </p:nvSpPr>
        <p:spPr>
          <a:xfrm>
            <a:off x="0" y="-1"/>
            <a:ext cx="12192000" cy="2347416"/>
          </a:xfrm>
          <a:custGeom>
            <a:avLst/>
            <a:gdLst/>
            <a:ahLst/>
            <a:cxnLst>
              <a:cxn ang="0">
                <a:pos x="wd2" y="hd2"/>
              </a:cxn>
              <a:cxn ang="5400000">
                <a:pos x="wd2" y="hd2"/>
              </a:cxn>
              <a:cxn ang="10800000">
                <a:pos x="wd2" y="hd2"/>
              </a:cxn>
              <a:cxn ang="16200000">
                <a:pos x="wd2" y="hd2"/>
              </a:cxn>
            </a:cxnLst>
            <a:rect l="0" t="0" r="r" b="b"/>
            <a:pathLst>
              <a:path w="21600" h="21579" fill="norm" stroke="1" extrusionOk="0">
                <a:moveTo>
                  <a:pt x="0" y="0"/>
                </a:moveTo>
                <a:lnTo>
                  <a:pt x="21600" y="0"/>
                </a:lnTo>
                <a:lnTo>
                  <a:pt x="21600" y="15962"/>
                </a:lnTo>
                <a:lnTo>
                  <a:pt x="21202" y="16400"/>
                </a:lnTo>
                <a:cubicBezTo>
                  <a:pt x="20533" y="17093"/>
                  <a:pt x="19860" y="17686"/>
                  <a:pt x="19185" y="18232"/>
                </a:cubicBezTo>
                <a:lnTo>
                  <a:pt x="19034" y="18349"/>
                </a:lnTo>
                <a:cubicBezTo>
                  <a:pt x="19085" y="18355"/>
                  <a:pt x="19136" y="18330"/>
                  <a:pt x="19186" y="18272"/>
                </a:cubicBezTo>
                <a:cubicBezTo>
                  <a:pt x="19196" y="18278"/>
                  <a:pt x="19207" y="18280"/>
                  <a:pt x="19217" y="18278"/>
                </a:cubicBezTo>
                <a:cubicBezTo>
                  <a:pt x="19648" y="18099"/>
                  <a:pt x="20078" y="17886"/>
                  <a:pt x="20507" y="17663"/>
                </a:cubicBezTo>
                <a:lnTo>
                  <a:pt x="21600" y="17017"/>
                </a:lnTo>
                <a:lnTo>
                  <a:pt x="21600" y="17533"/>
                </a:lnTo>
                <a:lnTo>
                  <a:pt x="21323" y="17714"/>
                </a:lnTo>
                <a:cubicBezTo>
                  <a:pt x="21052" y="17877"/>
                  <a:pt x="20781" y="18027"/>
                  <a:pt x="20510" y="18167"/>
                </a:cubicBezTo>
                <a:cubicBezTo>
                  <a:pt x="19950" y="18460"/>
                  <a:pt x="19389" y="18728"/>
                  <a:pt x="18828" y="18950"/>
                </a:cubicBezTo>
                <a:cubicBezTo>
                  <a:pt x="18342" y="19142"/>
                  <a:pt x="17855" y="19308"/>
                  <a:pt x="17370" y="19520"/>
                </a:cubicBezTo>
                <a:cubicBezTo>
                  <a:pt x="17038" y="19664"/>
                  <a:pt x="16708" y="19871"/>
                  <a:pt x="16377" y="20040"/>
                </a:cubicBezTo>
                <a:cubicBezTo>
                  <a:pt x="16074" y="20191"/>
                  <a:pt x="15772" y="20334"/>
                  <a:pt x="15469" y="20454"/>
                </a:cubicBezTo>
                <a:cubicBezTo>
                  <a:pt x="15076" y="20610"/>
                  <a:pt x="14683" y="20753"/>
                  <a:pt x="14290" y="20883"/>
                </a:cubicBezTo>
                <a:cubicBezTo>
                  <a:pt x="14049" y="20963"/>
                  <a:pt x="13808" y="21012"/>
                  <a:pt x="13567" y="21074"/>
                </a:cubicBezTo>
                <a:cubicBezTo>
                  <a:pt x="12902" y="21250"/>
                  <a:pt x="12236" y="21273"/>
                  <a:pt x="11571" y="21365"/>
                </a:cubicBezTo>
                <a:cubicBezTo>
                  <a:pt x="11362" y="21394"/>
                  <a:pt x="11154" y="21496"/>
                  <a:pt x="10946" y="21563"/>
                </a:cubicBezTo>
                <a:cubicBezTo>
                  <a:pt x="10827" y="21600"/>
                  <a:pt x="10708" y="21563"/>
                  <a:pt x="10590" y="21548"/>
                </a:cubicBezTo>
                <a:cubicBezTo>
                  <a:pt x="10230" y="21501"/>
                  <a:pt x="9870" y="21464"/>
                  <a:pt x="9510" y="21412"/>
                </a:cubicBezTo>
                <a:cubicBezTo>
                  <a:pt x="8930" y="21325"/>
                  <a:pt x="8352" y="21201"/>
                  <a:pt x="7773" y="21038"/>
                </a:cubicBezTo>
                <a:cubicBezTo>
                  <a:pt x="7651" y="21003"/>
                  <a:pt x="7528" y="20998"/>
                  <a:pt x="7406" y="20961"/>
                </a:cubicBezTo>
                <a:cubicBezTo>
                  <a:pt x="7206" y="20899"/>
                  <a:pt x="7007" y="20822"/>
                  <a:pt x="6807" y="20748"/>
                </a:cubicBezTo>
                <a:cubicBezTo>
                  <a:pt x="6741" y="20725"/>
                  <a:pt x="6675" y="20726"/>
                  <a:pt x="6609" y="20694"/>
                </a:cubicBezTo>
                <a:cubicBezTo>
                  <a:pt x="6429" y="20611"/>
                  <a:pt x="6249" y="20577"/>
                  <a:pt x="6069" y="20512"/>
                </a:cubicBezTo>
                <a:cubicBezTo>
                  <a:pt x="5862" y="20431"/>
                  <a:pt x="5656" y="20328"/>
                  <a:pt x="5450" y="20240"/>
                </a:cubicBezTo>
                <a:cubicBezTo>
                  <a:pt x="5299" y="20177"/>
                  <a:pt x="5147" y="20132"/>
                  <a:pt x="4995" y="20062"/>
                </a:cubicBezTo>
                <a:cubicBezTo>
                  <a:pt x="4822" y="19980"/>
                  <a:pt x="4648" y="19877"/>
                  <a:pt x="4474" y="19791"/>
                </a:cubicBezTo>
                <a:cubicBezTo>
                  <a:pt x="4348" y="19726"/>
                  <a:pt x="4222" y="19681"/>
                  <a:pt x="4096" y="19613"/>
                </a:cubicBezTo>
                <a:cubicBezTo>
                  <a:pt x="3944" y="19532"/>
                  <a:pt x="3792" y="19435"/>
                  <a:pt x="3639" y="19348"/>
                </a:cubicBezTo>
                <a:cubicBezTo>
                  <a:pt x="3527" y="19284"/>
                  <a:pt x="3416" y="19231"/>
                  <a:pt x="3305" y="19164"/>
                </a:cubicBezTo>
                <a:cubicBezTo>
                  <a:pt x="3165" y="19080"/>
                  <a:pt x="3026" y="18988"/>
                  <a:pt x="2886" y="18900"/>
                </a:cubicBezTo>
                <a:cubicBezTo>
                  <a:pt x="2786" y="18837"/>
                  <a:pt x="2685" y="18783"/>
                  <a:pt x="2585" y="18714"/>
                </a:cubicBezTo>
                <a:cubicBezTo>
                  <a:pt x="2456" y="18629"/>
                  <a:pt x="2328" y="18539"/>
                  <a:pt x="2199" y="18450"/>
                </a:cubicBezTo>
                <a:lnTo>
                  <a:pt x="1856" y="18208"/>
                </a:lnTo>
                <a:cubicBezTo>
                  <a:pt x="1718" y="18111"/>
                  <a:pt x="1581" y="18021"/>
                  <a:pt x="1444" y="17917"/>
                </a:cubicBezTo>
                <a:cubicBezTo>
                  <a:pt x="1312" y="17816"/>
                  <a:pt x="1181" y="17702"/>
                  <a:pt x="1050" y="17592"/>
                </a:cubicBezTo>
                <a:cubicBezTo>
                  <a:pt x="903" y="17468"/>
                  <a:pt x="756" y="17340"/>
                  <a:pt x="609" y="17214"/>
                </a:cubicBezTo>
                <a:cubicBezTo>
                  <a:pt x="427" y="17059"/>
                  <a:pt x="245" y="16911"/>
                  <a:pt x="63" y="16746"/>
                </a:cubicBezTo>
                <a:lnTo>
                  <a:pt x="0" y="16683"/>
                </a:lnTo>
                <a:lnTo>
                  <a:pt x="0" y="16165"/>
                </a:lnTo>
                <a:lnTo>
                  <a:pt x="486" y="16627"/>
                </a:lnTo>
                <a:cubicBezTo>
                  <a:pt x="618" y="16744"/>
                  <a:pt x="750" y="16848"/>
                  <a:pt x="883" y="16971"/>
                </a:cubicBezTo>
                <a:cubicBezTo>
                  <a:pt x="1015" y="17094"/>
                  <a:pt x="1148" y="17170"/>
                  <a:pt x="1281" y="17269"/>
                </a:cubicBezTo>
                <a:cubicBezTo>
                  <a:pt x="1413" y="17369"/>
                  <a:pt x="1549" y="17479"/>
                  <a:pt x="1683" y="17580"/>
                </a:cubicBezTo>
                <a:cubicBezTo>
                  <a:pt x="1828" y="17690"/>
                  <a:pt x="1973" y="17795"/>
                  <a:pt x="2118" y="17903"/>
                </a:cubicBezTo>
                <a:cubicBezTo>
                  <a:pt x="2205" y="17967"/>
                  <a:pt x="2292" y="18038"/>
                  <a:pt x="2379" y="18095"/>
                </a:cubicBezTo>
                <a:cubicBezTo>
                  <a:pt x="2482" y="18161"/>
                  <a:pt x="2586" y="18212"/>
                  <a:pt x="2689" y="18275"/>
                </a:cubicBezTo>
                <a:cubicBezTo>
                  <a:pt x="2798" y="18342"/>
                  <a:pt x="2906" y="18416"/>
                  <a:pt x="3014" y="18483"/>
                </a:cubicBezTo>
                <a:cubicBezTo>
                  <a:pt x="3123" y="18550"/>
                  <a:pt x="3225" y="18608"/>
                  <a:pt x="3329" y="18672"/>
                </a:cubicBezTo>
                <a:cubicBezTo>
                  <a:pt x="3442" y="18738"/>
                  <a:pt x="3554" y="18809"/>
                  <a:pt x="3665" y="18872"/>
                </a:cubicBezTo>
                <a:cubicBezTo>
                  <a:pt x="3750" y="18920"/>
                  <a:pt x="3834" y="18958"/>
                  <a:pt x="3919" y="19006"/>
                </a:cubicBezTo>
                <a:cubicBezTo>
                  <a:pt x="4040" y="19074"/>
                  <a:pt x="4161" y="19168"/>
                  <a:pt x="4282" y="19209"/>
                </a:cubicBezTo>
                <a:cubicBezTo>
                  <a:pt x="4380" y="19243"/>
                  <a:pt x="4477" y="19300"/>
                  <a:pt x="4575" y="19354"/>
                </a:cubicBezTo>
                <a:cubicBezTo>
                  <a:pt x="4704" y="19427"/>
                  <a:pt x="4835" y="19486"/>
                  <a:pt x="4965" y="19547"/>
                </a:cubicBezTo>
                <a:cubicBezTo>
                  <a:pt x="5072" y="19596"/>
                  <a:pt x="5181" y="19638"/>
                  <a:pt x="5288" y="19688"/>
                </a:cubicBezTo>
                <a:cubicBezTo>
                  <a:pt x="5440" y="19758"/>
                  <a:pt x="5592" y="19791"/>
                  <a:pt x="5743" y="19894"/>
                </a:cubicBezTo>
                <a:cubicBezTo>
                  <a:pt x="5859" y="19972"/>
                  <a:pt x="5978" y="19946"/>
                  <a:pt x="6094" y="20011"/>
                </a:cubicBezTo>
                <a:cubicBezTo>
                  <a:pt x="6223" y="20082"/>
                  <a:pt x="6353" y="20097"/>
                  <a:pt x="6482" y="20173"/>
                </a:cubicBezTo>
                <a:cubicBezTo>
                  <a:pt x="6611" y="20249"/>
                  <a:pt x="6745" y="20240"/>
                  <a:pt x="6876" y="20283"/>
                </a:cubicBezTo>
                <a:cubicBezTo>
                  <a:pt x="7034" y="20335"/>
                  <a:pt x="7191" y="20440"/>
                  <a:pt x="7350" y="20454"/>
                </a:cubicBezTo>
                <a:cubicBezTo>
                  <a:pt x="7539" y="20469"/>
                  <a:pt x="7728" y="20559"/>
                  <a:pt x="7916" y="20571"/>
                </a:cubicBezTo>
                <a:cubicBezTo>
                  <a:pt x="7993" y="20578"/>
                  <a:pt x="8068" y="20654"/>
                  <a:pt x="8159" y="20593"/>
                </a:cubicBezTo>
                <a:cubicBezTo>
                  <a:pt x="8104" y="20579"/>
                  <a:pt x="8062" y="20572"/>
                  <a:pt x="8021" y="20558"/>
                </a:cubicBezTo>
                <a:cubicBezTo>
                  <a:pt x="7814" y="20488"/>
                  <a:pt x="7606" y="20414"/>
                  <a:pt x="7398" y="20343"/>
                </a:cubicBezTo>
                <a:cubicBezTo>
                  <a:pt x="7287" y="20304"/>
                  <a:pt x="7176" y="20272"/>
                  <a:pt x="7066" y="20226"/>
                </a:cubicBezTo>
                <a:cubicBezTo>
                  <a:pt x="6888" y="20155"/>
                  <a:pt x="6709" y="20077"/>
                  <a:pt x="6531" y="20004"/>
                </a:cubicBezTo>
                <a:cubicBezTo>
                  <a:pt x="6431" y="19963"/>
                  <a:pt x="6331" y="19930"/>
                  <a:pt x="6231" y="19887"/>
                </a:cubicBezTo>
                <a:cubicBezTo>
                  <a:pt x="6078" y="19816"/>
                  <a:pt x="5926" y="19738"/>
                  <a:pt x="5773" y="19668"/>
                </a:cubicBezTo>
                <a:cubicBezTo>
                  <a:pt x="5680" y="19624"/>
                  <a:pt x="5587" y="19593"/>
                  <a:pt x="5495" y="19551"/>
                </a:cubicBezTo>
                <a:cubicBezTo>
                  <a:pt x="5322" y="19464"/>
                  <a:pt x="5150" y="19367"/>
                  <a:pt x="4977" y="19281"/>
                </a:cubicBezTo>
                <a:cubicBezTo>
                  <a:pt x="4853" y="19218"/>
                  <a:pt x="4728" y="19175"/>
                  <a:pt x="4604" y="19107"/>
                </a:cubicBezTo>
                <a:cubicBezTo>
                  <a:pt x="4449" y="19023"/>
                  <a:pt x="4295" y="18920"/>
                  <a:pt x="4141" y="18832"/>
                </a:cubicBezTo>
                <a:cubicBezTo>
                  <a:pt x="3996" y="18750"/>
                  <a:pt x="3850" y="18688"/>
                  <a:pt x="3705" y="18598"/>
                </a:cubicBezTo>
                <a:cubicBezTo>
                  <a:pt x="3506" y="18481"/>
                  <a:pt x="3309" y="18339"/>
                  <a:pt x="3111" y="18214"/>
                </a:cubicBezTo>
                <a:cubicBezTo>
                  <a:pt x="2925" y="18097"/>
                  <a:pt x="2739" y="17997"/>
                  <a:pt x="2553" y="17869"/>
                </a:cubicBezTo>
                <a:cubicBezTo>
                  <a:pt x="2303" y="17695"/>
                  <a:pt x="2053" y="17500"/>
                  <a:pt x="1803" y="17313"/>
                </a:cubicBezTo>
                <a:cubicBezTo>
                  <a:pt x="1553" y="17125"/>
                  <a:pt x="1303" y="16951"/>
                  <a:pt x="1053" y="16747"/>
                </a:cubicBezTo>
                <a:cubicBezTo>
                  <a:pt x="820" y="16558"/>
                  <a:pt x="587" y="16347"/>
                  <a:pt x="356" y="16134"/>
                </a:cubicBezTo>
                <a:lnTo>
                  <a:pt x="0" y="15800"/>
                </a:lnTo>
                <a:close/>
              </a:path>
            </a:pathLst>
          </a:custGeom>
          <a:solidFill>
            <a:schemeClr val="accent2"/>
          </a:solidFill>
          <a:ln w="12700">
            <a:miter lim="400000"/>
          </a:ln>
        </p:spPr>
        <p:txBody>
          <a:bodyPr lIns="45719" rIns="45719" anchor="ctr"/>
          <a:lstStyle/>
          <a:p>
            <a:pPr/>
          </a:p>
        </p:txBody>
      </p:sp>
      <p:sp>
        <p:nvSpPr>
          <p:cNvPr id="384" name="Title 1"/>
          <p:cNvSpPr txBox="1"/>
          <p:nvPr>
            <p:ph type="title"/>
          </p:nvPr>
        </p:nvSpPr>
        <p:spPr>
          <a:xfrm>
            <a:off x="838200" y="401221"/>
            <a:ext cx="10515600" cy="1348066"/>
          </a:xfrm>
          <a:prstGeom prst="rect">
            <a:avLst/>
          </a:prstGeom>
        </p:spPr>
        <p:txBody>
          <a:bodyPr/>
          <a:lstStyle>
            <a:lvl1pPr>
              <a:defRPr sz="5400">
                <a:solidFill>
                  <a:srgbClr val="FFFFFF"/>
                </a:solidFill>
              </a:defRPr>
            </a:lvl1pPr>
          </a:lstStyle>
          <a:p>
            <a:pPr/>
            <a:r>
              <a:t>References 2</a:t>
            </a:r>
          </a:p>
        </p:txBody>
      </p:sp>
      <p:sp>
        <p:nvSpPr>
          <p:cNvPr id="385" name="Content Placeholder 2"/>
          <p:cNvSpPr txBox="1"/>
          <p:nvPr>
            <p:ph type="body" idx="1"/>
          </p:nvPr>
        </p:nvSpPr>
        <p:spPr>
          <a:xfrm>
            <a:off x="334296" y="2586789"/>
            <a:ext cx="11641395" cy="4079483"/>
          </a:xfrm>
          <a:prstGeom prst="rect">
            <a:avLst/>
          </a:prstGeom>
        </p:spPr>
        <p:txBody>
          <a:bodyPr/>
          <a:lstStyle/>
          <a:p>
            <a:pPr algn="just">
              <a:lnSpc>
                <a:spcPct val="81000"/>
              </a:lnSpc>
              <a:defRPr sz="1100"/>
            </a:pPr>
            <a:r>
              <a:t>Age UK (2026), </a:t>
            </a:r>
            <a:r>
              <a:rPr u="sng">
                <a:solidFill>
                  <a:srgbClr val="467886"/>
                </a:solidFill>
                <a:uFill>
                  <a:solidFill>
                    <a:srgbClr val="467886"/>
                  </a:solidFill>
                </a:uFill>
                <a:hlinkClick r:id="rId2" invalidUrl="" action="" tgtFrame="" tooltip="" history="1" highlightClick="0" endSnd="0"/>
              </a:rPr>
              <a:t>https://www.ageuk.org.uk/services/</a:t>
            </a:r>
            <a:endParaRPr sz="1200"/>
          </a:p>
          <a:p>
            <a:pPr algn="just">
              <a:lnSpc>
                <a:spcPct val="81000"/>
              </a:lnSpc>
              <a:defRPr sz="1100"/>
            </a:pPr>
            <a:r>
              <a:t>Conway, A., Ryan, A., Harkin, D., Mc Cauley, C. and Goode, D., 2023. A review of the factors influencing adoption of digital health applications for people living with dementia. </a:t>
            </a:r>
            <a:r>
              <a:rPr i="1"/>
              <a:t>Digital health</a:t>
            </a:r>
            <a:r>
              <a:t>, </a:t>
            </a:r>
            <a:r>
              <a:rPr i="1"/>
              <a:t>9</a:t>
            </a:r>
            <a:r>
              <a:t>, p.20552076231162985.</a:t>
            </a:r>
            <a:r>
              <a:t> </a:t>
            </a:r>
            <a:r>
              <a:rPr u="sng">
                <a:solidFill>
                  <a:srgbClr val="467886"/>
                </a:solidFill>
                <a:uFill>
                  <a:solidFill>
                    <a:srgbClr val="467886"/>
                  </a:solidFill>
                </a:uFill>
                <a:hlinkClick r:id="rId3" invalidUrl="" action="" tgtFrame="" tooltip="" history="1" highlightClick="0" endSnd="0"/>
              </a:rPr>
              <a:t>https://journals.sagepub.com/doi/abs/10.1177/20552076231162985</a:t>
            </a:r>
            <a:endParaRPr sz="1200"/>
          </a:p>
          <a:p>
            <a:pPr algn="just">
              <a:lnSpc>
                <a:spcPct val="81000"/>
              </a:lnSpc>
              <a:defRPr sz="1100"/>
            </a:pPr>
            <a:r>
              <a:t>Downey, L.H., Terp, K. and Byrd, S.H., 2021. A process evaluation of the HappyHealthy social marketing campaign. </a:t>
            </a:r>
            <a:r>
              <a:rPr i="1"/>
              <a:t>Journal of Human Sciences and Extension</a:t>
            </a:r>
            <a:r>
              <a:t>, </a:t>
            </a:r>
            <a:r>
              <a:rPr i="1"/>
              <a:t>9</a:t>
            </a:r>
            <a:r>
              <a:t>(2), p.9.</a:t>
            </a:r>
            <a:r>
              <a:t> </a:t>
            </a:r>
            <a:r>
              <a:rPr u="sng">
                <a:solidFill>
                  <a:srgbClr val="467886"/>
                </a:solidFill>
                <a:uFill>
                  <a:solidFill>
                    <a:srgbClr val="467886"/>
                  </a:solidFill>
                </a:uFill>
                <a:hlinkClick r:id="rId4" invalidUrl="" action="" tgtFrame="" tooltip="" history="1" highlightClick="0" endSnd="0"/>
              </a:rPr>
              <a:t>https://scholarsjunction.msstate.edu/jhse/vol9/iss2/9/</a:t>
            </a:r>
            <a:endParaRPr sz="1200"/>
          </a:p>
          <a:p>
            <a:pPr algn="just">
              <a:lnSpc>
                <a:spcPct val="81000"/>
              </a:lnSpc>
              <a:defRPr sz="1100"/>
            </a:pPr>
            <a:r>
              <a:t>Koffel, E., Branson, M., Amundson, E. and Wisdom, J.P., 2021. “Sign me up, I’m ready!”: helping patients prescribed sleeping medication engage with cognitive behavioral therapy for insomnia (CBT-I). </a:t>
            </a:r>
            <a:r>
              <a:rPr i="1"/>
              <a:t>Behavioral Sleep Medicine</a:t>
            </a:r>
            <a:r>
              <a:t>, </a:t>
            </a:r>
            <a:r>
              <a:rPr i="1"/>
              <a:t>19</a:t>
            </a:r>
            <a:r>
              <a:t>(5), pp.629-639.</a:t>
            </a:r>
            <a:r>
              <a:t> </a:t>
            </a:r>
            <a:r>
              <a:rPr u="sng">
                <a:solidFill>
                  <a:srgbClr val="467886"/>
                </a:solidFill>
                <a:uFill>
                  <a:solidFill>
                    <a:srgbClr val="467886"/>
                  </a:solidFill>
                </a:uFill>
                <a:hlinkClick r:id="rId5" invalidUrl="" action="" tgtFrame="" tooltip="" history="1" highlightClick="0" endSnd="0"/>
              </a:rPr>
              <a:t>https://www.tandfonline.com/doi/abs/10.1080/15402002.2020.1828085</a:t>
            </a:r>
            <a:endParaRPr sz="1200"/>
          </a:p>
          <a:p>
            <a:pPr algn="just">
              <a:lnSpc>
                <a:spcPct val="81000"/>
              </a:lnSpc>
              <a:defRPr sz="1100"/>
            </a:pPr>
            <a:r>
              <a:t>NHS (2026), </a:t>
            </a:r>
            <a:r>
              <a:rPr u="sng">
                <a:solidFill>
                  <a:srgbClr val="467886"/>
                </a:solidFill>
                <a:uFill>
                  <a:solidFill>
                    <a:srgbClr val="467886"/>
                  </a:solidFill>
                </a:uFill>
                <a:hlinkClick r:id="rId6" invalidUrl="" action="" tgtFrame="" tooltip="" history="1" highlightClick="0" endSnd="0"/>
              </a:rPr>
              <a:t>https://www.nhs.uk/better-health/</a:t>
            </a:r>
            <a:endParaRPr sz="1200"/>
          </a:p>
          <a:p>
            <a:pPr algn="just">
              <a:lnSpc>
                <a:spcPct val="81000"/>
              </a:lnSpc>
              <a:defRPr sz="1100"/>
            </a:pPr>
            <a:r>
              <a:t>Redeker, N.S., Caruso, C.C., Hashmi, S.D., Mullington, J.M., Grandner, M. and Morgenthaler, T.I., 2019. Workplace interventions to promote sleep health and an alert, healthy workforce. </a:t>
            </a:r>
            <a:r>
              <a:rPr i="1"/>
              <a:t>Journal of Clinical Sleep Medicine</a:t>
            </a:r>
            <a:r>
              <a:t>, </a:t>
            </a:r>
            <a:r>
              <a:rPr i="1"/>
              <a:t>15</a:t>
            </a:r>
            <a:r>
              <a:t>(4), pp.649-657.</a:t>
            </a:r>
            <a:r>
              <a:t> </a:t>
            </a:r>
            <a:r>
              <a:rPr u="sng">
                <a:solidFill>
                  <a:srgbClr val="467886"/>
                </a:solidFill>
                <a:uFill>
                  <a:solidFill>
                    <a:srgbClr val="467886"/>
                  </a:solidFill>
                </a:uFill>
                <a:hlinkClick r:id="rId7" invalidUrl="" action="" tgtFrame="" tooltip="" history="1" highlightClick="0" endSnd="0"/>
              </a:rPr>
              <a:t>https://jcsm.aasm.org/doi/abs/10.5664/jcsm.7734</a:t>
            </a:r>
            <a:r>
              <a:t>?</a:t>
            </a:r>
            <a:endParaRPr sz="2500"/>
          </a:p>
          <a:p>
            <a:pPr algn="just">
              <a:lnSpc>
                <a:spcPct val="81000"/>
              </a:lnSpc>
              <a:defRPr sz="1100"/>
            </a:pPr>
            <a:r>
              <a:t>Salazar, G., Mills, M. and Veríssimo, D., 2019. Qualitative impact evaluation of a social marketing campaign for conservation. </a:t>
            </a:r>
            <a:r>
              <a:rPr i="1"/>
              <a:t>Conservation Biology</a:t>
            </a:r>
            <a:r>
              <a:t>, </a:t>
            </a:r>
            <a:r>
              <a:rPr i="1"/>
              <a:t>33</a:t>
            </a:r>
            <a:r>
              <a:t>(3), pp.634-644.</a:t>
            </a:r>
            <a:r>
              <a:t> </a:t>
            </a:r>
            <a:r>
              <a:rPr u="sng">
                <a:solidFill>
                  <a:srgbClr val="467886"/>
                </a:solidFill>
                <a:uFill>
                  <a:solidFill>
                    <a:srgbClr val="467886"/>
                  </a:solidFill>
                </a:uFill>
                <a:hlinkClick r:id="rId8" invalidUrl="" action="" tgtFrame="" tooltip="" history="1" highlightClick="0" endSnd="0"/>
              </a:rPr>
              <a:t>https://conbio.onlinelibrary.wiley.com/doi/abs/10.1111/cobi.13218</a:t>
            </a:r>
            <a:endParaRPr sz="1200"/>
          </a:p>
          <a:p>
            <a:pPr algn="just">
              <a:lnSpc>
                <a:spcPct val="81000"/>
              </a:lnSpc>
              <a:defRPr sz="1100"/>
            </a:pPr>
            <a:r>
              <a:t>Sykorova, M., van Someren, F., Veighey, K., Nolte, E., Warren-Gash, C., Miller, M.A., Eriksson, S.H., Smith, I.E. and Strongman, H., 2025. Factors influencing English general practitioners’ referrals to specialist sleep services: a qualitative study using the COM-B model. </a:t>
            </a:r>
            <a:r>
              <a:rPr i="1"/>
              <a:t>medRxiv</a:t>
            </a:r>
            <a:r>
              <a:t>, pp.2025-10.</a:t>
            </a:r>
            <a:r>
              <a:t> </a:t>
            </a:r>
            <a:r>
              <a:rPr u="sng">
                <a:solidFill>
                  <a:srgbClr val="467886"/>
                </a:solidFill>
                <a:uFill>
                  <a:solidFill>
                    <a:srgbClr val="467886"/>
                  </a:solidFill>
                </a:uFill>
                <a:hlinkClick r:id="rId9" invalidUrl="" action="" tgtFrame="" tooltip="" history="1" highlightClick="0" endSnd="0"/>
              </a:rPr>
              <a:t>https://www.medrxiv.org/content/10.1101/2025.10.26.25338808.abstract</a:t>
            </a:r>
            <a:endParaRPr sz="1200"/>
          </a:p>
          <a:p>
            <a:pPr algn="just">
              <a:lnSpc>
                <a:spcPct val="81000"/>
              </a:lnSpc>
              <a:defRPr sz="1100"/>
            </a:pPr>
            <a:r>
              <a:t>Urban, M., 2017. Embodying digital ageing: ageing with digital health technologies and the significance of inequalities. In </a:t>
            </a:r>
            <a:r>
              <a:rPr i="1"/>
              <a:t>Precarity within the digital age: media change and social insecurity</a:t>
            </a:r>
            <a:r>
              <a:t> (pp. 163-178). Wiesbaden: Springer Fachmedien Wiesbaden.</a:t>
            </a:r>
            <a:r>
              <a:t> </a:t>
            </a:r>
            <a:r>
              <a:rPr u="sng">
                <a:solidFill>
                  <a:srgbClr val="467886"/>
                </a:solidFill>
                <a:uFill>
                  <a:solidFill>
                    <a:srgbClr val="467886"/>
                  </a:solidFill>
                </a:uFill>
                <a:hlinkClick r:id="rId10" invalidUrl="" action="" tgtFrame="" tooltip="" history="1" highlightClick="0" endSnd="0"/>
              </a:rPr>
              <a:t>https://link.springer.com/chapter/10.1007/978-3-658-17678-5_11</a:t>
            </a:r>
            <a:endParaRPr sz="1200"/>
          </a:p>
          <a:p>
            <a:pPr algn="just">
              <a:lnSpc>
                <a:spcPct val="81000"/>
              </a:lnSpc>
              <a:defRPr sz="1100"/>
            </a:pPr>
            <a:r>
              <a:t>Zhang, C., Lin, L., Wang, L., Hu, H. and Zhang, H., 2025. The Double-Edged Sword of Digital Engagement—How Digital Access and Internet Use Reshape Sleep Schedules and Underlying Mechanisms in Older Adults: Longitudinal Observational Study. </a:t>
            </a:r>
            <a:r>
              <a:rPr i="1"/>
              <a:t>JMIR aging</a:t>
            </a:r>
            <a:r>
              <a:t>, </a:t>
            </a:r>
            <a:r>
              <a:rPr i="1"/>
              <a:t>8</a:t>
            </a:r>
            <a:r>
              <a:t>, p.e79731.</a:t>
            </a:r>
            <a:r>
              <a:t> </a:t>
            </a:r>
            <a:r>
              <a:rPr u="sng">
                <a:solidFill>
                  <a:srgbClr val="467886"/>
                </a:solidFill>
                <a:uFill>
                  <a:solidFill>
                    <a:srgbClr val="467886"/>
                  </a:solidFill>
                </a:uFill>
                <a:hlinkClick r:id="rId11" invalidUrl="" action="" tgtFrame="" tooltip="" history="1" highlightClick="0" endSnd="0"/>
              </a:rPr>
              <a:t>https://aging.jmir.org/2025/1/e79731</a:t>
            </a:r>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7" name="Title 1"/>
          <p:cNvSpPr txBox="1"/>
          <p:nvPr>
            <p:ph type="title"/>
          </p:nvPr>
        </p:nvSpPr>
        <p:spPr>
          <a:prstGeom prst="rect">
            <a:avLst/>
          </a:prstGeom>
        </p:spPr>
        <p:txBody>
          <a:bodyPr/>
          <a:lstStyle/>
          <a:p>
            <a:pPr/>
            <a:r>
              <a:t>References 3</a:t>
            </a:r>
          </a:p>
        </p:txBody>
      </p:sp>
      <p:sp>
        <p:nvSpPr>
          <p:cNvPr id="388" name="Content Placeholder 2"/>
          <p:cNvSpPr txBox="1"/>
          <p:nvPr>
            <p:ph type="body" idx="1"/>
          </p:nvPr>
        </p:nvSpPr>
        <p:spPr>
          <a:xfrm>
            <a:off x="322116" y="1423555"/>
            <a:ext cx="11731339" cy="5205846"/>
          </a:xfrm>
          <a:prstGeom prst="rect">
            <a:avLst/>
          </a:prstGeom>
        </p:spPr>
        <p:txBody>
          <a:bodyPr/>
          <a:lstStyle/>
          <a:p>
            <a:pPr algn="just">
              <a:lnSpc>
                <a:spcPct val="81000"/>
              </a:lnSpc>
              <a:defRPr sz="1400"/>
            </a:pPr>
            <a:r>
              <a:t>Grandner, M.A., 2022. Sleep, health, and society. </a:t>
            </a:r>
            <a:r>
              <a:rPr i="1"/>
              <a:t>Sleep medicine clinics</a:t>
            </a:r>
            <a:r>
              <a:t>, </a:t>
            </a:r>
            <a:r>
              <a:rPr i="1"/>
              <a:t>17</a:t>
            </a:r>
            <a:r>
              <a:t>(2), pp.117-139.</a:t>
            </a:r>
            <a:r>
              <a:t> </a:t>
            </a:r>
            <a:r>
              <a:rPr u="sng">
                <a:solidFill>
                  <a:srgbClr val="467886"/>
                </a:solidFill>
                <a:uFill>
                  <a:solidFill>
                    <a:srgbClr val="467886"/>
                  </a:solidFill>
                </a:uFill>
                <a:hlinkClick r:id="rId2" invalidUrl="" action="" tgtFrame="" tooltip="" history="1" highlightClick="0" endSnd="0"/>
              </a:rPr>
              <a:t>https://www.sciencedirect.com/science/article/am/pii/S1556407X22000200</a:t>
            </a:r>
          </a:p>
          <a:p>
            <a:pPr algn="just">
              <a:lnSpc>
                <a:spcPct val="81000"/>
              </a:lnSpc>
              <a:defRPr sz="1400"/>
            </a:pPr>
            <a:r>
              <a:t>Greenwood-Hickman, M.A., Renz, A. and Rosenberg, D.E., 2016. Motivators and barriers to reducing sedentary behavior among overweight and obese older adults. </a:t>
            </a:r>
            <a:r>
              <a:rPr i="1"/>
              <a:t>The Gerontologist</a:t>
            </a:r>
            <a:r>
              <a:t>, </a:t>
            </a:r>
            <a:r>
              <a:rPr i="1"/>
              <a:t>56</a:t>
            </a:r>
            <a:r>
              <a:t>(4), pp.660-668.</a:t>
            </a:r>
            <a:r>
              <a:t> </a:t>
            </a:r>
            <a:r>
              <a:rPr u="sng">
                <a:solidFill>
                  <a:srgbClr val="467886"/>
                </a:solidFill>
                <a:uFill>
                  <a:solidFill>
                    <a:srgbClr val="467886"/>
                  </a:solidFill>
                </a:uFill>
                <a:hlinkClick r:id="rId3" invalidUrl="" action="" tgtFrame="" tooltip="" history="1" highlightClick="0" endSnd="0"/>
              </a:rPr>
              <a:t>https://academic.oup.com/gerontologist/article-abstract/56/4/660/2605529</a:t>
            </a:r>
          </a:p>
          <a:p>
            <a:pPr algn="just">
              <a:lnSpc>
                <a:spcPct val="81000"/>
              </a:lnSpc>
              <a:defRPr sz="1400"/>
            </a:pPr>
            <a:r>
              <a:t>Hou, T., Ho, M.H., Li, H. and Lin, C.C., 2025. The Effectiveness of Instant Messaging‐Based Interventions on Health Behavior Change: A Systematic Review and Meta‐Analysis. </a:t>
            </a:r>
            <a:r>
              <a:rPr i="1"/>
              <a:t>Worldviews on Evidence‐Based Nursing</a:t>
            </a:r>
            <a:r>
              <a:t>, </a:t>
            </a:r>
            <a:r>
              <a:rPr i="1"/>
              <a:t>22</a:t>
            </a:r>
            <a:r>
              <a:t>(4), p.e70066.</a:t>
            </a:r>
            <a:r>
              <a:t> </a:t>
            </a:r>
            <a:r>
              <a:rPr u="sng">
                <a:solidFill>
                  <a:srgbClr val="467886"/>
                </a:solidFill>
                <a:uFill>
                  <a:solidFill>
                    <a:srgbClr val="467886"/>
                  </a:solidFill>
                </a:uFill>
                <a:hlinkClick r:id="rId4" invalidUrl="" action="" tgtFrame="" tooltip="" history="1" highlightClick="0" endSnd="0"/>
              </a:rPr>
              <a:t>https://sigmapubs.onlinelibrary.wiley.com/doi/abs/10.1111/wvn.70066</a:t>
            </a:r>
          </a:p>
          <a:p>
            <a:pPr algn="just">
              <a:lnSpc>
                <a:spcPct val="81000"/>
              </a:lnSpc>
              <a:defRPr sz="1400"/>
            </a:pPr>
            <a:r>
              <a:t>Katmeh, T., Gardner, D.M., Kiepek, N., Macdonald, M. and Murphy, A.L., 2025. Sleep should not be this difficult: An interpretive descriptive study of older adults' perspectives on behaviour change elements in Sleepwell and experiences with benzodiazepine discontinuation. </a:t>
            </a:r>
            <a:r>
              <a:rPr i="1"/>
              <a:t>Journal of Sleep Research</a:t>
            </a:r>
            <a:r>
              <a:t>, </a:t>
            </a:r>
            <a:r>
              <a:rPr i="1"/>
              <a:t>34</a:t>
            </a:r>
            <a:r>
              <a:t>(1), p.e14282.</a:t>
            </a:r>
            <a:r>
              <a:t> </a:t>
            </a:r>
            <a:r>
              <a:rPr u="sng">
                <a:solidFill>
                  <a:srgbClr val="467886"/>
                </a:solidFill>
                <a:uFill>
                  <a:solidFill>
                    <a:srgbClr val="467886"/>
                  </a:solidFill>
                </a:uFill>
                <a:hlinkClick r:id="rId5" invalidUrl="" action="" tgtFrame="" tooltip="" history="1" highlightClick="0" endSnd="0"/>
              </a:rPr>
              <a:t>https://onlinelibrary.wiley.com/doi/abs/10.1111/jsr.14282</a:t>
            </a:r>
          </a:p>
          <a:p>
            <a:pPr algn="just">
              <a:lnSpc>
                <a:spcPct val="81000"/>
              </a:lnSpc>
              <a:defRPr sz="1400"/>
            </a:pPr>
            <a:r>
              <a:t>Kaveh, M.H., Behmanesh, V. and Karimi, M., 2021. The Impact of the Educational Intervention on Sleep Quality and Psychological Well-being Among the Elderly People. </a:t>
            </a:r>
            <a:r>
              <a:rPr i="1"/>
              <a:t>Malaysian Journal of Medicine &amp; Health Sciences</a:t>
            </a:r>
            <a:r>
              <a:t>, (3).</a:t>
            </a:r>
            <a:r>
              <a:t> </a:t>
            </a:r>
            <a:r>
              <a:rPr u="sng">
                <a:solidFill>
                  <a:srgbClr val="467886"/>
                </a:solidFill>
                <a:uFill>
                  <a:solidFill>
                    <a:srgbClr val="467886"/>
                  </a:solidFill>
                </a:uFill>
                <a:hlinkClick r:id="rId6" invalidUrl="" action="" tgtFrame="" tooltip="" history="1" highlightClick="0" endSnd="0"/>
              </a:rPr>
              <a:t>https://medic.upm.edu.my/upload/dokumen/2021062815451819_MJMHS_1024.pdf</a:t>
            </a:r>
          </a:p>
          <a:p>
            <a:pPr algn="just">
              <a:lnSpc>
                <a:spcPct val="81000"/>
              </a:lnSpc>
              <a:defRPr sz="1400"/>
            </a:pPr>
            <a:r>
              <a:t>Ravyts, S.G. and Dzierzewski, J.M., 2024. Sleep and healthy aging: a systematic review and path forward. </a:t>
            </a:r>
            <a:r>
              <a:rPr i="1"/>
              <a:t>Clinical gerontologist</a:t>
            </a:r>
            <a:r>
              <a:t>, </a:t>
            </a:r>
            <a:r>
              <a:rPr i="1"/>
              <a:t>47</a:t>
            </a:r>
            <a:r>
              <a:t>(3), pp.367-379.</a:t>
            </a:r>
            <a:r>
              <a:t> </a:t>
            </a:r>
            <a:r>
              <a:rPr u="sng">
                <a:solidFill>
                  <a:srgbClr val="467886"/>
                </a:solidFill>
                <a:uFill>
                  <a:solidFill>
                    <a:srgbClr val="467886"/>
                  </a:solidFill>
                </a:uFill>
                <a:hlinkClick r:id="rId7" invalidUrl="" action="" tgtFrame="" tooltip="" history="1" highlightClick="0" endSnd="0"/>
              </a:rPr>
              <a:t>https://www.tandfonline.com/doi/abs/10.1080/07317115.2022.2064789</a:t>
            </a:r>
          </a:p>
          <a:p>
            <a:pPr algn="just">
              <a:lnSpc>
                <a:spcPct val="81000"/>
              </a:lnSpc>
              <a:defRPr sz="1400"/>
            </a:pPr>
            <a:r>
              <a:t>Sella, E., Miola, L., Toffalini, E. and Borella, E., 2023. The relationship between sleep quality and quality of life in aging: a systematic review and meta-analysis. </a:t>
            </a:r>
            <a:r>
              <a:rPr i="1"/>
              <a:t>Health psychology review</a:t>
            </a:r>
            <a:r>
              <a:t>, </a:t>
            </a:r>
            <a:r>
              <a:rPr i="1"/>
              <a:t>17</a:t>
            </a:r>
            <a:r>
              <a:t>(1), pp.169-191.</a:t>
            </a:r>
            <a:r>
              <a:t> </a:t>
            </a:r>
            <a:r>
              <a:rPr u="sng">
                <a:solidFill>
                  <a:srgbClr val="467886"/>
                </a:solidFill>
                <a:uFill>
                  <a:solidFill>
                    <a:srgbClr val="467886"/>
                  </a:solidFill>
                </a:uFill>
                <a:hlinkClick r:id="rId8" invalidUrl="" action="" tgtFrame="" tooltip="" history="1" highlightClick="0" endSnd="0"/>
              </a:rPr>
              <a:t>https://www.tandfonline.com/doi/abs/10.1080/17437199.2021.1974309</a:t>
            </a:r>
          </a:p>
          <a:p>
            <a:pPr algn="just">
              <a:lnSpc>
                <a:spcPct val="81000"/>
              </a:lnSpc>
              <a:defRPr sz="1400"/>
            </a:pPr>
            <a:r>
              <a:t>Scullin, M.K., 2017. Do older adults need sleep? A review of neuroimaging, sleep, and aging studies. </a:t>
            </a:r>
            <a:r>
              <a:rPr i="1"/>
              <a:t>Current sleep medicine reports</a:t>
            </a:r>
            <a:r>
              <a:t>, </a:t>
            </a:r>
            <a:r>
              <a:rPr i="1"/>
              <a:t>3</a:t>
            </a:r>
            <a:r>
              <a:t>(3), pp.204-214.</a:t>
            </a:r>
            <a:r>
              <a:t> </a:t>
            </a:r>
            <a:r>
              <a:rPr u="sng">
                <a:solidFill>
                  <a:srgbClr val="467886"/>
                </a:solidFill>
                <a:uFill>
                  <a:solidFill>
                    <a:srgbClr val="467886"/>
                  </a:solidFill>
                </a:uFill>
                <a:hlinkClick r:id="rId9" invalidUrl="" action="" tgtFrame="" tooltip="" history="1" highlightClick="0" endSnd="0"/>
              </a:rPr>
              <a:t>https://link.springer.com/article/10.1007/s40675-017-0086-z</a:t>
            </a:r>
          </a:p>
          <a:p>
            <a:pPr algn="just">
              <a:lnSpc>
                <a:spcPct val="81000"/>
              </a:lnSpc>
              <a:defRPr sz="1400"/>
            </a:pPr>
            <a:r>
              <a:t>Yao, S.X., McClaran, N., Ogunsanwo, F., Nazmin, M., Bhuiyan, M.N.K., Seal, P., Sun, Y. and Cotton, P., 2025. What you believe matters: Linking behavioural and cognitive factors to college students’ sleep quality and mental health. </a:t>
            </a:r>
            <a:r>
              <a:rPr i="1"/>
              <a:t>Health Education Journal</a:t>
            </a:r>
            <a:r>
              <a:t>, </a:t>
            </a:r>
            <a:r>
              <a:rPr i="1"/>
              <a:t>84</a:t>
            </a:r>
            <a:r>
              <a:t>(7), pp.763-775.</a:t>
            </a:r>
            <a:r>
              <a:t> </a:t>
            </a:r>
            <a:r>
              <a:rPr u="sng">
                <a:solidFill>
                  <a:srgbClr val="467886"/>
                </a:solidFill>
                <a:uFill>
                  <a:solidFill>
                    <a:srgbClr val="467886"/>
                  </a:solidFill>
                </a:uFill>
                <a:hlinkClick r:id="rId10" invalidUrl="" action="" tgtFrame="" tooltip="" history="1" highlightClick="0" endSnd="0"/>
              </a:rPr>
              <a:t>https://journals.sagepub.com/doi/abs/10.1177/00178969251349944</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Helvetica"/>
        <a:ea typeface="Helvetica"/>
        <a:cs typeface="Helvetica"/>
      </a:majorFont>
      <a:minorFont>
        <a:latin typeface="Arial"/>
        <a:ea typeface="Arial"/>
        <a:cs typeface="Arial"/>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Helvetica"/>
        <a:ea typeface="Helvetica"/>
        <a:cs typeface="Helvetica"/>
      </a:majorFont>
      <a:minorFont>
        <a:latin typeface="Arial"/>
        <a:ea typeface="Arial"/>
        <a:cs typeface="Arial"/>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