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C82987-AEA3-5847-7369-F598D0935F6D}" v="17" dt="2024-03-09T15:45:52.362"/>
    <p1510:client id="{49D7DD91-9CC4-8493-ECBD-03AADCDFD29A}" v="75" dt="2024-03-09T16:29:05.9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017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695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258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325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157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2484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764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907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569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9428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7612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402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4506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053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9856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1987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3200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5360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  <p:sldLayoutId id="2147483877" r:id="rId12"/>
    <p:sldLayoutId id="2147483878" r:id="rId13"/>
    <p:sldLayoutId id="2147483879" r:id="rId14"/>
    <p:sldLayoutId id="2147483880" r:id="rId15"/>
    <p:sldLayoutId id="2147483881" r:id="rId16"/>
    <p:sldLayoutId id="214748388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94687" y="667230"/>
            <a:ext cx="7308335" cy="23458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Possible recommendations for the retailer Wilko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36254" y="5200718"/>
            <a:ext cx="5695251" cy="1265632"/>
          </a:xfrm>
        </p:spPr>
        <p:txBody>
          <a:bodyPr>
            <a:normAutofit fontScale="92500"/>
          </a:bodyPr>
          <a:lstStyle/>
          <a:p>
            <a:pPr algn="l"/>
            <a:r>
              <a:rPr lang="en-US" sz="1900" dirty="0"/>
              <a:t>Student name: Amalia-Carmen Filimon (2245302)   </a:t>
            </a:r>
            <a:endParaRPr lang="en-US" dirty="0"/>
          </a:p>
          <a:p>
            <a:pPr algn="l"/>
            <a:r>
              <a:rPr lang="en-US" sz="1900" dirty="0"/>
              <a:t>                               Raul Hotea   (2243424)                                        </a:t>
            </a:r>
            <a:endParaRPr lang="en-US" dirty="0"/>
          </a:p>
          <a:p>
            <a:pPr algn="l"/>
            <a:r>
              <a:rPr lang="en-US" sz="1900" dirty="0"/>
              <a:t>Date: 13 of March 2024                         </a:t>
            </a:r>
            <a:endParaRPr lang="en-US" dirty="0"/>
          </a:p>
        </p:txBody>
      </p:sp>
      <p:pic>
        <p:nvPicPr>
          <p:cNvPr id="4" name="Picture 3" descr="Abstract blurred background of department store">
            <a:extLst>
              <a:ext uri="{FF2B5EF4-FFF2-40B4-BE49-F238E27FC236}">
                <a16:creationId xmlns:a16="http://schemas.microsoft.com/office/drawing/2014/main" id="{C7C88A54-3153-133A-637F-7B6C42527C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268" r="23524" b="9091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7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8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4825DB3-4B2B-0F21-8481-3734C2DDE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US"/>
              <a:t>Overview:</a:t>
            </a:r>
          </a:p>
        </p:txBody>
      </p:sp>
      <p:pic>
        <p:nvPicPr>
          <p:cNvPr id="20" name="Picture 19" descr="Wood human figure">
            <a:extLst>
              <a:ext uri="{FF2B5EF4-FFF2-40B4-BE49-F238E27FC236}">
                <a16:creationId xmlns:a16="http://schemas.microsoft.com/office/drawing/2014/main" id="{1231F14F-4C80-2AC5-C3C6-9218508666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88" r="58492" b="-3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21E40-17DF-7839-24D8-72083B68B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dirty="0"/>
              <a:t>Wilko background</a:t>
            </a:r>
          </a:p>
          <a:p>
            <a:pPr>
              <a:buClr>
                <a:srgbClr val="1287C3"/>
              </a:buClr>
              <a:buAutoNum type="arabicPeriod"/>
            </a:pPr>
            <a:r>
              <a:rPr lang="en-US" dirty="0"/>
              <a:t>   Problems identified</a:t>
            </a:r>
          </a:p>
          <a:p>
            <a:pPr>
              <a:buClr>
                <a:srgbClr val="1287C3"/>
              </a:buClr>
              <a:buAutoNum type="arabicPeriod"/>
            </a:pPr>
            <a:r>
              <a:rPr lang="en-US" dirty="0"/>
              <a:t>  Solutions proposed</a:t>
            </a:r>
          </a:p>
          <a:p>
            <a:pPr>
              <a:buClr>
                <a:srgbClr val="1287C3"/>
              </a:buClr>
              <a:buAutoNum type="arabicPeriod"/>
            </a:pPr>
            <a:r>
              <a:rPr lang="en-US" dirty="0"/>
              <a:t>  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62547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FC6BD-576F-59CF-52D4-E685D8BA9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6122681" cy="695632"/>
          </a:xfrm>
        </p:spPr>
        <p:txBody>
          <a:bodyPr>
            <a:normAutofit fontScale="90000"/>
          </a:bodyPr>
          <a:lstStyle/>
          <a:p>
            <a:pPr marL="742950" indent="-742950">
              <a:buAutoNum type="arabicPeriod"/>
            </a:pPr>
            <a:r>
              <a:rPr lang="en-US" dirty="0"/>
              <a:t>Wilko background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A253D-2EDE-DE7F-AA31-91D95C091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3046" y="1708354"/>
            <a:ext cx="9689977" cy="529958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spcBef>
                <a:spcPts val="20"/>
              </a:spcBef>
            </a:pPr>
            <a:r>
              <a:rPr lang="en-US" dirty="0"/>
              <a:t>Humble beginnings: Started as a hardware store on a small Leicester street in 1930  founded by  James </a:t>
            </a:r>
            <a:r>
              <a:rPr lang="en-US" dirty="0" err="1"/>
              <a:t>Kemsey</a:t>
            </a:r>
            <a:r>
              <a:rPr lang="en-US" dirty="0"/>
              <a:t> Wilkinson (Rhiannon, 2023).</a:t>
            </a:r>
          </a:p>
          <a:p>
            <a:pPr>
              <a:lnSpc>
                <a:spcPct val="9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Impressive growth: Expanded to over 400 stores across the UK </a:t>
            </a:r>
          </a:p>
          <a:p>
            <a:pPr>
              <a:lnSpc>
                <a:spcPct val="9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It began as Wilkinson Cash Stores Limited and has since undergone several name changes, including Wilkinson Hardware Stores Limited and Wilko Retail Limited (bbc.co.uk, 2023)</a:t>
            </a:r>
          </a:p>
          <a:p>
            <a:pPr>
              <a:lnSpc>
                <a:spcPct val="9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End of an era: Facing the possibility of permanent closure after over 90 years in operation  </a:t>
            </a:r>
          </a:p>
          <a:p>
            <a:pPr>
              <a:lnSpc>
                <a:spcPct val="9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 err="1"/>
              <a:t>Poundland</a:t>
            </a:r>
            <a:r>
              <a:rPr lang="en-US" dirty="0"/>
              <a:t> agreed to buy 71 stores.</a:t>
            </a:r>
          </a:p>
          <a:p>
            <a:pPr>
              <a:lnSpc>
                <a:spcPct val="9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B&amp;M agreed to buy up to 51 stores(£13million deal).</a:t>
            </a:r>
          </a:p>
          <a:p>
            <a:pPr>
              <a:lnSpc>
                <a:spcPct val="9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(Walker &amp; Flanders, 2024)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214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087C3-9C05-FF9B-428D-470E075A2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2.Problems identified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3FC3B-D584-9FEF-47B1-E636292820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spcBef>
                <a:spcPts val="20"/>
              </a:spcBef>
            </a:pPr>
            <a:r>
              <a:rPr lang="en-US" dirty="0"/>
              <a:t>Ineffective Store Locations -stores are in inexpensive and unpopular locations (Traynor, 2024).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Limited Online Presence -Wilko has not adapted well to the growing trend of online shopping.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Impact of COVID-19 -The company was not well-prepared for the challenges posed by the pandemic, leading to financial struggles and potential job losses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Management Decisions -management blamed for not making strategic decisions and foreseeing the problems facing the company ( Wilcken, 2023).</a:t>
            </a:r>
            <a:endParaRPr lang="en-US" sz="1400" b="1" u="sng" dirty="0">
              <a:solidFill>
                <a:srgbClr val="E61577"/>
              </a:solidFill>
            </a:endParaRPr>
          </a:p>
          <a:p>
            <a:pPr>
              <a:spcBef>
                <a:spcPts val="20"/>
              </a:spcBef>
              <a:buClr>
                <a:srgbClr val="1287C3"/>
              </a:buClr>
            </a:pPr>
            <a:endParaRPr lang="en-US" dirty="0">
              <a:solidFill>
                <a:srgbClr val="000000"/>
              </a:solidFill>
            </a:endParaRPr>
          </a:p>
          <a:p>
            <a:pPr>
              <a:spcBef>
                <a:spcPts val="20"/>
              </a:spcBef>
              <a:buClr>
                <a:srgbClr val="1287C3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474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6CB57-1949-6467-9D4A-FFF7EACA7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-51619"/>
            <a:ext cx="10018713" cy="1224115"/>
          </a:xfrm>
        </p:spPr>
        <p:txBody>
          <a:bodyPr>
            <a:normAutofit/>
          </a:bodyPr>
          <a:lstStyle/>
          <a:p>
            <a:r>
              <a:rPr lang="en-US" dirty="0"/>
              <a:t>3.1. Solution proposed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B95C4-51ED-74BB-104D-82A749CC6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843" y="1612117"/>
            <a:ext cx="11691123" cy="5361041"/>
          </a:xfrm>
        </p:spPr>
        <p:txBody>
          <a:bodyPr>
            <a:normAutofit/>
          </a:bodyPr>
          <a:lstStyle/>
          <a:p>
            <a:r>
              <a:rPr lang="en-US" dirty="0"/>
              <a:t>Optimize Store Locations</a:t>
            </a:r>
          </a:p>
          <a:p>
            <a:pPr>
              <a:buClr>
                <a:srgbClr val="1287C3"/>
              </a:buClr>
            </a:pPr>
            <a:r>
              <a:rPr lang="en-US" dirty="0"/>
              <a:t>Enhance Online Presence- bolstering the online presence is crucial for business success (Millington &amp; Stephenson, 2023).</a:t>
            </a:r>
          </a:p>
          <a:p>
            <a:pPr>
              <a:buClr>
                <a:srgbClr val="1287C3"/>
              </a:buClr>
            </a:pPr>
            <a:r>
              <a:rPr lang="en-US" dirty="0"/>
              <a:t>Adaptability and Future Planning-</a:t>
            </a:r>
            <a:r>
              <a:rPr lang="en-US" dirty="0">
                <a:latin typeface="Calibri"/>
                <a:ea typeface="Calibri"/>
                <a:cs typeface="Calibri"/>
              </a:rPr>
              <a:t> </a:t>
            </a:r>
            <a:r>
              <a:rPr lang="en-US" dirty="0">
                <a:latin typeface="Calibri"/>
                <a:ea typeface="Calibri"/>
                <a:cs typeface="Times New Roman"/>
              </a:rPr>
              <a:t>Evaluate the company's strengths, weaknesses, opportunities, and threats (SWOT analysis) to develop a comprehensive understanding of the position in the market (Kamara, et al., 2020).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buClr>
                <a:srgbClr val="1287C3"/>
              </a:buClr>
            </a:pPr>
            <a:r>
              <a:rPr lang="en-US" dirty="0"/>
              <a:t>Leverage strengths such as a wide product range and an established brand to counter weaknesses identified .Capitalize on opportunities like the growth of online retail by diversifying product offerings.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dirty="0"/>
              <a:t>Stay informed and adapt to political changes by aligning business strategies with government policies.</a:t>
            </a:r>
          </a:p>
          <a:p>
            <a:pPr>
              <a:buClr>
                <a:srgbClr val="1287C3"/>
              </a:buClr>
            </a:pPr>
            <a:endParaRPr lang="en-US" dirty="0"/>
          </a:p>
          <a:p>
            <a:pPr>
              <a:buClr>
                <a:srgbClr val="1287C3"/>
              </a:buClr>
            </a:pPr>
            <a:endParaRPr lang="en-US" dirty="0"/>
          </a:p>
          <a:p>
            <a:pPr>
              <a:buClr>
                <a:srgbClr val="1287C3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602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60940-6F98-DA3F-1DB1-D8286E355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317091"/>
            <a:ext cx="10018713" cy="1150373"/>
          </a:xfrm>
        </p:spPr>
        <p:txBody>
          <a:bodyPr/>
          <a:lstStyle/>
          <a:p>
            <a:r>
              <a:rPr lang="en-US" dirty="0"/>
              <a:t>3.2 Solution proposed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F5DF8-BFAB-E0BC-5BAE-8882C617F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588698"/>
            <a:ext cx="10018713" cy="4202502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20"/>
              </a:spcBef>
            </a:pPr>
            <a:r>
              <a:rPr lang="en-US" dirty="0"/>
              <a:t>Monitor economic trends and adjust pricing and marketing strategies accordingly-Monitor economic trends and be prepared to adjust pricing and marketing strategies accordingly (Al-Surmi, et al., 2020).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Respond to sociocultural shifts by aligning product offerings with consumer preferences.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Embrace technological advancements to enhance business operations and customer experience it's a strategic necessity for sustainable growth and competitive advantage in the digital era (Hanane &amp; </a:t>
            </a:r>
            <a:r>
              <a:rPr lang="en-US" dirty="0" err="1"/>
              <a:t>Mourdi</a:t>
            </a:r>
            <a:r>
              <a:rPr lang="en-US" dirty="0"/>
              <a:t>, 2023)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Ensure legal compliance and use regulations as opportunities for growth-By staying within the legal framework, a company should build trust with customers and avoid potential legal complications (Hastig &amp; Sodhi, 2020)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Emphasize eco-friendly practices to align with environmental expectations</a:t>
            </a:r>
          </a:p>
          <a:p>
            <a:pPr>
              <a:buClr>
                <a:srgbClr val="1287C3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693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086C9-2EC5-3F0F-CF30-79D3AB19B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20446"/>
            <a:ext cx="7511488" cy="449824"/>
          </a:xfrm>
        </p:spPr>
        <p:txBody>
          <a:bodyPr>
            <a:normAutofit fontScale="90000"/>
          </a:bodyPr>
          <a:lstStyle/>
          <a:p>
            <a:r>
              <a:rPr lang="en-US" dirty="0"/>
              <a:t>4.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2AFD4-9614-5882-CB51-BDCB9666E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081548"/>
            <a:ext cx="10018713" cy="5582265"/>
          </a:xfrm>
        </p:spPr>
        <p:txBody>
          <a:bodyPr>
            <a:normAutofit fontScale="55000" lnSpcReduction="20000"/>
          </a:bodyPr>
          <a:lstStyle/>
          <a:p>
            <a:pPr>
              <a:spcBef>
                <a:spcPts val="20"/>
              </a:spcBef>
            </a:pPr>
            <a:r>
              <a:rPr lang="en-US" dirty="0"/>
              <a:t>bbc.co.uk, 2023. What went wrong at Wilko?. [Online] </a:t>
            </a:r>
            <a:br>
              <a:rPr lang="en-US" dirty="0"/>
            </a:br>
            <a:r>
              <a:rPr lang="en-US" dirty="0"/>
              <a:t>Available at: https://www.bbc.co.uk/news/business-66394238</a:t>
            </a:r>
            <a:br>
              <a:rPr lang="en-US" dirty="0"/>
            </a:br>
            <a:r>
              <a:rPr lang="en-US" dirty="0"/>
              <a:t> [Accessed 01 March 2024].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Rhiannon, J., 2023. The rise and fall of Wilko: From tiny family-run hardware store to High Street stalwart, Britain's best-loved chain could finally close for good after 90 years of providing families their everyday essentials from lightbulbs to pick n mix. [Online] </a:t>
            </a:r>
            <a:br>
              <a:rPr lang="en-US" dirty="0"/>
            </a:br>
            <a:r>
              <a:rPr lang="en-US" dirty="0"/>
              <a:t>Available at: https://www.dailymail.co.uk/news/article-12375919/The-rise-fall-Wilko-tiny-family-run-hardware-store-High-Street-stalwart-Britains-best-loved-chain-finally-close-good-90-years-providing-families-everyday-essentials-lightbulbs-pick-n-mix.html</a:t>
            </a:r>
            <a:br>
              <a:rPr lang="en-US" dirty="0"/>
            </a:br>
            <a:r>
              <a:rPr lang="en-US" dirty="0"/>
              <a:t> [Accessed 01 March 2024].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Traynor, R., 2024. Wilko: What Went Wrong And What Will Happen?. [Online] </a:t>
            </a:r>
            <a:br>
              <a:rPr lang="en-US" dirty="0"/>
            </a:br>
            <a:r>
              <a:rPr lang="en-US" dirty="0"/>
              <a:t>Available at: https://www.redflagalert.com/articles/risk/wilko-what-went-wrong-and-what-will-happen</a:t>
            </a:r>
            <a:br>
              <a:rPr lang="en-US" dirty="0"/>
            </a:br>
            <a:r>
              <a:rPr lang="en-US" dirty="0"/>
              <a:t> [Accessed March 02 2024].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Walker, S. &amp; Flanders, J., 2024. BACK IN BUSINESS Full list of towns where Wilko stores are returning – check if you’ll get one. [Online] </a:t>
            </a:r>
            <a:br>
              <a:rPr lang="en-US" dirty="0"/>
            </a:br>
            <a:r>
              <a:rPr lang="en-US" dirty="0"/>
              <a:t>Available at: https://www.thesun.co.uk/money/24917985/towns-wilko-opening-stores-luton-plymouth-exeter/</a:t>
            </a:r>
            <a:br>
              <a:rPr lang="en-US" dirty="0"/>
            </a:br>
            <a:r>
              <a:rPr lang="en-US" dirty="0"/>
              <a:t> [Accessed 02 March 2024].</a:t>
            </a:r>
          </a:p>
          <a:p>
            <a:pPr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Wilcken, Shelley;, 2023. WHAT EXACTLY HAPPENED TO WILKO?. [Online] </a:t>
            </a:r>
            <a:br>
              <a:rPr lang="en-US" dirty="0"/>
            </a:br>
            <a:r>
              <a:rPr lang="en-US" dirty="0"/>
              <a:t>Available at: https://www.eclipsegroup.co.uk/what-exactly-happened-to-wilko/</a:t>
            </a:r>
            <a:br>
              <a:rPr lang="en-US" dirty="0"/>
            </a:br>
            <a:r>
              <a:rPr lang="en-US" dirty="0"/>
              <a:t> [Accessed 01 March 2024]. </a:t>
            </a:r>
          </a:p>
          <a:p>
            <a:pPr>
              <a:lnSpc>
                <a:spcPct val="8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Al-Surmi, A., Guangming, C. &amp; Duan, Y., 2020. The impact of aligning business, IT, and marketing strategies on firm performance. Industrial marketing management, Volume 84, pp. 39-49.</a:t>
            </a:r>
          </a:p>
          <a:p>
            <a:pPr>
              <a:lnSpc>
                <a:spcPct val="8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Hanane, A. &amp; </a:t>
            </a:r>
            <a:r>
              <a:rPr lang="en-US" dirty="0" err="1"/>
              <a:t>Mourdi</a:t>
            </a:r>
            <a:r>
              <a:rPr lang="en-US" dirty="0"/>
              <a:t>, Y., 2023. Unleashing the potential of AI: Investigating cutting-edge technologies that are transforming businesses. International Journal of Computer Engineering and Data Science (IJCEDS) , 3(2), pp. 1-12.</a:t>
            </a:r>
          </a:p>
          <a:p>
            <a:pPr>
              <a:lnSpc>
                <a:spcPct val="8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Hastig, G. M. &amp; Sodhi, . M. S., 2020. Blockchain for supply chain traceability: Business requirements and critical success factors.. Production and Operations Management, 29(4), pp. 935-954.</a:t>
            </a:r>
          </a:p>
          <a:p>
            <a:pPr>
              <a:lnSpc>
                <a:spcPct val="8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Kamara, J. M. et al., 2020. Change factors and the adaptability of buildings. Sustainability , 12(6), p. 6585.</a:t>
            </a:r>
          </a:p>
          <a:p>
            <a:pPr>
              <a:lnSpc>
                <a:spcPct val="80000"/>
              </a:lnSpc>
              <a:spcBef>
                <a:spcPts val="20"/>
              </a:spcBef>
              <a:buClr>
                <a:srgbClr val="1287C3"/>
              </a:buClr>
            </a:pPr>
            <a:r>
              <a:rPr lang="en-US" dirty="0"/>
              <a:t>Millington, S. &amp; Stephenson, B., 2023. Vital and Viable Coleshill, </a:t>
            </a:r>
            <a:r>
              <a:rPr lang="en-US" dirty="0" err="1"/>
              <a:t>s.l.</a:t>
            </a:r>
            <a:r>
              <a:rPr lang="en-US" dirty="0"/>
              <a:t>: </a:t>
            </a:r>
            <a:r>
              <a:rPr lang="en-US" dirty="0" err="1"/>
              <a:t>s.n.</a:t>
            </a:r>
          </a:p>
          <a:p>
            <a:pPr>
              <a:lnSpc>
                <a:spcPct val="80000"/>
              </a:lnSpc>
              <a:spcBef>
                <a:spcPts val="20"/>
              </a:spcBef>
              <a:buClr>
                <a:srgbClr val="1287C3"/>
              </a:buClr>
            </a:pPr>
            <a:endParaRPr lang="en-US"/>
          </a:p>
          <a:p>
            <a:pPr>
              <a:spcBef>
                <a:spcPts val="20"/>
              </a:spcBef>
              <a:buClr>
                <a:srgbClr val="1287C3"/>
              </a:buClr>
            </a:pPr>
            <a:endParaRPr lang="en-US" dirty="0"/>
          </a:p>
          <a:p>
            <a:pPr>
              <a:spcBef>
                <a:spcPts val="20"/>
              </a:spcBef>
              <a:buClr>
                <a:srgbClr val="1287C3"/>
              </a:buClr>
            </a:pPr>
            <a:endParaRPr lang="en-US"/>
          </a:p>
          <a:p>
            <a:pPr>
              <a:buClr>
                <a:srgbClr val="1287C3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6073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Parallax</vt:lpstr>
      <vt:lpstr>Possible recommendations for the retailer Wilko</vt:lpstr>
      <vt:lpstr>Overview:</vt:lpstr>
      <vt:lpstr>Wilko background</vt:lpstr>
      <vt:lpstr>2.Problems identified</vt:lpstr>
      <vt:lpstr>3.1. Solution proposed</vt:lpstr>
      <vt:lpstr>3.2 Solution proposed</vt:lpstr>
      <vt:lpstr>4.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439</cp:revision>
  <dcterms:created xsi:type="dcterms:W3CDTF">2024-03-03T18:06:17Z</dcterms:created>
  <dcterms:modified xsi:type="dcterms:W3CDTF">2024-03-09T16:29:27Z</dcterms:modified>
</cp:coreProperties>
</file>