
<file path=[Content_Types].xml><?xml version="1.0" encoding="utf-8"?>
<Types xmlns="http://schemas.openxmlformats.org/package/2006/content-types">
  <Default Extension="jpeg" ContentType="image/jpeg"/>
  <Default Extension="JPG" ContentType="image/.jpg"/>
  <Default Extension="png" ContentType="image/png"/>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handoutMasterIdLst>
    <p:handoutMasterId r:id="rId15"/>
  </p:handoutMasterIdLst>
  <p:sldIdLst>
    <p:sldId id="256" r:id="rId3"/>
    <p:sldId id="407" r:id="rId4"/>
    <p:sldId id="457" r:id="rId6"/>
    <p:sldId id="458" r:id="rId7"/>
    <p:sldId id="459" r:id="rId8"/>
    <p:sldId id="460" r:id="rId9"/>
    <p:sldId id="461" r:id="rId10"/>
    <p:sldId id="462" r:id="rId11"/>
    <p:sldId id="415" r:id="rId12"/>
    <p:sldId id="465" r:id="rId13"/>
    <p:sldId id="289" r:id="rId14"/>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70" userDrawn="1">
          <p15:clr>
            <a:srgbClr val="A4A3A4"/>
          </p15:clr>
        </p15:guide>
        <p15:guide id="2" pos="387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zhou ning" initials="zn" lastIdx="2" clrIdx="0"/>
  <p:cmAuthor id="1" name="幸全" initials="幸全" lastIdx="1" clrIdx="0"/>
  <p:cmAuthor id="2" name="作者" initials="A" lastIdx="0" clrIdx="1"/>
  <p:cmAuthor id="3" name="吴迪 （总行金融市场部）" initials="吴迪" lastIdx="1" clrIdx="2"/>
  <p:cmAuthor id="4" name="张沁园 （总行金融市场部）" initials="张沁园" lastIdx="3"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C57B4"/>
    <a:srgbClr val="1D8CFF"/>
    <a:srgbClr val="2094CE"/>
    <a:srgbClr val="A4ADB4"/>
    <a:srgbClr val="A0C0F0"/>
    <a:srgbClr val="008CFF"/>
    <a:srgbClr val="0A59B6"/>
    <a:srgbClr val="092C4C"/>
    <a:srgbClr val="BFD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82" autoAdjust="0"/>
    <p:restoredTop sz="94660"/>
  </p:normalViewPr>
  <p:slideViewPr>
    <p:cSldViewPr snapToGrid="0" showGuides="1">
      <p:cViewPr varScale="1">
        <p:scale>
          <a:sx n="89" d="100"/>
          <a:sy n="89" d="100"/>
        </p:scale>
        <p:origin x="504" y="53"/>
      </p:cViewPr>
      <p:guideLst>
        <p:guide orient="horz" pos="2170"/>
        <p:guide pos="3872"/>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gs" Target="tags/tag66.xml"/><Relationship Id="rId2" Type="http://schemas.openxmlformats.org/officeDocument/2006/relationships/theme" Target="theme/theme1.xml"/><Relationship Id="rId19" Type="http://schemas.openxmlformats.org/officeDocument/2006/relationships/commentAuthors" Target="commentAuthors.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6837353-30EB-4A48-80EB-173D804AEFB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9D9D9"/>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tags" Target="../tags/tag64.xml"/><Relationship Id="rId7" Type="http://schemas.openxmlformats.org/officeDocument/2006/relationships/image" Target="../media/image3.png"/><Relationship Id="rId6" Type="http://schemas.microsoft.com/office/2007/relationships/media" Target="../media/media1.m4a"/><Relationship Id="rId5" Type="http://schemas.openxmlformats.org/officeDocument/2006/relationships/audio" Target="../media/media1.m4a"/><Relationship Id="rId4" Type="http://schemas.openxmlformats.org/officeDocument/2006/relationships/image" Target="../media/image2.jpeg"/><Relationship Id="rId3" Type="http://schemas.openxmlformats.org/officeDocument/2006/relationships/image" Target="../media/image1.jpeg"/><Relationship Id="rId2" Type="http://schemas.openxmlformats.org/officeDocument/2006/relationships/tags" Target="../tags/tag63.xml"/><Relationship Id="rId1" Type="http://schemas.openxmlformats.org/officeDocument/2006/relationships/tags" Target="../tags/tag62.xml"/></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xml"/><Relationship Id="rId3" Type="http://schemas.openxmlformats.org/officeDocument/2006/relationships/tags" Target="../tags/tag65.xml"/><Relationship Id="rId2" Type="http://schemas.openxmlformats.org/officeDocument/2006/relationships/image" Target="../media/image4.jpe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jpe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p:txBody>
          <a:bodyPr/>
          <a:lstStyle/>
          <a:p>
            <a:r>
              <a:rPr lang="zh-CN" altLang="zh-CN">
                <a:latin typeface="华康黑体W5(P)" panose="020B0500000000000000" charset="-122"/>
                <a:ea typeface="华康黑体W5(P)" panose="020B0500000000000000" charset="-122"/>
              </a:rPr>
              <a:t>空白演示</a:t>
            </a:r>
            <a:endParaRPr lang="zh-CN" altLang="zh-CN">
              <a:latin typeface="华康黑体W5(P)" panose="020B0500000000000000" charset="-122"/>
              <a:ea typeface="华康黑体W5(P)" panose="020B0500000000000000" charset="-122"/>
            </a:endParaRPr>
          </a:p>
        </p:txBody>
      </p:sp>
      <p:sp>
        <p:nvSpPr>
          <p:cNvPr id="3" name="副标题 2"/>
          <p:cNvSpPr>
            <a:spLocks noGrp="1"/>
          </p:cNvSpPr>
          <p:nvPr>
            <p:ph type="subTitle" idx="1"/>
            <p:custDataLst>
              <p:tags r:id="rId2"/>
            </p:custDataLst>
          </p:nvPr>
        </p:nvSpPr>
        <p:spPr/>
        <p:txBody>
          <a:bodyPr/>
          <a:lstStyle/>
          <a:p>
            <a:r>
              <a:rPr lang="zh-CN" altLang="en-US">
                <a:latin typeface="华康黑体W5(P)" panose="020B0500000000000000" charset="-122"/>
                <a:ea typeface="华康黑体W5(P)" panose="020B0500000000000000" charset="-122"/>
              </a:rPr>
              <a:t>单击输入您的封面副标题</a:t>
            </a:r>
            <a:endParaRPr lang="zh-CN" altLang="en-US">
              <a:latin typeface="华康黑体W5(P)" panose="020B0500000000000000" charset="-122"/>
              <a:ea typeface="华康黑体W5(P)" panose="020B0500000000000000" charset="-122"/>
            </a:endParaRPr>
          </a:p>
        </p:txBody>
      </p:sp>
      <p:pic>
        <p:nvPicPr>
          <p:cNvPr id="4" name="图片 3" descr="C:\Users\sheji\Desktop\蓝色(1)_画板 1 副本 34.jpg蓝色(1)_画板 1 副本 34"/>
          <p:cNvPicPr>
            <a:picLocks noChangeAspect="1"/>
          </p:cNvPicPr>
          <p:nvPr/>
        </p:nvPicPr>
        <p:blipFill>
          <a:blip r:embed="rId3"/>
          <a:srcRect/>
          <a:stretch>
            <a:fillRect/>
          </a:stretch>
        </p:blipFill>
        <p:spPr>
          <a:xfrm>
            <a:off x="-317" y="0"/>
            <a:ext cx="12180570" cy="6856730"/>
          </a:xfrm>
          <a:prstGeom prst="rect">
            <a:avLst/>
          </a:prstGeom>
        </p:spPr>
      </p:pic>
      <p:sp>
        <p:nvSpPr>
          <p:cNvPr id="5" name="副标题 2"/>
          <p:cNvSpPr>
            <a:spLocks noGrp="1"/>
          </p:cNvSpPr>
          <p:nvPr/>
        </p:nvSpPr>
        <p:spPr>
          <a:xfrm>
            <a:off x="2372995" y="2751455"/>
            <a:ext cx="6858000" cy="733425"/>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bg1"/>
                </a:solidFill>
                <a:latin typeface="微软雅黑" panose="020B0503020204020204" pitchFamily="34" charset="-122"/>
                <a:ea typeface="微软雅黑" panose="020B0503020204020204" pitchFamily="34" charset="-122"/>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8035"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935"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835"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endParaRPr lang="en-US" altLang="zh-CN" sz="2000" dirty="0">
              <a:solidFill>
                <a:schemeClr val="bg1"/>
              </a:solidFill>
              <a:latin typeface="华康黑体W5(P)" panose="020B0500000000000000" charset="-122"/>
              <a:ea typeface="华康黑体W5(P)" panose="020B0500000000000000" charset="-122"/>
              <a:sym typeface="+mn-ea"/>
            </a:endParaRPr>
          </a:p>
          <a:p>
            <a:endParaRPr lang="en-US" altLang="zh-CN" sz="2000" dirty="0">
              <a:solidFill>
                <a:schemeClr val="bg1"/>
              </a:solidFill>
              <a:latin typeface="华康黑体W5(P)" panose="020B0500000000000000" charset="-122"/>
              <a:ea typeface="华康黑体W5(P)" panose="020B0500000000000000" charset="-122"/>
              <a:sym typeface="+mn-ea"/>
            </a:endParaRPr>
          </a:p>
        </p:txBody>
      </p:sp>
      <p:sp>
        <p:nvSpPr>
          <p:cNvPr id="7" name="文本框 6"/>
          <p:cNvSpPr txBox="1"/>
          <p:nvPr/>
        </p:nvSpPr>
        <p:spPr>
          <a:xfrm>
            <a:off x="1712595" y="2392045"/>
            <a:ext cx="9610725" cy="768350"/>
          </a:xfrm>
          <a:prstGeom prst="rect">
            <a:avLst/>
          </a:prstGeom>
          <a:noFill/>
        </p:spPr>
        <p:txBody>
          <a:bodyPr wrap="square" rtlCol="0">
            <a:spAutoFit/>
          </a:bodyPr>
          <a:lstStyle/>
          <a:p>
            <a:pPr algn="l">
              <a:lnSpc>
                <a:spcPct val="100000"/>
              </a:lnSpc>
            </a:pPr>
            <a:r>
              <a:rPr lang="zh-CN" altLang="en-US" sz="4400" b="1" dirty="0">
                <a:solidFill>
                  <a:schemeClr val="bg1"/>
                </a:solidFill>
                <a:latin typeface="华康黑体W7(P)" panose="020B0700000000000000" charset="-122"/>
                <a:ea typeface="华康黑体W7(P)" panose="020B0700000000000000" charset="-122"/>
                <a:cs typeface="华康黑体W7(P)" panose="020B0700000000000000" charset="-122"/>
                <a:sym typeface="+mn-ea"/>
              </a:rPr>
              <a:t> Tencent’s</a:t>
            </a:r>
            <a:r>
              <a:rPr lang="en-US" altLang="zh-CN" sz="4400" b="1" dirty="0">
                <a:solidFill>
                  <a:schemeClr val="bg1"/>
                </a:solidFill>
                <a:latin typeface="华康黑体W7(P)" panose="020B0700000000000000" charset="-122"/>
                <a:ea typeface="华康黑体W7(P)" panose="020B0700000000000000" charset="-122"/>
                <a:cs typeface="华康黑体W7(P)" panose="020B0700000000000000" charset="-122"/>
                <a:sym typeface="+mn-ea"/>
              </a:rPr>
              <a:t> </a:t>
            </a:r>
            <a:r>
              <a:rPr lang="zh-CN" altLang="en-US" sz="4400" b="1" dirty="0">
                <a:solidFill>
                  <a:schemeClr val="bg1"/>
                </a:solidFill>
                <a:latin typeface="华康黑体W7(P)" panose="020B0700000000000000" charset="-122"/>
                <a:ea typeface="华康黑体W7(P)" panose="020B0700000000000000" charset="-122"/>
                <a:cs typeface="华康黑体W7(P)" panose="020B0700000000000000" charset="-122"/>
                <a:sym typeface="+mn-ea"/>
              </a:rPr>
              <a:t>HR Skills Development</a:t>
            </a:r>
            <a:endParaRPr lang="zh-CN" altLang="en-US" sz="4400" b="1" dirty="0">
              <a:solidFill>
                <a:schemeClr val="bg1"/>
              </a:solidFill>
              <a:latin typeface="华康黑体W7(P)" panose="020B0700000000000000" charset="-122"/>
              <a:ea typeface="华康黑体W7(P)" panose="020B0700000000000000" charset="-122"/>
              <a:cs typeface="华康黑体W7(P)" panose="020B0700000000000000" charset="-122"/>
              <a:sym typeface="+mn-ea"/>
            </a:endParaRPr>
          </a:p>
        </p:txBody>
      </p:sp>
      <p:pic>
        <p:nvPicPr>
          <p:cNvPr id="100" name="图片 99"/>
          <p:cNvPicPr/>
          <p:nvPr/>
        </p:nvPicPr>
        <p:blipFill>
          <a:blip r:embed="rId4"/>
          <a:stretch>
            <a:fillRect/>
          </a:stretch>
        </p:blipFill>
        <p:spPr>
          <a:xfrm>
            <a:off x="8830945" y="0"/>
            <a:ext cx="3349625" cy="1217930"/>
          </a:xfrm>
          <a:prstGeom prst="rect">
            <a:avLst/>
          </a:prstGeom>
          <a:noFill/>
          <a:ln w="9525">
            <a:noFill/>
          </a:ln>
        </p:spPr>
      </p:pic>
      <p:sp>
        <p:nvSpPr>
          <p:cNvPr id="6" name="文本框 5"/>
          <p:cNvSpPr txBox="1"/>
          <p:nvPr/>
        </p:nvSpPr>
        <p:spPr>
          <a:xfrm>
            <a:off x="4208145" y="3560445"/>
            <a:ext cx="4064000" cy="460375"/>
          </a:xfrm>
          <a:prstGeom prst="rect">
            <a:avLst/>
          </a:prstGeom>
          <a:noFill/>
        </p:spPr>
        <p:txBody>
          <a:bodyPr wrap="square" rtlCol="0">
            <a:spAutoFit/>
          </a:bodyPr>
          <a:p>
            <a:r>
              <a:rPr lang="en-US" altLang="zh-CN" sz="2400" b="1">
                <a:solidFill>
                  <a:schemeClr val="bg2"/>
                </a:solidFill>
                <a:latin typeface="Times New Roman" panose="02020603050405020304" pitchFamily="18" charset="0"/>
                <a:cs typeface="Times New Roman" panose="02020603050405020304" pitchFamily="18" charset="0"/>
              </a:rPr>
              <a:t>Keyun Chen   (2229979)</a:t>
            </a:r>
            <a:endParaRPr lang="en-US" altLang="zh-CN" sz="2400" b="1">
              <a:solidFill>
                <a:schemeClr val="bg2"/>
              </a:solidFill>
              <a:latin typeface="Times New Roman" panose="02020603050405020304" pitchFamily="18" charset="0"/>
              <a:cs typeface="Times New Roman" panose="02020603050405020304" pitchFamily="18" charset="0"/>
            </a:endParaRPr>
          </a:p>
        </p:txBody>
      </p:sp>
      <p:pic>
        <p:nvPicPr>
          <p:cNvPr id="8" name="腾讯演讲稿">
            <a:hlinkClick r:id="" action="ppaction://media"/>
          </p:cNvPr>
          <p:cNvPicPr/>
          <p:nvPr>
            <a:audioFile r:link="rId5"/>
            <p:extLst>
              <p:ext uri="{DAA4B4D4-6D71-4841-9C94-3DE7FCFB9230}">
                <p14:media xmlns:p14="http://schemas.microsoft.com/office/powerpoint/2010/main" r:embed="rId6"/>
              </p:ext>
            </p:extLst>
          </p:nvPr>
        </p:nvPicPr>
        <p:blipFill>
          <a:blip r:embed="rId7"/>
          <a:stretch>
            <a:fillRect/>
          </a:stretch>
        </p:blipFill>
        <p:spPr>
          <a:xfrm>
            <a:off x="383540" y="303530"/>
            <a:ext cx="495300" cy="495300"/>
          </a:xfrm>
          <a:prstGeom prst="rect">
            <a:avLst/>
          </a:prstGeom>
        </p:spPr>
      </p:pic>
    </p:spTree>
    <p:custDataLst>
      <p:tags r:id="rId8"/>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1">
                  <p:stCondLst>
                    <p:cond delay="indefinite"/>
                  </p:stCondLst>
                  <p:endCondLst>
                    <p:cond evt="onStopAudio">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cxnSp>
        <p:nvCxnSpPr>
          <p:cNvPr id="23"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24" name="菱形 23"/>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25" name="圆角矩形 24"/>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a:t>1</a:t>
            </a:r>
            <a:endParaRPr lang="en-US" altLang="zh-CN" dirty="0"/>
          </a:p>
        </p:txBody>
      </p:sp>
      <p:sp>
        <p:nvSpPr>
          <p:cNvPr id="27" name="淘宝网Chenying0907出品 9"/>
          <p:cNvSpPr txBox="1"/>
          <p:nvPr/>
        </p:nvSpPr>
        <p:spPr>
          <a:xfrm>
            <a:off x="1425262" y="188912"/>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lang="en-US" altLang="zh-CN" sz="2400" b="1" dirty="0">
                <a:solidFill>
                  <a:srgbClr val="0C57B4"/>
                </a:solidFill>
                <a:latin typeface="Times New Roman" panose="02020603050405020304" pitchFamily="18" charset="0"/>
                <a:ea typeface="微软雅黑" panose="020B0503020204020204" pitchFamily="34" charset="-122"/>
                <a:cs typeface="Times New Roman" panose="02020603050405020304" pitchFamily="18" charset="0"/>
                <a:sym typeface="+mn-ea"/>
              </a:rPr>
              <a:t>W</a:t>
            </a:r>
            <a:r>
              <a:rPr lang="zh-CN" altLang="zh-CN" sz="2400" b="1" dirty="0">
                <a:solidFill>
                  <a:srgbClr val="0C57B4"/>
                </a:solidFill>
                <a:latin typeface="Times New Roman" panose="02020603050405020304" pitchFamily="18" charset="0"/>
                <a:ea typeface="微软雅黑" panose="020B0503020204020204" pitchFamily="34" charset="-122"/>
                <a:cs typeface="Times New Roman" panose="02020603050405020304" pitchFamily="18" charset="0"/>
                <a:sym typeface="+mn-ea"/>
              </a:rPr>
              <a:t>eaknesses and challenges </a:t>
            </a:r>
            <a:r>
              <a:rPr lang="en-US" altLang="zh-CN" sz="2400" b="1" dirty="0">
                <a:solidFill>
                  <a:srgbClr val="0C57B4"/>
                </a:solidFill>
                <a:latin typeface="Times New Roman" panose="02020603050405020304" pitchFamily="18" charset="0"/>
                <a:ea typeface="微软雅黑" panose="020B0503020204020204" pitchFamily="34" charset="-122"/>
                <a:cs typeface="Times New Roman" panose="02020603050405020304" pitchFamily="18" charset="0"/>
                <a:sym typeface="+mn-ea"/>
              </a:rPr>
              <a:t>of</a:t>
            </a:r>
            <a:r>
              <a:rPr lang="zh-CN" altLang="zh-CN" sz="2400" b="1" dirty="0">
                <a:solidFill>
                  <a:srgbClr val="0C57B4"/>
                </a:solidFill>
                <a:latin typeface="Times New Roman" panose="02020603050405020304" pitchFamily="18" charset="0"/>
                <a:ea typeface="微软雅黑" panose="020B0503020204020204" pitchFamily="34" charset="-122"/>
                <a:cs typeface="Times New Roman" panose="02020603050405020304" pitchFamily="18" charset="0"/>
                <a:sym typeface="+mn-ea"/>
              </a:rPr>
              <a:t> Tencent's HRM</a:t>
            </a:r>
            <a:endParaRPr lang="zh-CN" altLang="zh-CN" sz="2400" b="1" dirty="0">
              <a:solidFill>
                <a:srgbClr val="0C57B4"/>
              </a:solidFill>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32" name="圆角矩形 31"/>
          <p:cNvSpPr/>
          <p:nvPr/>
        </p:nvSpPr>
        <p:spPr>
          <a:xfrm>
            <a:off x="267970" y="2484755"/>
            <a:ext cx="10773410" cy="335978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lvl="0" fontAlgn="auto">
              <a:lnSpc>
                <a:spcPct val="200000"/>
              </a:lnSpc>
            </a:pPr>
            <a:r>
              <a:rPr lang="en-US" altLang="zh-CN" sz="14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Tencent has demonstrated strengths in human resource management, such as offering competitive compensation and benefits, and providing opportunities for career growth and development.</a:t>
            </a:r>
            <a:r>
              <a:rPr lang="zh-CN" altLang="zh-CN" sz="14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However, there are also some weaknesses and challenges facing Tencent's HRM, such as potential issues with employee engagement, motivation, recognition, and development opportunities(xiao ,2020). </a:t>
            </a:r>
            <a:r>
              <a:rPr lang="zh-CN" altLang="zh-CN" sz="14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The company may also need to address concerns regarding communication and transparency practices, as well as employee well-being and work-life balance(jiang,2017). By considering models such as BlessingWhite's Model, Maslow's Hierarchy of Needs Model, and the SHRM model, Tencent can continue to improve its human resource management practices and make sure that all its employees are fully committed and involved in their work,motivated, and committed to the company's mission and values.</a:t>
            </a:r>
            <a:endParaRPr lang="zh-CN" altLang="zh-CN" sz="14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endParaRPr>
          </a:p>
        </p:txBody>
      </p:sp>
      <p:pic>
        <p:nvPicPr>
          <p:cNvPr id="100" name="图片 99"/>
          <p:cNvPicPr/>
          <p:nvPr/>
        </p:nvPicPr>
        <p:blipFill>
          <a:blip r:embed="rId1"/>
          <a:stretch>
            <a:fillRect/>
          </a:stretch>
        </p:blipFill>
        <p:spPr>
          <a:xfrm>
            <a:off x="1988820" y="800100"/>
            <a:ext cx="3721735" cy="1473200"/>
          </a:xfrm>
          <a:prstGeom prst="rect">
            <a:avLst/>
          </a:prstGeom>
          <a:noFill/>
          <a:ln w="9525">
            <a:noFill/>
          </a:ln>
        </p:spPr>
      </p:pic>
      <p:pic>
        <p:nvPicPr>
          <p:cNvPr id="101" name="图片 100"/>
          <p:cNvPicPr/>
          <p:nvPr/>
        </p:nvPicPr>
        <p:blipFill>
          <a:blip r:embed="rId2"/>
          <a:stretch>
            <a:fillRect/>
          </a:stretch>
        </p:blipFill>
        <p:spPr>
          <a:xfrm>
            <a:off x="450215" y="838200"/>
            <a:ext cx="1538605" cy="1435100"/>
          </a:xfrm>
          <a:prstGeom prst="rect">
            <a:avLst/>
          </a:prstGeom>
          <a:noFill/>
          <a:ln w="9525">
            <a:noFill/>
          </a:ln>
        </p:spPr>
      </p:pic>
    </p:spTree>
    <p:custDataLst>
      <p:tags r:id="rId3"/>
    </p:custData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2</a:t>
            </a:r>
            <a:endParaRPr lang="en-US" altLang="zh-CN" dirty="0"/>
          </a:p>
        </p:txBody>
      </p:sp>
      <p:sp>
        <p:nvSpPr>
          <p:cNvPr id="38" name="淘宝网Chenying0907出品 9"/>
          <p:cNvSpPr txBox="1"/>
          <p:nvPr/>
        </p:nvSpPr>
        <p:spPr>
          <a:xfrm>
            <a:off x="1425262" y="188912"/>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Recommendation </a:t>
            </a:r>
            <a:r>
              <a:rPr lang="en-US" sz="2400" b="1" dirty="0">
                <a:solidFill>
                  <a:srgbClr val="206ADA"/>
                </a:solidFill>
                <a:latin typeface="微软雅黑" panose="020B0503020204020204" pitchFamily="34" charset="-122"/>
                <a:ea typeface="微软雅黑" panose="020B0503020204020204" pitchFamily="34" charset="-122"/>
              </a:rPr>
              <a:t>----</a:t>
            </a:r>
            <a:r>
              <a:rPr lang="en-US" b="1" dirty="0">
                <a:solidFill>
                  <a:srgbClr val="206ADA"/>
                </a:solidFill>
                <a:latin typeface="微软雅黑" panose="020B0503020204020204" pitchFamily="34" charset="-122"/>
                <a:ea typeface="微软雅黑" panose="020B0503020204020204" pitchFamily="34" charset="-122"/>
              </a:rPr>
              <a:t>Improving communication channels</a:t>
            </a:r>
            <a:endParaRPr lang="en-US" b="1" dirty="0">
              <a:solidFill>
                <a:srgbClr val="206ADA"/>
              </a:solidFill>
              <a:latin typeface="微软雅黑" panose="020B0503020204020204" pitchFamily="34" charset="-122"/>
              <a:ea typeface="微软雅黑" panose="020B0503020204020204" pitchFamily="34" charset="-122"/>
            </a:endParaRPr>
          </a:p>
        </p:txBody>
      </p:sp>
      <p:sp>
        <p:nvSpPr>
          <p:cNvPr id="48" name="文本框 16"/>
          <p:cNvSpPr txBox="1"/>
          <p:nvPr/>
        </p:nvSpPr>
        <p:spPr>
          <a:xfrm>
            <a:off x="377190" y="5215255"/>
            <a:ext cx="5000625" cy="138366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nSpc>
                <a:spcPct val="150000"/>
              </a:lnSpc>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Regular individual feedback and performance evaluation meetings with employees to discuss their strengths and areas for improvement, and to provide guidance and support to help them achieve their career goals.</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9" name="文本框 18"/>
          <p:cNvSpPr txBox="1"/>
          <p:nvPr/>
        </p:nvSpPr>
        <p:spPr>
          <a:xfrm>
            <a:off x="5967095" y="5024755"/>
            <a:ext cx="5908040" cy="1791970"/>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gn="l">
              <a:lnSpc>
                <a:spcPct val="150000"/>
              </a:lnSpc>
              <a:buClrTx/>
              <a:buSzTx/>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Quarterly or semi-annual large meetings are held for employees to communicate and share with executives the latest company strategies and achievements. This not only improves employees' understanding of the company, but also provides opportunities for employees to perform while enhancing the connection between employees and the company(Morgan, 2014).</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50" name="组合 49"/>
          <p:cNvGrpSpPr/>
          <p:nvPr/>
        </p:nvGrpSpPr>
        <p:grpSpPr>
          <a:xfrm>
            <a:off x="187960" y="4660265"/>
            <a:ext cx="5431790" cy="2154555"/>
            <a:chOff x="3090" y="7116"/>
            <a:chExt cx="16220" cy="1930"/>
          </a:xfrm>
        </p:grpSpPr>
        <p:sp>
          <p:nvSpPr>
            <p:cNvPr id="54" name="矩形 53"/>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5" name="文本框 23"/>
            <p:cNvSpPr txBox="1"/>
            <p:nvPr/>
          </p:nvSpPr>
          <p:spPr>
            <a:xfrm>
              <a:off x="3656" y="7116"/>
              <a:ext cx="10676" cy="302"/>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1</a:t>
              </a:r>
              <a:r>
                <a:rPr lang="zh-CN" altLang="en-US" sz="1600" b="1" dirty="0" smtClean="0">
                  <a:latin typeface="微软雅黑" panose="020B0503020204020204" pitchFamily="34" charset="-122"/>
                  <a:ea typeface="微软雅黑" panose="020B0503020204020204" pitchFamily="34" charset="-122"/>
                </a:rPr>
                <a:t>、Regular feedback meetings: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5828030" y="4660265"/>
            <a:ext cx="6185535" cy="2156460"/>
            <a:chOff x="3090" y="7116"/>
            <a:chExt cx="16220" cy="1930"/>
          </a:xfrm>
        </p:grpSpPr>
        <p:sp>
          <p:nvSpPr>
            <p:cNvPr id="52" name="矩形 51"/>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文本框 26"/>
            <p:cNvSpPr txBox="1"/>
            <p:nvPr/>
          </p:nvSpPr>
          <p:spPr>
            <a:xfrm>
              <a:off x="3656" y="7116"/>
              <a:ext cx="9791" cy="302"/>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2</a:t>
              </a:r>
              <a:r>
                <a:rPr lang="zh-CN" altLang="en-US" sz="1600" b="1" dirty="0" smtClean="0">
                  <a:latin typeface="微软雅黑" panose="020B0503020204020204" pitchFamily="34" charset="-122"/>
                  <a:ea typeface="微软雅黑" panose="020B0503020204020204" pitchFamily="34" charset="-122"/>
                </a:rPr>
                <a:t>、Town Hall Meetings: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 name="组合 4"/>
          <p:cNvGrpSpPr/>
          <p:nvPr/>
        </p:nvGrpSpPr>
        <p:grpSpPr>
          <a:xfrm>
            <a:off x="283210" y="1071880"/>
            <a:ext cx="11729720" cy="2901950"/>
            <a:chOff x="3090" y="7116"/>
            <a:chExt cx="16220" cy="1930"/>
          </a:xfrm>
        </p:grpSpPr>
        <p:sp>
          <p:nvSpPr>
            <p:cNvPr id="6" name="矩形 5"/>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7" name="文本框 23"/>
            <p:cNvSpPr txBox="1"/>
            <p:nvPr/>
          </p:nvSpPr>
          <p:spPr>
            <a:xfrm>
              <a:off x="3656" y="7116"/>
              <a:ext cx="10676" cy="224"/>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zh-CN" altLang="en-US" sz="1600" b="1" dirty="0" smtClean="0">
                  <a:latin typeface="微软雅黑" panose="020B0503020204020204" pitchFamily="34" charset="-122"/>
                  <a:ea typeface="微软雅黑" panose="020B0503020204020204" pitchFamily="34" charset="-122"/>
                </a:rPr>
                <a:t>Related Models and Theories：</a:t>
              </a:r>
              <a:endParaRPr lang="zh-CN" altLang="en-US" sz="1600" b="1" dirty="0" smtClean="0">
                <a:latin typeface="微软雅黑" panose="020B0503020204020204" pitchFamily="34" charset="-122"/>
                <a:ea typeface="微软雅黑" panose="020B0503020204020204" pitchFamily="34" charset="-122"/>
              </a:endParaRPr>
            </a:p>
          </p:txBody>
        </p:sp>
      </p:grpSp>
      <p:sp>
        <p:nvSpPr>
          <p:cNvPr id="8" name="下箭头 7"/>
          <p:cNvSpPr/>
          <p:nvPr/>
        </p:nvSpPr>
        <p:spPr>
          <a:xfrm>
            <a:off x="3034030" y="4051300"/>
            <a:ext cx="207010" cy="4552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下箭头 8"/>
          <p:cNvSpPr/>
          <p:nvPr/>
        </p:nvSpPr>
        <p:spPr>
          <a:xfrm>
            <a:off x="7142480" y="4051300"/>
            <a:ext cx="207010" cy="4552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文本框 9"/>
          <p:cNvSpPr txBox="1"/>
          <p:nvPr/>
        </p:nvSpPr>
        <p:spPr>
          <a:xfrm>
            <a:off x="329565" y="1527810"/>
            <a:ext cx="11636375" cy="2294890"/>
          </a:xfrm>
          <a:prstGeom prst="rect">
            <a:avLst/>
          </a:prstGeom>
          <a:noFill/>
        </p:spPr>
        <p:txBody>
          <a:bodyPr wrap="square" rtlCol="0" anchor="t">
            <a:noAutofit/>
          </a:bodyPr>
          <a:p>
            <a:pPr algn="l">
              <a:buClrTx/>
              <a:buSzTx/>
              <a:buNone/>
            </a:pPr>
            <a:r>
              <a:rPr lang="en-US" altLang="zh-CN" sz="1400" b="1"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b="1" dirty="0">
                <a:latin typeface="Times New Roman" panose="02020603050405020304" pitchFamily="18" charset="0"/>
                <a:ea typeface="微软雅黑" panose="020B0503020204020204" pitchFamily="34" charset="-122"/>
                <a:cs typeface="Times New Roman" panose="02020603050405020304" pitchFamily="18" charset="0"/>
              </a:rPr>
              <a:t>MBO (Management by Objectives):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is a goal-oriented management approach in which employees' goals are aligned with company goals, employees and managers work together to set goals, and performance reviews are conducted regularly. This approach promotes employee engagement and performance improvement, and increases employee buy-in to the company（</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Irikefe，</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2021</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algn="l">
              <a:buClrTx/>
              <a:buSzTx/>
              <a:buNone/>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1400" b="1"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b="1" dirty="0">
                <a:latin typeface="Times New Roman" panose="02020603050405020304" pitchFamily="18" charset="0"/>
                <a:ea typeface="微软雅黑" panose="020B0503020204020204" pitchFamily="34" charset="-122"/>
                <a:cs typeface="Times New Roman" panose="02020603050405020304" pitchFamily="18" charset="0"/>
              </a:rPr>
              <a:t>360-degree feedback: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This method involves collecting feedback from the employee's colleagues, supervisors and subordinates for employee performance evaluations. This method helps employees identify their strengths and weaknesses and understand their role in the overall team.（</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Carson，2006)</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b="1" dirty="0">
                <a:latin typeface="Times New Roman" panose="02020603050405020304" pitchFamily="18" charset="0"/>
                <a:ea typeface="微软雅黑" panose="020B0503020204020204" pitchFamily="34" charset="-122"/>
                <a:cs typeface="Times New Roman" panose="02020603050405020304" pitchFamily="18" charset="0"/>
              </a:rPr>
              <a:t>Herzberg's two-factor theory: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Herzberg divided employee satisfaction into two categories, one is the basic working conditions (such as pay, working environment, etc.) called health care factors, and the other is motivational factors (such as sense of achievement, sense of responsibility, etc.). He believes that only by providing appropriate motivational factors can employees be truly motivated and enthusiastic about their work.（</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Moxley，</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1977</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These theories and models can help companies design and implement effective performance management and feedback mechanisms to improve employee engagement and performance.</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endParaRPr lang="zh-CN" altLang="en-US"/>
          </a:p>
          <a:p>
            <a:endParaRPr lang="zh-CN" alt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3</a:t>
            </a:r>
            <a:endParaRPr lang="en-US" altLang="zh-CN" dirty="0"/>
          </a:p>
        </p:txBody>
      </p:sp>
      <p:sp>
        <p:nvSpPr>
          <p:cNvPr id="38" name="淘宝网Chenying0907出品 9"/>
          <p:cNvSpPr txBox="1"/>
          <p:nvPr/>
        </p:nvSpPr>
        <p:spPr>
          <a:xfrm>
            <a:off x="1425262" y="188912"/>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Recommendation </a:t>
            </a:r>
            <a:r>
              <a:rPr lang="en-US" sz="2400" b="1" dirty="0">
                <a:solidFill>
                  <a:srgbClr val="206ADA"/>
                </a:solidFill>
                <a:latin typeface="微软雅黑" panose="020B0503020204020204" pitchFamily="34" charset="-122"/>
                <a:ea typeface="微软雅黑" panose="020B0503020204020204" pitchFamily="34" charset="-122"/>
              </a:rPr>
              <a:t>----</a:t>
            </a:r>
            <a:r>
              <a:rPr lang="en-US" b="1" dirty="0">
                <a:solidFill>
                  <a:srgbClr val="206ADA"/>
                </a:solidFill>
                <a:latin typeface="微软雅黑" panose="020B0503020204020204" pitchFamily="34" charset="-122"/>
                <a:ea typeface="微软雅黑" panose="020B0503020204020204" pitchFamily="34" charset="-122"/>
              </a:rPr>
              <a:t>Improving communication channels</a:t>
            </a:r>
            <a:endParaRPr lang="en-US" b="1" dirty="0">
              <a:solidFill>
                <a:srgbClr val="206ADA"/>
              </a:solidFill>
              <a:latin typeface="微软雅黑" panose="020B0503020204020204" pitchFamily="34" charset="-122"/>
              <a:ea typeface="微软雅黑" panose="020B0503020204020204" pitchFamily="34" charset="-122"/>
            </a:endParaRPr>
          </a:p>
        </p:txBody>
      </p:sp>
      <p:sp>
        <p:nvSpPr>
          <p:cNvPr id="48" name="文本框 16"/>
          <p:cNvSpPr txBox="1"/>
          <p:nvPr/>
        </p:nvSpPr>
        <p:spPr>
          <a:xfrm>
            <a:off x="361315" y="2157095"/>
            <a:ext cx="5773420" cy="3194685"/>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nSpc>
                <a:spcPct val="150000"/>
              </a:lnSpc>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Employee Engagement Model (EEM): This model focuses on employees' emotional, cognitive and behavioral engagement. Employee emotional engagement refers to employees' loyalty and sense of belonging to the company, cognitive engagement refers to employees' understanding of the company's goals and vision, and behavioral engagement refers to employees' willingness to put in extra effort to achieve the company's goals. Regular employee engagement surveys provide insight into the level of employee engagement so that targeted engagement programs can be developed（</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Rasool，</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2021</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r>
              <a:rPr lang="zh-CN" altLang="zh-CN" sz="1400" dirty="0">
                <a:latin typeface="Times New Roman" panose="02020603050405020304" pitchFamily="18" charset="0"/>
                <a:ea typeface="微软雅黑" panose="020B0503020204020204" pitchFamily="34" charset="-122"/>
                <a:cs typeface="Times New Roman" panose="02020603050405020304" pitchFamily="18" charset="0"/>
              </a:rPr>
              <a:t>.</a:t>
            </a:r>
            <a:endParaRPr lang="zh-CN"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9" name="文本框 18"/>
          <p:cNvSpPr txBox="1"/>
          <p:nvPr/>
        </p:nvSpPr>
        <p:spPr>
          <a:xfrm>
            <a:off x="7109460" y="2330450"/>
            <a:ext cx="4949825" cy="1791970"/>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gn="l">
              <a:lnSpc>
                <a:spcPct val="150000"/>
              </a:lnSpc>
              <a:buClrTx/>
              <a:buSzTx/>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Conduct regular employee engagement surveys to assess employee satisfaction with their jobs and loyalty to the company, and collect employee feedback so the company can respond and improve in a timely manner.</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gn="l">
              <a:lnSpc>
                <a:spcPct val="150000"/>
              </a:lnSpc>
              <a:buClrTx/>
              <a:buSzTx/>
              <a:buFont typeface="Arial" panose="020B0604020202020204" pitchFamily="34" charset="0"/>
            </a:pP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50" name="组合 49"/>
          <p:cNvGrpSpPr/>
          <p:nvPr/>
        </p:nvGrpSpPr>
        <p:grpSpPr>
          <a:xfrm>
            <a:off x="276860" y="1774190"/>
            <a:ext cx="5858510" cy="3419475"/>
            <a:chOff x="3090" y="7116"/>
            <a:chExt cx="16220" cy="1930"/>
          </a:xfrm>
        </p:grpSpPr>
        <p:sp>
          <p:nvSpPr>
            <p:cNvPr id="54" name="矩形 53"/>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5" name="文本框 23"/>
            <p:cNvSpPr txBox="1"/>
            <p:nvPr/>
          </p:nvSpPr>
          <p:spPr>
            <a:xfrm>
              <a:off x="3656" y="7116"/>
              <a:ext cx="10676" cy="190"/>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zh-CN" altLang="en-US" sz="1600" b="1" dirty="0" smtClean="0">
                  <a:latin typeface="微软雅黑" panose="020B0503020204020204" pitchFamily="34" charset="-122"/>
                  <a:ea typeface="微软雅黑" panose="020B0503020204020204" pitchFamily="34" charset="-122"/>
                  <a:sym typeface="+mn-ea"/>
                </a:rPr>
                <a:t>Related Models and Theories：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6933565" y="1928495"/>
            <a:ext cx="5017770" cy="2157095"/>
            <a:chOff x="3090" y="7116"/>
            <a:chExt cx="16220" cy="1930"/>
          </a:xfrm>
        </p:grpSpPr>
        <p:sp>
          <p:nvSpPr>
            <p:cNvPr id="52" name="矩形 51"/>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文本框 26"/>
            <p:cNvSpPr txBox="1"/>
            <p:nvPr/>
          </p:nvSpPr>
          <p:spPr>
            <a:xfrm>
              <a:off x="3657" y="7116"/>
              <a:ext cx="12373" cy="302"/>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3</a:t>
              </a:r>
              <a:r>
                <a:rPr lang="zh-CN" altLang="en-US" sz="1600" b="1" dirty="0" smtClean="0">
                  <a:latin typeface="微软雅黑" panose="020B0503020204020204" pitchFamily="34" charset="-122"/>
                  <a:ea typeface="微软雅黑" panose="020B0503020204020204" pitchFamily="34" charset="-122"/>
                </a:rPr>
                <a:t>、Employee engagement surveys: </a:t>
              </a:r>
              <a:endParaRPr lang="zh-CN" altLang="en-US" sz="1600" b="1" dirty="0" smtClean="0">
                <a:latin typeface="微软雅黑" panose="020B0503020204020204" pitchFamily="34" charset="-122"/>
                <a:ea typeface="微软雅黑" panose="020B0503020204020204" pitchFamily="34" charset="-122"/>
              </a:endParaRPr>
            </a:p>
          </p:txBody>
        </p:sp>
      </p:grpSp>
      <p:sp>
        <p:nvSpPr>
          <p:cNvPr id="2" name="右箭头 1"/>
          <p:cNvSpPr/>
          <p:nvPr/>
        </p:nvSpPr>
        <p:spPr>
          <a:xfrm>
            <a:off x="6134735" y="2843530"/>
            <a:ext cx="798830" cy="2724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4</a:t>
            </a:r>
            <a:endParaRPr lang="en-US" altLang="zh-CN" dirty="0"/>
          </a:p>
        </p:txBody>
      </p:sp>
      <p:sp>
        <p:nvSpPr>
          <p:cNvPr id="38" name="淘宝网Chenying0907出品 9"/>
          <p:cNvSpPr txBox="1"/>
          <p:nvPr/>
        </p:nvSpPr>
        <p:spPr>
          <a:xfrm>
            <a:off x="1425262" y="188912"/>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Recommendation </a:t>
            </a:r>
            <a:r>
              <a:rPr lang="en-US" sz="2400" b="1" dirty="0">
                <a:solidFill>
                  <a:srgbClr val="206ADA"/>
                </a:solidFill>
                <a:latin typeface="微软雅黑" panose="020B0503020204020204" pitchFamily="34" charset="-122"/>
                <a:ea typeface="微软雅黑" panose="020B0503020204020204" pitchFamily="34" charset="-122"/>
              </a:rPr>
              <a:t>----</a:t>
            </a:r>
            <a:r>
              <a:rPr lang="en-US" b="1" dirty="0">
                <a:solidFill>
                  <a:srgbClr val="206ADA"/>
                </a:solidFill>
                <a:latin typeface="微软雅黑" panose="020B0503020204020204" pitchFamily="34" charset="-122"/>
                <a:ea typeface="微软雅黑" panose="020B0503020204020204" pitchFamily="34" charset="-122"/>
              </a:rPr>
              <a:t>Improving communication channels</a:t>
            </a:r>
            <a:endParaRPr lang="en-US" b="1" dirty="0">
              <a:solidFill>
                <a:srgbClr val="206ADA"/>
              </a:solidFill>
              <a:latin typeface="微软雅黑" panose="020B0503020204020204" pitchFamily="34" charset="-122"/>
              <a:ea typeface="微软雅黑" panose="020B0503020204020204" pitchFamily="34" charset="-122"/>
            </a:endParaRPr>
          </a:p>
        </p:txBody>
      </p:sp>
      <p:sp>
        <p:nvSpPr>
          <p:cNvPr id="48" name="文本框 16"/>
          <p:cNvSpPr txBox="1"/>
          <p:nvPr/>
        </p:nvSpPr>
        <p:spPr>
          <a:xfrm>
            <a:off x="276860" y="1326515"/>
            <a:ext cx="11602085" cy="3194685"/>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nSpc>
                <a:spcPct val="150000"/>
              </a:lnSpc>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Career Development Theory: This theory believes that employees should expand their skills and knowledge through diverse work experiences in order to develop and progress in their careers. Providing job rotation opportunities can help employees acquire new skills and knowledge, as well as help them discover their career interests and potential, so that they can better plan their careers.</a:t>
            </a:r>
            <a:r>
              <a:rPr lang="zh-CN" sz="14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Sharf，</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2016</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nSpc>
                <a:spcPct val="150000"/>
              </a:lnSpc>
              <a:buFont typeface="Arial" panose="020B0604020202020204" pitchFamily="34" charset="0"/>
            </a:pP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Learning Organization Theory (LOT): This theory states that organizations should strive to build a learning culture and respond to changes in the external environment through continuous learning and innovation. Providing job rotation opportunities can help employees gain different work experiences and perspectives, thus promoting knowledge sharing and exchange, and enhancing the organization's ability to learn and innovate.</a:t>
            </a:r>
            <a:r>
              <a:rPr 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Garvin，</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2003</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endParaRPr>
          </a:p>
          <a:p>
            <a:pPr lvl="0">
              <a:lnSpc>
                <a:spcPct val="150000"/>
              </a:lnSpc>
              <a:buFont typeface="Arial" panose="020B0604020202020204" pitchFamily="34" charset="0"/>
            </a:pP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These theories and models support the practice of job rotation, arguing that this approach can help employees expand their skills and knowledge, improve the organization's ability to learn and innovate, and enhance employees' sense of belonging and responsibility. At the same time, job rotation also helps employees discover their career interests and potential so that they can better plan their careers.</a:t>
            </a:r>
            <a:endPar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49" name="文本框 18"/>
          <p:cNvSpPr txBox="1"/>
          <p:nvPr/>
        </p:nvSpPr>
        <p:spPr>
          <a:xfrm>
            <a:off x="1971675" y="5620385"/>
            <a:ext cx="9115425" cy="1791970"/>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gn="l">
              <a:lnSpc>
                <a:spcPct val="150000"/>
              </a:lnSpc>
              <a:buClrTx/>
              <a:buSzTx/>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Provide employees with the opportunity to rotate jobs between different teams and business units to expand their skills and knowledge and enhance their adaptability and leadership skills(Campion, 1994).</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50" name="组合 49"/>
          <p:cNvGrpSpPr/>
          <p:nvPr/>
        </p:nvGrpSpPr>
        <p:grpSpPr>
          <a:xfrm>
            <a:off x="276860" y="937260"/>
            <a:ext cx="11652885" cy="3503295"/>
            <a:chOff x="3090" y="7116"/>
            <a:chExt cx="16220" cy="1930"/>
          </a:xfrm>
        </p:grpSpPr>
        <p:sp>
          <p:nvSpPr>
            <p:cNvPr id="54" name="矩形 53"/>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5" name="文本框 23"/>
            <p:cNvSpPr txBox="1"/>
            <p:nvPr/>
          </p:nvSpPr>
          <p:spPr>
            <a:xfrm>
              <a:off x="3656" y="7116"/>
              <a:ext cx="7045" cy="186"/>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zh-CN" altLang="en-US" sz="1600" b="1" dirty="0" smtClean="0">
                  <a:latin typeface="微软雅黑" panose="020B0503020204020204" pitchFamily="34" charset="-122"/>
                  <a:ea typeface="微软雅黑" panose="020B0503020204020204" pitchFamily="34" charset="-122"/>
                  <a:sym typeface="+mn-ea"/>
                </a:rPr>
                <a:t>Related Models and Theories：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1918970" y="5107305"/>
            <a:ext cx="8814435" cy="1582420"/>
            <a:chOff x="3090" y="7116"/>
            <a:chExt cx="16220" cy="1930"/>
          </a:xfrm>
        </p:grpSpPr>
        <p:sp>
          <p:nvSpPr>
            <p:cNvPr id="52" name="矩形 51"/>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文本框 26"/>
            <p:cNvSpPr txBox="1"/>
            <p:nvPr/>
          </p:nvSpPr>
          <p:spPr>
            <a:xfrm>
              <a:off x="3657" y="7116"/>
              <a:ext cx="9923" cy="411"/>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4</a:t>
              </a:r>
              <a:r>
                <a:rPr lang="zh-CN" altLang="en-US" sz="1600" b="1" dirty="0" smtClean="0">
                  <a:latin typeface="微软雅黑" panose="020B0503020204020204" pitchFamily="34" charset="-122"/>
                  <a:ea typeface="微软雅黑" panose="020B0503020204020204" pitchFamily="34" charset="-122"/>
                </a:rPr>
                <a:t>、Job Rotation: </a:t>
              </a:r>
              <a:endParaRPr lang="zh-CN" altLang="en-US" sz="1600" b="1" dirty="0" smtClean="0">
                <a:latin typeface="微软雅黑" panose="020B0503020204020204" pitchFamily="34" charset="-122"/>
                <a:ea typeface="微软雅黑" panose="020B0503020204020204" pitchFamily="34" charset="-122"/>
              </a:endParaRPr>
            </a:p>
          </p:txBody>
        </p:sp>
      </p:grpSp>
      <p:sp>
        <p:nvSpPr>
          <p:cNvPr id="3" name="下箭头 2"/>
          <p:cNvSpPr/>
          <p:nvPr/>
        </p:nvSpPr>
        <p:spPr>
          <a:xfrm>
            <a:off x="5727065" y="4509135"/>
            <a:ext cx="257810" cy="528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5</a:t>
            </a:r>
            <a:endParaRPr lang="en-US" altLang="zh-CN" dirty="0"/>
          </a:p>
        </p:txBody>
      </p:sp>
      <p:sp>
        <p:nvSpPr>
          <p:cNvPr id="38" name="淘宝网Chenying0907出品 9"/>
          <p:cNvSpPr txBox="1"/>
          <p:nvPr/>
        </p:nvSpPr>
        <p:spPr>
          <a:xfrm>
            <a:off x="1425262" y="188912"/>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Recommendation </a:t>
            </a:r>
            <a:r>
              <a:rPr lang="en-US" sz="2400" b="1" dirty="0">
                <a:solidFill>
                  <a:srgbClr val="206ADA"/>
                </a:solidFill>
                <a:latin typeface="微软雅黑" panose="020B0503020204020204" pitchFamily="34" charset="-122"/>
                <a:ea typeface="微软雅黑" panose="020B0503020204020204" pitchFamily="34" charset="-122"/>
              </a:rPr>
              <a:t>----</a:t>
            </a:r>
            <a:r>
              <a:rPr lang="en-US" b="1" dirty="0">
                <a:solidFill>
                  <a:srgbClr val="206ADA"/>
                </a:solidFill>
                <a:latin typeface="微软雅黑" panose="020B0503020204020204" pitchFamily="34" charset="-122"/>
                <a:ea typeface="微软雅黑" panose="020B0503020204020204" pitchFamily="34" charset="-122"/>
              </a:rPr>
              <a:t>Improving communication channels</a:t>
            </a:r>
            <a:endParaRPr lang="en-US" b="1" dirty="0">
              <a:solidFill>
                <a:srgbClr val="206ADA"/>
              </a:solidFill>
              <a:latin typeface="微软雅黑" panose="020B0503020204020204" pitchFamily="34" charset="-122"/>
              <a:ea typeface="微软雅黑" panose="020B0503020204020204" pitchFamily="34" charset="-122"/>
            </a:endParaRPr>
          </a:p>
        </p:txBody>
      </p:sp>
      <p:sp>
        <p:nvSpPr>
          <p:cNvPr id="48" name="文本框 16"/>
          <p:cNvSpPr txBox="1"/>
          <p:nvPr/>
        </p:nvSpPr>
        <p:spPr>
          <a:xfrm>
            <a:off x="333375" y="1243965"/>
            <a:ext cx="11685270" cy="3194685"/>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nSpc>
                <a:spcPct val="150000"/>
              </a:lnSpc>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 The cross-functional training approach is supported by the job enrichment theory, which suggests that employees derive greater job satisfaction and motivation when they are provided with opportunities to learn new skills and expand their knowledge base. This approach is also supported by the social learning theory, which suggests that individuals learn from observing and interacting with others. By exposing employees to the operations and business of other parts of the company, cross-functional training programs can help employees develop a broader understanding of the organization and its goals, as well as foster collaboration and teamwork among employees from different departments.</a:t>
            </a:r>
            <a:r>
              <a:rPr lang="zh-CN" sz="14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Jin，</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2016</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nSpc>
                <a:spcPct val="150000"/>
              </a:lnSpc>
              <a:buFont typeface="Arial" panose="020B0604020202020204" pitchFamily="34" charset="0"/>
            </a:pPr>
            <a:r>
              <a:rPr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The establishment of a mentorship program is supported by the social exchange theory, which suggests that individuals are more likely to feel committed and loyal to an organization when they receive support and assistance from others. By working with experienced mentors, employees can receive guidance and advice on how to navigate their career paths, develop new skills, and overcome challenges. This approach can help foster a sense of belonging and loyalty among employees, as well as enhance their job satisfaction and motivation.</a:t>
            </a:r>
            <a:r>
              <a:rPr lang="zh-CN" sz="14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Dawley，</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2008</a:t>
            </a:r>
            <a:r>
              <a:rPr lang="zh-CN" sz="1400" dirty="0">
                <a:latin typeface="Times New Roman" panose="02020603050405020304" pitchFamily="18" charset="0"/>
                <a:ea typeface="微软雅黑" panose="020B0503020204020204" pitchFamily="34" charset="-122"/>
                <a:cs typeface="Times New Roman" panose="02020603050405020304" pitchFamily="18" charset="0"/>
              </a:rPr>
              <a:t>）</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nSpc>
                <a:spcPct val="150000"/>
              </a:lnSpc>
              <a:buFont typeface="Arial" panose="020B0604020202020204" pitchFamily="34" charset="0"/>
            </a:pP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9" name="文本框 18"/>
          <p:cNvSpPr txBox="1"/>
          <p:nvPr/>
        </p:nvSpPr>
        <p:spPr>
          <a:xfrm>
            <a:off x="340995" y="4993005"/>
            <a:ext cx="11555730" cy="1482090"/>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gn="l">
              <a:lnSpc>
                <a:spcPct val="150000"/>
              </a:lnSpc>
              <a:buClrTx/>
              <a:buSzTx/>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1400" b="1"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Cross-functional training: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Provide cross-functional training programs to expose employees to the operations and business of other parts of the company, as well as to expand their skills and knowledge to help them better respond to the needs and challenges of the company.</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gn="l">
              <a:lnSpc>
                <a:spcPct val="150000"/>
              </a:lnSpc>
              <a:buClrTx/>
              <a:buSzTx/>
              <a:buFont typeface="Arial" panose="020B0604020202020204" pitchFamily="34" charset="0"/>
            </a:pP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Mentorship program: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Establish a mentorship program for employees to work with experienced mentors from which they can receive guidance and advice to accelerate their career development and enhance their sense of belonging and loyalty.</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gn="l">
              <a:lnSpc>
                <a:spcPct val="150000"/>
              </a:lnSpc>
              <a:buClrTx/>
              <a:buSzTx/>
              <a:buFont typeface="Arial" panose="020B0604020202020204" pitchFamily="34" charset="0"/>
            </a:pP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50" name="组合 49"/>
          <p:cNvGrpSpPr/>
          <p:nvPr/>
        </p:nvGrpSpPr>
        <p:grpSpPr>
          <a:xfrm>
            <a:off x="276860" y="937260"/>
            <a:ext cx="11741785" cy="3258820"/>
            <a:chOff x="3090" y="7116"/>
            <a:chExt cx="16220" cy="1930"/>
          </a:xfrm>
        </p:grpSpPr>
        <p:sp>
          <p:nvSpPr>
            <p:cNvPr id="54" name="矩形 53"/>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5" name="文本框 23"/>
            <p:cNvSpPr txBox="1"/>
            <p:nvPr/>
          </p:nvSpPr>
          <p:spPr>
            <a:xfrm>
              <a:off x="3656" y="7116"/>
              <a:ext cx="7045" cy="200"/>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zh-CN" altLang="en-US" sz="1600" b="1" dirty="0" smtClean="0">
                  <a:latin typeface="微软雅黑" panose="020B0503020204020204" pitchFamily="34" charset="-122"/>
                  <a:ea typeface="微软雅黑" panose="020B0503020204020204" pitchFamily="34" charset="-122"/>
                  <a:sym typeface="+mn-ea"/>
                </a:rPr>
                <a:t>Related Models and Theories：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340995" y="4633595"/>
            <a:ext cx="11677650" cy="1811020"/>
            <a:chOff x="3090" y="7116"/>
            <a:chExt cx="16220" cy="1930"/>
          </a:xfrm>
        </p:grpSpPr>
        <p:sp>
          <p:nvSpPr>
            <p:cNvPr id="52" name="矩形 51"/>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文本框 26"/>
            <p:cNvSpPr txBox="1"/>
            <p:nvPr/>
          </p:nvSpPr>
          <p:spPr>
            <a:xfrm>
              <a:off x="3657" y="7116"/>
              <a:ext cx="9944" cy="359"/>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5</a:t>
              </a:r>
              <a:r>
                <a:rPr lang="zh-CN" altLang="en-US" sz="1600" b="1" dirty="0" smtClean="0">
                  <a:latin typeface="微软雅黑" panose="020B0503020204020204" pitchFamily="34" charset="-122"/>
                  <a:ea typeface="微软雅黑" panose="020B0503020204020204" pitchFamily="34" charset="-122"/>
                </a:rPr>
                <a:t>、Cross-functional training</a:t>
              </a:r>
              <a:r>
                <a:rPr lang="en-US" altLang="zh-CN" sz="1600" b="1" dirty="0" smtClean="0">
                  <a:latin typeface="微软雅黑" panose="020B0503020204020204" pitchFamily="34" charset="-122"/>
                  <a:ea typeface="微软雅黑" panose="020B0503020204020204" pitchFamily="34" charset="-122"/>
                </a:rPr>
                <a:t> and Mentorship program: </a:t>
              </a:r>
              <a:r>
                <a:rPr lang="zh-CN" altLang="en-US" sz="1600" b="1" dirty="0" smtClean="0">
                  <a:latin typeface="微软雅黑" panose="020B0503020204020204" pitchFamily="34" charset="-122"/>
                  <a:ea typeface="微软雅黑" panose="020B0503020204020204" pitchFamily="34" charset="-122"/>
                </a:rPr>
                <a:t> </a:t>
              </a:r>
              <a:endParaRPr lang="zh-CN" altLang="en-US" sz="1600" b="1" dirty="0" smtClean="0">
                <a:latin typeface="微软雅黑" panose="020B0503020204020204" pitchFamily="34" charset="-122"/>
                <a:ea typeface="微软雅黑" panose="020B0503020204020204" pitchFamily="34" charset="-122"/>
              </a:endParaRPr>
            </a:p>
          </p:txBody>
        </p:sp>
      </p:grpSp>
      <p:sp>
        <p:nvSpPr>
          <p:cNvPr id="3" name="下箭头 2"/>
          <p:cNvSpPr/>
          <p:nvPr/>
        </p:nvSpPr>
        <p:spPr>
          <a:xfrm>
            <a:off x="5786755" y="4196080"/>
            <a:ext cx="207645" cy="4152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6</a:t>
            </a:r>
            <a:endParaRPr lang="en-US" altLang="zh-CN" dirty="0"/>
          </a:p>
        </p:txBody>
      </p:sp>
      <p:sp>
        <p:nvSpPr>
          <p:cNvPr id="38" name="淘宝网Chenying0907出品 9"/>
          <p:cNvSpPr txBox="1"/>
          <p:nvPr/>
        </p:nvSpPr>
        <p:spPr>
          <a:xfrm>
            <a:off x="1425262" y="188912"/>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Recommendation </a:t>
            </a:r>
            <a:r>
              <a:rPr lang="en-US" sz="2400" b="1" dirty="0">
                <a:solidFill>
                  <a:srgbClr val="206ADA"/>
                </a:solidFill>
                <a:latin typeface="微软雅黑" panose="020B0503020204020204" pitchFamily="34" charset="-122"/>
                <a:ea typeface="微软雅黑" panose="020B0503020204020204" pitchFamily="34" charset="-122"/>
              </a:rPr>
              <a:t>----</a:t>
            </a:r>
            <a:r>
              <a:rPr lang="en-US" b="1" dirty="0">
                <a:solidFill>
                  <a:srgbClr val="206ADA"/>
                </a:solidFill>
                <a:latin typeface="微软雅黑" panose="020B0503020204020204" pitchFamily="34" charset="-122"/>
                <a:ea typeface="微软雅黑" panose="020B0503020204020204" pitchFamily="34" charset="-122"/>
              </a:rPr>
              <a:t>provide opportunities</a:t>
            </a:r>
            <a:endParaRPr lang="en-US" b="1" dirty="0">
              <a:solidFill>
                <a:srgbClr val="206ADA"/>
              </a:solidFill>
              <a:latin typeface="微软雅黑" panose="020B0503020204020204" pitchFamily="34" charset="-122"/>
              <a:ea typeface="微软雅黑" panose="020B0503020204020204" pitchFamily="34" charset="-122"/>
            </a:endParaRPr>
          </a:p>
        </p:txBody>
      </p:sp>
      <p:sp>
        <p:nvSpPr>
          <p:cNvPr id="48" name="文本框 16"/>
          <p:cNvSpPr txBox="1"/>
          <p:nvPr/>
        </p:nvSpPr>
        <p:spPr>
          <a:xfrm>
            <a:off x="322580" y="1339215"/>
            <a:ext cx="5773420" cy="3194685"/>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nSpc>
                <a:spcPct val="150000"/>
              </a:lnSpc>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Career development theory: According to career development theory, individuals go through various stages of career development, such as exploration, establishment, maintenance, and decline. Providing career planning and training programs can help employees to better understand their career interests, strengths, and weaknesses, and make informed career decisions. It can also help employees to develop new skills and knowledge to adapt to the changing job market and organizational needs, which can reduce career anxiety and increase employee engagement.</a:t>
            </a:r>
            <a:r>
              <a:rPr lang="zh-CN" sz="14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Super，</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1978</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nSpc>
                <a:spcPct val="150000"/>
              </a:lnSpc>
              <a:buFont typeface="Arial" panose="020B0604020202020204" pitchFamily="34" charset="0"/>
            </a:pP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Employee motivation theory: Providing diversified promotion opportunities can enhance employee motivation and job satisfaction. According to the equity theory, employees compare their inputs (effort, time, skills, etc.) and outcomes (salary, benefits, recognition, etc.) with those of their colleagues and expect fair treatment. Providing different promotion channels and positions can create a sense of fairness and reduce employees' perception of career crisis and anxiety, leading to higher employee engagement and retention.</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49" name="文本框 18"/>
          <p:cNvSpPr txBox="1"/>
          <p:nvPr/>
        </p:nvSpPr>
        <p:spPr>
          <a:xfrm>
            <a:off x="7103110" y="1637030"/>
            <a:ext cx="4949825" cy="1791970"/>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gn="l">
              <a:lnSpc>
                <a:spcPct val="150000"/>
              </a:lnSpc>
              <a:buClrTx/>
              <a:buSzTx/>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Tencent also has the problem of career crisis and career anxiety at the age of 35, which is one of the main reasons causing low employee engagement and no sense of belonging. To solve the above problems there are the following suggestions:</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gn="l">
              <a:lnSpc>
                <a:spcPct val="150000"/>
              </a:lnSpc>
              <a:buClrTx/>
              <a:buSzTx/>
              <a:buFont typeface="Arial" panose="020B0604020202020204" pitchFamily="34" charset="0"/>
            </a:pP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Provide career planning and training opportunities for employees: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The company can develop career planning and training programs based on employees' personal interests and career development needs to help employees improve their skills and knowledge, and enhance their competitiveness and career development prospects.</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gn="l">
              <a:lnSpc>
                <a:spcPct val="150000"/>
              </a:lnSpc>
              <a:buClrTx/>
              <a:buSzTx/>
              <a:buFont typeface="Arial" panose="020B0604020202020204" pitchFamily="34" charset="0"/>
            </a:pP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Provide diversified promotion opportunities:</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 The company can provide different promotion channels and positions so that employees can have more choices and opportunities and feel that their dedication and efforts can be recognized and rewarded(Mainiero&amp;Sullivan,2006).</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50" name="组合 49"/>
          <p:cNvGrpSpPr/>
          <p:nvPr/>
        </p:nvGrpSpPr>
        <p:grpSpPr>
          <a:xfrm>
            <a:off x="156845" y="892810"/>
            <a:ext cx="5939790" cy="5791835"/>
            <a:chOff x="3090" y="7116"/>
            <a:chExt cx="16220" cy="1930"/>
          </a:xfrm>
        </p:grpSpPr>
        <p:sp>
          <p:nvSpPr>
            <p:cNvPr id="54" name="矩形 53"/>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5" name="文本框 23"/>
            <p:cNvSpPr txBox="1"/>
            <p:nvPr/>
          </p:nvSpPr>
          <p:spPr>
            <a:xfrm>
              <a:off x="3656" y="7116"/>
              <a:ext cx="10676" cy="112"/>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zh-CN" altLang="en-US" sz="1600" b="1" dirty="0" smtClean="0">
                  <a:latin typeface="微软雅黑" panose="020B0503020204020204" pitchFamily="34" charset="-122"/>
                  <a:ea typeface="微软雅黑" panose="020B0503020204020204" pitchFamily="34" charset="-122"/>
                  <a:sym typeface="+mn-ea"/>
                </a:rPr>
                <a:t>Related Models and Theories：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6933565" y="1108075"/>
            <a:ext cx="5119370" cy="5505450"/>
            <a:chOff x="3090" y="7116"/>
            <a:chExt cx="16220" cy="4926"/>
          </a:xfrm>
        </p:grpSpPr>
        <p:sp>
          <p:nvSpPr>
            <p:cNvPr id="52" name="矩形 51"/>
            <p:cNvSpPr/>
            <p:nvPr/>
          </p:nvSpPr>
          <p:spPr>
            <a:xfrm>
              <a:off x="3090" y="7210"/>
              <a:ext cx="16220" cy="4832"/>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文本框 26"/>
            <p:cNvSpPr txBox="1"/>
            <p:nvPr/>
          </p:nvSpPr>
          <p:spPr>
            <a:xfrm>
              <a:off x="3657" y="7116"/>
              <a:ext cx="14403" cy="522"/>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6</a:t>
              </a:r>
              <a:r>
                <a:rPr lang="zh-CN" altLang="en-US" sz="1600" b="1" dirty="0" smtClean="0">
                  <a:latin typeface="微软雅黑" panose="020B0503020204020204" pitchFamily="34" charset="-122"/>
                  <a:ea typeface="微软雅黑" panose="020B0503020204020204" pitchFamily="34" charset="-122"/>
                </a:rPr>
                <a:t>、</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Provide career planning</a:t>
              </a:r>
              <a:r>
                <a:rPr 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training</a:t>
              </a:r>
              <a:r>
                <a:rPr lang="en-US" sz="1600" b="1" dirty="0">
                  <a:latin typeface="Times New Roman" panose="02020603050405020304" pitchFamily="18" charset="0"/>
                  <a:ea typeface="微软雅黑" panose="020B0503020204020204" pitchFamily="34" charset="-122"/>
                  <a:cs typeface="Times New Roman" panose="02020603050405020304" pitchFamily="18" charset="0"/>
                  <a:sym typeface="+mn-ea"/>
                </a:rPr>
                <a:t> </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and</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 diversified promotion</a:t>
              </a:r>
              <a:r>
                <a:rPr lang="en-US" sz="1600" b="1" dirty="0">
                  <a:latin typeface="Times New Roman" panose="02020603050405020304" pitchFamily="18" charset="0"/>
                  <a:ea typeface="微软雅黑" panose="020B0503020204020204" pitchFamily="34" charset="-122"/>
                  <a:cs typeface="Times New Roman" panose="02020603050405020304" pitchFamily="18" charset="0"/>
                  <a:sym typeface="+mn-ea"/>
                </a:rPr>
                <a:t> </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opportunities</a:t>
              </a:r>
              <a:endParaRPr lang="zh-CN" altLang="en-US" sz="1600" b="1" dirty="0" smtClean="0">
                <a:latin typeface="微软雅黑" panose="020B0503020204020204" pitchFamily="34" charset="-122"/>
                <a:ea typeface="微软雅黑" panose="020B0503020204020204" pitchFamily="34" charset="-122"/>
              </a:endParaRPr>
            </a:p>
          </p:txBody>
        </p:sp>
      </p:grpSp>
      <p:sp>
        <p:nvSpPr>
          <p:cNvPr id="2" name="右箭头 1"/>
          <p:cNvSpPr/>
          <p:nvPr/>
        </p:nvSpPr>
        <p:spPr>
          <a:xfrm>
            <a:off x="6134735" y="2843530"/>
            <a:ext cx="798830" cy="2724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7</a:t>
            </a:r>
            <a:endParaRPr lang="en-US" altLang="zh-CN" dirty="0"/>
          </a:p>
        </p:txBody>
      </p:sp>
      <p:sp>
        <p:nvSpPr>
          <p:cNvPr id="38" name="淘宝网Chenying0907出品 9"/>
          <p:cNvSpPr txBox="1"/>
          <p:nvPr/>
        </p:nvSpPr>
        <p:spPr>
          <a:xfrm>
            <a:off x="1152847" y="221297"/>
            <a:ext cx="11825919" cy="43751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Recommendation </a:t>
            </a:r>
            <a:r>
              <a:rPr lang="en-US" sz="2400" b="1" dirty="0">
                <a:solidFill>
                  <a:srgbClr val="206ADA"/>
                </a:solidFill>
                <a:latin typeface="微软雅黑" panose="020B0503020204020204" pitchFamily="34" charset="-122"/>
                <a:ea typeface="微软雅黑" panose="020B0503020204020204" pitchFamily="34" charset="-122"/>
              </a:rPr>
              <a:t>----</a:t>
            </a:r>
            <a:r>
              <a:rPr lang="en-US" b="1" dirty="0">
                <a:solidFill>
                  <a:srgbClr val="206ADA"/>
                </a:solidFill>
                <a:latin typeface="微软雅黑" panose="020B0503020204020204" pitchFamily="34" charset="-122"/>
                <a:ea typeface="微软雅黑" panose="020B0503020204020204" pitchFamily="34" charset="-122"/>
                <a:sym typeface="+mn-ea"/>
              </a:rPr>
              <a:t>flexible working methods and Establish welfare system</a:t>
            </a:r>
            <a:endParaRPr lang="en-US" b="1" dirty="0">
              <a:solidFill>
                <a:srgbClr val="206ADA"/>
              </a:solidFill>
              <a:latin typeface="微软雅黑" panose="020B0503020204020204" pitchFamily="34" charset="-122"/>
              <a:ea typeface="微软雅黑" panose="020B0503020204020204" pitchFamily="34" charset="-122"/>
            </a:endParaRPr>
          </a:p>
        </p:txBody>
      </p:sp>
      <p:sp>
        <p:nvSpPr>
          <p:cNvPr id="48" name="文本框 16"/>
          <p:cNvSpPr txBox="1"/>
          <p:nvPr/>
        </p:nvSpPr>
        <p:spPr>
          <a:xfrm>
            <a:off x="322580" y="1339215"/>
            <a:ext cx="5773420" cy="3194685"/>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nSpc>
                <a:spcPct val="150000"/>
              </a:lnSpc>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Flexible working methods: is supported by the Job Demands-Resources (JD-R) model, which states that job demands such as workload and stress can lead to burnout and poor job satisfaction, while job resources such as autonomy and social support can promote engagement and well-being (Bakker &amp; Demerouti, 2017). By adopting flexible working methods, companies can increase employees' control and autonomy over their work, which can reduce job demands and improve job resources, ultimately promoting engagement and well-being.</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nSpc>
                <a:spcPct val="150000"/>
              </a:lnSpc>
              <a:buFont typeface="Arial" panose="020B0604020202020204" pitchFamily="34" charset="0"/>
            </a:pPr>
            <a:r>
              <a:rPr lang="en-US" sz="1400"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Establish a sound welfare system:The suggestion to establish a sound welfare system is supported by the Social Exchange Theory, which suggests that employees will reciprocate when they perceive that the organization has invested in their well-being (Blau, 1964). By providing a comprehensive welfare system, companies can show employees that they care about their well-being and are willing to invest in their long-term success, which can foster a sense of loyalty and commitment. </a:t>
            </a:r>
            <a:r>
              <a:rPr lang="zh-CN" sz="14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Manolopoulos，</a:t>
            </a: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sym typeface="+mn-ea"/>
              </a:rPr>
              <a:t>2007</a:t>
            </a:r>
            <a:r>
              <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lang="zh-CN" altLang="en-US" sz="1400" dirty="0">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49" name="文本框 18"/>
          <p:cNvSpPr txBox="1"/>
          <p:nvPr/>
        </p:nvSpPr>
        <p:spPr>
          <a:xfrm>
            <a:off x="7103110" y="1637030"/>
            <a:ext cx="4949825" cy="1791970"/>
          </a:xfrm>
          <a:prstGeom prst="rect">
            <a:avLst/>
          </a:prstGeom>
          <a:noFill/>
        </p:spPr>
        <p:txBody>
          <a:bodyPr wrap="square" rtlCol="0">
            <a:no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lvl="0" algn="l">
              <a:lnSpc>
                <a:spcPct val="150000"/>
              </a:lnSpc>
              <a:buClrTx/>
              <a:buSzTx/>
              <a:buFont typeface="Arial" panose="020B0604020202020204" pitchFamily="34" charset="0"/>
            </a:pPr>
            <a:r>
              <a:rPr lang="en-US" altLang="zh-CN" sz="1400"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1400" b="1"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Introduce flexible working methods: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Companies can adopt flexible working methods, such as flexible working hours and remote work, to allow employees to better balance work and life and reduce occupational stress and anxiety(Kelliher &amp; Anderson, 2010).</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a:p>
            <a:pPr lvl="0" algn="l">
              <a:lnSpc>
                <a:spcPct val="150000"/>
              </a:lnSpc>
              <a:buClrTx/>
              <a:buSzTx/>
              <a:buFont typeface="Arial" panose="020B0604020202020204" pitchFamily="34" charset="0"/>
            </a:pP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Establish a sound welfare system: </a:t>
            </a:r>
            <a:r>
              <a:rPr altLang="zh-CN" sz="1400" dirty="0">
                <a:latin typeface="Times New Roman" panose="02020603050405020304" pitchFamily="18" charset="0"/>
                <a:ea typeface="微软雅黑" panose="020B0503020204020204" pitchFamily="34" charset="-122"/>
                <a:cs typeface="Times New Roman" panose="02020603050405020304" pitchFamily="18" charset="0"/>
              </a:rPr>
              <a:t>The company can establish a sound welfare system, including medical insurance, pension insurance, children's education, etc., so that employees can feel the company's care and support.</a:t>
            </a:r>
            <a:endParaRPr altLang="zh-CN" sz="1400" dirty="0">
              <a:latin typeface="Times New Roman" panose="02020603050405020304" pitchFamily="18" charset="0"/>
              <a:ea typeface="微软雅黑" panose="020B0503020204020204" pitchFamily="34" charset="-122"/>
              <a:cs typeface="Times New Roman" panose="02020603050405020304" pitchFamily="18" charset="0"/>
            </a:endParaRPr>
          </a:p>
        </p:txBody>
      </p:sp>
      <p:grpSp>
        <p:nvGrpSpPr>
          <p:cNvPr id="50" name="组合 49"/>
          <p:cNvGrpSpPr/>
          <p:nvPr/>
        </p:nvGrpSpPr>
        <p:grpSpPr>
          <a:xfrm>
            <a:off x="156845" y="892810"/>
            <a:ext cx="5939790" cy="5791835"/>
            <a:chOff x="3090" y="7116"/>
            <a:chExt cx="16220" cy="1930"/>
          </a:xfrm>
        </p:grpSpPr>
        <p:sp>
          <p:nvSpPr>
            <p:cNvPr id="54" name="矩形 53"/>
            <p:cNvSpPr/>
            <p:nvPr/>
          </p:nvSpPr>
          <p:spPr>
            <a:xfrm>
              <a:off x="3090" y="7210"/>
              <a:ext cx="16220" cy="1836"/>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5" name="文本框 23"/>
            <p:cNvSpPr txBox="1"/>
            <p:nvPr/>
          </p:nvSpPr>
          <p:spPr>
            <a:xfrm>
              <a:off x="3656" y="7116"/>
              <a:ext cx="10676" cy="112"/>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zh-CN" altLang="en-US" sz="1600" b="1" dirty="0" smtClean="0">
                  <a:latin typeface="微软雅黑" panose="020B0503020204020204" pitchFamily="34" charset="-122"/>
                  <a:ea typeface="微软雅黑" panose="020B0503020204020204" pitchFamily="34" charset="-122"/>
                  <a:sym typeface="+mn-ea"/>
                </a:rPr>
                <a:t>Related Models and Theories：</a:t>
              </a:r>
              <a:endParaRPr lang="zh-CN" altLang="en-US" sz="1600" b="1" dirty="0" smtClean="0">
                <a:latin typeface="微软雅黑" panose="020B0503020204020204" pitchFamily="34" charset="-122"/>
                <a:ea typeface="微软雅黑" panose="020B0503020204020204" pitchFamily="34" charset="-122"/>
              </a:endParaRPr>
            </a:p>
          </p:txBody>
        </p:sp>
      </p:grpSp>
      <p:grpSp>
        <p:nvGrpSpPr>
          <p:cNvPr id="51" name="组合 50"/>
          <p:cNvGrpSpPr/>
          <p:nvPr/>
        </p:nvGrpSpPr>
        <p:grpSpPr>
          <a:xfrm>
            <a:off x="6933565" y="1108075"/>
            <a:ext cx="5119370" cy="3907155"/>
            <a:chOff x="3090" y="7116"/>
            <a:chExt cx="16220" cy="4926"/>
          </a:xfrm>
        </p:grpSpPr>
        <p:sp>
          <p:nvSpPr>
            <p:cNvPr id="52" name="矩形 51"/>
            <p:cNvSpPr/>
            <p:nvPr/>
          </p:nvSpPr>
          <p:spPr>
            <a:xfrm>
              <a:off x="3090" y="7210"/>
              <a:ext cx="16220" cy="4832"/>
            </a:xfrm>
            <a:prstGeom prst="rect">
              <a:avLst/>
            </a:prstGeom>
            <a:noFill/>
            <a:ln w="12700" cmpd="sng">
              <a:solidFill>
                <a:schemeClr val="accent1">
                  <a:shade val="50000"/>
                </a:schemeClr>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600">
                <a:latin typeface="微软雅黑" panose="020B0503020204020204" pitchFamily="34" charset="-122"/>
                <a:ea typeface="微软雅黑" panose="020B0503020204020204" pitchFamily="34" charset="-122"/>
              </a:endParaRPr>
            </a:p>
          </p:txBody>
        </p:sp>
        <p:sp>
          <p:nvSpPr>
            <p:cNvPr id="53" name="文本框 26"/>
            <p:cNvSpPr txBox="1"/>
            <p:nvPr/>
          </p:nvSpPr>
          <p:spPr>
            <a:xfrm>
              <a:off x="3657" y="7116"/>
              <a:ext cx="14403" cy="736"/>
            </a:xfrm>
            <a:prstGeom prst="rect">
              <a:avLst/>
            </a:prstGeom>
            <a:solidFill>
              <a:schemeClr val="accent1"/>
            </a:solidFill>
            <a:ln w="12700" cmpd="sng">
              <a:noFill/>
              <a:prstDash val="dash"/>
            </a:ln>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ctr"/>
              <a:r>
                <a:rPr lang="en-US" altLang="zh-CN" sz="1600" b="1" dirty="0" smtClean="0">
                  <a:latin typeface="微软雅黑" panose="020B0503020204020204" pitchFamily="34" charset="-122"/>
                  <a:ea typeface="微软雅黑" panose="020B0503020204020204" pitchFamily="34" charset="-122"/>
                </a:rPr>
                <a:t>7</a:t>
              </a:r>
              <a:r>
                <a:rPr lang="zh-CN" altLang="en-US" sz="1600" b="1" dirty="0" smtClean="0">
                  <a:latin typeface="微软雅黑" panose="020B0503020204020204" pitchFamily="34" charset="-122"/>
                  <a:ea typeface="微软雅黑" panose="020B0503020204020204" pitchFamily="34" charset="-122"/>
                </a:rPr>
                <a:t>、</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Introduce flexible working methods</a:t>
              </a:r>
              <a:r>
                <a:rPr lang="en-US" sz="1600" b="1" dirty="0">
                  <a:latin typeface="Times New Roman" panose="02020603050405020304" pitchFamily="18" charset="0"/>
                  <a:ea typeface="微软雅黑" panose="020B0503020204020204" pitchFamily="34" charset="-122"/>
                  <a:cs typeface="Times New Roman" panose="02020603050405020304" pitchFamily="18" charset="0"/>
                  <a:sym typeface="+mn-ea"/>
                </a:rPr>
                <a:t> and </a:t>
              </a:r>
              <a:r>
                <a:rPr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Establish a sound welfare system: </a:t>
              </a:r>
              <a:endParaRPr lang="zh-CN" altLang="en-US" sz="1600" b="1" dirty="0" smtClean="0">
                <a:latin typeface="微软雅黑" panose="020B0503020204020204" pitchFamily="34" charset="-122"/>
                <a:ea typeface="微软雅黑" panose="020B0503020204020204" pitchFamily="34" charset="-122"/>
              </a:endParaRPr>
            </a:p>
          </p:txBody>
        </p:sp>
      </p:grpSp>
      <p:sp>
        <p:nvSpPr>
          <p:cNvPr id="2" name="右箭头 1"/>
          <p:cNvSpPr/>
          <p:nvPr/>
        </p:nvSpPr>
        <p:spPr>
          <a:xfrm>
            <a:off x="6134735" y="2843530"/>
            <a:ext cx="798830" cy="2724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8</a:t>
            </a:r>
            <a:endParaRPr lang="en-US" altLang="zh-CN" dirty="0"/>
          </a:p>
        </p:txBody>
      </p:sp>
      <p:sp>
        <p:nvSpPr>
          <p:cNvPr id="38" name="淘宝网Chenying0907出品 9"/>
          <p:cNvSpPr txBox="1"/>
          <p:nvPr/>
        </p:nvSpPr>
        <p:spPr>
          <a:xfrm>
            <a:off x="1425262" y="188912"/>
            <a:ext cx="11825919" cy="807085"/>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rPr>
              <a:t>Time and schedule</a:t>
            </a:r>
            <a:endParaRPr sz="2400" b="1" dirty="0">
              <a:solidFill>
                <a:srgbClr val="206ADA"/>
              </a:solidFill>
              <a:latin typeface="微软雅黑" panose="020B0503020204020204" pitchFamily="34" charset="-122"/>
              <a:ea typeface="微软雅黑" panose="020B0503020204020204" pitchFamily="34" charset="-122"/>
            </a:endParaRPr>
          </a:p>
          <a:p>
            <a:endParaRPr lang="zh-CN" altLang="en-US" sz="2400" dirty="0">
              <a:solidFill>
                <a:srgbClr val="FF0000"/>
              </a:solidFill>
            </a:endParaRPr>
          </a:p>
        </p:txBody>
      </p:sp>
      <p:sp>
        <p:nvSpPr>
          <p:cNvPr id="39" name="矩形 38"/>
          <p:cNvSpPr/>
          <p:nvPr/>
        </p:nvSpPr>
        <p:spPr>
          <a:xfrm>
            <a:off x="1209237" y="735890"/>
            <a:ext cx="525780" cy="398780"/>
          </a:xfrm>
          <a:prstGeom prst="rect">
            <a:avLst/>
          </a:prstGeom>
          <a:effectLst/>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marL="342900" indent="-342900" fontAlgn="auto">
              <a:spcBef>
                <a:spcPts val="0"/>
              </a:spcBef>
              <a:spcAft>
                <a:spcPts val="0"/>
              </a:spcAft>
              <a:buFont typeface="Wingdings" panose="05000000000000000000" charset="0"/>
              <a:buChar char="u"/>
            </a:pPr>
            <a:endParaRPr lang="zh-CN" altLang="en-US" b="1" kern="0" dirty="0">
              <a:solidFill>
                <a:prstClr val="black"/>
              </a:solidFill>
              <a:latin typeface="微软雅黑" panose="020B0503020204020204" pitchFamily="34" charset="-122"/>
              <a:ea typeface="微软雅黑" panose="020B0503020204020204" pitchFamily="34" charset="-122"/>
              <a:cs typeface="+mn-ea"/>
            </a:endParaRPr>
          </a:p>
        </p:txBody>
      </p:sp>
      <p:sp>
        <p:nvSpPr>
          <p:cNvPr id="16" name="矩形 15"/>
          <p:cNvSpPr/>
          <p:nvPr/>
        </p:nvSpPr>
        <p:spPr>
          <a:xfrm>
            <a:off x="1050487" y="860507"/>
            <a:ext cx="4099535" cy="88130"/>
          </a:xfrm>
          <a:prstGeom prst="rect">
            <a:avLst/>
          </a:prstGeom>
          <a:solidFill>
            <a:srgbClr val="206A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400">
              <a:solidFill>
                <a:prstClr val="white"/>
              </a:solidFill>
              <a:latin typeface="微软雅黑" panose="020B0503020204020204" pitchFamily="34" charset="-122"/>
              <a:ea typeface="微软雅黑" panose="020B0503020204020204" pitchFamily="34" charset="-122"/>
            </a:endParaRPr>
          </a:p>
        </p:txBody>
      </p:sp>
      <p:sp>
        <p:nvSpPr>
          <p:cNvPr id="150" name="矩形 149"/>
          <p:cNvSpPr/>
          <p:nvPr/>
        </p:nvSpPr>
        <p:spPr>
          <a:xfrm>
            <a:off x="489585" y="1448435"/>
            <a:ext cx="11511280" cy="5096510"/>
          </a:xfrm>
          <a:prstGeom prst="rect">
            <a:avLst/>
          </a:prstGeom>
          <a:noFill/>
          <a:ln>
            <a:prstDash val="solid"/>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800" dirty="0">
              <a:latin typeface="微软雅黑" panose="020B0503020204020204" pitchFamily="34" charset="-122"/>
              <a:ea typeface="微软雅黑" panose="020B0503020204020204" pitchFamily="34" charset="-122"/>
            </a:endParaRPr>
          </a:p>
        </p:txBody>
      </p:sp>
      <p:sp>
        <p:nvSpPr>
          <p:cNvPr id="153" name="文本框 88"/>
          <p:cNvSpPr txBox="1"/>
          <p:nvPr/>
        </p:nvSpPr>
        <p:spPr>
          <a:xfrm>
            <a:off x="245814" y="2088486"/>
            <a:ext cx="490220" cy="784175"/>
          </a:xfrm>
          <a:prstGeom prst="rect">
            <a:avLst/>
          </a:prstGeom>
          <a:solidFill>
            <a:schemeClr val="bg1"/>
          </a:solidFill>
        </p:spPr>
        <p:txBody>
          <a:bodyPr vert="eaVert"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dist"/>
            <a:r>
              <a:rPr b="1" dirty="0">
                <a:solidFill>
                  <a:srgbClr val="206ADA"/>
                </a:solidFill>
                <a:latin typeface="微软雅黑" panose="020B0503020204020204" pitchFamily="34" charset="-122"/>
                <a:ea typeface="微软雅黑" panose="020B0503020204020204" pitchFamily="34" charset="-122"/>
                <a:sym typeface="+mn-ea"/>
              </a:rPr>
              <a:t>Time</a:t>
            </a:r>
            <a:endParaRPr lang="zh-CN" altLang="en-US" b="1" dirty="0">
              <a:latin typeface="微软雅黑" panose="020B0503020204020204" pitchFamily="34" charset="-122"/>
              <a:ea typeface="微软雅黑" panose="020B0503020204020204" pitchFamily="34" charset="-122"/>
            </a:endParaRPr>
          </a:p>
        </p:txBody>
      </p:sp>
      <p:sp>
        <p:nvSpPr>
          <p:cNvPr id="154" name="文本框 89"/>
          <p:cNvSpPr txBox="1"/>
          <p:nvPr/>
        </p:nvSpPr>
        <p:spPr>
          <a:xfrm>
            <a:off x="245745" y="3747135"/>
            <a:ext cx="490220" cy="1383665"/>
          </a:xfrm>
          <a:prstGeom prst="rect">
            <a:avLst/>
          </a:prstGeom>
          <a:solidFill>
            <a:schemeClr val="bg1"/>
          </a:solidFill>
        </p:spPr>
        <p:txBody>
          <a:bodyPr vert="eaVert"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dist"/>
            <a:r>
              <a:rPr b="1" dirty="0">
                <a:solidFill>
                  <a:srgbClr val="206ADA"/>
                </a:solidFill>
                <a:latin typeface="微软雅黑" panose="020B0503020204020204" pitchFamily="34" charset="-122"/>
                <a:ea typeface="微软雅黑" panose="020B0503020204020204" pitchFamily="34" charset="-122"/>
                <a:sym typeface="+mn-ea"/>
              </a:rPr>
              <a:t>schedule</a:t>
            </a:r>
            <a:endParaRPr lang="zh-CN" altLang="en-US" b="1" dirty="0">
              <a:latin typeface="微软雅黑" panose="020B0503020204020204" pitchFamily="34" charset="-122"/>
              <a:ea typeface="微软雅黑" panose="020B0503020204020204" pitchFamily="34" charset="-122"/>
            </a:endParaRPr>
          </a:p>
        </p:txBody>
      </p:sp>
      <p:sp>
        <p:nvSpPr>
          <p:cNvPr id="102" name="文本框 101"/>
          <p:cNvSpPr txBox="1"/>
          <p:nvPr/>
        </p:nvSpPr>
        <p:spPr>
          <a:xfrm>
            <a:off x="876300" y="1607820"/>
            <a:ext cx="11124565" cy="9399905"/>
          </a:xfrm>
          <a:prstGeom prst="rect">
            <a:avLst/>
          </a:prstGeom>
          <a:noFill/>
          <a:ln w="9525">
            <a:noFill/>
          </a:ln>
        </p:spPr>
        <p:txBody>
          <a:bodyPr wrap="square">
            <a:noAutofit/>
          </a:bodyPr>
          <a:p>
            <a:pPr indent="151130"/>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1</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Regular feedback meetings:</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 Start implementing regular feedback meetings with employees within the next month. Set a goal of meeting with each employee</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 at least once every three months.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Schedule the meetings in advance and make sure they are a priority for both the employee and the manager.</a:t>
            </a:r>
            <a:endParaRPr altLang="zh-CN"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2</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Town Hall Meetings: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Schedule the first town hall meeting within the next quarter. Plan to hold them on a regular basis,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either quarterly or semi-annually.</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 Invite employees to submit questions in advance and address them during the meeting.</a:t>
            </a:r>
            <a:endParaRPr altLang="zh-CN"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3</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Employee engagement surveys: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Conduct the first employee engagement survey within the next three months, and then continue to conduct them on a regular basis,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at least once a year.</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 Use the results of the survey to identify areas for improvement and develop action plans to address issues.</a:t>
            </a:r>
            <a:endParaRPr altLang="zh-CN"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4</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Job Rotation: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Develop a job rotation program within the next six months. Identify positions within the company that are suitable for job rotation and develop a process for employees to apply for the program. Set a goal of rotating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at least one employee per quarter.</a:t>
            </a:r>
            <a:endParaRPr altLang="zh-CN"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5</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Mentorship program:</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 Establish a mentorship program within the next six months. Identify experienced mentors within the company who are willing to participate in the program and match them with employees who are interested in participating. Set a goal of having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at least 50%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of eligible employees participate in the program within the first year. </a:t>
            </a:r>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6</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Career planning and training opportunities: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Develop career planning and training programs within the next six months. Identify areas where employees need additional training and development and develop programs to address those needs. Set a goal of providing at least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 one career planning or training opportunity per employee per year.</a:t>
            </a:r>
            <a:endParaRPr altLang="zh-CN" sz="1400" b="1"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7</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Diversified promotion opportunities: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Develop a plan for providing diversified promotion opportunities within the next six months. Identify positions within the company where employees can be promoted and develop a process for employees to apply for those positions. Set a goal of having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at least 25% of eligible employees</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 apply for a promotion within the first year.</a:t>
            </a:r>
            <a:endParaRPr altLang="zh-CN"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a:r>
              <a:rPr lang="en-US" sz="1400" b="0" dirty="0">
                <a:latin typeface="Times New Roman" panose="02020603050405020304" pitchFamily="18" charset="0"/>
                <a:ea typeface="微软雅黑" panose="020B0503020204020204" pitchFamily="34" charset="-122"/>
                <a:cs typeface="Times New Roman" panose="02020603050405020304" pitchFamily="18" charset="0"/>
              </a:rPr>
              <a:t>        </a:t>
            </a:r>
            <a:r>
              <a:rPr lang="en-US" sz="1400" b="1" dirty="0">
                <a:latin typeface="Times New Roman" panose="02020603050405020304" pitchFamily="18" charset="0"/>
                <a:ea typeface="微软雅黑" panose="020B0503020204020204" pitchFamily="34" charset="-122"/>
                <a:cs typeface="Times New Roman" panose="02020603050405020304" pitchFamily="18" charset="0"/>
              </a:rPr>
              <a:t>  8</a:t>
            </a:r>
            <a:r>
              <a:rPr lang="zh-CN" altLang="en-US" sz="1400" b="1" dirty="0">
                <a:latin typeface="Times New Roman" panose="02020603050405020304" pitchFamily="18" charset="0"/>
                <a:ea typeface="微软雅黑" panose="020B0503020204020204" pitchFamily="34" charset="-122"/>
                <a:cs typeface="Times New Roman" panose="02020603050405020304" pitchFamily="18" charset="0"/>
              </a:rPr>
              <a:t>、</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Flexible working methods: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Develop a plan for introducing flexible working methods within the next three months. Identify areas of the company where flexible working arrangements would be beneficial and develop a process for employees to request flexible working arrangements. Set a goal of approving </a:t>
            </a:r>
            <a:r>
              <a:rPr altLang="zh-CN" sz="1400" b="1" dirty="0">
                <a:latin typeface="Times New Roman" panose="02020603050405020304" pitchFamily="18" charset="0"/>
                <a:ea typeface="微软雅黑" panose="020B0503020204020204" pitchFamily="34" charset="-122"/>
                <a:cs typeface="Times New Roman" panose="02020603050405020304" pitchFamily="18" charset="0"/>
              </a:rPr>
              <a:t>at least 50% of requests </a:t>
            </a:r>
            <a:r>
              <a:rPr altLang="zh-CN" sz="1400" b="0" dirty="0">
                <a:latin typeface="Times New Roman" panose="02020603050405020304" pitchFamily="18" charset="0"/>
                <a:ea typeface="微软雅黑" panose="020B0503020204020204" pitchFamily="34" charset="-122"/>
                <a:cs typeface="Times New Roman" panose="02020603050405020304" pitchFamily="18" charset="0"/>
              </a:rPr>
              <a:t>for flexible working arrangements within the first year. </a:t>
            </a:r>
            <a:endParaRPr altLang="zh-CN" sz="1400" b="0" dirty="0">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淘宝网Chenying0907出品 12"/>
          <p:cNvCxnSpPr/>
          <p:nvPr/>
        </p:nvCxnSpPr>
        <p:spPr>
          <a:xfrm>
            <a:off x="1425262" y="689744"/>
            <a:ext cx="10207938" cy="0"/>
          </a:xfrm>
          <a:prstGeom prst="line">
            <a:avLst/>
          </a:prstGeom>
          <a:ln>
            <a:solidFill>
              <a:srgbClr val="206ADA"/>
            </a:solidFill>
          </a:ln>
        </p:spPr>
        <p:style>
          <a:lnRef idx="1">
            <a:schemeClr val="accent1"/>
          </a:lnRef>
          <a:fillRef idx="0">
            <a:schemeClr val="accent1"/>
          </a:fillRef>
          <a:effectRef idx="0">
            <a:schemeClr val="accent1"/>
          </a:effectRef>
          <a:fontRef idx="minor">
            <a:schemeClr val="tx1"/>
          </a:fontRef>
        </p:style>
      </p:cxnSp>
      <p:sp>
        <p:nvSpPr>
          <p:cNvPr id="36" name="菱形 35"/>
          <p:cNvSpPr/>
          <p:nvPr/>
        </p:nvSpPr>
        <p:spPr>
          <a:xfrm>
            <a:off x="677139" y="157625"/>
            <a:ext cx="532098" cy="501015"/>
          </a:xfrm>
          <a:prstGeom prst="diamond">
            <a:avLst/>
          </a:prstGeom>
          <a:solidFill>
            <a:srgbClr val="206ADA">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a:solidFill>
                <a:prstClr val="white"/>
              </a:solidFill>
            </a:endParaRPr>
          </a:p>
        </p:txBody>
      </p:sp>
      <p:sp>
        <p:nvSpPr>
          <p:cNvPr id="37" name="圆角矩形 36"/>
          <p:cNvSpPr/>
          <p:nvPr/>
        </p:nvSpPr>
        <p:spPr>
          <a:xfrm>
            <a:off x="113893" y="126510"/>
            <a:ext cx="563245" cy="563245"/>
          </a:xfrm>
          <a:prstGeom prst="roundRect">
            <a:avLst/>
          </a:prstGeom>
          <a:solidFill>
            <a:srgbClr val="206ADA"/>
          </a:solidFill>
          <a:ln>
            <a:solidFill>
              <a:srgbClr val="206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r>
              <a:rPr lang="en-US" altLang="zh-CN" dirty="0" smtClean="0"/>
              <a:t>9</a:t>
            </a:r>
            <a:endParaRPr lang="en-US" altLang="zh-CN" dirty="0"/>
          </a:p>
        </p:txBody>
      </p:sp>
      <p:sp>
        <p:nvSpPr>
          <p:cNvPr id="38" name="淘宝网Chenying0907出品 9"/>
          <p:cNvSpPr txBox="1"/>
          <p:nvPr/>
        </p:nvSpPr>
        <p:spPr>
          <a:xfrm>
            <a:off x="1425262" y="188912"/>
            <a:ext cx="11825919" cy="1176020"/>
          </a:xfrm>
          <a:prstGeom prst="rect">
            <a:avLst/>
          </a:prstGeom>
          <a:noFill/>
        </p:spPr>
        <p:txBody>
          <a:bodyPr wrap="square" lIns="68580" tIns="34290" rIns="68580" bIns="34290"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r>
              <a:rPr sz="2400" b="1" dirty="0">
                <a:solidFill>
                  <a:srgbClr val="206ADA"/>
                </a:solidFill>
                <a:latin typeface="微软雅黑" panose="020B0503020204020204" pitchFamily="34" charset="-122"/>
                <a:ea typeface="微软雅黑" panose="020B0503020204020204" pitchFamily="34" charset="-122"/>
                <a:sym typeface="+mn-lt"/>
              </a:rPr>
              <a:t>References</a:t>
            </a:r>
            <a:endParaRPr sz="2400" b="1" dirty="0">
              <a:solidFill>
                <a:srgbClr val="206ADA"/>
              </a:solidFill>
              <a:latin typeface="微软雅黑" panose="020B0503020204020204" pitchFamily="34" charset="-122"/>
              <a:ea typeface="微软雅黑" panose="020B0503020204020204" pitchFamily="34" charset="-122"/>
              <a:sym typeface="+mn-lt"/>
            </a:endParaRPr>
          </a:p>
          <a:p>
            <a:endParaRPr sz="2400" b="1" dirty="0">
              <a:solidFill>
                <a:srgbClr val="206ADA"/>
              </a:solidFill>
              <a:latin typeface="微软雅黑" panose="020B0503020204020204" pitchFamily="34" charset="-122"/>
              <a:ea typeface="微软雅黑" panose="020B0503020204020204" pitchFamily="34" charset="-122"/>
            </a:endParaRPr>
          </a:p>
          <a:p>
            <a:endParaRPr lang="zh-CN" altLang="en-US" sz="2400" dirty="0">
              <a:solidFill>
                <a:srgbClr val="FF0000"/>
              </a:solidFill>
            </a:endParaRPr>
          </a:p>
        </p:txBody>
      </p:sp>
      <p:sp>
        <p:nvSpPr>
          <p:cNvPr id="39" name="矩形 38"/>
          <p:cNvSpPr/>
          <p:nvPr/>
        </p:nvSpPr>
        <p:spPr>
          <a:xfrm>
            <a:off x="1209237" y="735890"/>
            <a:ext cx="525780" cy="398780"/>
          </a:xfrm>
          <a:prstGeom prst="rect">
            <a:avLst/>
          </a:prstGeom>
          <a:effectLst/>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marL="342900" indent="-342900" fontAlgn="auto">
              <a:spcBef>
                <a:spcPts val="0"/>
              </a:spcBef>
              <a:spcAft>
                <a:spcPts val="0"/>
              </a:spcAft>
              <a:buFont typeface="Wingdings" panose="05000000000000000000" charset="0"/>
              <a:buChar char="u"/>
            </a:pPr>
            <a:endParaRPr lang="zh-CN" altLang="en-US" b="1" kern="0" dirty="0">
              <a:solidFill>
                <a:prstClr val="black"/>
              </a:solidFill>
              <a:latin typeface="微软雅黑" panose="020B0503020204020204" pitchFamily="34" charset="-122"/>
              <a:ea typeface="微软雅黑" panose="020B0503020204020204" pitchFamily="34" charset="-122"/>
              <a:cs typeface="+mn-ea"/>
            </a:endParaRPr>
          </a:p>
        </p:txBody>
      </p:sp>
      <p:sp>
        <p:nvSpPr>
          <p:cNvPr id="16" name="矩形 15"/>
          <p:cNvSpPr/>
          <p:nvPr/>
        </p:nvSpPr>
        <p:spPr>
          <a:xfrm>
            <a:off x="1050487" y="860507"/>
            <a:ext cx="4099535" cy="88130"/>
          </a:xfrm>
          <a:prstGeom prst="rect">
            <a:avLst/>
          </a:prstGeom>
          <a:solidFill>
            <a:srgbClr val="206AD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400">
              <a:solidFill>
                <a:prstClr val="white"/>
              </a:solidFill>
              <a:latin typeface="微软雅黑" panose="020B0503020204020204" pitchFamily="34" charset="-122"/>
              <a:ea typeface="微软雅黑" panose="020B0503020204020204" pitchFamily="34" charset="-122"/>
            </a:endParaRPr>
          </a:p>
        </p:txBody>
      </p:sp>
      <p:sp>
        <p:nvSpPr>
          <p:cNvPr id="150" name="矩形 149"/>
          <p:cNvSpPr/>
          <p:nvPr/>
        </p:nvSpPr>
        <p:spPr>
          <a:xfrm>
            <a:off x="489585" y="1448435"/>
            <a:ext cx="11511280" cy="4050665"/>
          </a:xfrm>
          <a:prstGeom prst="rect">
            <a:avLst/>
          </a:prstGeom>
          <a:noFill/>
          <a:ln>
            <a:prstDash val="solid"/>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lt1"/>
                </a:solidFill>
                <a:latin typeface="+mn-lt"/>
                <a:ea typeface="+mn-ea"/>
                <a:cs typeface="+mn-cs"/>
              </a:defRPr>
            </a:lvl9pPr>
          </a:lstStyle>
          <a:p>
            <a:pPr algn="ctr"/>
            <a:endParaRPr lang="zh-CN" altLang="en-US" sz="1800" dirty="0">
              <a:latin typeface="微软雅黑" panose="020B0503020204020204" pitchFamily="34" charset="-122"/>
              <a:ea typeface="微软雅黑" panose="020B0503020204020204" pitchFamily="34" charset="-122"/>
            </a:endParaRPr>
          </a:p>
        </p:txBody>
      </p:sp>
      <p:sp>
        <p:nvSpPr>
          <p:cNvPr id="154" name="文本框 89"/>
          <p:cNvSpPr txBox="1"/>
          <p:nvPr/>
        </p:nvSpPr>
        <p:spPr>
          <a:xfrm>
            <a:off x="186690" y="2447290"/>
            <a:ext cx="490220" cy="1675765"/>
          </a:xfrm>
          <a:prstGeom prst="rect">
            <a:avLst/>
          </a:prstGeom>
          <a:solidFill>
            <a:schemeClr val="bg1"/>
          </a:solidFill>
        </p:spPr>
        <p:txBody>
          <a:bodyPr vert="eaVert"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1pPr>
            <a:lvl2pPr marL="457200" lvl="1"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2pPr>
            <a:lvl3pPr marL="914400" lvl="2"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3pPr>
            <a:lvl4pPr marL="1371600" lvl="3"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4pPr>
            <a:lvl5pPr marL="1828800" lvl="4"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5pPr>
            <a:lvl6pPr marL="2286000" lvl="5"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6pPr>
            <a:lvl7pPr marL="2743200" lvl="6"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7pPr>
            <a:lvl8pPr marL="3200400" lvl="7"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8pPr>
            <a:lvl9pPr marL="3657600" lvl="8" indent="0" algn="l" defTabSz="914400" eaLnBrk="1" fontAlgn="base" latinLnBrk="0" hangingPunct="1">
              <a:lnSpc>
                <a:spcPct val="100000"/>
              </a:lnSpc>
              <a:spcBef>
                <a:spcPct val="0"/>
              </a:spcBef>
              <a:spcAft>
                <a:spcPct val="0"/>
              </a:spcAft>
              <a:buNone/>
              <a:defRPr sz="2000" b="0" i="0" u="none" kern="1200" baseline="0">
                <a:solidFill>
                  <a:schemeClr val="tx1"/>
                </a:solidFill>
                <a:latin typeface="Arial" panose="020B0604020202020204" pitchFamily="34" charset="0"/>
                <a:ea typeface="宋体" panose="02010600030101010101" pitchFamily="2" charset="-122"/>
              </a:defRPr>
            </a:lvl9pPr>
          </a:lstStyle>
          <a:p>
            <a:pPr algn="dist"/>
            <a:r>
              <a:rPr b="1" dirty="0">
                <a:solidFill>
                  <a:srgbClr val="206ADA"/>
                </a:solidFill>
                <a:latin typeface="微软雅黑" panose="020B0503020204020204" pitchFamily="34" charset="-122"/>
                <a:ea typeface="微软雅黑" panose="020B0503020204020204" pitchFamily="34" charset="-122"/>
                <a:sym typeface="+mn-lt"/>
              </a:rPr>
              <a:t>References</a:t>
            </a:r>
            <a:endParaRPr lang="zh-CN" altLang="en-US" b="1" dirty="0">
              <a:latin typeface="微软雅黑" panose="020B0503020204020204" pitchFamily="34" charset="-122"/>
              <a:ea typeface="微软雅黑" panose="020B0503020204020204" pitchFamily="34" charset="-122"/>
            </a:endParaRPr>
          </a:p>
        </p:txBody>
      </p:sp>
      <p:sp>
        <p:nvSpPr>
          <p:cNvPr id="102" name="文本框 101"/>
          <p:cNvSpPr txBox="1"/>
          <p:nvPr/>
        </p:nvSpPr>
        <p:spPr>
          <a:xfrm>
            <a:off x="819150" y="1494155"/>
            <a:ext cx="11124565" cy="9399905"/>
          </a:xfrm>
          <a:prstGeom prst="rect">
            <a:avLst/>
          </a:prstGeom>
          <a:noFill/>
          <a:ln w="9525">
            <a:noFill/>
          </a:ln>
        </p:spPr>
        <p:txBody>
          <a:bodyPr wrap="square">
            <a:noAutofit/>
          </a:bodyPr>
          <a:p>
            <a:pPr indent="151130" fontAlgn="auto">
              <a:lnSpc>
                <a:spcPct val="100000"/>
              </a:lnSpc>
            </a:pPr>
            <a:r>
              <a:rPr lang="en-US" sz="1400" b="0" dirty="0">
                <a:latin typeface="Times New Roman" panose="02020603050405020304" pitchFamily="18" charset="0"/>
                <a:ea typeface="微软雅黑" panose="020B0503020204020204" pitchFamily="34" charset="-122"/>
                <a:cs typeface="Times New Roman" panose="02020603050405020304" pitchFamily="18" charset="0"/>
              </a:rPr>
              <a:t>1</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、Irikefe, P.O. (2021). Effect of Objectives and Key Results (OKR) on Organisational Performance in the Hospitality Industry. Effect of Objectives and Key Results (OKR) on Organisational Performance in the Hospitality Industry, 91(1), 11-11.</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2</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、Carson, M. (2006) Saying it like it isn't: The pros and cons of 360-degree feedback. Business Horizons, 49(5), pp. 395-402.</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3</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、Moxley, L. S. (1977) Job Satisfaction of Faculty Teaching Higher Education. An Examination of Herzberg's Dual-Factor Theory and Porter's Need Satisfaction Research.</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4</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、Rasool, S. F., Wang, M., Tang, M., Saeed, A. and Iqbal, J. (2021) How toxic workplace environment effects the employee engagement: The mediating role of organizational support and employee wellbeing. International Journal of Environmental Research and Public Health, 18(5), pp. 2294.</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5</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、Sharf, R. S. (2016) Applying career development theory to counseling. Cengage Learning.</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6</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、Garvin, D. A. (2003) Learning in action: A guide to putting the learning organization to work. Harvard Business Review Press.</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7</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、Jin, M., McDonald, B. and Park, J. (2016) Followership and job satisfaction in the public sector: The moderating role of perceived supervisor support and performance-oriented culture. International Journal of Public Sector Management, 29(3), pp. 218-237.</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8</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、Dawley, D. D., Andrews, M. C. and Bucklew, N. S. (2008) Mentoring, supervisor support, and perceived organizational support: what matters most?. Leadership &amp; Organization Development Journal, 29(3), pp. 235-247.</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9</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、Super, D. E. and Hall, D. T. (1978) Career development: Exploration and planning. Annual review of psychology, 29(1), pp. 333-372.</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10</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、Manolopoulos, D. (2007) An evaluation of employee motivation in the extended public sector in Greece. Employee Relations, 30(1), pp. 63-85.</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a:p>
            <a:pPr indent="151130" fontAlgn="auto">
              <a:lnSpc>
                <a:spcPct val="100000"/>
              </a:lnSpc>
            </a:pPr>
            <a:r>
              <a:rPr lang="en-US" altLang="zh-CN" sz="1400" b="0" dirty="0">
                <a:latin typeface="Times New Roman" panose="02020603050405020304" pitchFamily="18" charset="0"/>
                <a:ea typeface="微软雅黑" panose="020B0503020204020204" pitchFamily="34" charset="-122"/>
                <a:cs typeface="Times New Roman" panose="02020603050405020304" pitchFamily="18" charset="0"/>
              </a:rPr>
              <a:t>11</a:t>
            </a:r>
            <a:r>
              <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rPr>
              <a:t>、Bakker, A. B. and Demerouti, E. (2017) Job demands–resources theory: Taking stock and looking forward. Journal of Occupational Health Psychology, 22(3), pp. 273.</a:t>
            </a:r>
            <a:endParaRPr lang="zh-CN" altLang="en-US" sz="1400" b="0" dirty="0">
              <a:latin typeface="Times New Roman" panose="02020603050405020304" pitchFamily="18" charset="0"/>
              <a:ea typeface="微软雅黑" panose="020B0503020204020204" pitchFamily="34" charset="-122"/>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latin typeface="华康黑体W5(P)" panose="020B0500000000000000" charset="-122"/>
              <a:ea typeface="华康黑体W5(P)" panose="020B0500000000000000" charset="-122"/>
            </a:endParaRPr>
          </a:p>
        </p:txBody>
      </p:sp>
      <p:pic>
        <p:nvPicPr>
          <p:cNvPr id="4" name="内容占位符 3" descr="C:\Users\sheji\Desktop\蓝色(1)_画板 1 副本 34.jpg蓝色(1)_画板 1 副本 34"/>
          <p:cNvPicPr>
            <a:picLocks noGrp="1" noChangeAspect="1"/>
          </p:cNvPicPr>
          <p:nvPr>
            <p:ph idx="1"/>
          </p:nvPr>
        </p:nvPicPr>
        <p:blipFill>
          <a:blip r:embed="rId1"/>
          <a:srcRect/>
          <a:stretch>
            <a:fillRect/>
          </a:stretch>
        </p:blipFill>
        <p:spPr>
          <a:xfrm>
            <a:off x="5397" y="190"/>
            <a:ext cx="12181205" cy="6857365"/>
          </a:xfrm>
        </p:spPr>
      </p:pic>
      <p:pic>
        <p:nvPicPr>
          <p:cNvPr id="100" name="图片 99"/>
          <p:cNvPicPr/>
          <p:nvPr/>
        </p:nvPicPr>
        <p:blipFill>
          <a:blip r:embed="rId2"/>
          <a:stretch>
            <a:fillRect/>
          </a:stretch>
        </p:blipFill>
        <p:spPr>
          <a:xfrm>
            <a:off x="8830945" y="0"/>
            <a:ext cx="3349625" cy="1217930"/>
          </a:xfrm>
          <a:prstGeom prst="rect">
            <a:avLst/>
          </a:prstGeom>
          <a:noFill/>
          <a:ln w="9525">
            <a:noFill/>
          </a:ln>
        </p:spPr>
      </p:pic>
      <p:sp>
        <p:nvSpPr>
          <p:cNvPr id="3" name="文本框 2"/>
          <p:cNvSpPr txBox="1"/>
          <p:nvPr/>
        </p:nvSpPr>
        <p:spPr>
          <a:xfrm>
            <a:off x="4475480" y="3044825"/>
            <a:ext cx="4064000" cy="768350"/>
          </a:xfrm>
          <a:prstGeom prst="rect">
            <a:avLst/>
          </a:prstGeom>
          <a:noFill/>
        </p:spPr>
        <p:txBody>
          <a:bodyPr wrap="square" rtlCol="0">
            <a:spAutoFit/>
          </a:bodyPr>
          <a:p>
            <a:r>
              <a:rPr lang="zh-CN" altLang="en-US" sz="4400" b="1" dirty="0">
                <a:solidFill>
                  <a:schemeClr val="bg1"/>
                </a:solidFill>
                <a:latin typeface="华康黑体W7(P)" panose="020B0700000000000000" charset="-122"/>
                <a:ea typeface="华康黑体W7(P)" panose="020B0700000000000000" charset="-122"/>
                <a:cs typeface="华康黑体W7(P)" panose="020B0700000000000000" charset="-122"/>
              </a:rPr>
              <a:t>Thank you</a:t>
            </a:r>
            <a:r>
              <a:rPr lang="en-US" altLang="zh-CN" sz="4400" b="1" dirty="0">
                <a:solidFill>
                  <a:schemeClr val="bg1"/>
                </a:solidFill>
                <a:latin typeface="华康黑体W7(P)" panose="020B0700000000000000" charset="-122"/>
                <a:ea typeface="华康黑体W7(P)" panose="020B0700000000000000" charset="-122"/>
                <a:cs typeface="华康黑体W7(P)" panose="020B0700000000000000" charset="-122"/>
              </a:rPr>
              <a:t> </a:t>
            </a:r>
            <a:r>
              <a:rPr lang="zh-CN" altLang="en-US" sz="4400" b="1" dirty="0">
                <a:solidFill>
                  <a:schemeClr val="bg1"/>
                </a:solidFill>
                <a:latin typeface="华康黑体W7(P)" panose="020B0700000000000000" charset="-122"/>
                <a:ea typeface="华康黑体W7(P)" panose="020B0700000000000000" charset="-122"/>
                <a:cs typeface="华康黑体W7(P)" panose="020B0700000000000000" charset="-122"/>
              </a:rPr>
              <a:t>！</a:t>
            </a:r>
            <a:endParaRPr lang="zh-CN" altLang="en-US" sz="4400" b="1" dirty="0">
              <a:solidFill>
                <a:schemeClr val="bg1"/>
              </a:solidFill>
              <a:latin typeface="华康黑体W7(P)" panose="020B0700000000000000" charset="-122"/>
              <a:ea typeface="华康黑体W7(P)" panose="020B0700000000000000" charset="-122"/>
              <a:cs typeface="华康黑体W7(P)" panose="020B0700000000000000" charset="-122"/>
            </a:endParaRPr>
          </a:p>
        </p:txBody>
      </p:sp>
    </p:spTree>
  </p:cSld>
  <p:clrMapOvr>
    <a:masterClrMapping/>
  </p:clrMapOvr>
  <p:timing>
    <p:tnLst>
      <p:par>
        <p:cTn id="1" dur="indefinite" restart="never" nodeType="tmRoot"/>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UNIT_ISCONTENTSTITLE" val="0"/>
  <p:tag name="KSO_WM_UNIT_ISNUMDGMTITLE" val="0"/>
  <p:tag name="KSO_WM_UNIT_PRESET_TEXT" val="空白演示"/>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176_1*a*1"/>
  <p:tag name="KSO_WM_TEMPLATE_CATEGORY" val="custom"/>
  <p:tag name="KSO_WM_TEMPLATE_INDEX" val="20205176"/>
  <p:tag name="KSO_WM_UNIT_LAYERLEVEL" val="1"/>
  <p:tag name="KSO_WM_TAG_VERSION" val="1.0"/>
  <p:tag name="KSO_WM_BEAUTIFY_FLAG" val="#wm#"/>
</p:tagLst>
</file>

<file path=ppt/tags/tag63.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4.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5.xml><?xml version="1.0" encoding="utf-8"?>
<p:tagLst xmlns:p="http://schemas.openxmlformats.org/presentationml/2006/main">
  <p:tag name="KSO_WM_BEAUTIFY_FLAG" val="#wm#"/>
  <p:tag name="KSO_WM_TEMPLATE_CATEGORY" val="custom"/>
  <p:tag name="KSO_WM_TEMPLATE_INDEX" val="20205176"/>
</p:tagLst>
</file>

<file path=ppt/tags/tag66.xml><?xml version="1.0" encoding="utf-8"?>
<p:tagLst xmlns:p="http://schemas.openxmlformats.org/presentationml/2006/main">
  <p:tag name="COMMONDATA" val="eyJoZGlkIjoiMjA5MjkyZDFkZjcyYmJiN2QwNjdiMWFjNWMyNmQ5NWUifQ=="/>
  <p:tag name="KSO_WPP_MARK_KEY" val="d09e2bc9-6968-4e1e-a09e-1e0fc3727fbc"/>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15871</Words>
  <Application>WPS 演示</Application>
  <PresentationFormat>宽屏</PresentationFormat>
  <Paragraphs>150</Paragraphs>
  <Slides>11</Slides>
  <Notes>14</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11</vt:i4>
      </vt:variant>
    </vt:vector>
  </HeadingPairs>
  <TitlesOfParts>
    <vt:vector size="23" baseType="lpstr">
      <vt:lpstr>Arial</vt:lpstr>
      <vt:lpstr>宋体</vt:lpstr>
      <vt:lpstr>Wingdings</vt:lpstr>
      <vt:lpstr>微软雅黑</vt:lpstr>
      <vt:lpstr>Wingdings</vt:lpstr>
      <vt:lpstr>华康黑体W5(P)</vt:lpstr>
      <vt:lpstr>黑体</vt:lpstr>
      <vt:lpstr>华康黑体W7(P)</vt:lpstr>
      <vt:lpstr>Times New Roman</vt:lpstr>
      <vt:lpstr>Arial Unicode MS</vt:lpstr>
      <vt:lpstr>Calibri</vt:lpstr>
      <vt:lpstr>Office 主题​​</vt:lpstr>
      <vt:lpstr>空白演示</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Design</dc:creator>
  <cp:lastModifiedBy>10595</cp:lastModifiedBy>
  <cp:revision>427</cp:revision>
  <dcterms:created xsi:type="dcterms:W3CDTF">2019-06-19T02:08:00Z</dcterms:created>
  <dcterms:modified xsi:type="dcterms:W3CDTF">2023-04-28T01:52:41Z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2052-11.1.0.12980</vt:lpwstr>
  </property>
  <property fmtid="{D5CDD505-2E9C-101B-9397-08002B2CF9AE}" pid="3" name="ICV">
    <vt:lpwstr>2761560AFA30476599A6605314208D35_13</vt:lpwstr>
  </property>
</Properties>
</file>